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86" r:id="rId2"/>
    <p:sldId id="336" r:id="rId3"/>
    <p:sldId id="366" r:id="rId4"/>
    <p:sldId id="328" r:id="rId5"/>
    <p:sldId id="349" r:id="rId6"/>
    <p:sldId id="315" r:id="rId7"/>
    <p:sldId id="358" r:id="rId8"/>
    <p:sldId id="364" r:id="rId9"/>
    <p:sldId id="350" r:id="rId10"/>
    <p:sldId id="359" r:id="rId11"/>
    <p:sldId id="356" r:id="rId12"/>
    <p:sldId id="352" r:id="rId13"/>
    <p:sldId id="354" r:id="rId14"/>
    <p:sldId id="365" r:id="rId15"/>
    <p:sldId id="348" r:id="rId16"/>
    <p:sldId id="363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60">
          <p15:clr>
            <a:srgbClr val="A4A3A4"/>
          </p15:clr>
        </p15:guide>
        <p15:guide id="2" orient="horz" pos="1010">
          <p15:clr>
            <a:srgbClr val="A4A3A4"/>
          </p15:clr>
        </p15:guide>
        <p15:guide id="3" orient="horz" pos="3630">
          <p15:clr>
            <a:srgbClr val="A4A3A4"/>
          </p15:clr>
        </p15:guide>
        <p15:guide id="4" orient="horz" pos="2309">
          <p15:clr>
            <a:srgbClr val="A4A3A4"/>
          </p15:clr>
        </p15:guide>
        <p15:guide id="5" pos="5471">
          <p15:clr>
            <a:srgbClr val="A4A3A4"/>
          </p15:clr>
        </p15:guide>
        <p15:guide id="6" pos="295">
          <p15:clr>
            <a:srgbClr val="A4A3A4"/>
          </p15:clr>
        </p15:guide>
        <p15:guide id="7">
          <p15:clr>
            <a:srgbClr val="A4A3A4"/>
          </p15:clr>
        </p15:guide>
        <p15:guide id="8" pos="2075">
          <p15:clr>
            <a:srgbClr val="A4A3A4"/>
          </p15:clr>
        </p15:guide>
        <p15:guide id="9" pos="3889">
          <p15:clr>
            <a:srgbClr val="A4A3A4"/>
          </p15:clr>
        </p15:guide>
        <p15:guide id="10" pos="3679">
          <p15:clr>
            <a:srgbClr val="A4A3A4"/>
          </p15:clr>
        </p15:guide>
        <p15:guide id="11" pos="2852">
          <p15:clr>
            <a:srgbClr val="A4A3A4"/>
          </p15:clr>
        </p15:guide>
        <p15:guide id="12" pos="1871">
          <p15:clr>
            <a:srgbClr val="A4A3A4"/>
          </p15:clr>
        </p15:guide>
        <p15:guide id="13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644"/>
    <a:srgbClr val="203BE2"/>
    <a:srgbClr val="898989"/>
    <a:srgbClr val="1F4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2" autoAdjust="0"/>
    <p:restoredTop sz="93068"/>
  </p:normalViewPr>
  <p:slideViewPr>
    <p:cSldViewPr snapToObjects="1">
      <p:cViewPr varScale="1">
        <p:scale>
          <a:sx n="91" d="100"/>
          <a:sy n="91" d="100"/>
        </p:scale>
        <p:origin x="1164" y="144"/>
      </p:cViewPr>
      <p:guideLst>
        <p:guide orient="horz" pos="2560"/>
        <p:guide orient="horz" pos="1010"/>
        <p:guide orient="horz" pos="3630"/>
        <p:guide orient="horz" pos="2309"/>
        <p:guide pos="5471"/>
        <p:guide pos="295"/>
        <p:guide/>
        <p:guide pos="2075"/>
        <p:guide pos="3889"/>
        <p:guide pos="3679"/>
        <p:guide pos="2852"/>
        <p:guide pos="1871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5994"/>
    </p:cViewPr>
  </p:sorterViewPr>
  <p:notesViewPr>
    <p:cSldViewPr snapToObjects="1">
      <p:cViewPr varScale="1">
        <p:scale>
          <a:sx n="114" d="100"/>
          <a:sy n="114" d="100"/>
        </p:scale>
        <p:origin x="-4192" y="-112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E:\morto\GoogleDrive\LBNL\MDP\Structure_deformation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000" b="1" dirty="0"/>
              <a:t>Pad deformation due to magnetic force</a:t>
            </a:r>
          </a:p>
        </c:rich>
      </c:tx>
      <c:layout>
        <c:manualLayout>
          <c:xMode val="edge"/>
          <c:yMode val="edge"/>
          <c:x val="0.13482427087170465"/>
          <c:y val="3.728980441938013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0610841495527349"/>
          <c:y val="0.15848166878236555"/>
          <c:w val="0.72339146198849225"/>
          <c:h val="0.5506098987302871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Sheet1!$F$1</c:f>
              <c:strCache>
                <c:ptCount val="1"/>
                <c:pt idx="0">
                  <c:v>Mid-plane IR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Sheet1!$C$2:$C$6</c:f>
              <c:numCache>
                <c:formatCode>0.0</c:formatCode>
                <c:ptCount val="5"/>
                <c:pt idx="0">
                  <c:v>6.0587799999999996</c:v>
                </c:pt>
                <c:pt idx="1">
                  <c:v>6.8871500000000001</c:v>
                </c:pt>
                <c:pt idx="2">
                  <c:v>7.7646699999999997</c:v>
                </c:pt>
                <c:pt idx="3">
                  <c:v>8.4551200000000009</c:v>
                </c:pt>
                <c:pt idx="4">
                  <c:v>9.2956299999999992</c:v>
                </c:pt>
              </c:numCache>
            </c:numRef>
          </c:xVal>
          <c:yVal>
            <c:numRef>
              <c:f>Sheet1!$F$2:$F$6</c:f>
              <c:numCache>
                <c:formatCode>General</c:formatCode>
                <c:ptCount val="5"/>
                <c:pt idx="0">
                  <c:v>79.7</c:v>
                </c:pt>
                <c:pt idx="1">
                  <c:v>91</c:v>
                </c:pt>
                <c:pt idx="2">
                  <c:v>103.2</c:v>
                </c:pt>
                <c:pt idx="3">
                  <c:v>113.2</c:v>
                </c:pt>
                <c:pt idx="4">
                  <c:v>125.7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DAF-4AE4-B273-71333B2E9CC3}"/>
            </c:ext>
          </c:extLst>
        </c:ser>
        <c:ser>
          <c:idx val="1"/>
          <c:order val="1"/>
          <c:tx>
            <c:strRef>
              <c:f>Sheet1!$G$1</c:f>
              <c:strCache>
                <c:ptCount val="1"/>
                <c:pt idx="0">
                  <c:v>Vertical-plane IR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Sheet1!$C$2:$C$6</c:f>
              <c:numCache>
                <c:formatCode>0.0</c:formatCode>
                <c:ptCount val="5"/>
                <c:pt idx="0">
                  <c:v>6.0587799999999996</c:v>
                </c:pt>
                <c:pt idx="1">
                  <c:v>6.8871500000000001</c:v>
                </c:pt>
                <c:pt idx="2">
                  <c:v>7.7646699999999997</c:v>
                </c:pt>
                <c:pt idx="3">
                  <c:v>8.4551200000000009</c:v>
                </c:pt>
                <c:pt idx="4">
                  <c:v>9.2956299999999992</c:v>
                </c:pt>
              </c:numCache>
            </c:numRef>
          </c:xVal>
          <c:yVal>
            <c:numRef>
              <c:f>Sheet1!$G$2:$G$6</c:f>
              <c:numCache>
                <c:formatCode>General</c:formatCode>
                <c:ptCount val="5"/>
                <c:pt idx="0">
                  <c:v>-90.6</c:v>
                </c:pt>
                <c:pt idx="1">
                  <c:v>-104.5</c:v>
                </c:pt>
                <c:pt idx="2">
                  <c:v>-116.7</c:v>
                </c:pt>
                <c:pt idx="3">
                  <c:v>-124.1</c:v>
                </c:pt>
                <c:pt idx="4">
                  <c:v>-133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1DAF-4AE4-B273-71333B2E9C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55997152"/>
        <c:axId val="355998136"/>
      </c:scatterChart>
      <c:valAx>
        <c:axId val="355997152"/>
        <c:scaling>
          <c:orientation val="minMax"/>
          <c:max val="9.5"/>
          <c:min val="6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900"/>
                  <a:t>Horizontal</a:t>
                </a:r>
                <a:r>
                  <a:rPr lang="en-US" sz="900" baseline="0"/>
                  <a:t> force per quadrant [MN/m]</a:t>
                </a:r>
                <a:endParaRPr lang="en-US" sz="90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5998136"/>
        <c:crosses val="autoZero"/>
        <c:crossBetween val="midCat"/>
        <c:majorUnit val="0.5"/>
      </c:valAx>
      <c:valAx>
        <c:axId val="355998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900"/>
                  <a:t>Displacement</a:t>
                </a:r>
                <a:r>
                  <a:rPr lang="en-US" sz="900" baseline="0"/>
                  <a:t> [µm]</a:t>
                </a:r>
                <a:endParaRPr lang="en-US" sz="90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599715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9D2C41-C2D0-FF45-8B99-3885B7F78EB1}" type="datetimeFigureOut">
              <a:rPr lang="en-US" smtClean="0"/>
              <a:pPr/>
              <a:t>2/8/2018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9AC406-2681-664E-BB07-370330405A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3687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948ED6-3360-EB40-9D40-476C2156E9E8}" type="datetimeFigureOut">
              <a:rPr lang="en-US" smtClean="0"/>
              <a:pPr/>
              <a:t>2/8/2018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C10DA6-9909-7D4F-83A2-7593F71DDB5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25281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10DA6-9909-7D4F-83A2-7593F71DDB5D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803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160714_001-2-Edit_blueppt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3" t="17632" r="5976" b="20233"/>
          <a:stretch/>
        </p:blipFill>
        <p:spPr>
          <a:xfrm>
            <a:off x="0" y="0"/>
            <a:ext cx="9144000" cy="6313727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4891939"/>
            <a:ext cx="9144000" cy="1421788"/>
          </a:xfrm>
          <a:prstGeom prst="rect">
            <a:avLst/>
          </a:prstGeom>
          <a:gradFill>
            <a:gsLst>
              <a:gs pos="0">
                <a:schemeClr val="tx2">
                  <a:alpha val="61000"/>
                </a:schemeClr>
              </a:gs>
              <a:gs pos="100000">
                <a:schemeClr val="accent3">
                  <a:alpha val="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8789" y="4891939"/>
            <a:ext cx="8226425" cy="805052"/>
          </a:xfrm>
        </p:spPr>
        <p:txBody>
          <a:bodyPr anchor="b" anchorCtr="0"/>
          <a:lstStyle>
            <a:lvl1pPr marL="0" indent="0" algn="ctr">
              <a:buNone/>
              <a:defRPr>
                <a:solidFill>
                  <a:schemeClr val="bg1"/>
                </a:solidFill>
                <a:latin typeface="+mn-lt"/>
                <a:cs typeface="Helvetic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2183808"/>
            <a:ext cx="9144000" cy="2183808"/>
          </a:xfrm>
          <a:prstGeom prst="rect">
            <a:avLst/>
          </a:prstGeom>
          <a:solidFill>
            <a:srgbClr val="00395A">
              <a:alpha val="9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58788" y="2538981"/>
            <a:ext cx="8226426" cy="1574800"/>
          </a:xfrm>
        </p:spPr>
        <p:txBody>
          <a:bodyPr anchor="ctr" anchorCtr="1"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8592" y="186639"/>
            <a:ext cx="2842337" cy="10203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6141" y="120354"/>
            <a:ext cx="1247775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335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" y="0"/>
            <a:ext cx="9143999" cy="114300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7572" y="0"/>
            <a:ext cx="6436428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000" y="1266515"/>
            <a:ext cx="8640000" cy="494837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06920" y="6400800"/>
            <a:ext cx="516675" cy="365125"/>
          </a:xfrm>
        </p:spPr>
        <p:txBody>
          <a:bodyPr/>
          <a:lstStyle/>
          <a:p>
            <a:fld id="{D260E43B-7F43-FA45-AAB7-E054FD6CC4E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591" y="123515"/>
            <a:ext cx="2477816" cy="8895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4614" y="6344835"/>
            <a:ext cx="649386" cy="505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480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" y="0"/>
            <a:ext cx="9143999" cy="114300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7572" y="0"/>
            <a:ext cx="6436428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000" y="1266515"/>
            <a:ext cx="4248000" cy="494837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06920" y="6400800"/>
            <a:ext cx="516675" cy="365125"/>
          </a:xfrm>
        </p:spPr>
        <p:txBody>
          <a:bodyPr/>
          <a:lstStyle/>
          <a:p>
            <a:fld id="{D260E43B-7F43-FA45-AAB7-E054FD6CC4E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591" y="123515"/>
            <a:ext cx="2477816" cy="8895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4614" y="6344835"/>
            <a:ext cx="649386" cy="505629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644000" y="1272458"/>
            <a:ext cx="4248000" cy="494837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780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" y="0"/>
            <a:ext cx="9143999" cy="114300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7572" y="0"/>
            <a:ext cx="6436428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000" y="1266516"/>
            <a:ext cx="8640000" cy="237848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06920" y="6400800"/>
            <a:ext cx="516675" cy="365125"/>
          </a:xfrm>
        </p:spPr>
        <p:txBody>
          <a:bodyPr/>
          <a:lstStyle/>
          <a:p>
            <a:fld id="{D260E43B-7F43-FA45-AAB7-E054FD6CC4E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591" y="123515"/>
            <a:ext cx="2477816" cy="8895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4614" y="6344835"/>
            <a:ext cx="649386" cy="505629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252000" y="3765095"/>
            <a:ext cx="8640000" cy="237848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72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" y="0"/>
            <a:ext cx="9143999" cy="114300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7572" y="0"/>
            <a:ext cx="6436428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000" y="1266516"/>
            <a:ext cx="4248000" cy="237848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06920" y="6400800"/>
            <a:ext cx="516675" cy="365125"/>
          </a:xfrm>
        </p:spPr>
        <p:txBody>
          <a:bodyPr/>
          <a:lstStyle/>
          <a:p>
            <a:fld id="{D260E43B-7F43-FA45-AAB7-E054FD6CC4E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591" y="123515"/>
            <a:ext cx="2477816" cy="8895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4614" y="6344835"/>
            <a:ext cx="649386" cy="505629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644000" y="1272459"/>
            <a:ext cx="4248000" cy="237254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252000" y="3765095"/>
            <a:ext cx="4248000" cy="237848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idx="15"/>
          </p:nvPr>
        </p:nvSpPr>
        <p:spPr>
          <a:xfrm>
            <a:off x="4644000" y="3771038"/>
            <a:ext cx="4248000" cy="237254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340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tx2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70125" y="6356350"/>
            <a:ext cx="5166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898989"/>
                </a:solidFill>
              </a:defRPr>
            </a:lvl1pPr>
          </a:lstStyle>
          <a:p>
            <a:fld id="{D260E43B-7F43-FA45-AAB7-E054FD6CC4E3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-158720" y="-142629"/>
            <a:ext cx="9447494" cy="7137992"/>
            <a:chOff x="-158720" y="-142629"/>
            <a:chExt cx="9447494" cy="7137992"/>
          </a:xfrm>
        </p:grpSpPr>
        <p:grpSp>
          <p:nvGrpSpPr>
            <p:cNvPr id="11" name="Group 10"/>
            <p:cNvGrpSpPr/>
            <p:nvPr userDrawn="1"/>
          </p:nvGrpSpPr>
          <p:grpSpPr>
            <a:xfrm>
              <a:off x="467806" y="6873248"/>
              <a:ext cx="8217866" cy="122115"/>
              <a:chOff x="467806" y="6873248"/>
              <a:chExt cx="8217866" cy="122115"/>
            </a:xfrm>
          </p:grpSpPr>
          <p:cxnSp>
            <p:nvCxnSpPr>
              <p:cNvPr id="39" name="Straight Connector 38"/>
              <p:cNvCxnSpPr/>
              <p:nvPr userDrawn="1"/>
            </p:nvCxnSpPr>
            <p:spPr>
              <a:xfrm>
                <a:off x="467806" y="687324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 userDrawn="1"/>
            </p:nvCxnSpPr>
            <p:spPr>
              <a:xfrm>
                <a:off x="8685672" y="687324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1" name="Group 40"/>
              <p:cNvGrpSpPr/>
              <p:nvPr userDrawn="1"/>
            </p:nvGrpSpPr>
            <p:grpSpPr>
              <a:xfrm>
                <a:off x="5715000" y="6873248"/>
                <a:ext cx="457200" cy="122115"/>
                <a:chOff x="5715000" y="6873248"/>
                <a:chExt cx="457200" cy="122115"/>
              </a:xfrm>
            </p:grpSpPr>
            <p:cxnSp>
              <p:nvCxnSpPr>
                <p:cNvPr id="45" name="Straight Connector 44"/>
                <p:cNvCxnSpPr/>
                <p:nvPr userDrawn="1"/>
              </p:nvCxnSpPr>
              <p:spPr>
                <a:xfrm>
                  <a:off x="61722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 userDrawn="1"/>
              </p:nvCxnSpPr>
              <p:spPr>
                <a:xfrm>
                  <a:off x="57150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oup 41"/>
              <p:cNvGrpSpPr/>
              <p:nvPr userDrawn="1"/>
            </p:nvGrpSpPr>
            <p:grpSpPr>
              <a:xfrm>
                <a:off x="2971800" y="6873248"/>
                <a:ext cx="457200" cy="122115"/>
                <a:chOff x="5715000" y="6873248"/>
                <a:chExt cx="457200" cy="122115"/>
              </a:xfrm>
            </p:grpSpPr>
            <p:cxnSp>
              <p:nvCxnSpPr>
                <p:cNvPr id="43" name="Straight Connector 42"/>
                <p:cNvCxnSpPr/>
                <p:nvPr userDrawn="1"/>
              </p:nvCxnSpPr>
              <p:spPr>
                <a:xfrm>
                  <a:off x="61722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 userDrawn="1"/>
              </p:nvCxnSpPr>
              <p:spPr>
                <a:xfrm>
                  <a:off x="57150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2" name="Group 11"/>
            <p:cNvGrpSpPr/>
            <p:nvPr userDrawn="1"/>
          </p:nvGrpSpPr>
          <p:grpSpPr>
            <a:xfrm>
              <a:off x="467806" y="-142629"/>
              <a:ext cx="8217866" cy="122115"/>
              <a:chOff x="467806" y="6873248"/>
              <a:chExt cx="8217866" cy="122115"/>
            </a:xfrm>
          </p:grpSpPr>
          <p:cxnSp>
            <p:nvCxnSpPr>
              <p:cNvPr id="31" name="Straight Connector 30"/>
              <p:cNvCxnSpPr/>
              <p:nvPr userDrawn="1"/>
            </p:nvCxnSpPr>
            <p:spPr>
              <a:xfrm>
                <a:off x="467806" y="687324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 userDrawn="1"/>
            </p:nvCxnSpPr>
            <p:spPr>
              <a:xfrm>
                <a:off x="8685672" y="687324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" name="Group 32"/>
              <p:cNvGrpSpPr/>
              <p:nvPr userDrawn="1"/>
            </p:nvGrpSpPr>
            <p:grpSpPr>
              <a:xfrm>
                <a:off x="5715000" y="6873248"/>
                <a:ext cx="457200" cy="122115"/>
                <a:chOff x="5715000" y="6873248"/>
                <a:chExt cx="457200" cy="122115"/>
              </a:xfrm>
            </p:grpSpPr>
            <p:cxnSp>
              <p:nvCxnSpPr>
                <p:cNvPr id="37" name="Straight Connector 36"/>
                <p:cNvCxnSpPr/>
                <p:nvPr userDrawn="1"/>
              </p:nvCxnSpPr>
              <p:spPr>
                <a:xfrm>
                  <a:off x="61722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 userDrawn="1"/>
              </p:nvCxnSpPr>
              <p:spPr>
                <a:xfrm>
                  <a:off x="57150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" name="Group 33"/>
              <p:cNvGrpSpPr/>
              <p:nvPr userDrawn="1"/>
            </p:nvGrpSpPr>
            <p:grpSpPr>
              <a:xfrm>
                <a:off x="2971800" y="6873248"/>
                <a:ext cx="457200" cy="122115"/>
                <a:chOff x="5715000" y="6873248"/>
                <a:chExt cx="457200" cy="122115"/>
              </a:xfrm>
            </p:grpSpPr>
            <p:cxnSp>
              <p:nvCxnSpPr>
                <p:cNvPr id="35" name="Straight Connector 34"/>
                <p:cNvCxnSpPr/>
                <p:nvPr userDrawn="1"/>
              </p:nvCxnSpPr>
              <p:spPr>
                <a:xfrm>
                  <a:off x="61722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/>
                <p:cNvCxnSpPr/>
                <p:nvPr userDrawn="1"/>
              </p:nvCxnSpPr>
              <p:spPr>
                <a:xfrm>
                  <a:off x="57150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3" name="Group 12"/>
            <p:cNvGrpSpPr/>
            <p:nvPr userDrawn="1"/>
          </p:nvGrpSpPr>
          <p:grpSpPr>
            <a:xfrm>
              <a:off x="-158720" y="1143066"/>
              <a:ext cx="122115" cy="5029134"/>
              <a:chOff x="-158720" y="1143066"/>
              <a:chExt cx="122115" cy="5029134"/>
            </a:xfrm>
          </p:grpSpPr>
          <p:cxnSp>
            <p:nvCxnSpPr>
              <p:cNvPr id="25" name="Straight Connector 24"/>
              <p:cNvCxnSpPr/>
              <p:nvPr userDrawn="1"/>
            </p:nvCxnSpPr>
            <p:spPr>
              <a:xfrm rot="5400000">
                <a:off x="-97662" y="108200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 userDrawn="1"/>
            </p:nvCxnSpPr>
            <p:spPr>
              <a:xfrm rot="5400000">
                <a:off x="-97662" y="1539143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 userDrawn="1"/>
            </p:nvCxnSpPr>
            <p:spPr>
              <a:xfrm rot="5400000">
                <a:off x="-97662" y="6111142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 userDrawn="1"/>
            </p:nvCxnSpPr>
            <p:spPr>
              <a:xfrm flipH="1">
                <a:off x="-158720" y="4075647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 userDrawn="1"/>
            </p:nvCxnSpPr>
            <p:spPr>
              <a:xfrm flipH="1">
                <a:off x="-158720" y="3679446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 userDrawn="1"/>
            </p:nvCxnSpPr>
            <p:spPr>
              <a:xfrm flipH="1">
                <a:off x="-158720" y="5773880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13"/>
            <p:cNvGrpSpPr/>
            <p:nvPr userDrawn="1"/>
          </p:nvGrpSpPr>
          <p:grpSpPr>
            <a:xfrm>
              <a:off x="9166659" y="1143066"/>
              <a:ext cx="122115" cy="5029134"/>
              <a:chOff x="-158720" y="1143066"/>
              <a:chExt cx="122115" cy="5029134"/>
            </a:xfrm>
          </p:grpSpPr>
          <p:cxnSp>
            <p:nvCxnSpPr>
              <p:cNvPr id="17" name="Straight Connector 16"/>
              <p:cNvCxnSpPr/>
              <p:nvPr userDrawn="1"/>
            </p:nvCxnSpPr>
            <p:spPr>
              <a:xfrm rot="5400000">
                <a:off x="-97662" y="108200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 userDrawn="1"/>
            </p:nvCxnSpPr>
            <p:spPr>
              <a:xfrm rot="5400000">
                <a:off x="-97662" y="1539143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 userDrawn="1"/>
            </p:nvCxnSpPr>
            <p:spPr>
              <a:xfrm rot="5400000">
                <a:off x="-97662" y="6111142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 userDrawn="1"/>
            </p:nvCxnSpPr>
            <p:spPr>
              <a:xfrm flipH="1">
                <a:off x="-158720" y="4075647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 userDrawn="1"/>
            </p:nvCxnSpPr>
            <p:spPr>
              <a:xfrm flipH="1">
                <a:off x="-158720" y="3679446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 userDrawn="1"/>
            </p:nvCxnSpPr>
            <p:spPr>
              <a:xfrm flipH="1">
                <a:off x="-158720" y="5773880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7" name="Rectangle 46"/>
          <p:cNvSpPr/>
          <p:nvPr userDrawn="1"/>
        </p:nvSpPr>
        <p:spPr>
          <a:xfrm>
            <a:off x="459" y="6323774"/>
            <a:ext cx="9166199" cy="54609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6" tIns="45709" rIns="91416" bIns="45709" anchor="ctr"/>
          <a:lstStyle/>
          <a:p>
            <a:pPr algn="ctr" defTabSz="457082">
              <a:defRPr/>
            </a:pPr>
            <a:endParaRPr lang="en-US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 defTabSz="457082">
              <a:defRPr/>
            </a:pPr>
            <a:endParaRPr lang="en-US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8" name="Picture 47" descr="RGB_White-Seal_White-Mark_SC_Horizontal–400dpi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43" y="6457861"/>
            <a:ext cx="1570468" cy="26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364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4" r:id="rId2"/>
    <p:sldLayoutId id="2147483675" r:id="rId3"/>
    <p:sldLayoutId id="2147483677" r:id="rId4"/>
    <p:sldLayoutId id="2147483676" r:id="rId5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2"/>
          </a:solidFill>
          <a:latin typeface="+mj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Courier New"/>
        <a:buChar char="o"/>
        <a:defRPr sz="2000" kern="1200">
          <a:solidFill>
            <a:srgbClr val="1F497D"/>
          </a:solidFill>
          <a:latin typeface="+mj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1F497D"/>
          </a:solidFill>
          <a:latin typeface="+mj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1F497D"/>
          </a:solidFill>
          <a:latin typeface="+mj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1F497D"/>
          </a:solidFill>
          <a:latin typeface="+mj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png"/><Relationship Id="rId7" Type="http://schemas.openxmlformats.org/officeDocument/2006/relationships/image" Target="../media/image25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10" Type="http://schemas.openxmlformats.org/officeDocument/2006/relationships/image" Target="../media/image28.emf"/><Relationship Id="rId4" Type="http://schemas.openxmlformats.org/officeDocument/2006/relationships/image" Target="../media/image22.png"/><Relationship Id="rId9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7.png"/><Relationship Id="rId7" Type="http://schemas.openxmlformats.org/officeDocument/2006/relationships/image" Target="../media/image4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3.png"/><Relationship Id="rId11" Type="http://schemas.openxmlformats.org/officeDocument/2006/relationships/chart" Target="../charts/chart1.xml"/><Relationship Id="rId5" Type="http://schemas.openxmlformats.org/officeDocument/2006/relationships/image" Target="../media/image42.png"/><Relationship Id="rId10" Type="http://schemas.openxmlformats.org/officeDocument/2006/relationships/image" Target="../media/image10.tif"/><Relationship Id="rId4" Type="http://schemas.openxmlformats.org/officeDocument/2006/relationships/image" Target="../media/image8.png"/><Relationship Id="rId9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6.png"/><Relationship Id="rId7" Type="http://schemas.openxmlformats.org/officeDocument/2006/relationships/image" Target="../media/image30.png"/><Relationship Id="rId2" Type="http://schemas.openxmlformats.org/officeDocument/2006/relationships/image" Target="../media/image10.t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58789" y="4891939"/>
            <a:ext cx="8226425" cy="1035038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err="1" smtClean="0"/>
              <a:t>Mariusz</a:t>
            </a:r>
            <a:r>
              <a:rPr lang="en-US" b="1" dirty="0" smtClean="0"/>
              <a:t> </a:t>
            </a:r>
            <a:r>
              <a:rPr lang="en-US" b="1" dirty="0" err="1" smtClean="0"/>
              <a:t>Juchno</a:t>
            </a:r>
            <a:endParaRPr lang="en-US" b="1" dirty="0" smtClean="0"/>
          </a:p>
          <a:p>
            <a:r>
              <a:rPr lang="en-US" b="1" dirty="0" smtClean="0"/>
              <a:t>US Magnet Development Program</a:t>
            </a:r>
            <a:endParaRPr lang="en-US" b="1" dirty="0"/>
          </a:p>
          <a:p>
            <a:r>
              <a:rPr lang="en-US" sz="1900" dirty="0" smtClean="0"/>
              <a:t>Lawrence Berkeley National Laboratory</a:t>
            </a:r>
            <a:endParaRPr lang="en-US" sz="1900" dirty="0"/>
          </a:p>
        </p:txBody>
      </p:sp>
      <p:sp>
        <p:nvSpPr>
          <p:cNvPr id="3" name="Rectangle 2"/>
          <p:cNvSpPr/>
          <p:nvPr/>
        </p:nvSpPr>
        <p:spPr>
          <a:xfrm>
            <a:off x="458789" y="2330689"/>
            <a:ext cx="822642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u="sng" dirty="0" smtClean="0">
                <a:solidFill>
                  <a:srgbClr val="FFFFFF"/>
                </a:solidFill>
              </a:rPr>
              <a:t>US Magnet Development Program</a:t>
            </a:r>
          </a:p>
          <a:p>
            <a:pPr algn="ctr"/>
            <a:endParaRPr lang="en-US" sz="1600" dirty="0" smtClean="0">
              <a:solidFill>
                <a:srgbClr val="FFFFFF"/>
              </a:solidFill>
            </a:endParaRPr>
          </a:p>
          <a:p>
            <a:pPr algn="ctr"/>
            <a:r>
              <a:rPr lang="en-US" sz="3200" dirty="0" smtClean="0">
                <a:solidFill>
                  <a:srgbClr val="FFFFFF"/>
                </a:solidFill>
              </a:rPr>
              <a:t>Design of a shell-based</a:t>
            </a:r>
            <a:br>
              <a:rPr lang="en-US" sz="3200" dirty="0" smtClean="0">
                <a:solidFill>
                  <a:srgbClr val="FFFFFF"/>
                </a:solidFill>
              </a:rPr>
            </a:br>
            <a:r>
              <a:rPr lang="en-US" sz="3200" dirty="0" smtClean="0">
                <a:solidFill>
                  <a:srgbClr val="FFFFFF"/>
                </a:solidFill>
              </a:rPr>
              <a:t>Utility Structure</a:t>
            </a:r>
            <a:endParaRPr lang="en-US" sz="3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758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15 T dipole demonstrator – 2D FEA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pPr/>
              <a:t>10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2316604" y="3775890"/>
            <a:ext cx="6751506" cy="2459163"/>
            <a:chOff x="35711" y="3729702"/>
            <a:chExt cx="7347860" cy="2485315"/>
          </a:xfrm>
        </p:grpSpPr>
        <p:grpSp>
          <p:nvGrpSpPr>
            <p:cNvPr id="6" name="Group 5"/>
            <p:cNvGrpSpPr>
              <a:grpSpLocks noChangeAspect="1"/>
            </p:cNvGrpSpPr>
            <p:nvPr/>
          </p:nvGrpSpPr>
          <p:grpSpPr>
            <a:xfrm>
              <a:off x="35711" y="4023405"/>
              <a:ext cx="7347860" cy="2191612"/>
              <a:chOff x="2114330" y="1307940"/>
              <a:chExt cx="7823989" cy="2333625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125529" y="1317465"/>
                <a:ext cx="2543175" cy="2324100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723397" y="1307940"/>
                <a:ext cx="2617054" cy="2324100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395144" y="1307940"/>
                <a:ext cx="2543175" cy="2333625"/>
              </a:xfrm>
              <a:prstGeom prst="rect">
                <a:avLst/>
              </a:prstGeom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2158359" y="2899136"/>
                <a:ext cx="1842425" cy="4588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Franklin Gothic Book"/>
                    <a:ea typeface="+mn-ea"/>
                    <a:cs typeface="+mn-cs"/>
                  </a:rPr>
                  <a:t>S</a:t>
                </a:r>
                <a:r>
                  <a:rPr kumimoji="0" lang="en-US" sz="1500" b="0" i="0" u="none" strike="noStrike" kern="1200" cap="none" spc="0" normalizeH="0" baseline="-25000" noProof="0" dirty="0" err="1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Franklin Gothic Book"/>
                    <a:ea typeface="+mn-ea"/>
                    <a:cs typeface="+mn-cs"/>
                  </a:rPr>
                  <a:t>eqv</a:t>
                </a:r>
                <a:r>
                  <a:rPr kumimoji="0" lang="en-US" sz="15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Franklin Gothic Book"/>
                    <a:ea typeface="+mn-ea"/>
                    <a:cs typeface="+mn-cs"/>
                  </a:rPr>
                  <a:t>=133MPa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4910884" y="2899709"/>
                <a:ext cx="1842879" cy="4588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Franklin Gothic Book"/>
                    <a:ea typeface="+mn-ea"/>
                    <a:cs typeface="+mn-cs"/>
                  </a:rPr>
                  <a:t>S</a:t>
                </a:r>
                <a:r>
                  <a:rPr kumimoji="0" lang="en-US" sz="1500" b="0" i="0" u="none" strike="noStrike" kern="1200" cap="none" spc="0" normalizeH="0" baseline="-25000" noProof="0" dirty="0" err="1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Franklin Gothic Book"/>
                    <a:ea typeface="+mn-ea"/>
                    <a:cs typeface="+mn-cs"/>
                  </a:rPr>
                  <a:t>eqv</a:t>
                </a:r>
                <a:r>
                  <a:rPr kumimoji="0" lang="en-US" sz="15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Franklin Gothic Book"/>
                    <a:ea typeface="+mn-ea"/>
                    <a:cs typeface="+mn-cs"/>
                  </a:rPr>
                  <a:t>=182MPa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7560403" y="2904602"/>
                <a:ext cx="1824763" cy="4588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Franklin Gothic Book"/>
                    <a:ea typeface="+mn-ea"/>
                    <a:cs typeface="+mn-cs"/>
                  </a:rPr>
                  <a:t>S</a:t>
                </a:r>
                <a:r>
                  <a:rPr kumimoji="0" lang="en-US" sz="1500" b="0" i="0" u="none" strike="noStrike" kern="1200" cap="none" spc="0" normalizeH="0" baseline="-25000" noProof="0" dirty="0" err="1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Franklin Gothic Book"/>
                    <a:ea typeface="+mn-ea"/>
                    <a:cs typeface="+mn-cs"/>
                  </a:rPr>
                  <a:t>eqv</a:t>
                </a:r>
                <a:r>
                  <a:rPr kumimoji="0" lang="en-US" sz="15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Franklin Gothic Book"/>
                    <a:ea typeface="+mn-ea"/>
                    <a:cs typeface="+mn-cs"/>
                  </a:rPr>
                  <a:t>=161MPa</a:t>
                </a:r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8985333" y="1896635"/>
                <a:ext cx="723812" cy="749347"/>
              </a:xfrm>
              <a:prstGeom prst="ellipse">
                <a:avLst/>
              </a:prstGeom>
              <a:noFill/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endParaRPr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6094103" y="1670876"/>
                <a:ext cx="723812" cy="749347"/>
              </a:xfrm>
              <a:prstGeom prst="ellipse">
                <a:avLst/>
              </a:prstGeom>
              <a:noFill/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endParaRPr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3713965" y="1551919"/>
                <a:ext cx="723812" cy="749347"/>
              </a:xfrm>
              <a:prstGeom prst="ellipse">
                <a:avLst/>
              </a:prstGeom>
              <a:noFill/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endParaRPr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 flipH="1">
                <a:off x="2114330" y="1317465"/>
                <a:ext cx="7779961" cy="0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131" y="3729702"/>
              <a:ext cx="851222" cy="714245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79114" y="1429765"/>
            <a:ext cx="8985772" cy="2133084"/>
            <a:chOff x="1564344" y="1514344"/>
            <a:chExt cx="8985772" cy="2133084"/>
          </a:xfrm>
        </p:grpSpPr>
        <p:grpSp>
          <p:nvGrpSpPr>
            <p:cNvPr id="19" name="Group 18"/>
            <p:cNvGrpSpPr/>
            <p:nvPr/>
          </p:nvGrpSpPr>
          <p:grpSpPr>
            <a:xfrm>
              <a:off x="1564344" y="1514344"/>
              <a:ext cx="2339650" cy="2130242"/>
              <a:chOff x="12614" y="1514344"/>
              <a:chExt cx="2339650" cy="2130242"/>
            </a:xfrm>
          </p:grpSpPr>
          <p:pic>
            <p:nvPicPr>
              <p:cNvPr id="35" name="Picture 34"/>
              <p:cNvPicPr>
                <a:picLocks noChangeAspect="1"/>
              </p:cNvPicPr>
              <p:nvPr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9816" y="1592005"/>
                <a:ext cx="2322448" cy="1685812"/>
              </a:xfrm>
              <a:prstGeom prst="rect">
                <a:avLst/>
              </a:prstGeom>
            </p:spPr>
          </p:pic>
          <p:sp>
            <p:nvSpPr>
              <p:cNvPr id="36" name="TextBox 35"/>
              <p:cNvSpPr txBox="1"/>
              <p:nvPr/>
            </p:nvSpPr>
            <p:spPr>
              <a:xfrm>
                <a:off x="672383" y="1514344"/>
                <a:ext cx="798617" cy="40011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300K</a:t>
                </a: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333987" y="3244476"/>
                <a:ext cx="173925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chemeClr val="tx2"/>
                    </a:solidFill>
                  </a:rPr>
                  <a:t>S</a:t>
                </a:r>
                <a:r>
                  <a:rPr lang="en-US" sz="2000" baseline="-25000" dirty="0">
                    <a:solidFill>
                      <a:schemeClr val="tx2"/>
                    </a:solidFill>
                  </a:rPr>
                  <a:t>eqv</a:t>
                </a:r>
                <a:r>
                  <a:rPr lang="en-US" sz="2000" dirty="0">
                    <a:solidFill>
                      <a:schemeClr val="tx2"/>
                    </a:solidFill>
                  </a:rPr>
                  <a:t>=133 </a:t>
                </a:r>
                <a:r>
                  <a:rPr lang="en-US" sz="2000" dirty="0" err="1">
                    <a:solidFill>
                      <a:schemeClr val="tx2"/>
                    </a:solidFill>
                  </a:rPr>
                  <a:t>MPa</a:t>
                </a:r>
                <a:endParaRPr lang="en-US" sz="2000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12614" y="2120860"/>
                <a:ext cx="723812" cy="749347"/>
              </a:xfrm>
              <a:prstGeom prst="ellipse">
                <a:avLst/>
              </a:prstGeom>
              <a:noFill/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3905448" y="1528603"/>
              <a:ext cx="2328085" cy="2118825"/>
              <a:chOff x="2381447" y="1528602"/>
              <a:chExt cx="2328085" cy="2118825"/>
            </a:xfrm>
          </p:grpSpPr>
          <p:pic>
            <p:nvPicPr>
              <p:cNvPr id="31" name="Picture 30"/>
              <p:cNvPicPr>
                <a:picLocks noChangeAspect="1"/>
              </p:cNvPicPr>
              <p:nvPr/>
            </p:nvPicPr>
            <p:blipFill rotWithShape="1"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386127" y="1593680"/>
                <a:ext cx="2323405" cy="1678584"/>
              </a:xfrm>
              <a:prstGeom prst="rect">
                <a:avLst/>
              </a:prstGeom>
            </p:spPr>
          </p:pic>
          <p:sp>
            <p:nvSpPr>
              <p:cNvPr id="32" name="TextBox 31"/>
              <p:cNvSpPr txBox="1"/>
              <p:nvPr/>
            </p:nvSpPr>
            <p:spPr>
              <a:xfrm>
                <a:off x="3196372" y="1528602"/>
                <a:ext cx="497252" cy="40011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4K</a:t>
                </a: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2729654" y="3247317"/>
                <a:ext cx="170623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chemeClr val="tx2"/>
                    </a:solidFill>
                  </a:rPr>
                  <a:t>S</a:t>
                </a:r>
                <a:r>
                  <a:rPr lang="en-US" sz="2000" baseline="-25000" dirty="0">
                    <a:solidFill>
                      <a:schemeClr val="tx2"/>
                    </a:solidFill>
                  </a:rPr>
                  <a:t>eqv</a:t>
                </a:r>
                <a:r>
                  <a:rPr lang="en-US" sz="2000" dirty="0">
                    <a:solidFill>
                      <a:schemeClr val="tx2"/>
                    </a:solidFill>
                  </a:rPr>
                  <a:t>=176 </a:t>
                </a:r>
                <a:r>
                  <a:rPr lang="en-US" sz="2000" dirty="0" err="1">
                    <a:solidFill>
                      <a:schemeClr val="tx2"/>
                    </a:solidFill>
                  </a:rPr>
                  <a:t>MPa</a:t>
                </a:r>
                <a:endParaRPr lang="en-US" sz="2000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2381447" y="2107211"/>
                <a:ext cx="723812" cy="749347"/>
              </a:xfrm>
              <a:prstGeom prst="ellipse">
                <a:avLst/>
              </a:prstGeom>
              <a:noFill/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6293588" y="1516247"/>
              <a:ext cx="2356845" cy="2122240"/>
              <a:chOff x="4726734" y="1516246"/>
              <a:chExt cx="2356845" cy="2122240"/>
            </a:xfrm>
          </p:grpSpPr>
          <p:pic>
            <p:nvPicPr>
              <p:cNvPr id="27" name="Picture 26"/>
              <p:cNvPicPr>
                <a:picLocks noChangeAspect="1"/>
              </p:cNvPicPr>
              <p:nvPr/>
            </p:nvPicPr>
            <p:blipFill rotWithShape="1"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726734" y="1547468"/>
                <a:ext cx="2356845" cy="1699849"/>
              </a:xfrm>
              <a:prstGeom prst="rect">
                <a:avLst/>
              </a:prstGeom>
            </p:spPr>
          </p:pic>
          <p:sp>
            <p:nvSpPr>
              <p:cNvPr id="28" name="TextBox 27"/>
              <p:cNvSpPr txBox="1"/>
              <p:nvPr/>
            </p:nvSpPr>
            <p:spPr>
              <a:xfrm>
                <a:off x="5347077" y="1516246"/>
                <a:ext cx="1070678" cy="40011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4K+15T</a:t>
                </a: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5034638" y="3238376"/>
                <a:ext cx="173271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chemeClr val="tx2"/>
                    </a:solidFill>
                  </a:rPr>
                  <a:t>S</a:t>
                </a:r>
                <a:r>
                  <a:rPr lang="en-US" sz="2000" baseline="-25000" dirty="0">
                    <a:solidFill>
                      <a:schemeClr val="tx2"/>
                    </a:solidFill>
                  </a:rPr>
                  <a:t>eqv</a:t>
                </a:r>
                <a:r>
                  <a:rPr lang="en-US" sz="2000" dirty="0">
                    <a:solidFill>
                      <a:schemeClr val="tx2"/>
                    </a:solidFill>
                  </a:rPr>
                  <a:t>=168 </a:t>
                </a:r>
                <a:r>
                  <a:rPr lang="en-US" sz="2000" dirty="0" err="1">
                    <a:solidFill>
                      <a:schemeClr val="tx2"/>
                    </a:solidFill>
                  </a:rPr>
                  <a:t>MPa</a:t>
                </a:r>
                <a:endParaRPr lang="en-US" sz="2000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4985171" y="2564043"/>
                <a:ext cx="723812" cy="749347"/>
              </a:xfrm>
              <a:prstGeom prst="ellipse">
                <a:avLst/>
              </a:prstGeom>
              <a:noFill/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710651" y="1697670"/>
              <a:ext cx="1839465" cy="1350269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8727665" y="2432973"/>
              <a:ext cx="37863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L1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650433" y="1947181"/>
              <a:ext cx="37863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L2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9250476" y="1682880"/>
              <a:ext cx="50212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L3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9703760" y="1682881"/>
              <a:ext cx="37863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L4</a:t>
              </a: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3091792" y="3732939"/>
            <a:ext cx="29524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FEAC/U. Patras 2D analysis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830956" y="1076453"/>
            <a:ext cx="15977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FNAL analysis</a:t>
            </a: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2059" y="4248552"/>
            <a:ext cx="2072368" cy="1301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0230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Development of the 3D 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2530" y="2750265"/>
            <a:ext cx="5079655" cy="33887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196752"/>
            <a:ext cx="3027742" cy="227550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9459" y="1318608"/>
            <a:ext cx="3345798" cy="1466303"/>
          </a:xfrm>
          <a:prstGeom prst="rect">
            <a:avLst/>
          </a:prstGeom>
        </p:spPr>
      </p:pic>
      <p:sp>
        <p:nvSpPr>
          <p:cNvPr id="11" name="Content Placeholder 8"/>
          <p:cNvSpPr>
            <a:spLocks noGrp="1"/>
          </p:cNvSpPr>
          <p:nvPr>
            <p:ph idx="4294967295"/>
          </p:nvPr>
        </p:nvSpPr>
        <p:spPr>
          <a:xfrm>
            <a:off x="246852" y="3392996"/>
            <a:ext cx="4356004" cy="2664296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3D ANSYS model developed</a:t>
            </a:r>
          </a:p>
          <a:p>
            <a:pPr lvl="1"/>
            <a:r>
              <a:rPr lang="en-US" dirty="0" smtClean="0"/>
              <a:t>Initial simulations using 15 T Cos-Theta coils</a:t>
            </a:r>
          </a:p>
          <a:p>
            <a:pPr lvl="1"/>
            <a:r>
              <a:rPr lang="en-US" dirty="0" smtClean="0"/>
              <a:t>Validation and optimization is ongoing</a:t>
            </a:r>
          </a:p>
          <a:p>
            <a:r>
              <a:rPr lang="en-US" dirty="0" smtClean="0"/>
              <a:t>Work on engineering design was initiated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5124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Content Placeholder 20"/>
          <p:cNvPicPr>
            <a:picLocks noGrp="1" noChangeAspect="1"/>
          </p:cNvPicPr>
          <p:nvPr>
            <p:ph idx="13"/>
          </p:nvPr>
        </p:nvPicPr>
        <p:blipFill>
          <a:blip r:embed="rId2"/>
          <a:stretch>
            <a:fillRect/>
          </a:stretch>
        </p:blipFill>
        <p:spPr>
          <a:xfrm>
            <a:off x="5415419" y="1279035"/>
            <a:ext cx="3537382" cy="2371725"/>
          </a:xfrm>
          <a:prstGeom prst="rect">
            <a:avLst/>
          </a:prstGeom>
        </p:spPr>
      </p:pic>
      <p:pic>
        <p:nvPicPr>
          <p:cNvPr id="22" name="Content Placeholder 21"/>
          <p:cNvPicPr>
            <a:picLocks noGrp="1" noChangeAspect="1"/>
          </p:cNvPicPr>
          <p:nvPr>
            <p:ph idx="15"/>
          </p:nvPr>
        </p:nvPicPr>
        <p:blipFill>
          <a:blip r:embed="rId3"/>
          <a:stretch>
            <a:fillRect/>
          </a:stretch>
        </p:blipFill>
        <p:spPr>
          <a:xfrm>
            <a:off x="5390587" y="3776173"/>
            <a:ext cx="3587046" cy="2373312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Utility Structure</a:t>
            </a:r>
            <a:br>
              <a:rPr lang="en-US" dirty="0" smtClean="0"/>
            </a:br>
            <a:r>
              <a:rPr lang="en-US" dirty="0" smtClean="0"/>
              <a:t>Azimuthal coil stress (2D vs 3D)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66501" y="1266825"/>
            <a:ext cx="3447076" cy="237807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t>12</a:t>
            </a:fld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4"/>
          </p:nvPr>
        </p:nvPicPr>
        <p:blipFill>
          <a:blip r:embed="rId5"/>
          <a:stretch>
            <a:fillRect/>
          </a:stretch>
        </p:blipFill>
        <p:spPr>
          <a:xfrm>
            <a:off x="522326" y="3765550"/>
            <a:ext cx="3335425" cy="237807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53335" y="3244790"/>
            <a:ext cx="497252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4K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64093" y="5743515"/>
            <a:ext cx="107067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4K+15T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72337" y="1228146"/>
            <a:ext cx="6270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2D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8423595" y="1228146"/>
            <a:ext cx="6270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3</a:t>
            </a:r>
            <a:r>
              <a:rPr lang="en-US" sz="2800" dirty="0" smtClean="0"/>
              <a:t>D</a:t>
            </a:r>
            <a:endParaRPr lang="en-US" sz="2800" dirty="0"/>
          </a:p>
        </p:txBody>
      </p:sp>
      <p:sp>
        <p:nvSpPr>
          <p:cNvPr id="23" name="TextBox 22"/>
          <p:cNvSpPr txBox="1"/>
          <p:nvPr/>
        </p:nvSpPr>
        <p:spPr>
          <a:xfrm>
            <a:off x="4521371" y="2464898"/>
            <a:ext cx="622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MPa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3850869" y="2454275"/>
            <a:ext cx="1543234" cy="1810824"/>
          </a:xfrm>
          <a:prstGeom prst="rect">
            <a:avLst/>
          </a:prstGeom>
          <a:noFill/>
          <a:ln w="19050">
            <a:solidFill>
              <a:srgbClr val="00964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 rot="16200000">
            <a:off x="4481738" y="3007932"/>
            <a:ext cx="1455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9644"/>
                </a:solidFill>
              </a:rPr>
              <a:t>Compression</a:t>
            </a:r>
            <a:endParaRPr lang="en-US" dirty="0">
              <a:solidFill>
                <a:srgbClr val="009644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69503" y="2814584"/>
            <a:ext cx="953287" cy="1750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439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3779912" y="1772816"/>
            <a:ext cx="1543234" cy="1944216"/>
          </a:xfrm>
          <a:prstGeom prst="rect">
            <a:avLst/>
          </a:prstGeom>
          <a:noFill/>
          <a:ln w="19050">
            <a:solidFill>
              <a:srgbClr val="00964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Content Placeholder 19"/>
          <p:cNvPicPr>
            <a:picLocks noGrp="1" noChangeAspect="1"/>
          </p:cNvPicPr>
          <p:nvPr>
            <p:ph idx="13"/>
          </p:nvPr>
        </p:nvPicPr>
        <p:blipFill>
          <a:blip r:embed="rId2"/>
          <a:stretch>
            <a:fillRect/>
          </a:stretch>
        </p:blipFill>
        <p:spPr>
          <a:xfrm>
            <a:off x="5331925" y="1273175"/>
            <a:ext cx="2871176" cy="2371725"/>
          </a:xfrm>
          <a:prstGeom prst="rect">
            <a:avLst/>
          </a:prstGeom>
        </p:spPr>
      </p:pic>
      <p:pic>
        <p:nvPicPr>
          <p:cNvPr id="19" name="Content Placeholder 18"/>
          <p:cNvPicPr>
            <a:picLocks noGrp="1" noChangeAspect="1"/>
          </p:cNvPicPr>
          <p:nvPr>
            <p:ph idx="15"/>
          </p:nvPr>
        </p:nvPicPr>
        <p:blipFill>
          <a:blip r:embed="rId3"/>
          <a:stretch>
            <a:fillRect/>
          </a:stretch>
        </p:blipFill>
        <p:spPr>
          <a:xfrm>
            <a:off x="5034018" y="3770313"/>
            <a:ext cx="3466989" cy="23733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Coil to pole/spacer contact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161496" y="1266825"/>
            <a:ext cx="2429983" cy="237807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4"/>
          </p:nvPr>
        </p:nvSpPr>
        <p:spPr>
          <a:xfrm>
            <a:off x="252000" y="3765095"/>
            <a:ext cx="4896064" cy="2378486"/>
          </a:xfrm>
        </p:spPr>
        <p:txBody>
          <a:bodyPr>
            <a:normAutofit/>
          </a:bodyPr>
          <a:lstStyle/>
          <a:p>
            <a:r>
              <a:rPr lang="en-US" dirty="0" smtClean="0"/>
              <a:t>Optimization of the pre-load level</a:t>
            </a:r>
          </a:p>
          <a:p>
            <a:pPr lvl="1"/>
            <a:r>
              <a:rPr lang="en-US" dirty="0" smtClean="0"/>
              <a:t>Orthotropic coil properties</a:t>
            </a:r>
          </a:p>
          <a:p>
            <a:r>
              <a:rPr lang="en-US" dirty="0" smtClean="0"/>
              <a:t>Axial pre-load and tension in the coil-ends under investigation</a:t>
            </a:r>
          </a:p>
          <a:p>
            <a:pPr lvl="1"/>
            <a:r>
              <a:rPr lang="en-US" dirty="0" smtClean="0"/>
              <a:t>Copper wedge to spacer interface</a:t>
            </a:r>
          </a:p>
          <a:p>
            <a:pPr lvl="1"/>
            <a:r>
              <a:rPr lang="en-US" dirty="0" smtClean="0"/>
              <a:t>Layer 3-4 to pole contact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1680" y="1457125"/>
            <a:ext cx="1091265" cy="222831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65444" y="4954338"/>
            <a:ext cx="776084" cy="129556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72337" y="1228146"/>
            <a:ext cx="6270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2D</a:t>
            </a:r>
            <a:endParaRPr lang="en-US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8423595" y="1228146"/>
            <a:ext cx="6270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3</a:t>
            </a:r>
            <a:r>
              <a:rPr lang="en-US" sz="2800" dirty="0" smtClean="0"/>
              <a:t>D</a:t>
            </a:r>
            <a:endParaRPr lang="en-US" sz="2800" dirty="0"/>
          </a:p>
        </p:txBody>
      </p:sp>
      <p:sp>
        <p:nvSpPr>
          <p:cNvPr id="23" name="TextBox 22"/>
          <p:cNvSpPr txBox="1"/>
          <p:nvPr/>
        </p:nvSpPr>
        <p:spPr>
          <a:xfrm rot="16200000">
            <a:off x="4410781" y="2459865"/>
            <a:ext cx="1455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9644"/>
                </a:solidFill>
              </a:rPr>
              <a:t>Compression</a:t>
            </a:r>
            <a:endParaRPr lang="en-US" dirty="0">
              <a:solidFill>
                <a:srgbClr val="009644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 rot="16200000">
            <a:off x="8459850" y="5357261"/>
            <a:ext cx="932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Tension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851678" y="1364582"/>
            <a:ext cx="622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MPa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8360100" y="4641085"/>
            <a:ext cx="622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MPa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29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Utility Structure</a:t>
            </a:r>
            <a:br>
              <a:rPr lang="en-US" dirty="0" smtClean="0"/>
            </a:br>
            <a:r>
              <a:rPr lang="en-US" dirty="0" smtClean="0"/>
              <a:t>With different coil types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>
          <a:xfrm>
            <a:off x="5728394" y="1272459"/>
            <a:ext cx="3163606" cy="3236662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 smtClean="0"/>
              <a:t>Same structure was applied</a:t>
            </a:r>
          </a:p>
          <a:p>
            <a:r>
              <a:rPr lang="en-US" sz="2000" dirty="0" smtClean="0"/>
              <a:t>Shell OD 750mm</a:t>
            </a:r>
          </a:p>
          <a:p>
            <a:r>
              <a:rPr lang="en-US" sz="2000" dirty="0" smtClean="0"/>
              <a:t>Shell TH 75mm</a:t>
            </a:r>
          </a:p>
          <a:p>
            <a:r>
              <a:rPr lang="en-US" sz="2000" dirty="0" smtClean="0"/>
              <a:t>Same iron yoke</a:t>
            </a:r>
          </a:p>
          <a:p>
            <a:r>
              <a:rPr lang="en-US" sz="2000" dirty="0" smtClean="0"/>
              <a:t>Only pads were changed</a:t>
            </a:r>
          </a:p>
          <a:p>
            <a:r>
              <a:rPr lang="en-US" sz="2000" dirty="0" smtClean="0"/>
              <a:t>Pre-load adjusted only by load-key </a:t>
            </a:r>
            <a:r>
              <a:rPr lang="en-US" sz="2000" dirty="0" smtClean="0"/>
              <a:t>shims</a:t>
            </a:r>
          </a:p>
          <a:p>
            <a:r>
              <a:rPr lang="en-US" sz="2000" dirty="0" smtClean="0"/>
              <a:t>Possibility to close the yoke gap at cold (rigidity)</a:t>
            </a:r>
          </a:p>
          <a:p>
            <a:pPr lvl="1"/>
            <a:r>
              <a:rPr lang="en-US" sz="1600" dirty="0" smtClean="0"/>
              <a:t>Closed collars ?</a:t>
            </a:r>
            <a:endParaRPr lang="en-US" sz="1600" dirty="0"/>
          </a:p>
        </p:txBody>
      </p:sp>
      <p:grpSp>
        <p:nvGrpSpPr>
          <p:cNvPr id="6" name="Group 5"/>
          <p:cNvGrpSpPr/>
          <p:nvPr/>
        </p:nvGrpSpPr>
        <p:grpSpPr>
          <a:xfrm>
            <a:off x="362308" y="1397642"/>
            <a:ext cx="5591233" cy="4794524"/>
            <a:chOff x="7985266" y="20746858"/>
            <a:chExt cx="11394292" cy="10786567"/>
          </a:xfrm>
        </p:grpSpPr>
        <p:grpSp>
          <p:nvGrpSpPr>
            <p:cNvPr id="7" name="Group 6"/>
            <p:cNvGrpSpPr/>
            <p:nvPr/>
          </p:nvGrpSpPr>
          <p:grpSpPr>
            <a:xfrm>
              <a:off x="8003023" y="20746858"/>
              <a:ext cx="11376535" cy="10786567"/>
              <a:chOff x="8003023" y="20746858"/>
              <a:chExt cx="11376535" cy="10786567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8003023" y="20746858"/>
                <a:ext cx="11376535" cy="10786567"/>
                <a:chOff x="9159169" y="20920905"/>
                <a:chExt cx="11376535" cy="10786567"/>
              </a:xfrm>
            </p:grpSpPr>
            <p:grpSp>
              <p:nvGrpSpPr>
                <p:cNvPr id="14" name="Group 13"/>
                <p:cNvGrpSpPr>
                  <a:grpSpLocks noChangeAspect="1"/>
                </p:cNvGrpSpPr>
                <p:nvPr/>
              </p:nvGrpSpPr>
              <p:grpSpPr>
                <a:xfrm>
                  <a:off x="9159169" y="20920905"/>
                  <a:ext cx="10239427" cy="5062402"/>
                  <a:chOff x="-13282485" y="20800397"/>
                  <a:chExt cx="11009250" cy="5443004"/>
                </a:xfrm>
              </p:grpSpPr>
              <p:pic>
                <p:nvPicPr>
                  <p:cNvPr id="30" name="Picture 29"/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-12790164" y="22257501"/>
                    <a:ext cx="1747094" cy="2152670"/>
                  </a:xfrm>
                  <a:prstGeom prst="rect">
                    <a:avLst/>
                  </a:prstGeom>
                </p:spPr>
              </p:pic>
              <p:pic>
                <p:nvPicPr>
                  <p:cNvPr id="31" name="Picture 30"/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-9698992" y="21350750"/>
                    <a:ext cx="2178451" cy="3966175"/>
                  </a:xfrm>
                  <a:prstGeom prst="rect">
                    <a:avLst/>
                  </a:prstGeom>
                </p:spPr>
              </p:pic>
              <p:pic>
                <p:nvPicPr>
                  <p:cNvPr id="32" name="Picture 31"/>
                  <p:cNvPicPr>
                    <a:picLocks noChangeAspect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-6430767" y="20800397"/>
                    <a:ext cx="2903942" cy="5066878"/>
                  </a:xfrm>
                  <a:prstGeom prst="rect">
                    <a:avLst/>
                  </a:prstGeom>
                </p:spPr>
              </p:pic>
              <p:sp>
                <p:nvSpPr>
                  <p:cNvPr id="33" name="TextBox 32"/>
                  <p:cNvSpPr txBox="1"/>
                  <p:nvPr/>
                </p:nvSpPr>
                <p:spPr>
                  <a:xfrm>
                    <a:off x="-3344175" y="22666379"/>
                    <a:ext cx="1070940" cy="70843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400" b="1" i="0" dirty="0" smtClean="0"/>
                      <a:t>B [T]</a:t>
                    </a:r>
                    <a:endParaRPr lang="en-US" sz="1400" b="1" i="0" dirty="0"/>
                  </a:p>
                </p:txBody>
              </p:sp>
              <p:sp>
                <p:nvSpPr>
                  <p:cNvPr id="34" name="TextBox 33"/>
                  <p:cNvSpPr txBox="1"/>
                  <p:nvPr/>
                </p:nvSpPr>
                <p:spPr>
                  <a:xfrm>
                    <a:off x="-13282485" y="25534970"/>
                    <a:ext cx="4525624" cy="70843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400" b="1" i="0" dirty="0" smtClean="0"/>
                      <a:t>Magnetic field in conductor</a:t>
                    </a:r>
                    <a:endParaRPr lang="en-US" sz="1400" b="1" i="0" dirty="0"/>
                  </a:p>
                </p:txBody>
              </p:sp>
            </p:grpSp>
            <p:grpSp>
              <p:nvGrpSpPr>
                <p:cNvPr id="15" name="Group 14"/>
                <p:cNvGrpSpPr>
                  <a:grpSpLocks noChangeAspect="1"/>
                </p:cNvGrpSpPr>
                <p:nvPr/>
              </p:nvGrpSpPr>
              <p:grpSpPr>
                <a:xfrm>
                  <a:off x="9191896" y="26727736"/>
                  <a:ext cx="11343808" cy="4979736"/>
                  <a:chOff x="-13247297" y="26616755"/>
                  <a:chExt cx="12196661" cy="5354123"/>
                </a:xfrm>
              </p:grpSpPr>
              <p:pic>
                <p:nvPicPr>
                  <p:cNvPr id="23" name="Picture 22"/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-6447302" y="26616755"/>
                    <a:ext cx="2920476" cy="4999908"/>
                  </a:xfrm>
                  <a:prstGeom prst="rect">
                    <a:avLst/>
                  </a:prstGeom>
                </p:spPr>
              </p:pic>
              <p:pic>
                <p:nvPicPr>
                  <p:cNvPr id="24" name="Picture 23"/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-3526826" y="28902377"/>
                    <a:ext cx="2476190" cy="2714286"/>
                  </a:xfrm>
                  <a:prstGeom prst="rect">
                    <a:avLst/>
                  </a:prstGeom>
                </p:spPr>
              </p:pic>
              <p:pic>
                <p:nvPicPr>
                  <p:cNvPr id="25" name="Picture 24"/>
                  <p:cNvPicPr>
                    <a:picLocks noChangeAspect="1"/>
                  </p:cNvPicPr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-12790164" y="28081008"/>
                    <a:ext cx="1689328" cy="2152670"/>
                  </a:xfrm>
                  <a:prstGeom prst="rect">
                    <a:avLst/>
                  </a:prstGeom>
                </p:spPr>
              </p:pic>
              <p:pic>
                <p:nvPicPr>
                  <p:cNvPr id="26" name="Picture 25"/>
                  <p:cNvPicPr>
                    <a:picLocks noChangeAspect="1"/>
                  </p:cNvPicPr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-9668313" y="27119390"/>
                    <a:ext cx="2123373" cy="3831415"/>
                  </a:xfrm>
                  <a:prstGeom prst="rect">
                    <a:avLst/>
                  </a:prstGeom>
                </p:spPr>
              </p:pic>
              <p:sp>
                <p:nvSpPr>
                  <p:cNvPr id="27" name="TextBox 26"/>
                  <p:cNvSpPr txBox="1"/>
                  <p:nvPr/>
                </p:nvSpPr>
                <p:spPr>
                  <a:xfrm>
                    <a:off x="-3390595" y="28193947"/>
                    <a:ext cx="1405412" cy="70843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l-GR" sz="1400" b="1" i="0" dirty="0" smtClean="0"/>
                      <a:t>σ</a:t>
                    </a:r>
                    <a:r>
                      <a:rPr lang="el-GR" sz="1400" b="1" i="0" baseline="-25000" dirty="0" smtClean="0"/>
                      <a:t>Θ</a:t>
                    </a:r>
                    <a:r>
                      <a:rPr lang="en-US" sz="1400" b="1" i="0" dirty="0" smtClean="0"/>
                      <a:t> [Pa]</a:t>
                    </a:r>
                    <a:endParaRPr lang="en-US" sz="1400" b="1" i="0" dirty="0"/>
                  </a:p>
                </p:txBody>
              </p:sp>
              <p:sp>
                <p:nvSpPr>
                  <p:cNvPr id="28" name="TextBox 27"/>
                  <p:cNvSpPr txBox="1"/>
                  <p:nvPr/>
                </p:nvSpPr>
                <p:spPr>
                  <a:xfrm>
                    <a:off x="-13247297" y="31262447"/>
                    <a:ext cx="4884286" cy="70843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400" b="1" i="0" dirty="0" smtClean="0"/>
                      <a:t>Azimuthal stress in conductor</a:t>
                    </a:r>
                    <a:endParaRPr lang="en-US" sz="1400" b="1" i="0" dirty="0"/>
                  </a:p>
                </p:txBody>
              </p:sp>
            </p:grpSp>
            <p:sp>
              <p:nvSpPr>
                <p:cNvPr id="16" name="TextBox 15"/>
                <p:cNvSpPr txBox="1"/>
                <p:nvPr/>
              </p:nvSpPr>
              <p:spPr>
                <a:xfrm>
                  <a:off x="10575282" y="21023709"/>
                  <a:ext cx="1908447" cy="969396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en-US" sz="1100" b="1" i="0" dirty="0" smtClean="0"/>
                    <a:t>Cos-Theta</a:t>
                  </a:r>
                </a:p>
                <a:p>
                  <a:pPr algn="ctr"/>
                  <a:r>
                    <a:rPr lang="en-US" sz="1100" b="1" i="0" dirty="0" smtClean="0"/>
                    <a:t>(15T)</a:t>
                  </a:r>
                  <a:endParaRPr lang="en-US" sz="1100" b="1" i="0" dirty="0"/>
                </a:p>
              </p:txBody>
            </p:sp>
            <p:sp>
              <p:nvSpPr>
                <p:cNvPr id="17" name="TextBox 16"/>
                <p:cNvSpPr txBox="1"/>
                <p:nvPr/>
              </p:nvSpPr>
              <p:spPr>
                <a:xfrm>
                  <a:off x="14089972" y="21023709"/>
                  <a:ext cx="944929" cy="922450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100" b="1" i="0" dirty="0" smtClean="0"/>
                    <a:t>CCT</a:t>
                  </a:r>
                </a:p>
                <a:p>
                  <a:pPr algn="ctr"/>
                  <a:r>
                    <a:rPr lang="en-US" sz="1100" b="1" i="0" dirty="0" smtClean="0"/>
                    <a:t>(17T)</a:t>
                  </a:r>
                  <a:endParaRPr lang="en-US" sz="1100" b="1" i="0" dirty="0"/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18324038" y="21023709"/>
                  <a:ext cx="1585483" cy="969396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en-US" sz="1100" b="1" i="0" dirty="0" smtClean="0"/>
                    <a:t>CCT-CT</a:t>
                  </a:r>
                </a:p>
                <a:p>
                  <a:pPr algn="ctr"/>
                  <a:r>
                    <a:rPr lang="en-US" sz="1100" b="1" i="0" dirty="0" smtClean="0"/>
                    <a:t>(18T)</a:t>
                  </a:r>
                  <a:endParaRPr lang="en-US" sz="1100" b="1" i="0" dirty="0"/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>
                  <a:off x="10575281" y="26740582"/>
                  <a:ext cx="2150899" cy="1548397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100" b="1" i="0" dirty="0" smtClean="0"/>
                    <a:t>Cos-Theta</a:t>
                  </a:r>
                </a:p>
                <a:p>
                  <a:pPr algn="ctr"/>
                  <a:r>
                    <a:rPr lang="en-US" sz="1000" i="0" dirty="0" smtClean="0"/>
                    <a:t>&lt;50 MPa at RT</a:t>
                  </a:r>
                </a:p>
                <a:p>
                  <a:pPr algn="ctr"/>
                  <a:r>
                    <a:rPr lang="en-US" sz="1000" i="0" dirty="0" smtClean="0"/>
                    <a:t>&lt;200 MPa at 4K</a:t>
                  </a:r>
                </a:p>
                <a:p>
                  <a:pPr algn="ctr"/>
                  <a:r>
                    <a:rPr lang="en-US" sz="1000" i="0" dirty="0" smtClean="0"/>
                    <a:t>&lt;190 MPa at 15T</a:t>
                  </a:r>
                  <a:endParaRPr lang="en-US" sz="1000" i="0" dirty="0"/>
                </a:p>
              </p:txBody>
            </p:sp>
            <p:sp>
              <p:nvSpPr>
                <p:cNvPr id="20" name="TextBox 19"/>
                <p:cNvSpPr txBox="1"/>
                <p:nvPr/>
              </p:nvSpPr>
              <p:spPr>
                <a:xfrm>
                  <a:off x="13688163" y="26740582"/>
                  <a:ext cx="2150899" cy="1548397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100" b="1" i="0" dirty="0"/>
                    <a:t>C</a:t>
                  </a:r>
                  <a:r>
                    <a:rPr lang="en-US" sz="1100" b="1" i="0" dirty="0" smtClean="0"/>
                    <a:t>CT</a:t>
                  </a:r>
                </a:p>
                <a:p>
                  <a:pPr algn="ctr"/>
                  <a:r>
                    <a:rPr lang="en-US" sz="1000" i="0" dirty="0" smtClean="0"/>
                    <a:t>&lt;60 MPa at RT</a:t>
                  </a:r>
                </a:p>
                <a:p>
                  <a:pPr algn="ctr"/>
                  <a:r>
                    <a:rPr lang="en-US" sz="1000" i="0" dirty="0" smtClean="0"/>
                    <a:t>&lt;200 MPa at 4K</a:t>
                  </a:r>
                </a:p>
                <a:p>
                  <a:pPr algn="ctr"/>
                  <a:r>
                    <a:rPr lang="en-US" sz="1000" i="0" dirty="0" smtClean="0"/>
                    <a:t>&lt;160 MPa at 17T</a:t>
                  </a:r>
                  <a:endParaRPr lang="en-US" sz="1000" i="0" dirty="0"/>
                </a:p>
              </p:txBody>
            </p:sp>
            <p:sp>
              <p:nvSpPr>
                <p:cNvPr id="21" name="TextBox 20"/>
                <p:cNvSpPr txBox="1"/>
                <p:nvPr/>
              </p:nvSpPr>
              <p:spPr>
                <a:xfrm>
                  <a:off x="17905496" y="26740582"/>
                  <a:ext cx="2150899" cy="1548397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100" b="1" i="0" dirty="0" smtClean="0"/>
                    <a:t>CCT-CT</a:t>
                  </a:r>
                </a:p>
                <a:p>
                  <a:pPr algn="ctr"/>
                  <a:r>
                    <a:rPr lang="en-US" sz="1000" i="0" dirty="0" smtClean="0"/>
                    <a:t>&lt;100 MPa at RT</a:t>
                  </a:r>
                </a:p>
                <a:p>
                  <a:pPr algn="ctr"/>
                  <a:r>
                    <a:rPr lang="en-US" sz="1000" i="0" dirty="0" smtClean="0"/>
                    <a:t>&lt;200 MPa at 4K</a:t>
                  </a:r>
                </a:p>
                <a:p>
                  <a:pPr algn="ctr"/>
                  <a:r>
                    <a:rPr lang="en-US" sz="1000" i="0" dirty="0" smtClean="0"/>
                    <a:t>&lt;170 MPa at 18T</a:t>
                  </a:r>
                  <a:endParaRPr lang="en-US" sz="1000" i="0" dirty="0"/>
                </a:p>
              </p:txBody>
            </p:sp>
          </p:grpSp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7243878" y="23164799"/>
                <a:ext cx="1190679" cy="2440894"/>
              </a:xfrm>
              <a:prstGeom prst="rect">
                <a:avLst/>
              </a:prstGeom>
            </p:spPr>
          </p:pic>
        </p:grpSp>
        <p:sp>
          <p:nvSpPr>
            <p:cNvPr id="8" name="TextBox 7"/>
            <p:cNvSpPr txBox="1"/>
            <p:nvPr/>
          </p:nvSpPr>
          <p:spPr>
            <a:xfrm>
              <a:off x="7985266" y="24307800"/>
              <a:ext cx="2099774" cy="85656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sz="1000" i="0" dirty="0" smtClean="0"/>
                <a:t>No internal</a:t>
              </a:r>
              <a:br>
                <a:rPr lang="en-US" sz="1000" i="0" dirty="0" smtClean="0"/>
              </a:br>
              <a:r>
                <a:rPr lang="en-US" sz="1000" i="0" dirty="0" smtClean="0"/>
                <a:t>support structure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985266" y="30022803"/>
              <a:ext cx="2099773" cy="85656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sz="1000" i="0" dirty="0" smtClean="0"/>
                <a:t>No internal</a:t>
              </a:r>
              <a:br>
                <a:rPr lang="en-US" sz="1000" i="0" dirty="0" smtClean="0"/>
              </a:br>
              <a:r>
                <a:rPr lang="en-US" sz="1000" i="0" dirty="0" smtClean="0"/>
                <a:t>support structure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2173518" y="24307800"/>
              <a:ext cx="2938841" cy="85656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sz="1000" i="0" dirty="0" smtClean="0"/>
                <a:t>Internal support structure</a:t>
              </a:r>
            </a:p>
            <a:p>
              <a:pPr algn="ctr"/>
              <a:r>
                <a:rPr lang="en-US" sz="1000" i="0" dirty="0" smtClean="0"/>
                <a:t>(stress management)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1944917" y="30022803"/>
              <a:ext cx="2938841" cy="85656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sz="1000" i="0" dirty="0" smtClean="0"/>
                <a:t>Internal support structure</a:t>
              </a:r>
            </a:p>
            <a:p>
              <a:pPr algn="ctr"/>
              <a:r>
                <a:rPr lang="en-US" sz="1000" i="0" dirty="0" smtClean="0"/>
                <a:t>(stress management)</a:t>
              </a:r>
            </a:p>
          </p:txBody>
        </p:sp>
      </p:grpSp>
      <p:pic>
        <p:nvPicPr>
          <p:cNvPr id="35" name="Content Placeholder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81280"/>
            <a:ext cx="982462" cy="980440"/>
          </a:xfrm>
          <a:prstGeom prst="rect">
            <a:avLst/>
          </a:prstGeom>
        </p:spPr>
      </p:pic>
      <p:graphicFrame>
        <p:nvGraphicFramePr>
          <p:cNvPr id="36" name="Chart 3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3771294"/>
              </p:ext>
            </p:extLst>
          </p:nvPr>
        </p:nvGraphicFramePr>
        <p:xfrm>
          <a:off x="6051178" y="4257092"/>
          <a:ext cx="3108335" cy="2043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</p:spTree>
    <p:extLst>
      <p:ext uri="{BB962C8B-B14F-4D97-AF65-F5344CB8AC3E}">
        <p14:creationId xmlns:p14="http://schemas.microsoft.com/office/powerpoint/2010/main" val="24620674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and Future Work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52000" y="1266515"/>
            <a:ext cx="6228212" cy="4948371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Concept of the utility structure has been developed and analyzed</a:t>
            </a:r>
          </a:p>
          <a:p>
            <a:pPr lvl="1"/>
            <a:r>
              <a:rPr lang="en-US" dirty="0" smtClean="0"/>
              <a:t>Reusable yoke-shell assembly with a coil-dedicated pads</a:t>
            </a:r>
          </a:p>
          <a:p>
            <a:pPr lvl="1"/>
            <a:r>
              <a:rPr lang="en-US" dirty="0" smtClean="0"/>
              <a:t>Tentative dimensions established </a:t>
            </a:r>
            <a:r>
              <a:rPr lang="en-US" dirty="0" smtClean="0"/>
              <a:t>but further optimization is needed</a:t>
            </a:r>
            <a:endParaRPr lang="en-US" dirty="0" smtClean="0"/>
          </a:p>
          <a:p>
            <a:pPr lvl="1"/>
            <a:r>
              <a:rPr lang="en-US" dirty="0" smtClean="0"/>
              <a:t>15 T Cos-theta coil and CCT coil analyzed </a:t>
            </a:r>
            <a:r>
              <a:rPr lang="en-US" dirty="0" smtClean="0"/>
              <a:t>with </a:t>
            </a:r>
            <a:r>
              <a:rPr lang="en-US" dirty="0" smtClean="0"/>
              <a:t>utility </a:t>
            </a:r>
            <a:r>
              <a:rPr lang="en-US" dirty="0" smtClean="0"/>
              <a:t>structure pre-load</a:t>
            </a:r>
            <a:endParaRPr lang="en-US" dirty="0" smtClean="0"/>
          </a:p>
          <a:p>
            <a:pPr lvl="1"/>
            <a:r>
              <a:rPr lang="en-US" dirty="0" smtClean="0"/>
              <a:t>Work on 16T coil pre-load analysis initiated (CT/SM, CCT/CT, LTS/HTS </a:t>
            </a:r>
            <a:r>
              <a:rPr lang="en-US" dirty="0" smtClean="0"/>
              <a:t>hybrids)</a:t>
            </a:r>
          </a:p>
          <a:p>
            <a:pPr lvl="1"/>
            <a:r>
              <a:rPr lang="en-US" dirty="0" smtClean="0"/>
              <a:t>Structure rigidity with closed yokes needs further </a:t>
            </a:r>
            <a:r>
              <a:rPr lang="en-US" dirty="0" smtClean="0"/>
              <a:t>investigation (closed collars)</a:t>
            </a:r>
            <a:endParaRPr lang="en-US" dirty="0" smtClean="0"/>
          </a:p>
          <a:p>
            <a:r>
              <a:rPr lang="en-US" dirty="0" smtClean="0"/>
              <a:t>3D model of the utility structure </a:t>
            </a:r>
            <a:r>
              <a:rPr lang="en-US" dirty="0" smtClean="0"/>
              <a:t>developed</a:t>
            </a:r>
            <a:endParaRPr lang="en-US" dirty="0" smtClean="0"/>
          </a:p>
          <a:p>
            <a:pPr lvl="1"/>
            <a:r>
              <a:rPr lang="en-US" dirty="0" smtClean="0"/>
              <a:t>15 T Cos-theta coil model implemented</a:t>
            </a:r>
            <a:endParaRPr lang="en-US" dirty="0" smtClean="0"/>
          </a:p>
          <a:p>
            <a:pPr lvl="1"/>
            <a:r>
              <a:rPr lang="en-US" dirty="0" smtClean="0"/>
              <a:t>Validation and optimization is ongoing</a:t>
            </a:r>
            <a:endParaRPr lang="en-US" dirty="0" smtClean="0"/>
          </a:p>
          <a:p>
            <a:pPr lvl="1"/>
            <a:r>
              <a:rPr lang="en-US" dirty="0" smtClean="0"/>
              <a:t>Axial pre-load system implemented</a:t>
            </a:r>
          </a:p>
          <a:p>
            <a:r>
              <a:rPr lang="en-US" dirty="0" smtClean="0"/>
              <a:t>Engineering design work initiated</a:t>
            </a:r>
          </a:p>
          <a:p>
            <a:pPr lvl="1"/>
            <a:r>
              <a:rPr lang="en-US" dirty="0" smtClean="0"/>
              <a:t>CAD model of the full structure</a:t>
            </a:r>
          </a:p>
          <a:p>
            <a:pPr lvl="1"/>
            <a:r>
              <a:rPr lang="en-US" dirty="0" smtClean="0"/>
              <a:t>Assembly procedure</a:t>
            </a:r>
          </a:p>
          <a:p>
            <a:pPr lvl="1"/>
            <a:r>
              <a:rPr lang="en-US" dirty="0" smtClean="0"/>
              <a:t>Short mechanical mock-up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0115" y="1270127"/>
            <a:ext cx="1070283" cy="10680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7734" y="2762564"/>
            <a:ext cx="435265" cy="4857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2631" y="2557936"/>
            <a:ext cx="542731" cy="89505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02548" y="2433737"/>
            <a:ext cx="723478" cy="11434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91221" y="5062529"/>
            <a:ext cx="1699590" cy="113382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563" y="3691422"/>
            <a:ext cx="1243803" cy="934784"/>
          </a:xfrm>
          <a:prstGeom prst="rect">
            <a:avLst/>
          </a:prstGeom>
        </p:spPr>
      </p:pic>
      <p:pic>
        <p:nvPicPr>
          <p:cNvPr id="13" name="Content Placeholder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22999" y="3727706"/>
            <a:ext cx="1335813" cy="914425"/>
          </a:xfrm>
          <a:prstGeom prst="rect">
            <a:avLst/>
          </a:prstGeom>
        </p:spPr>
      </p:pic>
      <p:pic>
        <p:nvPicPr>
          <p:cNvPr id="14" name="Content Placeholder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05366" y="5196757"/>
            <a:ext cx="1370520" cy="878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711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564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Goals of the utility </a:t>
            </a:r>
            <a:r>
              <a:rPr lang="en-US" dirty="0" smtClean="0"/>
              <a:t>structure design effort</a:t>
            </a:r>
            <a:endParaRPr lang="en-US" dirty="0" smtClean="0"/>
          </a:p>
          <a:p>
            <a:r>
              <a:rPr lang="en-US" dirty="0" smtClean="0"/>
              <a:t>Shell </a:t>
            </a:r>
            <a:r>
              <a:rPr lang="en-US" dirty="0" smtClean="0"/>
              <a:t>based </a:t>
            </a:r>
            <a:r>
              <a:rPr lang="en-US" dirty="0" smtClean="0"/>
              <a:t>structure concept</a:t>
            </a:r>
            <a:endParaRPr lang="en-US" dirty="0" smtClean="0"/>
          </a:p>
          <a:p>
            <a:r>
              <a:rPr lang="en-US" dirty="0" smtClean="0"/>
              <a:t>Present and future coil parameters</a:t>
            </a:r>
          </a:p>
          <a:p>
            <a:r>
              <a:rPr lang="en-US" dirty="0" smtClean="0"/>
              <a:t>Utility structure cross-section details</a:t>
            </a:r>
            <a:endParaRPr lang="en-US" dirty="0" smtClean="0"/>
          </a:p>
          <a:p>
            <a:r>
              <a:rPr lang="en-US" dirty="0" smtClean="0"/>
              <a:t>2D and 3D model </a:t>
            </a:r>
            <a:r>
              <a:rPr lang="en-US" dirty="0" smtClean="0"/>
              <a:t>results for </a:t>
            </a:r>
            <a:r>
              <a:rPr lang="en-US" dirty="0" smtClean="0"/>
              <a:t>15T coil pre-load</a:t>
            </a:r>
            <a:endParaRPr lang="en-US" dirty="0" smtClean="0"/>
          </a:p>
          <a:p>
            <a:r>
              <a:rPr lang="en-US" dirty="0" smtClean="0"/>
              <a:t>Towards 16 T coil</a:t>
            </a:r>
          </a:p>
          <a:p>
            <a:r>
              <a:rPr lang="en-US" dirty="0" smtClean="0"/>
              <a:t>Conclusions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620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Developing </a:t>
            </a:r>
            <a:r>
              <a:rPr lang="en-US" dirty="0"/>
              <a:t>a </a:t>
            </a:r>
            <a:r>
              <a:rPr lang="en-US" dirty="0" smtClean="0"/>
              <a:t>shell-based magnet </a:t>
            </a:r>
            <a:r>
              <a:rPr lang="en-US" dirty="0"/>
              <a:t>structure </a:t>
            </a:r>
            <a:r>
              <a:rPr lang="en-US" dirty="0" smtClean="0"/>
              <a:t>to be used for testing MDP coils</a:t>
            </a:r>
            <a:endParaRPr lang="en-US" dirty="0"/>
          </a:p>
          <a:p>
            <a:r>
              <a:rPr lang="en-US" dirty="0" smtClean="0"/>
              <a:t>Provide </a:t>
            </a:r>
            <a:r>
              <a:rPr lang="en-US" dirty="0"/>
              <a:t>adequate </a:t>
            </a:r>
            <a:r>
              <a:rPr lang="en-US" dirty="0" smtClean="0"/>
              <a:t>pre-stress </a:t>
            </a:r>
            <a:r>
              <a:rPr lang="en-US" dirty="0"/>
              <a:t>for </a:t>
            </a:r>
            <a:r>
              <a:rPr lang="en-US" dirty="0" smtClean="0"/>
              <a:t>17T operation</a:t>
            </a:r>
            <a:endParaRPr lang="en-US" dirty="0"/>
          </a:p>
          <a:p>
            <a:pPr lvl="1"/>
            <a:r>
              <a:rPr lang="en-US" dirty="0"/>
              <a:t>200MPa peak compressive stress</a:t>
            </a:r>
          </a:p>
          <a:p>
            <a:pPr lvl="1"/>
            <a:r>
              <a:rPr lang="en-US" dirty="0" smtClean="0"/>
              <a:t>Prevent tensile stress in the pole area (pole-turn separation)</a:t>
            </a:r>
            <a:endParaRPr lang="en-US" dirty="0"/>
          </a:p>
          <a:p>
            <a:pPr lvl="1"/>
            <a:r>
              <a:rPr lang="en-US" dirty="0" smtClean="0"/>
              <a:t>Rapid </a:t>
            </a:r>
            <a:r>
              <a:rPr lang="en-US" dirty="0"/>
              <a:t>and reproducible magnet assembly/disassembly</a:t>
            </a:r>
          </a:p>
          <a:p>
            <a:pPr lvl="1"/>
            <a:r>
              <a:rPr lang="en-US" dirty="0" smtClean="0"/>
              <a:t>Compatible </a:t>
            </a:r>
            <a:r>
              <a:rPr lang="en-US" dirty="0"/>
              <a:t>with the existing </a:t>
            </a:r>
            <a:r>
              <a:rPr lang="en-US" dirty="0" smtClean="0"/>
              <a:t>15 T 4-layer </a:t>
            </a:r>
            <a:r>
              <a:rPr lang="en-US" dirty="0"/>
              <a:t>Cos-theta magnet design (FNAL)</a:t>
            </a:r>
          </a:p>
          <a:p>
            <a:r>
              <a:rPr lang="en-US" dirty="0" smtClean="0"/>
              <a:t>Investigation of design </a:t>
            </a:r>
            <a:r>
              <a:rPr lang="en-US" dirty="0"/>
              <a:t>limits </a:t>
            </a:r>
            <a:r>
              <a:rPr lang="en-US" dirty="0" smtClean="0"/>
              <a:t>and sensitivities</a:t>
            </a:r>
          </a:p>
          <a:p>
            <a:pPr lvl="1"/>
            <a:r>
              <a:rPr lang="en-US" dirty="0" smtClean="0"/>
              <a:t>Close coil-structure design effort</a:t>
            </a:r>
          </a:p>
          <a:p>
            <a:pPr lvl="1"/>
            <a:r>
              <a:rPr lang="en-US" dirty="0" smtClean="0"/>
              <a:t>Impact of structure dimensions and features on pre-load capability</a:t>
            </a:r>
          </a:p>
          <a:p>
            <a:pPr lvl="1"/>
            <a:r>
              <a:rPr lang="en-US" dirty="0" smtClean="0"/>
              <a:t>Coil features and fabrication technology impact on the ability to provide pre-load</a:t>
            </a:r>
          </a:p>
          <a:p>
            <a:pPr lvl="1"/>
            <a:r>
              <a:rPr lang="en-US" dirty="0" smtClean="0"/>
              <a:t>Effect of fabrication tolerances on mechanical performance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512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Bladder and Key pre-load concept</a:t>
            </a:r>
            <a:br>
              <a:rPr lang="en-US" dirty="0" smtClean="0"/>
            </a:br>
            <a:r>
              <a:rPr lang="en-US" dirty="0" smtClean="0"/>
              <a:t>in a Shell-based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2000" y="1304764"/>
            <a:ext cx="5760000" cy="5004556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Bladder operation</a:t>
            </a:r>
          </a:p>
          <a:p>
            <a:pPr lvl="1"/>
            <a:r>
              <a:rPr lang="en-US" dirty="0" smtClean="0"/>
              <a:t>Pressure acting on the yoke side compensated by reaction force in the shell (tension)</a:t>
            </a:r>
          </a:p>
          <a:p>
            <a:pPr lvl="1"/>
            <a:r>
              <a:rPr lang="en-US" dirty="0" smtClean="0"/>
              <a:t>Pressure acting on the pad side compensated by the reaction force in the pole (compression)</a:t>
            </a:r>
          </a:p>
          <a:p>
            <a:r>
              <a:rPr lang="en-US" dirty="0" smtClean="0"/>
              <a:t>Room temperature pre-load</a:t>
            </a:r>
          </a:p>
          <a:p>
            <a:pPr lvl="1"/>
            <a:r>
              <a:rPr lang="en-US" dirty="0" smtClean="0"/>
              <a:t>Keys replace bladders</a:t>
            </a:r>
          </a:p>
          <a:p>
            <a:pPr lvl="1"/>
            <a:r>
              <a:rPr lang="en-US" dirty="0" smtClean="0"/>
              <a:t>Reaction forces drop slightly (~10-20%)</a:t>
            </a:r>
          </a:p>
          <a:p>
            <a:endParaRPr lang="en-US" dirty="0" smtClean="0"/>
          </a:p>
          <a:p>
            <a:r>
              <a:rPr lang="en-US" dirty="0" smtClean="0"/>
              <a:t>Cool-down</a:t>
            </a:r>
          </a:p>
          <a:p>
            <a:pPr lvl="1"/>
            <a:r>
              <a:rPr lang="en-US" dirty="0" smtClean="0"/>
              <a:t>Reaction forces increase due to aluminum shell shrinkage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Magnetic forces (coil pre-loaded)</a:t>
            </a:r>
          </a:p>
          <a:p>
            <a:pPr lvl="1"/>
            <a:r>
              <a:rPr lang="en-US" dirty="0" smtClean="0"/>
              <a:t>Reaction force in the shell remains almost the same as after cool-down</a:t>
            </a:r>
          </a:p>
          <a:p>
            <a:pPr lvl="1"/>
            <a:r>
              <a:rPr lang="en-US" dirty="0" smtClean="0"/>
              <a:t>Reaction force in the pole decreases due to magnetic force</a:t>
            </a:r>
          </a:p>
          <a:p>
            <a:r>
              <a:rPr lang="en-US" dirty="0" smtClean="0"/>
              <a:t>Magnetic forces (coil un-loaded)</a:t>
            </a:r>
          </a:p>
          <a:p>
            <a:pPr lvl="1"/>
            <a:r>
              <a:rPr lang="en-US" dirty="0" smtClean="0"/>
              <a:t>Magnetic forces higher than pre-load</a:t>
            </a:r>
          </a:p>
          <a:p>
            <a:pPr lvl="1"/>
            <a:r>
              <a:rPr lang="en-US" dirty="0" smtClean="0"/>
              <a:t>Coil can separate from the pole</a:t>
            </a:r>
          </a:p>
          <a:p>
            <a:pPr lvl="1"/>
            <a:r>
              <a:rPr lang="en-US" dirty="0" smtClean="0"/>
              <a:t>Reaction force in the pole drops to zero</a:t>
            </a:r>
          </a:p>
          <a:p>
            <a:pPr lvl="1"/>
            <a:r>
              <a:rPr lang="en-US" dirty="0" smtClean="0"/>
              <a:t>Reaction force in the shell increases due to magnetic forces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000" y="1242307"/>
            <a:ext cx="873880" cy="8835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825" y="2260000"/>
            <a:ext cx="873880" cy="8835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825" y="3295926"/>
            <a:ext cx="873880" cy="8835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000" y="4331852"/>
            <a:ext cx="873880" cy="8835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711" y="5328143"/>
            <a:ext cx="873880" cy="883526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828000" y="2047425"/>
            <a:ext cx="2160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828000" y="1304764"/>
            <a:ext cx="222825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145998" y="5157241"/>
            <a:ext cx="256933" cy="0"/>
          </a:xfrm>
          <a:prstGeom prst="straightConnector1">
            <a:avLst/>
          </a:prstGeom>
          <a:ln w="38100">
            <a:solidFill>
              <a:srgbClr val="00964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1188000" y="1952487"/>
            <a:ext cx="22282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828000" y="3055537"/>
            <a:ext cx="216000" cy="0"/>
          </a:xfrm>
          <a:prstGeom prst="straightConnector1">
            <a:avLst/>
          </a:prstGeom>
          <a:ln w="38100">
            <a:headEnd w="med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828000" y="2312876"/>
            <a:ext cx="222825" cy="0"/>
          </a:xfrm>
          <a:prstGeom prst="straightConnector1">
            <a:avLst/>
          </a:prstGeom>
          <a:ln w="38100">
            <a:solidFill>
              <a:srgbClr val="FF0000"/>
            </a:solidFill>
            <a:headEnd w="med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426582" y="3055537"/>
            <a:ext cx="0" cy="7200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670353" y="4113076"/>
            <a:ext cx="393023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657803" y="3356132"/>
            <a:ext cx="399848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918148" y="5156596"/>
            <a:ext cx="130365" cy="0"/>
          </a:xfrm>
          <a:prstGeom prst="straightConnector1">
            <a:avLst/>
          </a:prstGeom>
          <a:ln w="38100"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1472477" y="5405859"/>
            <a:ext cx="399848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431983" y="4077072"/>
            <a:ext cx="0" cy="7200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1418182" y="5121188"/>
            <a:ext cx="0" cy="7200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998445" y="6094476"/>
            <a:ext cx="0" cy="7200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8" name="Picture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2325" y="5331826"/>
            <a:ext cx="873880" cy="883526"/>
          </a:xfrm>
          <a:prstGeom prst="rect">
            <a:avLst/>
          </a:prstGeom>
        </p:spPr>
      </p:pic>
      <p:cxnSp>
        <p:nvCxnSpPr>
          <p:cNvPr id="39" name="Straight Connector 38"/>
          <p:cNvCxnSpPr/>
          <p:nvPr/>
        </p:nvCxnSpPr>
        <p:spPr>
          <a:xfrm>
            <a:off x="2250059" y="6098159"/>
            <a:ext cx="0" cy="7200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>
            <a:off x="648665" y="4400248"/>
            <a:ext cx="399848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2015716" y="6129300"/>
            <a:ext cx="534699" cy="0"/>
          </a:xfrm>
          <a:prstGeom prst="straightConnector1">
            <a:avLst/>
          </a:prstGeom>
          <a:ln w="38100">
            <a:solidFill>
              <a:srgbClr val="00964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 flipV="1">
            <a:off x="1333782" y="5397735"/>
            <a:ext cx="134952" cy="7788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759122" y="6129300"/>
            <a:ext cx="534699" cy="0"/>
          </a:xfrm>
          <a:prstGeom prst="straightConnector1">
            <a:avLst/>
          </a:prstGeom>
          <a:ln w="38100">
            <a:solidFill>
              <a:srgbClr val="00964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>
            <a:off x="220863" y="5399473"/>
            <a:ext cx="399848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H="1" flipV="1">
            <a:off x="490495" y="6121512"/>
            <a:ext cx="134952" cy="7788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1431983" y="1952487"/>
            <a:ext cx="21723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1974400" y="6057292"/>
            <a:ext cx="0" cy="167333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09884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Coil parameters</a:t>
            </a:r>
            <a:br>
              <a:rPr lang="en-US" dirty="0" smtClean="0"/>
            </a:br>
            <a:r>
              <a:rPr lang="en-US" dirty="0" smtClean="0"/>
              <a:t>[preliminary/conceptual/approximate]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0580551"/>
              </p:ext>
            </p:extLst>
          </p:nvPr>
        </p:nvGraphicFramePr>
        <p:xfrm>
          <a:off x="1018642" y="1349494"/>
          <a:ext cx="7258384" cy="276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7438">
                  <a:extLst>
                    <a:ext uri="{9D8B030D-6E8A-4147-A177-3AD203B41FA5}">
                      <a16:colId xmlns:a16="http://schemas.microsoft.com/office/drawing/2014/main" val="1021308688"/>
                    </a:ext>
                  </a:extLst>
                </a:gridCol>
                <a:gridCol w="1262432">
                  <a:extLst>
                    <a:ext uri="{9D8B030D-6E8A-4147-A177-3AD203B41FA5}">
                      <a16:colId xmlns:a16="http://schemas.microsoft.com/office/drawing/2014/main" val="3932749672"/>
                    </a:ext>
                  </a:extLst>
                </a:gridCol>
                <a:gridCol w="1472838">
                  <a:extLst>
                    <a:ext uri="{9D8B030D-6E8A-4147-A177-3AD203B41FA5}">
                      <a16:colId xmlns:a16="http://schemas.microsoft.com/office/drawing/2014/main" val="2703050641"/>
                    </a:ext>
                  </a:extLst>
                </a:gridCol>
                <a:gridCol w="1472838">
                  <a:extLst>
                    <a:ext uri="{9D8B030D-6E8A-4147-A177-3AD203B41FA5}">
                      <a16:colId xmlns:a16="http://schemas.microsoft.com/office/drawing/2014/main" val="1415019261"/>
                    </a:ext>
                  </a:extLst>
                </a:gridCol>
                <a:gridCol w="1472838">
                  <a:extLst>
                    <a:ext uri="{9D8B030D-6E8A-4147-A177-3AD203B41FA5}">
                      <a16:colId xmlns:a16="http://schemas.microsoft.com/office/drawing/2014/main" val="16953454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</a:p>
                    <a:p>
                      <a:r>
                        <a:rPr lang="en-US" dirty="0" smtClean="0"/>
                        <a:t>[T]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Fx</a:t>
                      </a:r>
                      <a:r>
                        <a:rPr lang="en-US" baseline="-25000" dirty="0" err="1" smtClean="0"/>
                        <a:t>quad</a:t>
                      </a:r>
                      <a:endParaRPr lang="en-US" baseline="-25000" dirty="0" smtClean="0"/>
                    </a:p>
                    <a:p>
                      <a:r>
                        <a:rPr lang="en-US" dirty="0" smtClean="0"/>
                        <a:t>[MN/m]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Fy</a:t>
                      </a:r>
                      <a:r>
                        <a:rPr lang="en-US" baseline="-25000" dirty="0" err="1" smtClean="0"/>
                        <a:t>quad</a:t>
                      </a:r>
                      <a:endParaRPr lang="en-US" dirty="0" smtClean="0"/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[MN/m]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OD</a:t>
                      </a:r>
                    </a:p>
                    <a:p>
                      <a:r>
                        <a:rPr lang="en-US" dirty="0" smtClean="0"/>
                        <a:t>[mm]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75089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</a:t>
                      </a:r>
                    </a:p>
                    <a:p>
                      <a:r>
                        <a:rPr lang="en-US" dirty="0" smtClean="0"/>
                        <a:t>15.6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6.8</a:t>
                      </a:r>
                    </a:p>
                    <a:p>
                      <a:r>
                        <a:rPr lang="en-US" dirty="0" smtClean="0"/>
                        <a:t>7.4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-3.9</a:t>
                      </a:r>
                    </a:p>
                    <a:p>
                      <a:r>
                        <a:rPr lang="en-US" dirty="0" smtClean="0"/>
                        <a:t>-4.5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8863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CT-SM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86463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56529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CCT-CT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8327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HTS/LTS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&gt;16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 280 ?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3825288"/>
                  </a:ext>
                </a:extLst>
              </a:tr>
            </a:tbl>
          </a:graphicData>
        </a:graphic>
      </p:graphicFrame>
      <p:grpSp>
        <p:nvGrpSpPr>
          <p:cNvPr id="3" name="Group 2"/>
          <p:cNvGrpSpPr>
            <a:grpSpLocks noChangeAspect="1"/>
          </p:cNvGrpSpPr>
          <p:nvPr/>
        </p:nvGrpSpPr>
        <p:grpSpPr>
          <a:xfrm>
            <a:off x="2564422" y="4287075"/>
            <a:ext cx="4111148" cy="1753219"/>
            <a:chOff x="352016" y="1397644"/>
            <a:chExt cx="5181328" cy="2209602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5714" y="2000024"/>
              <a:ext cx="797360" cy="889934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06500" y="1625165"/>
              <a:ext cx="994228" cy="1639654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98092" y="1397644"/>
              <a:ext cx="1325336" cy="2094695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4906787" y="2169059"/>
              <a:ext cx="576184" cy="3297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b="1" i="0" dirty="0" smtClean="0"/>
                <a:t>B [T]</a:t>
              </a:r>
              <a:endParaRPr lang="en-US" sz="1050" b="1" i="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89820" y="3287233"/>
              <a:ext cx="2180290" cy="3200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b="1" i="0" dirty="0" smtClean="0"/>
                <a:t>Magnetic field in conductor</a:t>
              </a:r>
              <a:endParaRPr lang="en-US" sz="1050" b="1" i="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119764" y="1443339"/>
              <a:ext cx="842862" cy="46547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900" b="1" i="0" dirty="0" smtClean="0"/>
                <a:t>Cos-Theta</a:t>
              </a:r>
            </a:p>
            <a:p>
              <a:pPr algn="ctr"/>
              <a:r>
                <a:rPr lang="en-US" sz="900" b="1" i="0" dirty="0" smtClean="0"/>
                <a:t>(15T)</a:t>
              </a:r>
              <a:endParaRPr lang="en-US" sz="900" b="1" i="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743429" y="1443339"/>
              <a:ext cx="558002" cy="46547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sz="900" b="1" i="0" dirty="0" smtClean="0"/>
                <a:t>CCT</a:t>
              </a:r>
            </a:p>
            <a:p>
              <a:pPr algn="ctr"/>
              <a:r>
                <a:rPr lang="en-US" sz="900" b="1" i="0" dirty="0" smtClean="0"/>
                <a:t>(17T)</a:t>
              </a:r>
              <a:endParaRPr lang="en-US" sz="900" b="1" i="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868266" y="1443339"/>
              <a:ext cx="665078" cy="46547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900" b="1" i="0" dirty="0" smtClean="0"/>
                <a:t>CCT-CT</a:t>
              </a:r>
            </a:p>
            <a:p>
              <a:pPr algn="ctr"/>
              <a:r>
                <a:rPr lang="en-US" sz="900" b="1" i="0" dirty="0" smtClean="0"/>
                <a:t>(18T)</a:t>
              </a:r>
              <a:endParaRPr lang="en-US" sz="900" b="1" i="0" dirty="0"/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05553" y="2472395"/>
              <a:ext cx="584272" cy="1084954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352016" y="2980448"/>
              <a:ext cx="1050952" cy="38789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sz="700" i="0" dirty="0" smtClean="0"/>
                <a:t>No internal</a:t>
              </a:r>
              <a:br>
                <a:rPr lang="en-US" sz="700" i="0" dirty="0" smtClean="0"/>
              </a:br>
              <a:r>
                <a:rPr lang="en-US" sz="700" i="0" dirty="0" smtClean="0"/>
                <a:t>support structure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416102" y="2980448"/>
              <a:ext cx="1444907" cy="38789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sz="700" i="0" dirty="0" smtClean="0"/>
                <a:t>Internal support structure</a:t>
              </a:r>
            </a:p>
            <a:p>
              <a:pPr algn="ctr"/>
              <a:r>
                <a:rPr lang="en-US" sz="700" i="0" dirty="0" smtClean="0"/>
                <a:t>(stress management)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413581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278880"/>
            <a:ext cx="4958440" cy="49482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with octagonal coil-pack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64188" y="1126591"/>
            <a:ext cx="2879812" cy="5111999"/>
          </a:xfrm>
        </p:spPr>
        <p:txBody>
          <a:bodyPr>
            <a:noAutofit/>
          </a:bodyPr>
          <a:lstStyle/>
          <a:p>
            <a:r>
              <a:rPr lang="en-US" sz="1400" dirty="0" smtClean="0"/>
              <a:t>Structure with octagonal coil-pack</a:t>
            </a:r>
          </a:p>
          <a:p>
            <a:pPr lvl="1"/>
            <a:r>
              <a:rPr lang="en-US" sz="1200" dirty="0" smtClean="0"/>
              <a:t>Improves yoke stress distribution and rigidity</a:t>
            </a:r>
          </a:p>
          <a:p>
            <a:pPr lvl="1"/>
            <a:r>
              <a:rPr lang="en-US" sz="1200" dirty="0" smtClean="0"/>
              <a:t>Coil-pack horizontal and vertical size = 320 mm</a:t>
            </a:r>
          </a:p>
          <a:p>
            <a:pPr lvl="2"/>
            <a:r>
              <a:rPr lang="en-US" sz="1200" dirty="0" smtClean="0"/>
              <a:t>Smaller coil – axial rods in the coil-pack</a:t>
            </a:r>
          </a:p>
          <a:p>
            <a:pPr lvl="2"/>
            <a:r>
              <a:rPr lang="en-US" sz="1200" dirty="0" smtClean="0"/>
              <a:t>Bigger coils – axial rods in the yoke</a:t>
            </a:r>
          </a:p>
          <a:p>
            <a:r>
              <a:rPr lang="en-US" sz="1400" dirty="0" smtClean="0"/>
              <a:t>Three load-keys</a:t>
            </a:r>
          </a:p>
          <a:p>
            <a:pPr lvl="1"/>
            <a:r>
              <a:rPr lang="en-US" sz="1200" dirty="0" smtClean="0"/>
              <a:t>Horizontal</a:t>
            </a:r>
          </a:p>
          <a:p>
            <a:pPr lvl="2"/>
            <a:r>
              <a:rPr lang="en-US" sz="1200" dirty="0" smtClean="0"/>
              <a:t>Pre-load function</a:t>
            </a:r>
          </a:p>
          <a:p>
            <a:pPr lvl="1"/>
            <a:r>
              <a:rPr lang="en-US" sz="1200" dirty="0" smtClean="0"/>
              <a:t>Diagonal </a:t>
            </a:r>
          </a:p>
          <a:p>
            <a:pPr lvl="2"/>
            <a:r>
              <a:rPr lang="en-US" sz="1200" dirty="0" smtClean="0"/>
              <a:t>Stress distribution and rigidity</a:t>
            </a:r>
          </a:p>
          <a:p>
            <a:pPr lvl="1"/>
            <a:r>
              <a:rPr lang="en-US" sz="1200" dirty="0" smtClean="0"/>
              <a:t>Vertical</a:t>
            </a:r>
          </a:p>
          <a:p>
            <a:pPr lvl="2"/>
            <a:r>
              <a:rPr lang="en-US" sz="1200" dirty="0" smtClean="0"/>
              <a:t>Alignment</a:t>
            </a:r>
          </a:p>
          <a:p>
            <a:pPr lvl="1"/>
            <a:r>
              <a:rPr lang="en-US" sz="1200" dirty="0" smtClean="0"/>
              <a:t>Possibility of closing yoke gap</a:t>
            </a:r>
          </a:p>
          <a:p>
            <a:r>
              <a:rPr lang="en-US" sz="1400" dirty="0" smtClean="0"/>
              <a:t>Bladders</a:t>
            </a:r>
          </a:p>
          <a:p>
            <a:pPr lvl="1"/>
            <a:r>
              <a:rPr lang="en-US" sz="1200" dirty="0" smtClean="0"/>
              <a:t>Mid-plane (2)</a:t>
            </a:r>
          </a:p>
          <a:p>
            <a:pPr lvl="1"/>
            <a:r>
              <a:rPr lang="en-US" sz="1200" dirty="0" smtClean="0"/>
              <a:t>Diagonal (8)</a:t>
            </a:r>
          </a:p>
          <a:p>
            <a:pPr lvl="1"/>
            <a:r>
              <a:rPr lang="en-US" sz="1200" dirty="0" smtClean="0"/>
              <a:t>Yoke (4 or 6)</a:t>
            </a:r>
          </a:p>
          <a:p>
            <a:pPr lvl="1"/>
            <a:r>
              <a:rPr lang="en-US" sz="1200" dirty="0" smtClean="0"/>
              <a:t>Vertical (2)</a:t>
            </a:r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107504" y="1253887"/>
            <a:ext cx="158088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Aluminum cylinder</a:t>
            </a:r>
          </a:p>
          <a:p>
            <a:endParaRPr lang="en-US" sz="1400" dirty="0" smtClean="0"/>
          </a:p>
          <a:p>
            <a:r>
              <a:rPr lang="en-US" sz="1400" dirty="0" smtClean="0"/>
              <a:t>Iron yoke</a:t>
            </a:r>
          </a:p>
          <a:p>
            <a:endParaRPr lang="en-US" sz="1400" dirty="0" smtClean="0"/>
          </a:p>
          <a:p>
            <a:r>
              <a:rPr lang="en-US" sz="1400" dirty="0" smtClean="0"/>
              <a:t>Iron pads</a:t>
            </a:r>
          </a:p>
          <a:p>
            <a:endParaRPr lang="en-US" sz="1400" dirty="0" smtClean="0"/>
          </a:p>
          <a:p>
            <a:r>
              <a:rPr lang="en-US" sz="1400" dirty="0" smtClean="0"/>
              <a:t>Load-keys</a:t>
            </a:r>
          </a:p>
          <a:p>
            <a:endParaRPr lang="en-US" sz="1400" dirty="0" smtClean="0"/>
          </a:p>
          <a:p>
            <a:r>
              <a:rPr lang="en-US" sz="1400" dirty="0" smtClean="0"/>
              <a:t>Axial rod holes</a:t>
            </a:r>
            <a:endParaRPr lang="en-US" sz="14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670333" y="1376772"/>
            <a:ext cx="1641527" cy="216024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007604" y="2269549"/>
            <a:ext cx="2484276" cy="673377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115616" y="2690801"/>
            <a:ext cx="1944216" cy="282102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403648" y="3090556"/>
            <a:ext cx="1656184" cy="350754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985640" y="1859961"/>
            <a:ext cx="1894172" cy="379611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84594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and coil-pack dimensions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2000" y="1247155"/>
            <a:ext cx="7740380" cy="494837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Currently considered for calculation</a:t>
            </a:r>
          </a:p>
          <a:p>
            <a:pPr lvl="1"/>
            <a:r>
              <a:rPr lang="en-US" dirty="0" smtClean="0"/>
              <a:t>Coil pack width 320 mm</a:t>
            </a:r>
          </a:p>
          <a:p>
            <a:pPr lvl="1"/>
            <a:r>
              <a:rPr lang="en-US" dirty="0" smtClean="0"/>
              <a:t>Shell OD 750 mm</a:t>
            </a:r>
          </a:p>
          <a:p>
            <a:pPr lvl="1"/>
            <a:r>
              <a:rPr lang="en-US" dirty="0" smtClean="0"/>
              <a:t>Shell TH 75 mm</a:t>
            </a:r>
          </a:p>
          <a:p>
            <a:r>
              <a:rPr lang="en-US" dirty="0" smtClean="0"/>
              <a:t>Current configuration allows pre-tensioning the shell to ~12 MN/m force per magnet quadrant </a:t>
            </a:r>
          </a:p>
          <a:p>
            <a:pPr lvl="1"/>
            <a:r>
              <a:rPr lang="en-US" dirty="0" smtClean="0"/>
              <a:t>Assuming that yoke </a:t>
            </a:r>
            <a:r>
              <a:rPr lang="en-US" dirty="0" smtClean="0"/>
              <a:t>remains open</a:t>
            </a:r>
            <a:endParaRPr lang="en-US" dirty="0" smtClean="0"/>
          </a:p>
          <a:p>
            <a:pPr lvl="1"/>
            <a:r>
              <a:rPr lang="en-US" dirty="0" smtClean="0"/>
              <a:t>Assuming max.  45 MPa bladder pressure</a:t>
            </a:r>
          </a:p>
          <a:p>
            <a:pPr lvl="1"/>
            <a:r>
              <a:rPr lang="en-US" dirty="0" smtClean="0"/>
              <a:t>Maximum forces defined but the shell OD</a:t>
            </a:r>
          </a:p>
          <a:p>
            <a:r>
              <a:rPr lang="en-US" dirty="0" smtClean="0"/>
              <a:t>Factors needed to be consider</a:t>
            </a:r>
          </a:p>
          <a:p>
            <a:pPr lvl="1"/>
            <a:r>
              <a:rPr lang="en-US" dirty="0" smtClean="0"/>
              <a:t>Hybrid HTS/LTS coils (coil pack size)</a:t>
            </a:r>
          </a:p>
          <a:p>
            <a:pPr lvl="1"/>
            <a:r>
              <a:rPr lang="en-US" dirty="0" smtClean="0"/>
              <a:t>Cryostat (Shell OD)</a:t>
            </a:r>
          </a:p>
          <a:p>
            <a:pPr lvl="1"/>
            <a:r>
              <a:rPr lang="en-US" dirty="0" smtClean="0"/>
              <a:t>Closed yoke gap (structure rigidity)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5786" y="3176971"/>
            <a:ext cx="3002698" cy="2996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0190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Maximum reaction forces in the shell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72" y="1266825"/>
            <a:ext cx="4161631" cy="237807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865" y="3770313"/>
            <a:ext cx="4153296" cy="2373312"/>
          </a:xfrm>
        </p:spPr>
      </p:pic>
      <p:pic>
        <p:nvPicPr>
          <p:cNvPr id="14" name="Content Placeholder 11"/>
          <p:cNvPicPr>
            <a:picLocks noGrp="1" noChangeAspect="1"/>
          </p:cNvPicPr>
          <p:nvPr>
            <p:ph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72" y="3765550"/>
            <a:ext cx="4161631" cy="2378075"/>
          </a:xfrm>
        </p:spPr>
      </p:pic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4457302" y="1272459"/>
            <a:ext cx="4434697" cy="2372542"/>
          </a:xfrm>
        </p:spPr>
        <p:txBody>
          <a:bodyPr>
            <a:normAutofit/>
          </a:bodyPr>
          <a:lstStyle/>
          <a:p>
            <a:r>
              <a:rPr lang="en-US" sz="2000" dirty="0"/>
              <a:t>Maximum force defined by OD</a:t>
            </a:r>
          </a:p>
          <a:p>
            <a:r>
              <a:rPr lang="en-US" sz="2000" dirty="0" smtClean="0"/>
              <a:t>Thicker shell</a:t>
            </a:r>
          </a:p>
          <a:p>
            <a:pPr lvl="1"/>
            <a:r>
              <a:rPr lang="en-US" sz="1600" dirty="0" smtClean="0"/>
              <a:t>Less space for bladder</a:t>
            </a:r>
          </a:p>
          <a:p>
            <a:pPr lvl="1"/>
            <a:r>
              <a:rPr lang="en-US" sz="1600" dirty="0" smtClean="0"/>
              <a:t>Thinner shell can be inserted with fixed bladder pressure</a:t>
            </a:r>
          </a:p>
          <a:p>
            <a:pPr lvl="1"/>
            <a:r>
              <a:rPr lang="en-US" sz="1600" dirty="0" smtClean="0"/>
              <a:t>Higher force gained during cool-down</a:t>
            </a:r>
            <a:endParaRPr lang="en-US" sz="16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2395" y="2567918"/>
            <a:ext cx="873880" cy="883526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3386395" y="3373036"/>
            <a:ext cx="2160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3386395" y="2630375"/>
            <a:ext cx="222825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3746395" y="3278098"/>
            <a:ext cx="22282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990378" y="3278098"/>
            <a:ext cx="21723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5344" y="4981349"/>
            <a:ext cx="873880" cy="883526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>
            <a:off x="3126519" y="5789926"/>
            <a:ext cx="2160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3126519" y="5047265"/>
            <a:ext cx="222825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3349344" y="5786467"/>
            <a:ext cx="216000" cy="0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3349344" y="5043806"/>
            <a:ext cx="222825" cy="0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8794" y="4981349"/>
            <a:ext cx="873880" cy="883526"/>
          </a:xfrm>
          <a:prstGeom prst="rect">
            <a:avLst/>
          </a:prstGeom>
        </p:spPr>
      </p:pic>
      <p:cxnSp>
        <p:nvCxnSpPr>
          <p:cNvPr id="24" name="Straight Arrow Connector 23"/>
          <p:cNvCxnSpPr/>
          <p:nvPr/>
        </p:nvCxnSpPr>
        <p:spPr>
          <a:xfrm flipV="1">
            <a:off x="7509969" y="5786468"/>
            <a:ext cx="438825" cy="345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7509969" y="5047265"/>
            <a:ext cx="438825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10575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Utility Structure </a:t>
            </a:r>
            <a:br>
              <a:rPr lang="en-US" dirty="0" smtClean="0"/>
            </a:br>
            <a:r>
              <a:rPr lang="en-US" dirty="0" smtClean="0"/>
              <a:t>2D 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6920" y="1520788"/>
            <a:ext cx="918228" cy="14510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420" y="1428161"/>
            <a:ext cx="2413511" cy="163627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0154" y="1423973"/>
            <a:ext cx="2391484" cy="161739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28084" y="1376773"/>
            <a:ext cx="2432390" cy="166459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274222" y="1118775"/>
            <a:ext cx="798617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300K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770482" y="1133034"/>
            <a:ext cx="497252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4K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64040" y="1120678"/>
            <a:ext cx="107067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4K+15T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339751" y="1192107"/>
            <a:ext cx="622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MPa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50919" y="3726535"/>
            <a:ext cx="2374867" cy="2374867"/>
          </a:xfrm>
          <a:prstGeom prst="rect">
            <a:avLst/>
          </a:prstGeom>
        </p:spPr>
      </p:pic>
      <p:grpSp>
        <p:nvGrpSpPr>
          <p:cNvPr id="23" name="Group 22"/>
          <p:cNvGrpSpPr>
            <a:grpSpLocks noChangeAspect="1"/>
          </p:cNvGrpSpPr>
          <p:nvPr/>
        </p:nvGrpSpPr>
        <p:grpSpPr>
          <a:xfrm>
            <a:off x="6549956" y="3011544"/>
            <a:ext cx="1829509" cy="1886797"/>
            <a:chOff x="6268903" y="3561550"/>
            <a:chExt cx="2154692" cy="2222162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359697" y="3930882"/>
              <a:ext cx="1865400" cy="1852830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6499379" y="4365104"/>
              <a:ext cx="7119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Poles</a:t>
              </a:r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042016" y="5290763"/>
              <a:ext cx="11830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Conductor</a:t>
              </a:r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993917" y="4797814"/>
              <a:ext cx="7665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~1um</a:t>
              </a:r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268903" y="3561550"/>
              <a:ext cx="21546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Pole-turn separation</a:t>
              </a:r>
              <a:endParaRPr lang="en-US" dirty="0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3491880" y="3330203"/>
            <a:ext cx="2337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Updated cross-section</a:t>
            </a:r>
            <a:endParaRPr lang="en-US" dirty="0"/>
          </a:p>
        </p:txBody>
      </p:sp>
      <p:sp>
        <p:nvSpPr>
          <p:cNvPr id="25" name="Content Placeholder 5"/>
          <p:cNvSpPr>
            <a:spLocks noGrp="1"/>
          </p:cNvSpPr>
          <p:nvPr>
            <p:ph idx="4294967295"/>
          </p:nvPr>
        </p:nvSpPr>
        <p:spPr>
          <a:xfrm>
            <a:off x="206603" y="3336391"/>
            <a:ext cx="3298919" cy="2966609"/>
          </a:xfrm>
          <a:prstGeom prst="rect">
            <a:avLst/>
          </a:prstGeom>
        </p:spPr>
        <p:txBody>
          <a:bodyPr/>
          <a:lstStyle/>
          <a:p>
            <a:r>
              <a:rPr lang="en-US" sz="1600" dirty="0" smtClean="0"/>
              <a:t>15 T Pre-load</a:t>
            </a:r>
          </a:p>
          <a:p>
            <a:pPr lvl="1"/>
            <a:r>
              <a:rPr lang="en-US" sz="1400" dirty="0" smtClean="0"/>
              <a:t>Bladder operation &lt; 80 MPa</a:t>
            </a:r>
          </a:p>
          <a:p>
            <a:pPr lvl="1"/>
            <a:r>
              <a:rPr lang="en-US" sz="1400" dirty="0" smtClean="0"/>
              <a:t>Room temperature &lt; 60 MPa</a:t>
            </a:r>
          </a:p>
          <a:p>
            <a:pPr lvl="1"/>
            <a:r>
              <a:rPr lang="en-US" sz="1400" dirty="0" smtClean="0"/>
              <a:t>Cool-down &lt; 200 MPa</a:t>
            </a:r>
          </a:p>
          <a:p>
            <a:pPr lvl="1"/>
            <a:r>
              <a:rPr lang="en-US" sz="1400" dirty="0" smtClean="0"/>
              <a:t>Magnetic forces &lt; 200 MPa</a:t>
            </a:r>
          </a:p>
          <a:p>
            <a:r>
              <a:rPr lang="en-US" sz="1600" dirty="0" smtClean="0"/>
              <a:t>16 T Pre-load</a:t>
            </a:r>
          </a:p>
          <a:p>
            <a:pPr lvl="1"/>
            <a:r>
              <a:rPr lang="en-US" sz="1400" dirty="0"/>
              <a:t>Bladder operation </a:t>
            </a:r>
            <a:r>
              <a:rPr lang="en-US" sz="1400" dirty="0" smtClean="0"/>
              <a:t>~ 100 </a:t>
            </a:r>
            <a:r>
              <a:rPr lang="en-US" sz="1400" dirty="0"/>
              <a:t>MPa</a:t>
            </a:r>
          </a:p>
          <a:p>
            <a:pPr lvl="1"/>
            <a:r>
              <a:rPr lang="en-US" sz="1400" dirty="0"/>
              <a:t>Room temperature </a:t>
            </a:r>
            <a:r>
              <a:rPr lang="en-US" sz="1400" dirty="0" smtClean="0"/>
              <a:t>~ 80 </a:t>
            </a:r>
            <a:r>
              <a:rPr lang="en-US" sz="1400" dirty="0"/>
              <a:t>MPa</a:t>
            </a:r>
          </a:p>
          <a:p>
            <a:pPr lvl="1"/>
            <a:r>
              <a:rPr lang="en-US" sz="1400" dirty="0"/>
              <a:t>Cool-down </a:t>
            </a:r>
            <a:r>
              <a:rPr lang="en-US" sz="1400" dirty="0" smtClean="0"/>
              <a:t>~ 220 </a:t>
            </a:r>
            <a:r>
              <a:rPr lang="en-US" sz="1400" dirty="0"/>
              <a:t>MPa</a:t>
            </a:r>
          </a:p>
          <a:p>
            <a:pPr lvl="1"/>
            <a:r>
              <a:rPr lang="en-US" sz="1400" dirty="0"/>
              <a:t>Magnetic forces </a:t>
            </a:r>
            <a:r>
              <a:rPr lang="en-US" sz="1400" dirty="0" smtClean="0"/>
              <a:t>~ 220 </a:t>
            </a:r>
            <a:r>
              <a:rPr lang="en-US" sz="1400" dirty="0"/>
              <a:t>MPa</a:t>
            </a:r>
          </a:p>
          <a:p>
            <a:endParaRPr lang="en-US" sz="16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2712547"/>
              </p:ext>
            </p:extLst>
          </p:nvPr>
        </p:nvGraphicFramePr>
        <p:xfrm>
          <a:off x="6173193" y="5003941"/>
          <a:ext cx="2651955" cy="1257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5732">
                  <a:extLst>
                    <a:ext uri="{9D8B030D-6E8A-4147-A177-3AD203B41FA5}">
                      <a16:colId xmlns:a16="http://schemas.microsoft.com/office/drawing/2014/main" val="52066589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3952629510"/>
                    </a:ext>
                  </a:extLst>
                </a:gridCol>
                <a:gridCol w="1008111">
                  <a:extLst>
                    <a:ext uri="{9D8B030D-6E8A-4147-A177-3AD203B41FA5}">
                      <a16:colId xmlns:a16="http://schemas.microsoft.com/office/drawing/2014/main" val="1664996118"/>
                    </a:ext>
                  </a:extLst>
                </a:gridCol>
              </a:tblGrid>
              <a:tr h="132770"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4 K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300 K</a:t>
                      </a:r>
                      <a:endParaRPr lang="en-US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094517"/>
                  </a:ext>
                </a:extLst>
              </a:tr>
              <a:tr h="132770">
                <a:tc>
                  <a:txBody>
                    <a:bodyPr/>
                    <a:lstStyle/>
                    <a:p>
                      <a:r>
                        <a:rPr lang="en-US" sz="1050" dirty="0" err="1" smtClean="0"/>
                        <a:t>E</a:t>
                      </a:r>
                      <a:r>
                        <a:rPr lang="en-US" sz="1050" baseline="-25000" dirty="0" err="1" smtClean="0"/>
                        <a:t>r</a:t>
                      </a:r>
                      <a:endParaRPr lang="en-US" sz="105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55 </a:t>
                      </a:r>
                      <a:r>
                        <a:rPr lang="en-US" sz="1050" dirty="0" err="1" smtClean="0"/>
                        <a:t>GPa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44 </a:t>
                      </a:r>
                      <a:r>
                        <a:rPr lang="en-US" sz="1050" dirty="0" err="1" smtClean="0"/>
                        <a:t>GPa</a:t>
                      </a:r>
                      <a:endParaRPr lang="en-US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6195284"/>
                  </a:ext>
                </a:extLst>
              </a:tr>
              <a:tr h="132770"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E</a:t>
                      </a:r>
                      <a:r>
                        <a:rPr lang="el-GR" sz="1050" baseline="-25000" dirty="0" smtClean="0"/>
                        <a:t>Θ</a:t>
                      </a:r>
                      <a:endParaRPr lang="en-US" sz="105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44 </a:t>
                      </a:r>
                      <a:r>
                        <a:rPr lang="en-US" sz="1050" dirty="0" err="1" smtClean="0"/>
                        <a:t>GPa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44 </a:t>
                      </a:r>
                      <a:r>
                        <a:rPr lang="en-US" sz="1050" dirty="0" err="1" smtClean="0"/>
                        <a:t>GPa</a:t>
                      </a:r>
                      <a:endParaRPr lang="en-US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1024175"/>
                  </a:ext>
                </a:extLst>
              </a:tr>
              <a:tr h="132770">
                <a:tc>
                  <a:txBody>
                    <a:bodyPr/>
                    <a:lstStyle/>
                    <a:p>
                      <a:r>
                        <a:rPr lang="el-GR" sz="1050" dirty="0" smtClean="0"/>
                        <a:t>α</a:t>
                      </a:r>
                      <a:r>
                        <a:rPr lang="en-US" sz="1050" baseline="-25000" dirty="0" smtClean="0"/>
                        <a:t>r</a:t>
                      </a:r>
                      <a:endParaRPr lang="en-US" sz="1050" baseline="-250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2.6 x10</a:t>
                      </a:r>
                      <a:r>
                        <a:rPr lang="en-US" sz="1050" baseline="30000" dirty="0" smtClean="0"/>
                        <a:t>3</a:t>
                      </a:r>
                      <a:r>
                        <a:rPr lang="en-US" sz="1050" baseline="0" dirty="0" smtClean="0"/>
                        <a:t> 1/K</a:t>
                      </a:r>
                      <a:endParaRPr lang="en-US" sz="105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9300325"/>
                  </a:ext>
                </a:extLst>
              </a:tr>
              <a:tr h="13277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050" dirty="0" smtClean="0"/>
                        <a:t>αΘ</a:t>
                      </a:r>
                      <a:endParaRPr lang="en-US" sz="1050" dirty="0" smtClean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3.3</a:t>
                      </a:r>
                      <a:r>
                        <a:rPr lang="en-US" sz="1050" baseline="0" dirty="0" smtClean="0"/>
                        <a:t> x10</a:t>
                      </a:r>
                      <a:r>
                        <a:rPr lang="en-US" sz="1050" baseline="30000" dirty="0" smtClean="0"/>
                        <a:t>3</a:t>
                      </a:r>
                      <a:r>
                        <a:rPr lang="en-US" sz="1050" baseline="0" dirty="0" smtClean="0"/>
                        <a:t> 1/K</a:t>
                      </a:r>
                      <a:endParaRPr lang="en-US" sz="105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61807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7639587"/>
      </p:ext>
    </p:extLst>
  </p:cSld>
  <p:clrMapOvr>
    <a:masterClrMapping/>
  </p:clrMapOvr>
</p:sld>
</file>

<file path=ppt/theme/theme1.xml><?xml version="1.0" encoding="utf-8"?>
<a:theme xmlns:a="http://schemas.openxmlformats.org/drawingml/2006/main" name="ATAP No Footer">
  <a:themeElements>
    <a:clrScheme name="Custom 10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62658</TotalTime>
  <Words>997</Words>
  <Application>Microsoft Office PowerPoint</Application>
  <PresentationFormat>On-screen Show (4:3)</PresentationFormat>
  <Paragraphs>284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ＭＳ Ｐゴシック</vt:lpstr>
      <vt:lpstr>Arial</vt:lpstr>
      <vt:lpstr>Calibri</vt:lpstr>
      <vt:lpstr>Courier New</vt:lpstr>
      <vt:lpstr>Franklin Gothic Book</vt:lpstr>
      <vt:lpstr>Franklin Gothic Medium</vt:lpstr>
      <vt:lpstr>Helvetica</vt:lpstr>
      <vt:lpstr>ATAP No Footer</vt:lpstr>
      <vt:lpstr>PowerPoint Presentation</vt:lpstr>
      <vt:lpstr>Outline</vt:lpstr>
      <vt:lpstr>Goals</vt:lpstr>
      <vt:lpstr>Bladder and Key pre-load concept in a Shell-based structure</vt:lpstr>
      <vt:lpstr>Coil parameters [preliminary/conceptual/approximate]</vt:lpstr>
      <vt:lpstr>Structure with octagonal coil-pack</vt:lpstr>
      <vt:lpstr>Structure and coil-pack dimensions</vt:lpstr>
      <vt:lpstr>Maximum reaction forces in the shell</vt:lpstr>
      <vt:lpstr>Utility Structure  2D analysis</vt:lpstr>
      <vt:lpstr> 15 T dipole demonstrator – 2D FEA</vt:lpstr>
      <vt:lpstr>Development of the 3D model</vt:lpstr>
      <vt:lpstr>Utility Structure Azimuthal coil stress (2D vs 3D)</vt:lpstr>
      <vt:lpstr>Coil to pole/spacer contact</vt:lpstr>
      <vt:lpstr>Utility Structure With different coil types</vt:lpstr>
      <vt:lpstr>Conclusions and Future Work</vt:lpstr>
      <vt:lpstr>PowerPoint Presentation</vt:lpstr>
    </vt:vector>
  </TitlesOfParts>
  <Company>Lawrence Berkekley Nationl 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xrwang</dc:creator>
  <cp:lastModifiedBy>morto</cp:lastModifiedBy>
  <cp:revision>1070</cp:revision>
  <dcterms:created xsi:type="dcterms:W3CDTF">2015-07-10T17:44:33Z</dcterms:created>
  <dcterms:modified xsi:type="dcterms:W3CDTF">2018-02-08T16:59:58Z</dcterms:modified>
</cp:coreProperties>
</file>