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6" r:id="rId2"/>
    <p:sldId id="375" r:id="rId3"/>
    <p:sldId id="404" r:id="rId4"/>
    <p:sldId id="412" r:id="rId5"/>
    <p:sldId id="403" r:id="rId6"/>
    <p:sldId id="414" r:id="rId7"/>
    <p:sldId id="413" r:id="rId8"/>
    <p:sldId id="373" r:id="rId9"/>
    <p:sldId id="383" r:id="rId10"/>
    <p:sldId id="401" r:id="rId11"/>
    <p:sldId id="410" r:id="rId12"/>
    <p:sldId id="411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3" r:id="rId21"/>
    <p:sldId id="422" r:id="rId22"/>
    <p:sldId id="424" r:id="rId23"/>
    <p:sldId id="39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>
        <p:scale>
          <a:sx n="100" d="100"/>
          <a:sy n="100" d="100"/>
        </p:scale>
        <p:origin x="-432" y="23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5D81-DB48-4DEA-B765-3C289C1C36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F2544-5079-40B7-A367-FD84E81D67A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F2544-5079-40B7-A367-FD84E81D67A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F2544-5079-40B7-A367-FD84E81D67A0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F2544-5079-40B7-A367-FD84E81D67A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F2544-5079-40B7-A367-FD84E81D67A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F2544-5079-40B7-A367-FD84E81D67A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7650" y="1393825"/>
            <a:ext cx="8612188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4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10350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Diego Arbelaez</a:t>
            </a:r>
          </a:p>
          <a:p>
            <a:r>
              <a:rPr lang="en-US" b="1" dirty="0" smtClean="0"/>
              <a:t>US Magnet Development Program</a:t>
            </a:r>
            <a:endParaRPr lang="en-US" b="1" dirty="0"/>
          </a:p>
          <a:p>
            <a:r>
              <a:rPr lang="en-US" sz="1900" dirty="0" smtClean="0"/>
              <a:t>Lawrence Berkeley National Laboratory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458789" y="2330689"/>
            <a:ext cx="8226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FF"/>
                </a:solidFill>
              </a:rPr>
              <a:t>US Magnet Development Program</a:t>
            </a: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Nb</a:t>
            </a:r>
            <a:r>
              <a:rPr lang="en-US" sz="3200" baseline="-25000" dirty="0" smtClean="0">
                <a:solidFill>
                  <a:srgbClr val="FFFFFF"/>
                </a:solidFill>
              </a:rPr>
              <a:t>3</a:t>
            </a:r>
            <a:r>
              <a:rPr lang="en-US" sz="3200" dirty="0" smtClean="0">
                <a:solidFill>
                  <a:srgbClr val="FFFFFF"/>
                </a:solidFill>
              </a:rPr>
              <a:t>Sn Magnets: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CCT Dipole Program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</a:t>
            </a:r>
            <a:r>
              <a:rPr lang="en-US" dirty="0" smtClean="0"/>
              <a:t>High Field </a:t>
            </a:r>
            <a:r>
              <a:rPr lang="en-US" dirty="0" smtClean="0"/>
              <a:t>CCT 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work on 6</a:t>
            </a:r>
            <a:r>
              <a:rPr lang="en-US" dirty="0" smtClean="0"/>
              <a:t>-</a:t>
            </a:r>
            <a:r>
              <a:rPr lang="en-US" dirty="0" smtClean="0"/>
              <a:t>Layer </a:t>
            </a:r>
            <a:r>
              <a:rPr lang="en-US" dirty="0" smtClean="0"/>
              <a:t>CCT Design (</a:t>
            </a:r>
            <a:r>
              <a:rPr lang="en-US" i="1" dirty="0" smtClean="0">
                <a:solidFill>
                  <a:srgbClr val="FF0000"/>
                </a:solidFill>
              </a:rPr>
              <a:t>See talk by S. </a:t>
            </a:r>
            <a:r>
              <a:rPr lang="en-US" i="1" dirty="0" err="1" smtClean="0">
                <a:solidFill>
                  <a:srgbClr val="FF0000"/>
                </a:solidFill>
              </a:rPr>
              <a:t>Caspi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outer layers using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</a:p>
          <a:p>
            <a:pPr lvl="1"/>
            <a:r>
              <a:rPr lang="en-US" dirty="0" smtClean="0"/>
              <a:t>Inner 2 layers can use Nb</a:t>
            </a:r>
            <a:r>
              <a:rPr lang="en-US" baseline="-25000" dirty="0" smtClean="0"/>
              <a:t>3</a:t>
            </a:r>
            <a:r>
              <a:rPr lang="en-US" dirty="0" smtClean="0"/>
              <a:t>Sn or HTS conductor and be powered independently</a:t>
            </a:r>
          </a:p>
          <a:p>
            <a:pPr lvl="1"/>
            <a:r>
              <a:rPr lang="en-US" dirty="0" smtClean="0"/>
              <a:t>Layer 3 inner radius should will be large enough to accommodate HTS inserts (~120 mm?)</a:t>
            </a:r>
          </a:p>
          <a:p>
            <a:pPr lvl="1"/>
            <a:r>
              <a:rPr lang="en-US" dirty="0" smtClean="0"/>
              <a:t>Bend and shim method is used to couple layers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0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CCT3 Test Results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457200" y="1247775"/>
            <a:ext cx="8458200" cy="15239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CCT3 </a:t>
            </a:r>
            <a:r>
              <a:rPr lang="en-US" sz="2000" dirty="0"/>
              <a:t>reached </a:t>
            </a:r>
            <a:r>
              <a:rPr lang="en-US" sz="2000" dirty="0" smtClean="0"/>
              <a:t>69% </a:t>
            </a:r>
            <a:r>
              <a:rPr lang="en-US" sz="2000" dirty="0"/>
              <a:t>of short sample current after </a:t>
            </a:r>
            <a:r>
              <a:rPr lang="en-US" sz="2000" dirty="0" smtClean="0"/>
              <a:t>28 quenches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Higher current can be achieved at higher ramp rates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Most quenches in the same region (within 5 turns from end IL)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Observed instability </a:t>
            </a:r>
            <a:r>
              <a:rPr lang="en-US" sz="2000" dirty="0" smtClean="0"/>
              <a:t>suspected to </a:t>
            </a:r>
            <a:r>
              <a:rPr lang="en-US" sz="2000" dirty="0" smtClean="0"/>
              <a:t>be due to conductor damage from lack of gaps</a:t>
            </a:r>
            <a:endParaRPr lang="en-US" sz="2000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48100" y="2479242"/>
            <a:ext cx="5295900" cy="3953308"/>
            <a:chOff x="1447800" y="2429237"/>
            <a:chExt cx="5847806" cy="444724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454858"/>
                </p:ext>
              </p:extLst>
            </p:nvPr>
          </p:nvGraphicFramePr>
          <p:xfrm>
            <a:off x="1447800" y="2429237"/>
            <a:ext cx="5847806" cy="4447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Graph" r:id="rId3" imgW="4082627" imgH="3103880" progId="">
                    <p:embed/>
                  </p:oleObj>
                </mc:Choice>
                <mc:Fallback>
                  <p:oleObj name="Graph" r:id="rId3" imgW="4082627" imgH="31038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429237"/>
                          <a:ext cx="5847806" cy="4447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318654" y="2553840"/>
              <a:ext cx="2752794" cy="415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</a:rPr>
                <a:t>CCT3 Quench Current</a:t>
              </a:r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8" name="Picture 4" descr="\\thunder\Supercon\Large Magnets\CCT\CCT3a-Nb3Sn\L1\Photos\DSC07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382831"/>
            <a:ext cx="3213100" cy="24098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800" y="2984738"/>
            <a:ext cx="382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Protrudes after Heat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1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Treatment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86608"/>
            <a:ext cx="8915400" cy="144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Need to avoid conductor damage during heat treatment and assembly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Test mandrel with large gaps at the pole was machined to further understanding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Cable is removed and etched down to the sub-elements to inspect for damage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 apparent damage was seen after initial test with added pole expansion 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94585-A4EC-433D-B038-0BDB7D0CB5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4" name="Group 28"/>
          <p:cNvGrpSpPr/>
          <p:nvPr/>
        </p:nvGrpSpPr>
        <p:grpSpPr>
          <a:xfrm>
            <a:off x="152400" y="2404646"/>
            <a:ext cx="3657600" cy="1929962"/>
            <a:chOff x="152400" y="2404646"/>
            <a:chExt cx="3657600" cy="1929962"/>
          </a:xfrm>
        </p:grpSpPr>
        <p:pic>
          <p:nvPicPr>
            <p:cNvPr id="11267" name="Picture 3" descr="\\thunder\Supercon\Large Magnets\CCT\CCT 10 Turn Test Coil\Coil a\Photos\DSC0886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734408"/>
              <a:ext cx="3657600" cy="16002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54556" y="2404646"/>
              <a:ext cx="3453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CCT Heat Treatment Test Mandrel</a:t>
              </a: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276224" y="4343400"/>
            <a:ext cx="3456939" cy="1876425"/>
            <a:chOff x="105062" y="4343400"/>
            <a:chExt cx="3780502" cy="2238660"/>
          </a:xfrm>
        </p:grpSpPr>
        <p:pic>
          <p:nvPicPr>
            <p:cNvPr id="11266" name="Picture 2" descr="\\thunder\Supercon\Large Magnets\CCT\CCT 10 Turn Test Coil\Coil b\Photos\DSC0957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677060"/>
              <a:ext cx="3662680" cy="19050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05062" y="4343400"/>
              <a:ext cx="37805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Measured Gaps After Heat Treatment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2427" y="3023038"/>
            <a:ext cx="5142456" cy="2945964"/>
            <a:chOff x="3902427" y="3023038"/>
            <a:chExt cx="5142456" cy="2945964"/>
          </a:xfrm>
        </p:grpSpPr>
        <p:grpSp>
          <p:nvGrpSpPr>
            <p:cNvPr id="8" name="Group 11273"/>
            <p:cNvGrpSpPr/>
            <p:nvPr/>
          </p:nvGrpSpPr>
          <p:grpSpPr>
            <a:xfrm>
              <a:off x="3902427" y="3023038"/>
              <a:ext cx="4435751" cy="2945964"/>
              <a:chOff x="3902427" y="3023038"/>
              <a:chExt cx="4435751" cy="294596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172200" y="3023038"/>
                <a:ext cx="2165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/>
                    </a:solidFill>
                  </a:rPr>
                  <a:t>Etched Cable Sample</a:t>
                </a:r>
              </a:p>
            </p:txBody>
          </p:sp>
          <p:grpSp>
            <p:nvGrpSpPr>
              <p:cNvPr id="10" name="Group 11272"/>
              <p:cNvGrpSpPr/>
              <p:nvPr/>
            </p:nvGrpSpPr>
            <p:grpSpPr>
              <a:xfrm>
                <a:off x="3902427" y="3023038"/>
                <a:ext cx="1736373" cy="2945964"/>
                <a:chOff x="3902427" y="3023038"/>
                <a:chExt cx="1736373" cy="2945964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902427" y="3023038"/>
                  <a:ext cx="173637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2"/>
                      </a:solidFill>
                    </a:rPr>
                    <a:t>Extracted Cable</a:t>
                  </a:r>
                </a:p>
              </p:txBody>
            </p:sp>
            <p:pic>
              <p:nvPicPr>
                <p:cNvPr id="11269" name="Picture 5" descr="\\thunder\Supercon\Large Magnets\CCT\CCT 10 Turn Test Coil\Coil a\Photos\IMG_3320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5400000">
                  <a:off x="3462512" y="3867069"/>
                  <a:ext cx="2616203" cy="1587663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074" name="Picture 2" descr="\\thunder\Supercon\Large Magnets\CCT\CCT 10 Turn Test Coil\Coil c\Photos\cct3_more_etched_cableedg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56611" y="3352799"/>
              <a:ext cx="3488272" cy="26162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CCT </a:t>
            </a:r>
            <a:r>
              <a:rPr lang="en-US" sz="3200" dirty="0" smtClean="0"/>
              <a:t>Mandrels and Winding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2623" y="1243287"/>
            <a:ext cx="8915401" cy="10329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Aluminum Bronze mandrels are machined on 4-Axis CNC milling machine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Conductor is placed into the groove without tension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Pockets are machined into the mandrels for lead splices</a:t>
            </a:r>
            <a:endParaRPr lang="en-US" sz="2000" dirty="0"/>
          </a:p>
        </p:txBody>
      </p:sp>
      <p:pic>
        <p:nvPicPr>
          <p:cNvPr id="2051" name="Picture 3" descr="\\thunder\Supercon\Large Magnets\CCT\CCT3a-Nb3Sn\L1\Photos\DSC07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2751661"/>
            <a:ext cx="5034223" cy="1752600"/>
          </a:xfrm>
          <a:prstGeom prst="rect">
            <a:avLst/>
          </a:prstGeom>
          <a:noFill/>
        </p:spPr>
      </p:pic>
      <p:pic>
        <p:nvPicPr>
          <p:cNvPr id="2052" name="Picture 4" descr="\\thunder\Supercon\Large Magnets\CCT\CCT3a-Nb3Sn\L1\Photos\DSC07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751661"/>
            <a:ext cx="3384550" cy="2538413"/>
          </a:xfrm>
          <a:prstGeom prst="rect">
            <a:avLst/>
          </a:prstGeom>
          <a:noFill/>
        </p:spPr>
      </p:pic>
      <p:pic>
        <p:nvPicPr>
          <p:cNvPr id="2053" name="Picture 5" descr="\\thunder\Supercon\Large Magnets\CCT\CCT3a-Nb3Sn\L1\Photos\DSC071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4523311"/>
            <a:ext cx="3200400" cy="16357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59258" y="2418001"/>
            <a:ext cx="1436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Coil Winding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4654" y="2418001"/>
            <a:ext cx="1974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Machined Mandrel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9619" y="5552011"/>
            <a:ext cx="489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 Tooling Required is Minimal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5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CCT4 – Heat Treatment and Assembly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30200" y="1279159"/>
            <a:ext cx="8229600" cy="17551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Copper wire is used to force the cable to the bottom of the channel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Mandrel is secured with hose clamps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Cable is below mandrel surface after heat treatment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Layers are wrapped with G10 sheets and inserted into the outer layer and shell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5CCB7-1629-459B-B540-1EB84366ED55}" type="slidenum">
              <a:rPr lang="en-US"/>
              <a:pPr/>
              <a:t>14</a:t>
            </a:fld>
            <a:endParaRPr lang="en-US"/>
          </a:p>
        </p:txBody>
      </p:sp>
      <p:pic>
        <p:nvPicPr>
          <p:cNvPr id="4098" name="Picture 2" descr="\\thunder\Supercon\Large Magnets\CCT\CCT3a-Nb3Sn\L1\Photos\DSC073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6391"/>
          <a:stretch/>
        </p:blipFill>
        <p:spPr bwMode="auto">
          <a:xfrm>
            <a:off x="3203500" y="3674976"/>
            <a:ext cx="2427436" cy="25019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181800" y="3034310"/>
            <a:ext cx="254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Cable Position After Heat Treatment of CCT4</a:t>
            </a:r>
          </a:p>
        </p:txBody>
      </p:sp>
      <p:pic>
        <p:nvPicPr>
          <p:cNvPr id="9" name="Picture 2" descr="\\thunder\Supercon\Large Magnets\CCT\CCT3a-Nb3Sn\L1\Photos\DSC073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88" y="3674976"/>
            <a:ext cx="3015111" cy="2501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8125" y="3034310"/>
            <a:ext cx="287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CCT4 Heat Treatment Configuration</a:t>
            </a:r>
          </a:p>
        </p:txBody>
      </p:sp>
      <p:pic>
        <p:nvPicPr>
          <p:cNvPr id="12" name="Picture 11" descr="\\thunder\Supercon\Large Magnets\CCT\CCT3a-Nb3Sn\L2\Photos\DSC082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b="13068"/>
          <a:stretch/>
        </p:blipFill>
        <p:spPr bwMode="auto">
          <a:xfrm>
            <a:off x="5722937" y="3674977"/>
            <a:ext cx="3286412" cy="2501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50026" y="3172809"/>
            <a:ext cx="200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CCT4 Assembly</a:t>
            </a:r>
          </a:p>
        </p:txBody>
      </p:sp>
    </p:spTree>
    <p:extLst>
      <p:ext uri="{BB962C8B-B14F-4D97-AF65-F5344CB8AC3E}">
        <p14:creationId xmlns:p14="http://schemas.microsoft.com/office/powerpoint/2010/main" val="32590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CCT4 Magnet Impregnation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71906" y="1282624"/>
            <a:ext cx="6405684" cy="2403475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Coils and shell assembly is impregnated with epoxy</a:t>
            </a:r>
          </a:p>
          <a:p>
            <a:r>
              <a:rPr lang="en-US" sz="2000" dirty="0" smtClean="0"/>
              <a:t>Simple tooling is used to create a seal from the bore to the ends of the shell</a:t>
            </a:r>
          </a:p>
          <a:p>
            <a:r>
              <a:rPr lang="en-US" sz="2000" dirty="0" smtClean="0"/>
              <a:t>Inside of outer layer and shell were mold-released to avoid energy release from delamination at the interfaces</a:t>
            </a:r>
          </a:p>
          <a:p>
            <a:r>
              <a:rPr lang="en-US" sz="2000" dirty="0" smtClean="0"/>
              <a:t>Next Step: Development of individual layer potting and assembly is under way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Picture 3" descr="\\thunder\Supercon\Large Magnets\CCT\CCT4\Potting\Photos\DSC0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0850"/>
            <a:ext cx="2075065" cy="1952623"/>
          </a:xfrm>
          <a:prstGeom prst="rect">
            <a:avLst/>
          </a:prstGeom>
          <a:noFill/>
        </p:spPr>
      </p:pic>
      <p:pic>
        <p:nvPicPr>
          <p:cNvPr id="15" name="Picture 5" descr="\\thunder\Supercon\Large Magnets\CCT\CCT4\Potting\Photos\DSC01395.JPG"/>
          <p:cNvPicPr>
            <a:picLocks noChangeAspect="1" noChangeArrowheads="1"/>
          </p:cNvPicPr>
          <p:nvPr/>
        </p:nvPicPr>
        <p:blipFill rotWithShape="1">
          <a:blip r:embed="rId4" cstate="print"/>
          <a:srcRect b="5421"/>
          <a:stretch/>
        </p:blipFill>
        <p:spPr bwMode="auto">
          <a:xfrm>
            <a:off x="6619875" y="1886476"/>
            <a:ext cx="2417025" cy="4326997"/>
          </a:xfrm>
          <a:prstGeom prst="rect">
            <a:avLst/>
          </a:prstGeom>
          <a:noFill/>
        </p:spPr>
      </p:pic>
      <p:pic>
        <p:nvPicPr>
          <p:cNvPr id="16" name="Picture 2" descr="\\thunder\Supercon\Large Magnets\CCT\CCT4\Potting\Photos\DSC01348.JPG"/>
          <p:cNvPicPr>
            <a:picLocks noChangeAspect="1" noChangeArrowheads="1"/>
          </p:cNvPicPr>
          <p:nvPr/>
        </p:nvPicPr>
        <p:blipFill rotWithShape="1">
          <a:blip r:embed="rId5" cstate="print"/>
          <a:srcRect t="10481"/>
          <a:stretch/>
        </p:blipFill>
        <p:spPr bwMode="auto">
          <a:xfrm>
            <a:off x="558800" y="4260850"/>
            <a:ext cx="3279775" cy="195262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35050" y="3828576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CCT4 Coil Assembly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3828576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Sealing End Caps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3450" y="1517144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Potting Assembly</a:t>
            </a:r>
          </a:p>
        </p:txBody>
      </p:sp>
    </p:spTree>
    <p:extLst>
      <p:ext uri="{BB962C8B-B14F-4D97-AF65-F5344CB8AC3E}">
        <p14:creationId xmlns:p14="http://schemas.microsoft.com/office/powerpoint/2010/main" val="245623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08101"/>
            <a:ext cx="8229600" cy="1892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Voltage taps at various turns in the coil</a:t>
            </a:r>
          </a:p>
          <a:p>
            <a:r>
              <a:rPr lang="en-US" dirty="0" smtClean="0"/>
              <a:t>Acoustic </a:t>
            </a:r>
            <a:r>
              <a:rPr lang="en-US" dirty="0" smtClean="0"/>
              <a:t>sensors </a:t>
            </a:r>
            <a:r>
              <a:rPr lang="en-US" dirty="0" smtClean="0"/>
              <a:t>at 10 locations on the </a:t>
            </a:r>
            <a:r>
              <a:rPr lang="en-US" dirty="0"/>
              <a:t>s</a:t>
            </a:r>
            <a:r>
              <a:rPr lang="en-US" dirty="0" smtClean="0"/>
              <a:t>hell</a:t>
            </a:r>
          </a:p>
          <a:p>
            <a:r>
              <a:rPr lang="en-US" dirty="0" smtClean="0"/>
              <a:t>Strain gages on </a:t>
            </a:r>
            <a:r>
              <a:rPr lang="en-US" dirty="0" smtClean="0"/>
              <a:t>shell (pole </a:t>
            </a:r>
            <a:r>
              <a:rPr lang="en-US" dirty="0" smtClean="0"/>
              <a:t>and </a:t>
            </a:r>
            <a:r>
              <a:rPr lang="en-US" dirty="0" err="1"/>
              <a:t>m</a:t>
            </a:r>
            <a:r>
              <a:rPr lang="en-US" dirty="0" err="1" smtClean="0"/>
              <a:t>idplane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Spot </a:t>
            </a:r>
            <a:r>
              <a:rPr lang="en-US" dirty="0"/>
              <a:t>h</a:t>
            </a:r>
            <a:r>
              <a:rPr lang="en-US" dirty="0" smtClean="0"/>
              <a:t>eater with associated voltage taps </a:t>
            </a:r>
            <a:r>
              <a:rPr lang="en-US" dirty="0" smtClean="0"/>
              <a:t>and </a:t>
            </a:r>
            <a:r>
              <a:rPr lang="en-US" dirty="0" smtClean="0"/>
              <a:t>thermometer </a:t>
            </a:r>
            <a:r>
              <a:rPr lang="en-US" dirty="0" smtClean="0"/>
              <a:t>in </a:t>
            </a:r>
            <a:r>
              <a:rPr lang="en-US" dirty="0" smtClean="0"/>
              <a:t>groove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260E43B-7F43-FA45-AAB7-E054FD6CC4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 descr="\\thunder\Supercon\Large Magnets\CCT\CCT4\Test\Photos\DSC0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012" y="3848552"/>
            <a:ext cx="2987071" cy="2240303"/>
          </a:xfrm>
          <a:prstGeom prst="rect">
            <a:avLst/>
          </a:prstGeom>
          <a:noFill/>
        </p:spPr>
      </p:pic>
      <p:pic>
        <p:nvPicPr>
          <p:cNvPr id="5123" name="Picture 3" descr="\\thunder\Supercon\Large Magnets\CCT\CCT4\Test\Photos\DSC0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086" y="3848552"/>
            <a:ext cx="2664213" cy="2364920"/>
          </a:xfrm>
          <a:prstGeom prst="rect">
            <a:avLst/>
          </a:prstGeom>
          <a:noFill/>
        </p:spPr>
      </p:pic>
      <p:pic>
        <p:nvPicPr>
          <p:cNvPr id="5124" name="Picture 4" descr="\\thunder\Supercon\Large Magnets\CCT\CCT4\Outer\Photos\DSC0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98" y="3848552"/>
            <a:ext cx="2979057" cy="22342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1575" y="3456903"/>
            <a:ext cx="184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Strain Gages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206" y="3456903"/>
            <a:ext cx="1788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Spot Heater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9863" y="3456903"/>
            <a:ext cx="2284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Acoustic Sensors</a:t>
            </a:r>
          </a:p>
        </p:txBody>
      </p:sp>
    </p:spTree>
    <p:extLst>
      <p:ext uri="{BB962C8B-B14F-4D97-AF65-F5344CB8AC3E}">
        <p14:creationId xmlns:p14="http://schemas.microsoft.com/office/powerpoint/2010/main" val="13184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CCT4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1"/>
            <a:ext cx="8229600" cy="165018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Reached 86% of round wire short sample after 85 quenches</a:t>
            </a:r>
          </a:p>
          <a:p>
            <a:r>
              <a:rPr lang="en-US" sz="1800" dirty="0" smtClean="0"/>
              <a:t>Maximum </a:t>
            </a:r>
            <a:r>
              <a:rPr lang="en-US" sz="1800" dirty="0"/>
              <a:t>c</a:t>
            </a:r>
            <a:r>
              <a:rPr lang="en-US" sz="1800" dirty="0" smtClean="0"/>
              <a:t>urrent is 17.6 kA</a:t>
            </a:r>
          </a:p>
          <a:p>
            <a:r>
              <a:rPr lang="en-US" sz="1800" dirty="0" smtClean="0"/>
              <a:t>Maximum bore field is 9.14 T (90 mm aperture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Magnet exhibits long training but good memory after thermal cycle</a:t>
            </a:r>
            <a:endParaRPr lang="en-US" sz="1800" dirty="0" smtClean="0"/>
          </a:p>
          <a:p>
            <a:r>
              <a:rPr lang="en-US" sz="1800" dirty="0" smtClean="0"/>
              <a:t>Reduction in training is the main focus for CCT5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260E43B-7F43-FA45-AAB7-E054FD6CC4E3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800" y="2920187"/>
            <a:ext cx="4483100" cy="3398063"/>
            <a:chOff x="2209800" y="3136899"/>
            <a:chExt cx="4318000" cy="3168650"/>
          </a:xfrm>
        </p:grpSpPr>
        <p:pic>
          <p:nvPicPr>
            <p:cNvPr id="7" name="Picture 6" descr="Screen Shot 2018-02-07 at 11.30.0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7"/>
            <a:stretch/>
          </p:blipFill>
          <p:spPr>
            <a:xfrm>
              <a:off x="2209800" y="3136899"/>
              <a:ext cx="4318000" cy="31686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76675" y="3136900"/>
              <a:ext cx="1635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CCT4 Training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48375" y="5961618"/>
            <a:ext cx="317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 * See talk by M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>
                <a:solidFill>
                  <a:srgbClr val="FF0000"/>
                </a:solidFill>
              </a:rPr>
              <a:t>Marchevsky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Potting of Individual </a:t>
            </a:r>
            <a:r>
              <a:rPr lang="en-US" sz="2800" dirty="0" smtClean="0"/>
              <a:t>Layers</a:t>
            </a:r>
            <a:endParaRPr lang="en-US" sz="2800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3664" y="1320801"/>
            <a:ext cx="6702078" cy="2641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Individual potting of layers is desirable since magnet can be assembled and disassembled after testing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Faster turnaround for R&amp;D if only one layer needs to be fabricated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Damaged or problematic layer can be replaced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Layers can be reused for a four or more layer magnet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Plan to test sealing methods on </a:t>
            </a:r>
            <a:r>
              <a:rPr lang="en-US" sz="1800" dirty="0" smtClean="0"/>
              <a:t>10-</a:t>
            </a:r>
            <a:r>
              <a:rPr lang="en-US" sz="1800" dirty="0" smtClean="0"/>
              <a:t>turn mandrel before proceeding to CCT5 </a:t>
            </a:r>
            <a:r>
              <a:rPr lang="en-US" sz="1800" dirty="0" smtClean="0"/>
              <a:t>mandrels (expect to complete test in ~4 weeks) 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100" dirty="0" smtClean="0"/>
          </a:p>
          <a:p>
            <a:pPr lvl="1">
              <a:lnSpc>
                <a:spcPct val="90000"/>
              </a:lnSpc>
            </a:pPr>
            <a:endParaRPr lang="en-US" sz="11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35FAACA-0ABD-BB4E-8400-0750B64F62D3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078" name="Picture 6" descr="\\thunder\Supercon\Large Magnets\CCT\CCT 5 Turn test-reaction coil\Photos\DSC04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64" y="4410542"/>
            <a:ext cx="2299403" cy="1801875"/>
          </a:xfrm>
          <a:prstGeom prst="rect">
            <a:avLst/>
          </a:prstGeom>
          <a:noFill/>
        </p:spPr>
      </p:pic>
      <p:pic>
        <p:nvPicPr>
          <p:cNvPr id="3080" name="Picture 8" descr="\\thunder\Supercon\Large Magnets\CCT\CCT 5 Turn test-reaction coil\Photos\DSC04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067" y="2208182"/>
            <a:ext cx="1701800" cy="4004235"/>
          </a:xfrm>
          <a:prstGeom prst="rect">
            <a:avLst/>
          </a:prstGeom>
          <a:noFill/>
        </p:spPr>
      </p:pic>
      <p:pic>
        <p:nvPicPr>
          <p:cNvPr id="3081" name="Picture 9" descr="\\thunder\Supercon\Large Magnets\CCT\CCT 5 Turn test-reaction coil\Photos\Bag Pot Test\DSC06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239" y="4563533"/>
            <a:ext cx="3794828" cy="164888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54217" y="4224979"/>
            <a:ext cx="2265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Vacuum Bag Method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5742" y="1886562"/>
            <a:ext cx="2065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Shrink Tube Method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836" y="4089570"/>
            <a:ext cx="153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Potting Tooling</a:t>
            </a:r>
          </a:p>
        </p:txBody>
      </p:sp>
    </p:spTree>
    <p:extLst>
      <p:ext uri="{BB962C8B-B14F-4D97-AF65-F5344CB8AC3E}">
        <p14:creationId xmlns:p14="http://schemas.microsoft.com/office/powerpoint/2010/main" val="2992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Bend and Shim Method for Coupling Layers</a:t>
            </a:r>
            <a:endParaRPr lang="en-US" sz="2800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04800" y="1206675"/>
            <a:ext cx="8521700" cy="25710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Assembly method with strong mechanical coupling between layers is necessary if layers are potted </a:t>
            </a:r>
            <a:r>
              <a:rPr lang="en-US" sz="1600" dirty="0" smtClean="0"/>
              <a:t>individually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Allows for optimization of bending stress by using the shim width and amount of bending as free parameters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Initial test have shown that it is difficult to slide shim with the small clearance that is required to avoid over-bending the mandrels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Distortion of the mandrels during heat treatment would further complicate the process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Currently developing conformable shim method with glass filled bag that is impregnated with epoxy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35FAACA-0ABD-BB4E-8400-0750B64F62D3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393825" y="3595701"/>
            <a:ext cx="6944360" cy="2582231"/>
            <a:chOff x="1393825" y="3557601"/>
            <a:chExt cx="6944360" cy="2582231"/>
          </a:xfrm>
        </p:grpSpPr>
        <p:pic>
          <p:nvPicPr>
            <p:cNvPr id="7" name="Picture 6" descr="sh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825" y="3647457"/>
              <a:ext cx="6339579" cy="24923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457325" y="3831167"/>
              <a:ext cx="498475" cy="207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4745567"/>
              <a:ext cx="498475" cy="207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6700" y="4745567"/>
              <a:ext cx="600075" cy="410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02200" y="3803134"/>
              <a:ext cx="13307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Gap decreases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3300" y="5813006"/>
              <a:ext cx="12790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Gap increases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7258" y="4694767"/>
              <a:ext cx="5522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shim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7112" y="3557601"/>
              <a:ext cx="10607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Apply Force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53844" y="4034489"/>
              <a:ext cx="10843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tlCol="0">
              <a:spAutoFit/>
            </a:bodyPr>
            <a:lstStyle/>
            <a:p>
              <a:r>
                <a:rPr lang="en-US" sz="1400" dirty="0" smtClean="0"/>
                <a:t>Reduced gap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69425" y="4731733"/>
              <a:ext cx="922578" cy="3631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73152" rIns="0" bIns="73152" rtlCol="0">
              <a:spAutoFit/>
            </a:bodyPr>
            <a:lstStyle/>
            <a:p>
              <a:r>
                <a:rPr lang="en-US" sz="1400" dirty="0" smtClean="0"/>
                <a:t>Interference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33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Dipole Session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CCT program overview</a:t>
            </a:r>
          </a:p>
          <a:p>
            <a:pPr lvl="1"/>
            <a:r>
              <a:rPr lang="en-US" dirty="0" smtClean="0"/>
              <a:t>Current status for CCT high field dipole magnet development</a:t>
            </a:r>
          </a:p>
          <a:p>
            <a:pPr lvl="1"/>
            <a:r>
              <a:rPr lang="en-US" dirty="0" smtClean="0"/>
              <a:t>Challenges and issues being addressed</a:t>
            </a:r>
            <a:endParaRPr lang="en-US" dirty="0"/>
          </a:p>
          <a:p>
            <a:pPr lvl="1"/>
            <a:r>
              <a:rPr lang="en-US" dirty="0" smtClean="0"/>
              <a:t>Future plans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CCT4 Test</a:t>
            </a:r>
          </a:p>
          <a:p>
            <a:pPr lvl="1"/>
            <a:r>
              <a:rPr lang="en-US" dirty="0" smtClean="0"/>
              <a:t>CCT4 </a:t>
            </a:r>
            <a:r>
              <a:rPr lang="en-US" dirty="0" smtClean="0"/>
              <a:t>modeling and analysis (Lucas </a:t>
            </a:r>
            <a:r>
              <a:rPr lang="en-US" dirty="0" err="1" smtClean="0"/>
              <a:t>Brouwer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CCT4 diagnostics </a:t>
            </a:r>
            <a:r>
              <a:rPr lang="en-US" dirty="0" smtClean="0"/>
              <a:t>and quench behavior (Maxim </a:t>
            </a:r>
            <a:r>
              <a:rPr lang="en-US" dirty="0" err="1" smtClean="0"/>
              <a:t>Martchevskii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6-Layer CCT Hybrid concept (S. </a:t>
            </a:r>
            <a:r>
              <a:rPr lang="en-US" dirty="0" err="1" smtClean="0"/>
              <a:t>Caspi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Conformable Shim Testing</a:t>
            </a:r>
            <a:endParaRPr lang="en-US" sz="2800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7625" y="1358900"/>
            <a:ext cx="6616900" cy="2542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Significant progress has been made in developing the conformable shim process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Investigating use of different bag materials and epoxies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Likely will use </a:t>
            </a:r>
            <a:r>
              <a:rPr lang="en-US" sz="1600" dirty="0" err="1" smtClean="0"/>
              <a:t>Kapton</a:t>
            </a:r>
            <a:r>
              <a:rPr lang="en-US" sz="1600" dirty="0" smtClean="0"/>
              <a:t> bags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Investigating use </a:t>
            </a:r>
            <a:r>
              <a:rPr lang="en-US" sz="1600" dirty="0" smtClean="0"/>
              <a:t>of </a:t>
            </a:r>
            <a:r>
              <a:rPr lang="en-US" sz="1600" dirty="0" smtClean="0"/>
              <a:t>low temperature cure epoxies (CTD-528, </a:t>
            </a:r>
            <a:r>
              <a:rPr lang="en-US" sz="1600" dirty="0" err="1" smtClean="0"/>
              <a:t>Stycast</a:t>
            </a:r>
            <a:r>
              <a:rPr lang="en-US" sz="1600" dirty="0" smtClean="0"/>
              <a:t> 2850)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Will test the strength of the shim by replacing inner layer with an Iron cylinder and performing a Liquid Nitrogen </a:t>
            </a:r>
            <a:r>
              <a:rPr lang="en-US" sz="1800" dirty="0" err="1" smtClean="0"/>
              <a:t>cooldown</a:t>
            </a:r>
            <a:r>
              <a:rPr lang="en-US" sz="1800" dirty="0" smtClean="0"/>
              <a:t> test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35FAACA-0ABD-BB4E-8400-0750B64F62D3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" name="Picture 7" descr="DSC0314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5" y="4523030"/>
            <a:ext cx="2383722" cy="1656358"/>
          </a:xfrm>
          <a:prstGeom prst="rect">
            <a:avLst/>
          </a:prstGeom>
        </p:spPr>
      </p:pic>
      <p:pic>
        <p:nvPicPr>
          <p:cNvPr id="12" name="Picture 11" descr="DSC0320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748" y="4523029"/>
            <a:ext cx="2319852" cy="1656358"/>
          </a:xfrm>
          <a:prstGeom prst="rect">
            <a:avLst/>
          </a:prstGeom>
        </p:spPr>
      </p:pic>
      <p:pic>
        <p:nvPicPr>
          <p:cNvPr id="19" name="Picture 18" descr="DSC0322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0" y="4523029"/>
            <a:ext cx="4403926" cy="1656357"/>
          </a:xfrm>
          <a:prstGeom prst="rect">
            <a:avLst/>
          </a:prstGeom>
        </p:spPr>
      </p:pic>
      <p:pic>
        <p:nvPicPr>
          <p:cNvPr id="20" name="Picture 19" descr="DSC03140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125" y="1683279"/>
            <a:ext cx="2387601" cy="23934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8125" y="41783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 Filled Bag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18849" y="3901301"/>
            <a:ext cx="195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Cured Shim after Extraction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92248" y="4178300"/>
            <a:ext cx="275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Bend and Shim Test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Subscale Program for CCT Will Increase The Speed of Technology Development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C866-8084-EA4C-96E7-15B00F21D2EC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8900" y="1203324"/>
            <a:ext cx="5149850" cy="487601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Motivation</a:t>
            </a:r>
          </a:p>
          <a:p>
            <a:pPr lvl="1"/>
            <a:r>
              <a:rPr lang="en-US" sz="1600" dirty="0" smtClean="0"/>
              <a:t>Allows for faster turn-around to understand CCT behavior</a:t>
            </a:r>
          </a:p>
          <a:p>
            <a:pPr lvl="1"/>
            <a:r>
              <a:rPr lang="en-US" sz="1600" dirty="0" smtClean="0"/>
              <a:t>Can be tested in small cryostat</a:t>
            </a:r>
          </a:p>
          <a:p>
            <a:r>
              <a:rPr lang="en-US" sz="2000" dirty="0" smtClean="0"/>
              <a:t>Design </a:t>
            </a:r>
          </a:p>
          <a:p>
            <a:pPr lvl="1"/>
            <a:r>
              <a:rPr lang="en-US" sz="1600" dirty="0" smtClean="0"/>
              <a:t>5.2 T bore field and small mandrels and cables</a:t>
            </a:r>
          </a:p>
          <a:p>
            <a:pPr lvl="1"/>
            <a:r>
              <a:rPr lang="en-US" sz="1600" dirty="0" smtClean="0"/>
              <a:t>Operate at higher Lorentz force on the conductor</a:t>
            </a:r>
          </a:p>
          <a:p>
            <a:pPr lvl="1"/>
            <a:r>
              <a:rPr lang="en-US" sz="1600" dirty="0" smtClean="0"/>
              <a:t>Normal stress </a:t>
            </a:r>
            <a:r>
              <a:rPr lang="en-US" sz="1600" dirty="0" smtClean="0"/>
              <a:t>is comparable to that for full size two layer </a:t>
            </a:r>
            <a:r>
              <a:rPr lang="en-US" sz="1600" dirty="0" smtClean="0"/>
              <a:t>models</a:t>
            </a:r>
          </a:p>
          <a:p>
            <a:pPr lvl="1"/>
            <a:r>
              <a:rPr lang="en-US" sz="1600" dirty="0" smtClean="0"/>
              <a:t>Shear Stress is about half of the full size model</a:t>
            </a:r>
          </a:p>
          <a:p>
            <a:pPr lvl="1"/>
            <a:r>
              <a:rPr lang="en-US" sz="1600" dirty="0" smtClean="0"/>
              <a:t>Stresses are substantially above level where training starts in full size 2-layer models</a:t>
            </a:r>
            <a:endParaRPr lang="en-US" sz="1600" dirty="0" smtClean="0"/>
          </a:p>
          <a:p>
            <a:r>
              <a:rPr lang="en-US" sz="2000" dirty="0" smtClean="0"/>
              <a:t>Better understanding of CCT magnets</a:t>
            </a:r>
          </a:p>
          <a:p>
            <a:pPr lvl="1"/>
            <a:r>
              <a:rPr lang="en-US" sz="1600" dirty="0" smtClean="0"/>
              <a:t>Testing of epoxies and interfaces</a:t>
            </a:r>
          </a:p>
          <a:p>
            <a:pPr lvl="1"/>
            <a:r>
              <a:rPr lang="en-US" sz="1600" dirty="0" smtClean="0"/>
              <a:t>M</a:t>
            </a:r>
            <a:r>
              <a:rPr lang="en-US" sz="1600" dirty="0" smtClean="0"/>
              <a:t>andrel </a:t>
            </a:r>
            <a:r>
              <a:rPr lang="en-US" sz="1600" dirty="0" smtClean="0"/>
              <a:t>deformation during heat </a:t>
            </a:r>
            <a:r>
              <a:rPr lang="en-US" sz="1600" dirty="0" smtClean="0"/>
              <a:t>treatment</a:t>
            </a:r>
          </a:p>
          <a:p>
            <a:pPr lvl="1"/>
            <a:r>
              <a:rPr lang="en-US" sz="1600" dirty="0" smtClean="0"/>
              <a:t>Test of assembly methods</a:t>
            </a:r>
            <a:endParaRPr lang="en-US" sz="1600" dirty="0" smtClean="0"/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est </a:t>
            </a:r>
            <a:r>
              <a:rPr lang="en-US" sz="1600" dirty="0" smtClean="0"/>
              <a:t>of new instrumentation methods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1393305"/>
            <a:ext cx="3349625" cy="223268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794500" y="1603375"/>
            <a:ext cx="141318" cy="1293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6380" y="2881492"/>
            <a:ext cx="218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Lorentz force density peaks at 4.5 T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91" t="13148" b="15371"/>
          <a:stretch/>
        </p:blipFill>
        <p:spPr>
          <a:xfrm>
            <a:off x="5080000" y="4027399"/>
            <a:ext cx="1857294" cy="2051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5783" y="3703747"/>
            <a:ext cx="151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CCT Subscale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71" t="10065" r="1343" b="10757"/>
          <a:stretch/>
        </p:blipFill>
        <p:spPr>
          <a:xfrm>
            <a:off x="6951692" y="4027400"/>
            <a:ext cx="2022208" cy="20519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8342" y="3706476"/>
            <a:ext cx="13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CCT 2-Layer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8360" y="1192764"/>
            <a:ext cx="149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Short-Term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47650" y="1317625"/>
            <a:ext cx="8612188" cy="12731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CCT Technology Development</a:t>
            </a:r>
          </a:p>
          <a:p>
            <a:r>
              <a:rPr lang="en-US" dirty="0" smtClean="0"/>
              <a:t>CCT5 Fabrication and Testing</a:t>
            </a:r>
          </a:p>
          <a:p>
            <a:r>
              <a:rPr lang="en-US" dirty="0" smtClean="0"/>
              <a:t>Initial CCT Subscale Fabrication and Testing</a:t>
            </a:r>
          </a:p>
          <a:p>
            <a:r>
              <a:rPr lang="en-US" dirty="0" smtClean="0"/>
              <a:t>CCT6 Design</a:t>
            </a:r>
            <a:endParaRPr lang="en-US" dirty="0"/>
          </a:p>
        </p:txBody>
      </p:sp>
      <p:pic>
        <p:nvPicPr>
          <p:cNvPr id="6" name="Picture 5" descr="Screen Shot 2018-02-07 at 11.0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751309"/>
            <a:ext cx="8896350" cy="3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CCT program focuses on new and innovative design of dipole </a:t>
            </a:r>
            <a:r>
              <a:rPr lang="en-US" dirty="0" smtClean="0"/>
              <a:t>magnets</a:t>
            </a:r>
            <a:endParaRPr lang="en-US" dirty="0" smtClean="0"/>
          </a:p>
          <a:p>
            <a:r>
              <a:rPr lang="en-US" dirty="0" smtClean="0"/>
              <a:t>CCT </a:t>
            </a:r>
            <a:r>
              <a:rPr lang="en-US" dirty="0" smtClean="0"/>
              <a:t>technology and understanding has advanced through the development of two layer models</a:t>
            </a:r>
            <a:endParaRPr lang="en-US" dirty="0"/>
          </a:p>
          <a:p>
            <a:r>
              <a:rPr lang="en-US" dirty="0" smtClean="0"/>
              <a:t>Issues with conductor damage have been resolved with the modified design of CCT4</a:t>
            </a:r>
          </a:p>
          <a:p>
            <a:r>
              <a:rPr lang="en-US" dirty="0" smtClean="0"/>
              <a:t>Next main focus is on training reduction (CCT5 and subscale)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ayer-to-layer interfaces</a:t>
            </a:r>
          </a:p>
          <a:p>
            <a:pPr lvl="1"/>
            <a:r>
              <a:rPr lang="en-US" dirty="0" smtClean="0"/>
              <a:t>Matrix properties</a:t>
            </a:r>
          </a:p>
          <a:p>
            <a:r>
              <a:rPr lang="en-US" dirty="0" smtClean="0"/>
              <a:t>Subscale CCT will allow for more focused experiments on training and mechanical behavior</a:t>
            </a:r>
          </a:p>
          <a:p>
            <a:r>
              <a:rPr lang="en-US" dirty="0" smtClean="0"/>
              <a:t>Work on next steps for CCT development (6-layer magnet) is in the early design stage</a:t>
            </a:r>
            <a:endParaRPr lang="en-US" dirty="0" smtClean="0"/>
          </a:p>
          <a:p>
            <a:r>
              <a:rPr lang="en-US" dirty="0" smtClean="0"/>
              <a:t>Current activity slowed down due to funding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3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“A critical aspect of the program is to aggressively investigate innovative new design concepts that may prove to have better performance at a lower cost per T-m”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“The main motivation is in the area of mechanical stresses: preliminary calculations show dramatic reduction in </a:t>
            </a:r>
            <a:r>
              <a:rPr lang="en-US" sz="2000" i="1" dirty="0" err="1" smtClean="0"/>
              <a:t>azimuthal</a:t>
            </a:r>
            <a:r>
              <a:rPr lang="en-US" sz="2000" i="1" dirty="0" smtClean="0"/>
              <a:t> stresses, effectively eliminating these stresses as limitations in the magnet design”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“the concept will allow for conductor grading and for the implementation of HTS materials for very high-</a:t>
            </a:r>
            <a:r>
              <a:rPr lang="en-US" sz="2000" i="1" dirty="0" err="1" smtClean="0"/>
              <a:t>feld</a:t>
            </a:r>
            <a:r>
              <a:rPr lang="en-US" sz="2000" i="1" dirty="0" smtClean="0"/>
              <a:t> CCT magnet designs”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Concept – CCT Dipole Magnet</a:t>
            </a:r>
            <a:endParaRPr lang="en-US" sz="2800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33549"/>
          </a:xfrm>
        </p:spPr>
        <p:txBody>
          <a:bodyPr>
            <a:noAutofit/>
          </a:bodyPr>
          <a:lstStyle/>
          <a:p>
            <a:r>
              <a:rPr lang="en-US" sz="1800" dirty="0" smtClean="0"/>
              <a:t>Canted windings in opposing directions produce dipole field (cancel </a:t>
            </a:r>
            <a:r>
              <a:rPr lang="en-US" sz="1800" dirty="0" err="1" smtClean="0"/>
              <a:t>solenoidal</a:t>
            </a:r>
            <a:r>
              <a:rPr lang="en-US" sz="1800" dirty="0" smtClean="0"/>
              <a:t> field)</a:t>
            </a:r>
          </a:p>
          <a:p>
            <a:r>
              <a:rPr lang="en-US" sz="1800" dirty="0" smtClean="0"/>
              <a:t>Transverse current density has natural </a:t>
            </a:r>
            <a:r>
              <a:rPr lang="en-US" sz="1800" dirty="0" err="1" smtClean="0"/>
              <a:t>cos</a:t>
            </a:r>
            <a:r>
              <a:rPr lang="en-US" sz="1800" dirty="0" smtClean="0"/>
              <a:t>-theta distribution</a:t>
            </a:r>
          </a:p>
          <a:p>
            <a:r>
              <a:rPr lang="en-US" sz="1800" dirty="0" smtClean="0"/>
              <a:t>Windings are placed in a mandrel with grooves - Ribs in mandrel intercept Lorentz force leading to substantially reduced </a:t>
            </a:r>
            <a:r>
              <a:rPr lang="en-US" sz="1800" dirty="0" err="1" smtClean="0"/>
              <a:t>azimuthal</a:t>
            </a:r>
            <a:r>
              <a:rPr lang="en-US" sz="1800" dirty="0" smtClean="0"/>
              <a:t> stress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5622926"/>
            <a:ext cx="38862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1F497D"/>
                </a:solidFill>
              </a:rPr>
              <a:t>Transverse current density with </a:t>
            </a:r>
            <a:r>
              <a:rPr lang="en-US" sz="1400" dirty="0" err="1" smtClean="0">
                <a:solidFill>
                  <a:srgbClr val="1F497D"/>
                </a:solidFill>
              </a:rPr>
              <a:t>cos</a:t>
            </a:r>
            <a:r>
              <a:rPr lang="en-US" sz="1400" dirty="0" smtClean="0">
                <a:solidFill>
                  <a:srgbClr val="1F497D"/>
                </a:solidFill>
              </a:rPr>
              <a:t>-theta distribution approaches a perfect dipole current density distribution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853433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Ribs Intercept Lorentz Force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0556" y="2863851"/>
            <a:ext cx="2006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Winding Geometry</a:t>
            </a:r>
            <a:endParaRPr lang="en-US" sz="1600" dirty="0">
              <a:solidFill>
                <a:srgbClr val="1F497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6" y="3202405"/>
            <a:ext cx="5336889" cy="2019971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/>
          <a:stretch/>
        </p:blipFill>
        <p:spPr bwMode="auto">
          <a:xfrm>
            <a:off x="680776" y="3276657"/>
            <a:ext cx="212270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4666"/>
              </p:ext>
            </p:extLst>
          </p:nvPr>
        </p:nvGraphicFramePr>
        <p:xfrm>
          <a:off x="354127" y="4673265"/>
          <a:ext cx="14811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6" imgW="876240" imgH="215640" progId="Equation.3">
                  <p:embed/>
                </p:oleObj>
              </mc:Choice>
              <mc:Fallback>
                <p:oleObj name="Equation" r:id="rId6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27" y="4673265"/>
                        <a:ext cx="14811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11693" y="25098"/>
            <a:ext cx="593230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CCT Program Plan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36672"/>
            <a:ext cx="8229600" cy="5036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765768"/>
            <a:ext cx="8229600" cy="35393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98445" y="3001581"/>
            <a:ext cx="5044765" cy="3174854"/>
            <a:chOff x="4099235" y="3102361"/>
            <a:chExt cx="5044765" cy="3174854"/>
          </a:xfrm>
        </p:grpSpPr>
        <p:pic>
          <p:nvPicPr>
            <p:cNvPr id="4" name="Picture 3" descr="CCT4Loaded_iron_Ic_degradation(1)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72"/>
            <a:stretch/>
          </p:blipFill>
          <p:spPr>
            <a:xfrm>
              <a:off x="4099235" y="3102361"/>
              <a:ext cx="5044765" cy="3174854"/>
            </a:xfrm>
            <a:prstGeom prst="rect">
              <a:avLst/>
            </a:prstGeom>
          </p:spPr>
        </p:pic>
        <p:pic>
          <p:nvPicPr>
            <p:cNvPr id="10" name="Picture 9" descr="CCT4Loaded_iron_Ic_degradation(1)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52" t="6043" r="5620" b="50786"/>
            <a:stretch/>
          </p:blipFill>
          <p:spPr>
            <a:xfrm>
              <a:off x="4917789" y="3446635"/>
              <a:ext cx="1391546" cy="137059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2-Layer Nb</a:t>
            </a:r>
            <a:r>
              <a:rPr lang="en-US" baseline="-25000" dirty="0"/>
              <a:t>3</a:t>
            </a:r>
            <a:r>
              <a:rPr lang="en-US" dirty="0"/>
              <a:t>Sn CCT Dipole Magnet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6501"/>
            <a:ext cx="8229600" cy="13203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Tested CCT 2-layer series has nearly identical geometry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90 mm diameter inner bore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1 m physical length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Mandrel grooves for 10 mm wide and 1.4 mm thick cable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6D94585-A4EC-433D-B038-0BDB7D0CB5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78472"/>
              </p:ext>
            </p:extLst>
          </p:nvPr>
        </p:nvGraphicFramePr>
        <p:xfrm>
          <a:off x="139700" y="2564954"/>
          <a:ext cx="4156437" cy="3691366"/>
        </p:xfrm>
        <a:graphic>
          <a:graphicData uri="http://schemas.openxmlformats.org/drawingml/2006/table">
            <a:tbl>
              <a:tblPr/>
              <a:tblGrid>
                <a:gridCol w="2671594"/>
                <a:gridCol w="1484843"/>
              </a:tblGrid>
              <a:tr h="2878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CCT3/4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onductor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Nb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Sn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RRP 54/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Cu:SC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Inner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Bore Diameter [mm]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Cable Width [mm]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Cable Thickness [mm]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1.4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Number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Strands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23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Cable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Insulation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S-glass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Braid</a:t>
                      </a:r>
                    </a:p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0.2 mm thick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Iron Yoke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Impregnation Material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CTD-101K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Short Sample Current [kA]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19.3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Short Sample Bore Field [T]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10.4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35381" y="2833809"/>
            <a:ext cx="281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Magnet Load Line for CCT4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175" y="251415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Magnet Parameters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Progress on </a:t>
            </a:r>
            <a:r>
              <a:rPr lang="en-US" sz="2800" dirty="0" smtClean="0"/>
              <a:t>2-Layer CCT </a:t>
            </a:r>
            <a:r>
              <a:rPr lang="en-US" sz="2800" dirty="0" smtClean="0"/>
              <a:t>Development</a:t>
            </a:r>
            <a:endParaRPr lang="en-US" sz="28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7374-8379-4C5F-A184-154F5A4059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TextBox 3"/>
          <p:cNvSpPr txBox="1"/>
          <p:nvPr/>
        </p:nvSpPr>
        <p:spPr>
          <a:xfrm>
            <a:off x="229031" y="1206500"/>
            <a:ext cx="5209743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CCT2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5.3 T short-sample dipole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90 </a:t>
            </a:r>
            <a:r>
              <a:rPr lang="en-US" sz="1800" dirty="0"/>
              <a:t>mm clear bore </a:t>
            </a:r>
            <a:endParaRPr lang="en-US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23 </a:t>
            </a:r>
            <a:r>
              <a:rPr lang="en-US" sz="1800" dirty="0" err="1" smtClean="0"/>
              <a:t>strd</a:t>
            </a:r>
            <a:r>
              <a:rPr lang="en-US" sz="1800" dirty="0" smtClean="0"/>
              <a:t>. </a:t>
            </a:r>
            <a:r>
              <a:rPr lang="en-US" sz="1800" dirty="0" err="1" smtClean="0"/>
              <a:t>NbTi</a:t>
            </a:r>
            <a:r>
              <a:rPr lang="en-US" sz="1800" dirty="0" smtClean="0"/>
              <a:t> cable   (0.8 mm SSC Inner)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5/2015: </a:t>
            </a:r>
            <a:r>
              <a:rPr lang="en-US" sz="1800" b="1" dirty="0"/>
              <a:t>tested up to </a:t>
            </a:r>
            <a:r>
              <a:rPr lang="en-US" sz="1800" b="1" dirty="0" smtClean="0"/>
              <a:t>4.7 </a:t>
            </a:r>
            <a:r>
              <a:rPr lang="en-US" sz="1800" b="1" dirty="0"/>
              <a:t>T  </a:t>
            </a:r>
          </a:p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CCT3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10.4 </a:t>
            </a:r>
            <a:r>
              <a:rPr lang="en-US" sz="1800" dirty="0" smtClean="0"/>
              <a:t>T </a:t>
            </a:r>
            <a:r>
              <a:rPr lang="en-US" sz="1800" dirty="0"/>
              <a:t>short-sample </a:t>
            </a:r>
            <a:r>
              <a:rPr lang="en-US" sz="1800" dirty="0" smtClean="0"/>
              <a:t>dipole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90 mm clear bore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23 </a:t>
            </a:r>
            <a:r>
              <a:rPr lang="en-US" sz="1800" dirty="0" err="1"/>
              <a:t>strd</a:t>
            </a:r>
            <a:r>
              <a:rPr lang="en-US" sz="1800" dirty="0"/>
              <a:t>. Nb</a:t>
            </a:r>
            <a:r>
              <a:rPr lang="en-US" sz="1800" baseline="-25000" dirty="0"/>
              <a:t>3</a:t>
            </a:r>
            <a:r>
              <a:rPr lang="en-US" sz="1800" dirty="0"/>
              <a:t>Sn </a:t>
            </a:r>
            <a:r>
              <a:rPr lang="en-US" sz="1800" dirty="0" smtClean="0"/>
              <a:t>cable (0.8 </a:t>
            </a:r>
            <a:r>
              <a:rPr lang="en-US" sz="1800" dirty="0"/>
              <a:t>mm </a:t>
            </a:r>
            <a:r>
              <a:rPr lang="en-US" sz="1800" dirty="0" smtClean="0"/>
              <a:t>OST 54/61)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3/2016: </a:t>
            </a:r>
            <a:r>
              <a:rPr lang="en-US" sz="1800" b="1" dirty="0"/>
              <a:t>tested up to </a:t>
            </a:r>
            <a:r>
              <a:rPr lang="en-US" sz="1800" b="1" dirty="0" smtClean="0"/>
              <a:t>7.4 </a:t>
            </a:r>
            <a:r>
              <a:rPr lang="en-US" sz="1800" b="1" dirty="0" smtClean="0"/>
              <a:t>T (69% of SS limit)</a:t>
            </a:r>
            <a:endParaRPr lang="en-US" sz="1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Conductor damage is the likely limiting </a:t>
            </a:r>
            <a:r>
              <a:rPr lang="en-US" sz="1800" dirty="0" smtClean="0"/>
              <a:t>factor</a:t>
            </a:r>
          </a:p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CCT4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10.4 </a:t>
            </a:r>
            <a:r>
              <a:rPr lang="en-US" sz="1800" dirty="0"/>
              <a:t>T short-sample dipole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90 mm clear bore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23 </a:t>
            </a:r>
            <a:r>
              <a:rPr lang="en-US" sz="1800" dirty="0" err="1"/>
              <a:t>strd</a:t>
            </a:r>
            <a:r>
              <a:rPr lang="en-US" sz="1800" dirty="0"/>
              <a:t>. Nb</a:t>
            </a:r>
            <a:r>
              <a:rPr lang="en-US" sz="1800" baseline="-25000" dirty="0"/>
              <a:t>3</a:t>
            </a:r>
            <a:r>
              <a:rPr lang="en-US" sz="1800" dirty="0"/>
              <a:t>Sn cable (0.8 mm OST 54/61)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8/2017: </a:t>
            </a:r>
            <a:r>
              <a:rPr lang="en-US" sz="1800" b="1" dirty="0"/>
              <a:t>tested up to </a:t>
            </a:r>
            <a:r>
              <a:rPr lang="en-US" sz="1800" b="1" dirty="0" smtClean="0"/>
              <a:t>9.1 T (86% of SS limit)</a:t>
            </a: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Long initial training but good memory</a:t>
            </a:r>
            <a:endParaRPr 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0174" r="5286" b="10739"/>
          <a:stretch/>
        </p:blipFill>
        <p:spPr>
          <a:xfrm rot="10800000" flipV="1">
            <a:off x="5882148" y="1282700"/>
            <a:ext cx="2537952" cy="177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7645" y="3554729"/>
            <a:ext cx="3020429" cy="226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2-Layer CCT Nb</a:t>
            </a:r>
            <a:r>
              <a:rPr lang="en-US" baseline="-25000" dirty="0" smtClean="0"/>
              <a:t>3</a:t>
            </a:r>
            <a:r>
              <a:rPr lang="en-US" dirty="0" smtClean="0"/>
              <a:t>Sn Plan </a:t>
            </a:r>
            <a:br>
              <a:rPr lang="en-US" dirty="0" smtClean="0"/>
            </a:br>
            <a:r>
              <a:rPr lang="en-US" dirty="0" smtClean="0"/>
              <a:t>(CCT Technology Development)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70496"/>
              </p:ext>
            </p:extLst>
          </p:nvPr>
        </p:nvGraphicFramePr>
        <p:xfrm>
          <a:off x="609600" y="1427480"/>
          <a:ext cx="5537200" cy="40589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84300"/>
                <a:gridCol w="1384300"/>
                <a:gridCol w="1384300"/>
                <a:gridCol w="1384300"/>
              </a:tblGrid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CCT3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CCT4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CCT5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Bore </a:t>
                      </a:r>
                      <a:r>
                        <a:rPr lang="en-US" sz="1600" u="none" strike="noStrike" dirty="0"/>
                        <a:t>size [mm]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Groove </a:t>
                      </a:r>
                      <a:r>
                        <a:rPr lang="en-US" sz="1600" u="none" strike="noStrike" dirty="0"/>
                        <a:t>design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constant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1.25 mm gap at pole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1.65 mm gap at pole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Conductor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RRP </a:t>
                      </a:r>
                      <a:r>
                        <a:rPr lang="en-US" sz="1600" u="none" strike="noStrike" dirty="0" smtClean="0"/>
                        <a:t>54/61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Ta doped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RRP </a:t>
                      </a:r>
                      <a:r>
                        <a:rPr lang="en-US" sz="1600" u="none" strike="noStrike" dirty="0" smtClean="0"/>
                        <a:t>54/61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Ta doped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RRP </a:t>
                      </a:r>
                      <a:r>
                        <a:rPr lang="en-US" sz="1600" u="none" strike="noStrike" dirty="0" smtClean="0"/>
                        <a:t>108/127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Ti doped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HT Temp [C]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665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Potting configuration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full magnet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full magnet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individual layers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Epoxy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CTD-101K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CTD-101K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FSU Mix 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Layer-to-layer </a:t>
                      </a:r>
                      <a:r>
                        <a:rPr lang="en-US" sz="1600" u="none" strike="noStrike" dirty="0"/>
                        <a:t>interface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bonded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mold released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sngStrike" dirty="0" smtClean="0"/>
                        <a:t>mold </a:t>
                      </a:r>
                      <a:r>
                        <a:rPr lang="en-US" sz="1600" u="none" strike="sngStrike" dirty="0" smtClean="0"/>
                        <a:t>released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bend &amp;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shim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3276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Conductor damage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Field quality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Cost and scalability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Training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96000" y="2590800"/>
            <a:ext cx="6096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19800" y="3429000"/>
            <a:ext cx="6858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96000" y="4038600"/>
            <a:ext cx="533400" cy="1524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96000" y="4267200"/>
            <a:ext cx="6096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96000" y="2743200"/>
            <a:ext cx="609600" cy="990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19800" y="4267200"/>
            <a:ext cx="6858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0" y="4267200"/>
            <a:ext cx="609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19800" y="3305175"/>
            <a:ext cx="6858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3295650" y="2702718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667250" y="2702718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667250" y="3190875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295650" y="3733800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67250" y="4191000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667250" y="4681537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95650" y="5172075"/>
            <a:ext cx="257175" cy="8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3769" y="5797034"/>
            <a:ext cx="864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Only change last year’s plan is new bend &amp; shim approach for layer-to-layer interface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58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Technology Development: Complementary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Modeling</a:t>
            </a:r>
          </a:p>
          <a:p>
            <a:pPr lvl="1"/>
            <a:r>
              <a:rPr lang="en-US" sz="1800" dirty="0" smtClean="0"/>
              <a:t>Mechanical modeling</a:t>
            </a:r>
          </a:p>
          <a:p>
            <a:pPr lvl="2"/>
            <a:r>
              <a:rPr lang="en-US" sz="1600" dirty="0" smtClean="0"/>
              <a:t>Large scale models</a:t>
            </a:r>
          </a:p>
          <a:p>
            <a:pPr lvl="2"/>
            <a:r>
              <a:rPr lang="en-US" sz="1600" dirty="0" smtClean="0"/>
              <a:t>Periodic models</a:t>
            </a:r>
          </a:p>
          <a:p>
            <a:pPr lvl="2"/>
            <a:r>
              <a:rPr lang="en-US" sz="1600" dirty="0" smtClean="0"/>
              <a:t>Homogenization</a:t>
            </a:r>
            <a:endParaRPr lang="en-US" sz="1600" dirty="0" smtClean="0"/>
          </a:p>
          <a:p>
            <a:pPr lvl="1"/>
            <a:r>
              <a:rPr lang="en-US" sz="1800" dirty="0" smtClean="0"/>
              <a:t>Quench </a:t>
            </a:r>
            <a:r>
              <a:rPr lang="en-US" sz="1800" dirty="0" smtClean="0"/>
              <a:t>modeling</a:t>
            </a:r>
            <a:endParaRPr lang="en-US" sz="1400" dirty="0" smtClean="0"/>
          </a:p>
          <a:p>
            <a:r>
              <a:rPr lang="en-US" sz="2000" dirty="0" smtClean="0"/>
              <a:t>Cable behavior/Heat treatment experiments</a:t>
            </a:r>
          </a:p>
          <a:p>
            <a:r>
              <a:rPr lang="en-US" sz="2000" dirty="0" smtClean="0"/>
              <a:t>Cryogenic materials testing</a:t>
            </a:r>
          </a:p>
          <a:p>
            <a:pPr lvl="1"/>
            <a:r>
              <a:rPr lang="en-US" sz="1800" dirty="0" smtClean="0"/>
              <a:t>Material properties</a:t>
            </a:r>
          </a:p>
          <a:p>
            <a:pPr lvl="1"/>
            <a:r>
              <a:rPr lang="en-US" sz="1800" dirty="0" smtClean="0"/>
              <a:t>Strength and fracture toughness</a:t>
            </a:r>
          </a:p>
          <a:p>
            <a:pPr lvl="1"/>
            <a:r>
              <a:rPr lang="en-US" sz="1800" dirty="0" smtClean="0"/>
              <a:t>Interface strength</a:t>
            </a:r>
          </a:p>
          <a:p>
            <a:r>
              <a:rPr lang="en-US" sz="2000" dirty="0" smtClean="0"/>
              <a:t>Training Experiments</a:t>
            </a:r>
          </a:p>
          <a:p>
            <a:pPr lvl="1"/>
            <a:r>
              <a:rPr lang="en-US" sz="1800" dirty="0" smtClean="0"/>
              <a:t>Subscale CCT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0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52544</TotalTime>
  <Words>1637</Words>
  <Application>Microsoft Macintosh PowerPoint</Application>
  <PresentationFormat>On-screen Show (4:3)</PresentationFormat>
  <Paragraphs>295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ATAP No Footer</vt:lpstr>
      <vt:lpstr>Graph</vt:lpstr>
      <vt:lpstr>Equation</vt:lpstr>
      <vt:lpstr>PowerPoint Presentation</vt:lpstr>
      <vt:lpstr>CCT Dipole Session </vt:lpstr>
      <vt:lpstr>CCT Motivation</vt:lpstr>
      <vt:lpstr>Concept – CCT Dipole Magnet</vt:lpstr>
      <vt:lpstr>CCT Program Plan</vt:lpstr>
      <vt:lpstr>2-Layer Nb3Sn CCT Dipole Magnet Series</vt:lpstr>
      <vt:lpstr>Progress on 2-Layer CCT Development</vt:lpstr>
      <vt:lpstr>2-Layer CCT Nb3Sn Plan  (CCT Technology Development)</vt:lpstr>
      <vt:lpstr>CCT Technology Development: Complementary Programs</vt:lpstr>
      <vt:lpstr>Towards High Field CCT Demonstrator</vt:lpstr>
      <vt:lpstr>CCT3 Test Results</vt:lpstr>
      <vt:lpstr>Heat Treatment Experiments</vt:lpstr>
      <vt:lpstr>CCT Mandrels and Winding</vt:lpstr>
      <vt:lpstr>CCT4 – Heat Treatment and Assembly</vt:lpstr>
      <vt:lpstr>CCT4 Magnet Impregnation</vt:lpstr>
      <vt:lpstr>Instrumentation</vt:lpstr>
      <vt:lpstr>CCT4 Test Results</vt:lpstr>
      <vt:lpstr>Potting of Individual Layers</vt:lpstr>
      <vt:lpstr>Bend and Shim Method for Coupling Layers</vt:lpstr>
      <vt:lpstr>Conformable Shim Testing</vt:lpstr>
      <vt:lpstr>A Subscale Program for CCT Will Increase The Speed of Technology Development </vt:lpstr>
      <vt:lpstr>CCT Short-Term Activities</vt:lpstr>
      <vt:lpstr>Summary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Diego Arbelaez</cp:lastModifiedBy>
  <cp:revision>948</cp:revision>
  <dcterms:created xsi:type="dcterms:W3CDTF">2015-07-10T17:44:33Z</dcterms:created>
  <dcterms:modified xsi:type="dcterms:W3CDTF">2018-02-08T13:48:55Z</dcterms:modified>
</cp:coreProperties>
</file>