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6" r:id="rId2"/>
    <p:sldId id="735" r:id="rId3"/>
    <p:sldId id="736" r:id="rId4"/>
    <p:sldId id="737" r:id="rId5"/>
    <p:sldId id="738" r:id="rId6"/>
    <p:sldId id="748" r:id="rId7"/>
    <p:sldId id="749" r:id="rId8"/>
    <p:sldId id="743" r:id="rId9"/>
    <p:sldId id="745" r:id="rId10"/>
    <p:sldId id="740" r:id="rId11"/>
    <p:sldId id="690" r:id="rId12"/>
    <p:sldId id="747" r:id="rId13"/>
    <p:sldId id="741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3068"/>
  </p:normalViewPr>
  <p:slideViewPr>
    <p:cSldViewPr snapToGrid="0" snapToObjects="1">
      <p:cViewPr varScale="1">
        <p:scale>
          <a:sx n="82" d="100"/>
          <a:sy n="82" d="100"/>
        </p:scale>
        <p:origin x="1800" y="6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D2C41-C2D0-FF45-8B99-3885B7F78EB1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948ED6-3360-EB40-9D40-476C2156E9E8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8" y="5101489"/>
            <a:ext cx="8226425" cy="103503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Lucas Brouwer</a:t>
            </a:r>
          </a:p>
          <a:p>
            <a:r>
              <a:rPr lang="en-US" sz="1800" b="1" dirty="0" smtClean="0"/>
              <a:t>US Magnet Development Program</a:t>
            </a:r>
            <a:endParaRPr lang="en-US" sz="1800" b="1" dirty="0"/>
          </a:p>
          <a:p>
            <a:r>
              <a:rPr lang="en-US" sz="1800" dirty="0" smtClean="0"/>
              <a:t>Lawrence Berkeley National Laboratory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58788" y="2406889"/>
            <a:ext cx="8226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CCT4 Modeling and Test Results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February 8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 2018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</a:t>
            </a:r>
            <a:r>
              <a:rPr lang="en-US" sz="2400" baseline="30000" dirty="0" smtClean="0">
                <a:solidFill>
                  <a:srgbClr val="FFFFFF"/>
                </a:solidFill>
              </a:rPr>
              <a:t>nd</a:t>
            </a:r>
            <a:r>
              <a:rPr lang="en-US" sz="2400" dirty="0" smtClean="0">
                <a:solidFill>
                  <a:srgbClr val="FFFFFF"/>
                </a:solidFill>
              </a:rPr>
              <a:t> MDP Collaboration Meeting: Jacksonville, Florida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84" y="131311"/>
            <a:ext cx="2572816" cy="6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799" y="2958353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Extra Slides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Contact Shear at Layer to Layer Interface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55968" r="2648" b="1248"/>
          <a:stretch/>
        </p:blipFill>
        <p:spPr>
          <a:xfrm>
            <a:off x="275011" y="1615420"/>
            <a:ext cx="5527964" cy="18510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5411" y="1331258"/>
            <a:ext cx="22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to Layer Bonded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56939" r="3272" b="664"/>
          <a:stretch/>
        </p:blipFill>
        <p:spPr>
          <a:xfrm>
            <a:off x="275011" y="4150658"/>
            <a:ext cx="5638800" cy="187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4687" y="3796129"/>
            <a:ext cx="21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to Layer Sliding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0" y="2496116"/>
            <a:ext cx="2649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Peak shear location moves from pole to </a:t>
            </a:r>
            <a:r>
              <a:rPr lang="en-US" b="1" dirty="0" err="1" smtClean="0">
                <a:solidFill>
                  <a:srgbClr val="FF0000"/>
                </a:solidFill>
              </a:rPr>
              <a:t>midplane</a:t>
            </a:r>
            <a:r>
              <a:rPr lang="en-US" b="1" dirty="0" smtClean="0">
                <a:solidFill>
                  <a:srgbClr val="FF0000"/>
                </a:solidFill>
              </a:rPr>
              <a:t> depending on layer interface property (bonded vs. friction)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Overlaying Acoustic Data and Modeling </a:t>
            </a:r>
            <a:r>
              <a:rPr lang="en-US" dirty="0" smtClean="0"/>
              <a:t>Results – Interlayer Shear (First 20)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9" r="11759" b="20023"/>
          <a:stretch/>
        </p:blipFill>
        <p:spPr>
          <a:xfrm>
            <a:off x="604948" y="1268963"/>
            <a:ext cx="5967608" cy="2332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14566" b="18854"/>
          <a:stretch/>
        </p:blipFill>
        <p:spPr>
          <a:xfrm>
            <a:off x="852721" y="3727580"/>
            <a:ext cx="6072495" cy="2439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3" t="28761"/>
          <a:stretch/>
        </p:blipFill>
        <p:spPr>
          <a:xfrm>
            <a:off x="7277877" y="1801694"/>
            <a:ext cx="1595535" cy="43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CCT4 Local C.S. Stresses at Short-Sample Current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b="24125"/>
          <a:stretch/>
        </p:blipFill>
        <p:spPr>
          <a:xfrm>
            <a:off x="480468" y="1322643"/>
            <a:ext cx="4087532" cy="1380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1" b="27358"/>
          <a:stretch/>
        </p:blipFill>
        <p:spPr>
          <a:xfrm>
            <a:off x="4925718" y="1492530"/>
            <a:ext cx="4087532" cy="129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7" b="24612"/>
          <a:stretch/>
        </p:blipFill>
        <p:spPr>
          <a:xfrm>
            <a:off x="4925718" y="3141943"/>
            <a:ext cx="4087532" cy="134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 b="25187"/>
          <a:stretch/>
        </p:blipFill>
        <p:spPr>
          <a:xfrm>
            <a:off x="480468" y="2882850"/>
            <a:ext cx="4087532" cy="1407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b="23843"/>
          <a:stretch/>
        </p:blipFill>
        <p:spPr>
          <a:xfrm>
            <a:off x="4925718" y="4625788"/>
            <a:ext cx="4087532" cy="1452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7" b="24881"/>
          <a:stretch/>
        </p:blipFill>
        <p:spPr>
          <a:xfrm>
            <a:off x="348869" y="4699871"/>
            <a:ext cx="4087532" cy="1344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869" y="122403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tangent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066" y="269818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687" y="437300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binormal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5335" y="1224031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tangent-radial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5335" y="288516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tangent-</a:t>
            </a:r>
            <a:r>
              <a:rPr lang="en-US" dirty="0" err="1" smtClean="0"/>
              <a:t>binormal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5718" y="4515205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radial-</a:t>
            </a:r>
            <a:r>
              <a:rPr lang="en-US" dirty="0" err="1" smtClean="0"/>
              <a:t>binormal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62" y="2114653"/>
            <a:ext cx="8229600" cy="189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Overview: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echanical modeling of CCT4 shows potential trouble areas</a:t>
            </a:r>
          </a:p>
          <a:p>
            <a:pPr lvl="1"/>
            <a:r>
              <a:rPr lang="en-US" dirty="0"/>
              <a:t>overlaying acoustic data with modeling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comparison of strain gauge data between tests and with ANSYS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/>
              <a:t>Overview of CCT4 ANSYS Models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4263" y="6486390"/>
            <a:ext cx="644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 “Improved Modeling of Canted-Cosine-Theta Magnets”, </a:t>
            </a:r>
            <a:r>
              <a:rPr lang="en-US" sz="900" i="1" dirty="0">
                <a:solidFill>
                  <a:schemeClr val="bg1"/>
                </a:solidFill>
              </a:rPr>
              <a:t>IEEE Trans. Appl. </a:t>
            </a:r>
            <a:r>
              <a:rPr lang="en-US" sz="900" i="1" dirty="0" err="1">
                <a:solidFill>
                  <a:schemeClr val="bg1"/>
                </a:solidFill>
              </a:rPr>
              <a:t>Supercond</a:t>
            </a:r>
            <a:r>
              <a:rPr lang="en-US" sz="900" dirty="0">
                <a:solidFill>
                  <a:schemeClr val="bg1"/>
                </a:solidFill>
              </a:rPr>
              <a:t>., </a:t>
            </a:r>
            <a:r>
              <a:rPr lang="pt-BR" sz="900" dirty="0" smtClean="0">
                <a:solidFill>
                  <a:schemeClr val="bg1"/>
                </a:solidFill>
              </a:rPr>
              <a:t>PP 99, Nov. 2017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" y="1791137"/>
            <a:ext cx="5124827" cy="414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26" y="1421805"/>
            <a:ext cx="507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2D               3D periodic                  3D full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5029" y="1937681"/>
            <a:ext cx="34511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2D</a:t>
            </a:r>
          </a:p>
          <a:p>
            <a:r>
              <a:rPr lang="en-US" sz="1600" dirty="0" smtClean="0"/>
              <a:t>- design of external structure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l</a:t>
            </a:r>
            <a:r>
              <a:rPr lang="en-US" sz="1600" dirty="0" smtClean="0"/>
              <a:t>imited parametric studies </a:t>
            </a:r>
          </a:p>
          <a:p>
            <a:endParaRPr lang="en-US" dirty="0"/>
          </a:p>
          <a:p>
            <a:r>
              <a:rPr lang="en-US" sz="1600" dirty="0" smtClean="0"/>
              <a:t>3D periodic</a:t>
            </a:r>
          </a:p>
          <a:p>
            <a:r>
              <a:rPr lang="en-US" sz="1600" dirty="0" smtClean="0"/>
              <a:t>- 3D conductor stress state</a:t>
            </a:r>
          </a:p>
          <a:p>
            <a:r>
              <a:rPr lang="en-US" sz="1600" dirty="0" smtClean="0"/>
              <a:t>- circuit-coupled protection study</a:t>
            </a:r>
          </a:p>
          <a:p>
            <a:endParaRPr lang="en-US" dirty="0" smtClean="0"/>
          </a:p>
          <a:p>
            <a:r>
              <a:rPr lang="en-US" sz="1600" dirty="0"/>
              <a:t>3D </a:t>
            </a:r>
            <a:r>
              <a:rPr lang="en-US" sz="1600" dirty="0" smtClean="0"/>
              <a:t>full</a:t>
            </a:r>
            <a:endParaRPr lang="en-US" sz="1600" dirty="0"/>
          </a:p>
          <a:p>
            <a:r>
              <a:rPr lang="en-US" sz="1600" dirty="0" smtClean="0"/>
              <a:t>- choice and validation of 3D periodic boundary conditions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- critical for understanding test results from short magnets (CCT3,4,5)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91200" y="5486136"/>
            <a:ext cx="0" cy="298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3380" y="5843012"/>
            <a:ext cx="29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full results will be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Mechanical Behavior of </a:t>
            </a:r>
            <a:r>
              <a:rPr lang="en-US" sz="3200" dirty="0" smtClean="0"/>
              <a:t>Interfaces is Important for the CCT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707" y="2484580"/>
            <a:ext cx="3693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layer of epoxy around conductor (brown)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9445" r="19810" b="3148"/>
          <a:stretch/>
        </p:blipFill>
        <p:spPr>
          <a:xfrm>
            <a:off x="911209" y="2900876"/>
            <a:ext cx="3532743" cy="3237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13775" r="36399" b="21089"/>
          <a:stretch/>
        </p:blipFill>
        <p:spPr>
          <a:xfrm>
            <a:off x="5395232" y="2085567"/>
            <a:ext cx="2857394" cy="384157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244236" y="2900876"/>
            <a:ext cx="249878" cy="550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42932" y="1492747"/>
            <a:ext cx="30670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element coordinate system alignment allows for anisotropic conductor and epoxy (</a:t>
            </a:r>
            <a:r>
              <a:rPr lang="en-US" sz="1300" dirty="0" err="1" smtClean="0"/>
              <a:t>warp,fill,normal</a:t>
            </a:r>
            <a:r>
              <a:rPr lang="en-US" sz="1300" dirty="0" smtClean="0"/>
              <a:t>) properties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79707" y="1312433"/>
            <a:ext cx="6596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Epoxy interfaces are a possible source of quenches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cable and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15355" y="3394915"/>
            <a:ext cx="939340" cy="110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45394" y="3063206"/>
            <a:ext cx="187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 b/w layers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01413" y="3451382"/>
            <a:ext cx="471420" cy="616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Trouble Spots for Correlation with Acoustic Measurements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589" b="22430"/>
          <a:stretch/>
        </p:blipFill>
        <p:spPr>
          <a:xfrm>
            <a:off x="643400" y="1989154"/>
            <a:ext cx="4610289" cy="16771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132" y="1749654"/>
            <a:ext cx="263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#1: large conductor-channel shear at +- 45 </a:t>
            </a:r>
            <a:r>
              <a:rPr lang="en-US" sz="1600" dirty="0" err="1" smtClean="0"/>
              <a:t>deg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t="57222" r="4211" b="1296"/>
          <a:stretch/>
        </p:blipFill>
        <p:spPr>
          <a:xfrm>
            <a:off x="684416" y="4222079"/>
            <a:ext cx="4660900" cy="167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-4001" b="5974"/>
          <a:stretch/>
        </p:blipFill>
        <p:spPr>
          <a:xfrm>
            <a:off x="6077046" y="3968878"/>
            <a:ext cx="2377860" cy="218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5132" y="3909481"/>
            <a:ext cx="509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#2: large shear between layers at pole of bonded model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08446" y="4205676"/>
            <a:ext cx="144570" cy="265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78272" y="4737279"/>
            <a:ext cx="8987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949155" y="2051707"/>
            <a:ext cx="2575895" cy="1432712"/>
            <a:chOff x="5689227" y="4845245"/>
            <a:chExt cx="2909942" cy="16294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0" b="33602"/>
            <a:stretch/>
          </p:blipFill>
          <p:spPr>
            <a:xfrm>
              <a:off x="5689227" y="4921445"/>
              <a:ext cx="2909942" cy="155329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6820997" y="5818924"/>
              <a:ext cx="533400" cy="243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820997" y="5323247"/>
              <a:ext cx="0" cy="5200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09299" y="5548367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</a:rPr>
                <a:t>Sxz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2138" y="4845245"/>
              <a:ext cx="514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</a:rPr>
                <a:t>Syz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5133" y="1254529"/>
            <a:ext cx="706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should we look for trouble? Where is the epoxy likely to fail first?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Overlaying Acoustic Data and Modeling </a:t>
            </a:r>
            <a:r>
              <a:rPr lang="en-US" dirty="0" smtClean="0"/>
              <a:t>Results – Interlayer Shear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8" r="11785" b="20438"/>
          <a:stretch/>
        </p:blipFill>
        <p:spPr>
          <a:xfrm>
            <a:off x="216290" y="3586364"/>
            <a:ext cx="6874975" cy="22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8" r="15223" b="20232"/>
          <a:stretch/>
        </p:blipFill>
        <p:spPr>
          <a:xfrm>
            <a:off x="0" y="1210647"/>
            <a:ext cx="6291747" cy="2453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3" t="28761"/>
          <a:stretch/>
        </p:blipFill>
        <p:spPr>
          <a:xfrm>
            <a:off x="7091265" y="1483568"/>
            <a:ext cx="1595535" cy="4360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3982" y="5931085"/>
            <a:ext cx="779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See Diego’s talk for a new assembly method to better define layer interface (</a:t>
            </a:r>
            <a:r>
              <a:rPr lang="en-US" sz="1600" dirty="0" err="1" smtClean="0">
                <a:solidFill>
                  <a:srgbClr val="FF0000"/>
                </a:solidFill>
              </a:rPr>
              <a:t>Bend+Shim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Overlaying Acoustic Data and Modeling </a:t>
            </a:r>
            <a:r>
              <a:rPr lang="en-US" dirty="0" smtClean="0"/>
              <a:t>Results – Conductor Shear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589" b="22430"/>
          <a:stretch/>
        </p:blipFill>
        <p:spPr>
          <a:xfrm>
            <a:off x="4888829" y="1208856"/>
            <a:ext cx="4189857" cy="1524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6" r="17653" b="10829"/>
          <a:stretch/>
        </p:blipFill>
        <p:spPr>
          <a:xfrm>
            <a:off x="800959" y="2798920"/>
            <a:ext cx="5649810" cy="279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97" y="1427320"/>
            <a:ext cx="501015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972" y="5832407"/>
            <a:ext cx="888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strong conclusions yet, but we are using modeling to help guide our search (more in Maxim’s talk)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Strain Gauge Data: First Test of CCT4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9" y="1705231"/>
            <a:ext cx="5385463" cy="3871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9" y="1419618"/>
            <a:ext cx="611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Compare CCT4 test to full 3D ANSYS model with bonded vs. sliding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5" r="25352" b="6805"/>
          <a:stretch/>
        </p:blipFill>
        <p:spPr>
          <a:xfrm>
            <a:off x="7034695" y="3238658"/>
            <a:ext cx="1922726" cy="3064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15413"/>
          <a:stretch/>
        </p:blipFill>
        <p:spPr>
          <a:xfrm>
            <a:off x="5099656" y="3238658"/>
            <a:ext cx="1729783" cy="301917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964548" y="2955234"/>
            <a:ext cx="616043" cy="1981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17608" y="3025080"/>
            <a:ext cx="475757" cy="1745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6763" y="1779743"/>
            <a:ext cx="351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Strain gauges are mounted on the aluminum shell at the pole (POL) and </a:t>
            </a:r>
            <a:r>
              <a:rPr lang="en-US" sz="1600" dirty="0" err="1" smtClean="0"/>
              <a:t>midplane</a:t>
            </a:r>
            <a:r>
              <a:rPr lang="en-US" sz="1600" dirty="0" smtClean="0"/>
              <a:t> (MID) in both azimuthal (T) and axial (Z) directions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1"/>
          <a:stretch/>
        </p:blipFill>
        <p:spPr>
          <a:xfrm rot="5400000">
            <a:off x="7839649" y="2601679"/>
            <a:ext cx="660950" cy="8468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3649" y="5624933"/>
            <a:ext cx="351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Strain gauges during powering are similar to ANSYS prediction</a:t>
            </a:r>
          </a:p>
        </p:txBody>
      </p:sp>
    </p:spTree>
    <p:extLst>
      <p:ext uri="{BB962C8B-B14F-4D97-AF65-F5344CB8AC3E}">
        <p14:creationId xmlns:p14="http://schemas.microsoft.com/office/powerpoint/2010/main" val="27868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Strain Gauge Data: Thermal Cycle of CCT4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466165"/>
            <a:ext cx="7002120" cy="466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00" y="1281499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thermal cycle ramps vs. the final ramp from the CCT4 initial test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25786" y="4265652"/>
            <a:ext cx="296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Gauge readings are still linear and the same as before the thermal cycle (no significant change)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61545</TotalTime>
  <Words>472</Words>
  <Application>Microsoft Office PowerPoint</Application>
  <PresentationFormat>On-screen Show (4:3)</PresentationFormat>
  <Paragraphs>88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Introduction</vt:lpstr>
      <vt:lpstr>Overview of CCT4 ANSYS Models </vt:lpstr>
      <vt:lpstr>Mechanical Behavior of Interfaces is Important for the CCT</vt:lpstr>
      <vt:lpstr>Trouble Spots for Correlation with Acoustic Measurements</vt:lpstr>
      <vt:lpstr>Overlaying Acoustic Data and Modeling Results – Interlayer Shear</vt:lpstr>
      <vt:lpstr>Overlaying Acoustic Data and Modeling Results – Conductor Shear</vt:lpstr>
      <vt:lpstr>Strain Gauge Data: First Test of CCT4</vt:lpstr>
      <vt:lpstr>Strain Gauge Data: Thermal Cycle of CCT4</vt:lpstr>
      <vt:lpstr>PowerPoint Presentation</vt:lpstr>
      <vt:lpstr>Contact Shear at Layer to Layer Interface</vt:lpstr>
      <vt:lpstr>Overlaying Acoustic Data and Modeling Results – Interlayer Shear (First 20)</vt:lpstr>
      <vt:lpstr>CCT4 Local C.S. Stresses at Short-Sample Current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Lucas N. Brouwer</cp:lastModifiedBy>
  <cp:revision>2074</cp:revision>
  <cp:lastPrinted>2017-11-29T16:44:04Z</cp:lastPrinted>
  <dcterms:created xsi:type="dcterms:W3CDTF">2015-07-10T17:44:33Z</dcterms:created>
  <dcterms:modified xsi:type="dcterms:W3CDTF">2018-02-08T14:59:12Z</dcterms:modified>
</cp:coreProperties>
</file>