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86" r:id="rId2"/>
    <p:sldId id="472" r:id="rId3"/>
    <p:sldId id="749" r:id="rId4"/>
    <p:sldId id="690" r:id="rId5"/>
    <p:sldId id="756" r:id="rId6"/>
    <p:sldId id="736" r:id="rId7"/>
    <p:sldId id="732" r:id="rId8"/>
    <p:sldId id="744" r:id="rId9"/>
    <p:sldId id="745" r:id="rId10"/>
    <p:sldId id="764" r:id="rId11"/>
    <p:sldId id="757" r:id="rId12"/>
    <p:sldId id="748" r:id="rId13"/>
    <p:sldId id="714" r:id="rId14"/>
    <p:sldId id="739" r:id="rId15"/>
    <p:sldId id="719" r:id="rId16"/>
    <p:sldId id="716" r:id="rId17"/>
    <p:sldId id="720" r:id="rId18"/>
    <p:sldId id="762" r:id="rId19"/>
    <p:sldId id="737" r:id="rId20"/>
    <p:sldId id="763" r:id="rId21"/>
    <p:sldId id="765" r:id="rId22"/>
    <p:sldId id="766" r:id="rId23"/>
    <p:sldId id="759" r:id="rId24"/>
    <p:sldId id="760" r:id="rId2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>
          <p15:clr>
            <a:srgbClr val="A4A3A4"/>
          </p15:clr>
        </p15:guide>
        <p15:guide id="2" orient="horz" pos="1010">
          <p15:clr>
            <a:srgbClr val="A4A3A4"/>
          </p15:clr>
        </p15:guide>
        <p15:guide id="3" orient="horz" pos="3630">
          <p15:clr>
            <a:srgbClr val="A4A3A4"/>
          </p15:clr>
        </p15:guide>
        <p15:guide id="4" orient="horz" pos="2309">
          <p15:clr>
            <a:srgbClr val="A4A3A4"/>
          </p15:clr>
        </p15:guide>
        <p15:guide id="5" pos="5471">
          <p15:clr>
            <a:srgbClr val="A4A3A4"/>
          </p15:clr>
        </p15:guide>
        <p15:guide id="6" pos="295">
          <p15:clr>
            <a:srgbClr val="A4A3A4"/>
          </p15:clr>
        </p15:guide>
        <p15:guide id="7">
          <p15:clr>
            <a:srgbClr val="A4A3A4"/>
          </p15:clr>
        </p15:guide>
        <p15:guide id="8" pos="2075">
          <p15:clr>
            <a:srgbClr val="A4A3A4"/>
          </p15:clr>
        </p15:guide>
        <p15:guide id="9" pos="3889">
          <p15:clr>
            <a:srgbClr val="A4A3A4"/>
          </p15:clr>
        </p15:guide>
        <p15:guide id="10" pos="3679">
          <p15:clr>
            <a:srgbClr val="A4A3A4"/>
          </p15:clr>
        </p15:guide>
        <p15:guide id="11" pos="2852">
          <p15:clr>
            <a:srgbClr val="A4A3A4"/>
          </p15:clr>
        </p15:guide>
        <p15:guide id="12" pos="18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BE2"/>
    <a:srgbClr val="89898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2" autoAdjust="0"/>
    <p:restoredTop sz="93068"/>
  </p:normalViewPr>
  <p:slideViewPr>
    <p:cSldViewPr snapToGrid="0" snapToObjects="1">
      <p:cViewPr varScale="1">
        <p:scale>
          <a:sx n="82" d="100"/>
          <a:sy n="82" d="100"/>
        </p:scale>
        <p:origin x="1800" y="120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994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B9D2C41-C2D0-FF45-8B99-3885B7F78EB1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69AC406-2681-664E-BB07-370330405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A948ED6-3360-EB40-9D40-476C2156E9E8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8C10DA6-9909-7D4F-83A2-7593F71DDB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5D81-DB48-4DEA-B765-3C289C1C364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44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5D81-DB48-4DEA-B765-3C289C1C364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0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5D81-DB48-4DEA-B765-3C289C1C364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69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5D81-DB48-4DEA-B765-3C289C1C364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70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5D81-DB48-4DEA-B765-3C289C1C364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8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5D81-DB48-4DEA-B765-3C289C1C36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71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5D81-DB48-4DEA-B765-3C289C1C36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9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5D81-DB48-4DEA-B765-3C289C1C364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9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5D81-DB48-4DEA-B765-3C289C1C364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75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5D81-DB48-4DEA-B765-3C289C1C364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76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5D81-DB48-4DEA-B765-3C289C1C364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10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5D81-DB48-4DEA-B765-3C289C1C364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59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5D81-DB48-4DEA-B765-3C289C1C364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4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7632" r="5976" b="20233"/>
          <a:stretch/>
        </p:blipFill>
        <p:spPr>
          <a:xfrm>
            <a:off x="0" y="0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9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5" y="6356350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/>
        </p:nvSpPr>
        <p:spPr>
          <a:xfrm>
            <a:off x="459" y="6323774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microsoft.com/office/2007/relationships/media" Target="../media/media2.mp4"/><Relationship Id="rId7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26.png"/><Relationship Id="rId5" Type="http://schemas.microsoft.com/office/2007/relationships/media" Target="../media/media3.mp4"/><Relationship Id="rId10" Type="http://schemas.openxmlformats.org/officeDocument/2006/relationships/image" Target="../media/image25.png"/><Relationship Id="rId4" Type="http://schemas.openxmlformats.org/officeDocument/2006/relationships/video" Target="../media/media2.mp4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8788" y="5101489"/>
            <a:ext cx="8226425" cy="1035038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Lucas Brouwer</a:t>
            </a:r>
          </a:p>
          <a:p>
            <a:r>
              <a:rPr lang="en-US" sz="1800" b="1" dirty="0" smtClean="0"/>
              <a:t>US Magnet Development Program</a:t>
            </a:r>
            <a:endParaRPr lang="en-US" sz="1800" b="1" dirty="0"/>
          </a:p>
          <a:p>
            <a:r>
              <a:rPr lang="en-US" sz="1800" dirty="0" smtClean="0"/>
              <a:t>Lawrence Berkeley National Laboratory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458787" y="2307245"/>
            <a:ext cx="82264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FFFFFF"/>
                </a:solidFill>
              </a:rPr>
              <a:t>User Defined Elements in ANSYS for 2D Multiphysics Modeling </a:t>
            </a:r>
          </a:p>
          <a:p>
            <a:pPr algn="ctr"/>
            <a:endParaRPr lang="en-US" sz="1600" dirty="0" smtClean="0">
              <a:solidFill>
                <a:srgbClr val="FFFFFF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February 9</a:t>
            </a:r>
            <a:r>
              <a:rPr lang="en-US" sz="2000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dirty="0" smtClean="0">
                <a:solidFill>
                  <a:srgbClr val="FFFFFF"/>
                </a:solidFill>
              </a:rPr>
              <a:t> 2018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</a:rPr>
              <a:t>2</a:t>
            </a:r>
            <a:r>
              <a:rPr lang="en-US" sz="2000" baseline="30000" dirty="0">
                <a:solidFill>
                  <a:srgbClr val="FFFFFF"/>
                </a:solidFill>
              </a:rPr>
              <a:t>nd</a:t>
            </a:r>
            <a:r>
              <a:rPr lang="en-US" sz="2000" dirty="0">
                <a:solidFill>
                  <a:srgbClr val="FFFFFF"/>
                </a:solidFill>
              </a:rPr>
              <a:t> MDP Collaboration Meeting: Jacksonville, Florida</a:t>
            </a:r>
          </a:p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84" y="131311"/>
            <a:ext cx="2572816" cy="68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Planned Comparisons</a:t>
            </a:r>
            <a:endParaRPr lang="en-US" sz="28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7374-8379-4C5F-A184-154F5A4059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78" y="1675160"/>
            <a:ext cx="6887543" cy="43098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39276" y="1305828"/>
            <a:ext cx="517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 Simple -&gt; work up to fully coupled simulations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Example: Inductances </a:t>
            </a:r>
            <a:r>
              <a:rPr lang="en-US" dirty="0"/>
              <a:t>Agrees with </a:t>
            </a:r>
            <a:r>
              <a:rPr lang="en-US" dirty="0" err="1" smtClean="0"/>
              <a:t>Comsol</a:t>
            </a:r>
            <a:r>
              <a:rPr lang="en-US" dirty="0" smtClean="0"/>
              <a:t> for a Simple Ramp</a:t>
            </a:r>
            <a:endParaRPr lang="en-US" sz="28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7374-8379-4C5F-A184-154F5A4059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" y="1461739"/>
            <a:ext cx="6270401" cy="44265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58409" y="3210672"/>
            <a:ext cx="329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ramp, iron saturation changes inductance vs. current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37275" y="5934710"/>
            <a:ext cx="2466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STEAM data is courtesy of L. </a:t>
            </a:r>
            <a:r>
              <a:rPr lang="en-US" sz="1200" dirty="0" err="1" smtClean="0"/>
              <a:t>Bortot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46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Implementation of Elements for This Case is Straight Forward</a:t>
            </a:r>
            <a:endParaRPr lang="en-US" sz="28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7374-8379-4C5F-A184-154F5A4059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85389" y="3317947"/>
            <a:ext cx="4674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lines are the only deviation from a default ANSYS simulation using plane53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hoose USER102 for conductor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et </a:t>
            </a:r>
            <a:r>
              <a:rPr lang="en-US" dirty="0" err="1" smtClean="0"/>
              <a:t>keyopts</a:t>
            </a:r>
            <a:r>
              <a:rPr lang="en-US" dirty="0" smtClean="0"/>
              <a:t>   (</a:t>
            </a:r>
            <a:r>
              <a:rPr lang="en-US" dirty="0" err="1" smtClean="0"/>
              <a:t>IFCC_flag</a:t>
            </a:r>
            <a:r>
              <a:rPr lang="en-US" dirty="0" smtClean="0"/>
              <a:t>, mat. prop fit.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et real constants (RRR, </a:t>
            </a:r>
            <a:r>
              <a:rPr lang="en-US" dirty="0" err="1" smtClean="0"/>
              <a:t>Lp</a:t>
            </a:r>
            <a:r>
              <a:rPr lang="en-US" dirty="0" smtClean="0"/>
              <a:t>, </a:t>
            </a:r>
            <a:r>
              <a:rPr lang="en-US" dirty="0" err="1" smtClean="0"/>
              <a:t>ect</a:t>
            </a:r>
            <a:r>
              <a:rPr lang="en-US" dirty="0" smtClean="0"/>
              <a:t>.)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33" y="1889967"/>
            <a:ext cx="3989604" cy="3719415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3722915" y="3030243"/>
            <a:ext cx="410547" cy="222068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Fully Coupled Example: 2D </a:t>
            </a:r>
            <a:r>
              <a:rPr lang="en-US" dirty="0"/>
              <a:t>User Elements Predict Nb</a:t>
            </a:r>
            <a:r>
              <a:rPr lang="en-US" baseline="-25000" dirty="0"/>
              <a:t>3</a:t>
            </a:r>
            <a:r>
              <a:rPr lang="en-US" dirty="0"/>
              <a:t>Sn SCU Quench Back</a:t>
            </a:r>
            <a:endParaRPr lang="en-US" sz="28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7374-8379-4C5F-A184-154F5A4059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"/>
          <a:stretch/>
        </p:blipFill>
        <p:spPr>
          <a:xfrm>
            <a:off x="445747" y="2678473"/>
            <a:ext cx="3986261" cy="2994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2" t="21431" r="65534" b="65788"/>
          <a:stretch/>
        </p:blipFill>
        <p:spPr>
          <a:xfrm>
            <a:off x="2016575" y="1469211"/>
            <a:ext cx="1184330" cy="120926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629088" y="2335386"/>
            <a:ext cx="466165" cy="11654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6926" y="1486087"/>
            <a:ext cx="149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ANSYS model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560" y="1349321"/>
            <a:ext cx="2211050" cy="1945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6" t="32633" r="19530"/>
          <a:stretch/>
        </p:blipFill>
        <p:spPr>
          <a:xfrm>
            <a:off x="5244197" y="3500798"/>
            <a:ext cx="3184265" cy="228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Implementation of UDE’s for SCU</a:t>
            </a:r>
            <a:endParaRPr lang="en-US" sz="28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7374-8379-4C5F-A184-154F5A4059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59" y="5049367"/>
            <a:ext cx="30380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</a:t>
            </a:r>
            <a:r>
              <a:rPr lang="en-US" sz="1400" dirty="0" smtClean="0"/>
              <a:t>onductor </a:t>
            </a:r>
            <a:r>
              <a:rPr lang="en-US" sz="1400" dirty="0" smtClean="0"/>
              <a:t>region is </a:t>
            </a:r>
            <a:r>
              <a:rPr lang="en-US" sz="1400" dirty="0" smtClean="0"/>
              <a:t>user</a:t>
            </a:r>
            <a:r>
              <a:rPr lang="en-US" sz="1400" dirty="0" smtClean="0"/>
              <a:t>102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circuit </a:t>
            </a:r>
            <a:r>
              <a:rPr lang="en-US" sz="1400" dirty="0"/>
              <a:t>is </a:t>
            </a:r>
            <a:r>
              <a:rPr lang="en-US" sz="1400" dirty="0" smtClean="0"/>
              <a:t>default circu124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</a:t>
            </a:r>
            <a:r>
              <a:rPr lang="en-US" sz="1400" dirty="0" smtClean="0"/>
              <a:t>ther </a:t>
            </a:r>
            <a:r>
              <a:rPr lang="en-US" sz="1400" dirty="0"/>
              <a:t>regions are default </a:t>
            </a:r>
            <a:r>
              <a:rPr lang="en-US" sz="1400" dirty="0" smtClean="0"/>
              <a:t>plane53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28633" y="3858039"/>
            <a:ext cx="1785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mesh in shared regions is the same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14259" y="1527786"/>
            <a:ext cx="3402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Magnetic Mesh coupled to L/R circuit</a:t>
            </a:r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518401" y="2014217"/>
            <a:ext cx="2733869" cy="2901820"/>
            <a:chOff x="709127" y="1614197"/>
            <a:chExt cx="2733869" cy="29018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33" t="2287" r="17370" b="549"/>
            <a:stretch/>
          </p:blipFill>
          <p:spPr>
            <a:xfrm>
              <a:off x="709127" y="1614197"/>
              <a:ext cx="2733869" cy="29018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6" t="5411" r="19248" b="3987"/>
            <a:stretch/>
          </p:blipFill>
          <p:spPr>
            <a:xfrm>
              <a:off x="1492898" y="1707501"/>
              <a:ext cx="1875453" cy="270587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288247" y="5083249"/>
            <a:ext cx="30330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</a:t>
            </a:r>
            <a:r>
              <a:rPr lang="en-US" sz="1400" dirty="0" smtClean="0"/>
              <a:t>onductor </a:t>
            </a:r>
            <a:r>
              <a:rPr lang="en-US" sz="1400" dirty="0" smtClean="0"/>
              <a:t>region is </a:t>
            </a:r>
            <a:r>
              <a:rPr lang="en-US" sz="1400" dirty="0" smtClean="0"/>
              <a:t>user</a:t>
            </a:r>
            <a:r>
              <a:rPr lang="en-US" sz="1400" dirty="0" smtClean="0"/>
              <a:t>101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</a:t>
            </a:r>
            <a:r>
              <a:rPr lang="en-US" sz="1400" dirty="0" smtClean="0"/>
              <a:t>ther </a:t>
            </a:r>
            <a:r>
              <a:rPr lang="en-US" sz="1400" dirty="0"/>
              <a:t>regions are default </a:t>
            </a:r>
            <a:r>
              <a:rPr lang="en-US" sz="1400" dirty="0" smtClean="0"/>
              <a:t>plane77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4" r="28490"/>
          <a:stretch/>
        </p:blipFill>
        <p:spPr>
          <a:xfrm>
            <a:off x="5859625" y="2256795"/>
            <a:ext cx="1567543" cy="25403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50498" y="1510909"/>
            <a:ext cx="3402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Thermal Mesh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16518" y="2794541"/>
            <a:ext cx="189787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22858" y="2206497"/>
            <a:ext cx="2206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MFS couples with unique time steppin</a:t>
            </a:r>
            <a:r>
              <a:rPr lang="en-US" sz="1400" dirty="0" smtClean="0"/>
              <a:t>g for each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00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Example</a:t>
            </a:r>
            <a:r>
              <a:rPr lang="en-US" dirty="0"/>
              <a:t>: 2D User Elements </a:t>
            </a:r>
            <a:r>
              <a:rPr lang="en-US" dirty="0"/>
              <a:t>S</a:t>
            </a:r>
            <a:r>
              <a:rPr lang="en-US" dirty="0" smtClean="0"/>
              <a:t>how </a:t>
            </a:r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SCU Quench Back</a:t>
            </a:r>
            <a:endParaRPr lang="en-US" sz="28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7374-8379-4C5F-A184-154F5A4059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4" name="animate_800A_all_tem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50972" t="15754" r="21944" b="18265"/>
          <a:stretch/>
        </p:blipFill>
        <p:spPr>
          <a:xfrm>
            <a:off x="5012602" y="2145819"/>
            <a:ext cx="2476500" cy="3670300"/>
          </a:xfrm>
          <a:prstGeom prst="rect">
            <a:avLst/>
          </a:prstGeom>
        </p:spPr>
      </p:pic>
      <p:pic>
        <p:nvPicPr>
          <p:cNvPr id="25" name="animate_800A_strand_temp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0"/>
          <a:srcRect l="43611" t="17352" r="33492" b="18950"/>
          <a:stretch/>
        </p:blipFill>
        <p:spPr>
          <a:xfrm>
            <a:off x="7733884" y="1488414"/>
            <a:ext cx="1050617" cy="177800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>
            <a:off x="5965102" y="1822329"/>
            <a:ext cx="1524000" cy="685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09252" y="1556430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thermal model</a:t>
            </a:r>
            <a:endParaRPr lang="en-US" dirty="0"/>
          </a:p>
        </p:txBody>
      </p:sp>
      <p:pic>
        <p:nvPicPr>
          <p:cNvPr id="28" name="animate_800A_all_field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1"/>
          <a:srcRect l="52688" t="3691" r="21659" b="10204"/>
          <a:stretch/>
        </p:blipFill>
        <p:spPr>
          <a:xfrm>
            <a:off x="333874" y="1815619"/>
            <a:ext cx="2120900" cy="43307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9293" y="1339498"/>
            <a:ext cx="2584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agnetic + circuit model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833902" y="1967915"/>
            <a:ext cx="1990164" cy="586630"/>
            <a:chOff x="2814918" y="1921499"/>
            <a:chExt cx="1990164" cy="586630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2814918" y="2508129"/>
              <a:ext cx="19901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874745" y="2172803"/>
              <a:ext cx="19303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IFCC and joule heating </a:t>
              </a:r>
              <a:endParaRPr lang="en-US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65393" y="1921499"/>
              <a:ext cx="1473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 + quench state</a:t>
              </a:r>
              <a:endParaRPr lang="en-US" sz="1400" dirty="0"/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flipH="1">
            <a:off x="2833902" y="4705229"/>
            <a:ext cx="17996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377685" y="4350249"/>
            <a:ext cx="569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temp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32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0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0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28" repeatCount="indefinite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  <p:video>
              <p:cMediaNode vol="80000">
                <p:cTn id="29" repeatCount="indefinite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video>
              <p:cMediaNode vol="80000">
                <p:cTn id="30" repeatCount="indefinite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Quench Back at High Current</a:t>
            </a:r>
            <a:endParaRPr lang="en-US" sz="28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7374-8379-4C5F-A184-154F5A4059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1927" y="1820071"/>
            <a:ext cx="129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deviation is IFCC only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21927" y="3473562"/>
            <a:ext cx="1492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deviation is IFCC + coil resistance growth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4740" r="5583"/>
          <a:stretch/>
        </p:blipFill>
        <p:spPr>
          <a:xfrm>
            <a:off x="2142564" y="1362634"/>
            <a:ext cx="6642847" cy="49058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8306" y="1779821"/>
            <a:ext cx="1214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first quench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34872" y="2140324"/>
            <a:ext cx="242046" cy="4083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17059" y="2140324"/>
            <a:ext cx="11564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860292" y="3924300"/>
            <a:ext cx="20214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17934" y="4296199"/>
            <a:ext cx="242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also iron yoke saturation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496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7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Quench Back at Different Current Levels</a:t>
            </a:r>
            <a:endParaRPr lang="en-US" sz="28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7374-8379-4C5F-A184-154F5A4059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77" y="1193629"/>
            <a:ext cx="6997905" cy="49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r>
              <a:rPr lang="en-US" dirty="0" smtClean="0"/>
              <a:t> and Future Plans</a:t>
            </a:r>
            <a:endParaRPr lang="en-US" sz="28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7374-8379-4C5F-A184-154F5A4059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1107" y="1653764"/>
            <a:ext cx="81556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set of user defined elements in ANSYS has been developed </a:t>
            </a:r>
            <a:r>
              <a:rPr lang="en-US" b="1" dirty="0"/>
              <a:t>which adds </a:t>
            </a: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IFCC losses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B,T dependent material properties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sharing and quench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User elements are user friendly (same use as normal elements)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Verification and benchmarking is started with a variety of data and codes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Future plans for development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continue verification of 2D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integration with STEAM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ISCC, strand magnetization (hysteresis)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extension to 3D and parallel solutions HPC, clusters,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Thanks To</a:t>
            </a:r>
            <a:endParaRPr lang="en-US" sz="28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7374-8379-4C5F-A184-154F5A4059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4826" y="1540136"/>
            <a:ext cx="71645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Paul </a:t>
            </a:r>
            <a:r>
              <a:rPr lang="en-US" dirty="0" err="1" smtClean="0"/>
              <a:t>Scherrer</a:t>
            </a:r>
            <a:r>
              <a:rPr lang="en-US" dirty="0" smtClean="0"/>
              <a:t> Institute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Bernhard </a:t>
            </a:r>
            <a:r>
              <a:rPr lang="en-US" dirty="0" err="1" smtClean="0"/>
              <a:t>Auchmann</a:t>
            </a:r>
            <a:r>
              <a:rPr lang="en-US" dirty="0" smtClean="0"/>
              <a:t>, </a:t>
            </a:r>
            <a:r>
              <a:rPr lang="en-US" dirty="0" err="1"/>
              <a:t>J</a:t>
            </a:r>
            <a:r>
              <a:rPr lang="en-US" dirty="0" err="1" smtClean="0"/>
              <a:t>iani</a:t>
            </a:r>
            <a:r>
              <a:rPr lang="en-US" dirty="0" smtClean="0"/>
              <a:t> </a:t>
            </a:r>
            <a:r>
              <a:rPr lang="en-US" dirty="0" smtClean="0"/>
              <a:t>Gao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err="1" smtClean="0"/>
              <a:t>Cern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Lorenzo </a:t>
            </a:r>
            <a:r>
              <a:rPr lang="en-US" dirty="0" err="1"/>
              <a:t>Bortot</a:t>
            </a:r>
            <a:r>
              <a:rPr lang="en-US" dirty="0"/>
              <a:t>, Bernhard </a:t>
            </a:r>
            <a:r>
              <a:rPr lang="en-US" dirty="0" err="1"/>
              <a:t>Auchmann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LBNL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Diego </a:t>
            </a:r>
            <a:r>
              <a:rPr lang="en-US" dirty="0" smtClean="0"/>
              <a:t>Arbelaez, </a:t>
            </a:r>
            <a:r>
              <a:rPr lang="en-US" dirty="0"/>
              <a:t>Daniel Davis (also FSU-</a:t>
            </a:r>
            <a:r>
              <a:rPr lang="en-US" dirty="0" err="1"/>
              <a:t>Maglab</a:t>
            </a:r>
            <a:r>
              <a:rPr lang="en-US" dirty="0"/>
              <a:t>), </a:t>
            </a:r>
            <a:r>
              <a:rPr lang="en-US" dirty="0" err="1"/>
              <a:t>Emmanuele</a:t>
            </a:r>
            <a:r>
              <a:rPr lang="en-US" dirty="0"/>
              <a:t> </a:t>
            </a:r>
            <a:r>
              <a:rPr lang="en-US" dirty="0" err="1" smtClean="0"/>
              <a:t>Ravaioli</a:t>
            </a:r>
            <a:r>
              <a:rPr lang="en-US" dirty="0"/>
              <a:t> </a:t>
            </a:r>
            <a:r>
              <a:rPr lang="en-US" dirty="0" smtClean="0"/>
              <a:t>(also CERN), </a:t>
            </a:r>
            <a:r>
              <a:rPr lang="en-US" dirty="0" err="1" smtClean="0"/>
              <a:t>Tengming</a:t>
            </a:r>
            <a:r>
              <a:rPr lang="en-US" dirty="0" smtClean="0"/>
              <a:t> Shen, + more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7239" y="4992618"/>
            <a:ext cx="7771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End goal is to develop a tool for the broader community. If you are interested in </a:t>
            </a:r>
            <a:r>
              <a:rPr lang="en-US" dirty="0" smtClean="0">
                <a:solidFill>
                  <a:srgbClr val="FF0000"/>
                </a:solidFill>
              </a:rPr>
              <a:t>helping or using the elements please let us know</a:t>
            </a:r>
            <a:r>
              <a:rPr lang="en-US" dirty="0" smtClean="0">
                <a:solidFill>
                  <a:srgbClr val="FF0000"/>
                </a:solidFill>
              </a:rPr>
              <a:t>. lnbrouwer@lbl.gov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400" dirty="0" smtClean="0"/>
              <a:t>ANSYS with User Elements can Include SC Specific Effects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7520" y="154480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Want to include in one simulation: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ddy currents in structure</a:t>
            </a:r>
          </a:p>
          <a:p>
            <a:pPr lvl="1"/>
            <a:r>
              <a:rPr lang="en-US" dirty="0" smtClean="0"/>
              <a:t>external circuit coupling</a:t>
            </a:r>
          </a:p>
          <a:p>
            <a:pPr lvl="1"/>
            <a:r>
              <a:rPr lang="en-US" dirty="0" smtClean="0"/>
              <a:t>yoke saturation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ddy currents in conductor (IFCC, +)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urrent sharing + quench prop</a:t>
            </a:r>
          </a:p>
          <a:p>
            <a:pPr lvl="1"/>
            <a:r>
              <a:rPr lang="en-US" dirty="0" smtClean="0"/>
              <a:t>connection to thermal model with full (T,B) mat. prop.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3605927" y="2442918"/>
            <a:ext cx="582705" cy="108146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26475" y="2806676"/>
            <a:ext cx="19318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s</a:t>
            </a:r>
            <a:r>
              <a:rPr lang="en-US" sz="1700" dirty="0" smtClean="0"/>
              <a:t>tandard ANSYS</a:t>
            </a:r>
          </a:p>
        </p:txBody>
      </p:sp>
      <p:sp>
        <p:nvSpPr>
          <p:cNvPr id="7" name="Right Brace 6"/>
          <p:cNvSpPr/>
          <p:nvPr/>
        </p:nvSpPr>
        <p:spPr>
          <a:xfrm>
            <a:off x="6654106" y="3885382"/>
            <a:ext cx="582705" cy="108146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95270" y="4118335"/>
            <a:ext cx="19318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ANSYS with user defined elements</a:t>
            </a:r>
          </a:p>
        </p:txBody>
      </p:sp>
    </p:spTree>
    <p:extLst>
      <p:ext uri="{BB962C8B-B14F-4D97-AF65-F5344CB8AC3E}">
        <p14:creationId xmlns:p14="http://schemas.microsoft.com/office/powerpoint/2010/main" val="23468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0378"/>
            <a:ext cx="8229600" cy="5178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 user defined thermal element: USER101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2266972"/>
            <a:ext cx="8229600" cy="3118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Based on plane77</a:t>
            </a:r>
          </a:p>
          <a:p>
            <a:pPr lvl="1"/>
            <a:r>
              <a:rPr lang="en-US" dirty="0" smtClean="0"/>
              <a:t>2D (8 node)</a:t>
            </a:r>
          </a:p>
          <a:p>
            <a:pPr lvl="1"/>
            <a:r>
              <a:rPr lang="en-US" dirty="0" err="1"/>
              <a:t>d</a:t>
            </a:r>
            <a:r>
              <a:rPr lang="en-US" dirty="0" err="1" smtClean="0"/>
              <a:t>of</a:t>
            </a:r>
            <a:r>
              <a:rPr lang="en-US" dirty="0" smtClean="0"/>
              <a:t>: temp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Extra functionality added by UDE</a:t>
            </a:r>
            <a:endParaRPr lang="en-US" dirty="0"/>
          </a:p>
          <a:p>
            <a:pPr lvl="1"/>
            <a:r>
              <a:rPr lang="en-US" dirty="0" smtClean="0"/>
              <a:t>mat. prop. as function of B, T, quench state   (</a:t>
            </a:r>
            <a:r>
              <a:rPr lang="en-US" dirty="0"/>
              <a:t>R</a:t>
            </a:r>
            <a:r>
              <a:rPr lang="en-US" dirty="0" smtClean="0"/>
              <a:t>oxie library)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12" y="1674977"/>
            <a:ext cx="4286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 user defined magnetic element: USER102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2" y="2635623"/>
            <a:ext cx="8256495" cy="4314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Based on plane53</a:t>
            </a:r>
          </a:p>
          <a:p>
            <a:pPr lvl="1"/>
            <a:r>
              <a:rPr lang="en-US" dirty="0" smtClean="0"/>
              <a:t>2D vector potential (8 node)</a:t>
            </a:r>
          </a:p>
          <a:p>
            <a:pPr lvl="1"/>
            <a:r>
              <a:rPr lang="en-US" dirty="0" smtClean="0"/>
              <a:t>stranded conductor circuit-coupling (using circu124): </a:t>
            </a:r>
            <a:r>
              <a:rPr lang="en-US" dirty="0" err="1" smtClean="0"/>
              <a:t>Az</a:t>
            </a:r>
            <a:r>
              <a:rPr lang="en-US" dirty="0" smtClean="0"/>
              <a:t>, </a:t>
            </a:r>
            <a:r>
              <a:rPr lang="en-US" dirty="0" err="1" smtClean="0"/>
              <a:t>curr</a:t>
            </a:r>
            <a:r>
              <a:rPr lang="en-US" dirty="0" smtClean="0"/>
              <a:t>, </a:t>
            </a:r>
            <a:r>
              <a:rPr lang="en-US" dirty="0" err="1" smtClean="0"/>
              <a:t>emf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Extra functionality added by UDE</a:t>
            </a:r>
            <a:endParaRPr lang="en-US" dirty="0"/>
          </a:p>
          <a:p>
            <a:pPr lvl="1"/>
            <a:r>
              <a:rPr lang="en-US" dirty="0" smtClean="0"/>
              <a:t>IFCC using equivalent magnetization term</a:t>
            </a:r>
            <a:endParaRPr lang="en-US" dirty="0"/>
          </a:p>
          <a:p>
            <a:pPr lvl="1"/>
            <a:r>
              <a:rPr lang="en-US" dirty="0" smtClean="0"/>
              <a:t>quench state checking (current sharing) and resistance growth</a:t>
            </a:r>
          </a:p>
          <a:p>
            <a:pPr lvl="1"/>
            <a:r>
              <a:rPr lang="en-US" dirty="0" smtClean="0"/>
              <a:t>mat. prop. as function of B, T  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329" y="1463366"/>
            <a:ext cx="3863788" cy="145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STEAM Co-Simulation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18391-D411-FE40-AAD7-861AE5233E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5A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5A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07595" y="1441765"/>
            <a:ext cx="6943740" cy="4078705"/>
            <a:chOff x="86124" y="563606"/>
            <a:chExt cx="9099767" cy="5345140"/>
          </a:xfrm>
        </p:grpSpPr>
        <p:sp>
          <p:nvSpPr>
            <p:cNvPr id="5" name="TextBox 4"/>
            <p:cNvSpPr txBox="1"/>
            <p:nvPr/>
          </p:nvSpPr>
          <p:spPr>
            <a:xfrm>
              <a:off x="7174649" y="4112670"/>
              <a:ext cx="2011242" cy="713999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Controller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73582" y="4125443"/>
              <a:ext cx="2011242" cy="713999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Circuit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72516" y="4140327"/>
              <a:ext cx="2011242" cy="713999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Magnet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9691" y="5231058"/>
              <a:ext cx="6426200" cy="580124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Automated Model Generation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68699" y="3048822"/>
              <a:ext cx="4914899" cy="580124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Tool 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Adapters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58677" y="1988618"/>
              <a:ext cx="3334942" cy="580124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Co-simulation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1" name="Picture 2" descr="Znalezione obrazy dla zapytania user icon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844" y="5200353"/>
              <a:ext cx="708393" cy="708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469497" y="4867882"/>
              <a:ext cx="765087" cy="403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User</a:t>
              </a:r>
              <a:endParaRPr kumimoji="0" lang="en-GB" alt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6124" y="5200860"/>
              <a:ext cx="1452028" cy="685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Model </a:t>
              </a:r>
              <a:endParaRPr kumimoji="0" lang="en-US" alt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Definition</a:t>
              </a:r>
              <a:r>
                <a:rPr kumimoji="0" lang="en-US" alt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</a:t>
              </a:r>
              <a:endParaRPr kumimoji="0" lang="en-GB" alt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4" name="Picture 13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37285" y="4590669"/>
              <a:ext cx="1281701" cy="17019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15" name="Picture 6" descr="Znalezione obrazy dla zapytania PSIM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7870" y="4487240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encrypted-tbn3.gstatic.com/images?q=tbn:ANd9GcSriwZm9LutoIQiW4xMdXwtjloyQ-VfVo7QuUksxWsmSil1xYT6aYDvtQ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6803" y="4523364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Znalezione obrazy dla zapytania user icon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620" y="892267"/>
              <a:ext cx="708393" cy="708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599273" y="563606"/>
              <a:ext cx="765087" cy="403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User</a:t>
              </a:r>
              <a:endParaRPr kumimoji="0" lang="en-GB" alt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6266178" y="833414"/>
              <a:ext cx="1870075" cy="685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Co-simulation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Scenario</a:t>
              </a:r>
              <a:endParaRPr kumimoji="0" lang="en-GB" alt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 flipV="1">
              <a:off x="5882032" y="4953293"/>
              <a:ext cx="181518" cy="229287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 flipV="1">
              <a:off x="3681973" y="4953293"/>
              <a:ext cx="181518" cy="229287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 flipV="1">
              <a:off x="4095630" y="3809503"/>
              <a:ext cx="181518" cy="229287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 flipV="1">
              <a:off x="5882032" y="3809502"/>
              <a:ext cx="181518" cy="229287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Down Arrow 24"/>
            <p:cNvSpPr/>
            <p:nvPr/>
          </p:nvSpPr>
          <p:spPr>
            <a:xfrm flipV="1">
              <a:off x="7711924" y="3797189"/>
              <a:ext cx="181518" cy="229287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 rot="10800000" flipV="1">
              <a:off x="5888444" y="1647080"/>
              <a:ext cx="181518" cy="229287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 rot="5400000" flipV="1">
              <a:off x="2392205" y="5439906"/>
              <a:ext cx="181518" cy="229287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Up-Down Arrow 27"/>
            <p:cNvSpPr/>
            <p:nvPr/>
          </p:nvSpPr>
          <p:spPr>
            <a:xfrm>
              <a:off x="5875176" y="2700785"/>
              <a:ext cx="222655" cy="282856"/>
            </a:xfrm>
            <a:prstGeom prst="up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9" name="Picture 2" descr="https://upload.wikimedia.org/wikipedia/en/8/88/Java_logo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670" y="5205774"/>
              <a:ext cx="629894" cy="630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 descr="https://upload.wikimedia.org/wikipedia/en/8/88/Java_logo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2682" y="3026076"/>
              <a:ext cx="624826" cy="625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32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60486-C02A-1540-BF9F-407E49A8A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HL-LHC Triplet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F6B47-E1D4-D744-8D52-88DC9F618C5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18391-D411-FE40-AAD7-861AE5233E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5A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5A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F360A9-6337-8B49-87DC-506783E7FCE3}"/>
              </a:ext>
            </a:extLst>
          </p:cNvPr>
          <p:cNvGrpSpPr/>
          <p:nvPr/>
        </p:nvGrpSpPr>
        <p:grpSpPr>
          <a:xfrm>
            <a:off x="222479" y="3741379"/>
            <a:ext cx="8696295" cy="2433310"/>
            <a:chOff x="454454" y="1591430"/>
            <a:chExt cx="5967922" cy="1669884"/>
          </a:xfrm>
        </p:grpSpPr>
        <p:pic>
          <p:nvPicPr>
            <p:cNvPr id="6" name="Content Placeholder 4">
              <a:extLst>
                <a:ext uri="{FF2B5EF4-FFF2-40B4-BE49-F238E27FC236}">
                  <a16:creationId xmlns:a16="http://schemas.microsoft.com/office/drawing/2014/main" id="{A64C9806-6CF5-844D-B5FD-24A8784885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482" b="15979"/>
            <a:stretch/>
          </p:blipFill>
          <p:spPr>
            <a:xfrm>
              <a:off x="454454" y="1617125"/>
              <a:ext cx="5967922" cy="164418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A01E61-6CF0-8149-9CD9-DBF3E32DB211}"/>
                </a:ext>
              </a:extLst>
            </p:cNvPr>
            <p:cNvSpPr/>
            <p:nvPr/>
          </p:nvSpPr>
          <p:spPr>
            <a:xfrm>
              <a:off x="454454" y="1591430"/>
              <a:ext cx="1735810" cy="178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346AC60-7C83-A94A-9DA1-FF5B6EFDEA07}"/>
              </a:ext>
            </a:extLst>
          </p:cNvPr>
          <p:cNvGrpSpPr/>
          <p:nvPr/>
        </p:nvGrpSpPr>
        <p:grpSpPr>
          <a:xfrm>
            <a:off x="457200" y="1247428"/>
            <a:ext cx="2312971" cy="2312289"/>
            <a:chOff x="1446106" y="2281595"/>
            <a:chExt cx="3120186" cy="311926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AE12D75-0324-8045-A8C3-CE134676FA8C}"/>
                </a:ext>
              </a:extLst>
            </p:cNvPr>
            <p:cNvGrpSpPr/>
            <p:nvPr/>
          </p:nvGrpSpPr>
          <p:grpSpPr>
            <a:xfrm>
              <a:off x="3004682" y="2285554"/>
              <a:ext cx="1561610" cy="3115307"/>
              <a:chOff x="3001507" y="2285554"/>
              <a:chExt cx="1561610" cy="311530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A404718-0A41-454C-8456-7C284B3EFA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01507" y="2285554"/>
                <a:ext cx="1561610" cy="1560047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E8B10EE-92CD-F74A-BA02-889F191DE1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3000727" y="3840033"/>
                <a:ext cx="1561608" cy="15600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5FA10A-F07D-9441-9E16-D1E37D42B96A}"/>
                </a:ext>
              </a:extLst>
            </p:cNvPr>
            <p:cNvGrpSpPr/>
            <p:nvPr/>
          </p:nvGrpSpPr>
          <p:grpSpPr>
            <a:xfrm rot="10800000">
              <a:off x="1446106" y="2281595"/>
              <a:ext cx="1561611" cy="3115308"/>
              <a:chOff x="3139715" y="1235510"/>
              <a:chExt cx="1561611" cy="311530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12619A9-07A8-F947-8104-99B2561E01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39716" y="1235510"/>
                <a:ext cx="1561610" cy="1560047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C5E5A15-E589-2847-801E-98411EDD11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3138934" y="2789989"/>
                <a:ext cx="1561610" cy="1560048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CE9B82F-7358-FF4D-93F3-0C3BA16B83D9}"/>
              </a:ext>
            </a:extLst>
          </p:cNvPr>
          <p:cNvSpPr txBox="1"/>
          <p:nvPr/>
        </p:nvSpPr>
        <p:spPr>
          <a:xfrm>
            <a:off x="3299012" y="1326776"/>
            <a:ext cx="53850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Cosimulation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5x LEDET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1x COMSOL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PSpice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circuit model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controller model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Deeper insight in and validation of operational scenarios.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Study of failure scenarios (fewer symmetries)</a:t>
            </a:r>
          </a:p>
        </p:txBody>
      </p:sp>
    </p:spTree>
    <p:extLst>
      <p:ext uri="{BB962C8B-B14F-4D97-AF65-F5344CB8AC3E}">
        <p14:creationId xmlns:p14="http://schemas.microsoft.com/office/powerpoint/2010/main" val="37519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400" dirty="0" smtClean="0"/>
              <a:t>Motivation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02" y="1811318"/>
            <a:ext cx="8693915" cy="3372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Many present and future tests rely </a:t>
            </a:r>
            <a:r>
              <a:rPr lang="en-US" dirty="0" smtClean="0"/>
              <a:t>on the capability to model these effects for design of protection systems and to understand test results</a:t>
            </a:r>
          </a:p>
          <a:p>
            <a:pPr marL="0" indent="0">
              <a:buNone/>
            </a:pPr>
            <a:endParaRPr lang="en-US" sz="1800" dirty="0" smtClean="0"/>
          </a:p>
          <a:p>
            <a:pPr lvl="1"/>
            <a:r>
              <a:rPr lang="en-US" dirty="0" smtClean="0"/>
              <a:t>IFCC quench </a:t>
            </a:r>
            <a:r>
              <a:rPr lang="en-US" dirty="0" smtClean="0"/>
              <a:t>back in Nb</a:t>
            </a:r>
            <a:r>
              <a:rPr lang="en-US" baseline="-25000" dirty="0" smtClean="0"/>
              <a:t>3</a:t>
            </a:r>
            <a:r>
              <a:rPr lang="en-US" dirty="0" smtClean="0"/>
              <a:t>Sn SCU </a:t>
            </a:r>
            <a:r>
              <a:rPr lang="en-US" dirty="0" smtClean="0"/>
              <a:t>            [very </a:t>
            </a:r>
            <a:r>
              <a:rPr lang="en-US" dirty="0" smtClean="0"/>
              <a:t>high </a:t>
            </a:r>
            <a:r>
              <a:rPr lang="en-US" dirty="0" smtClean="0"/>
              <a:t>Je]</a:t>
            </a:r>
            <a:endParaRPr lang="en-US" dirty="0" smtClean="0"/>
          </a:p>
          <a:p>
            <a:pPr lvl="1"/>
            <a:r>
              <a:rPr lang="en-US" dirty="0" smtClean="0"/>
              <a:t>Bi2212 racetrack coils with CLIQ </a:t>
            </a:r>
            <a:r>
              <a:rPr lang="en-US" dirty="0" smtClean="0"/>
              <a:t>           [tes</a:t>
            </a:r>
            <a:r>
              <a:rPr lang="en-US" dirty="0" smtClean="0"/>
              <a:t>t in 1-2 month</a:t>
            </a:r>
            <a:r>
              <a:rPr lang="en-US" dirty="0" smtClean="0"/>
              <a:t> w/FSU]</a:t>
            </a:r>
            <a:endParaRPr lang="en-US" dirty="0" smtClean="0"/>
          </a:p>
          <a:p>
            <a:pPr lvl="1"/>
            <a:r>
              <a:rPr lang="en-US" dirty="0" smtClean="0"/>
              <a:t>CCT3-5 </a:t>
            </a:r>
            <a:r>
              <a:rPr lang="en-US" dirty="0" smtClean="0"/>
              <a:t>eddy current losses in shell </a:t>
            </a:r>
            <a:r>
              <a:rPr lang="en-US" dirty="0" smtClean="0"/>
              <a:t>       [1/2 </a:t>
            </a:r>
            <a:r>
              <a:rPr lang="en-US" dirty="0" smtClean="0"/>
              <a:t>MITTS, dominates decay]</a:t>
            </a:r>
            <a:endParaRPr lang="en-US" dirty="0" smtClean="0"/>
          </a:p>
          <a:p>
            <a:pPr lvl="1"/>
            <a:r>
              <a:rPr lang="en-US" dirty="0" smtClean="0"/>
              <a:t>CCT5/PSI </a:t>
            </a:r>
            <a:r>
              <a:rPr lang="en-US" dirty="0" smtClean="0"/>
              <a:t>CCT test with CLIQ </a:t>
            </a:r>
            <a:r>
              <a:rPr lang="en-US" dirty="0"/>
              <a:t>              </a:t>
            </a:r>
            <a:r>
              <a:rPr lang="en-US" dirty="0" smtClean="0"/>
              <a:t>    [tests in 6-12 months]</a:t>
            </a:r>
          </a:p>
          <a:p>
            <a:pPr lvl="1"/>
            <a:r>
              <a:rPr lang="en-US" dirty="0"/>
              <a:t>future insert/</a:t>
            </a:r>
            <a:r>
              <a:rPr lang="en-US" dirty="0" err="1"/>
              <a:t>outsert</a:t>
            </a:r>
            <a:r>
              <a:rPr lang="en-US" dirty="0"/>
              <a:t> configurations       [strong inductive coupling]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506" y="2771277"/>
            <a:ext cx="8939583" cy="35069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 smtClean="0"/>
              <a:t>User Element </a:t>
            </a:r>
            <a:r>
              <a:rPr lang="en-US" dirty="0"/>
              <a:t>in </a:t>
            </a:r>
            <a:r>
              <a:rPr lang="en-US" dirty="0" smtClean="0"/>
              <a:t>ANSYS?</a:t>
            </a:r>
            <a:endParaRPr lang="en-US" sz="28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7374-8379-4C5F-A184-154F5A4059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747228" y="1565499"/>
            <a:ext cx="2939571" cy="8546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664122" y="1547829"/>
            <a:ext cx="1126053" cy="3433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96759" y="1405543"/>
            <a:ext cx="2294514" cy="12969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41068" y="1536339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Geometry Generation</a:t>
            </a:r>
          </a:p>
          <a:p>
            <a:r>
              <a:rPr lang="en-US" sz="1600" dirty="0" smtClean="0"/>
              <a:t>Meshing</a:t>
            </a:r>
          </a:p>
          <a:p>
            <a:r>
              <a:rPr lang="en-US" sz="1600" dirty="0" smtClean="0"/>
              <a:t>Boundary conditions</a:t>
            </a:r>
          </a:p>
          <a:p>
            <a:r>
              <a:rPr lang="en-US" sz="1600" dirty="0" smtClean="0"/>
              <a:t>Loads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611582" y="1982474"/>
            <a:ext cx="29121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08834" y="1550727"/>
            <a:ext cx="1074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Solution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60191" y="1690086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Post processing</a:t>
            </a:r>
          </a:p>
          <a:p>
            <a:r>
              <a:rPr lang="en-US" sz="1600" dirty="0" smtClean="0"/>
              <a:t>Load transfer between models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5234" y="2084246"/>
            <a:ext cx="8173301" cy="2528331"/>
            <a:chOff x="455234" y="2084246"/>
            <a:chExt cx="8173301" cy="2528331"/>
          </a:xfrm>
        </p:grpSpPr>
        <p:sp>
          <p:nvSpPr>
            <p:cNvPr id="33" name="Rectangle 32"/>
            <p:cNvSpPr/>
            <p:nvPr/>
          </p:nvSpPr>
          <p:spPr>
            <a:xfrm>
              <a:off x="455234" y="2876655"/>
              <a:ext cx="8147590" cy="173592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0290" y="3346795"/>
              <a:ext cx="16497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Available </a:t>
              </a:r>
            </a:p>
            <a:p>
              <a:r>
                <a:rPr lang="en-US" sz="1200" dirty="0" smtClean="0"/>
                <a:t>- node location</a:t>
              </a:r>
            </a:p>
            <a:p>
              <a:r>
                <a:rPr lang="en-US" sz="1200" dirty="0" smtClean="0"/>
                <a:t>- loads</a:t>
              </a:r>
            </a:p>
            <a:p>
              <a:r>
                <a:rPr lang="en-US" sz="1200" dirty="0" smtClean="0"/>
                <a:t>- node temperature</a:t>
              </a:r>
            </a:p>
            <a:p>
              <a:r>
                <a:rPr lang="en-US" sz="1200" dirty="0" smtClean="0"/>
                <a:t>- material prop.</a:t>
              </a:r>
            </a:p>
            <a:p>
              <a:r>
                <a:rPr lang="en-US" sz="1200" dirty="0" smtClean="0"/>
                <a:t>- ANSYS functions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2833407" y="2084246"/>
              <a:ext cx="0" cy="5411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00636" y="2924120"/>
              <a:ext cx="7781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</a:t>
              </a:r>
              <a:r>
                <a:rPr lang="en-US" sz="1600" dirty="0" smtClean="0"/>
                <a:t>eplace code which builds element matrices: </a:t>
              </a:r>
              <a:r>
                <a:rPr lang="en-US" sz="1600" dirty="0" err="1" smtClean="0"/>
                <a:t>uel.f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uec.f</a:t>
              </a:r>
              <a:r>
                <a:rPr lang="en-US" sz="1600" dirty="0" smtClean="0"/>
                <a:t> -&gt; compile custom ANSYS.exe 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5678841" y="3858536"/>
              <a:ext cx="38771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283730" y="3350704"/>
              <a:ext cx="3395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Element customized by defining</a:t>
              </a:r>
            </a:p>
            <a:p>
              <a:r>
                <a:rPr lang="en-US" sz="1200" dirty="0" smtClean="0"/>
                <a:t>- element shape functions</a:t>
              </a:r>
            </a:p>
            <a:p>
              <a:r>
                <a:rPr lang="en-US" sz="1200" dirty="0" smtClean="0"/>
                <a:t>- material properties: if complex function desired (</a:t>
              </a:r>
              <a:r>
                <a:rPr lang="en-US" sz="1200" dirty="0" err="1" smtClean="0"/>
                <a:t>T,B,Jc,etc</a:t>
              </a:r>
              <a:r>
                <a:rPr lang="en-US" sz="1200" dirty="0" smtClean="0"/>
                <a:t>.)</a:t>
              </a:r>
            </a:p>
            <a:p>
              <a:r>
                <a:rPr lang="en-US" sz="1200" dirty="0" smtClean="0"/>
                <a:t>- formulation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46896" y="3310139"/>
              <a:ext cx="23816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Element matrix generation is now determined by user program</a:t>
              </a:r>
            </a:p>
            <a:p>
              <a:r>
                <a:rPr lang="en-US" sz="1200" dirty="0" smtClean="0"/>
                <a:t>- stiffness, damping, etc.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1722288" y="3858536"/>
              <a:ext cx="43913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81379" y="4927882"/>
            <a:ext cx="8683710" cy="1285758"/>
            <a:chOff x="381379" y="4927882"/>
            <a:chExt cx="8683710" cy="1285758"/>
          </a:xfrm>
        </p:grpSpPr>
        <p:sp>
          <p:nvSpPr>
            <p:cNvPr id="46" name="TextBox 45"/>
            <p:cNvSpPr txBox="1"/>
            <p:nvPr/>
          </p:nvSpPr>
          <p:spPr>
            <a:xfrm>
              <a:off x="381379" y="4962229"/>
              <a:ext cx="685491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Reproduces ANSYS default elements with extra capability of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700" dirty="0" smtClean="0"/>
                <a:t>conductor losses (inter-filament coupling currents)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700" dirty="0" smtClean="0"/>
                <a:t>current sharing / quench propagation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700" dirty="0" smtClean="0"/>
                <a:t>B,T dependent material properties</a:t>
              </a:r>
            </a:p>
          </p:txBody>
        </p:sp>
        <p:sp>
          <p:nvSpPr>
            <p:cNvPr id="3" name="Right Brace 2"/>
            <p:cNvSpPr/>
            <p:nvPr/>
          </p:nvSpPr>
          <p:spPr>
            <a:xfrm>
              <a:off x="6165037" y="4927882"/>
              <a:ext cx="582705" cy="1285758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133194" y="5132180"/>
              <a:ext cx="193189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simulation of quench back, CLIQ,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00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Equiv. Magnetization Term is Included in FEM Formulation for IFCC Losses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5233" y="1687325"/>
            <a:ext cx="796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Equivalent Magnetization for Inter-filament Coupling Current Losses has already been successfully implemented in many codes (ROXIE, LEDET, COMSOL, etc.)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728" y="2902983"/>
            <a:ext cx="1054746" cy="1625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95" y="2742617"/>
            <a:ext cx="2625085" cy="1069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95" y="3938628"/>
            <a:ext cx="4378837" cy="3967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5233" y="5062760"/>
            <a:ext cx="6951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Tau is dependent on conductor properties: twist pitch, </a:t>
            </a:r>
            <a:r>
              <a:rPr lang="en-US" dirty="0" err="1"/>
              <a:t>rho_eff</a:t>
            </a:r>
            <a:r>
              <a:rPr lang="en-US" dirty="0"/>
              <a:t>(T,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 Properties are Programmed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3" y="1299642"/>
            <a:ext cx="8229600" cy="1369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Roxie Material Database* has been implemented, large flexibility for future material properties (simple Fortran functions)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7907" y="2214741"/>
            <a:ext cx="847164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chooses with element </a:t>
            </a:r>
            <a:r>
              <a:rPr lang="en-US" dirty="0" err="1" smtClean="0"/>
              <a:t>keyoptions</a:t>
            </a:r>
            <a:r>
              <a:rPr lang="en-US" dirty="0" smtClean="0"/>
              <a:t>         Example format: </a:t>
            </a:r>
            <a:r>
              <a:rPr lang="en-US" dirty="0"/>
              <a:t>NIST </a:t>
            </a:r>
            <a:r>
              <a:rPr lang="en-US" dirty="0" err="1" smtClean="0"/>
              <a:t>rhocu</a:t>
            </a:r>
            <a:r>
              <a:rPr lang="en-US" dirty="0" smtClean="0"/>
              <a:t>(T, RRR, B</a:t>
            </a:r>
            <a:r>
              <a:rPr lang="en-US" dirty="0"/>
              <a:t>)</a:t>
            </a:r>
          </a:p>
          <a:p>
            <a:endParaRPr lang="en-US" sz="5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03930" y="6356350"/>
            <a:ext cx="566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*”Review of ROXIE’s material property database for quench simulation”,</a:t>
            </a:r>
          </a:p>
          <a:p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 G. </a:t>
            </a:r>
            <a:r>
              <a:rPr lang="en-US" sz="1200" dirty="0" err="1" smtClean="0">
                <a:solidFill>
                  <a:schemeClr val="bg1"/>
                </a:solidFill>
              </a:rPr>
              <a:t>Manfreda</a:t>
            </a:r>
            <a:r>
              <a:rPr lang="en-US" sz="1200" dirty="0" smtClean="0">
                <a:solidFill>
                  <a:schemeClr val="bg1"/>
                </a:solidFill>
              </a:rPr>
              <a:t>, CERN EDMS </a:t>
            </a:r>
            <a:r>
              <a:rPr lang="en-US" sz="1200" dirty="0" err="1" smtClean="0">
                <a:solidFill>
                  <a:schemeClr val="bg1"/>
                </a:solidFill>
              </a:rPr>
              <a:t>Nr</a:t>
            </a:r>
            <a:r>
              <a:rPr lang="en-US" sz="1200" dirty="0" smtClean="0">
                <a:solidFill>
                  <a:schemeClr val="bg1"/>
                </a:solidFill>
              </a:rPr>
              <a:t>: 1178007, 2011. </a:t>
            </a:r>
            <a:endParaRPr lang="en-US" sz="1200" dirty="0"/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730" y="2884969"/>
            <a:ext cx="4539419" cy="28541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28" y="2726731"/>
            <a:ext cx="3214172" cy="31706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1671" y="5915934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+ more…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Overview of Implementation of UDE’s</a:t>
            </a:r>
            <a:endParaRPr lang="en-US" sz="28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7374-8379-4C5F-A184-154F5A4059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91769" y="1742541"/>
            <a:ext cx="357420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Regions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41896" y="2403620"/>
            <a:ext cx="3024405" cy="2046291"/>
            <a:chOff x="841896" y="2403620"/>
            <a:chExt cx="3024405" cy="2046291"/>
          </a:xfrm>
        </p:grpSpPr>
        <p:sp>
          <p:nvSpPr>
            <p:cNvPr id="24" name="Rectangle 23"/>
            <p:cNvSpPr/>
            <p:nvPr/>
          </p:nvSpPr>
          <p:spPr>
            <a:xfrm>
              <a:off x="841896" y="2403620"/>
              <a:ext cx="3024405" cy="2046291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564569" y="2462950"/>
              <a:ext cx="2175917" cy="1962847"/>
              <a:chOff x="2178760" y="1459468"/>
              <a:chExt cx="2901222" cy="2617129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178760" y="1459468"/>
                <a:ext cx="2631917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default (ex. PLANE53)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iron, air, structure areas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eddy currents in structure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mat. prop. (temp)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178760" y="2722380"/>
                <a:ext cx="2901222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user defined (USER102)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conductor areas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conductor loss (IFCC, etc.)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quench state, current sharing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mat. prop. (B, temp)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957118" y="3099842"/>
              <a:ext cx="56938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FEM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41896" y="4491420"/>
            <a:ext cx="3055940" cy="935940"/>
            <a:chOff x="841896" y="4491420"/>
            <a:chExt cx="3055940" cy="935940"/>
          </a:xfrm>
        </p:grpSpPr>
        <p:sp>
          <p:nvSpPr>
            <p:cNvPr id="30" name="Rectangle 29"/>
            <p:cNvSpPr/>
            <p:nvPr/>
          </p:nvSpPr>
          <p:spPr>
            <a:xfrm>
              <a:off x="841896" y="4870407"/>
              <a:ext cx="3018204" cy="556953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64569" y="4928757"/>
              <a:ext cx="2333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default (CIRCU124)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QPS: dump resistor, CLIQ, etc.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85005" y="5024537"/>
              <a:ext cx="71051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Circuit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1169573" y="4491420"/>
              <a:ext cx="0" cy="34565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238081" y="4538822"/>
              <a:ext cx="261802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coupled with stranded formulation </a:t>
              </a:r>
            </a:p>
          </p:txBody>
        </p:sp>
      </p:grpSp>
      <p:sp>
        <p:nvSpPr>
          <p:cNvPr id="62" name="Rectangle 61"/>
          <p:cNvSpPr/>
          <p:nvPr/>
        </p:nvSpPr>
        <p:spPr>
          <a:xfrm>
            <a:off x="591769" y="2227569"/>
            <a:ext cx="3574202" cy="3359225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52535" y="1746284"/>
            <a:ext cx="3420848" cy="2886624"/>
            <a:chOff x="5152535" y="1746284"/>
            <a:chExt cx="3420848" cy="2886624"/>
          </a:xfrm>
        </p:grpSpPr>
        <p:sp>
          <p:nvSpPr>
            <p:cNvPr id="51" name="Rectangle 50"/>
            <p:cNvSpPr/>
            <p:nvPr/>
          </p:nvSpPr>
          <p:spPr>
            <a:xfrm>
              <a:off x="5402725" y="2400771"/>
              <a:ext cx="2978474" cy="209064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720482" y="2462951"/>
              <a:ext cx="16273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default (ex. PLANE77)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iron, structure areas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mat. prop. (temp)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96309" y="3078280"/>
              <a:ext cx="56938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20482" y="3406408"/>
              <a:ext cx="25061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user defined (USER101)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conductor areas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quench propagation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mat. prop. (B, temp, quench state)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152535" y="1746284"/>
              <a:ext cx="342084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5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Thermal Regions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161616" y="2220516"/>
              <a:ext cx="3411767" cy="2412392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30824" y="1629232"/>
            <a:ext cx="2089658" cy="567461"/>
            <a:chOff x="4790046" y="317716"/>
            <a:chExt cx="2786211" cy="756615"/>
          </a:xfrm>
        </p:grpSpPr>
        <p:sp>
          <p:nvSpPr>
            <p:cNvPr id="65" name="TextBox 64"/>
            <p:cNvSpPr txBox="1"/>
            <p:nvPr/>
          </p:nvSpPr>
          <p:spPr>
            <a:xfrm>
              <a:off x="5281555" y="478728"/>
              <a:ext cx="19325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multi-field solver</a:t>
              </a:r>
            </a:p>
          </p:txBody>
        </p:sp>
        <p:sp>
          <p:nvSpPr>
            <p:cNvPr id="66" name="Curved Down Arrow 65"/>
            <p:cNvSpPr/>
            <p:nvPr/>
          </p:nvSpPr>
          <p:spPr>
            <a:xfrm>
              <a:off x="4817843" y="317716"/>
              <a:ext cx="2758414" cy="270399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Curved Down Arrow 66"/>
            <p:cNvSpPr/>
            <p:nvPr/>
          </p:nvSpPr>
          <p:spPr>
            <a:xfrm rot="10800000">
              <a:off x="4790046" y="803932"/>
              <a:ext cx="2758414" cy="270399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34304" y="2445358"/>
            <a:ext cx="1428019" cy="1932987"/>
            <a:chOff x="3934304" y="2445358"/>
            <a:chExt cx="1428019" cy="1932987"/>
          </a:xfrm>
        </p:grpSpPr>
        <p:cxnSp>
          <p:nvCxnSpPr>
            <p:cNvPr id="57" name="Straight Arrow Connector 56"/>
            <p:cNvCxnSpPr/>
            <p:nvPr/>
          </p:nvCxnSpPr>
          <p:spPr>
            <a:xfrm flipH="1" flipV="1">
              <a:off x="3934304" y="3583339"/>
              <a:ext cx="1411791" cy="469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447243" y="3354635"/>
              <a:ext cx="4940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temp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3944771" y="3935115"/>
              <a:ext cx="1411791" cy="53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206373" y="3683407"/>
              <a:ext cx="9877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joule heating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3945418" y="4078704"/>
              <a:ext cx="1411791" cy="53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128647" y="4101346"/>
              <a:ext cx="113204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B, quench state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3939096" y="4339275"/>
              <a:ext cx="1411791" cy="53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 flipV="1">
              <a:off x="3950532" y="2686777"/>
              <a:ext cx="1411791" cy="469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4459876" y="2445358"/>
              <a:ext cx="4940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temp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3950532" y="2973093"/>
              <a:ext cx="1411791" cy="53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4212134" y="2721385"/>
              <a:ext cx="9877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joule heating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70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Verification and Benchmarking is in Progress with a Mix of Codes and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89" y="1542942"/>
            <a:ext cx="7529509" cy="4413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STEAM collaboration                                  [ CERN</a:t>
            </a:r>
            <a:r>
              <a:rPr lang="en-US" sz="1800" dirty="0"/>
              <a:t>: B. </a:t>
            </a:r>
            <a:r>
              <a:rPr lang="en-US" sz="1800" dirty="0" err="1" smtClean="0"/>
              <a:t>Auchmann</a:t>
            </a:r>
            <a:r>
              <a:rPr lang="en-US" sz="1800" dirty="0" smtClean="0"/>
              <a:t>, L. </a:t>
            </a:r>
            <a:r>
              <a:rPr lang="en-US" sz="1800" dirty="0" err="1" smtClean="0"/>
              <a:t>Bortot</a:t>
            </a:r>
            <a:r>
              <a:rPr lang="en-US" sz="1800" dirty="0" smtClean="0"/>
              <a:t> ]</a:t>
            </a:r>
            <a:endParaRPr lang="en-US" sz="1800" dirty="0" smtClean="0"/>
          </a:p>
          <a:p>
            <a:pPr lvl="1"/>
            <a:r>
              <a:rPr lang="en-US" sz="1800" dirty="0" smtClean="0"/>
              <a:t>dipole model </a:t>
            </a:r>
            <a:r>
              <a:rPr lang="en-US" sz="1800" dirty="0" smtClean="0"/>
              <a:t>comparison with COMSOL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LBNL Nb</a:t>
            </a:r>
            <a:r>
              <a:rPr lang="en-US" sz="1800" baseline="-25000" dirty="0"/>
              <a:t>3</a:t>
            </a:r>
            <a:r>
              <a:rPr lang="en-US" sz="1800" dirty="0"/>
              <a:t>Sn </a:t>
            </a:r>
            <a:r>
              <a:rPr lang="en-US" sz="1800" dirty="0" err="1" smtClean="0"/>
              <a:t>Undulator</a:t>
            </a:r>
            <a:r>
              <a:rPr lang="en-US" sz="1800" dirty="0" smtClean="0"/>
              <a:t>  </a:t>
            </a:r>
            <a:endParaRPr lang="en-US" sz="1800" dirty="0"/>
          </a:p>
          <a:p>
            <a:pPr lvl="1"/>
            <a:r>
              <a:rPr lang="en-US" sz="1800" dirty="0" smtClean="0"/>
              <a:t>L/R extraction data with clear quench back (from past tests)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LBNL Bi2212 </a:t>
            </a:r>
            <a:r>
              <a:rPr lang="en-US" sz="1800" dirty="0" smtClean="0"/>
              <a:t>Racetracks                           [ FSU: Daniel Davis ]</a:t>
            </a:r>
            <a:endParaRPr lang="en-US" sz="1800" dirty="0"/>
          </a:p>
          <a:p>
            <a:pPr lvl="1"/>
            <a:r>
              <a:rPr lang="en-US" sz="1800" dirty="0" smtClean="0"/>
              <a:t>comparison with LEDET</a:t>
            </a:r>
            <a:endParaRPr lang="en-US" sz="1800" dirty="0"/>
          </a:p>
          <a:p>
            <a:pPr lvl="1"/>
            <a:r>
              <a:rPr lang="en-US" sz="1800" dirty="0" smtClean="0"/>
              <a:t>CLIQ test at LBNL (in ~1-2 months)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LBNL/PSI Nb3Sn </a:t>
            </a:r>
            <a:r>
              <a:rPr lang="en-US" sz="1800" dirty="0" smtClean="0"/>
              <a:t>CCT                                 [ PSI: J. Gao, B. </a:t>
            </a:r>
            <a:r>
              <a:rPr lang="en-US" sz="1800" dirty="0" err="1" smtClean="0"/>
              <a:t>Auchmann</a:t>
            </a:r>
            <a:r>
              <a:rPr lang="en-US" sz="1800" dirty="0" smtClean="0"/>
              <a:t> ] </a:t>
            </a:r>
            <a:endParaRPr lang="en-US" sz="1800" dirty="0"/>
          </a:p>
          <a:p>
            <a:pPr lvl="1"/>
            <a:r>
              <a:rPr lang="en-US" sz="1800" dirty="0" smtClean="0"/>
              <a:t>CLIQ </a:t>
            </a:r>
            <a:r>
              <a:rPr lang="en-US" sz="1800" dirty="0"/>
              <a:t>test </a:t>
            </a:r>
            <a:r>
              <a:rPr lang="en-US" sz="1800" dirty="0" smtClean="0"/>
              <a:t>at LBNL (in ~6-12 months)</a:t>
            </a:r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4189" y="3919026"/>
            <a:ext cx="7805936" cy="135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Courier New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marL="457200" lvl="1" indent="0">
              <a:buFont typeface="Courier New"/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7506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Verification </a:t>
            </a:r>
            <a:r>
              <a:rPr lang="en-US" dirty="0" smtClean="0"/>
              <a:t>Study (with CERN)</a:t>
            </a:r>
            <a:endParaRPr lang="en-US" sz="28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7374-8379-4C5F-A184-154F5A4059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09823" y="5849334"/>
            <a:ext cx="241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L. </a:t>
            </a:r>
            <a:r>
              <a:rPr lang="en-US" dirty="0" err="1" smtClean="0"/>
              <a:t>Bortot</a:t>
            </a:r>
            <a:r>
              <a:rPr lang="en-US" dirty="0" smtClean="0"/>
              <a:t>, B. </a:t>
            </a:r>
            <a:r>
              <a:rPr lang="en-US" dirty="0" err="1" smtClean="0"/>
              <a:t>Auchmann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5" y="1213670"/>
            <a:ext cx="4285376" cy="923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371" y="1312397"/>
            <a:ext cx="1672003" cy="6105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28" y="2455203"/>
            <a:ext cx="3714848" cy="2781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0" t="17687" r="13496" b="5170"/>
          <a:stretch/>
        </p:blipFill>
        <p:spPr>
          <a:xfrm>
            <a:off x="5049747" y="2276544"/>
            <a:ext cx="3487763" cy="29604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25" t="819" r="622" b="93231"/>
          <a:stretch/>
        </p:blipFill>
        <p:spPr>
          <a:xfrm>
            <a:off x="7606521" y="2517752"/>
            <a:ext cx="704616" cy="38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64283</TotalTime>
  <Words>1182</Words>
  <Application>Microsoft Office PowerPoint</Application>
  <PresentationFormat>On-screen Show (4:3)</PresentationFormat>
  <Paragraphs>255</Paragraphs>
  <Slides>24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Calibri</vt:lpstr>
      <vt:lpstr>Courier New</vt:lpstr>
      <vt:lpstr>Franklin Gothic Book</vt:lpstr>
      <vt:lpstr>Franklin Gothic Medium</vt:lpstr>
      <vt:lpstr>Helvetica</vt:lpstr>
      <vt:lpstr>Times New Roman</vt:lpstr>
      <vt:lpstr>ATAP No Footer</vt:lpstr>
      <vt:lpstr>PowerPoint Presentation</vt:lpstr>
      <vt:lpstr>ANSYS with User Elements can Include SC Specific Effects</vt:lpstr>
      <vt:lpstr>Motivation</vt:lpstr>
      <vt:lpstr>What is a User Element in ANSYS?</vt:lpstr>
      <vt:lpstr>Equiv. Magnetization Term is Included in FEM Formulation for IFCC Losses</vt:lpstr>
      <vt:lpstr>Material Properties are Programmed</vt:lpstr>
      <vt:lpstr>Overview of Implementation of UDE’s</vt:lpstr>
      <vt:lpstr>Verification and Benchmarking is in Progress with a Mix of Codes and Data</vt:lpstr>
      <vt:lpstr>Verification Study (with CERN)</vt:lpstr>
      <vt:lpstr>Planned Comparisons</vt:lpstr>
      <vt:lpstr>Example: Inductances Agrees with Comsol for a Simple Ramp</vt:lpstr>
      <vt:lpstr>Implementation of Elements for This Case is Straight Forward</vt:lpstr>
      <vt:lpstr>Fully Coupled Example: 2D User Elements Predict Nb3Sn SCU Quench Back</vt:lpstr>
      <vt:lpstr>Implementation of UDE’s for SCU</vt:lpstr>
      <vt:lpstr>Example: 2D User Elements Show Nb3Sn SCU Quench Back</vt:lpstr>
      <vt:lpstr>Quench Back at High Current</vt:lpstr>
      <vt:lpstr>Quench Back at Different Current Levels</vt:lpstr>
      <vt:lpstr>Summary and Future Plans</vt:lpstr>
      <vt:lpstr>Thanks To</vt:lpstr>
      <vt:lpstr>PowerPoint Presentation</vt:lpstr>
      <vt:lpstr>A user defined thermal element: USER101</vt:lpstr>
      <vt:lpstr>A user defined magnetic element: USER102</vt:lpstr>
      <vt:lpstr>STEAM Co-Simulation Architecture</vt:lpstr>
      <vt:lpstr>Example: the HL-LHC Triplet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xrwang</dc:creator>
  <cp:lastModifiedBy>Lucas N. Brouwer</cp:lastModifiedBy>
  <cp:revision>2280</cp:revision>
  <cp:lastPrinted>2017-11-29T16:44:04Z</cp:lastPrinted>
  <dcterms:created xsi:type="dcterms:W3CDTF">2015-07-10T17:44:33Z</dcterms:created>
  <dcterms:modified xsi:type="dcterms:W3CDTF">2018-02-09T13:12:19Z</dcterms:modified>
</cp:coreProperties>
</file>