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86" r:id="rId2"/>
    <p:sldId id="401" r:id="rId3"/>
    <p:sldId id="420" r:id="rId4"/>
    <p:sldId id="402" r:id="rId5"/>
    <p:sldId id="427" r:id="rId6"/>
    <p:sldId id="423" r:id="rId7"/>
    <p:sldId id="422" r:id="rId8"/>
    <p:sldId id="428" r:id="rId9"/>
    <p:sldId id="421" r:id="rId10"/>
    <p:sldId id="431" r:id="rId11"/>
    <p:sldId id="426" r:id="rId12"/>
    <p:sldId id="429" r:id="rId13"/>
    <p:sldId id="432" r:id="rId14"/>
    <p:sldId id="433" r:id="rId15"/>
    <p:sldId id="424" r:id="rId16"/>
    <p:sldId id="425" r:id="rId17"/>
    <p:sldId id="430" r:id="rId18"/>
    <p:sldId id="352" r:id="rId19"/>
    <p:sldId id="434" r:id="rId20"/>
    <p:sldId id="393" r:id="rId21"/>
    <p:sldId id="394" r:id="rId22"/>
    <p:sldId id="405" r:id="rId23"/>
    <p:sldId id="404" r:id="rId24"/>
    <p:sldId id="399" r:id="rId25"/>
    <p:sldId id="41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>
          <p15:clr>
            <a:srgbClr val="A4A3A4"/>
          </p15:clr>
        </p15:guide>
        <p15:guide id="2" orient="horz" pos="1010">
          <p15:clr>
            <a:srgbClr val="A4A3A4"/>
          </p15:clr>
        </p15:guide>
        <p15:guide id="3" orient="horz" pos="3630">
          <p15:clr>
            <a:srgbClr val="A4A3A4"/>
          </p15:clr>
        </p15:guide>
        <p15:guide id="4" orient="horz" pos="2309">
          <p15:clr>
            <a:srgbClr val="A4A3A4"/>
          </p15:clr>
        </p15:guide>
        <p15:guide id="5" pos="5471">
          <p15:clr>
            <a:srgbClr val="A4A3A4"/>
          </p15:clr>
        </p15:guide>
        <p15:guide id="6" pos="295">
          <p15:clr>
            <a:srgbClr val="A4A3A4"/>
          </p15:clr>
        </p15:guide>
        <p15:guide id="7">
          <p15:clr>
            <a:srgbClr val="A4A3A4"/>
          </p15:clr>
        </p15:guide>
        <p15:guide id="8" pos="2075">
          <p15:clr>
            <a:srgbClr val="A4A3A4"/>
          </p15:clr>
        </p15:guide>
        <p15:guide id="9" pos="3889">
          <p15:clr>
            <a:srgbClr val="A4A3A4"/>
          </p15:clr>
        </p15:guide>
        <p15:guide id="10" pos="3679">
          <p15:clr>
            <a:srgbClr val="A4A3A4"/>
          </p15:clr>
        </p15:guide>
        <p15:guide id="11" pos="2852">
          <p15:clr>
            <a:srgbClr val="A4A3A4"/>
          </p15:clr>
        </p15:guide>
        <p15:guide id="12" pos="18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BE2"/>
    <a:srgbClr val="89898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1"/>
    <p:restoredTop sz="93068"/>
  </p:normalViewPr>
  <p:slideViewPr>
    <p:cSldViewPr snapToGrid="0" snapToObjects="1">
      <p:cViewPr varScale="1">
        <p:scale>
          <a:sx n="41" d="100"/>
          <a:sy n="41" d="100"/>
        </p:scale>
        <p:origin x="1536" y="42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2/9/2018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7632" r="5976" b="20233"/>
          <a:stretch/>
        </p:blipFill>
        <p:spPr>
          <a:xfrm>
            <a:off x="0" y="0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9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221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4" y="971552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5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07Feb2017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6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 Cooley | Conductor Procurement and R&amp;D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4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5" y="6356350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59" y="6323774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  <p:sldLayoutId id="2147483676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8789" y="4891939"/>
            <a:ext cx="8226425" cy="10350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Stoyan Stoynev</a:t>
            </a:r>
          </a:p>
          <a:p>
            <a:r>
              <a:rPr lang="en-US" sz="1900" dirty="0">
                <a:solidFill>
                  <a:srgbClr val="FFFF00"/>
                </a:solidFill>
              </a:rPr>
              <a:t>US Magnet Development Program</a:t>
            </a:r>
          </a:p>
          <a:p>
            <a:r>
              <a:rPr lang="en-US" sz="1900" dirty="0">
                <a:solidFill>
                  <a:srgbClr val="FFFF00"/>
                </a:solidFill>
              </a:rPr>
              <a:t>Fermi National Accelerator Laboratory</a:t>
            </a:r>
          </a:p>
        </p:txBody>
      </p:sp>
      <p:sp>
        <p:nvSpPr>
          <p:cNvPr id="3" name="Rectangle 2"/>
          <p:cNvSpPr/>
          <p:nvPr/>
        </p:nvSpPr>
        <p:spPr>
          <a:xfrm>
            <a:off x="458789" y="2647544"/>
            <a:ext cx="8226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Nb</a:t>
            </a:r>
            <a:r>
              <a:rPr lang="en-US" sz="3200" baseline="-25000" dirty="0">
                <a:solidFill>
                  <a:schemeClr val="bg1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Sn Training DB and new data</a:t>
            </a: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7701093" y="6409189"/>
            <a:ext cx="1442907" cy="4488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Courier New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9 Feb 2018 </a:t>
            </a:r>
          </a:p>
          <a:p>
            <a:r>
              <a:rPr lang="en-US" sz="1900" dirty="0"/>
              <a:t>Jacksonville, </a:t>
            </a:r>
            <a:r>
              <a:rPr lang="en-US" sz="1900" dirty="0" err="1"/>
              <a:t>Fl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 series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3730" y="1451413"/>
            <a:ext cx="15569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78A9D3-F672-49F7-9F11-0EBEFB95B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552" y="1923177"/>
            <a:ext cx="7090360" cy="31590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5E1DFA-6207-41F7-BA85-27F753F4D9C1}"/>
              </a:ext>
            </a:extLst>
          </p:cNvPr>
          <p:cNvSpPr txBox="1"/>
          <p:nvPr/>
        </p:nvSpPr>
        <p:spPr>
          <a:xfrm>
            <a:off x="7149589" y="2206531"/>
            <a:ext cx="20410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now have SSL </a:t>
            </a:r>
          </a:p>
          <a:p>
            <a:r>
              <a:rPr lang="en-US" dirty="0"/>
              <a:t>per coil or have </a:t>
            </a:r>
          </a:p>
          <a:p>
            <a:r>
              <a:rPr lang="en-US" dirty="0"/>
              <a:t>some estimate on</a:t>
            </a:r>
          </a:p>
          <a:p>
            <a:r>
              <a:rPr lang="en-US" dirty="0"/>
              <a:t>billet-to-billet </a:t>
            </a:r>
          </a:p>
          <a:p>
            <a:r>
              <a:rPr lang="en-US" dirty="0"/>
              <a:t>variations</a:t>
            </a:r>
          </a:p>
          <a:p>
            <a:r>
              <a:rPr lang="en-US" dirty="0"/>
              <a:t>(will use for proper </a:t>
            </a:r>
          </a:p>
          <a:p>
            <a:r>
              <a:rPr lang="en-US" dirty="0"/>
              <a:t>normalization)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3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 series – closer look example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3730" y="1451413"/>
            <a:ext cx="15569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5E1DFA-6207-41F7-BA85-27F753F4D9C1}"/>
              </a:ext>
            </a:extLst>
          </p:cNvPr>
          <p:cNvSpPr txBox="1"/>
          <p:nvPr/>
        </p:nvSpPr>
        <p:spPr>
          <a:xfrm>
            <a:off x="5234730" y="1636079"/>
            <a:ext cx="3955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TQ 17 and 19 did not quench</a:t>
            </a:r>
          </a:p>
          <a:p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in low ramp rate training; quenched later at high ramp rates</a:t>
            </a:r>
            <a:r>
              <a:rPr lang="en-US" dirty="0"/>
              <a:t>) </a:t>
            </a:r>
          </a:p>
          <a:p>
            <a:r>
              <a:rPr lang="en-US" dirty="0"/>
              <a:t>TQ 27 had very fast training </a:t>
            </a:r>
          </a:p>
          <a:p>
            <a:r>
              <a:rPr lang="en-US" dirty="0"/>
              <a:t>TQ 24 had slow training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9BED08-FC1E-4E42-AA21-CC0A1B54B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0" y="1143000"/>
            <a:ext cx="4942995" cy="4003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728F28-4BF1-4024-B3E9-5B373AD07327}"/>
              </a:ext>
            </a:extLst>
          </p:cNvPr>
          <p:cNvSpPr/>
          <p:nvPr/>
        </p:nvSpPr>
        <p:spPr>
          <a:xfrm>
            <a:off x="5652235" y="5035194"/>
            <a:ext cx="3120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TQ 17 and 19 were previously </a:t>
            </a:r>
          </a:p>
          <a:p>
            <a:r>
              <a:rPr lang="en-US" dirty="0">
                <a:solidFill>
                  <a:srgbClr val="C00000"/>
                </a:solidFill>
              </a:rPr>
              <a:t>collared and de-collared </a:t>
            </a:r>
          </a:p>
        </p:txBody>
      </p:sp>
    </p:spTree>
    <p:extLst>
      <p:ext uri="{BB962C8B-B14F-4D97-AF65-F5344CB8AC3E}">
        <p14:creationId xmlns:p14="http://schemas.microsoft.com/office/powerpoint/2010/main" val="96341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HQ series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3730" y="1451413"/>
            <a:ext cx="15569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874A95-C083-4453-91D1-5A59E432A769}"/>
              </a:ext>
            </a:extLst>
          </p:cNvPr>
          <p:cNvSpPr txBox="1"/>
          <p:nvPr/>
        </p:nvSpPr>
        <p:spPr>
          <a:xfrm>
            <a:off x="5711522" y="2406871"/>
            <a:ext cx="3432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now have SSL per coil</a:t>
            </a:r>
          </a:p>
          <a:p>
            <a:r>
              <a:rPr lang="en-US" dirty="0"/>
              <a:t>(will use for proper normalization)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5BA5D-4ECB-479B-8BB0-488B888F9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41" y="1333626"/>
            <a:ext cx="5602371" cy="34391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CB2B29-FDD9-4CC7-A71A-0BC64932E779}"/>
              </a:ext>
            </a:extLst>
          </p:cNvPr>
          <p:cNvSpPr txBox="1"/>
          <p:nvPr/>
        </p:nvSpPr>
        <p:spPr>
          <a:xfrm>
            <a:off x="3821120" y="3699545"/>
            <a:ext cx="1854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Using SSL per magnet</a:t>
            </a:r>
          </a:p>
          <a:p>
            <a:r>
              <a:rPr lang="en-US" sz="1400" b="1" dirty="0">
                <a:solidFill>
                  <a:schemeClr val="accent2"/>
                </a:solidFill>
              </a:rPr>
              <a:t>on this plot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DD2474-46F0-4F00-A007-4A42CAA0EEF5}"/>
              </a:ext>
            </a:extLst>
          </p:cNvPr>
          <p:cNvSpPr txBox="1"/>
          <p:nvPr/>
        </p:nvSpPr>
        <p:spPr>
          <a:xfrm>
            <a:off x="1330557" y="5646898"/>
            <a:ext cx="7097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We have the set of TQ, HQ, MBH and QXF coils/magnets tested at FNAL</a:t>
            </a:r>
          </a:p>
        </p:txBody>
      </p:sp>
    </p:spTree>
    <p:extLst>
      <p:ext uri="{BB962C8B-B14F-4D97-AF65-F5344CB8AC3E}">
        <p14:creationId xmlns:p14="http://schemas.microsoft.com/office/powerpoint/2010/main" val="354161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3730" y="1451413"/>
            <a:ext cx="15569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48490D-29DB-4A3E-880A-551112C18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3" y="4328718"/>
            <a:ext cx="2870641" cy="1943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2CDF29-69A8-4E27-AC6F-D4132C4B1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480" y="4328718"/>
            <a:ext cx="2898087" cy="19436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0363D5-FD1B-40CC-8619-136FBB7C1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949" y="4586618"/>
            <a:ext cx="2807501" cy="16857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2EA1A3-1F82-45FC-9288-7A6D13A88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41" y="1979154"/>
            <a:ext cx="2828223" cy="17713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C98E8D-3133-4D0F-83EF-94C8095BC221}"/>
              </a:ext>
            </a:extLst>
          </p:cNvPr>
          <p:cNvSpPr txBox="1"/>
          <p:nvPr/>
        </p:nvSpPr>
        <p:spPr>
          <a:xfrm>
            <a:off x="37640" y="153061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MBHSP02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26834F-050A-41BF-AC64-80C098C6848B}"/>
              </a:ext>
            </a:extLst>
          </p:cNvPr>
          <p:cNvSpPr txBox="1"/>
          <p:nvPr/>
        </p:nvSpPr>
        <p:spPr>
          <a:xfrm>
            <a:off x="752574" y="3969291"/>
            <a:ext cx="126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MQXFS01a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E1A8B2-B4CF-4506-9BEA-624A7A73A70F}"/>
              </a:ext>
            </a:extLst>
          </p:cNvPr>
          <p:cNvSpPr txBox="1"/>
          <p:nvPr/>
        </p:nvSpPr>
        <p:spPr>
          <a:xfrm>
            <a:off x="3434319" y="3712894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MQXFS01b</a:t>
            </a:r>
          </a:p>
          <a:p>
            <a:r>
              <a:rPr lang="en-US" sz="1400" dirty="0"/>
              <a:t>(higher azimuthal pre-stress)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A03D35-8E43-41CF-B828-84E6A23A2472}"/>
              </a:ext>
            </a:extLst>
          </p:cNvPr>
          <p:cNvSpPr txBox="1"/>
          <p:nvPr/>
        </p:nvSpPr>
        <p:spPr>
          <a:xfrm>
            <a:off x="6454266" y="3909079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MQXFS01c</a:t>
            </a:r>
          </a:p>
          <a:p>
            <a:r>
              <a:rPr lang="en-US" sz="1400" dirty="0"/>
              <a:t>(higher axial pre-stress)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BBF191-B323-4FD3-A8D2-91A5D46F7FC8}"/>
              </a:ext>
            </a:extLst>
          </p:cNvPr>
          <p:cNvSpPr txBox="1"/>
          <p:nvPr/>
        </p:nvSpPr>
        <p:spPr>
          <a:xfrm>
            <a:off x="1151056" y="1523026"/>
            <a:ext cx="169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(“Typical” MBH)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E50EF9-7226-4326-98D0-5B37BA0E1A75}"/>
              </a:ext>
            </a:extLst>
          </p:cNvPr>
          <p:cNvSpPr txBox="1"/>
          <p:nvPr/>
        </p:nvSpPr>
        <p:spPr>
          <a:xfrm>
            <a:off x="3613349" y="1464141"/>
            <a:ext cx="48145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 observation for “bullet” SG (MBH series)</a:t>
            </a:r>
          </a:p>
          <a:p>
            <a:r>
              <a:rPr lang="en-US" dirty="0"/>
              <a:t>and rod SG (QXF series)</a:t>
            </a:r>
          </a:p>
          <a:p>
            <a:endParaRPr lang="en-US" dirty="0"/>
          </a:p>
          <a:p>
            <a:r>
              <a:rPr lang="en-US" dirty="0"/>
              <a:t>Behavior features with detraining and </a:t>
            </a:r>
          </a:p>
          <a:p>
            <a:r>
              <a:rPr lang="en-US" dirty="0"/>
              <a:t>pre-stress differences (QXF)</a:t>
            </a:r>
          </a:p>
          <a:p>
            <a:endParaRPr lang="en-US" dirty="0"/>
          </a:p>
          <a:p>
            <a:r>
              <a:rPr lang="en-US" dirty="0"/>
              <a:t>What is the relevance of data…</a:t>
            </a:r>
          </a:p>
        </p:txBody>
      </p:sp>
    </p:spTree>
    <p:extLst>
      <p:ext uri="{BB962C8B-B14F-4D97-AF65-F5344CB8AC3E}">
        <p14:creationId xmlns:p14="http://schemas.microsoft.com/office/powerpoint/2010/main" val="1252867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RRR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C79A7-B506-474D-B6BA-5434F9558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118" y="1905318"/>
            <a:ext cx="3074928" cy="154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C72667-95A7-443F-A61A-C5A70FCE7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247" y="1730377"/>
            <a:ext cx="2496987" cy="1718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17C6BB-8C68-41CD-AF9F-3FD3ABDB0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259"/>
            <a:ext cx="3052807" cy="18565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1D85BB-08B5-4BBB-A383-F9C9C14AF13B}"/>
              </a:ext>
            </a:extLst>
          </p:cNvPr>
          <p:cNvSpPr txBox="1"/>
          <p:nvPr/>
        </p:nvSpPr>
        <p:spPr>
          <a:xfrm>
            <a:off x="651323" y="1228342"/>
            <a:ext cx="1750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B050"/>
                </a:solidFill>
              </a:rPr>
              <a:t>(You saw this before)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5B7FD1-3368-4EE3-8C9F-CFDAF70D9B84}"/>
              </a:ext>
            </a:extLst>
          </p:cNvPr>
          <p:cNvSpPr/>
          <p:nvPr/>
        </p:nvSpPr>
        <p:spPr>
          <a:xfrm>
            <a:off x="7969541" y="1953985"/>
            <a:ext cx="458921" cy="144457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75CD4B-BDA1-40D4-BDCC-35E7AE3DAD31}"/>
              </a:ext>
            </a:extLst>
          </p:cNvPr>
          <p:cNvSpPr txBox="1"/>
          <p:nvPr/>
        </p:nvSpPr>
        <p:spPr>
          <a:xfrm>
            <a:off x="4717625" y="1486218"/>
            <a:ext cx="259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From G. </a:t>
            </a:r>
            <a:r>
              <a:rPr lang="en-US" i="1" dirty="0" err="1">
                <a:solidFill>
                  <a:srgbClr val="00B050"/>
                </a:solidFill>
              </a:rPr>
              <a:t>Willering</a:t>
            </a:r>
            <a:r>
              <a:rPr lang="en-US" i="1" dirty="0">
                <a:solidFill>
                  <a:srgbClr val="00B050"/>
                </a:solidFill>
              </a:rPr>
              <a:t> (MT25)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A92593E-8F21-4F25-A25E-F0E2694E4246}"/>
              </a:ext>
            </a:extLst>
          </p:cNvPr>
          <p:cNvSpPr/>
          <p:nvPr/>
        </p:nvSpPr>
        <p:spPr>
          <a:xfrm>
            <a:off x="8061960" y="2141220"/>
            <a:ext cx="266700" cy="144780"/>
          </a:xfrm>
          <a:prstGeom prst="ellipse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ABB1893-4443-46BF-83B8-853699AA5345}"/>
              </a:ext>
            </a:extLst>
          </p:cNvPr>
          <p:cNvSpPr/>
          <p:nvPr/>
        </p:nvSpPr>
        <p:spPr>
          <a:xfrm>
            <a:off x="8081010" y="2509608"/>
            <a:ext cx="266700" cy="144780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BA20BE4-961F-4C4C-A6E5-59054B4DE921}"/>
              </a:ext>
            </a:extLst>
          </p:cNvPr>
          <p:cNvSpPr/>
          <p:nvPr/>
        </p:nvSpPr>
        <p:spPr>
          <a:xfrm>
            <a:off x="5705935" y="2168432"/>
            <a:ext cx="667530" cy="152400"/>
          </a:xfrm>
          <a:prstGeom prst="ellipse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326D4F-0789-45E3-8F5A-DBFEEDF05538}"/>
              </a:ext>
            </a:extLst>
          </p:cNvPr>
          <p:cNvSpPr/>
          <p:nvPr/>
        </p:nvSpPr>
        <p:spPr>
          <a:xfrm>
            <a:off x="5705935" y="2432226"/>
            <a:ext cx="667530" cy="144780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24DA35-2112-4EF7-A64B-5A3F5C5679CD}"/>
              </a:ext>
            </a:extLst>
          </p:cNvPr>
          <p:cNvSpPr txBox="1"/>
          <p:nvPr/>
        </p:nvSpPr>
        <p:spPr>
          <a:xfrm>
            <a:off x="3150094" y="3470034"/>
            <a:ext cx="591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lowest RRR coil has one of the highest “first” quench currents,</a:t>
            </a:r>
          </a:p>
          <a:p>
            <a:r>
              <a:rPr lang="en-US" sz="1600" dirty="0"/>
              <a:t>The highest RRR coil has one of the lowest “first” quench currents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661D4C-2804-4A26-854D-27C382B1D4E1}"/>
              </a:ext>
            </a:extLst>
          </p:cNvPr>
          <p:cNvSpPr/>
          <p:nvPr/>
        </p:nvSpPr>
        <p:spPr>
          <a:xfrm>
            <a:off x="5207549" y="1191009"/>
            <a:ext cx="2001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CERN 11 T Models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10B970-33F2-41FA-80C6-3A88E6C0C381}"/>
              </a:ext>
            </a:extLst>
          </p:cNvPr>
          <p:cNvSpPr txBox="1"/>
          <p:nvPr/>
        </p:nvSpPr>
        <p:spPr>
          <a:xfrm>
            <a:off x="3536328" y="4082655"/>
            <a:ext cx="4811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 still don’t have the SSL per coil among others</a:t>
            </a:r>
          </a:p>
          <a:p>
            <a:r>
              <a:rPr lang="en-US" dirty="0">
                <a:solidFill>
                  <a:srgbClr val="C00000"/>
                </a:solidFill>
              </a:rPr>
              <a:t>(common database? shared “database” entry?)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D8ED94-5394-4926-9340-97731585B058}"/>
              </a:ext>
            </a:extLst>
          </p:cNvPr>
          <p:cNvSpPr txBox="1"/>
          <p:nvPr/>
        </p:nvSpPr>
        <p:spPr>
          <a:xfrm>
            <a:off x="1557509" y="5406593"/>
            <a:ext cx="472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almost had the data for MQXFAP1 from BNL…</a:t>
            </a:r>
          </a:p>
        </p:txBody>
      </p:sp>
    </p:spTree>
    <p:extLst>
      <p:ext uri="{BB962C8B-B14F-4D97-AF65-F5344CB8AC3E}">
        <p14:creationId xmlns:p14="http://schemas.microsoft.com/office/powerpoint/2010/main" val="2502534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Incoming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3730" y="1451413"/>
            <a:ext cx="15569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7CC7B5F-6A6D-4D39-A918-D7C18058C8D4}"/>
              </a:ext>
            </a:extLst>
          </p:cNvPr>
          <p:cNvSpPr txBox="1">
            <a:spLocks/>
          </p:cNvSpPr>
          <p:nvPr/>
        </p:nvSpPr>
        <p:spPr>
          <a:xfrm>
            <a:off x="228600" y="1451413"/>
            <a:ext cx="8672513" cy="432981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There are ongoing tests for the “11 T” and the quads HL-LHC program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lang="en-US" sz="2000" dirty="0">
              <a:solidFill>
                <a:srgbClr val="003087"/>
              </a:solidFill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It would be great if we had prompt access to all the parameters and test data (both in pre-defined formats, preferably)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lang="en-US" sz="2000" dirty="0">
              <a:solidFill>
                <a:srgbClr val="003087"/>
              </a:solidFill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In next years we’ll get a lot of LHC “production” magnets/coil data which will be of interest – need to prepare a “database” format for easy analysis and cross correlations (with prototypes too)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lang="en-US" sz="2000" dirty="0">
              <a:solidFill>
                <a:srgbClr val="003087"/>
              </a:solidFill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We need to work in close collaboration with CERN obviously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16EBDE-7D95-4C8C-8A5D-65E864079388}"/>
              </a:ext>
            </a:extLst>
          </p:cNvPr>
          <p:cNvSpPr txBox="1"/>
          <p:nvPr/>
        </p:nvSpPr>
        <p:spPr>
          <a:xfrm>
            <a:off x="1040235" y="5234730"/>
            <a:ext cx="6772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We can use the opportunity to address several general points – </a:t>
            </a:r>
          </a:p>
          <a:p>
            <a:r>
              <a:rPr lang="en-US" dirty="0">
                <a:solidFill>
                  <a:srgbClr val="C00000"/>
                </a:solidFill>
              </a:rPr>
              <a:t>data preservation, data sharing, data formatting, data analysis tools</a:t>
            </a:r>
          </a:p>
          <a:p>
            <a:r>
              <a:rPr lang="en-US" dirty="0">
                <a:solidFill>
                  <a:srgbClr val="C00000"/>
                </a:solidFill>
              </a:rPr>
              <a:t>(even if this will be US only)</a:t>
            </a:r>
          </a:p>
        </p:txBody>
      </p:sp>
    </p:spTree>
    <p:extLst>
      <p:ext uri="{BB962C8B-B14F-4D97-AF65-F5344CB8AC3E}">
        <p14:creationId xmlns:p14="http://schemas.microsoft.com/office/powerpoint/2010/main" val="265543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3730" y="1793246"/>
            <a:ext cx="15569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55E6F76-A344-4DF2-87CD-ED0802D4B38A}"/>
              </a:ext>
            </a:extLst>
          </p:cNvPr>
          <p:cNvSpPr txBox="1">
            <a:spLocks/>
          </p:cNvSpPr>
          <p:nvPr/>
        </p:nvSpPr>
        <p:spPr>
          <a:xfrm>
            <a:off x="228600" y="1507496"/>
            <a:ext cx="8672513" cy="432981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Complete the current work for ASC2018 (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</a:rPr>
              <a:t>publish</a:t>
            </a: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Include (</a:t>
            </a:r>
            <a:r>
              <a:rPr lang="en-US" sz="2000" i="1" dirty="0">
                <a:solidFill>
                  <a:srgbClr val="003087"/>
                </a:solidFill>
                <a:latin typeface="Calibri" panose="020F0502020204030204" pitchFamily="34" charset="0"/>
              </a:rPr>
              <a:t>public</a:t>
            </a: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) data from CERN (11 T) if available by then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Include and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summarize available CERN and BNL data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None/>
              <a:tabLst/>
              <a:defRPr/>
            </a:pP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(11T dipoles and HL-LHC quads) – </a:t>
            </a: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over the next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 year</a:t>
            </a:r>
            <a:endParaRPr lang="en-US" sz="2000" dirty="0">
              <a:solidFill>
                <a:srgbClr val="003087"/>
              </a:solidFill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Track performance differences for similar coils, in particular fabricated at CERN and in the US – over the next year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lang="en-US" sz="2000" dirty="0">
              <a:solidFill>
                <a:srgbClr val="003087"/>
              </a:solidFill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Publish findings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None/>
              <a:tabLst/>
              <a:defRPr/>
            </a:pPr>
            <a:endParaRPr lang="en-US" sz="2000" dirty="0">
              <a:solidFill>
                <a:srgbClr val="003087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95D68C-B1EF-4BD9-94A2-D2D3B51F0BD4}"/>
              </a:ext>
            </a:extLst>
          </p:cNvPr>
          <p:cNvCxnSpPr/>
          <p:nvPr/>
        </p:nvCxnSpPr>
        <p:spPr>
          <a:xfrm>
            <a:off x="1283516" y="5551396"/>
            <a:ext cx="26341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0DC95BA-91D3-469F-A583-A18F200D4156}"/>
              </a:ext>
            </a:extLst>
          </p:cNvPr>
          <p:cNvSpPr txBox="1"/>
          <p:nvPr/>
        </p:nvSpPr>
        <p:spPr>
          <a:xfrm>
            <a:off x="3261556" y="4873651"/>
            <a:ext cx="5639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Up to here we need the data and a dedicated person to deliver.</a:t>
            </a:r>
          </a:p>
          <a:p>
            <a:r>
              <a:rPr lang="en-US" sz="1600" i="1" dirty="0">
                <a:solidFill>
                  <a:srgbClr val="C00000"/>
                </a:solidFill>
              </a:rPr>
              <a:t>In the worst case – limited data analyzed and results delayed.</a:t>
            </a:r>
          </a:p>
        </p:txBody>
      </p:sp>
    </p:spTree>
    <p:extLst>
      <p:ext uri="{BB962C8B-B14F-4D97-AF65-F5344CB8AC3E}">
        <p14:creationId xmlns:p14="http://schemas.microsoft.com/office/powerpoint/2010/main" val="894273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 (2)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3730" y="1451413"/>
            <a:ext cx="15569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55E6F76-A344-4DF2-87CD-ED0802D4B38A}"/>
              </a:ext>
            </a:extLst>
          </p:cNvPr>
          <p:cNvSpPr txBox="1">
            <a:spLocks/>
          </p:cNvSpPr>
          <p:nvPr/>
        </p:nvSpPr>
        <p:spPr>
          <a:xfrm>
            <a:off x="310393" y="1009647"/>
            <a:ext cx="8672513" cy="432981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None/>
              <a:tabLst/>
              <a:defRPr/>
            </a:pPr>
            <a:endParaRPr lang="en-US" sz="2000" dirty="0">
              <a:solidFill>
                <a:srgbClr val="003087"/>
              </a:solidFill>
              <a:latin typeface="Calibri" panose="020F0502020204030204" pitchFamily="34" charset="0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Hypothesis testing (plans for sub-scale tests) – resource dependent</a:t>
            </a:r>
          </a:p>
          <a:p>
            <a:pPr lvl="1">
              <a:buSzPct val="65000"/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3087"/>
                </a:solidFill>
                <a:latin typeface="Calibri" panose="020F0502020204030204" pitchFamily="34" charset="0"/>
              </a:rPr>
              <a:t>What is a relevant “sub-scale” (a bigger topic we are discussing at FNAL)</a:t>
            </a:r>
          </a:p>
          <a:p>
            <a:pPr lvl="1">
              <a:buSzPct val="65000"/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3087"/>
                </a:solidFill>
                <a:latin typeface="Calibri" panose="020F0502020204030204" pitchFamily="34" charset="0"/>
              </a:rPr>
              <a:t>How many “samples” are enough</a:t>
            </a:r>
          </a:p>
          <a:p>
            <a:pPr lvl="1">
              <a:buSzPct val="65000"/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3087"/>
                </a:solidFill>
                <a:latin typeface="Calibri" panose="020F0502020204030204" pitchFamily="34" charset="0"/>
              </a:rPr>
              <a:t>Is there another way (to test)?</a:t>
            </a:r>
          </a:p>
          <a:p>
            <a:pPr marL="457200" lvl="1" indent="0">
              <a:buSzPct val="65000"/>
              <a:buNone/>
              <a:defRPr/>
            </a:pPr>
            <a:r>
              <a:rPr lang="en-US" sz="1800" dirty="0">
                <a:solidFill>
                  <a:srgbClr val="003087"/>
                </a:solidFill>
                <a:latin typeface="Calibri" panose="020F0502020204030204" pitchFamily="34" charset="0"/>
              </a:rPr>
              <a:t> </a:t>
            </a:r>
          </a:p>
          <a:p>
            <a:pPr marL="457200" lvl="1" indent="0">
              <a:buSzPct val="65000"/>
              <a:buNone/>
              <a:defRPr/>
            </a:pPr>
            <a:endParaRPr lang="en-US" sz="1800" dirty="0">
              <a:solidFill>
                <a:srgbClr val="003087"/>
              </a:solidFill>
              <a:latin typeface="Calibri" panose="020F0502020204030204" pitchFamily="34" charset="0"/>
            </a:endParaRPr>
          </a:p>
          <a:p>
            <a:pPr marL="457200" lvl="1" indent="0">
              <a:buSzPct val="65000"/>
              <a:buNone/>
              <a:defRPr/>
            </a:pPr>
            <a:endParaRPr lang="en-US" sz="1800" dirty="0">
              <a:solidFill>
                <a:srgbClr val="003087"/>
              </a:solidFill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Common database (drafting, finalizing choices) – resource dependent</a:t>
            </a:r>
          </a:p>
          <a:p>
            <a:pPr lvl="1" indent="-342900">
              <a:buSzPct val="65000"/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3087"/>
                </a:solidFill>
                <a:latin typeface="Calibri" panose="020F0502020204030204" pitchFamily="34" charset="0"/>
              </a:rPr>
              <a:t>Who is participating, at which level</a:t>
            </a:r>
          </a:p>
          <a:p>
            <a:pPr lvl="1" indent="-342900">
              <a:buSzPct val="65000"/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3087"/>
                </a:solidFill>
                <a:latin typeface="Calibri" panose="020F0502020204030204" pitchFamily="34" charset="0"/>
              </a:rPr>
              <a:t>What is in the database</a:t>
            </a:r>
          </a:p>
          <a:p>
            <a:pPr lvl="1" indent="-342900">
              <a:buSzPct val="65000"/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3087"/>
                </a:solidFill>
                <a:latin typeface="Calibri" panose="020F0502020204030204" pitchFamily="34" charset="0"/>
              </a:rPr>
              <a:t>What is the relevant format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E4C5F-2248-4D33-AD35-6CA8F7448C65}"/>
              </a:ext>
            </a:extLst>
          </p:cNvPr>
          <p:cNvSpPr txBox="1"/>
          <p:nvPr/>
        </p:nvSpPr>
        <p:spPr>
          <a:xfrm>
            <a:off x="1852206" y="2815841"/>
            <a:ext cx="5063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We need to be able to fabricate and test “samples” </a:t>
            </a:r>
          </a:p>
          <a:p>
            <a:r>
              <a:rPr lang="en-US" sz="1600" i="1" dirty="0">
                <a:solidFill>
                  <a:srgbClr val="C00000"/>
                </a:solidFill>
              </a:rPr>
              <a:t>(think racetracks as inserts but possibly something else)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835FFC-FE40-46F1-9D52-61D9346CF56B}"/>
              </a:ext>
            </a:extLst>
          </p:cNvPr>
          <p:cNvSpPr txBox="1"/>
          <p:nvPr/>
        </p:nvSpPr>
        <p:spPr>
          <a:xfrm>
            <a:off x="1084898" y="5110730"/>
            <a:ext cx="7209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We need to have responsible people investing some of their time on this, at least.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6CC3B5-8ADB-4E63-8BBF-2D95B8336DF1}"/>
              </a:ext>
            </a:extLst>
          </p:cNvPr>
          <p:cNvSpPr txBox="1"/>
          <p:nvPr/>
        </p:nvSpPr>
        <p:spPr>
          <a:xfrm>
            <a:off x="585035" y="5548189"/>
            <a:ext cx="758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If we had all the resources but were limited at the current number of people </a:t>
            </a:r>
          </a:p>
          <a:p>
            <a:r>
              <a:rPr lang="en-US" b="1" dirty="0"/>
              <a:t>(supporting the same other activities), we still couldn’t make fast progress  </a:t>
            </a:r>
          </a:p>
        </p:txBody>
      </p:sp>
    </p:spTree>
    <p:extLst>
      <p:ext uri="{BB962C8B-B14F-4D97-AF65-F5344CB8AC3E}">
        <p14:creationId xmlns:p14="http://schemas.microsoft.com/office/powerpoint/2010/main" val="2007397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11693" y="25098"/>
            <a:ext cx="5932307" cy="114300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95712" y="1596117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srgbClr val="003087"/>
                </a:solidFill>
                <a:latin typeface="Calibri" panose="020F0502020204030204" pitchFamily="34" charset="0"/>
              </a:rPr>
              <a:t>Let’s agree to provide a common “database” entry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None/>
              <a:tabLst/>
              <a:defRPr/>
            </a:pPr>
            <a:r>
              <a:rPr lang="en-US" dirty="0">
                <a:solidFill>
                  <a:srgbClr val="003087"/>
                </a:solidFill>
                <a:latin typeface="Calibri" panose="020F0502020204030204" pitchFamily="34" charset="0"/>
              </a:rPr>
              <a:t>     for each magnet test  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>
              <a:buSzPct val="65000"/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3087"/>
                </a:solidFill>
                <a:latin typeface="Calibri" panose="020F0502020204030204" pitchFamily="34" charset="0"/>
              </a:rPr>
              <a:t>We are finalizing a summary paper on magnet performance at FNAL and correlations observed partially based on database input</a:t>
            </a:r>
          </a:p>
          <a:p>
            <a:pPr>
              <a:buSzPct val="65000"/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srgbClr val="003087"/>
              </a:solidFill>
              <a:latin typeface="Calibri" panose="020F0502020204030204" pitchFamily="34" charset="0"/>
            </a:endParaRPr>
          </a:p>
          <a:p>
            <a:pPr>
              <a:buSzPct val="65000"/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3087"/>
                </a:solidFill>
                <a:latin typeface="Calibri" panose="020F0502020204030204" pitchFamily="34" charset="0"/>
              </a:rPr>
              <a:t>Extended set of data and observations to come afterwards</a:t>
            </a:r>
          </a:p>
          <a:p>
            <a:pPr>
              <a:buSzPct val="65000"/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srgbClr val="003087"/>
              </a:solidFill>
              <a:latin typeface="Calibri" panose="020F0502020204030204" pitchFamily="34" charset="0"/>
            </a:endParaRPr>
          </a:p>
          <a:p>
            <a:pPr>
              <a:buSzPct val="65000"/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3087"/>
                </a:solidFill>
                <a:latin typeface="Calibri" panose="020F0502020204030204" pitchFamily="34" charset="0"/>
              </a:rPr>
              <a:t>We want to plan for hypothesis testing (needs funding)  </a:t>
            </a:r>
          </a:p>
        </p:txBody>
      </p:sp>
    </p:spTree>
    <p:extLst>
      <p:ext uri="{BB962C8B-B14F-4D97-AF65-F5344CB8AC3E}">
        <p14:creationId xmlns:p14="http://schemas.microsoft.com/office/powerpoint/2010/main" val="3693202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11693" y="25098"/>
            <a:ext cx="5932307" cy="1143000"/>
          </a:xfrm>
        </p:spPr>
        <p:txBody>
          <a:bodyPr>
            <a:normAutofit/>
          </a:bodyPr>
          <a:lstStyle/>
          <a:p>
            <a:r>
              <a:rPr lang="en-US" dirty="0"/>
              <a:t>Back 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8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6" y="1192534"/>
            <a:ext cx="3350676" cy="43172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4836" y="5509751"/>
            <a:ext cx="3350676" cy="8465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73687" y="5560347"/>
            <a:ext cx="3092974" cy="667522"/>
            <a:chOff x="5166821" y="5489121"/>
            <a:chExt cx="3092974" cy="6643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7472" y="5845900"/>
              <a:ext cx="1792323" cy="30753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7472" y="5489121"/>
              <a:ext cx="1792323" cy="32101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6821" y="5493020"/>
              <a:ext cx="1201729" cy="660409"/>
            </a:xfrm>
            <a:prstGeom prst="rect">
              <a:avLst/>
            </a:prstGeom>
          </p:spPr>
        </p:pic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89444" y="2185462"/>
            <a:ext cx="4366727" cy="27220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Introduction and Reminder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“Database”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Current work and goals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Incoming data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93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 Parametrization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/>
              <a:pPr/>
              <a:t>20</a:t>
            </a:fld>
            <a:endParaRPr lang="en-US" altLang="en-US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228601" y="1422312"/>
            <a:ext cx="5657850" cy="261260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Current (could be normalized) training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</a:rPr>
              <a:t>First quench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</a:rPr>
              <a:t>Number of quenches of “fast” training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</a:rPr>
              <a:t>Number of quenches of “slow” training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Current (could be normalized) differentials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</a:rPr>
              <a:t>Include number of detraining quenches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              (at different training regions)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1835117"/>
            <a:ext cx="3126665" cy="20044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4283317"/>
            <a:ext cx="3101306" cy="20036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03418" y="1460568"/>
            <a:ext cx="2283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505050">
                    <a:lumMod val="50000"/>
                  </a:srgbClr>
                </a:solidFill>
                <a:latin typeface="Calibri" charset="0"/>
              </a:rPr>
              <a:t>Current differentials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39433" y="5313734"/>
            <a:ext cx="1306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505050">
                    <a:lumMod val="50000"/>
                  </a:srgbClr>
                </a:solidFill>
                <a:latin typeface="Calibri" charset="0"/>
              </a:rPr>
              <a:t>detraining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505050">
                    <a:lumMod val="50000"/>
                  </a:srgbClr>
                </a:solidFill>
                <a:latin typeface="Calibri" charset="0"/>
              </a:rPr>
              <a:t>quenches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5895975" y="3704591"/>
            <a:ext cx="149479" cy="619125"/>
          </a:xfrm>
          <a:prstGeom prst="downArrow">
            <a:avLst/>
          </a:prstGeom>
          <a:gradFill rotWithShape="1">
            <a:gsLst>
              <a:gs pos="0">
                <a:srgbClr val="99D6EA">
                  <a:tint val="100000"/>
                  <a:shade val="100000"/>
                  <a:satMod val="130000"/>
                </a:srgbClr>
              </a:gs>
              <a:gs pos="100000">
                <a:srgbClr val="99D6E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9D6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54978" y="3847891"/>
            <a:ext cx="269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5E2"/>
                </a:solidFill>
                <a:latin typeface="Calibri" charset="0"/>
              </a:rPr>
              <a:t>Only negative differentials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12195" y="1114664"/>
            <a:ext cx="8162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C00000"/>
                </a:solidFill>
                <a:latin typeface="Calibri" charset="0"/>
              </a:rPr>
              <a:t>Find a minimal set of parameters describing the main features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69" y="4114598"/>
            <a:ext cx="3475086" cy="21757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39860" y="3814098"/>
            <a:ext cx="978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505050">
                    <a:lumMod val="50000"/>
                  </a:srgbClr>
                </a:solidFill>
                <a:latin typeface="Calibri" charset="0"/>
              </a:rPr>
              <a:t>Current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09950" y="4834593"/>
            <a:ext cx="361950" cy="353306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876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Tabulated View of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1202373"/>
            <a:ext cx="8853487" cy="2987183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5400000">
            <a:off x="-127000" y="4465684"/>
            <a:ext cx="1466850" cy="885825"/>
          </a:xfrm>
          <a:prstGeom prst="rightArrow">
            <a:avLst/>
          </a:prstGeom>
          <a:gradFill rotWithShape="1">
            <a:gsLst>
              <a:gs pos="0">
                <a:srgbClr val="99D6EA">
                  <a:tint val="100000"/>
                  <a:shade val="100000"/>
                  <a:satMod val="130000"/>
                </a:srgbClr>
              </a:gs>
              <a:gs pos="100000">
                <a:srgbClr val="99D6E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9D6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323821"/>
            <a:ext cx="1132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More magnets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5352" y="4493097"/>
            <a:ext cx="6486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087"/>
                </a:solidFill>
                <a:latin typeface="Calibri" charset="0"/>
              </a:rPr>
              <a:t>Data would be available in one place and could be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087"/>
                </a:solidFill>
                <a:latin typeface="Calibri" charset="0"/>
              </a:rPr>
              <a:t>processed partially or fully</a:t>
            </a:r>
          </a:p>
        </p:txBody>
      </p:sp>
    </p:spTree>
    <p:extLst>
      <p:ext uri="{BB962C8B-B14F-4D97-AF65-F5344CB8AC3E}">
        <p14:creationId xmlns:p14="http://schemas.microsoft.com/office/powerpoint/2010/main" val="1467588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71487" y="1202709"/>
            <a:ext cx="8672513" cy="88545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Analysis on a limited (for now) data sample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Few tens of different correlation plots were created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Only preliminary findings available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Limited resources (time) spent for now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6" y="2888270"/>
            <a:ext cx="2744580" cy="1592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361" y="2877787"/>
            <a:ext cx="2846039" cy="1653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4710014"/>
            <a:ext cx="2604087" cy="1509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7023" y="4675464"/>
            <a:ext cx="2671715" cy="15502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87842" y="4825460"/>
            <a:ext cx="3056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087"/>
                </a:solidFill>
                <a:latin typeface="Calibri" charset="0"/>
              </a:rPr>
              <a:t>Examples of pre-stress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087"/>
                </a:solidFill>
                <a:latin typeface="Calibri" charset="0"/>
              </a:rPr>
              <a:t>correlation plots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7023" y="2877787"/>
            <a:ext cx="2762648" cy="16029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76475" y="2570082"/>
            <a:ext cx="365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C00000"/>
                </a:solidFill>
                <a:latin typeface="Calibri" charset="0"/>
              </a:rPr>
              <a:t>Prestress</a:t>
            </a:r>
            <a:r>
              <a:rPr lang="en-US" sz="1600" dirty="0">
                <a:solidFill>
                  <a:srgbClr val="C00000"/>
                </a:solidFill>
                <a:latin typeface="Calibri" charset="0"/>
              </a:rPr>
              <a:t>/pressure vs first quench current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1314" y="4407024"/>
            <a:ext cx="4002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C00000"/>
                </a:solidFill>
                <a:latin typeface="Calibri" charset="0"/>
              </a:rPr>
              <a:t>Prestress</a:t>
            </a:r>
            <a:r>
              <a:rPr lang="en-US" sz="1600" dirty="0">
                <a:solidFill>
                  <a:srgbClr val="C00000"/>
                </a:solidFill>
                <a:latin typeface="Calibri" charset="0"/>
              </a:rPr>
              <a:t> vs maximum (“last”) quench current</a:t>
            </a:r>
          </a:p>
        </p:txBody>
      </p:sp>
    </p:spTree>
    <p:extLst>
      <p:ext uri="{BB962C8B-B14F-4D97-AF65-F5344CB8AC3E}">
        <p14:creationId xmlns:p14="http://schemas.microsoft.com/office/powerpoint/2010/main" val="3046973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(2)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5" y="1880531"/>
            <a:ext cx="3816350" cy="23287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662" y="1880531"/>
            <a:ext cx="3753112" cy="22763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7641" y="5398913"/>
            <a:ext cx="889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087"/>
                </a:solidFill>
                <a:latin typeface="Calibri" charset="0"/>
              </a:rPr>
              <a:t>Heat treatment is possible underlying reason for the RRR correlations,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087"/>
                </a:solidFill>
                <a:latin typeface="Calibri" charset="0"/>
              </a:rPr>
              <a:t>further investigation pending.</a:t>
            </a:r>
          </a:p>
        </p:txBody>
      </p:sp>
      <p:sp>
        <p:nvSpPr>
          <p:cNvPr id="15" name="Oval 14"/>
          <p:cNvSpPr/>
          <p:nvPr/>
        </p:nvSpPr>
        <p:spPr>
          <a:xfrm>
            <a:off x="5689600" y="2839382"/>
            <a:ext cx="330200" cy="205502"/>
          </a:xfrm>
          <a:prstGeom prst="ellipse">
            <a:avLst/>
          </a:prstGeom>
          <a:noFill/>
          <a:ln w="9525" cap="flat" cmpd="sng" algn="ctr">
            <a:solidFill>
              <a:srgbClr val="DB720C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12900" y="2902882"/>
            <a:ext cx="330200" cy="205502"/>
          </a:xfrm>
          <a:prstGeom prst="ellipse">
            <a:avLst/>
          </a:prstGeom>
          <a:noFill/>
          <a:ln w="9525" cap="flat" cmpd="sng" algn="ctr">
            <a:solidFill>
              <a:srgbClr val="DB720C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175" y="1143000"/>
            <a:ext cx="8014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087"/>
                </a:solidFill>
                <a:latin typeface="Calibri" charset="0"/>
              </a:rPr>
              <a:t>For some of the dependencies more complete picture is drawn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4045" y="2480468"/>
            <a:ext cx="99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DB720C">
                    <a:lumMod val="75000"/>
                  </a:srgbClr>
                </a:solidFill>
                <a:latin typeface="Calibri" charset="0"/>
              </a:rPr>
              <a:t>coils 15,16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DB720C">
                    <a:lumMod val="75000"/>
                  </a:srgbClr>
                </a:solidFill>
                <a:latin typeface="Calibri" charset="0"/>
              </a:rPr>
              <a:t>same cable #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58478" y="2440707"/>
            <a:ext cx="99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DB720C">
                    <a:lumMod val="75000"/>
                  </a:srgbClr>
                </a:solidFill>
                <a:latin typeface="Calibri" charset="0"/>
              </a:rPr>
              <a:t>coils 15,16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DB720C">
                    <a:lumMod val="75000"/>
                  </a:srgbClr>
                </a:solidFill>
                <a:latin typeface="Calibri" charset="0"/>
              </a:rPr>
              <a:t>same cable #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12027" y="4371326"/>
            <a:ext cx="7879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30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Correlation coefficients for the coil-RRR (HQ coils 15,16 excluded):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308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srgbClr val="0030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GB" b="1" i="1" dirty="0">
                <a:solidFill>
                  <a:srgbClr val="0030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GB" i="1" dirty="0">
                <a:solidFill>
                  <a:srgbClr val="0030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MBH</a:t>
            </a:r>
            <a:r>
              <a:rPr lang="en-GB" b="1" i="1" dirty="0">
                <a:solidFill>
                  <a:srgbClr val="0030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GB" dirty="0">
                <a:solidFill>
                  <a:srgbClr val="0030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 -0.76, </a:t>
            </a:r>
            <a:r>
              <a:rPr lang="en-GB" i="1" dirty="0">
                <a:solidFill>
                  <a:srgbClr val="0030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c(TQ</a:t>
            </a:r>
            <a:r>
              <a:rPr lang="en-GB" b="1" i="1" dirty="0">
                <a:solidFill>
                  <a:srgbClr val="0030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GB" dirty="0">
                <a:solidFill>
                  <a:srgbClr val="0030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- 0.67, </a:t>
            </a:r>
            <a:r>
              <a:rPr lang="en-GB" i="1" dirty="0">
                <a:solidFill>
                  <a:srgbClr val="0030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c(MQX)</a:t>
            </a:r>
            <a:r>
              <a:rPr lang="en-GB" dirty="0">
                <a:solidFill>
                  <a:srgbClr val="0030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-0.92, </a:t>
            </a:r>
            <a:r>
              <a:rPr lang="en-GB" i="1" dirty="0">
                <a:solidFill>
                  <a:srgbClr val="0030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c(HQ)</a:t>
            </a:r>
            <a:r>
              <a:rPr lang="en-GB" dirty="0">
                <a:solidFill>
                  <a:srgbClr val="0030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-0.90</a:t>
            </a:r>
            <a:endParaRPr lang="en-US" dirty="0">
              <a:solidFill>
                <a:srgbClr val="003087"/>
              </a:solidFill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7229" y="1516298"/>
            <a:ext cx="345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Absolute current (series magnets)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67855" y="1541675"/>
            <a:ext cx="268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Normalized current (coils)</a:t>
            </a:r>
          </a:p>
        </p:txBody>
      </p:sp>
    </p:spTree>
    <p:extLst>
      <p:ext uri="{BB962C8B-B14F-4D97-AF65-F5344CB8AC3E}">
        <p14:creationId xmlns:p14="http://schemas.microsoft.com/office/powerpoint/2010/main" val="3308471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Training - Current and Stress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228600" y="1134723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One of the first hints from the analysis was to investigate more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performance in terms of stress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Magnet training happens in terms of stress as well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Longitudinal strain gauge /SG/ readings (“bullets”) were found to be most representative of features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Bullet-to-bullet behavior </a:t>
            </a:r>
            <a:r>
              <a:rPr kumimoji="0" lang="en-US" sz="2400" b="0" i="1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is different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037768"/>
            <a:ext cx="3512609" cy="22599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809" y="4017049"/>
            <a:ext cx="3381374" cy="22441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957" y="5173908"/>
            <a:ext cx="2653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505050">
                    <a:lumMod val="50000"/>
                  </a:srgbClr>
                </a:solidFill>
                <a:latin typeface="Calibri" charset="0"/>
              </a:rPr>
              <a:t>Strain change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505050">
                    <a:lumMod val="50000"/>
                  </a:srgbClr>
                </a:solidFill>
                <a:latin typeface="Calibri" charset="0"/>
              </a:rPr>
              <a:t>during ramps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505050">
                    <a:lumMod val="50000"/>
                  </a:srgbClr>
                </a:solidFill>
                <a:latin typeface="Calibri" charset="0"/>
              </a:rPr>
              <a:t>normalized to current square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2184" y="3664404"/>
            <a:ext cx="2548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505050">
                    <a:lumMod val="50000"/>
                  </a:srgbClr>
                </a:solidFill>
                <a:latin typeface="Calibri" charset="0"/>
              </a:rPr>
              <a:t>Training quench ramps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496" y="2972462"/>
            <a:ext cx="3398234" cy="21306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34919" y="2719492"/>
            <a:ext cx="164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05050">
                    <a:lumMod val="50000"/>
                  </a:srgbClr>
                </a:solidFill>
                <a:latin typeface="Calibri" charset="0"/>
              </a:rPr>
              <a:t>Strain change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05050">
                    <a:lumMod val="50000"/>
                  </a:srgbClr>
                </a:solidFill>
                <a:latin typeface="Calibri" charset="0"/>
              </a:rPr>
              <a:t>between ramps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849584" y="4286212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505050">
                    <a:lumMod val="50000"/>
                  </a:srgbClr>
                </a:solidFill>
                <a:latin typeface="Calibri" charset="0"/>
              </a:rPr>
              <a:t>x 10</a:t>
            </a:r>
            <a:r>
              <a:rPr lang="en-US" sz="1100" b="1" baseline="30000" dirty="0">
                <a:solidFill>
                  <a:srgbClr val="505050">
                    <a:lumMod val="50000"/>
                  </a:srgbClr>
                </a:solidFill>
                <a:latin typeface="Calibri" charset="0"/>
              </a:rPr>
              <a:t>-6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08859" y="4446535"/>
            <a:ext cx="255428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C00000"/>
                </a:solidFill>
                <a:latin typeface="Calibri" charset="0"/>
              </a:rPr>
              <a:t>(not the same shape for all bullets)</a:t>
            </a:r>
          </a:p>
        </p:txBody>
      </p:sp>
    </p:spTree>
    <p:extLst>
      <p:ext uri="{BB962C8B-B14F-4D97-AF65-F5344CB8AC3E}">
        <p14:creationId xmlns:p14="http://schemas.microsoft.com/office/powerpoint/2010/main" val="2062118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228600" y="1218613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One of the main problems </a:t>
            </a:r>
            <a:r>
              <a:rPr lang="en-US" noProof="0" dirty="0">
                <a:solidFill>
                  <a:srgbClr val="003087"/>
                </a:solidFill>
                <a:latin typeface="Calibri" panose="020F0502020204030204" pitchFamily="34" charset="0"/>
              </a:rPr>
              <a:t>we have is</a:t>
            </a:r>
            <a:r>
              <a:rPr lang="en-US" dirty="0">
                <a:solidFill>
                  <a:srgbClr val="003087"/>
                </a:solidFill>
                <a:latin typeface="Calibri" panose="020F0502020204030204" pitchFamily="34" charset="0"/>
              </a:rPr>
              <a:t> the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None/>
              <a:tabLst/>
              <a:defRPr/>
            </a:pPr>
            <a:r>
              <a:rPr lang="en-US" dirty="0">
                <a:solidFill>
                  <a:srgbClr val="003087"/>
                </a:solidFill>
                <a:latin typeface="Calibri" panose="020F0502020204030204" pitchFamily="34" charset="0"/>
              </a:rPr>
              <a:t>    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lack of enough reproducible tests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Ideally we’d like to have weekly tests under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 controlled conditions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srgbClr val="003087"/>
                </a:solidFill>
                <a:latin typeface="Calibri" panose="020F0502020204030204" pitchFamily="34" charset="0"/>
              </a:rPr>
              <a:t>However, fabricating even short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models is slow and expensive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srgbClr val="003087"/>
                </a:solidFill>
                <a:latin typeface="Calibri" panose="020F0502020204030204" pitchFamily="34" charset="0"/>
              </a:rPr>
              <a:t>We are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reviewing options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for high current tests</a:t>
            </a:r>
          </a:p>
          <a:p>
            <a:pPr lvl="1" indent="-342900">
              <a:buSzPct val="65000"/>
              <a:buFont typeface="Wingdings" panose="05000000000000000000" pitchFamily="2" charset="2"/>
              <a:buChar char="ü"/>
              <a:defRPr/>
            </a:pPr>
            <a:r>
              <a:rPr lang="en-US" baseline="0" dirty="0">
                <a:solidFill>
                  <a:srgbClr val="003087"/>
                </a:solidFill>
                <a:latin typeface="Calibri" panose="020F0502020204030204" pitchFamily="34" charset="0"/>
              </a:rPr>
              <a:t>Very short race-track</a:t>
            </a:r>
            <a:r>
              <a:rPr lang="en-US" dirty="0">
                <a:solidFill>
                  <a:srgbClr val="003087"/>
                </a:solidFill>
                <a:latin typeface="Calibri" panose="020F0502020204030204" pitchFamily="34" charset="0"/>
              </a:rPr>
              <a:t> magnets</a:t>
            </a:r>
          </a:p>
          <a:p>
            <a:pPr lvl="1" indent="-342900">
              <a:buSzPct val="65000"/>
              <a:buFont typeface="Wingdings" panose="05000000000000000000" pitchFamily="2" charset="2"/>
              <a:buChar char="ü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Cable “composite” under external pressure in external magnetic field</a:t>
            </a:r>
          </a:p>
          <a:p>
            <a:pPr lvl="1" indent="-342900">
              <a:buSzPct val="65000"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3087"/>
                </a:solidFill>
                <a:latin typeface="Calibri" panose="020F0502020204030204" pitchFamily="34" charset="0"/>
              </a:rPr>
              <a:t>“Reusable”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 models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 (re-assembly and reconditioning of a model; </a:t>
            </a:r>
          </a:p>
          <a:p>
            <a:pPr marL="400050" lvl="1" indent="0">
              <a:buSzPct val="65000"/>
              <a:buNone/>
              <a:defRPr/>
            </a:pPr>
            <a:r>
              <a:rPr lang="en-US" dirty="0">
                <a:solidFill>
                  <a:srgbClr val="003087"/>
                </a:solidFill>
                <a:latin typeface="Calibri" panose="020F0502020204030204" pitchFamily="34" charset="0"/>
              </a:rPr>
              <a:t>                                          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a model with epoxy alternatives)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0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6" y="1192534"/>
            <a:ext cx="3350676" cy="43172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4836" y="5509751"/>
            <a:ext cx="3350676" cy="8465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73687" y="5560347"/>
            <a:ext cx="3092974" cy="667522"/>
            <a:chOff x="5166821" y="5489121"/>
            <a:chExt cx="3092974" cy="6643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7472" y="5845900"/>
              <a:ext cx="1792323" cy="30753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7472" y="5489121"/>
              <a:ext cx="1792323" cy="32101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6821" y="5493020"/>
              <a:ext cx="1201729" cy="660409"/>
            </a:xfrm>
            <a:prstGeom prst="rect">
              <a:avLst/>
            </a:prstGeom>
          </p:spPr>
        </p:pic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89444" y="1237506"/>
            <a:ext cx="4366727" cy="511884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One of the goals of MDP is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“Explore the performance limits of Nb</a:t>
            </a:r>
            <a:r>
              <a:rPr lang="en-US" sz="2000" baseline="-25000" dirty="0">
                <a:solidFill>
                  <a:srgbClr val="FF0000"/>
                </a:solidFill>
              </a:rPr>
              <a:t>3</a:t>
            </a:r>
            <a:r>
              <a:rPr lang="en-US" sz="2000" dirty="0">
                <a:solidFill>
                  <a:srgbClr val="FF0000"/>
                </a:solidFill>
              </a:rPr>
              <a:t>Sn accelerator magnets with a focus on minimizing the required operating margin and significantly reducing or eliminating training”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Training takes time (including recovery) and resources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Slow training ultimately limits the effectiveness and operational levels of magnets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To reduce costs and improve performance we need to understand the causes of slow training (in Nb</a:t>
            </a:r>
            <a:r>
              <a:rPr lang="en-US" sz="2000" baseline="-25000" dirty="0"/>
              <a:t>3</a:t>
            </a:r>
            <a:r>
              <a:rPr lang="en-US" sz="2000" dirty="0"/>
              <a:t>Sn prototypes)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13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/>
          <a:p>
            <a:r>
              <a:rPr lang="en-US" dirty="0"/>
              <a:t>Reminder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3730" y="1451413"/>
            <a:ext cx="15569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A7D1E7-726F-49F2-A722-F9D1842B4C6C}"/>
              </a:ext>
            </a:extLst>
          </p:cNvPr>
          <p:cNvSpPr txBox="1">
            <a:spLocks/>
          </p:cNvSpPr>
          <p:nvPr/>
        </p:nvSpPr>
        <p:spPr>
          <a:xfrm>
            <a:off x="228600" y="1451413"/>
            <a:ext cx="8672513" cy="432981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rPr>
              <a:t>t FNAL we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rPr>
              <a:t>we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rPr>
              <a:t>working on creating a database that would contain relevant test data for past and future tests  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rPr>
              <a:t>We are exploring available data to look for correlations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None/>
              <a:tabLst/>
              <a:defRPr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rPr>
              <a:t>(statistical analysis)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rPr>
              <a:t>Further analysis on features found is also pursued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rPr>
              <a:t>Ultimately we want to take advantage of the large statistics for improving magnet fabrication and thus performance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E4CE59-68A3-4A7C-BDB4-983617C26856}"/>
              </a:ext>
            </a:extLst>
          </p:cNvPr>
          <p:cNvSpPr txBox="1"/>
          <p:nvPr/>
        </p:nvSpPr>
        <p:spPr>
          <a:xfrm>
            <a:off x="1593909" y="5411898"/>
            <a:ext cx="581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 “database” helps in analyzing large amounts of data </a:t>
            </a:r>
          </a:p>
        </p:txBody>
      </p:sp>
    </p:spTree>
    <p:extLst>
      <p:ext uri="{BB962C8B-B14F-4D97-AF65-F5344CB8AC3E}">
        <p14:creationId xmlns:p14="http://schemas.microsoft.com/office/powerpoint/2010/main" val="151843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/>
          <a:p>
            <a:r>
              <a:rPr lang="en-US" dirty="0"/>
              <a:t>Progress over the last year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3730" y="1451413"/>
            <a:ext cx="15569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A7D1E7-726F-49F2-A722-F9D1842B4C6C}"/>
              </a:ext>
            </a:extLst>
          </p:cNvPr>
          <p:cNvSpPr txBox="1">
            <a:spLocks/>
          </p:cNvSpPr>
          <p:nvPr/>
        </p:nvSpPr>
        <p:spPr>
          <a:xfrm>
            <a:off x="295712" y="1636197"/>
            <a:ext cx="8672513" cy="352325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We re-centered our “database” analysis on coils  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Some “historical” data recovered, summarized 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Extended data set now includes TQ and HQ coils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rPr>
              <a:t>Additional emphasis on performance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rPr>
              <a:t>outliers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None/>
              <a:tabLst/>
              <a:defRPr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rPr>
              <a:t>(still to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follow up on underlying reasons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rPr>
              <a:t>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CCB746-0016-4430-BDBF-14EE73F381FE}"/>
              </a:ext>
            </a:extLst>
          </p:cNvPr>
          <p:cNvSpPr txBox="1"/>
          <p:nvPr/>
        </p:nvSpPr>
        <p:spPr>
          <a:xfrm>
            <a:off x="1283515" y="5176687"/>
            <a:ext cx="5581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next slides the “database” and data analysis points </a:t>
            </a:r>
          </a:p>
          <a:p>
            <a:r>
              <a:rPr lang="en-US" dirty="0"/>
              <a:t>are interleaving emphasizing their natural dependency </a:t>
            </a:r>
          </a:p>
        </p:txBody>
      </p:sp>
    </p:spTree>
    <p:extLst>
      <p:ext uri="{BB962C8B-B14F-4D97-AF65-F5344CB8AC3E}">
        <p14:creationId xmlns:p14="http://schemas.microsoft.com/office/powerpoint/2010/main" val="11207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“Database”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3730" y="1451413"/>
            <a:ext cx="15569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81D45EB-77A2-4DE1-B351-7E78D8878B70}"/>
              </a:ext>
            </a:extLst>
          </p:cNvPr>
          <p:cNvSpPr txBox="1">
            <a:spLocks/>
          </p:cNvSpPr>
          <p:nvPr/>
        </p:nvSpPr>
        <p:spPr>
          <a:xfrm>
            <a:off x="228600" y="1451413"/>
            <a:ext cx="8672513" cy="432981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Ideally we want to have a database that</a:t>
            </a:r>
          </a:p>
          <a:p>
            <a:pPr lvl="1" indent="-342900">
              <a:buSzPct val="65000"/>
              <a:buFont typeface="Wingdings" panose="05000000000000000000" pitchFamily="2" charset="2"/>
              <a:buChar char="ü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Contains all relevant test data worldwide – past and present</a:t>
            </a:r>
          </a:p>
          <a:p>
            <a:pPr lvl="1" indent="-342900">
              <a:buSzPct val="65000"/>
              <a:buFont typeface="Wingdings" panose="05000000000000000000" pitchFamily="2" charset="2"/>
              <a:buChar char="ü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Is updated on a regular basis</a:t>
            </a:r>
          </a:p>
          <a:p>
            <a:pPr lvl="1" indent="-342900">
              <a:buSzPct val="65000"/>
              <a:buFont typeface="Wingdings" panose="05000000000000000000" pitchFamily="2" charset="2"/>
              <a:buChar char="ü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Is easily accessible and readable</a:t>
            </a:r>
          </a:p>
          <a:p>
            <a:pPr lvl="1" indent="-342900">
              <a:buSzPct val="65000"/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3087"/>
                </a:solidFill>
                <a:latin typeface="Calibri" panose="020F0502020204030204" pitchFamily="34" charset="0"/>
              </a:rPr>
              <a:t>Has a pre-defined structure that generally does not change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Practically all sub-points are problematic (currently)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A “working” version of the database is more realistic and the proximity to the ideal is a question of interest and resources </a:t>
            </a:r>
          </a:p>
        </p:txBody>
      </p:sp>
    </p:spTree>
    <p:extLst>
      <p:ext uri="{BB962C8B-B14F-4D97-AF65-F5344CB8AC3E}">
        <p14:creationId xmlns:p14="http://schemas.microsoft.com/office/powerpoint/2010/main" val="138642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“Working</a:t>
            </a:r>
            <a:r>
              <a:rPr lang="en-US">
                <a:solidFill>
                  <a:schemeClr val="bg1"/>
                </a:solidFill>
              </a:rPr>
              <a:t>” database(s)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3730" y="1451413"/>
            <a:ext cx="15569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603569-C166-4912-9C5E-D3489AF36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9341"/>
            <a:ext cx="8984609" cy="80152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4A18E4-7999-41D0-B50E-13D6A9FFC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0865"/>
            <a:ext cx="9144000" cy="31976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0A837E-129A-4B49-9B01-7691B58BE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97855"/>
            <a:ext cx="9144000" cy="130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27BA0F-9B22-413C-958B-18EBF8FB39E2}"/>
              </a:ext>
            </a:extLst>
          </p:cNvPr>
          <p:cNvSpPr txBox="1"/>
          <p:nvPr/>
        </p:nvSpPr>
        <p:spPr>
          <a:xfrm>
            <a:off x="6571" y="1291533"/>
            <a:ext cx="117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Trey: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A539D1-F52C-4774-AF97-960B6871C60A}"/>
              </a:ext>
            </a:extLst>
          </p:cNvPr>
          <p:cNvSpPr txBox="1"/>
          <p:nvPr/>
        </p:nvSpPr>
        <p:spPr>
          <a:xfrm>
            <a:off x="33655" y="2129158"/>
            <a:ext cx="123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Arup: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A0504D-DEA7-4DF5-9951-FCB0B331267A}"/>
              </a:ext>
            </a:extLst>
          </p:cNvPr>
          <p:cNvSpPr txBox="1"/>
          <p:nvPr/>
        </p:nvSpPr>
        <p:spPr>
          <a:xfrm>
            <a:off x="5080" y="3548383"/>
            <a:ext cx="244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 (extended versions):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FD5976-E323-4A5E-BE44-4D9224C68F84}"/>
              </a:ext>
            </a:extLst>
          </p:cNvPr>
          <p:cNvSpPr txBox="1"/>
          <p:nvPr/>
        </p:nvSpPr>
        <p:spPr>
          <a:xfrm>
            <a:off x="0" y="4599717"/>
            <a:ext cx="9248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Everyone uses one (or more) but they are not public and not uniform across people’s versions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90DEE2-7662-4CC0-A539-092BBCA053C2}"/>
              </a:ext>
            </a:extLst>
          </p:cNvPr>
          <p:cNvSpPr txBox="1"/>
          <p:nvPr/>
        </p:nvSpPr>
        <p:spPr>
          <a:xfrm>
            <a:off x="853414" y="5217461"/>
            <a:ext cx="7094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 will all benefit if we can agree on some minimal (but not small) set </a:t>
            </a:r>
          </a:p>
          <a:p>
            <a:r>
              <a:rPr lang="en-US" b="1" dirty="0"/>
              <a:t>that can be promptly filled for each coil/test and then </a:t>
            </a:r>
            <a:r>
              <a:rPr lang="en-US" b="1" u="sng" dirty="0"/>
              <a:t>shared</a:t>
            </a:r>
          </a:p>
        </p:txBody>
      </p:sp>
    </p:spTree>
    <p:extLst>
      <p:ext uri="{BB962C8B-B14F-4D97-AF65-F5344CB8AC3E}">
        <p14:creationId xmlns:p14="http://schemas.microsoft.com/office/powerpoint/2010/main" val="223427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3730" y="1451413"/>
            <a:ext cx="15569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7CC7B5F-6A6D-4D39-A918-D7C18058C8D4}"/>
              </a:ext>
            </a:extLst>
          </p:cNvPr>
          <p:cNvSpPr txBox="1">
            <a:spLocks/>
          </p:cNvSpPr>
          <p:nvPr/>
        </p:nvSpPr>
        <p:spPr>
          <a:xfrm>
            <a:off x="228600" y="1451413"/>
            <a:ext cx="8672513" cy="432981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It is not straightforward to get proper and prompt data outside US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None/>
              <a:tabLst/>
              <a:defRPr/>
            </a:pP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     (even when we are collaborating)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lang="en-US" sz="2000" dirty="0">
              <a:solidFill>
                <a:srgbClr val="003087"/>
              </a:solidFill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We need to declare what the support for a “common” (and how common) database is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lang="en-US" sz="2000" dirty="0">
              <a:solidFill>
                <a:srgbClr val="003087"/>
              </a:solidFill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It is unlikely we have the resources for a real database support but we can do well with alternatives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lang="en-US" sz="2000" dirty="0">
              <a:solidFill>
                <a:srgbClr val="003087"/>
              </a:solidFill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Historical data is hard to retrieve, we need to plan to preserve it including by sharing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lang="en-US" sz="2000" dirty="0">
              <a:solidFill>
                <a:srgbClr val="003087"/>
              </a:solidFill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Progress also depends on resources and local priorities </a:t>
            </a:r>
          </a:p>
        </p:txBody>
      </p:sp>
    </p:spTree>
    <p:extLst>
      <p:ext uri="{BB962C8B-B14F-4D97-AF65-F5344CB8AC3E}">
        <p14:creationId xmlns:p14="http://schemas.microsoft.com/office/powerpoint/2010/main" val="23651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3730" y="1451413"/>
            <a:ext cx="15569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3229192-1F50-47C7-851A-D61781381DD5}"/>
              </a:ext>
            </a:extLst>
          </p:cNvPr>
          <p:cNvSpPr txBox="1">
            <a:spLocks/>
          </p:cNvSpPr>
          <p:nvPr/>
        </p:nvSpPr>
        <p:spPr>
          <a:xfrm>
            <a:off x="228600" y="1451413"/>
            <a:ext cx="8672513" cy="363231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We are summarizing the performance of past tests (in terms of coils)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Scrutinizing the behavior of particularly good or bad coils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Establishing and searching for patterns and features/correlations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None/>
              <a:tabLst/>
              <a:defRPr/>
            </a:pP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</a:rPr>
              <a:t>(also across series, structure or magnet types</a:t>
            </a: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rgbClr val="003087"/>
                </a:solidFill>
                <a:latin typeface="Calibri" panose="020F0502020204030204" pitchFamily="34" charset="0"/>
              </a:rPr>
              <a:t>Extending performance to stress/strain (in addition to current)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13451"/>
      </p:ext>
    </p:extLst>
  </p:cSld>
  <p:clrMapOvr>
    <a:masterClrMapping/>
  </p:clrMapOvr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51237</TotalTime>
  <Words>1596</Words>
  <Application>Microsoft Office PowerPoint</Application>
  <PresentationFormat>On-screen Show (4:3)</PresentationFormat>
  <Paragraphs>269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ＭＳ Ｐゴシック</vt:lpstr>
      <vt:lpstr>Arial</vt:lpstr>
      <vt:lpstr>Calibri</vt:lpstr>
      <vt:lpstr>Courier New</vt:lpstr>
      <vt:lpstr>Franklin Gothic Book</vt:lpstr>
      <vt:lpstr>Franklin Gothic Medium</vt:lpstr>
      <vt:lpstr>Geneva</vt:lpstr>
      <vt:lpstr>Helvetica</vt:lpstr>
      <vt:lpstr>Times New Roman</vt:lpstr>
      <vt:lpstr>Wingdings</vt:lpstr>
      <vt:lpstr>ATAP No Footer</vt:lpstr>
      <vt:lpstr>PowerPoint Presentation</vt:lpstr>
      <vt:lpstr>Outline</vt:lpstr>
      <vt:lpstr>Introduction</vt:lpstr>
      <vt:lpstr>Reminder</vt:lpstr>
      <vt:lpstr>Progress over the last year</vt:lpstr>
      <vt:lpstr>“Database”</vt:lpstr>
      <vt:lpstr>“Working” database(s)</vt:lpstr>
      <vt:lpstr>Findings</vt:lpstr>
      <vt:lpstr>Continuing work</vt:lpstr>
      <vt:lpstr>TQ series</vt:lpstr>
      <vt:lpstr>TQ series – closer look example </vt:lpstr>
      <vt:lpstr>HQ series</vt:lpstr>
      <vt:lpstr>Strain </vt:lpstr>
      <vt:lpstr>More on RRR </vt:lpstr>
      <vt:lpstr>Incoming data</vt:lpstr>
      <vt:lpstr>Milestones</vt:lpstr>
      <vt:lpstr>Milestones (2)</vt:lpstr>
      <vt:lpstr>Summary</vt:lpstr>
      <vt:lpstr>Back up</vt:lpstr>
      <vt:lpstr>Quench Parametrization</vt:lpstr>
      <vt:lpstr>Tabulated View of Data</vt:lpstr>
      <vt:lpstr>Correlations</vt:lpstr>
      <vt:lpstr>Correlations (2)</vt:lpstr>
      <vt:lpstr>Magnet Training - Current and Stress</vt:lpstr>
      <vt:lpstr>Hypothesis testing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Stoyan Emilov Stoynev</cp:lastModifiedBy>
  <cp:revision>260</cp:revision>
  <cp:lastPrinted>2017-01-29T23:20:50Z</cp:lastPrinted>
  <dcterms:created xsi:type="dcterms:W3CDTF">2015-07-10T17:44:33Z</dcterms:created>
  <dcterms:modified xsi:type="dcterms:W3CDTF">2018-02-09T13:35:24Z</dcterms:modified>
</cp:coreProperties>
</file>