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147" r:id="rId2"/>
    <p:sldId id="1376" r:id="rId3"/>
    <p:sldId id="1415" r:id="rId4"/>
    <p:sldId id="1425" r:id="rId5"/>
    <p:sldId id="1424" r:id="rId6"/>
    <p:sldId id="1416" r:id="rId7"/>
    <p:sldId id="1428" r:id="rId8"/>
    <p:sldId id="1422" r:id="rId9"/>
    <p:sldId id="1417" r:id="rId10"/>
    <p:sldId id="1423" r:id="rId11"/>
    <p:sldId id="1419" r:id="rId12"/>
    <p:sldId id="1431" r:id="rId13"/>
    <p:sldId id="1430" r:id="rId14"/>
    <p:sldId id="1420" r:id="rId15"/>
    <p:sldId id="1427" r:id="rId16"/>
    <p:sldId id="1421" r:id="rId17"/>
    <p:sldId id="1426" r:id="rId18"/>
    <p:sldId id="1404" r:id="rId19"/>
    <p:sldId id="1414" r:id="rId20"/>
    <p:sldId id="1418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E84"/>
    <a:srgbClr val="0000FF"/>
    <a:srgbClr val="7EF8FE"/>
    <a:srgbClr val="9966FF"/>
    <a:srgbClr val="FF3399"/>
    <a:srgbClr val="BFF1FF"/>
    <a:srgbClr val="339933"/>
    <a:srgbClr val="00279F"/>
    <a:srgbClr val="FDD5B1"/>
    <a:srgbClr val="CB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 autoAdjust="0"/>
    <p:restoredTop sz="96242" autoAdjust="0"/>
  </p:normalViewPr>
  <p:slideViewPr>
    <p:cSldViewPr>
      <p:cViewPr>
        <p:scale>
          <a:sx n="100" d="100"/>
          <a:sy n="100" d="100"/>
        </p:scale>
        <p:origin x="4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2868" y="-12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418594" y="8841418"/>
            <a:ext cx="549208" cy="4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208" tIns="60470" rIns="124208" bIns="60470" anchor="ctr">
            <a:spAutoFit/>
          </a:bodyPr>
          <a:lstStyle/>
          <a:p>
            <a:pPr algn="r" defTabSz="1250167"/>
            <a:fld id="{0C248C74-A1BF-4A9C-97C3-5A5D6B022034}" type="slidenum">
              <a:rPr lang="en-US" sz="1900">
                <a:latin typeface="Arial" charset="0"/>
              </a:rPr>
              <a:pPr algn="r" defTabSz="1250167"/>
              <a:t>‹#›</a:t>
            </a:fld>
            <a:endParaRPr lang="en-US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4561"/>
            <a:ext cx="5142177" cy="4185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4208" tIns="60470" rIns="124208" bIns="60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30737" cy="347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418594" y="8841418"/>
            <a:ext cx="549208" cy="4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208" tIns="60470" rIns="124208" bIns="60470" anchor="ctr">
            <a:spAutoFit/>
          </a:bodyPr>
          <a:lstStyle/>
          <a:p>
            <a:pPr algn="r" defTabSz="1250167"/>
            <a:fld id="{E7B1BAEA-71C4-45DD-B483-2339FDD29BB8}" type="slidenum">
              <a:rPr lang="en-US" sz="1900">
                <a:latin typeface="Arial" charset="0"/>
              </a:rPr>
              <a:pPr algn="r" defTabSz="1250167"/>
              <a:t>‹#›</a:t>
            </a:fld>
            <a:endParaRPr lang="en-US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7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5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4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0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7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8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83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99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62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1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5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1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1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5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0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3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4172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5532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12725" y="6611779"/>
            <a:ext cx="28352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 smtClean="0">
                <a:latin typeface="Calibri" panose="020F0502020204030204" pitchFamily="34" charset="0"/>
              </a:rPr>
              <a:t>24 January 2018</a:t>
            </a:r>
            <a:endParaRPr lang="en-US" sz="1000" dirty="0" smtClean="0">
              <a:latin typeface="Calibri" panose="020F0502020204030204" pitchFamily="34" charset="0"/>
            </a:endParaRP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1828800" y="6611779"/>
            <a:ext cx="5791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alibri" panose="020F0502020204030204" pitchFamily="34" charset="0"/>
              </a:rPr>
              <a:t>Design of a Compact 16 T Common-Coil Dipole for Future Colliders </a:t>
            </a:r>
            <a:r>
              <a:rPr lang="en-US" sz="1000" dirty="0" smtClean="0">
                <a:latin typeface="Calibri" panose="020F0502020204030204" pitchFamily="34" charset="0"/>
              </a:rPr>
              <a:t>– E. Ravaioli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8656638" y="6602254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smtClean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ti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tif"/><Relationship Id="rId5" Type="http://schemas.openxmlformats.org/officeDocument/2006/relationships/image" Target="../media/image12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tif"/><Relationship Id="rId5" Type="http://schemas.openxmlformats.org/officeDocument/2006/relationships/image" Target="../media/image14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ERavaioli@lbl.gov" TargetMode="Externa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50" y="2057400"/>
            <a:ext cx="8801100" cy="1470025"/>
          </a:xfrm>
        </p:spPr>
        <p:txBody>
          <a:bodyPr/>
          <a:lstStyle/>
          <a:p>
            <a:r>
              <a:rPr lang="en-US" dirty="0"/>
              <a:t>Design of a Compact 16 T Common-Coil Dipole</a:t>
            </a:r>
            <a:br>
              <a:rPr lang="en-US" dirty="0"/>
            </a:br>
            <a:r>
              <a:rPr lang="en-US" dirty="0"/>
              <a:t>for Future Colliders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3291" y="3886200"/>
            <a:ext cx="8557418" cy="2438400"/>
          </a:xfrm>
        </p:spPr>
        <p:txBody>
          <a:bodyPr/>
          <a:lstStyle/>
          <a:p>
            <a:r>
              <a:rPr lang="en-US" sz="2000" dirty="0" smtClean="0"/>
              <a:t>E. Ravaioli (LBNL)</a:t>
            </a:r>
          </a:p>
          <a:p>
            <a:r>
              <a:rPr lang="en-US" sz="1800" dirty="0" smtClean="0"/>
              <a:t>M. Juchno, GL</a:t>
            </a:r>
            <a:r>
              <a:rPr lang="en-US" sz="1800" dirty="0" smtClean="0"/>
              <a:t>. Sabbi (LBNL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2000" dirty="0" smtClean="0"/>
          </a:p>
          <a:p>
            <a:endParaRPr lang="en-US" sz="1600" dirty="0" smtClean="0"/>
          </a:p>
          <a:p>
            <a:r>
              <a:rPr lang="en-US" sz="1600" dirty="0" smtClean="0"/>
              <a:t>24 January 2018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7119937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Magnetic field quality – Yoke optimization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00100"/>
            <a:ext cx="5296405" cy="3972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4880802"/>
            <a:ext cx="8839201" cy="15324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Several </a:t>
            </a:r>
            <a:r>
              <a:rPr lang="en-US" sz="2000" dirty="0">
                <a:latin typeface="Calibri" panose="020F0502020204030204" pitchFamily="34" charset="0"/>
              </a:rPr>
              <a:t>features included in the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iron cross-section</a:t>
            </a:r>
            <a:r>
              <a:rPr lang="en-US" sz="2000" dirty="0">
                <a:latin typeface="Calibri" panose="020F0502020204030204" pitchFamily="34" charset="0"/>
              </a:rPr>
              <a:t> to improve control the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harmonics</a:t>
            </a:r>
            <a:r>
              <a:rPr lang="en-US" sz="2000" dirty="0">
                <a:latin typeface="Calibri" panose="020F0502020204030204" pitchFamily="34" charset="0"/>
              </a:rPr>
              <a:t> in the full range 5-100% of nominal </a:t>
            </a:r>
            <a:r>
              <a:rPr lang="en-US" sz="2000" dirty="0" smtClean="0">
                <a:latin typeface="Calibri" panose="020F0502020204030204" pitchFamily="34" charset="0"/>
              </a:rPr>
              <a:t>current.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Yoke design can definitely be improved to further reduce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a2</a:t>
            </a:r>
            <a:r>
              <a:rPr lang="en-US" sz="2000" dirty="0" smtClean="0">
                <a:latin typeface="Calibri" panose="020F0502020204030204" pitchFamily="34" charset="0"/>
              </a:rPr>
              <a:t> and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b3 harmonics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27748" y="1010539"/>
            <a:ext cx="3878152" cy="3682415"/>
            <a:chOff x="2111853" y="11800681"/>
            <a:chExt cx="8847489" cy="84009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088" y="12200622"/>
              <a:ext cx="8310254" cy="759232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662219" y="12215318"/>
              <a:ext cx="7571668" cy="757166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11853" y="11800681"/>
              <a:ext cx="8672400" cy="8400942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8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2D mechanical model (</a:t>
            </a:r>
            <a:r>
              <a:rPr lang="en-GB" sz="32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progress</a:t>
            </a: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5513828" cy="55138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5113" y="946879"/>
            <a:ext cx="1662687" cy="4696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M. Juchno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997" y="1076755"/>
            <a:ext cx="1662687" cy="469692"/>
          </a:xfrm>
          <a:prstGeom prst="rect">
            <a:avLst/>
          </a:prstGeom>
          <a:solidFill>
            <a:srgbClr val="FF33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Aluminum shell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97" y="1934055"/>
            <a:ext cx="1662687" cy="469692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Iron yoke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2514600"/>
            <a:ext cx="1662687" cy="469692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Iron pad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997" y="5927407"/>
            <a:ext cx="1662687" cy="469692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Iron core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997" y="5302501"/>
            <a:ext cx="1662687" cy="46969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Titanium poles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997" y="2611381"/>
            <a:ext cx="1662687" cy="469692"/>
          </a:xfrm>
          <a:prstGeom prst="rect">
            <a:avLst/>
          </a:prstGeom>
          <a:solidFill>
            <a:srgbClr val="99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Stainless-steel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997" y="4648200"/>
            <a:ext cx="1662687" cy="46969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err="1" smtClean="0">
                <a:latin typeface="Calibri" panose="020F0502020204030204" pitchFamily="34" charset="0"/>
              </a:rPr>
              <a:t>Ti</a:t>
            </a:r>
            <a:r>
              <a:rPr lang="en-US" sz="1800" dirty="0" smtClean="0">
                <a:latin typeface="Calibri" panose="020F0502020204030204" pitchFamily="34" charset="0"/>
              </a:rPr>
              <a:t> bore support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 bwMode="auto">
          <a:xfrm>
            <a:off x="1813684" y="1311601"/>
            <a:ext cx="1386716" cy="100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0" idx="3"/>
          </p:cNvCxnSpPr>
          <p:nvPr/>
        </p:nvCxnSpPr>
        <p:spPr bwMode="auto">
          <a:xfrm>
            <a:off x="1813684" y="2168901"/>
            <a:ext cx="1310516" cy="1897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4419600" y="2743200"/>
            <a:ext cx="281940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50997" y="3321080"/>
            <a:ext cx="1662687" cy="46969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Titanium poles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>
            <a:stCxn id="12" idx="3"/>
          </p:cNvCxnSpPr>
          <p:nvPr/>
        </p:nvCxnSpPr>
        <p:spPr bwMode="auto">
          <a:xfrm>
            <a:off x="1813684" y="6162253"/>
            <a:ext cx="1158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3"/>
          </p:cNvCxnSpPr>
          <p:nvPr/>
        </p:nvCxnSpPr>
        <p:spPr bwMode="auto">
          <a:xfrm>
            <a:off x="1813684" y="5537347"/>
            <a:ext cx="1996316" cy="4351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3" idx="3"/>
          </p:cNvCxnSpPr>
          <p:nvPr/>
        </p:nvCxnSpPr>
        <p:spPr bwMode="auto">
          <a:xfrm>
            <a:off x="1813684" y="5537347"/>
            <a:ext cx="1615316" cy="2348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1" idx="3"/>
          </p:cNvCxnSpPr>
          <p:nvPr/>
        </p:nvCxnSpPr>
        <p:spPr bwMode="auto">
          <a:xfrm>
            <a:off x="1813684" y="3555926"/>
            <a:ext cx="1081916" cy="1981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1" idx="3"/>
          </p:cNvCxnSpPr>
          <p:nvPr/>
        </p:nvCxnSpPr>
        <p:spPr bwMode="auto">
          <a:xfrm>
            <a:off x="1813684" y="3555926"/>
            <a:ext cx="1076573" cy="6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150997" y="4026108"/>
            <a:ext cx="1662687" cy="469692"/>
          </a:xfrm>
          <a:prstGeom prst="rect">
            <a:avLst/>
          </a:prstGeom>
          <a:solidFill>
            <a:srgbClr val="7EF8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Coil pack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>
            <a:stCxn id="15" idx="3"/>
          </p:cNvCxnSpPr>
          <p:nvPr/>
        </p:nvCxnSpPr>
        <p:spPr bwMode="auto">
          <a:xfrm>
            <a:off x="1813684" y="4883046"/>
            <a:ext cx="1310516" cy="179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5" idx="3"/>
          </p:cNvCxnSpPr>
          <p:nvPr/>
        </p:nvCxnSpPr>
        <p:spPr bwMode="auto">
          <a:xfrm>
            <a:off x="1813684" y="4260954"/>
            <a:ext cx="1615316" cy="7420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4" idx="3"/>
          </p:cNvCxnSpPr>
          <p:nvPr/>
        </p:nvCxnSpPr>
        <p:spPr bwMode="auto">
          <a:xfrm>
            <a:off x="1813684" y="2846227"/>
            <a:ext cx="1158116" cy="7276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6990531" y="1882461"/>
            <a:ext cx="1911156" cy="46969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Cu/bronze wedges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 bwMode="auto">
          <a:xfrm flipH="1">
            <a:off x="3733800" y="2117307"/>
            <a:ext cx="3256731" cy="19088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3429000" y="2168901"/>
            <a:ext cx="3521994" cy="25888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1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35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Mechanical forces at </a:t>
            </a:r>
            <a:r>
              <a:rPr lang="en-GB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GB" sz="32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nominal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85339"/>
              </p:ext>
            </p:extLst>
          </p:nvPr>
        </p:nvGraphicFramePr>
        <p:xfrm>
          <a:off x="4038600" y="1981200"/>
          <a:ext cx="4769844" cy="2790692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319212">
                  <a:extLst>
                    <a:ext uri="{9D8B030D-6E8A-4147-A177-3AD203B41FA5}">
                      <a16:colId xmlns:a16="http://schemas.microsoft.com/office/drawing/2014/main" val="4130161571"/>
                    </a:ext>
                  </a:extLst>
                </a:gridCol>
                <a:gridCol w="1725316">
                  <a:extLst>
                    <a:ext uri="{9D8B030D-6E8A-4147-A177-3AD203B41FA5}">
                      <a16:colId xmlns:a16="http://schemas.microsoft.com/office/drawing/2014/main" val="2122704577"/>
                    </a:ext>
                  </a:extLst>
                </a:gridCol>
                <a:gridCol w="1725316">
                  <a:extLst>
                    <a:ext uri="{9D8B030D-6E8A-4147-A177-3AD203B41FA5}">
                      <a16:colId xmlns:a16="http://schemas.microsoft.com/office/drawing/2014/main" val="3746239214"/>
                    </a:ext>
                  </a:extLst>
                </a:gridCol>
              </a:tblGrid>
              <a:tr h="402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Block #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Force X [MN/m]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Force Y [MN/m]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2380262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13221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</a:t>
                      </a:r>
                    </a:p>
                  </a:txBody>
                  <a:tcPr marL="0" marR="0" marT="0" marB="0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</a:t>
                      </a:r>
                    </a:p>
                  </a:txBody>
                  <a:tcPr marL="0" marR="0" marT="0" marB="0" anchor="ctr"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57979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</a:t>
                      </a: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</a:t>
                      </a: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64154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33553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0" marR="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-0.39</a:t>
                      </a:r>
                    </a:p>
                  </a:txBody>
                  <a:tcPr marL="0" marR="0" marT="0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50597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8442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4612" r="12878" b="1120"/>
          <a:stretch/>
        </p:blipFill>
        <p:spPr>
          <a:xfrm>
            <a:off x="533400" y="761999"/>
            <a:ext cx="3289936" cy="573388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67681" y="965373"/>
            <a:ext cx="435514" cy="468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7681" y="4845836"/>
            <a:ext cx="435514" cy="468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6200000">
            <a:off x="2546275" y="1798716"/>
            <a:ext cx="479504" cy="143528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5400000">
            <a:off x="2560054" y="2318314"/>
            <a:ext cx="166568" cy="40282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6200000">
            <a:off x="2546277" y="3237231"/>
            <a:ext cx="479502" cy="143528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1754911" y="1739538"/>
            <a:ext cx="166568" cy="40282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6200000">
            <a:off x="1783690" y="4149682"/>
            <a:ext cx="166568" cy="40282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2786026" y="2733364"/>
            <a:ext cx="166568" cy="402820"/>
          </a:xfrm>
          <a:prstGeom prst="downArrow">
            <a:avLst/>
          </a:prstGeom>
          <a:solidFill>
            <a:srgbClr val="FF8E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2684934" y="3257850"/>
            <a:ext cx="352320" cy="587328"/>
          </a:xfrm>
          <a:prstGeom prst="downArrow">
            <a:avLst/>
          </a:prstGeom>
          <a:solidFill>
            <a:srgbClr val="FF8E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2026201" y="3234227"/>
            <a:ext cx="279220" cy="587328"/>
          </a:xfrm>
          <a:prstGeom prst="downArrow">
            <a:avLst/>
          </a:prstGeom>
          <a:solidFill>
            <a:srgbClr val="FF8E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2071930" y="2552034"/>
            <a:ext cx="198954" cy="587328"/>
          </a:xfrm>
          <a:prstGeom prst="downArrow">
            <a:avLst/>
          </a:prstGeom>
          <a:solidFill>
            <a:srgbClr val="FF8E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1599609" y="1989657"/>
            <a:ext cx="166568" cy="402820"/>
          </a:xfrm>
          <a:prstGeom prst="downArrow">
            <a:avLst/>
          </a:prstGeom>
          <a:solidFill>
            <a:srgbClr val="FF8E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10800000">
            <a:off x="1628411" y="3908826"/>
            <a:ext cx="166568" cy="402820"/>
          </a:xfrm>
          <a:prstGeom prst="downArrow">
            <a:avLst/>
          </a:prstGeom>
          <a:solidFill>
            <a:srgbClr val="FF8E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43338" y="2318033"/>
            <a:ext cx="435514" cy="468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50892" y="2318033"/>
            <a:ext cx="435514" cy="468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50892" y="3715119"/>
            <a:ext cx="435514" cy="468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5400000">
            <a:off x="2560054" y="3756828"/>
            <a:ext cx="166568" cy="40282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43338" y="3715119"/>
            <a:ext cx="435514" cy="4680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Quench protection at 105% </a:t>
            </a:r>
            <a:r>
              <a:rPr lang="en-GB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GB" sz="32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nominal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56150"/>
            <a:ext cx="4785001" cy="319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4" y="1143000"/>
            <a:ext cx="4555066" cy="3416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880802"/>
            <a:ext cx="8839201" cy="15324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Main common-coils and auxiliary block-coils are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powered separately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They are magnetically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coupled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Quench protection based on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one 40 mF, 1 kV CLIQ unit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Quench protection at 105% </a:t>
            </a:r>
            <a:r>
              <a:rPr lang="en-GB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GB" sz="32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nominal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3" y="990600"/>
            <a:ext cx="5329767" cy="3997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069976"/>
            <a:ext cx="5118100" cy="3838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880802"/>
            <a:ext cx="8839201" cy="15324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Cu/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noCu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ratios</a:t>
            </a:r>
            <a:r>
              <a:rPr lang="en-US" sz="2000" dirty="0" smtClean="0">
                <a:latin typeface="Calibri" panose="020F0502020204030204" pitchFamily="34" charset="0"/>
              </a:rPr>
              <a:t> in the three conductors (graded common coil, auxiliary coil) are adjusted so as to reach similar hot-spot temperatures in case of a quench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Hot-spot temperature after a quench at 105% nominal current: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&lt;240 K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Main results – Recap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985421"/>
            <a:ext cx="4815368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16 T</a:t>
            </a:r>
            <a:r>
              <a:rPr lang="en-US" sz="2000" dirty="0">
                <a:latin typeface="Calibri" panose="020F0502020204030204" pitchFamily="34" charset="0"/>
              </a:rPr>
              <a:t> bore magnetic field with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14% margin</a:t>
            </a:r>
            <a:r>
              <a:rPr lang="en-US" sz="2000" dirty="0">
                <a:latin typeface="Calibri" panose="020F0502020204030204" pitchFamily="34" charset="0"/>
              </a:rPr>
              <a:t> at 1.9 K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43 mm</a:t>
            </a:r>
            <a:r>
              <a:rPr lang="en-US" sz="2000" dirty="0">
                <a:latin typeface="Calibri" panose="020F0502020204030204" pitchFamily="34" charset="0"/>
              </a:rPr>
              <a:t> minimum bending radius (for the main coil)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14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mm</a:t>
            </a:r>
            <a:r>
              <a:rPr lang="en-US" sz="2000" dirty="0">
                <a:latin typeface="Calibri" panose="020F0502020204030204" pitchFamily="34" charset="0"/>
              </a:rPr>
              <a:t> minimum bending radius (for the </a:t>
            </a:r>
            <a:r>
              <a:rPr lang="en-US" sz="2000" dirty="0" smtClean="0">
                <a:latin typeface="Calibri" panose="020F0502020204030204" pitchFamily="34" charset="0"/>
              </a:rPr>
              <a:t>auxiliary </a:t>
            </a:r>
            <a:r>
              <a:rPr lang="en-US" sz="2000" dirty="0">
                <a:latin typeface="Calibri" panose="020F0502020204030204" pitchFamily="34" charset="0"/>
              </a:rPr>
              <a:t>coil)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213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cm</a:t>
            </a:r>
            <a:r>
              <a:rPr lang="en-US" sz="2000" b="1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  of strand cross-section in the entire magnet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220 mm</a:t>
            </a:r>
            <a:r>
              <a:rPr lang="en-US" sz="2000" dirty="0">
                <a:latin typeface="Calibri" panose="020F0502020204030204" pitchFamily="34" charset="0"/>
              </a:rPr>
              <a:t> beam separation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550 mm</a:t>
            </a:r>
            <a:r>
              <a:rPr lang="en-US" sz="2000" dirty="0">
                <a:latin typeface="Calibri" panose="020F0502020204030204" pitchFamily="34" charset="0"/>
              </a:rPr>
              <a:t> outer diameter iron </a:t>
            </a:r>
            <a:r>
              <a:rPr lang="en-US" sz="2000" dirty="0" smtClean="0">
                <a:latin typeface="Calibri" panose="020F0502020204030204" pitchFamily="34" charset="0"/>
              </a:rPr>
              <a:t>yoke (</a:t>
            </a:r>
            <a:r>
              <a:rPr lang="en-US" sz="2000" i="1" dirty="0" smtClean="0">
                <a:latin typeface="Calibri" panose="020F0502020204030204" pitchFamily="34" charset="0"/>
              </a:rPr>
              <a:t>before detailed mechanical analysis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141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mH</a:t>
            </a:r>
            <a:r>
              <a:rPr lang="en-US" sz="2000" dirty="0">
                <a:latin typeface="Calibri" panose="020F0502020204030204" pitchFamily="34" charset="0"/>
              </a:rPr>
              <a:t> self-inductance for the 14.3 m long magnet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&lt;240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K</a:t>
            </a:r>
            <a:r>
              <a:rPr lang="en-US" sz="2000" dirty="0">
                <a:latin typeface="Calibri" panose="020F0502020204030204" pitchFamily="34" charset="0"/>
              </a:rPr>
              <a:t> hot-spot temperature at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105%</a:t>
            </a:r>
            <a:r>
              <a:rPr lang="en-US" sz="2000" dirty="0">
                <a:latin typeface="Calibri" panose="020F0502020204030204" pitchFamily="34" charset="0"/>
              </a:rPr>
              <a:t> nominal current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896439"/>
            <a:ext cx="3784599" cy="28384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38609" y="3886200"/>
            <a:ext cx="2620852" cy="2488573"/>
            <a:chOff x="2111853" y="11800681"/>
            <a:chExt cx="8847489" cy="84009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088" y="12200622"/>
              <a:ext cx="8310254" cy="759232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662219" y="12215318"/>
              <a:ext cx="7571668" cy="757166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11853" y="11800681"/>
              <a:ext cx="8672400" cy="8400942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Conclusions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4926535" cy="538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This </a:t>
            </a:r>
            <a:r>
              <a:rPr lang="en-US" sz="2000" dirty="0" smtClean="0">
                <a:latin typeface="Calibri" panose="020F0502020204030204" pitchFamily="34" charset="0"/>
              </a:rPr>
              <a:t>design </a:t>
            </a:r>
            <a:r>
              <a:rPr lang="en-US" sz="2000" dirty="0">
                <a:latin typeface="Calibri" panose="020F0502020204030204" pitchFamily="34" charset="0"/>
              </a:rPr>
              <a:t>meets the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FCC magnetic requirements </a:t>
            </a:r>
            <a:r>
              <a:rPr lang="en-US" sz="2000" dirty="0">
                <a:latin typeface="Calibri" panose="020F0502020204030204" pitchFamily="34" charset="0"/>
              </a:rPr>
              <a:t>achieving </a:t>
            </a:r>
            <a:r>
              <a:rPr lang="en-US" sz="2000" dirty="0" smtClean="0">
                <a:latin typeface="Calibri" panose="020F0502020204030204" pitchFamily="34" charset="0"/>
              </a:rPr>
              <a:t>lower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number of layers</a:t>
            </a:r>
            <a:r>
              <a:rPr lang="en-US" sz="2000" dirty="0" smtClean="0">
                <a:latin typeface="Calibri" panose="020F0502020204030204" pitchFamily="34" charset="0"/>
              </a:rPr>
              <a:t>, lower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self-inductance</a:t>
            </a:r>
            <a:r>
              <a:rPr lang="en-US" sz="2000" dirty="0" smtClean="0">
                <a:latin typeface="Calibri" panose="020F0502020204030204" pitchFamily="34" charset="0"/>
              </a:rPr>
              <a:t>, and easier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operation/quench protection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characteristics of common coil layout, such as </a:t>
            </a:r>
            <a:r>
              <a:rPr lang="en-US" sz="2000" dirty="0" smtClean="0">
                <a:latin typeface="Calibri" panose="020F0502020204030204" pitchFamily="34" charset="0"/>
              </a:rPr>
              <a:t>featuring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flat cables</a:t>
            </a:r>
            <a:r>
              <a:rPr lang="en-US" sz="2000" dirty="0">
                <a:latin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larger bending radius</a:t>
            </a:r>
            <a:r>
              <a:rPr lang="en-US" sz="2000" dirty="0">
                <a:latin typeface="Calibri" panose="020F0502020204030204" pitchFamily="34" charset="0"/>
              </a:rPr>
              <a:t> at the coil ends, are well suited for using a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large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cable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Common-coil design achieves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less magnetic efficiency</a:t>
            </a:r>
            <a:r>
              <a:rPr lang="en-US" sz="2000" dirty="0" smtClean="0">
                <a:latin typeface="Calibri" panose="020F0502020204030204" pitchFamily="34" charset="0"/>
              </a:rPr>
              <a:t> than cos-theta and block-coil designs, which results in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higher superconductor cost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Modifications to coil windings and iron cross-section allow efficiently compensating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field errors</a:t>
            </a:r>
            <a:r>
              <a:rPr lang="en-US" sz="2000" dirty="0" smtClean="0">
                <a:latin typeface="Calibri" panose="020F0502020204030204" pitchFamily="34" charset="0"/>
              </a:rPr>
              <a:t> arising due to the small beam separation distance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2D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mechanical analysis </a:t>
            </a:r>
            <a:r>
              <a:rPr lang="en-US" sz="2000" dirty="0" smtClean="0">
                <a:latin typeface="Calibri" panose="020F0502020204030204" pitchFamily="34" charset="0"/>
              </a:rPr>
              <a:t>ongoing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896439"/>
            <a:ext cx="3784599" cy="28384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38609" y="3886200"/>
            <a:ext cx="2620852" cy="2488573"/>
            <a:chOff x="2111853" y="11800681"/>
            <a:chExt cx="8847489" cy="84009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088" y="12200622"/>
              <a:ext cx="8310254" cy="759232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662219" y="12215318"/>
              <a:ext cx="7571668" cy="757166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11853" y="11800681"/>
              <a:ext cx="8672400" cy="8400942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0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References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914400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[1] </a:t>
            </a:r>
            <a:r>
              <a:rPr lang="en-US" sz="1800" dirty="0">
                <a:latin typeface="Calibri" panose="020F0502020204030204" pitchFamily="34" charset="0"/>
              </a:rPr>
              <a:t>R. Gupta, </a:t>
            </a:r>
            <a:r>
              <a:rPr lang="en-US" sz="1800" dirty="0" smtClean="0">
                <a:latin typeface="Calibri" panose="020F0502020204030204" pitchFamily="34" charset="0"/>
              </a:rPr>
              <a:t>“A </a:t>
            </a:r>
            <a:r>
              <a:rPr lang="en-US" sz="1800" dirty="0">
                <a:latin typeface="Calibri" panose="020F0502020204030204" pitchFamily="34" charset="0"/>
              </a:rPr>
              <a:t>Common Coil design for High-Field 2-in-1 Accelerator </a:t>
            </a:r>
            <a:r>
              <a:rPr lang="en-US" sz="1800" dirty="0" smtClean="0">
                <a:latin typeface="Calibri" panose="020F0502020204030204" pitchFamily="34" charset="0"/>
              </a:rPr>
              <a:t>Magnets,” </a:t>
            </a:r>
            <a:r>
              <a:rPr lang="en-US" sz="1800" i="1" dirty="0">
                <a:latin typeface="Calibri" panose="020F0502020204030204" pitchFamily="34" charset="0"/>
              </a:rPr>
              <a:t>1997 Particle Accelerator Conference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smtClean="0">
                <a:latin typeface="Calibri" panose="020F0502020204030204" pitchFamily="34" charset="0"/>
              </a:rPr>
              <a:t>1997.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[2] GL. Sabbi et al., “Conceptual </a:t>
            </a:r>
            <a:r>
              <a:rPr lang="en-US" sz="1800" dirty="0">
                <a:latin typeface="Calibri" panose="020F0502020204030204" pitchFamily="34" charset="0"/>
              </a:rPr>
              <a:t>Design of a Common Coil Dipole for VLHC</a:t>
            </a:r>
            <a:r>
              <a:rPr lang="en-US" sz="1800" dirty="0" smtClean="0">
                <a:latin typeface="Calibri" panose="020F0502020204030204" pitchFamily="34" charset="0"/>
              </a:rPr>
              <a:t>,” </a:t>
            </a:r>
            <a:r>
              <a:rPr lang="en-US" sz="1800" i="1" dirty="0" smtClean="0">
                <a:latin typeface="Calibri" panose="020F0502020204030204" pitchFamily="34" charset="0"/>
              </a:rPr>
              <a:t>IEEE Transactions on Superconductivity</a:t>
            </a:r>
            <a:r>
              <a:rPr lang="en-US" sz="1800" dirty="0" smtClean="0">
                <a:latin typeface="Calibri" panose="020F0502020204030204" pitchFamily="34" charset="0"/>
              </a:rPr>
              <a:t>, 2000.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[3] </a:t>
            </a:r>
            <a:r>
              <a:rPr lang="en-US" sz="1800" dirty="0">
                <a:latin typeface="Calibri" panose="020F0502020204030204" pitchFamily="34" charset="0"/>
              </a:rPr>
              <a:t>GL. Sabbi et al., </a:t>
            </a:r>
            <a:r>
              <a:rPr lang="en-US" sz="1800" dirty="0" smtClean="0">
                <a:latin typeface="Calibri" panose="020F0502020204030204" pitchFamily="34" charset="0"/>
              </a:rPr>
              <a:t>“Design </a:t>
            </a:r>
            <a:r>
              <a:rPr lang="en-US" sz="1800" dirty="0">
                <a:latin typeface="Calibri" panose="020F0502020204030204" pitchFamily="34" charset="0"/>
              </a:rPr>
              <a:t>of Racetrack Coils for </a:t>
            </a:r>
            <a:r>
              <a:rPr lang="en-US" sz="1800" dirty="0" smtClean="0">
                <a:latin typeface="Calibri" panose="020F0502020204030204" pitchFamily="34" charset="0"/>
              </a:rPr>
              <a:t>High-Field Dipole Magnets,” </a:t>
            </a:r>
            <a:r>
              <a:rPr lang="en-US" sz="1800" i="1" dirty="0">
                <a:latin typeface="Calibri" panose="020F0502020204030204" pitchFamily="34" charset="0"/>
              </a:rPr>
              <a:t>IEEE Transactions on Superconductivity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smtClean="0">
                <a:latin typeface="Calibri" panose="020F0502020204030204" pitchFamily="34" charset="0"/>
              </a:rPr>
              <a:t>2001.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[</a:t>
            </a:r>
            <a:r>
              <a:rPr lang="en-US" sz="1800" dirty="0">
                <a:latin typeface="Calibri" panose="020F0502020204030204" pitchFamily="34" charset="0"/>
              </a:rPr>
              <a:t>4] R. </a:t>
            </a:r>
            <a:r>
              <a:rPr lang="en-US" sz="1800" dirty="0" err="1">
                <a:latin typeface="Calibri" panose="020F0502020204030204" pitchFamily="34" charset="0"/>
              </a:rPr>
              <a:t>Benjegerdes</a:t>
            </a:r>
            <a:r>
              <a:rPr lang="en-US" sz="1800" dirty="0">
                <a:latin typeface="Calibri" panose="020F0502020204030204" pitchFamily="34" charset="0"/>
              </a:rPr>
              <a:t> et al., “Fabrication and test results of a high field, Nb</a:t>
            </a:r>
            <a:r>
              <a:rPr lang="en-US" sz="1800" baseline="-25000" dirty="0">
                <a:latin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</a:rPr>
              <a:t>Sn superconducting racetrack dipole magnet,” </a:t>
            </a:r>
            <a:r>
              <a:rPr lang="en-US" sz="1800" i="1" dirty="0">
                <a:latin typeface="Calibri" panose="020F0502020204030204" pitchFamily="34" charset="0"/>
              </a:rPr>
              <a:t>2001 Particle Accelerator Conference</a:t>
            </a:r>
            <a:r>
              <a:rPr lang="en-US" sz="1800" dirty="0">
                <a:latin typeface="Calibri" panose="020F0502020204030204" pitchFamily="34" charset="0"/>
              </a:rPr>
              <a:t>, 2001.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[5] A.F. </a:t>
            </a:r>
            <a:r>
              <a:rPr lang="en-US" sz="1800" dirty="0" err="1">
                <a:latin typeface="Calibri" panose="020F0502020204030204" pitchFamily="34" charset="0"/>
              </a:rPr>
              <a:t>Lietzke</a:t>
            </a:r>
            <a:r>
              <a:rPr lang="en-US" sz="1800" dirty="0">
                <a:latin typeface="Calibri" panose="020F0502020204030204" pitchFamily="34" charset="0"/>
              </a:rPr>
              <a:t> et al., “Test Results of RD3c, a Nb</a:t>
            </a:r>
            <a:r>
              <a:rPr lang="en-US" sz="1800" baseline="-25000" dirty="0">
                <a:latin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</a:rPr>
              <a:t>Sn Common-Coil Racetrack Dipole Magnet,”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i="1" dirty="0">
                <a:latin typeface="Calibri" panose="020F0502020204030204" pitchFamily="34" charset="0"/>
              </a:rPr>
              <a:t>IEEE Transactions on Applied Superconductivity</a:t>
            </a:r>
            <a:r>
              <a:rPr lang="en-US" sz="1800" dirty="0">
                <a:latin typeface="Calibri" panose="020F0502020204030204" pitchFamily="34" charset="0"/>
              </a:rPr>
              <a:t>, 2013.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[6] GL. Sabbi et al., “Performance characteristics of Nb</a:t>
            </a:r>
            <a:r>
              <a:rPr lang="en-US" sz="1800" baseline="-25000" dirty="0">
                <a:latin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</a:rPr>
              <a:t>Sn block-coil dipoles for a 100 </a:t>
            </a:r>
            <a:r>
              <a:rPr lang="en-US" sz="1800" dirty="0" err="1">
                <a:latin typeface="Calibri" panose="020F0502020204030204" pitchFamily="34" charset="0"/>
              </a:rPr>
              <a:t>TeV</a:t>
            </a:r>
            <a:r>
              <a:rPr lang="en-US" sz="1800" dirty="0">
                <a:latin typeface="Calibri" panose="020F0502020204030204" pitchFamily="34" charset="0"/>
              </a:rPr>
              <a:t> hadron collider,” </a:t>
            </a:r>
            <a:r>
              <a:rPr lang="en-US" sz="1800" i="1" dirty="0">
                <a:latin typeface="Calibri" panose="020F0502020204030204" pitchFamily="34" charset="0"/>
              </a:rPr>
              <a:t>IEEE Transactions on Applied Superconductivity</a:t>
            </a:r>
            <a:r>
              <a:rPr lang="en-US" sz="1800" dirty="0">
                <a:latin typeface="Calibri" panose="020F0502020204030204" pitchFamily="34" charset="0"/>
              </a:rPr>
              <a:t>, 2015.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[7] L. Bortot et al., “STEAM: A Hierarchical Co-Simulation Framework for Superconducting Accelerator Magnet Circuit”, </a:t>
            </a:r>
            <a:r>
              <a:rPr lang="en-US" sz="1800" i="1" dirty="0">
                <a:latin typeface="Calibri" panose="020F0502020204030204" pitchFamily="34" charset="0"/>
              </a:rPr>
              <a:t>MT25</a:t>
            </a:r>
            <a:r>
              <a:rPr lang="en-US" sz="1800" dirty="0">
                <a:latin typeface="Calibri" panose="020F0502020204030204" pitchFamily="34" charset="0"/>
              </a:rPr>
              <a:t>, submitted, 2017.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[8] E. Ravaioli et al., “Lumped-element dynamic electro-thermal model of a superconducting magnet,” Cryogenics, 2016.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[9]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E. Ravaioli et al., “Design of a Compact 16 T Common-Coil 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Dipole for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Future Colliders,”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IEEE Transactions on Applied Superconductivity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submitted for publication.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35327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larendon Light" pitchFamily="18" charset="0"/>
              </a:rPr>
              <a:t>QUESTIONS?</a:t>
            </a:r>
            <a:endParaRPr lang="en-GB" sz="5400" dirty="0">
              <a:latin typeface="Clarendon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41020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300" dirty="0" smtClean="0">
                <a:solidFill>
                  <a:schemeClr val="accent1">
                    <a:lumMod val="50000"/>
                  </a:schemeClr>
                </a:solidFill>
                <a:latin typeface="Clarendon Light" pitchFamily="18" charset="0"/>
                <a:hlinkClick r:id="rId5"/>
              </a:rPr>
              <a:t>ERavaioli@lbl.gov</a:t>
            </a:r>
            <a:endParaRPr lang="en-GB" sz="2000" spc="300" dirty="0">
              <a:solidFill>
                <a:schemeClr val="accent1">
                  <a:lumMod val="50000"/>
                </a:schemeClr>
              </a:solidFill>
              <a:latin typeface="Clarendon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7208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Annex</a:t>
            </a:r>
            <a:endParaRPr lang="en-GB" sz="3200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81" y="3942569"/>
            <a:ext cx="1051719" cy="15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Common-coil layout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152400" y="914400"/>
            <a:ext cx="8839200" cy="304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00"/>
              </a:spcAft>
            </a:pPr>
            <a:r>
              <a:rPr lang="en-US" altLang="en-US" sz="2000" b="1" u="sng" dirty="0">
                <a:latin typeface="Calibri" panose="020F0502020204030204" pitchFamily="34" charset="0"/>
              </a:rPr>
              <a:t>Concept</a:t>
            </a:r>
            <a:r>
              <a:rPr lang="en-US" altLang="en-US" sz="2000" dirty="0">
                <a:latin typeface="Calibri" panose="020F0502020204030204" pitchFamily="34" charset="0"/>
              </a:rPr>
              <a:t>: 2-in-1, vertical  orientation, coil winding shared between apertures</a:t>
            </a:r>
          </a:p>
          <a:p>
            <a:pPr>
              <a:spcAft>
                <a:spcPts val="100"/>
              </a:spcAft>
              <a:buFontTx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</a:rPr>
              <a:t> Initial </a:t>
            </a:r>
            <a:r>
              <a:rPr lang="en-US" altLang="en-US" sz="2000" dirty="0">
                <a:latin typeface="Calibri" panose="020F0502020204030204" pitchFamily="34" charset="0"/>
              </a:rPr>
              <a:t>focus on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large bending radius</a:t>
            </a: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and possible use of pre-reacted cable</a:t>
            </a:r>
          </a:p>
          <a:p>
            <a:pPr>
              <a:spcAft>
                <a:spcPts val="100"/>
              </a:spcAft>
              <a:buFontTx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</a:rPr>
              <a:t> For </a:t>
            </a:r>
            <a:r>
              <a:rPr lang="en-US" altLang="en-US" sz="2000" dirty="0">
                <a:latin typeface="Calibri" panose="020F0502020204030204" pitchFamily="34" charset="0"/>
              </a:rPr>
              <a:t>wind and react,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potential advantages from modularity</a:t>
            </a:r>
            <a:r>
              <a:rPr lang="en-US" altLang="en-US" sz="2000" dirty="0">
                <a:latin typeface="Calibri" panose="020F0502020204030204" pitchFamily="34" charset="0"/>
              </a:rPr>
              <a:t>,</a:t>
            </a: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flat cables</a:t>
            </a:r>
            <a:r>
              <a:rPr lang="en-US" altLang="en-US" sz="2000" dirty="0">
                <a:latin typeface="Calibri" panose="020F0502020204030204" pitchFamily="34" charset="0"/>
              </a:rPr>
              <a:t>,</a:t>
            </a: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grading</a:t>
            </a:r>
            <a:endParaRPr lang="en-US" alt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Aft>
                <a:spcPts val="100"/>
              </a:spcAft>
              <a:buFontTx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</a:rPr>
              <a:t> Achieved </a:t>
            </a:r>
            <a:r>
              <a:rPr lang="en-US" altLang="en-US" sz="2000" dirty="0">
                <a:latin typeface="Calibri" panose="020F0502020204030204" pitchFamily="34" charset="0"/>
              </a:rPr>
              <a:t>~15 T in technology tests, and ~10 T with (limited) bore &amp; field quality </a:t>
            </a:r>
          </a:p>
          <a:p>
            <a:pPr>
              <a:spcAft>
                <a:spcPts val="200"/>
              </a:spcAft>
            </a:pPr>
            <a:r>
              <a:rPr lang="en-US" altLang="en-US" sz="2000" b="1" u="sng" dirty="0" smtClean="0">
                <a:latin typeface="Calibri" panose="020F0502020204030204" pitchFamily="34" charset="0"/>
              </a:rPr>
              <a:t>R&amp;D </a:t>
            </a:r>
            <a:r>
              <a:rPr lang="en-US" altLang="en-US" sz="2000" b="1" u="sng" dirty="0">
                <a:latin typeface="Calibri" panose="020F0502020204030204" pitchFamily="34" charset="0"/>
              </a:rPr>
              <a:t>issues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</a:rPr>
              <a:t> Engineering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design for aperture &amp; field quality</a:t>
            </a: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(auxiliary coils and/or flared ends)</a:t>
            </a:r>
          </a:p>
          <a:p>
            <a:pPr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</a:rPr>
              <a:t> Optimization </a:t>
            </a:r>
            <a:r>
              <a:rPr lang="en-US" altLang="en-US" sz="2000" dirty="0">
                <a:latin typeface="Calibri" panose="020F0502020204030204" pitchFamily="34" charset="0"/>
              </a:rPr>
              <a:t>of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bore support structure </a:t>
            </a:r>
            <a:r>
              <a:rPr lang="en-US" altLang="en-US" sz="2000" dirty="0">
                <a:latin typeface="Calibri" panose="020F0502020204030204" pitchFamily="34" charset="0"/>
              </a:rPr>
              <a:t>(similar to block-coil)</a:t>
            </a:r>
          </a:p>
          <a:p>
            <a:pPr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Compactness</a:t>
            </a:r>
            <a:r>
              <a:rPr lang="en-US" altLang="en-US" sz="2000" dirty="0">
                <a:latin typeface="Calibri" panose="020F0502020204030204" pitchFamily="34" charset="0"/>
              </a:rPr>
              <a:t>,</a:t>
            </a: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magnetic length vs. coil length</a:t>
            </a:r>
            <a:r>
              <a:rPr lang="en-US" altLang="en-US" sz="2000" dirty="0">
                <a:latin typeface="Calibri" panose="020F0502020204030204" pitchFamily="34" charset="0"/>
              </a:rPr>
              <a:t>,</a:t>
            </a:r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end field quality</a:t>
            </a:r>
          </a:p>
          <a:p>
            <a:pPr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Outer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structure </a:t>
            </a:r>
            <a:r>
              <a:rPr lang="en-US" altLang="en-US" sz="2000" dirty="0">
                <a:latin typeface="Calibri" panose="020F0502020204030204" pitchFamily="34" charset="0"/>
              </a:rPr>
              <a:t>challenges and opportunities (</a:t>
            </a:r>
            <a:r>
              <a:rPr lang="en-US" altLang="en-US" sz="2000" i="1" dirty="0">
                <a:latin typeface="Calibri" panose="020F0502020204030204" pitchFamily="34" charset="0"/>
              </a:rPr>
              <a:t>compared with horizontal layout</a:t>
            </a:r>
            <a:r>
              <a:rPr lang="en-US" altLang="en-US" sz="2000" dirty="0" smtClean="0">
                <a:latin typeface="Calibri" panose="020F0502020204030204" pitchFamily="34" charset="0"/>
              </a:rPr>
              <a:t>)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3" y="4153549"/>
            <a:ext cx="2611697" cy="2254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51365" y="5493968"/>
            <a:ext cx="2540235" cy="914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RD3b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model at LBL reached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14.7 T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9984" t="319" r="5641"/>
          <a:stretch/>
        </p:blipFill>
        <p:spPr>
          <a:xfrm>
            <a:off x="3276600" y="4172374"/>
            <a:ext cx="2743200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22" y="3733800"/>
            <a:ext cx="3886200" cy="29146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Mechanical forces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09421"/>
              </p:ext>
            </p:extLst>
          </p:nvPr>
        </p:nvGraphicFramePr>
        <p:xfrm>
          <a:off x="4038600" y="1076690"/>
          <a:ext cx="4769844" cy="2790692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319212">
                  <a:extLst>
                    <a:ext uri="{9D8B030D-6E8A-4147-A177-3AD203B41FA5}">
                      <a16:colId xmlns:a16="http://schemas.microsoft.com/office/drawing/2014/main" val="4130161571"/>
                    </a:ext>
                  </a:extLst>
                </a:gridCol>
                <a:gridCol w="1725316">
                  <a:extLst>
                    <a:ext uri="{9D8B030D-6E8A-4147-A177-3AD203B41FA5}">
                      <a16:colId xmlns:a16="http://schemas.microsoft.com/office/drawing/2014/main" val="2122704577"/>
                    </a:ext>
                  </a:extLst>
                </a:gridCol>
                <a:gridCol w="1725316">
                  <a:extLst>
                    <a:ext uri="{9D8B030D-6E8A-4147-A177-3AD203B41FA5}">
                      <a16:colId xmlns:a16="http://schemas.microsoft.com/office/drawing/2014/main" val="3746239214"/>
                    </a:ext>
                  </a:extLst>
                </a:gridCol>
              </a:tblGrid>
              <a:tr h="402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Block #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Force X [MN/m]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Force Y [MN/m]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2380262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13221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</a:t>
                      </a:r>
                    </a:p>
                  </a:txBody>
                  <a:tcPr marL="0" marR="0" marT="0" marB="0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</a:t>
                      </a:r>
                    </a:p>
                  </a:txBody>
                  <a:tcPr marL="0" marR="0" marT="0" marB="0" anchor="ctr"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57979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</a:t>
                      </a: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</a:t>
                      </a: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64154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33553"/>
                  </a:ext>
                </a:extLst>
              </a:tr>
              <a:tr h="395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0" marR="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-0.39</a:t>
                      </a:r>
                    </a:p>
                  </a:txBody>
                  <a:tcPr marL="0" marR="0" marT="0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50597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8442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8600" y="918048"/>
            <a:ext cx="3136900" cy="5467168"/>
            <a:chOff x="21513913" y="29183017"/>
            <a:chExt cx="2878135" cy="50161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" t="4612" r="12878" b="1120"/>
            <a:stretch/>
          </p:blipFill>
          <p:spPr>
            <a:xfrm>
              <a:off x="21513913" y="29183017"/>
              <a:ext cx="2878135" cy="501617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3359750" y="30544283"/>
              <a:ext cx="381000" cy="40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359750" y="31889059"/>
              <a:ext cx="381000" cy="40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753977" y="30544283"/>
              <a:ext cx="381000" cy="40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753977" y="31889059"/>
              <a:ext cx="381000" cy="40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243767" y="29360935"/>
              <a:ext cx="381000" cy="40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2243767" y="32755681"/>
              <a:ext cx="381000" cy="40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6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7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Main features of the proposed design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3955" y="860323"/>
            <a:ext cx="8836090" cy="218767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93663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Goals of the present design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3663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→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Achieving the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FCC target performance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(bore field, aperture, margin, field quality, quench protection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93663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→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 choices aiming at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compactness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, lower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inductance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, easier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quench protection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, lower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powering voltage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955" y="3227570"/>
            <a:ext cx="8836090" cy="318572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354013" indent="-260350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 features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4013" indent="-260350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→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Large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bending radius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for the main coil (allowing use of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large cable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354013" indent="-26035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→ Reduced beam separation with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top-bottom asymmetric coil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design</a:t>
            </a:r>
          </a:p>
          <a:p>
            <a:pPr marL="354013" indent="-26035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→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Fabrication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time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cost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and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risks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Straight coils (no flared ends); Fewer layers and turns;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Compact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design: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550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mm iron yoke OD,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~630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mm shell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OD (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targets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4013" indent="-26035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→ Compatible with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key &amp; bladder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mechanical structure</a:t>
            </a:r>
          </a:p>
          <a:p>
            <a:pPr marL="354013" indent="-26035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→ Main and auxiliary coils powered in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independent electrical circuits</a:t>
            </a:r>
          </a:p>
        </p:txBody>
      </p:sp>
    </p:spTree>
    <p:extLst>
      <p:ext uri="{BB962C8B-B14F-4D97-AF65-F5344CB8AC3E}">
        <p14:creationId xmlns:p14="http://schemas.microsoft.com/office/powerpoint/2010/main" val="2384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Very simple 3D sketch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" y="1543548"/>
            <a:ext cx="3206854" cy="47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:\gls\prj\rtd\rd3-d\opera_3d\rd3d_coilconf_crop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56" y="1275960"/>
            <a:ext cx="4139344" cy="398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435455" y="3438774"/>
            <a:ext cx="1517545" cy="9144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0900" y="5814798"/>
            <a:ext cx="2819400" cy="5258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Main coils</a:t>
            </a:r>
            <a:r>
              <a:rPr lang="en-US" sz="2000" dirty="0" smtClean="0">
                <a:latin typeface="Calibri" panose="020F0502020204030204" pitchFamily="34" charset="0"/>
              </a:rPr>
              <a:t>: Common-coil</a:t>
            </a:r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5814798"/>
            <a:ext cx="2743200" cy="5258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Auxiliary coils</a:t>
            </a:r>
            <a:r>
              <a:rPr lang="en-US" sz="2000" dirty="0" smtClean="0">
                <a:latin typeface="Calibri" panose="020F0502020204030204" pitchFamily="34" charset="0"/>
              </a:rPr>
              <a:t>: Block-coil</a:t>
            </a:r>
            <a:endParaRPr lang="it-IT" sz="200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>
            <a:stCxn id="12" idx="0"/>
          </p:cNvCxnSpPr>
          <p:nvPr/>
        </p:nvCxnSpPr>
        <p:spPr bwMode="auto">
          <a:xfrm flipV="1">
            <a:off x="4800600" y="5105400"/>
            <a:ext cx="762000" cy="7093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V="1">
            <a:off x="4800600" y="5105400"/>
            <a:ext cx="2209800" cy="7093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>
            <a:stCxn id="13" idx="0"/>
          </p:cNvCxnSpPr>
          <p:nvPr/>
        </p:nvCxnSpPr>
        <p:spPr bwMode="auto">
          <a:xfrm flipH="1" flipV="1">
            <a:off x="6653106" y="3200400"/>
            <a:ext cx="1043094" cy="26143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stCxn id="13" idx="0"/>
          </p:cNvCxnSpPr>
          <p:nvPr/>
        </p:nvCxnSpPr>
        <p:spPr bwMode="auto">
          <a:xfrm flipH="1" flipV="1">
            <a:off x="6653106" y="4338460"/>
            <a:ext cx="1043094" cy="14763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76200" y="821514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</a:rPr>
              <a:t>[1] R. Gupta, “A Common Coil design for High-Field 2-in-1 Accelerator Magnets,” </a:t>
            </a:r>
            <a:r>
              <a:rPr lang="en-US" sz="1600" i="1" dirty="0">
                <a:latin typeface="Calibri" panose="020F0502020204030204" pitchFamily="34" charset="0"/>
              </a:rPr>
              <a:t>1997 Particle Accelerator Conference</a:t>
            </a:r>
            <a:r>
              <a:rPr lang="en-US" sz="1600" dirty="0">
                <a:latin typeface="Calibri" panose="020F0502020204030204" pitchFamily="34" charset="0"/>
              </a:rPr>
              <a:t>, 1997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821514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</a:rPr>
              <a:t>3] GL. Sabbi et al., “Design of Racetrack Coils for High-Field Dipole Magnets,” </a:t>
            </a:r>
            <a:r>
              <a:rPr lang="en-US" sz="1600" i="1" dirty="0">
                <a:latin typeface="Calibri" panose="020F0502020204030204" pitchFamily="34" charset="0"/>
              </a:rPr>
              <a:t>IEEE Transactions on Superconductivity</a:t>
            </a:r>
            <a:r>
              <a:rPr lang="en-US" sz="1600" dirty="0">
                <a:latin typeface="Calibri" panose="020F0502020204030204" pitchFamily="34" charset="0"/>
              </a:rPr>
              <a:t>, 2001.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2057400" y="2895600"/>
            <a:ext cx="6858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633484" y="2363133"/>
            <a:ext cx="5334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096" name="Down Arrow 4095"/>
          <p:cNvSpPr/>
          <p:nvPr/>
        </p:nvSpPr>
        <p:spPr bwMode="auto">
          <a:xfrm>
            <a:off x="792163" y="5598675"/>
            <a:ext cx="152400" cy="61162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792163" y="3726835"/>
            <a:ext cx="152400" cy="61162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7389072" y="2327107"/>
            <a:ext cx="614256" cy="5587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6084780" y="2137377"/>
            <a:ext cx="560388" cy="4837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0" name="Down Arrow 39"/>
          <p:cNvSpPr/>
          <p:nvPr/>
        </p:nvSpPr>
        <p:spPr bwMode="auto">
          <a:xfrm rot="10800000">
            <a:off x="6322478" y="3517017"/>
            <a:ext cx="152400" cy="61162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6418842" y="2184581"/>
            <a:ext cx="560388" cy="4837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7042052" y="2258089"/>
            <a:ext cx="614256" cy="5587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824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30" grpId="0" animBg="1"/>
      <p:bldP spid="4096" grpId="0" animBg="1"/>
      <p:bldP spid="3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2D magnetic design – 16 T bore field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914399"/>
            <a:ext cx="9163663" cy="5410201"/>
            <a:chOff x="340008" y="10664378"/>
            <a:chExt cx="16688972" cy="98531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088" y="12200622"/>
              <a:ext cx="8310254" cy="75923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224" y="11259260"/>
              <a:ext cx="5897756" cy="907347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6789505" y="12531197"/>
              <a:ext cx="5151501" cy="9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588806" y="15421485"/>
              <a:ext cx="5352200" cy="2530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450807" y="18811081"/>
              <a:ext cx="1273797" cy="389153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8288189" y="17178001"/>
              <a:ext cx="1298937" cy="216648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662219" y="12215318"/>
              <a:ext cx="7571668" cy="757166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11853" y="11800681"/>
              <a:ext cx="8672400" cy="8400942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24" idx="0"/>
            </p:cNvCxnSpPr>
            <p:nvPr/>
          </p:nvCxnSpPr>
          <p:spPr>
            <a:xfrm flipV="1">
              <a:off x="1477995" y="15959893"/>
              <a:ext cx="976025" cy="1860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249582" y="19213047"/>
              <a:ext cx="4239226" cy="13044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Pressured bladders </a:t>
              </a:r>
              <a:r>
                <a:rPr lang="en-US" sz="2000" dirty="0" smtClean="0">
                  <a:latin typeface="Calibri" panose="020F0502020204030204" pitchFamily="34" charset="0"/>
                </a:rPr>
                <a:t>&amp; </a:t>
              </a:r>
              <a:r>
                <a:rPr lang="en-US" sz="2000" dirty="0">
                  <a:latin typeface="Calibri" panose="020F0502020204030204" pitchFamily="34" charset="0"/>
                </a:rPr>
                <a:t>load keys for preload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11442" y="19172257"/>
              <a:ext cx="2101090" cy="1071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Iron yoke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2361988" y="18030401"/>
              <a:ext cx="1659554" cy="114185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 descr="F:\gls\prj\rtd\rd3-d\opera_3d\rd3d_coilconf_crop.t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24" y="10664378"/>
              <a:ext cx="2593630" cy="2494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41626" y="13162354"/>
              <a:ext cx="1717374" cy="1106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3D end layout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497122" y="17502000"/>
              <a:ext cx="432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12316" y="17307600"/>
              <a:ext cx="0" cy="387719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2349784" y="17896681"/>
              <a:ext cx="3128640" cy="1127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Top-bottom coil </a:t>
              </a:r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asymmetry</a:t>
              </a:r>
              <a:endParaRPr lang="it-IT" sz="20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0008" y="17820481"/>
              <a:ext cx="2275975" cy="107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Al </a:t>
              </a:r>
              <a:r>
                <a:rPr lang="en-US" sz="2000" dirty="0">
                  <a:latin typeface="Calibri" panose="020F0502020204030204" pitchFamily="34" charset="0"/>
                </a:rPr>
                <a:t>shell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590800" y="845768"/>
            <a:ext cx="3511825" cy="52583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en-US" b="1" dirty="0" smtClean="0">
                <a:latin typeface="Calibri" panose="020F0502020204030204" pitchFamily="34" charset="0"/>
              </a:rPr>
              <a:t>Simply 8 racetrack coils!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Magnet parameters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20009"/>
              </p:ext>
            </p:extLst>
          </p:nvPr>
        </p:nvGraphicFramePr>
        <p:xfrm>
          <a:off x="312343" y="914400"/>
          <a:ext cx="6240858" cy="55134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6257">
                  <a:extLst>
                    <a:ext uri="{9D8B030D-6E8A-4147-A177-3AD203B41FA5}">
                      <a16:colId xmlns:a16="http://schemas.microsoft.com/office/drawing/2014/main" val="1301510177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1401993193"/>
                    </a:ext>
                  </a:extLst>
                </a:gridCol>
              </a:tblGrid>
              <a:tr h="441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Nominal </a:t>
                      </a:r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607600"/>
                  </a:ext>
                </a:extLst>
              </a:tr>
              <a:tr h="441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Bore dipole magnetic field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16.0 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5156194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Operating temperature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1.9 K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2636596695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Coil aperture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effectLst/>
                          <a:latin typeface="Calibri" panose="020F0502020204030204" pitchFamily="34" charset="0"/>
                        </a:rPr>
                        <a:t>56 (h) x 59.6 (v) mm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3799597577"/>
                  </a:ext>
                </a:extLst>
              </a:tr>
              <a:tr h="216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margin at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2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  <a:endParaRPr lang="en-US" sz="22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2494587093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Clear aperture [6]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50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1332899397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Intra-beam separation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220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2732000796"/>
                  </a:ext>
                </a:extLst>
              </a:tr>
              <a:tr h="441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Iron yoke external diameter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550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09824"/>
                  </a:ext>
                </a:extLst>
              </a:tr>
              <a:tr h="441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Self-inductance at 16 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9.8 </a:t>
                      </a:r>
                      <a:r>
                        <a:rPr lang="en-US" sz="2200" u="none" strike="noStrike" dirty="0" err="1"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/m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8121041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Self-inductance at ~1 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14.2 </a:t>
                      </a:r>
                      <a:r>
                        <a:rPr lang="en-US" sz="2200" u="none" strike="noStrike" dirty="0" err="1"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/m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1829092190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Magnet length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14.3 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/>
                </a:tc>
                <a:extLst>
                  <a:ext uri="{0D108BD9-81ED-4DB2-BD59-A6C34878D82A}">
                    <a16:rowId xmlns:a16="http://schemas.microsoft.com/office/drawing/2014/main" val="338261392"/>
                  </a:ext>
                </a:extLst>
              </a:tr>
              <a:tr h="441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Total stored energy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3.58 MJ/m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893700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Conductor mass needed for FCC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12.1 </a:t>
                      </a:r>
                      <a:r>
                        <a:rPr lang="en-US" sz="2200" u="none" strike="noStrike" dirty="0" err="1">
                          <a:effectLst/>
                          <a:latin typeface="Calibri" panose="020F0502020204030204" pitchFamily="34" charset="0"/>
                        </a:rPr>
                        <a:t>kton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100955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05601" y="4648200"/>
            <a:ext cx="2362200" cy="1295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Compare to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6.9 </a:t>
            </a:r>
            <a:r>
              <a:rPr lang="en-US" sz="18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mH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/m </a:t>
            </a:r>
            <a:r>
              <a:rPr lang="en-US" sz="1800" dirty="0" smtClean="0">
                <a:latin typeface="Calibri" panose="020F0502020204030204" pitchFamily="34" charset="0"/>
              </a:rPr>
              <a:t>of the LHC main dipole that reaches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8.3 T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019801" y="4419600"/>
            <a:ext cx="685799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6705601" y="2971800"/>
            <a:ext cx="2362199" cy="1371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Used in magnetic analysis. To </a:t>
            </a:r>
            <a:r>
              <a:rPr lang="en-US" sz="1800" dirty="0">
                <a:latin typeface="Calibri" panose="020F0502020204030204" pitchFamily="34" charset="0"/>
              </a:rPr>
              <a:t>be </a:t>
            </a:r>
            <a:r>
              <a:rPr lang="en-US" sz="1800" dirty="0" smtClean="0">
                <a:latin typeface="Calibri" panose="020F0502020204030204" pitchFamily="34" charset="0"/>
              </a:rPr>
              <a:t>confirmed after detailed mechanical analysis.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943600" y="4038600"/>
            <a:ext cx="76200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6705600" y="2176724"/>
            <a:ext cx="2362199" cy="4902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FCC target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943600" y="2667000"/>
            <a:ext cx="7620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669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88730"/>
              </p:ext>
            </p:extLst>
          </p:nvPr>
        </p:nvGraphicFramePr>
        <p:xfrm>
          <a:off x="190500" y="5441280"/>
          <a:ext cx="8763000" cy="10357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335324">
                  <a:extLst>
                    <a:ext uri="{9D8B030D-6E8A-4147-A177-3AD203B41FA5}">
                      <a16:colId xmlns:a16="http://schemas.microsoft.com/office/drawing/2014/main" val="3326567089"/>
                    </a:ext>
                  </a:extLst>
                </a:gridCol>
                <a:gridCol w="2193804">
                  <a:extLst>
                    <a:ext uri="{9D8B030D-6E8A-4147-A177-3AD203B41FA5}">
                      <a16:colId xmlns:a16="http://schemas.microsoft.com/office/drawing/2014/main" val="3455884782"/>
                    </a:ext>
                  </a:extLst>
                </a:gridCol>
                <a:gridCol w="1623783">
                  <a:extLst>
                    <a:ext uri="{9D8B030D-6E8A-4147-A177-3AD203B41FA5}">
                      <a16:colId xmlns:a16="http://schemas.microsoft.com/office/drawing/2014/main" val="3744989457"/>
                    </a:ext>
                  </a:extLst>
                </a:gridCol>
                <a:gridCol w="1610089">
                  <a:extLst>
                    <a:ext uri="{9D8B030D-6E8A-4147-A177-3AD203B41FA5}">
                      <a16:colId xmlns:a16="http://schemas.microsoft.com/office/drawing/2014/main" val="673970906"/>
                    </a:ext>
                  </a:extLst>
                </a:gridCol>
              </a:tblGrid>
              <a:tr h="629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 dirty="0">
                          <a:effectLst/>
                          <a:latin typeface="Calibri" panose="020F0502020204030204" pitchFamily="34" charset="0"/>
                        </a:rPr>
                        <a:t>Hot-spot temperature at 105% nominal </a:t>
                      </a:r>
                      <a:r>
                        <a:rPr lang="en-US" sz="22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K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K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46583"/>
                  </a:ext>
                </a:extLst>
              </a:tr>
              <a:tr h="355635">
                <a:tc gridSpan="4">
                  <a:txBody>
                    <a:bodyPr/>
                    <a:lstStyle/>
                    <a:p>
                      <a:pPr algn="ctr" fontAlgn="ctr"/>
                      <a:endParaRPr lang="en-US" sz="22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4235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Coil parameters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02881"/>
              </p:ext>
            </p:extLst>
          </p:nvPr>
        </p:nvGraphicFramePr>
        <p:xfrm>
          <a:off x="190500" y="1160537"/>
          <a:ext cx="8763000" cy="38686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5324">
                  <a:extLst>
                    <a:ext uri="{9D8B030D-6E8A-4147-A177-3AD203B41FA5}">
                      <a16:colId xmlns:a16="http://schemas.microsoft.com/office/drawing/2014/main" val="3326567089"/>
                    </a:ext>
                  </a:extLst>
                </a:gridCol>
                <a:gridCol w="2193804">
                  <a:extLst>
                    <a:ext uri="{9D8B030D-6E8A-4147-A177-3AD203B41FA5}">
                      <a16:colId xmlns:a16="http://schemas.microsoft.com/office/drawing/2014/main" val="3455884782"/>
                    </a:ext>
                  </a:extLst>
                </a:gridCol>
                <a:gridCol w="1623783">
                  <a:extLst>
                    <a:ext uri="{9D8B030D-6E8A-4147-A177-3AD203B41FA5}">
                      <a16:colId xmlns:a16="http://schemas.microsoft.com/office/drawing/2014/main" val="3744989457"/>
                    </a:ext>
                  </a:extLst>
                </a:gridCol>
                <a:gridCol w="1610089">
                  <a:extLst>
                    <a:ext uri="{9D8B030D-6E8A-4147-A177-3AD203B41FA5}">
                      <a16:colId xmlns:a16="http://schemas.microsoft.com/office/drawing/2014/main" val="673970906"/>
                    </a:ext>
                  </a:extLst>
                </a:gridCol>
              </a:tblGrid>
              <a:tr h="34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Nominal performance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Main coil - Out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Main coil - In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Auxiliary coil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328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Operating current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28.6 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kA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28.6 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kA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11.1 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kA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0261702"/>
                  </a:ext>
                </a:extLst>
              </a:tr>
              <a:tr h="39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Current density in the SC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2209 A/mm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 A/mm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A/mm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0052210"/>
                  </a:ext>
                </a:extLst>
              </a:tr>
              <a:tr h="343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Peak field in the conductor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 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 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 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199262"/>
                  </a:ext>
                </a:extLst>
              </a:tr>
              <a:tr h="343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Short sample magnetic field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15.2 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19.0 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19.5 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0451098"/>
                  </a:ext>
                </a:extLst>
              </a:tr>
              <a:tr h="343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Margin on the load line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575279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Temperature margin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5.6 K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5.5 K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Calibri" panose="020F0502020204030204" pitchFamily="34" charset="0"/>
                        </a:rPr>
                        <a:t>5.5 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13630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Turns per “quadrant”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2816742"/>
                  </a:ext>
                </a:extLst>
              </a:tr>
              <a:tr h="343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Strand area per “quadrant”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74.9 cm</a:t>
                      </a:r>
                      <a:r>
                        <a:rPr lang="en-US" sz="2200" u="none" strike="noStrike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112.4 cm</a:t>
                      </a:r>
                      <a:r>
                        <a:rPr lang="en-US" sz="2200" u="none" strike="noStrike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25.4 cm</a:t>
                      </a:r>
                      <a:r>
                        <a:rPr lang="en-US" sz="2200" u="none" strike="noStrike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759006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Minimum bending radius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44.6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43.2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14.0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1356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Current density in the Cu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 A/mm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1239 A/mm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 A/mm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781492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810000" y="2971200"/>
            <a:ext cx="4953000" cy="720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5562600"/>
            <a:ext cx="3048000" cy="4572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10000" y="4342799"/>
            <a:ext cx="4953000" cy="3963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6827837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Conductor parameters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01842"/>
              </p:ext>
            </p:extLst>
          </p:nvPr>
        </p:nvGraphicFramePr>
        <p:xfrm>
          <a:off x="152400" y="914400"/>
          <a:ext cx="8839201" cy="4305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78111">
                  <a:extLst>
                    <a:ext uri="{9D8B030D-6E8A-4147-A177-3AD203B41FA5}">
                      <a16:colId xmlns:a16="http://schemas.microsoft.com/office/drawing/2014/main" val="304569777"/>
                    </a:ext>
                  </a:extLst>
                </a:gridCol>
                <a:gridCol w="2163289">
                  <a:extLst>
                    <a:ext uri="{9D8B030D-6E8A-4147-A177-3AD203B41FA5}">
                      <a16:colId xmlns:a16="http://schemas.microsoft.com/office/drawing/2014/main" val="3131795626"/>
                    </a:ext>
                  </a:extLst>
                </a:gridCol>
                <a:gridCol w="1906942">
                  <a:extLst>
                    <a:ext uri="{9D8B030D-6E8A-4147-A177-3AD203B41FA5}">
                      <a16:colId xmlns:a16="http://schemas.microsoft.com/office/drawing/2014/main" val="1103999907"/>
                    </a:ext>
                  </a:extLst>
                </a:gridCol>
                <a:gridCol w="1890859">
                  <a:extLst>
                    <a:ext uri="{9D8B030D-6E8A-4147-A177-3AD203B41FA5}">
                      <a16:colId xmlns:a16="http://schemas.microsoft.com/office/drawing/2014/main" val="1987285535"/>
                    </a:ext>
                  </a:extLst>
                </a:gridCol>
              </a:tblGrid>
              <a:tr h="469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Conductor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Main coil - Out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Main coil - In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Auxiliary coil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6469"/>
                  </a:ext>
                </a:extLst>
              </a:tr>
              <a:tr h="5350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Superconductor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Nb</a:t>
                      </a:r>
                      <a:r>
                        <a:rPr lang="en-US" sz="2200" u="none" strike="noStrike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Sn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Nb</a:t>
                      </a:r>
                      <a:r>
                        <a:rPr lang="en-US" sz="2200" u="none" strike="noStrike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Sn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Nb</a:t>
                      </a:r>
                      <a:r>
                        <a:rPr lang="en-US" sz="2200" u="none" strike="noStrike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Sn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3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3879569"/>
                  </a:ext>
                </a:extLst>
              </a:tr>
              <a:tr h="460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Number of strands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805545"/>
                  </a:ext>
                </a:extLst>
              </a:tr>
              <a:tr h="460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Strand diameter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1.20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1.20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0.85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698623"/>
                  </a:ext>
                </a:extLst>
              </a:tr>
              <a:tr h="460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Cu/noCu ratio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728646"/>
                  </a:ext>
                </a:extLst>
              </a:tr>
              <a:tr h="460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Cable width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23.3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29.8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18.3 mm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383534"/>
                  </a:ext>
                </a:extLst>
              </a:tr>
              <a:tr h="460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Cable thickness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2.10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2.10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1.49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728229"/>
                  </a:ext>
                </a:extLst>
              </a:tr>
              <a:tr h="460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Insulation thickness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0.15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0.15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0.15 mm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5246561"/>
                  </a:ext>
                </a:extLst>
              </a:tr>
              <a:tr h="5350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Jc(16 T, 1.9 K)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2245 A/mm</a:t>
                      </a:r>
                      <a:r>
                        <a:rPr lang="en-US" sz="2200" u="none" strike="noStrike" baseline="30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  <a:latin typeface="Calibri" panose="020F0502020204030204" pitchFamily="34" charset="0"/>
                        </a:rPr>
                        <a:t>2245 A/mm</a:t>
                      </a:r>
                      <a:r>
                        <a:rPr lang="en-US" sz="2200" u="none" strike="noStrike" baseline="30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>
                          <a:effectLst/>
                          <a:latin typeface="Calibri" panose="020F0502020204030204" pitchFamily="34" charset="0"/>
                        </a:rPr>
                        <a:t>2245 A/mm</a:t>
                      </a:r>
                      <a:r>
                        <a:rPr lang="en-US" sz="2200" u="none" strike="noStrike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88745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5295900"/>
            <a:ext cx="8839201" cy="11173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Common-coil compatible with large cable size due to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large bending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radius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large cable</a:t>
            </a:r>
            <a:r>
              <a:rPr lang="en-US" sz="2000" dirty="0">
                <a:latin typeface="Calibri" panose="020F0502020204030204" pitchFamily="34" charset="0"/>
              </a:rPr>
              <a:t> allows achieving the target field with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fewer layers </a:t>
            </a:r>
            <a:r>
              <a:rPr lang="en-US" sz="2000" dirty="0">
                <a:latin typeface="Calibri" panose="020F0502020204030204" pitchFamily="34" charset="0"/>
              </a:rPr>
              <a:t>and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turns</a:t>
            </a:r>
            <a:r>
              <a:rPr lang="en-US" sz="2000" dirty="0">
                <a:latin typeface="Calibri" panose="020F0502020204030204" pitchFamily="34" charset="0"/>
              </a:rPr>
              <a:t>, obtaining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lower self-inductance</a:t>
            </a:r>
            <a:r>
              <a:rPr lang="en-US" sz="2000" dirty="0">
                <a:latin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easier protection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5501" y="106676"/>
            <a:ext cx="1828799" cy="7010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Calibri" panose="020F0502020204030204" pitchFamily="34" charset="0"/>
              </a:rPr>
              <a:t>Outside FCC study parameter range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>
            <a:endCxn id="5" idx="7"/>
          </p:cNvCxnSpPr>
          <p:nvPr/>
        </p:nvCxnSpPr>
        <p:spPr bwMode="auto">
          <a:xfrm flipH="1">
            <a:off x="6322686" y="807724"/>
            <a:ext cx="1297314" cy="11753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867401" y="1905000"/>
            <a:ext cx="533400" cy="53340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29000" y="3295650"/>
            <a:ext cx="3276600" cy="97155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86401" y="2743200"/>
            <a:ext cx="3276599" cy="60959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678267"/>
            <a:ext cx="2743201" cy="42203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92163" y="169780"/>
            <a:ext cx="7056437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Magnetic field quality – Coil optimization</a:t>
            </a:r>
            <a:endParaRPr lang="en-GB" sz="3200" baseline="-25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92163" y="675752"/>
            <a:ext cx="682783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83597"/>
              </p:ext>
            </p:extLst>
          </p:nvPr>
        </p:nvGraphicFramePr>
        <p:xfrm>
          <a:off x="1066802" y="1949524"/>
          <a:ext cx="4275132" cy="2134297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068783">
                  <a:extLst>
                    <a:ext uri="{9D8B030D-6E8A-4147-A177-3AD203B41FA5}">
                      <a16:colId xmlns:a16="http://schemas.microsoft.com/office/drawing/2014/main" val="3813718460"/>
                    </a:ext>
                  </a:extLst>
                </a:gridCol>
                <a:gridCol w="1068783">
                  <a:extLst>
                    <a:ext uri="{9D8B030D-6E8A-4147-A177-3AD203B41FA5}">
                      <a16:colId xmlns:a16="http://schemas.microsoft.com/office/drawing/2014/main" val="2998686056"/>
                    </a:ext>
                  </a:extLst>
                </a:gridCol>
                <a:gridCol w="1068783">
                  <a:extLst>
                    <a:ext uri="{9D8B030D-6E8A-4147-A177-3AD203B41FA5}">
                      <a16:colId xmlns:a16="http://schemas.microsoft.com/office/drawing/2014/main" val="2005861129"/>
                    </a:ext>
                  </a:extLst>
                </a:gridCol>
                <a:gridCol w="1068783">
                  <a:extLst>
                    <a:ext uri="{9D8B030D-6E8A-4147-A177-3AD203B41FA5}">
                      <a16:colId xmlns:a16="http://schemas.microsoft.com/office/drawing/2014/main" val="2876045356"/>
                    </a:ext>
                  </a:extLst>
                </a:gridCol>
              </a:tblGrid>
              <a:tr h="35160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Harmonics at nominal current [units]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89200"/>
                  </a:ext>
                </a:extLst>
              </a:tr>
              <a:tr h="3947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Skew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537599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b3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a2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7847" marR="7847" marT="7847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3980361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b5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a4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7847" marR="7847" marT="7847" marB="0" anchor="ctr"/>
                </a:tc>
                <a:extLst>
                  <a:ext uri="{0D108BD9-81ED-4DB2-BD59-A6C34878D82A}">
                    <a16:rowId xmlns:a16="http://schemas.microsoft.com/office/drawing/2014/main" val="1706606118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b7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</a:t>
                      </a:r>
                    </a:p>
                  </a:txBody>
                  <a:tcPr marL="7847" marR="7847" marT="7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a6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/>
                </a:tc>
                <a:extLst>
                  <a:ext uri="{0D108BD9-81ED-4DB2-BD59-A6C34878D82A}">
                    <a16:rowId xmlns:a16="http://schemas.microsoft.com/office/drawing/2014/main" val="2809707876"/>
                  </a:ext>
                </a:extLst>
              </a:tr>
              <a:tr h="351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b9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</a:t>
                      </a:r>
                    </a:p>
                  </a:txBody>
                  <a:tcPr marL="7847" marR="7847" marT="7847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a8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7" marR="7847" marT="7847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2605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5127176"/>
            <a:ext cx="8839201" cy="12861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Magnetic analysis and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optimization</a:t>
            </a:r>
            <a:r>
              <a:rPr lang="en-US" sz="2000" dirty="0">
                <a:latin typeface="Calibri" panose="020F0502020204030204" pitchFamily="34" charset="0"/>
              </a:rPr>
              <a:t> performed with ROXIE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Good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field quality </a:t>
            </a:r>
            <a:r>
              <a:rPr lang="en-US" sz="2000" dirty="0">
                <a:latin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compactness </a:t>
            </a:r>
            <a:r>
              <a:rPr lang="en-US" sz="2000" dirty="0">
                <a:latin typeface="Calibri" panose="020F0502020204030204" pitchFamily="34" charset="0"/>
              </a:rPr>
              <a:t>achieved with top-bottom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coil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asymmetry</a:t>
            </a:r>
            <a:r>
              <a:rPr lang="en-US" sz="2000" dirty="0">
                <a:latin typeface="Calibri" panose="020F0502020204030204" pitchFamily="34" charset="0"/>
              </a:rPr>
              <a:t> design (aperture center, turn numbers, auxiliary coil position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63968</TotalTime>
  <Pages>1</Pages>
  <Words>1453</Words>
  <Application>Microsoft Office PowerPoint</Application>
  <PresentationFormat>On-screen Show (4:3)</PresentationFormat>
  <Paragraphs>286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Clarendon Light</vt:lpstr>
      <vt:lpstr>Times New Roman</vt:lpstr>
      <vt:lpstr>LBNL</vt:lpstr>
      <vt:lpstr>Design of a Compact 16 T Common-Coil Dipole for Future Colliders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studies for triplet powering and protection</dc:title>
  <dc:subject>Berkeley Lab Generic Presentation</dc:subject>
  <dc:creator>Ravaioli, Emmanuele</dc:creator>
  <cp:keywords>Presentation Generic</cp:keywords>
  <cp:lastModifiedBy>Ravaioli, Emmanuele</cp:lastModifiedBy>
  <cp:revision>2724</cp:revision>
  <cp:lastPrinted>2016-01-20T19:00:08Z</cp:lastPrinted>
  <dcterms:created xsi:type="dcterms:W3CDTF">2004-10-30T19:36:16Z</dcterms:created>
  <dcterms:modified xsi:type="dcterms:W3CDTF">2018-01-24T20:01:15Z</dcterms:modified>
</cp:coreProperties>
</file>