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25" r:id="rId2"/>
    <p:sldMasterId id="2147483738" r:id="rId3"/>
  </p:sldMasterIdLst>
  <p:notesMasterIdLst>
    <p:notesMasterId r:id="rId37"/>
  </p:notesMasterIdLst>
  <p:sldIdLst>
    <p:sldId id="280" r:id="rId4"/>
    <p:sldId id="699" r:id="rId5"/>
    <p:sldId id="670" r:id="rId6"/>
    <p:sldId id="678" r:id="rId7"/>
    <p:sldId id="652" r:id="rId8"/>
    <p:sldId id="673" r:id="rId9"/>
    <p:sldId id="674" r:id="rId10"/>
    <p:sldId id="654" r:id="rId11"/>
    <p:sldId id="648" r:id="rId12"/>
    <p:sldId id="649" r:id="rId13"/>
    <p:sldId id="665" r:id="rId14"/>
    <p:sldId id="668" r:id="rId15"/>
    <p:sldId id="684" r:id="rId16"/>
    <p:sldId id="629" r:id="rId17"/>
    <p:sldId id="630" r:id="rId18"/>
    <p:sldId id="682" r:id="rId19"/>
    <p:sldId id="686" r:id="rId20"/>
    <p:sldId id="687" r:id="rId21"/>
    <p:sldId id="685" r:id="rId22"/>
    <p:sldId id="692" r:id="rId23"/>
    <p:sldId id="693" r:id="rId24"/>
    <p:sldId id="694" r:id="rId25"/>
    <p:sldId id="695" r:id="rId26"/>
    <p:sldId id="696" r:id="rId27"/>
    <p:sldId id="698" r:id="rId28"/>
    <p:sldId id="683" r:id="rId29"/>
    <p:sldId id="667" r:id="rId30"/>
    <p:sldId id="700" r:id="rId31"/>
    <p:sldId id="691" r:id="rId32"/>
    <p:sldId id="675" r:id="rId33"/>
    <p:sldId id="676" r:id="rId34"/>
    <p:sldId id="677" r:id="rId35"/>
    <p:sldId id="646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lle, David" initials="DD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D12FC"/>
    <a:srgbClr val="2D2DB9"/>
    <a:srgbClr val="0000CC"/>
    <a:srgbClr val="FF6600"/>
    <a:srgbClr val="E46C0A"/>
    <a:srgbClr val="3366FF"/>
    <a:srgbClr val="F1A465"/>
    <a:srgbClr val="006600"/>
    <a:srgbClr val="329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7" autoAdjust="0"/>
    <p:restoredTop sz="44860" autoAdjust="0"/>
  </p:normalViewPr>
  <p:slideViewPr>
    <p:cSldViewPr snapToGrid="0">
      <p:cViewPr>
        <p:scale>
          <a:sx n="40" d="100"/>
          <a:sy n="40" d="100"/>
        </p:scale>
        <p:origin x="1240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tags" Target="tags/tag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604903258464949"/>
          <c:y val="0.0"/>
          <c:w val="0.999395096044272"/>
          <c:h val="0.955838863304581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Sinusoid!$A$2:$A$202</c:f>
              <c:numCache>
                <c:formatCode>General</c:formatCode>
                <c:ptCount val="201"/>
                <c:pt idx="0">
                  <c:v>-1.0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-0.58</c:v>
                </c:pt>
                <c:pt idx="43">
                  <c:v>-0.57</c:v>
                </c:pt>
                <c:pt idx="44">
                  <c:v>-0.56</c:v>
                </c:pt>
                <c:pt idx="45">
                  <c:v>-0.55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-0.429999999999999</c:v>
                </c:pt>
                <c:pt idx="58">
                  <c:v>-0.419999999999999</c:v>
                </c:pt>
                <c:pt idx="59">
                  <c:v>-0.409999999999999</c:v>
                </c:pt>
                <c:pt idx="60">
                  <c:v>-0.399999999999999</c:v>
                </c:pt>
                <c:pt idx="61">
                  <c:v>-0.389999999999999</c:v>
                </c:pt>
                <c:pt idx="62">
                  <c:v>-0.379999999999999</c:v>
                </c:pt>
                <c:pt idx="63">
                  <c:v>-0.369999999999999</c:v>
                </c:pt>
                <c:pt idx="64">
                  <c:v>-0.359999999999999</c:v>
                </c:pt>
                <c:pt idx="65">
                  <c:v>-0.349999999999999</c:v>
                </c:pt>
                <c:pt idx="66">
                  <c:v>-0.339999999999999</c:v>
                </c:pt>
                <c:pt idx="67">
                  <c:v>-0.329999999999999</c:v>
                </c:pt>
                <c:pt idx="68">
                  <c:v>-0.319999999999999</c:v>
                </c:pt>
                <c:pt idx="69">
                  <c:v>-0.309999999999999</c:v>
                </c:pt>
                <c:pt idx="70">
                  <c:v>-0.299999999999999</c:v>
                </c:pt>
                <c:pt idx="71">
                  <c:v>-0.289999999999999</c:v>
                </c:pt>
                <c:pt idx="72">
                  <c:v>-0.279999999999999</c:v>
                </c:pt>
                <c:pt idx="73">
                  <c:v>-0.269999999999999</c:v>
                </c:pt>
                <c:pt idx="74">
                  <c:v>-0.259999999999999</c:v>
                </c:pt>
                <c:pt idx="75">
                  <c:v>-0.249999999999999</c:v>
                </c:pt>
                <c:pt idx="76">
                  <c:v>-0.239999999999999</c:v>
                </c:pt>
                <c:pt idx="77">
                  <c:v>-0.229999999999999</c:v>
                </c:pt>
                <c:pt idx="78">
                  <c:v>-0.219999999999999</c:v>
                </c:pt>
                <c:pt idx="79">
                  <c:v>-0.209999999999999</c:v>
                </c:pt>
                <c:pt idx="80">
                  <c:v>-0.199999999999999</c:v>
                </c:pt>
                <c:pt idx="81">
                  <c:v>-0.189999999999999</c:v>
                </c:pt>
                <c:pt idx="82">
                  <c:v>-0.179999999999999</c:v>
                </c:pt>
                <c:pt idx="83">
                  <c:v>-0.169999999999999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-0.139999999999999</c:v>
                </c:pt>
                <c:pt idx="87">
                  <c:v>-0.129999999999999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-0.099999999999999</c:v>
                </c:pt>
                <c:pt idx="91">
                  <c:v>-0.089999999999999</c:v>
                </c:pt>
                <c:pt idx="92">
                  <c:v>-0.079999999999999</c:v>
                </c:pt>
                <c:pt idx="93">
                  <c:v>-0.069999999999999</c:v>
                </c:pt>
                <c:pt idx="94">
                  <c:v>-0.0599999999999991</c:v>
                </c:pt>
                <c:pt idx="95">
                  <c:v>-0.049999999999999</c:v>
                </c:pt>
                <c:pt idx="96">
                  <c:v>-0.039999999999999</c:v>
                </c:pt>
                <c:pt idx="97">
                  <c:v>-0.029999999999999</c:v>
                </c:pt>
                <c:pt idx="98">
                  <c:v>-0.019999999999999</c:v>
                </c:pt>
                <c:pt idx="99">
                  <c:v>-0.00999999999999901</c:v>
                </c:pt>
                <c:pt idx="100">
                  <c:v>0.0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0.0600000000000001</c:v>
                </c:pt>
                <c:pt idx="107">
                  <c:v>0.0700000000000001</c:v>
                </c:pt>
                <c:pt idx="108">
                  <c:v>0.0800000000000001</c:v>
                </c:pt>
                <c:pt idx="109">
                  <c:v>0.0900000000000001</c:v>
                </c:pt>
                <c:pt idx="110">
                  <c:v>0.1</c:v>
                </c:pt>
                <c:pt idx="111">
                  <c:v>0.11</c:v>
                </c:pt>
                <c:pt idx="112">
                  <c:v>0.12</c:v>
                </c:pt>
                <c:pt idx="113">
                  <c:v>0.13</c:v>
                </c:pt>
                <c:pt idx="114">
                  <c:v>0.14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</c:v>
                </c:pt>
                <c:pt idx="119">
                  <c:v>0.19</c:v>
                </c:pt>
                <c:pt idx="120">
                  <c:v>0.2</c:v>
                </c:pt>
                <c:pt idx="121">
                  <c:v>0.21</c:v>
                </c:pt>
                <c:pt idx="122">
                  <c:v>0.22</c:v>
                </c:pt>
                <c:pt idx="123">
                  <c:v>0.23</c:v>
                </c:pt>
                <c:pt idx="124">
                  <c:v>0.24</c:v>
                </c:pt>
                <c:pt idx="125">
                  <c:v>0.25</c:v>
                </c:pt>
                <c:pt idx="126">
                  <c:v>0.26</c:v>
                </c:pt>
                <c:pt idx="127">
                  <c:v>0.27</c:v>
                </c:pt>
                <c:pt idx="128">
                  <c:v>0.28</c:v>
                </c:pt>
                <c:pt idx="129">
                  <c:v>0.29</c:v>
                </c:pt>
                <c:pt idx="130">
                  <c:v>0.3</c:v>
                </c:pt>
                <c:pt idx="131">
                  <c:v>0.31</c:v>
                </c:pt>
                <c:pt idx="132">
                  <c:v>0.32</c:v>
                </c:pt>
                <c:pt idx="133">
                  <c:v>0.33</c:v>
                </c:pt>
                <c:pt idx="134">
                  <c:v>0.34</c:v>
                </c:pt>
                <c:pt idx="135">
                  <c:v>0.35</c:v>
                </c:pt>
                <c:pt idx="136">
                  <c:v>0.36</c:v>
                </c:pt>
                <c:pt idx="137">
                  <c:v>0.37</c:v>
                </c:pt>
                <c:pt idx="138">
                  <c:v>0.38</c:v>
                </c:pt>
                <c:pt idx="139">
                  <c:v>0.39</c:v>
                </c:pt>
                <c:pt idx="140">
                  <c:v>0.4</c:v>
                </c:pt>
                <c:pt idx="141">
                  <c:v>0.41</c:v>
                </c:pt>
                <c:pt idx="142">
                  <c:v>0.42</c:v>
                </c:pt>
                <c:pt idx="143">
                  <c:v>0.43</c:v>
                </c:pt>
                <c:pt idx="144">
                  <c:v>0.44</c:v>
                </c:pt>
                <c:pt idx="145">
                  <c:v>0.45</c:v>
                </c:pt>
                <c:pt idx="146">
                  <c:v>0.46</c:v>
                </c:pt>
                <c:pt idx="147">
                  <c:v>0.47</c:v>
                </c:pt>
                <c:pt idx="148">
                  <c:v>0.48</c:v>
                </c:pt>
                <c:pt idx="149">
                  <c:v>0.49</c:v>
                </c:pt>
                <c:pt idx="150">
                  <c:v>0.5</c:v>
                </c:pt>
                <c:pt idx="151">
                  <c:v>0.51</c:v>
                </c:pt>
                <c:pt idx="152">
                  <c:v>0.52</c:v>
                </c:pt>
                <c:pt idx="153">
                  <c:v>0.53</c:v>
                </c:pt>
                <c:pt idx="154">
                  <c:v>0.54</c:v>
                </c:pt>
                <c:pt idx="155">
                  <c:v>0.55</c:v>
                </c:pt>
                <c:pt idx="156">
                  <c:v>0.56</c:v>
                </c:pt>
                <c:pt idx="157">
                  <c:v>0.57</c:v>
                </c:pt>
                <c:pt idx="158">
                  <c:v>0.58</c:v>
                </c:pt>
                <c:pt idx="159">
                  <c:v>0.59</c:v>
                </c:pt>
                <c:pt idx="160">
                  <c:v>0.6</c:v>
                </c:pt>
                <c:pt idx="161">
                  <c:v>0.61</c:v>
                </c:pt>
                <c:pt idx="162">
                  <c:v>0.62</c:v>
                </c:pt>
                <c:pt idx="163">
                  <c:v>0.63</c:v>
                </c:pt>
                <c:pt idx="164">
                  <c:v>0.64</c:v>
                </c:pt>
                <c:pt idx="165">
                  <c:v>0.65</c:v>
                </c:pt>
                <c:pt idx="166">
                  <c:v>0.66</c:v>
                </c:pt>
                <c:pt idx="167">
                  <c:v>0.67</c:v>
                </c:pt>
                <c:pt idx="168">
                  <c:v>0.68</c:v>
                </c:pt>
                <c:pt idx="169">
                  <c:v>0.69</c:v>
                </c:pt>
                <c:pt idx="170">
                  <c:v>0.7</c:v>
                </c:pt>
                <c:pt idx="171">
                  <c:v>0.71</c:v>
                </c:pt>
                <c:pt idx="172">
                  <c:v>0.72</c:v>
                </c:pt>
                <c:pt idx="173">
                  <c:v>0.73</c:v>
                </c:pt>
                <c:pt idx="174">
                  <c:v>0.74</c:v>
                </c:pt>
                <c:pt idx="175">
                  <c:v>0.75</c:v>
                </c:pt>
                <c:pt idx="176">
                  <c:v>0.76</c:v>
                </c:pt>
                <c:pt idx="177">
                  <c:v>0.77</c:v>
                </c:pt>
                <c:pt idx="178">
                  <c:v>0.78</c:v>
                </c:pt>
                <c:pt idx="179">
                  <c:v>0.79</c:v>
                </c:pt>
                <c:pt idx="180">
                  <c:v>0.8</c:v>
                </c:pt>
                <c:pt idx="181">
                  <c:v>0.81</c:v>
                </c:pt>
                <c:pt idx="182">
                  <c:v>0.82</c:v>
                </c:pt>
                <c:pt idx="183">
                  <c:v>0.83</c:v>
                </c:pt>
                <c:pt idx="184">
                  <c:v>0.84</c:v>
                </c:pt>
                <c:pt idx="185">
                  <c:v>0.85</c:v>
                </c:pt>
                <c:pt idx="186">
                  <c:v>0.86</c:v>
                </c:pt>
                <c:pt idx="187">
                  <c:v>0.87</c:v>
                </c:pt>
                <c:pt idx="188">
                  <c:v>0.88</c:v>
                </c:pt>
                <c:pt idx="189">
                  <c:v>0.89</c:v>
                </c:pt>
                <c:pt idx="190">
                  <c:v>0.9</c:v>
                </c:pt>
                <c:pt idx="191">
                  <c:v>0.91</c:v>
                </c:pt>
                <c:pt idx="192">
                  <c:v>0.92</c:v>
                </c:pt>
                <c:pt idx="193">
                  <c:v>0.93</c:v>
                </c:pt>
                <c:pt idx="194">
                  <c:v>0.94</c:v>
                </c:pt>
                <c:pt idx="195">
                  <c:v>0.95</c:v>
                </c:pt>
                <c:pt idx="196">
                  <c:v>0.96</c:v>
                </c:pt>
                <c:pt idx="197">
                  <c:v>0.97</c:v>
                </c:pt>
                <c:pt idx="198">
                  <c:v>0.98</c:v>
                </c:pt>
                <c:pt idx="199">
                  <c:v>0.99</c:v>
                </c:pt>
                <c:pt idx="200">
                  <c:v>1.0</c:v>
                </c:pt>
              </c:numCache>
            </c:numRef>
          </c:xVal>
          <c:yVal>
            <c:numRef>
              <c:f>Sinusoid!$B$2:$B$202</c:f>
              <c:numCache>
                <c:formatCode>General</c:formatCode>
                <c:ptCount val="201"/>
                <c:pt idx="0">
                  <c:v>0.0556</c:v>
                </c:pt>
                <c:pt idx="1">
                  <c:v>0.054591257856</c:v>
                </c:pt>
                <c:pt idx="2">
                  <c:v>0.053612624896</c:v>
                </c:pt>
                <c:pt idx="3">
                  <c:v>0.052663495936</c:v>
                </c:pt>
                <c:pt idx="4">
                  <c:v>0.051743271936</c:v>
                </c:pt>
                <c:pt idx="5">
                  <c:v>0.05085136</c:v>
                </c:pt>
                <c:pt idx="6">
                  <c:v>0.049987173376</c:v>
                </c:pt>
                <c:pt idx="7">
                  <c:v>0.049150131456</c:v>
                </c:pt>
                <c:pt idx="8">
                  <c:v>0.048339659776</c:v>
                </c:pt>
                <c:pt idx="9">
                  <c:v>0.047555190016</c:v>
                </c:pt>
                <c:pt idx="10">
                  <c:v>0.04679616</c:v>
                </c:pt>
                <c:pt idx="11">
                  <c:v>0.046062013696</c:v>
                </c:pt>
                <c:pt idx="12">
                  <c:v>0.045352201216</c:v>
                </c:pt>
                <c:pt idx="13">
                  <c:v>0.044666178816</c:v>
                </c:pt>
                <c:pt idx="14">
                  <c:v>0.044003408896</c:v>
                </c:pt>
                <c:pt idx="15">
                  <c:v>0.04336336</c:v>
                </c:pt>
                <c:pt idx="16">
                  <c:v>0.042745506816</c:v>
                </c:pt>
                <c:pt idx="17">
                  <c:v>0.042149330176</c:v>
                </c:pt>
                <c:pt idx="18">
                  <c:v>0.041574317056</c:v>
                </c:pt>
                <c:pt idx="19">
                  <c:v>0.041019960576</c:v>
                </c:pt>
                <c:pt idx="20">
                  <c:v>0.04048576</c:v>
                </c:pt>
                <c:pt idx="21">
                  <c:v>0.039971220736</c:v>
                </c:pt>
                <c:pt idx="22">
                  <c:v>0.039475854336</c:v>
                </c:pt>
                <c:pt idx="23">
                  <c:v>0.038999178496</c:v>
                </c:pt>
                <c:pt idx="24">
                  <c:v>0.038540717056</c:v>
                </c:pt>
                <c:pt idx="25">
                  <c:v>0.0381</c:v>
                </c:pt>
                <c:pt idx="26">
                  <c:v>0.037676563456</c:v>
                </c:pt>
                <c:pt idx="27">
                  <c:v>0.037269949696</c:v>
                </c:pt>
                <c:pt idx="28">
                  <c:v>0.036879707136</c:v>
                </c:pt>
                <c:pt idx="29">
                  <c:v>0.036505390336</c:v>
                </c:pt>
                <c:pt idx="30">
                  <c:v>0.03614656</c:v>
                </c:pt>
                <c:pt idx="31">
                  <c:v>0.035802782976</c:v>
                </c:pt>
                <c:pt idx="32">
                  <c:v>0.035473632256</c:v>
                </c:pt>
                <c:pt idx="33">
                  <c:v>0.035158686976</c:v>
                </c:pt>
                <c:pt idx="34">
                  <c:v>0.034857532416</c:v>
                </c:pt>
                <c:pt idx="35">
                  <c:v>0.03456976</c:v>
                </c:pt>
                <c:pt idx="36">
                  <c:v>0.034294967296</c:v>
                </c:pt>
                <c:pt idx="37">
                  <c:v>0.034032758016</c:v>
                </c:pt>
                <c:pt idx="38">
                  <c:v>0.033782742016</c:v>
                </c:pt>
                <c:pt idx="39">
                  <c:v>0.033544535296</c:v>
                </c:pt>
                <c:pt idx="40">
                  <c:v>0.03331776</c:v>
                </c:pt>
                <c:pt idx="41">
                  <c:v>0.033102044416</c:v>
                </c:pt>
                <c:pt idx="42">
                  <c:v>0.032897022976</c:v>
                </c:pt>
                <c:pt idx="43">
                  <c:v>0.032702336256</c:v>
                </c:pt>
                <c:pt idx="44">
                  <c:v>0.032517630976</c:v>
                </c:pt>
                <c:pt idx="45">
                  <c:v>0.03234256</c:v>
                </c:pt>
                <c:pt idx="46">
                  <c:v>0.032176782336</c:v>
                </c:pt>
                <c:pt idx="47">
                  <c:v>0.032019963136</c:v>
                </c:pt>
                <c:pt idx="48">
                  <c:v>0.031871773696</c:v>
                </c:pt>
                <c:pt idx="49">
                  <c:v>0.031731891456</c:v>
                </c:pt>
                <c:pt idx="50">
                  <c:v>0.0316</c:v>
                </c:pt>
                <c:pt idx="51">
                  <c:v>0.031475789056</c:v>
                </c:pt>
                <c:pt idx="52">
                  <c:v>0.031358954496</c:v>
                </c:pt>
                <c:pt idx="53">
                  <c:v>0.031249198336</c:v>
                </c:pt>
                <c:pt idx="54">
                  <c:v>0.031146228736</c:v>
                </c:pt>
                <c:pt idx="55">
                  <c:v>0.03104976</c:v>
                </c:pt>
                <c:pt idx="56">
                  <c:v>0.030959512576</c:v>
                </c:pt>
                <c:pt idx="57">
                  <c:v>0.030875213056</c:v>
                </c:pt>
                <c:pt idx="58">
                  <c:v>0.030796594176</c:v>
                </c:pt>
                <c:pt idx="59">
                  <c:v>0.030723394816</c:v>
                </c:pt>
                <c:pt idx="60">
                  <c:v>0.03065536</c:v>
                </c:pt>
                <c:pt idx="61">
                  <c:v>0.030592240896</c:v>
                </c:pt>
                <c:pt idx="62">
                  <c:v>0.030533794816</c:v>
                </c:pt>
                <c:pt idx="63">
                  <c:v>0.030479785216</c:v>
                </c:pt>
                <c:pt idx="64">
                  <c:v>0.030429981696</c:v>
                </c:pt>
                <c:pt idx="65">
                  <c:v>0.03038416</c:v>
                </c:pt>
                <c:pt idx="66">
                  <c:v>0.030342102016</c:v>
                </c:pt>
                <c:pt idx="67">
                  <c:v>0.030303595776</c:v>
                </c:pt>
                <c:pt idx="68">
                  <c:v>0.030268435456</c:v>
                </c:pt>
                <c:pt idx="69">
                  <c:v>0.030236421376</c:v>
                </c:pt>
                <c:pt idx="70">
                  <c:v>0.03020736</c:v>
                </c:pt>
                <c:pt idx="71">
                  <c:v>0.030181063936</c:v>
                </c:pt>
                <c:pt idx="72">
                  <c:v>0.030157351936</c:v>
                </c:pt>
                <c:pt idx="73">
                  <c:v>0.030136048896</c:v>
                </c:pt>
                <c:pt idx="74">
                  <c:v>0.030116985856</c:v>
                </c:pt>
                <c:pt idx="75">
                  <c:v>0.0301</c:v>
                </c:pt>
                <c:pt idx="76">
                  <c:v>0.030084934656</c:v>
                </c:pt>
                <c:pt idx="77">
                  <c:v>0.030071639296</c:v>
                </c:pt>
                <c:pt idx="78">
                  <c:v>0.030059969536</c:v>
                </c:pt>
                <c:pt idx="79">
                  <c:v>0.030049787136</c:v>
                </c:pt>
                <c:pt idx="80">
                  <c:v>0.03004096</c:v>
                </c:pt>
                <c:pt idx="81">
                  <c:v>0.030033362176</c:v>
                </c:pt>
                <c:pt idx="82">
                  <c:v>0.030026873856</c:v>
                </c:pt>
                <c:pt idx="83">
                  <c:v>0.030021381376</c:v>
                </c:pt>
                <c:pt idx="84">
                  <c:v>0.030016777216</c:v>
                </c:pt>
                <c:pt idx="85">
                  <c:v>0.03001296</c:v>
                </c:pt>
                <c:pt idx="86">
                  <c:v>0.030009834496</c:v>
                </c:pt>
                <c:pt idx="87">
                  <c:v>0.030007311616</c:v>
                </c:pt>
                <c:pt idx="88">
                  <c:v>0.030005308416</c:v>
                </c:pt>
                <c:pt idx="89">
                  <c:v>0.030003748096</c:v>
                </c:pt>
                <c:pt idx="90">
                  <c:v>0.03000256</c:v>
                </c:pt>
                <c:pt idx="91">
                  <c:v>0.030001679616</c:v>
                </c:pt>
                <c:pt idx="92">
                  <c:v>0.030001048576</c:v>
                </c:pt>
                <c:pt idx="93">
                  <c:v>0.030000614656</c:v>
                </c:pt>
                <c:pt idx="94">
                  <c:v>0.030000331776</c:v>
                </c:pt>
                <c:pt idx="95">
                  <c:v>0.03000016</c:v>
                </c:pt>
                <c:pt idx="96">
                  <c:v>0.030000065536</c:v>
                </c:pt>
                <c:pt idx="97">
                  <c:v>0.030000020736</c:v>
                </c:pt>
                <c:pt idx="98">
                  <c:v>0.030000004096</c:v>
                </c:pt>
                <c:pt idx="99">
                  <c:v>0.030000000256</c:v>
                </c:pt>
                <c:pt idx="100">
                  <c:v>0.03</c:v>
                </c:pt>
                <c:pt idx="101">
                  <c:v>0.030000000256</c:v>
                </c:pt>
                <c:pt idx="102">
                  <c:v>0.030000004096</c:v>
                </c:pt>
                <c:pt idx="103">
                  <c:v>0.030000020736</c:v>
                </c:pt>
                <c:pt idx="104">
                  <c:v>0.030000065536</c:v>
                </c:pt>
                <c:pt idx="105">
                  <c:v>0.03000016</c:v>
                </c:pt>
                <c:pt idx="106">
                  <c:v>0.030000331776</c:v>
                </c:pt>
                <c:pt idx="107">
                  <c:v>0.030000614656</c:v>
                </c:pt>
                <c:pt idx="108">
                  <c:v>0.030001048576</c:v>
                </c:pt>
                <c:pt idx="109">
                  <c:v>0.030001679616</c:v>
                </c:pt>
                <c:pt idx="110">
                  <c:v>0.03000256</c:v>
                </c:pt>
                <c:pt idx="111">
                  <c:v>0.030003748096</c:v>
                </c:pt>
                <c:pt idx="112">
                  <c:v>0.030005308416</c:v>
                </c:pt>
                <c:pt idx="113">
                  <c:v>0.030007311616</c:v>
                </c:pt>
                <c:pt idx="114">
                  <c:v>0.030009834496</c:v>
                </c:pt>
                <c:pt idx="115">
                  <c:v>0.03001296</c:v>
                </c:pt>
                <c:pt idx="116">
                  <c:v>0.030016777216</c:v>
                </c:pt>
                <c:pt idx="117">
                  <c:v>0.030021381376</c:v>
                </c:pt>
                <c:pt idx="118">
                  <c:v>0.030026873856</c:v>
                </c:pt>
                <c:pt idx="119">
                  <c:v>0.030033362176</c:v>
                </c:pt>
                <c:pt idx="120">
                  <c:v>0.03004096</c:v>
                </c:pt>
                <c:pt idx="121">
                  <c:v>0.030049787136</c:v>
                </c:pt>
                <c:pt idx="122">
                  <c:v>0.030059969536</c:v>
                </c:pt>
                <c:pt idx="123">
                  <c:v>0.030071639296</c:v>
                </c:pt>
                <c:pt idx="124">
                  <c:v>0.030084934656</c:v>
                </c:pt>
                <c:pt idx="125">
                  <c:v>0.0301</c:v>
                </c:pt>
                <c:pt idx="126">
                  <c:v>0.030116985856</c:v>
                </c:pt>
                <c:pt idx="127">
                  <c:v>0.030136048896</c:v>
                </c:pt>
                <c:pt idx="128">
                  <c:v>0.030157351936</c:v>
                </c:pt>
                <c:pt idx="129">
                  <c:v>0.030181063936</c:v>
                </c:pt>
                <c:pt idx="130">
                  <c:v>0.03020736</c:v>
                </c:pt>
                <c:pt idx="131">
                  <c:v>0.030236421376</c:v>
                </c:pt>
                <c:pt idx="132">
                  <c:v>0.030268435456</c:v>
                </c:pt>
                <c:pt idx="133">
                  <c:v>0.030303595776</c:v>
                </c:pt>
                <c:pt idx="134">
                  <c:v>0.030342102016</c:v>
                </c:pt>
                <c:pt idx="135">
                  <c:v>0.03038416</c:v>
                </c:pt>
                <c:pt idx="136">
                  <c:v>0.030429981696</c:v>
                </c:pt>
                <c:pt idx="137">
                  <c:v>0.030479785216</c:v>
                </c:pt>
                <c:pt idx="138">
                  <c:v>0.030533794816</c:v>
                </c:pt>
                <c:pt idx="139">
                  <c:v>0.030592240896</c:v>
                </c:pt>
                <c:pt idx="140">
                  <c:v>0.03065536</c:v>
                </c:pt>
                <c:pt idx="141">
                  <c:v>0.030723394816</c:v>
                </c:pt>
                <c:pt idx="142">
                  <c:v>0.030796594176</c:v>
                </c:pt>
                <c:pt idx="143">
                  <c:v>0.030875213056</c:v>
                </c:pt>
                <c:pt idx="144">
                  <c:v>0.030959512576</c:v>
                </c:pt>
                <c:pt idx="145">
                  <c:v>0.03104976</c:v>
                </c:pt>
                <c:pt idx="146">
                  <c:v>0.031146228736</c:v>
                </c:pt>
                <c:pt idx="147">
                  <c:v>0.031249198336</c:v>
                </c:pt>
                <c:pt idx="148">
                  <c:v>0.031358954496</c:v>
                </c:pt>
                <c:pt idx="149">
                  <c:v>0.031475789056</c:v>
                </c:pt>
                <c:pt idx="150">
                  <c:v>0.0316</c:v>
                </c:pt>
                <c:pt idx="151">
                  <c:v>0.031731891456</c:v>
                </c:pt>
                <c:pt idx="152">
                  <c:v>0.031871773696</c:v>
                </c:pt>
                <c:pt idx="153">
                  <c:v>0.032019963136</c:v>
                </c:pt>
                <c:pt idx="154">
                  <c:v>0.032176782336</c:v>
                </c:pt>
                <c:pt idx="155">
                  <c:v>0.03234256</c:v>
                </c:pt>
                <c:pt idx="156">
                  <c:v>0.032517630976</c:v>
                </c:pt>
                <c:pt idx="157">
                  <c:v>0.032702336256</c:v>
                </c:pt>
                <c:pt idx="158">
                  <c:v>0.032897022976</c:v>
                </c:pt>
                <c:pt idx="159">
                  <c:v>0.033102044416</c:v>
                </c:pt>
                <c:pt idx="160">
                  <c:v>0.03331776</c:v>
                </c:pt>
                <c:pt idx="161">
                  <c:v>0.033544535296</c:v>
                </c:pt>
                <c:pt idx="162">
                  <c:v>0.033782742016</c:v>
                </c:pt>
                <c:pt idx="163">
                  <c:v>0.034032758016</c:v>
                </c:pt>
                <c:pt idx="164">
                  <c:v>0.034294967296</c:v>
                </c:pt>
                <c:pt idx="165">
                  <c:v>0.03456976</c:v>
                </c:pt>
                <c:pt idx="166">
                  <c:v>0.034857532416</c:v>
                </c:pt>
                <c:pt idx="167">
                  <c:v>0.035158686976</c:v>
                </c:pt>
                <c:pt idx="168">
                  <c:v>0.035473632256</c:v>
                </c:pt>
                <c:pt idx="169">
                  <c:v>0.035802782976</c:v>
                </c:pt>
                <c:pt idx="170">
                  <c:v>0.03614656</c:v>
                </c:pt>
                <c:pt idx="171">
                  <c:v>0.036505390336</c:v>
                </c:pt>
                <c:pt idx="172">
                  <c:v>0.036879707136</c:v>
                </c:pt>
                <c:pt idx="173">
                  <c:v>0.037269949696</c:v>
                </c:pt>
                <c:pt idx="174">
                  <c:v>0.037676563456</c:v>
                </c:pt>
                <c:pt idx="175">
                  <c:v>0.0381</c:v>
                </c:pt>
                <c:pt idx="176">
                  <c:v>0.038540717056</c:v>
                </c:pt>
                <c:pt idx="177">
                  <c:v>0.038999178496</c:v>
                </c:pt>
                <c:pt idx="178">
                  <c:v>0.039475854336</c:v>
                </c:pt>
                <c:pt idx="179">
                  <c:v>0.039971220736</c:v>
                </c:pt>
                <c:pt idx="180">
                  <c:v>0.04048576</c:v>
                </c:pt>
                <c:pt idx="181">
                  <c:v>0.041019960576</c:v>
                </c:pt>
                <c:pt idx="182">
                  <c:v>0.041574317056</c:v>
                </c:pt>
                <c:pt idx="183">
                  <c:v>0.042149330176</c:v>
                </c:pt>
                <c:pt idx="184">
                  <c:v>0.042745506816</c:v>
                </c:pt>
                <c:pt idx="185">
                  <c:v>0.04336336</c:v>
                </c:pt>
                <c:pt idx="186">
                  <c:v>0.044003408896</c:v>
                </c:pt>
                <c:pt idx="187">
                  <c:v>0.044666178816</c:v>
                </c:pt>
                <c:pt idx="188">
                  <c:v>0.045352201216</c:v>
                </c:pt>
                <c:pt idx="189">
                  <c:v>0.046062013696</c:v>
                </c:pt>
                <c:pt idx="190">
                  <c:v>0.04679616</c:v>
                </c:pt>
                <c:pt idx="191">
                  <c:v>0.047555190016</c:v>
                </c:pt>
                <c:pt idx="192">
                  <c:v>0.048339659776</c:v>
                </c:pt>
                <c:pt idx="193">
                  <c:v>0.049150131456</c:v>
                </c:pt>
                <c:pt idx="194">
                  <c:v>0.049987173376</c:v>
                </c:pt>
                <c:pt idx="195">
                  <c:v>0.05085136</c:v>
                </c:pt>
                <c:pt idx="196">
                  <c:v>0.051743271936</c:v>
                </c:pt>
                <c:pt idx="197">
                  <c:v>0.052663495936</c:v>
                </c:pt>
                <c:pt idx="198">
                  <c:v>0.053612624896</c:v>
                </c:pt>
                <c:pt idx="199">
                  <c:v>0.054591257856</c:v>
                </c:pt>
                <c:pt idx="200">
                  <c:v>0.0556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38F-41C0-B0D9-2F54EF9CC205}"/>
            </c:ext>
          </c:extLst>
        </c:ser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Sinusoid!$A$2:$A$202</c:f>
              <c:numCache>
                <c:formatCode>General</c:formatCode>
                <c:ptCount val="201"/>
                <c:pt idx="0">
                  <c:v>-1.0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-0.58</c:v>
                </c:pt>
                <c:pt idx="43">
                  <c:v>-0.57</c:v>
                </c:pt>
                <c:pt idx="44">
                  <c:v>-0.56</c:v>
                </c:pt>
                <c:pt idx="45">
                  <c:v>-0.55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-0.429999999999999</c:v>
                </c:pt>
                <c:pt idx="58">
                  <c:v>-0.419999999999999</c:v>
                </c:pt>
                <c:pt idx="59">
                  <c:v>-0.409999999999999</c:v>
                </c:pt>
                <c:pt idx="60">
                  <c:v>-0.399999999999999</c:v>
                </c:pt>
                <c:pt idx="61">
                  <c:v>-0.389999999999999</c:v>
                </c:pt>
                <c:pt idx="62">
                  <c:v>-0.379999999999999</c:v>
                </c:pt>
                <c:pt idx="63">
                  <c:v>-0.369999999999999</c:v>
                </c:pt>
                <c:pt idx="64">
                  <c:v>-0.359999999999999</c:v>
                </c:pt>
                <c:pt idx="65">
                  <c:v>-0.349999999999999</c:v>
                </c:pt>
                <c:pt idx="66">
                  <c:v>-0.339999999999999</c:v>
                </c:pt>
                <c:pt idx="67">
                  <c:v>-0.329999999999999</c:v>
                </c:pt>
                <c:pt idx="68">
                  <c:v>-0.319999999999999</c:v>
                </c:pt>
                <c:pt idx="69">
                  <c:v>-0.309999999999999</c:v>
                </c:pt>
                <c:pt idx="70">
                  <c:v>-0.299999999999999</c:v>
                </c:pt>
                <c:pt idx="71">
                  <c:v>-0.289999999999999</c:v>
                </c:pt>
                <c:pt idx="72">
                  <c:v>-0.279999999999999</c:v>
                </c:pt>
                <c:pt idx="73">
                  <c:v>-0.269999999999999</c:v>
                </c:pt>
                <c:pt idx="74">
                  <c:v>-0.259999999999999</c:v>
                </c:pt>
                <c:pt idx="75">
                  <c:v>-0.249999999999999</c:v>
                </c:pt>
                <c:pt idx="76">
                  <c:v>-0.239999999999999</c:v>
                </c:pt>
                <c:pt idx="77">
                  <c:v>-0.229999999999999</c:v>
                </c:pt>
                <c:pt idx="78">
                  <c:v>-0.219999999999999</c:v>
                </c:pt>
                <c:pt idx="79">
                  <c:v>-0.209999999999999</c:v>
                </c:pt>
                <c:pt idx="80">
                  <c:v>-0.199999999999999</c:v>
                </c:pt>
                <c:pt idx="81">
                  <c:v>-0.189999999999999</c:v>
                </c:pt>
                <c:pt idx="82">
                  <c:v>-0.179999999999999</c:v>
                </c:pt>
                <c:pt idx="83">
                  <c:v>-0.169999999999999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-0.139999999999999</c:v>
                </c:pt>
                <c:pt idx="87">
                  <c:v>-0.129999999999999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-0.099999999999999</c:v>
                </c:pt>
                <c:pt idx="91">
                  <c:v>-0.089999999999999</c:v>
                </c:pt>
                <c:pt idx="92">
                  <c:v>-0.079999999999999</c:v>
                </c:pt>
                <c:pt idx="93">
                  <c:v>-0.069999999999999</c:v>
                </c:pt>
                <c:pt idx="94">
                  <c:v>-0.0599999999999991</c:v>
                </c:pt>
                <c:pt idx="95">
                  <c:v>-0.049999999999999</c:v>
                </c:pt>
                <c:pt idx="96">
                  <c:v>-0.039999999999999</c:v>
                </c:pt>
                <c:pt idx="97">
                  <c:v>-0.029999999999999</c:v>
                </c:pt>
                <c:pt idx="98">
                  <c:v>-0.019999999999999</c:v>
                </c:pt>
                <c:pt idx="99">
                  <c:v>-0.00999999999999901</c:v>
                </c:pt>
                <c:pt idx="100">
                  <c:v>0.0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0.0600000000000001</c:v>
                </c:pt>
                <c:pt idx="107">
                  <c:v>0.0700000000000001</c:v>
                </c:pt>
                <c:pt idx="108">
                  <c:v>0.0800000000000001</c:v>
                </c:pt>
                <c:pt idx="109">
                  <c:v>0.0900000000000001</c:v>
                </c:pt>
                <c:pt idx="110">
                  <c:v>0.1</c:v>
                </c:pt>
                <c:pt idx="111">
                  <c:v>0.11</c:v>
                </c:pt>
                <c:pt idx="112">
                  <c:v>0.12</c:v>
                </c:pt>
                <c:pt idx="113">
                  <c:v>0.13</c:v>
                </c:pt>
                <c:pt idx="114">
                  <c:v>0.14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</c:v>
                </c:pt>
                <c:pt idx="119">
                  <c:v>0.19</c:v>
                </c:pt>
                <c:pt idx="120">
                  <c:v>0.2</c:v>
                </c:pt>
                <c:pt idx="121">
                  <c:v>0.21</c:v>
                </c:pt>
                <c:pt idx="122">
                  <c:v>0.22</c:v>
                </c:pt>
                <c:pt idx="123">
                  <c:v>0.23</c:v>
                </c:pt>
                <c:pt idx="124">
                  <c:v>0.24</c:v>
                </c:pt>
                <c:pt idx="125">
                  <c:v>0.25</c:v>
                </c:pt>
                <c:pt idx="126">
                  <c:v>0.26</c:v>
                </c:pt>
                <c:pt idx="127">
                  <c:v>0.27</c:v>
                </c:pt>
                <c:pt idx="128">
                  <c:v>0.28</c:v>
                </c:pt>
                <c:pt idx="129">
                  <c:v>0.29</c:v>
                </c:pt>
                <c:pt idx="130">
                  <c:v>0.3</c:v>
                </c:pt>
                <c:pt idx="131">
                  <c:v>0.31</c:v>
                </c:pt>
                <c:pt idx="132">
                  <c:v>0.32</c:v>
                </c:pt>
                <c:pt idx="133">
                  <c:v>0.33</c:v>
                </c:pt>
                <c:pt idx="134">
                  <c:v>0.34</c:v>
                </c:pt>
                <c:pt idx="135">
                  <c:v>0.35</c:v>
                </c:pt>
                <c:pt idx="136">
                  <c:v>0.36</c:v>
                </c:pt>
                <c:pt idx="137">
                  <c:v>0.37</c:v>
                </c:pt>
                <c:pt idx="138">
                  <c:v>0.38</c:v>
                </c:pt>
                <c:pt idx="139">
                  <c:v>0.39</c:v>
                </c:pt>
                <c:pt idx="140">
                  <c:v>0.4</c:v>
                </c:pt>
                <c:pt idx="141">
                  <c:v>0.41</c:v>
                </c:pt>
                <c:pt idx="142">
                  <c:v>0.42</c:v>
                </c:pt>
                <c:pt idx="143">
                  <c:v>0.43</c:v>
                </c:pt>
                <c:pt idx="144">
                  <c:v>0.44</c:v>
                </c:pt>
                <c:pt idx="145">
                  <c:v>0.45</c:v>
                </c:pt>
                <c:pt idx="146">
                  <c:v>0.46</c:v>
                </c:pt>
                <c:pt idx="147">
                  <c:v>0.47</c:v>
                </c:pt>
                <c:pt idx="148">
                  <c:v>0.48</c:v>
                </c:pt>
                <c:pt idx="149">
                  <c:v>0.49</c:v>
                </c:pt>
                <c:pt idx="150">
                  <c:v>0.5</c:v>
                </c:pt>
                <c:pt idx="151">
                  <c:v>0.51</c:v>
                </c:pt>
                <c:pt idx="152">
                  <c:v>0.52</c:v>
                </c:pt>
                <c:pt idx="153">
                  <c:v>0.53</c:v>
                </c:pt>
                <c:pt idx="154">
                  <c:v>0.54</c:v>
                </c:pt>
                <c:pt idx="155">
                  <c:v>0.55</c:v>
                </c:pt>
                <c:pt idx="156">
                  <c:v>0.56</c:v>
                </c:pt>
                <c:pt idx="157">
                  <c:v>0.57</c:v>
                </c:pt>
                <c:pt idx="158">
                  <c:v>0.58</c:v>
                </c:pt>
                <c:pt idx="159">
                  <c:v>0.59</c:v>
                </c:pt>
                <c:pt idx="160">
                  <c:v>0.6</c:v>
                </c:pt>
                <c:pt idx="161">
                  <c:v>0.61</c:v>
                </c:pt>
                <c:pt idx="162">
                  <c:v>0.62</c:v>
                </c:pt>
                <c:pt idx="163">
                  <c:v>0.63</c:v>
                </c:pt>
                <c:pt idx="164">
                  <c:v>0.64</c:v>
                </c:pt>
                <c:pt idx="165">
                  <c:v>0.65</c:v>
                </c:pt>
                <c:pt idx="166">
                  <c:v>0.66</c:v>
                </c:pt>
                <c:pt idx="167">
                  <c:v>0.67</c:v>
                </c:pt>
                <c:pt idx="168">
                  <c:v>0.68</c:v>
                </c:pt>
                <c:pt idx="169">
                  <c:v>0.69</c:v>
                </c:pt>
                <c:pt idx="170">
                  <c:v>0.7</c:v>
                </c:pt>
                <c:pt idx="171">
                  <c:v>0.71</c:v>
                </c:pt>
                <c:pt idx="172">
                  <c:v>0.72</c:v>
                </c:pt>
                <c:pt idx="173">
                  <c:v>0.73</c:v>
                </c:pt>
                <c:pt idx="174">
                  <c:v>0.74</c:v>
                </c:pt>
                <c:pt idx="175">
                  <c:v>0.75</c:v>
                </c:pt>
                <c:pt idx="176">
                  <c:v>0.76</c:v>
                </c:pt>
                <c:pt idx="177">
                  <c:v>0.77</c:v>
                </c:pt>
                <c:pt idx="178">
                  <c:v>0.78</c:v>
                </c:pt>
                <c:pt idx="179">
                  <c:v>0.79</c:v>
                </c:pt>
                <c:pt idx="180">
                  <c:v>0.8</c:v>
                </c:pt>
                <c:pt idx="181">
                  <c:v>0.81</c:v>
                </c:pt>
                <c:pt idx="182">
                  <c:v>0.82</c:v>
                </c:pt>
                <c:pt idx="183">
                  <c:v>0.83</c:v>
                </c:pt>
                <c:pt idx="184">
                  <c:v>0.84</c:v>
                </c:pt>
                <c:pt idx="185">
                  <c:v>0.85</c:v>
                </c:pt>
                <c:pt idx="186">
                  <c:v>0.86</c:v>
                </c:pt>
                <c:pt idx="187">
                  <c:v>0.87</c:v>
                </c:pt>
                <c:pt idx="188">
                  <c:v>0.88</c:v>
                </c:pt>
                <c:pt idx="189">
                  <c:v>0.89</c:v>
                </c:pt>
                <c:pt idx="190">
                  <c:v>0.9</c:v>
                </c:pt>
                <c:pt idx="191">
                  <c:v>0.91</c:v>
                </c:pt>
                <c:pt idx="192">
                  <c:v>0.92</c:v>
                </c:pt>
                <c:pt idx="193">
                  <c:v>0.93</c:v>
                </c:pt>
                <c:pt idx="194">
                  <c:v>0.94</c:v>
                </c:pt>
                <c:pt idx="195">
                  <c:v>0.95</c:v>
                </c:pt>
                <c:pt idx="196">
                  <c:v>0.96</c:v>
                </c:pt>
                <c:pt idx="197">
                  <c:v>0.97</c:v>
                </c:pt>
                <c:pt idx="198">
                  <c:v>0.98</c:v>
                </c:pt>
                <c:pt idx="199">
                  <c:v>0.99</c:v>
                </c:pt>
                <c:pt idx="200">
                  <c:v>1.0</c:v>
                </c:pt>
              </c:numCache>
            </c:numRef>
          </c:xVal>
          <c:yVal>
            <c:numRef>
              <c:f>Sinusoid!$C$2:$C$202</c:f>
              <c:numCache>
                <c:formatCode>General</c:formatCode>
                <c:ptCount val="201"/>
                <c:pt idx="0">
                  <c:v>-0.0556</c:v>
                </c:pt>
                <c:pt idx="1">
                  <c:v>-0.054591257856</c:v>
                </c:pt>
                <c:pt idx="2">
                  <c:v>-0.053612624896</c:v>
                </c:pt>
                <c:pt idx="3">
                  <c:v>-0.052663495936</c:v>
                </c:pt>
                <c:pt idx="4">
                  <c:v>-0.051743271936</c:v>
                </c:pt>
                <c:pt idx="5">
                  <c:v>-0.05085136</c:v>
                </c:pt>
                <c:pt idx="6">
                  <c:v>-0.049987173376</c:v>
                </c:pt>
                <c:pt idx="7">
                  <c:v>-0.049150131456</c:v>
                </c:pt>
                <c:pt idx="8">
                  <c:v>-0.048339659776</c:v>
                </c:pt>
                <c:pt idx="9">
                  <c:v>-0.047555190016</c:v>
                </c:pt>
                <c:pt idx="10">
                  <c:v>-0.04679616</c:v>
                </c:pt>
                <c:pt idx="11">
                  <c:v>-0.046062013696</c:v>
                </c:pt>
                <c:pt idx="12">
                  <c:v>-0.045352201216</c:v>
                </c:pt>
                <c:pt idx="13">
                  <c:v>-0.044666178816</c:v>
                </c:pt>
                <c:pt idx="14">
                  <c:v>-0.044003408896</c:v>
                </c:pt>
                <c:pt idx="15">
                  <c:v>-0.04336336</c:v>
                </c:pt>
                <c:pt idx="16">
                  <c:v>-0.042745506816</c:v>
                </c:pt>
                <c:pt idx="17">
                  <c:v>-0.042149330176</c:v>
                </c:pt>
                <c:pt idx="18">
                  <c:v>-0.041574317056</c:v>
                </c:pt>
                <c:pt idx="19">
                  <c:v>-0.041019960576</c:v>
                </c:pt>
                <c:pt idx="20">
                  <c:v>-0.04048576</c:v>
                </c:pt>
                <c:pt idx="21">
                  <c:v>-0.039971220736</c:v>
                </c:pt>
                <c:pt idx="22">
                  <c:v>-0.039475854336</c:v>
                </c:pt>
                <c:pt idx="23">
                  <c:v>-0.038999178496</c:v>
                </c:pt>
                <c:pt idx="24">
                  <c:v>-0.038540717056</c:v>
                </c:pt>
                <c:pt idx="25">
                  <c:v>-0.0381</c:v>
                </c:pt>
                <c:pt idx="26">
                  <c:v>-0.037676563456</c:v>
                </c:pt>
                <c:pt idx="27">
                  <c:v>-0.037269949696</c:v>
                </c:pt>
                <c:pt idx="28">
                  <c:v>-0.036879707136</c:v>
                </c:pt>
                <c:pt idx="29">
                  <c:v>-0.036505390336</c:v>
                </c:pt>
                <c:pt idx="30">
                  <c:v>-0.03614656</c:v>
                </c:pt>
                <c:pt idx="31">
                  <c:v>-0.035802782976</c:v>
                </c:pt>
                <c:pt idx="32">
                  <c:v>-0.035473632256</c:v>
                </c:pt>
                <c:pt idx="33">
                  <c:v>-0.035158686976</c:v>
                </c:pt>
                <c:pt idx="34">
                  <c:v>-0.034857532416</c:v>
                </c:pt>
                <c:pt idx="35">
                  <c:v>-0.03456976</c:v>
                </c:pt>
                <c:pt idx="36">
                  <c:v>-0.034294967296</c:v>
                </c:pt>
                <c:pt idx="37">
                  <c:v>-0.034032758016</c:v>
                </c:pt>
                <c:pt idx="38">
                  <c:v>-0.033782742016</c:v>
                </c:pt>
                <c:pt idx="39">
                  <c:v>-0.033544535296</c:v>
                </c:pt>
                <c:pt idx="40">
                  <c:v>-0.03331776</c:v>
                </c:pt>
                <c:pt idx="41">
                  <c:v>-0.033102044416</c:v>
                </c:pt>
                <c:pt idx="42">
                  <c:v>-0.032897022976</c:v>
                </c:pt>
                <c:pt idx="43">
                  <c:v>-0.032702336256</c:v>
                </c:pt>
                <c:pt idx="44">
                  <c:v>-0.032517630976</c:v>
                </c:pt>
                <c:pt idx="45">
                  <c:v>-0.03234256</c:v>
                </c:pt>
                <c:pt idx="46">
                  <c:v>-0.032176782336</c:v>
                </c:pt>
                <c:pt idx="47">
                  <c:v>-0.032019963136</c:v>
                </c:pt>
                <c:pt idx="48">
                  <c:v>-0.031871773696</c:v>
                </c:pt>
                <c:pt idx="49">
                  <c:v>-0.031731891456</c:v>
                </c:pt>
                <c:pt idx="50">
                  <c:v>-0.0316</c:v>
                </c:pt>
                <c:pt idx="51">
                  <c:v>-0.031475789056</c:v>
                </c:pt>
                <c:pt idx="52">
                  <c:v>-0.031358954496</c:v>
                </c:pt>
                <c:pt idx="53">
                  <c:v>-0.031249198336</c:v>
                </c:pt>
                <c:pt idx="54">
                  <c:v>-0.031146228736</c:v>
                </c:pt>
                <c:pt idx="55">
                  <c:v>-0.03104976</c:v>
                </c:pt>
                <c:pt idx="56">
                  <c:v>-0.030959512576</c:v>
                </c:pt>
                <c:pt idx="57">
                  <c:v>-0.030875213056</c:v>
                </c:pt>
                <c:pt idx="58">
                  <c:v>-0.030796594176</c:v>
                </c:pt>
                <c:pt idx="59">
                  <c:v>-0.030723394816</c:v>
                </c:pt>
                <c:pt idx="60">
                  <c:v>-0.03065536</c:v>
                </c:pt>
                <c:pt idx="61">
                  <c:v>-0.030592240896</c:v>
                </c:pt>
                <c:pt idx="62">
                  <c:v>-0.030533794816</c:v>
                </c:pt>
                <c:pt idx="63">
                  <c:v>-0.030479785216</c:v>
                </c:pt>
                <c:pt idx="64">
                  <c:v>-0.030429981696</c:v>
                </c:pt>
                <c:pt idx="65">
                  <c:v>-0.03038416</c:v>
                </c:pt>
                <c:pt idx="66">
                  <c:v>-0.030342102016</c:v>
                </c:pt>
                <c:pt idx="67">
                  <c:v>-0.030303595776</c:v>
                </c:pt>
                <c:pt idx="68">
                  <c:v>-0.030268435456</c:v>
                </c:pt>
                <c:pt idx="69">
                  <c:v>-0.030236421376</c:v>
                </c:pt>
                <c:pt idx="70">
                  <c:v>-0.03020736</c:v>
                </c:pt>
                <c:pt idx="71">
                  <c:v>-0.030181063936</c:v>
                </c:pt>
                <c:pt idx="72">
                  <c:v>-0.030157351936</c:v>
                </c:pt>
                <c:pt idx="73">
                  <c:v>-0.030136048896</c:v>
                </c:pt>
                <c:pt idx="74">
                  <c:v>-0.030116985856</c:v>
                </c:pt>
                <c:pt idx="75">
                  <c:v>-0.0301</c:v>
                </c:pt>
                <c:pt idx="76">
                  <c:v>-0.030084934656</c:v>
                </c:pt>
                <c:pt idx="77">
                  <c:v>-0.030071639296</c:v>
                </c:pt>
                <c:pt idx="78">
                  <c:v>-0.030059969536</c:v>
                </c:pt>
                <c:pt idx="79">
                  <c:v>-0.030049787136</c:v>
                </c:pt>
                <c:pt idx="80">
                  <c:v>-0.03004096</c:v>
                </c:pt>
                <c:pt idx="81">
                  <c:v>-0.030033362176</c:v>
                </c:pt>
                <c:pt idx="82">
                  <c:v>-0.030026873856</c:v>
                </c:pt>
                <c:pt idx="83">
                  <c:v>-0.030021381376</c:v>
                </c:pt>
                <c:pt idx="84">
                  <c:v>-0.030016777216</c:v>
                </c:pt>
                <c:pt idx="85">
                  <c:v>-0.03001296</c:v>
                </c:pt>
                <c:pt idx="86">
                  <c:v>-0.030009834496</c:v>
                </c:pt>
                <c:pt idx="87">
                  <c:v>-0.030007311616</c:v>
                </c:pt>
                <c:pt idx="88">
                  <c:v>-0.030005308416</c:v>
                </c:pt>
                <c:pt idx="89">
                  <c:v>-0.030003748096</c:v>
                </c:pt>
                <c:pt idx="90">
                  <c:v>-0.03000256</c:v>
                </c:pt>
                <c:pt idx="91">
                  <c:v>-0.030001679616</c:v>
                </c:pt>
                <c:pt idx="92">
                  <c:v>-0.030001048576</c:v>
                </c:pt>
                <c:pt idx="93">
                  <c:v>-0.030000614656</c:v>
                </c:pt>
                <c:pt idx="94">
                  <c:v>-0.030000331776</c:v>
                </c:pt>
                <c:pt idx="95">
                  <c:v>-0.03000016</c:v>
                </c:pt>
                <c:pt idx="96">
                  <c:v>-0.030000065536</c:v>
                </c:pt>
                <c:pt idx="97">
                  <c:v>-0.030000020736</c:v>
                </c:pt>
                <c:pt idx="98">
                  <c:v>-0.030000004096</c:v>
                </c:pt>
                <c:pt idx="99">
                  <c:v>-0.030000000256</c:v>
                </c:pt>
                <c:pt idx="100">
                  <c:v>-0.03</c:v>
                </c:pt>
                <c:pt idx="101">
                  <c:v>-0.030000000256</c:v>
                </c:pt>
                <c:pt idx="102">
                  <c:v>-0.030000004096</c:v>
                </c:pt>
                <c:pt idx="103">
                  <c:v>-0.030000020736</c:v>
                </c:pt>
                <c:pt idx="104">
                  <c:v>-0.030000065536</c:v>
                </c:pt>
                <c:pt idx="105">
                  <c:v>-0.03000016</c:v>
                </c:pt>
                <c:pt idx="106">
                  <c:v>-0.030000331776</c:v>
                </c:pt>
                <c:pt idx="107">
                  <c:v>-0.030000614656</c:v>
                </c:pt>
                <c:pt idx="108">
                  <c:v>-0.030001048576</c:v>
                </c:pt>
                <c:pt idx="109">
                  <c:v>-0.030001679616</c:v>
                </c:pt>
                <c:pt idx="110">
                  <c:v>-0.03000256</c:v>
                </c:pt>
                <c:pt idx="111">
                  <c:v>-0.030003748096</c:v>
                </c:pt>
                <c:pt idx="112">
                  <c:v>-0.030005308416</c:v>
                </c:pt>
                <c:pt idx="113">
                  <c:v>-0.030007311616</c:v>
                </c:pt>
                <c:pt idx="114">
                  <c:v>-0.030009834496</c:v>
                </c:pt>
                <c:pt idx="115">
                  <c:v>-0.03001296</c:v>
                </c:pt>
                <c:pt idx="116">
                  <c:v>-0.030016777216</c:v>
                </c:pt>
                <c:pt idx="117">
                  <c:v>-0.030021381376</c:v>
                </c:pt>
                <c:pt idx="118">
                  <c:v>-0.030026873856</c:v>
                </c:pt>
                <c:pt idx="119">
                  <c:v>-0.030033362176</c:v>
                </c:pt>
                <c:pt idx="120">
                  <c:v>-0.03004096</c:v>
                </c:pt>
                <c:pt idx="121">
                  <c:v>-0.030049787136</c:v>
                </c:pt>
                <c:pt idx="122">
                  <c:v>-0.030059969536</c:v>
                </c:pt>
                <c:pt idx="123">
                  <c:v>-0.030071639296</c:v>
                </c:pt>
                <c:pt idx="124">
                  <c:v>-0.030084934656</c:v>
                </c:pt>
                <c:pt idx="125">
                  <c:v>-0.0301</c:v>
                </c:pt>
                <c:pt idx="126">
                  <c:v>-0.030116985856</c:v>
                </c:pt>
                <c:pt idx="127">
                  <c:v>-0.030136048896</c:v>
                </c:pt>
                <c:pt idx="128">
                  <c:v>-0.030157351936</c:v>
                </c:pt>
                <c:pt idx="129">
                  <c:v>-0.030181063936</c:v>
                </c:pt>
                <c:pt idx="130">
                  <c:v>-0.03020736</c:v>
                </c:pt>
                <c:pt idx="131">
                  <c:v>-0.030236421376</c:v>
                </c:pt>
                <c:pt idx="132">
                  <c:v>-0.030268435456</c:v>
                </c:pt>
                <c:pt idx="133">
                  <c:v>-0.030303595776</c:v>
                </c:pt>
                <c:pt idx="134">
                  <c:v>-0.030342102016</c:v>
                </c:pt>
                <c:pt idx="135">
                  <c:v>-0.03038416</c:v>
                </c:pt>
                <c:pt idx="136">
                  <c:v>-0.030429981696</c:v>
                </c:pt>
                <c:pt idx="137">
                  <c:v>-0.030479785216</c:v>
                </c:pt>
                <c:pt idx="138">
                  <c:v>-0.030533794816</c:v>
                </c:pt>
                <c:pt idx="139">
                  <c:v>-0.030592240896</c:v>
                </c:pt>
                <c:pt idx="140">
                  <c:v>-0.03065536</c:v>
                </c:pt>
                <c:pt idx="141">
                  <c:v>-0.030723394816</c:v>
                </c:pt>
                <c:pt idx="142">
                  <c:v>-0.030796594176</c:v>
                </c:pt>
                <c:pt idx="143">
                  <c:v>-0.030875213056</c:v>
                </c:pt>
                <c:pt idx="144">
                  <c:v>-0.030959512576</c:v>
                </c:pt>
                <c:pt idx="145">
                  <c:v>-0.03104976</c:v>
                </c:pt>
                <c:pt idx="146">
                  <c:v>-0.031146228736</c:v>
                </c:pt>
                <c:pt idx="147">
                  <c:v>-0.031249198336</c:v>
                </c:pt>
                <c:pt idx="148">
                  <c:v>-0.031358954496</c:v>
                </c:pt>
                <c:pt idx="149">
                  <c:v>-0.031475789056</c:v>
                </c:pt>
                <c:pt idx="150">
                  <c:v>-0.0316</c:v>
                </c:pt>
                <c:pt idx="151">
                  <c:v>-0.031731891456</c:v>
                </c:pt>
                <c:pt idx="152">
                  <c:v>-0.031871773696</c:v>
                </c:pt>
                <c:pt idx="153">
                  <c:v>-0.032019963136</c:v>
                </c:pt>
                <c:pt idx="154">
                  <c:v>-0.032176782336</c:v>
                </c:pt>
                <c:pt idx="155">
                  <c:v>-0.03234256</c:v>
                </c:pt>
                <c:pt idx="156">
                  <c:v>-0.032517630976</c:v>
                </c:pt>
                <c:pt idx="157">
                  <c:v>-0.032702336256</c:v>
                </c:pt>
                <c:pt idx="158">
                  <c:v>-0.032897022976</c:v>
                </c:pt>
                <c:pt idx="159">
                  <c:v>-0.033102044416</c:v>
                </c:pt>
                <c:pt idx="160">
                  <c:v>-0.03331776</c:v>
                </c:pt>
                <c:pt idx="161">
                  <c:v>-0.033544535296</c:v>
                </c:pt>
                <c:pt idx="162">
                  <c:v>-0.033782742016</c:v>
                </c:pt>
                <c:pt idx="163">
                  <c:v>-0.034032758016</c:v>
                </c:pt>
                <c:pt idx="164">
                  <c:v>-0.034294967296</c:v>
                </c:pt>
                <c:pt idx="165">
                  <c:v>-0.03456976</c:v>
                </c:pt>
                <c:pt idx="166">
                  <c:v>-0.034857532416</c:v>
                </c:pt>
                <c:pt idx="167">
                  <c:v>-0.035158686976</c:v>
                </c:pt>
                <c:pt idx="168">
                  <c:v>-0.035473632256</c:v>
                </c:pt>
                <c:pt idx="169">
                  <c:v>-0.035802782976</c:v>
                </c:pt>
                <c:pt idx="170">
                  <c:v>-0.03614656</c:v>
                </c:pt>
                <c:pt idx="171">
                  <c:v>-0.036505390336</c:v>
                </c:pt>
                <c:pt idx="172">
                  <c:v>-0.036879707136</c:v>
                </c:pt>
                <c:pt idx="173">
                  <c:v>-0.037269949696</c:v>
                </c:pt>
                <c:pt idx="174">
                  <c:v>-0.037676563456</c:v>
                </c:pt>
                <c:pt idx="175">
                  <c:v>-0.0381</c:v>
                </c:pt>
                <c:pt idx="176">
                  <c:v>-0.038540717056</c:v>
                </c:pt>
                <c:pt idx="177">
                  <c:v>-0.038999178496</c:v>
                </c:pt>
                <c:pt idx="178">
                  <c:v>-0.039475854336</c:v>
                </c:pt>
                <c:pt idx="179">
                  <c:v>-0.039971220736</c:v>
                </c:pt>
                <c:pt idx="180">
                  <c:v>-0.04048576</c:v>
                </c:pt>
                <c:pt idx="181">
                  <c:v>-0.041019960576</c:v>
                </c:pt>
                <c:pt idx="182">
                  <c:v>-0.041574317056</c:v>
                </c:pt>
                <c:pt idx="183">
                  <c:v>-0.042149330176</c:v>
                </c:pt>
                <c:pt idx="184">
                  <c:v>-0.042745506816</c:v>
                </c:pt>
                <c:pt idx="185">
                  <c:v>-0.04336336</c:v>
                </c:pt>
                <c:pt idx="186">
                  <c:v>-0.044003408896</c:v>
                </c:pt>
                <c:pt idx="187">
                  <c:v>-0.044666178816</c:v>
                </c:pt>
                <c:pt idx="188">
                  <c:v>-0.045352201216</c:v>
                </c:pt>
                <c:pt idx="189">
                  <c:v>-0.046062013696</c:v>
                </c:pt>
                <c:pt idx="190">
                  <c:v>-0.04679616</c:v>
                </c:pt>
                <c:pt idx="191">
                  <c:v>-0.047555190016</c:v>
                </c:pt>
                <c:pt idx="192">
                  <c:v>-0.048339659776</c:v>
                </c:pt>
                <c:pt idx="193">
                  <c:v>-0.049150131456</c:v>
                </c:pt>
                <c:pt idx="194">
                  <c:v>-0.049987173376</c:v>
                </c:pt>
                <c:pt idx="195">
                  <c:v>-0.05085136</c:v>
                </c:pt>
                <c:pt idx="196">
                  <c:v>-0.051743271936</c:v>
                </c:pt>
                <c:pt idx="197">
                  <c:v>-0.052663495936</c:v>
                </c:pt>
                <c:pt idx="198">
                  <c:v>-0.053612624896</c:v>
                </c:pt>
                <c:pt idx="199">
                  <c:v>-0.054591257856</c:v>
                </c:pt>
                <c:pt idx="200">
                  <c:v>-0.0556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38F-41C0-B0D9-2F54EF9CC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458320"/>
        <c:axId val="-2079455488"/>
      </c:scatterChart>
      <c:valAx>
        <c:axId val="-2079458320"/>
        <c:scaling>
          <c:orientation val="minMax"/>
          <c:max val="1.0"/>
          <c:min val="-1.0"/>
        </c:scaling>
        <c:delete val="1"/>
        <c:axPos val="b"/>
        <c:numFmt formatCode="General" sourceLinked="1"/>
        <c:majorTickMark val="out"/>
        <c:minorTickMark val="none"/>
        <c:tickLblPos val="nextTo"/>
        <c:crossAx val="-2079455488"/>
        <c:crosses val="autoZero"/>
        <c:crossBetween val="midCat"/>
      </c:valAx>
      <c:valAx>
        <c:axId val="-2079455488"/>
        <c:scaling>
          <c:orientation val="minMax"/>
          <c:max val="0.06"/>
          <c:min val="-0.06"/>
        </c:scaling>
        <c:delete val="1"/>
        <c:axPos val="l"/>
        <c:numFmt formatCode="General" sourceLinked="1"/>
        <c:majorTickMark val="out"/>
        <c:minorTickMark val="none"/>
        <c:tickLblPos val="nextTo"/>
        <c:crossAx val="-2079458320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604903258464949"/>
          <c:y val="0.0"/>
          <c:w val="0.999395096044272"/>
          <c:h val="0.955838863304581"/>
        </c:manualLayout>
      </c:layout>
      <c:scatterChart>
        <c:scatterStyle val="smoothMarker"/>
        <c:varyColors val="0"/>
        <c:ser>
          <c:idx val="2"/>
          <c:order val="0"/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Sinusoid!$A$2:$A$202</c:f>
              <c:numCache>
                <c:formatCode>General</c:formatCode>
                <c:ptCount val="201"/>
                <c:pt idx="0">
                  <c:v>-1.0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-0.58</c:v>
                </c:pt>
                <c:pt idx="43">
                  <c:v>-0.57</c:v>
                </c:pt>
                <c:pt idx="44">
                  <c:v>-0.56</c:v>
                </c:pt>
                <c:pt idx="45">
                  <c:v>-0.55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-0.429999999999999</c:v>
                </c:pt>
                <c:pt idx="58">
                  <c:v>-0.419999999999999</c:v>
                </c:pt>
                <c:pt idx="59">
                  <c:v>-0.409999999999999</c:v>
                </c:pt>
                <c:pt idx="60">
                  <c:v>-0.399999999999999</c:v>
                </c:pt>
                <c:pt idx="61">
                  <c:v>-0.389999999999999</c:v>
                </c:pt>
                <c:pt idx="62">
                  <c:v>-0.379999999999999</c:v>
                </c:pt>
                <c:pt idx="63">
                  <c:v>-0.369999999999999</c:v>
                </c:pt>
                <c:pt idx="64">
                  <c:v>-0.359999999999999</c:v>
                </c:pt>
                <c:pt idx="65">
                  <c:v>-0.349999999999999</c:v>
                </c:pt>
                <c:pt idx="66">
                  <c:v>-0.339999999999999</c:v>
                </c:pt>
                <c:pt idx="67">
                  <c:v>-0.329999999999999</c:v>
                </c:pt>
                <c:pt idx="68">
                  <c:v>-0.319999999999999</c:v>
                </c:pt>
                <c:pt idx="69">
                  <c:v>-0.309999999999999</c:v>
                </c:pt>
                <c:pt idx="70">
                  <c:v>-0.299999999999999</c:v>
                </c:pt>
                <c:pt idx="71">
                  <c:v>-0.289999999999999</c:v>
                </c:pt>
                <c:pt idx="72">
                  <c:v>-0.279999999999999</c:v>
                </c:pt>
                <c:pt idx="73">
                  <c:v>-0.269999999999999</c:v>
                </c:pt>
                <c:pt idx="74">
                  <c:v>-0.259999999999999</c:v>
                </c:pt>
                <c:pt idx="75">
                  <c:v>-0.249999999999999</c:v>
                </c:pt>
                <c:pt idx="76">
                  <c:v>-0.239999999999999</c:v>
                </c:pt>
                <c:pt idx="77">
                  <c:v>-0.229999999999999</c:v>
                </c:pt>
                <c:pt idx="78">
                  <c:v>-0.219999999999999</c:v>
                </c:pt>
                <c:pt idx="79">
                  <c:v>-0.209999999999999</c:v>
                </c:pt>
                <c:pt idx="80">
                  <c:v>-0.199999999999999</c:v>
                </c:pt>
                <c:pt idx="81">
                  <c:v>-0.189999999999999</c:v>
                </c:pt>
                <c:pt idx="82">
                  <c:v>-0.179999999999999</c:v>
                </c:pt>
                <c:pt idx="83">
                  <c:v>-0.169999999999999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-0.139999999999999</c:v>
                </c:pt>
                <c:pt idx="87">
                  <c:v>-0.129999999999999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-0.099999999999999</c:v>
                </c:pt>
                <c:pt idx="91">
                  <c:v>-0.089999999999999</c:v>
                </c:pt>
                <c:pt idx="92">
                  <c:v>-0.079999999999999</c:v>
                </c:pt>
                <c:pt idx="93">
                  <c:v>-0.069999999999999</c:v>
                </c:pt>
                <c:pt idx="94">
                  <c:v>-0.0599999999999991</c:v>
                </c:pt>
                <c:pt idx="95">
                  <c:v>-0.049999999999999</c:v>
                </c:pt>
                <c:pt idx="96">
                  <c:v>-0.039999999999999</c:v>
                </c:pt>
                <c:pt idx="97">
                  <c:v>-0.029999999999999</c:v>
                </c:pt>
                <c:pt idx="98">
                  <c:v>-0.019999999999999</c:v>
                </c:pt>
                <c:pt idx="99">
                  <c:v>-0.00999999999999901</c:v>
                </c:pt>
                <c:pt idx="100">
                  <c:v>0.0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0.0600000000000001</c:v>
                </c:pt>
                <c:pt idx="107">
                  <c:v>0.0700000000000001</c:v>
                </c:pt>
                <c:pt idx="108">
                  <c:v>0.0800000000000001</c:v>
                </c:pt>
                <c:pt idx="109">
                  <c:v>0.0900000000000001</c:v>
                </c:pt>
                <c:pt idx="110">
                  <c:v>0.1</c:v>
                </c:pt>
                <c:pt idx="111">
                  <c:v>0.11</c:v>
                </c:pt>
                <c:pt idx="112">
                  <c:v>0.12</c:v>
                </c:pt>
                <c:pt idx="113">
                  <c:v>0.13</c:v>
                </c:pt>
                <c:pt idx="114">
                  <c:v>0.14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</c:v>
                </c:pt>
                <c:pt idx="119">
                  <c:v>0.19</c:v>
                </c:pt>
                <c:pt idx="120">
                  <c:v>0.2</c:v>
                </c:pt>
                <c:pt idx="121">
                  <c:v>0.21</c:v>
                </c:pt>
                <c:pt idx="122">
                  <c:v>0.22</c:v>
                </c:pt>
                <c:pt idx="123">
                  <c:v>0.23</c:v>
                </c:pt>
                <c:pt idx="124">
                  <c:v>0.24</c:v>
                </c:pt>
                <c:pt idx="125">
                  <c:v>0.25</c:v>
                </c:pt>
                <c:pt idx="126">
                  <c:v>0.26</c:v>
                </c:pt>
                <c:pt idx="127">
                  <c:v>0.27</c:v>
                </c:pt>
                <c:pt idx="128">
                  <c:v>0.28</c:v>
                </c:pt>
                <c:pt idx="129">
                  <c:v>0.29</c:v>
                </c:pt>
                <c:pt idx="130">
                  <c:v>0.3</c:v>
                </c:pt>
                <c:pt idx="131">
                  <c:v>0.31</c:v>
                </c:pt>
                <c:pt idx="132">
                  <c:v>0.32</c:v>
                </c:pt>
                <c:pt idx="133">
                  <c:v>0.33</c:v>
                </c:pt>
                <c:pt idx="134">
                  <c:v>0.34</c:v>
                </c:pt>
                <c:pt idx="135">
                  <c:v>0.35</c:v>
                </c:pt>
                <c:pt idx="136">
                  <c:v>0.36</c:v>
                </c:pt>
                <c:pt idx="137">
                  <c:v>0.37</c:v>
                </c:pt>
                <c:pt idx="138">
                  <c:v>0.38</c:v>
                </c:pt>
                <c:pt idx="139">
                  <c:v>0.39</c:v>
                </c:pt>
                <c:pt idx="140">
                  <c:v>0.4</c:v>
                </c:pt>
                <c:pt idx="141">
                  <c:v>0.41</c:v>
                </c:pt>
                <c:pt idx="142">
                  <c:v>0.42</c:v>
                </c:pt>
                <c:pt idx="143">
                  <c:v>0.43</c:v>
                </c:pt>
                <c:pt idx="144">
                  <c:v>0.44</c:v>
                </c:pt>
                <c:pt idx="145">
                  <c:v>0.45</c:v>
                </c:pt>
                <c:pt idx="146">
                  <c:v>0.46</c:v>
                </c:pt>
                <c:pt idx="147">
                  <c:v>0.47</c:v>
                </c:pt>
                <c:pt idx="148">
                  <c:v>0.48</c:v>
                </c:pt>
                <c:pt idx="149">
                  <c:v>0.49</c:v>
                </c:pt>
                <c:pt idx="150">
                  <c:v>0.5</c:v>
                </c:pt>
                <c:pt idx="151">
                  <c:v>0.51</c:v>
                </c:pt>
                <c:pt idx="152">
                  <c:v>0.52</c:v>
                </c:pt>
                <c:pt idx="153">
                  <c:v>0.53</c:v>
                </c:pt>
                <c:pt idx="154">
                  <c:v>0.54</c:v>
                </c:pt>
                <c:pt idx="155">
                  <c:v>0.55</c:v>
                </c:pt>
                <c:pt idx="156">
                  <c:v>0.56</c:v>
                </c:pt>
                <c:pt idx="157">
                  <c:v>0.57</c:v>
                </c:pt>
                <c:pt idx="158">
                  <c:v>0.58</c:v>
                </c:pt>
                <c:pt idx="159">
                  <c:v>0.59</c:v>
                </c:pt>
                <c:pt idx="160">
                  <c:v>0.6</c:v>
                </c:pt>
                <c:pt idx="161">
                  <c:v>0.61</c:v>
                </c:pt>
                <c:pt idx="162">
                  <c:v>0.62</c:v>
                </c:pt>
                <c:pt idx="163">
                  <c:v>0.63</c:v>
                </c:pt>
                <c:pt idx="164">
                  <c:v>0.64</c:v>
                </c:pt>
                <c:pt idx="165">
                  <c:v>0.65</c:v>
                </c:pt>
                <c:pt idx="166">
                  <c:v>0.66</c:v>
                </c:pt>
                <c:pt idx="167">
                  <c:v>0.67</c:v>
                </c:pt>
                <c:pt idx="168">
                  <c:v>0.68</c:v>
                </c:pt>
                <c:pt idx="169">
                  <c:v>0.69</c:v>
                </c:pt>
                <c:pt idx="170">
                  <c:v>0.7</c:v>
                </c:pt>
                <c:pt idx="171">
                  <c:v>0.71</c:v>
                </c:pt>
                <c:pt idx="172">
                  <c:v>0.72</c:v>
                </c:pt>
                <c:pt idx="173">
                  <c:v>0.73</c:v>
                </c:pt>
                <c:pt idx="174">
                  <c:v>0.74</c:v>
                </c:pt>
                <c:pt idx="175">
                  <c:v>0.75</c:v>
                </c:pt>
                <c:pt idx="176">
                  <c:v>0.76</c:v>
                </c:pt>
                <c:pt idx="177">
                  <c:v>0.77</c:v>
                </c:pt>
                <c:pt idx="178">
                  <c:v>0.78</c:v>
                </c:pt>
                <c:pt idx="179">
                  <c:v>0.79</c:v>
                </c:pt>
                <c:pt idx="180">
                  <c:v>0.8</c:v>
                </c:pt>
                <c:pt idx="181">
                  <c:v>0.81</c:v>
                </c:pt>
                <c:pt idx="182">
                  <c:v>0.82</c:v>
                </c:pt>
                <c:pt idx="183">
                  <c:v>0.83</c:v>
                </c:pt>
                <c:pt idx="184">
                  <c:v>0.84</c:v>
                </c:pt>
                <c:pt idx="185">
                  <c:v>0.85</c:v>
                </c:pt>
                <c:pt idx="186">
                  <c:v>0.86</c:v>
                </c:pt>
                <c:pt idx="187">
                  <c:v>0.87</c:v>
                </c:pt>
                <c:pt idx="188">
                  <c:v>0.88</c:v>
                </c:pt>
                <c:pt idx="189">
                  <c:v>0.89</c:v>
                </c:pt>
                <c:pt idx="190">
                  <c:v>0.9</c:v>
                </c:pt>
                <c:pt idx="191">
                  <c:v>0.91</c:v>
                </c:pt>
                <c:pt idx="192">
                  <c:v>0.92</c:v>
                </c:pt>
                <c:pt idx="193">
                  <c:v>0.93</c:v>
                </c:pt>
                <c:pt idx="194">
                  <c:v>0.94</c:v>
                </c:pt>
                <c:pt idx="195">
                  <c:v>0.95</c:v>
                </c:pt>
                <c:pt idx="196">
                  <c:v>0.96</c:v>
                </c:pt>
                <c:pt idx="197">
                  <c:v>0.97</c:v>
                </c:pt>
                <c:pt idx="198">
                  <c:v>0.98</c:v>
                </c:pt>
                <c:pt idx="199">
                  <c:v>0.99</c:v>
                </c:pt>
                <c:pt idx="200">
                  <c:v>1.0</c:v>
                </c:pt>
              </c:numCache>
            </c:numRef>
          </c:xVal>
          <c:yVal>
            <c:numRef>
              <c:f>Sinusoid!$D$2:$D$202</c:f>
              <c:numCache>
                <c:formatCode>General</c:formatCode>
                <c:ptCount val="20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2.51126531856622E-16</c:v>
                </c:pt>
                <c:pt idx="76">
                  <c:v>0.00250666467128634</c:v>
                </c:pt>
                <c:pt idx="77">
                  <c:v>0.00497379774329734</c:v>
                </c:pt>
                <c:pt idx="78">
                  <c:v>0.00736249105369379</c:v>
                </c:pt>
                <c:pt idx="79">
                  <c:v>0.00963507348203452</c:v>
                </c:pt>
                <c:pt idx="80">
                  <c:v>0.0117557050458497</c:v>
                </c:pt>
                <c:pt idx="81">
                  <c:v>0.013690942118574</c:v>
                </c:pt>
                <c:pt idx="82">
                  <c:v>0.0154102648555159</c:v>
                </c:pt>
                <c:pt idx="83">
                  <c:v>0.0168865585100404</c:v>
                </c:pt>
                <c:pt idx="84">
                  <c:v>0.0180965410493205</c:v>
                </c:pt>
                <c:pt idx="85">
                  <c:v>0.0190211303259031</c:v>
                </c:pt>
                <c:pt idx="86">
                  <c:v>0.0196457450145738</c:v>
                </c:pt>
                <c:pt idx="87">
                  <c:v>0.0199605345685654</c:v>
                </c:pt>
                <c:pt idx="88">
                  <c:v>0.0199605345685654</c:v>
                </c:pt>
                <c:pt idx="89">
                  <c:v>0.0196457450145737</c:v>
                </c:pt>
                <c:pt idx="90">
                  <c:v>0.019021130325903</c:v>
                </c:pt>
                <c:pt idx="91">
                  <c:v>0.0180965410493203</c:v>
                </c:pt>
                <c:pt idx="92">
                  <c:v>0.0168865585100402</c:v>
                </c:pt>
                <c:pt idx="93">
                  <c:v>0.0154102648555156</c:v>
                </c:pt>
                <c:pt idx="94">
                  <c:v>0.0136909421185736</c:v>
                </c:pt>
                <c:pt idx="95">
                  <c:v>0.0117557050458493</c:v>
                </c:pt>
                <c:pt idx="96">
                  <c:v>0.00963507348203408</c:v>
                </c:pt>
                <c:pt idx="97">
                  <c:v>0.00736249105369332</c:v>
                </c:pt>
                <c:pt idx="98">
                  <c:v>0.00497379774329686</c:v>
                </c:pt>
                <c:pt idx="99">
                  <c:v>0.00250666467128584</c:v>
                </c:pt>
                <c:pt idx="100">
                  <c:v>2.45029690981724E-18</c:v>
                </c:pt>
                <c:pt idx="101">
                  <c:v>-0.00250666467128609</c:v>
                </c:pt>
                <c:pt idx="102">
                  <c:v>-0.0049737977432971</c:v>
                </c:pt>
                <c:pt idx="103">
                  <c:v>-0.00736249105369357</c:v>
                </c:pt>
                <c:pt idx="104">
                  <c:v>-0.0096350734820343</c:v>
                </c:pt>
                <c:pt idx="105">
                  <c:v>-0.0117557050458495</c:v>
                </c:pt>
                <c:pt idx="106">
                  <c:v>-0.0136909421185738</c:v>
                </c:pt>
                <c:pt idx="107">
                  <c:v>-0.0154102648555158</c:v>
                </c:pt>
                <c:pt idx="108">
                  <c:v>-0.0168865585100403</c:v>
                </c:pt>
                <c:pt idx="109">
                  <c:v>-0.0180965410493204</c:v>
                </c:pt>
                <c:pt idx="110">
                  <c:v>-0.0190211303259031</c:v>
                </c:pt>
                <c:pt idx="111">
                  <c:v>-0.0196457450145738</c:v>
                </c:pt>
                <c:pt idx="112">
                  <c:v>-0.0199605345685654</c:v>
                </c:pt>
                <c:pt idx="113">
                  <c:v>-0.0199605345685654</c:v>
                </c:pt>
                <c:pt idx="114">
                  <c:v>-0.0196457450145738</c:v>
                </c:pt>
                <c:pt idx="115">
                  <c:v>-0.0190211303259031</c:v>
                </c:pt>
                <c:pt idx="116">
                  <c:v>-0.0180965410493204</c:v>
                </c:pt>
                <c:pt idx="117">
                  <c:v>-0.0168865585100403</c:v>
                </c:pt>
                <c:pt idx="118">
                  <c:v>-0.0154102648555158</c:v>
                </c:pt>
                <c:pt idx="119">
                  <c:v>-0.0136909421185738</c:v>
                </c:pt>
                <c:pt idx="120">
                  <c:v>-0.0117557050458495</c:v>
                </c:pt>
                <c:pt idx="121">
                  <c:v>-0.00963507348203432</c:v>
                </c:pt>
                <c:pt idx="122">
                  <c:v>-0.00736249105369357</c:v>
                </c:pt>
                <c:pt idx="123">
                  <c:v>-0.00497379774329711</c:v>
                </c:pt>
                <c:pt idx="124">
                  <c:v>-0.00250666467128609</c:v>
                </c:pt>
                <c:pt idx="125">
                  <c:v>-4.90059381963448E-18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0.0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922-4AE4-A65C-B922CFE4C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441920"/>
        <c:axId val="-2079439104"/>
      </c:scatterChart>
      <c:valAx>
        <c:axId val="-2079441920"/>
        <c:scaling>
          <c:orientation val="minMax"/>
          <c:max val="1.0"/>
          <c:min val="-1.0"/>
        </c:scaling>
        <c:delete val="1"/>
        <c:axPos val="b"/>
        <c:numFmt formatCode="General" sourceLinked="1"/>
        <c:majorTickMark val="out"/>
        <c:minorTickMark val="none"/>
        <c:tickLblPos val="nextTo"/>
        <c:crossAx val="-2079439104"/>
        <c:crosses val="autoZero"/>
        <c:crossBetween val="midCat"/>
      </c:valAx>
      <c:valAx>
        <c:axId val="-2079439104"/>
        <c:scaling>
          <c:orientation val="minMax"/>
          <c:max val="0.06"/>
          <c:min val="-0.06"/>
        </c:scaling>
        <c:delete val="1"/>
        <c:axPos val="l"/>
        <c:numFmt formatCode="General" sourceLinked="1"/>
        <c:majorTickMark val="out"/>
        <c:minorTickMark val="none"/>
        <c:tickLblPos val="nextTo"/>
        <c:crossAx val="-2079441920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4" Type="http://schemas.openxmlformats.org/officeDocument/2006/relationships/image" Target="../media/image63.wmf"/><Relationship Id="rId1" Type="http://schemas.openxmlformats.org/officeDocument/2006/relationships/image" Target="../media/image60.wmf"/><Relationship Id="rId2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56B56C-D23A-43C2-8281-0F2A6A2A6583}" type="datetimeFigureOut">
              <a:rPr lang="en-US"/>
              <a:pPr>
                <a:defRPr/>
              </a:pPr>
              <a:t>6/2/18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1F77DF-D6F7-4244-A10E-D47B0A22D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50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F2A91-FC85-4BAA-B4EE-B7DAFB67B4D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4228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5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7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0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6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9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7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XeF19 a quarter million for lasers</a:t>
            </a:r>
          </a:p>
          <a:p>
            <a:r>
              <a:rPr lang="en-US" dirty="0" smtClean="0">
                <a:effectLst/>
              </a:rPr>
              <a:t>Ba135F</a:t>
            </a:r>
          </a:p>
          <a:p>
            <a:r>
              <a:rPr lang="en-US" dirty="0" smtClean="0">
                <a:effectLst/>
              </a:rPr>
              <a:t>9BeI</a:t>
            </a:r>
            <a:r>
              <a:rPr lang="en-US" baseline="0" dirty="0" smtClean="0">
                <a:effectLst/>
              </a:rPr>
              <a:t> lasers straightforward.  Spectroscopy work</a:t>
            </a:r>
          </a:p>
          <a:p>
            <a:r>
              <a:rPr lang="en-US" baseline="0" dirty="0" smtClean="0">
                <a:effectLst/>
              </a:rPr>
              <a:t>39KSr, 39KCa some spectroscopy, laser ablation</a:t>
            </a:r>
          </a:p>
          <a:p>
            <a:r>
              <a:rPr lang="en-US" baseline="0" dirty="0" smtClean="0">
                <a:effectLst/>
              </a:rPr>
              <a:t>YO 100K lasers</a:t>
            </a:r>
          </a:p>
          <a:p>
            <a:r>
              <a:rPr lang="en-US" baseline="0" dirty="0" err="1" smtClean="0">
                <a:effectLst/>
              </a:rPr>
              <a:t>SrF</a:t>
            </a:r>
            <a:r>
              <a:rPr lang="en-US" baseline="0" dirty="0" smtClean="0">
                <a:effectLst/>
              </a:rPr>
              <a:t> big nuclear spin, but already used extensively in the lab</a:t>
            </a:r>
          </a:p>
          <a:p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Ba135F -&gt; YO (odd proton) 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72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9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EBEFF-CC7B-2B49-89DF-C06D21CB63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1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9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0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D44F9-951D-4EB5-BB58-E3AE43947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8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8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F77DF-D6F7-4244-A10E-D47B0A22DA0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31458-51CE-428F-8AEE-CF6815C8343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9198D-2426-4160-859C-CAC2F277A8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04074-7703-4DD3-B682-70CF28052F3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8D033-1348-4E26-90C6-E40755B238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537C1-685D-4B98-9B91-8D24379C2F63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8389E-65D6-4940-93FF-465E83EAA4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5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992D9-F9A0-4D70-BE8A-EA235184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8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05D1-50D2-42E6-9A0B-72052D28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8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F8A6-DC2C-40FB-BC87-90F6AA531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3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C4636-4111-4FEE-905F-BA79002FB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99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6CD7-9734-4B5F-A1C2-2972B46C5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67ECD-9E1E-4F77-928E-5E08FCD94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4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C890F-C9A2-4BEF-B55C-914CF9AC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4DBE-6A7B-4A43-8A23-C9E27E5C7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9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D6C6A0-D5F5-4970-B91F-9906F44A31D2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D6708-FAE6-429F-AFB5-372FA919D6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57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C87C-D77B-4571-8F59-159070DE3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65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14100-0470-4D76-BEAD-A2107921C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7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0E88-43A2-497D-93A6-ED058982A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75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40BC-F6E7-4253-98C0-3A635009B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58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31458-51CE-428F-8AEE-CF6815C8343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9198D-2426-4160-859C-CAC2F277A8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00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D6C6A0-D5F5-4970-B91F-9906F44A31D2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D6708-FAE6-429F-AFB5-372FA919D6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21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B07CF-6475-4F53-87B9-D55688B8242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9525F-8FE5-48E9-ACD8-FD0C0D1899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5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21939E-4DE9-4F38-8707-CA94C9C74100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A42B6-ACAF-4A9F-BBE7-2E5A44C68A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31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597E6-14B2-41F0-B048-E3BD81DC3EAE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90E39-2B65-4875-BCDF-19E24629C5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7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40C97-9677-476B-AA36-33669D60E1E6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E33EC-1DD4-4BB0-97F1-6165DE9135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B07CF-6475-4F53-87B9-D55688B8242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9525F-8FE5-48E9-ACD8-FD0C0D1899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67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90AD2-C03D-45DB-8661-609F2079C66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6401D-2916-494F-9095-EDE8145E27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73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i="1">
                <a:solidFill>
                  <a:srgbClr val="1D12F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F69441-BE01-4480-B6FB-196DC930B59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59B4A-577F-4100-9B9F-878CF2253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8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8028A-FB89-43C6-83BD-CB479B8B21E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1FF88-10CC-40C8-8398-2F338F4060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6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04074-7703-4DD3-B682-70CF28052F3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8D033-1348-4E26-90C6-E40755B238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5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537C1-685D-4B98-9B91-8D24379C2F63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8389E-65D6-4940-93FF-465E83EAA4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8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831-E2EB-49F0-9B80-88F44422A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76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21939E-4DE9-4F38-8707-CA94C9C74100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A42B6-ACAF-4A9F-BBE7-2E5A44C68A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597E6-14B2-41F0-B048-E3BD81DC3EAE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90E39-2B65-4875-BCDF-19E24629C5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40C97-9677-476B-AA36-33669D60E1E6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E33EC-1DD4-4BB0-97F1-6165DE9135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6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90AD2-C03D-45DB-8661-609F2079C66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6401D-2916-494F-9095-EDE8145E27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8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i="1">
                <a:solidFill>
                  <a:srgbClr val="1D12F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F69441-BE01-4480-B6FB-196DC930B598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59B4A-577F-4100-9B9F-878CF2253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0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8028A-FB89-43C6-83BD-CB479B8B21E9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1FF88-10CC-40C8-8398-2F338F4060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6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5B49AD-63D3-405A-AECD-DB13B69FC64B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9F17EC-83EB-40F4-834E-7A7EB9754C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6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52A99A0-F56B-4282-9BAA-269FE9238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5B49AD-63D3-405A-AECD-DB13B69FC64B}" type="datetimeFigureOut">
              <a:rPr lang="en-US" smtClean="0"/>
              <a:pPr>
                <a:defRPr/>
              </a:pPr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9F17EC-83EB-40F4-834E-7A7EB9754C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8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tiff"/><Relationship Id="rId12" Type="http://schemas.openxmlformats.org/officeDocument/2006/relationships/image" Target="../media/image41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24.tif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4.wmf"/><Relationship Id="rId8" Type="http://schemas.openxmlformats.org/officeDocument/2006/relationships/image" Target="../media/image37.tiff"/><Relationship Id="rId9" Type="http://schemas.openxmlformats.org/officeDocument/2006/relationships/image" Target="../media/image38.tiff"/><Relationship Id="rId10" Type="http://schemas.openxmlformats.org/officeDocument/2006/relationships/image" Target="../media/image3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4.wmf"/><Relationship Id="rId7" Type="http://schemas.openxmlformats.org/officeDocument/2006/relationships/image" Target="../media/image44.tiff"/><Relationship Id="rId8" Type="http://schemas.openxmlformats.org/officeDocument/2006/relationships/image" Target="../media/image45.tiff"/><Relationship Id="rId9" Type="http://schemas.openxmlformats.org/officeDocument/2006/relationships/image" Target="../media/image46.tif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7.em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tiff"/><Relationship Id="rId5" Type="http://schemas.openxmlformats.org/officeDocument/2006/relationships/image" Target="../media/image52.tiff"/><Relationship Id="rId6" Type="http://schemas.openxmlformats.org/officeDocument/2006/relationships/image" Target="../media/image5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5.tif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4.wmf"/><Relationship Id="rId7" Type="http://schemas.openxmlformats.org/officeDocument/2006/relationships/image" Target="../media/image5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gif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7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0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61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62.w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6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wmf"/><Relationship Id="rId12" Type="http://schemas.openxmlformats.org/officeDocument/2006/relationships/image" Target="../media/image68.tif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64.w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65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66.wmf"/><Relationship Id="rId10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73.emf"/><Relationship Id="rId13" Type="http://schemas.openxmlformats.org/officeDocument/2006/relationships/image" Target="../media/image79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74.tiff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72.wmf"/><Relationship Id="rId10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8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8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tif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wmf"/><Relationship Id="rId7" Type="http://schemas.openxmlformats.org/officeDocument/2006/relationships/image" Target="../media/image12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tif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wmf"/><Relationship Id="rId7" Type="http://schemas.openxmlformats.org/officeDocument/2006/relationships/image" Target="../media/image15.png"/><Relationship Id="rId8" Type="http://schemas.openxmlformats.org/officeDocument/2006/relationships/image" Target="../media/image16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1.ti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0.wmf"/><Relationship Id="rId9" Type="http://schemas.openxmlformats.org/officeDocument/2006/relationships/image" Target="../media/image22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1"/>
          <p:cNvSpPr txBox="1">
            <a:spLocks noChangeArrowheads="1"/>
          </p:cNvSpPr>
          <p:nvPr/>
        </p:nvSpPr>
        <p:spPr bwMode="auto">
          <a:xfrm>
            <a:off x="0" y="4733925"/>
            <a:ext cx="1600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DeMille</a:t>
            </a:r>
            <a:endParaRPr lang="en-US" sz="2400" dirty="0">
              <a:solidFill>
                <a:srgbClr val="0099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endParaRPr lang="en-US" sz="2400" dirty="0">
              <a:solidFill>
                <a:srgbClr val="009900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Verdana" pitchFamily="34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Group</a:t>
            </a:r>
          </a:p>
        </p:txBody>
      </p:sp>
      <p:pic>
        <p:nvPicPr>
          <p:cNvPr id="4099" name="Picture 10" descr="molecule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654" y="5091113"/>
            <a:ext cx="1847117" cy="140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702115" y="4444782"/>
            <a:ext cx="744671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Sidney Cahn</a:t>
            </a:r>
          </a:p>
          <a:p>
            <a:pPr algn="ctr" eaLnBrk="0" hangingPunct="0"/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Physics Department </a:t>
            </a:r>
          </a:p>
          <a:p>
            <a:pPr algn="ctr" eaLnBrk="0" hangingPunct="0"/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Yale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4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3027"/>
            <a:ext cx="9144000" cy="1154820"/>
          </a:xfrm>
        </p:spPr>
        <p:txBody>
          <a:bodyPr lIns="0" rIns="0" rtlCol="0">
            <a:normAutofit/>
          </a:bodyPr>
          <a:lstStyle/>
          <a:p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Nuclear </a:t>
            </a:r>
            <a:r>
              <a:rPr lang="en-US" sz="4200" dirty="0" err="1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 Moments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0025" y="1567636"/>
            <a:ext cx="87439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Proof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of principle for the ZOMBIES nuclear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moment “factory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b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Near-future prospects for </a:t>
            </a:r>
            <a:r>
              <a:rPr lang="en-US" sz="2200" dirty="0" err="1" smtClean="0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measurements</a:t>
            </a:r>
          </a:p>
          <a:p>
            <a:pPr eaLnBrk="0" hangingPunct="0">
              <a:buFontTx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Questions for theorists: what measurements maximize physics impact?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762442" y="6090968"/>
            <a:ext cx="5326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i="1" u="sng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Past Funding</a:t>
            </a:r>
            <a:endParaRPr lang="en-US" i="1" u="sng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2000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NSF</a:t>
            </a:r>
            <a:endParaRPr lang="en-US" sz="2000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19" y="4948426"/>
            <a:ext cx="1717552" cy="173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2179576" y="1117600"/>
          <a:ext cx="5815806" cy="53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de-DE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Stark interference method:</a:t>
            </a:r>
            <a:br>
              <a:rPr lang="de-DE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de-DE" sz="25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appl</a:t>
            </a:r>
            <a:r>
              <a:rPr lang="en-US" sz="25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lang="en-US" sz="25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oscillating </a:t>
            </a:r>
            <a:r>
              <a:rPr lang="en-US" sz="2500" b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25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-field to mix nearly-degenerate levels</a:t>
            </a:r>
            <a:endParaRPr lang="en-US" sz="2500" i="1" dirty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7834001" y="5242436"/>
            <a:ext cx="6399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i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Arial" charset="0"/>
              </a:rPr>
              <a:t>E</a:t>
            </a:r>
            <a:r>
              <a:rPr lang="en-US" sz="3600" baseline="-25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Arial" charset="0"/>
              </a:rPr>
              <a:t>+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7656373" y="1617444"/>
            <a:ext cx="569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i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Arial" charset="0"/>
              </a:rPr>
              <a:t>E</a:t>
            </a:r>
            <a:r>
              <a:rPr lang="en-US" sz="3600" baseline="-25000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  <a:cs typeface="Arial" charset="0"/>
              </a:rPr>
              <a:t>-</a:t>
            </a:r>
            <a:endParaRPr lang="en-US" sz="3600" baseline="-25000" dirty="0">
              <a:solidFill>
                <a:srgbClr val="008000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/>
          </p:nvPr>
        </p:nvGraphicFramePr>
        <p:xfrm>
          <a:off x="2156813" y="1080413"/>
          <a:ext cx="5815806" cy="53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5175" name="Line 7"/>
          <p:cNvSpPr>
            <a:spLocks noChangeShapeType="1"/>
          </p:cNvSpPr>
          <p:nvPr/>
        </p:nvSpPr>
        <p:spPr bwMode="auto">
          <a:xfrm>
            <a:off x="5122735" y="1973396"/>
            <a:ext cx="4763" cy="44053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3092234" y="1203955"/>
            <a:ext cx="417334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Center of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Magnet:</a:t>
            </a:r>
          </a:p>
          <a:p>
            <a:pPr algn="ctr">
              <a:defRPr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Homogeneity </a:t>
            </a:r>
            <a:r>
              <a:rPr lang="en-US" sz="22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&lt; 10</a:t>
            </a:r>
            <a:r>
              <a:rPr lang="en-US" sz="22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-7</a:t>
            </a:r>
            <a:endParaRPr lang="en-US" sz="22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>
            <a:off x="932594" y="2394405"/>
            <a:ext cx="1058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5178" name="Line 10"/>
          <p:cNvSpPr>
            <a:spLocks noChangeShapeType="1"/>
          </p:cNvSpPr>
          <p:nvPr/>
        </p:nvSpPr>
        <p:spPr bwMode="auto">
          <a:xfrm>
            <a:off x="897669" y="4952410"/>
            <a:ext cx="1058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 flipV="1">
            <a:off x="1442181" y="2405881"/>
            <a:ext cx="4763" cy="881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5180" name="Line 12"/>
          <p:cNvSpPr>
            <a:spLocks noChangeShapeType="1"/>
          </p:cNvSpPr>
          <p:nvPr/>
        </p:nvSpPr>
        <p:spPr bwMode="auto">
          <a:xfrm flipV="1">
            <a:off x="1434244" y="4022633"/>
            <a:ext cx="4762" cy="881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957994" y="33543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30888" y="1136470"/>
            <a:ext cx="52438" cy="5111713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"/>
          <p:cNvSpPr txBox="1">
            <a:spLocks noChangeArrowheads="1"/>
          </p:cNvSpPr>
          <p:nvPr/>
        </p:nvSpPr>
        <p:spPr bwMode="auto">
          <a:xfrm rot="16200000">
            <a:off x="-1757048" y="3498643"/>
            <a:ext cx="397110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Zeeman-shifted Energy 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lang="en-US" sz="22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7825" y="6248183"/>
            <a:ext cx="853023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599415" y="6274496"/>
            <a:ext cx="397110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Position 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z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  <a:sym typeface="Symbol"/>
              </a:rPr>
              <a:t> Time 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  <a:sym typeface="Symbol"/>
              </a:rPr>
              <a:t>t = z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  <a:sym typeface="Symbol"/>
              </a:rPr>
              <a:t>/</a:t>
            </a:r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  <a:sym typeface="Symbol"/>
              </a:rPr>
              <a:t>v</a:t>
            </a:r>
            <a:endParaRPr lang="en-US" sz="22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98616" y="2392818"/>
            <a:ext cx="3200400" cy="15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17342" y="4948784"/>
            <a:ext cx="3200400" cy="15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89" y="3409614"/>
            <a:ext cx="1050758" cy="823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839" y="3311691"/>
            <a:ext cx="469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508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2800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altLang="en-US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-field measurement: initial/crude</a:t>
            </a:r>
            <a:endParaRPr lang="en-US" altLang="en-US" sz="2800" i="1" dirty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8915" name="Picture 10" descr="layou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8378" r="16370" b="10811"/>
          <a:stretch>
            <a:fillRect/>
          </a:stretch>
        </p:blipFill>
        <p:spPr bwMode="auto">
          <a:xfrm>
            <a:off x="325438" y="522288"/>
            <a:ext cx="33020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Line 12"/>
          <p:cNvSpPr>
            <a:spLocks noChangeShapeType="1"/>
          </p:cNvSpPr>
          <p:nvPr/>
        </p:nvSpPr>
        <p:spPr bwMode="auto">
          <a:xfrm>
            <a:off x="522288" y="1352550"/>
            <a:ext cx="609600" cy="960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Text Box 13"/>
          <p:cNvSpPr txBox="1">
            <a:spLocks noChangeArrowheads="1"/>
          </p:cNvSpPr>
          <p:nvPr/>
        </p:nvSpPr>
        <p:spPr bwMode="auto">
          <a:xfrm>
            <a:off x="0" y="573088"/>
            <a:ext cx="172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molecular beam axis</a:t>
            </a:r>
          </a:p>
        </p:txBody>
      </p:sp>
      <p:sp>
        <p:nvSpPr>
          <p:cNvPr id="38918" name="Line 14"/>
          <p:cNvSpPr>
            <a:spLocks noChangeShapeType="1"/>
          </p:cNvSpPr>
          <p:nvPr/>
        </p:nvSpPr>
        <p:spPr bwMode="auto">
          <a:xfrm flipH="1">
            <a:off x="2432050" y="2100263"/>
            <a:ext cx="1144588" cy="320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Text Box 15"/>
          <p:cNvSpPr txBox="1">
            <a:spLocks noChangeArrowheads="1"/>
          </p:cNvSpPr>
          <p:nvPr/>
        </p:nvSpPr>
        <p:spPr bwMode="auto">
          <a:xfrm>
            <a:off x="3373438" y="1841500"/>
            <a:ext cx="193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array of 32 NMR B-field probes</a:t>
            </a:r>
          </a:p>
        </p:txBody>
      </p:sp>
      <p:pic>
        <p:nvPicPr>
          <p:cNvPr id="38920" name="Picture 16" descr="DSCF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847725"/>
            <a:ext cx="306863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7"/>
          <p:cNvSpPr txBox="1">
            <a:spLocks noChangeArrowheads="1"/>
          </p:cNvSpPr>
          <p:nvPr/>
        </p:nvSpPr>
        <p:spPr bwMode="auto">
          <a:xfrm>
            <a:off x="4121943" y="612081"/>
            <a:ext cx="2263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broadband probe on flex circuit</a:t>
            </a:r>
          </a:p>
        </p:txBody>
      </p:sp>
      <p:pic>
        <p:nvPicPr>
          <p:cNvPr id="38922" name="Picture 18" descr="anapoleII new duplexer 20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25000" r="55313" b="47501"/>
          <a:stretch>
            <a:fillRect/>
          </a:stretch>
        </p:blipFill>
        <p:spPr bwMode="auto">
          <a:xfrm>
            <a:off x="0" y="3795713"/>
            <a:ext cx="451961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9"/>
          <p:cNvSpPr txBox="1">
            <a:spLocks noChangeArrowheads="1"/>
          </p:cNvSpPr>
          <p:nvPr/>
        </p:nvSpPr>
        <p:spPr bwMode="auto">
          <a:xfrm>
            <a:off x="0" y="344919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FID trace + FFT fit:  </a:t>
            </a:r>
            <a:r>
              <a:rPr lang="en-US" altLang="en-US" dirty="0">
                <a:latin typeface="Symbol" charset="2"/>
                <a:ea typeface="Symbol" charset="2"/>
                <a:cs typeface="Symbol" charset="2"/>
                <a:sym typeface="Euclid Symbol" panose="05050102010706020507" pitchFamily="18" charset="2"/>
              </a:rPr>
              <a:t>d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  <a:sym typeface="Euclid Symbol" panose="05050102010706020507" pitchFamily="18" charset="2"/>
              </a:rPr>
              <a:t>B/B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  <a:sym typeface="Euclid Symbol" panose="05050102010706020507" pitchFamily="18" charset="2"/>
              </a:rPr>
              <a:t>=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0.01 ppm in one 60 </a:t>
            </a:r>
            <a:r>
              <a:rPr lang="en-US" altLang="en-US" dirty="0" err="1">
                <a:latin typeface="Times New Roman" charset="0"/>
                <a:ea typeface="Times New Roman" charset="0"/>
                <a:cs typeface="Times New Roman" charset="0"/>
              </a:rPr>
              <a:t>ms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shot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8924" name="Picture 20" descr="anapoleII new duplexer 20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2" t="56250" r="21562" b="16251"/>
          <a:stretch>
            <a:fillRect/>
          </a:stretch>
        </p:blipFill>
        <p:spPr bwMode="auto">
          <a:xfrm>
            <a:off x="4456113" y="3819525"/>
            <a:ext cx="45481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6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fore and After - Waterfall.jpg"/>
          <p:cNvPicPr>
            <a:picLocks noChangeAspect="1"/>
          </p:cNvPicPr>
          <p:nvPr/>
        </p:nvPicPr>
        <p:blipFill>
          <a:blip r:embed="rId3" cstate="print"/>
          <a:srcRect t="5556" r="7479" b="23333"/>
          <a:stretch>
            <a:fillRect/>
          </a:stretch>
        </p:blipFill>
        <p:spPr>
          <a:xfrm>
            <a:off x="255378" y="523220"/>
            <a:ext cx="8569088" cy="5040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eaLnBrk="1" latinLnBrk="0" hangingPunct="1">
              <a:buNone/>
              <a:defRPr sz="2800" i="1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Fine </a:t>
            </a:r>
            <a:r>
              <a:rPr lang="en-US" i="0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-field control: results with 52 shim coils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746" y="5657671"/>
            <a:ext cx="9019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Initial measurement &amp; shimming with 32x NMR probes</a:t>
            </a:r>
          </a:p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inal measurement &amp; shimming using molecule signals</a:t>
            </a:r>
          </a:p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r.m.s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variation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FF0000"/>
                </a:solidFill>
                <a:latin typeface="Euclid Math One" panose="05050601010101010101" pitchFamily="18" charset="2"/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>
                <a:solidFill>
                  <a:srgbClr val="FF0000"/>
                </a:solidFill>
                <a:latin typeface="Euclid Math One" panose="05050601010101010101" pitchFamily="18" charset="2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&lt; 20 ppb</a:t>
            </a:r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[6 cm L. x 1 cm D. cylinder]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0" y="511735"/>
            <a:ext cx="91440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Ring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electrodes create sine wave E-field along </a:t>
            </a:r>
            <a:r>
              <a:rPr lang="en-US" sz="2200" b="1" dirty="0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-axis</a:t>
            </a: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ineWaveWithVoltages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3267" b="5314"/>
          <a:stretch/>
        </p:blipFill>
        <p:spPr>
          <a:xfrm>
            <a:off x="50130" y="4395864"/>
            <a:ext cx="5500535" cy="2081286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30077" y="941497"/>
            <a:ext cx="8095607" cy="2567980"/>
            <a:chOff x="-638768" y="429356"/>
            <a:chExt cx="9586219" cy="3031910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8" t="45244" r="16822" b="40284"/>
            <a:stretch/>
          </p:blipFill>
          <p:spPr bwMode="auto">
            <a:xfrm>
              <a:off x="796424" y="864593"/>
              <a:ext cx="7550344" cy="1822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-638768" y="1983077"/>
              <a:ext cx="1043030" cy="545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Wire </a:t>
              </a:r>
            </a:p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in channel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270376" y="1822342"/>
              <a:ext cx="1177426" cy="3275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-383449" y="803077"/>
              <a:ext cx="695106" cy="3270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Solder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>
              <a:off x="270376" y="1044369"/>
              <a:ext cx="1612378" cy="3651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5622493" y="429356"/>
              <a:ext cx="863983" cy="4362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Prism</a:t>
              </a:r>
              <a:endParaRPr lang="en-US" sz="12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671719" y="2895600"/>
              <a:ext cx="643855" cy="32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Rings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776183" y="2895600"/>
              <a:ext cx="643855" cy="32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Rings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272474" y="2895600"/>
              <a:ext cx="689411" cy="32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 Rings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04262" y="2895600"/>
              <a:ext cx="588125" cy="32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Tube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 flipH="1">
              <a:off x="270375" y="2819400"/>
              <a:ext cx="7964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8287108" y="2895600"/>
              <a:ext cx="588125" cy="32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Tube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>
              <a:off x="8200845" y="2819400"/>
              <a:ext cx="74660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3030873" y="2895600"/>
              <a:ext cx="643855" cy="545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Prism</a:t>
              </a:r>
            </a:p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Ring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723648" y="2895600"/>
              <a:ext cx="643855" cy="545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Prism</a:t>
              </a:r>
            </a:p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Ring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>
              <a:off x="1143000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3007638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3692210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715000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6344718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153400" y="2699266"/>
              <a:ext cx="0" cy="76200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837242" y="1305763"/>
            <a:ext cx="1760417" cy="1548373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>
            <a:off x="6634173" y="2850822"/>
            <a:ext cx="2482405" cy="1419934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4806404" y="2852688"/>
            <a:ext cx="866442" cy="1454269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672845" y="4306957"/>
            <a:ext cx="3464301" cy="2332382"/>
            <a:chOff x="6597660" y="4756173"/>
            <a:chExt cx="2141957" cy="1654175"/>
          </a:xfrm>
        </p:grpSpPr>
        <p:grpSp>
          <p:nvGrpSpPr>
            <p:cNvPr id="141" name="Group 140"/>
            <p:cNvGrpSpPr/>
            <p:nvPr/>
          </p:nvGrpSpPr>
          <p:grpSpPr>
            <a:xfrm>
              <a:off x="6597660" y="4756173"/>
              <a:ext cx="2141957" cy="1654175"/>
              <a:chOff x="6863295" y="2044327"/>
              <a:chExt cx="2141957" cy="1654175"/>
            </a:xfrm>
          </p:grpSpPr>
          <p:pic>
            <p:nvPicPr>
              <p:cNvPr id="142" name="Picture 2" descr="C:\Users\Jeff\Dropbox\Anapole Pics\Interaction Region Solidworks figures\Assembly Trimetric with Laser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3295" y="2044327"/>
                <a:ext cx="2141957" cy="1654175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3" name="Straight Arrow Connector 142"/>
              <p:cNvCxnSpPr/>
              <p:nvPr/>
            </p:nvCxnSpPr>
            <p:spPr>
              <a:xfrm flipH="1">
                <a:off x="7660869" y="2086311"/>
                <a:ext cx="1148911" cy="1130866"/>
              </a:xfrm>
              <a:prstGeom prst="straightConnector1">
                <a:avLst/>
              </a:prstGeom>
              <a:ln w="38100" cmpd="sng">
                <a:solidFill>
                  <a:srgbClr val="3366FF"/>
                </a:solidFill>
                <a:tailEnd type="arrow"/>
              </a:ln>
              <a:effectLst>
                <a:glow rad="101600">
                  <a:srgbClr val="3366FF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>
                <a:off x="8477139" y="2171577"/>
                <a:ext cx="515396" cy="511213"/>
              </a:xfrm>
              <a:prstGeom prst="straightConnector1">
                <a:avLst/>
              </a:prstGeom>
              <a:ln w="9525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H="1" flipV="1">
                <a:off x="7956004" y="2682790"/>
                <a:ext cx="389887" cy="112124"/>
              </a:xfrm>
              <a:prstGeom prst="straightConnector1">
                <a:avLst/>
              </a:prstGeom>
              <a:ln w="9525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rot="10800000" flipH="1">
                <a:off x="7956004" y="2120348"/>
                <a:ext cx="515396" cy="511213"/>
              </a:xfrm>
              <a:prstGeom prst="straightConnector1">
                <a:avLst/>
              </a:prstGeom>
              <a:ln w="9525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Straight Arrow Connector 150"/>
            <p:cNvCxnSpPr/>
            <p:nvPr/>
          </p:nvCxnSpPr>
          <p:spPr>
            <a:xfrm flipH="1">
              <a:off x="6654440" y="4927814"/>
              <a:ext cx="322868" cy="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headEnd type="arrow"/>
              <a:tailEnd type="none"/>
            </a:ln>
            <a:effectLst>
              <a:glow rad="38100">
                <a:srgbClr val="3366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flipH="1">
              <a:off x="6654440" y="5089542"/>
              <a:ext cx="332913" cy="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6986006" y="4862512"/>
              <a:ext cx="633528" cy="283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charset="0"/>
                  <a:ea typeface="Times New Roman" charset="0"/>
                  <a:cs typeface="Times New Roman" charset="0"/>
                </a:rPr>
                <a:t>Molecular beam</a:t>
              </a:r>
            </a:p>
            <a:p>
              <a:r>
                <a:rPr lang="en-US" sz="1000" dirty="0" smtClean="0">
                  <a:latin typeface="Times New Roman" charset="0"/>
                  <a:ea typeface="Times New Roman" charset="0"/>
                  <a:cs typeface="Times New Roman" charset="0"/>
                </a:rPr>
                <a:t>Laser beam</a:t>
              </a:r>
              <a:endParaRPr lang="en-US" sz="1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0" y="63500"/>
            <a:ext cx="9144000" cy="46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-field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881" y="59931"/>
            <a:ext cx="403216" cy="4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95" y="549397"/>
            <a:ext cx="5599437" cy="2053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2" y="4044489"/>
            <a:ext cx="8188036" cy="1316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34" y="1994475"/>
            <a:ext cx="890866" cy="697845"/>
          </a:xfrm>
          <a:prstGeom prst="rect">
            <a:avLst/>
          </a:prstGeom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5613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3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Detecting PV </a:t>
            </a:r>
            <a:r>
              <a:rPr lang="en-US" sz="23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in near-degenerate </a:t>
            </a:r>
            <a:r>
              <a:rPr lang="en-US" sz="23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levels: Stark interference</a:t>
            </a:r>
            <a:endParaRPr lang="en-US" sz="2300" i="1" dirty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766763" y="1947863"/>
            <a:ext cx="18288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774700" y="2708275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59" name="Equation" r:id="rId6" imgW="113956" imgH="215801" progId="Equation.3">
                  <p:embed/>
                </p:oleObj>
              </mc:Choice>
              <mc:Fallback>
                <p:oleObj name="Equation" r:id="rId6" imgW="113956" imgH="215801" progId="Equation.3">
                  <p:embed/>
                  <p:pic>
                    <p:nvPicPr>
                      <p:cNvPr id="34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78236" y="2477442"/>
            <a:ext cx="6270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 smtClean="0">
                <a:latin typeface="Times New Roman" charset="0"/>
                <a:ea typeface="ＭＳ Ｐゴシック" charset="0"/>
                <a:cs typeface="Arial" charset="0"/>
              </a:rPr>
              <a:t>|</a:t>
            </a:r>
            <a:r>
              <a:rPr lang="en-US" sz="2400" i="1" dirty="0" smtClean="0">
                <a:latin typeface="Times New Roman" charset="0"/>
                <a:ea typeface="ＭＳ Ｐゴシック" charset="0"/>
                <a:cs typeface="Arial" charset="0"/>
              </a:rPr>
              <a:t>+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Arial" charset="0"/>
              </a:rPr>
              <a:t>&gt;</a:t>
            </a:r>
            <a:endParaRPr lang="en-US" sz="2400" dirty="0"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8236" y="1645592"/>
            <a:ext cx="5212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 smtClean="0">
                <a:latin typeface="Times New Roman" charset="0"/>
                <a:ea typeface="ＭＳ Ｐゴシック" charset="0"/>
                <a:cs typeface="Arial" charset="0"/>
              </a:rPr>
              <a:t>|</a:t>
            </a:r>
            <a:r>
              <a:rPr lang="en-US" sz="2400" i="1" dirty="0" smtClean="0">
                <a:latin typeface="Times New Roman" charset="0"/>
                <a:ea typeface="ＭＳ Ｐゴシック" charset="0"/>
                <a:cs typeface="Arial" charset="0"/>
              </a:rPr>
              <a:t>-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Arial" charset="0"/>
              </a:rPr>
              <a:t>&gt;</a:t>
            </a:r>
            <a:endParaRPr lang="en-US" sz="2400" dirty="0"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2956" name="Oval 12"/>
          <p:cNvSpPr>
            <a:spLocks noChangeArrowheads="1"/>
          </p:cNvSpPr>
          <p:nvPr/>
        </p:nvSpPr>
        <p:spPr bwMode="auto">
          <a:xfrm>
            <a:off x="839788" y="173990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57" name="Oval 13"/>
          <p:cNvSpPr>
            <a:spLocks noChangeArrowheads="1"/>
          </p:cNvSpPr>
          <p:nvPr/>
        </p:nvSpPr>
        <p:spPr bwMode="auto">
          <a:xfrm>
            <a:off x="1135063" y="173990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58" name="Oval 14"/>
          <p:cNvSpPr>
            <a:spLocks noChangeArrowheads="1"/>
          </p:cNvSpPr>
          <p:nvPr/>
        </p:nvSpPr>
        <p:spPr bwMode="auto">
          <a:xfrm>
            <a:off x="1430338" y="173990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59" name="Oval 15"/>
          <p:cNvSpPr>
            <a:spLocks noChangeArrowheads="1"/>
          </p:cNvSpPr>
          <p:nvPr/>
        </p:nvSpPr>
        <p:spPr bwMode="auto">
          <a:xfrm>
            <a:off x="1725613" y="173990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60" name="Oval 16"/>
          <p:cNvSpPr>
            <a:spLocks noChangeArrowheads="1"/>
          </p:cNvSpPr>
          <p:nvPr/>
        </p:nvSpPr>
        <p:spPr bwMode="auto">
          <a:xfrm>
            <a:off x="2020888" y="173990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82961" name="Oval 17"/>
          <p:cNvSpPr>
            <a:spLocks noChangeArrowheads="1"/>
          </p:cNvSpPr>
          <p:nvPr/>
        </p:nvSpPr>
        <p:spPr bwMode="auto">
          <a:xfrm>
            <a:off x="2316430" y="1744280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1735138" y="2522538"/>
            <a:ext cx="133350" cy="1365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90945" y="5922425"/>
            <a:ext cx="47590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DeMille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et </a:t>
            </a:r>
            <a:r>
              <a:rPr lang="en-US" sz="1600" i="1" dirty="0" smtClean="0">
                <a:latin typeface="Times New Roman" charset="0"/>
                <a:ea typeface="Times New Roman" charset="0"/>
                <a:cs typeface="Times New Roman" charset="0"/>
              </a:rPr>
              <a:t>al.,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Rev.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100, 023003 (2008)</a:t>
            </a:r>
          </a:p>
          <a:p>
            <a:pPr algn="ctr" eaLnBrk="1" hangingPunct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S. B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Cahn,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et al.,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Phys. Rev.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112, 163002 (2014)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891372" y="1963013"/>
            <a:ext cx="4332" cy="741551"/>
            <a:chOff x="950914" y="2262188"/>
            <a:chExt cx="12699" cy="2333629"/>
          </a:xfrm>
        </p:grpSpPr>
        <p:sp>
          <p:nvSpPr>
            <p:cNvPr id="29" name="Line 11"/>
            <p:cNvSpPr>
              <a:spLocks noChangeShapeType="1"/>
            </p:cNvSpPr>
            <p:nvPr/>
          </p:nvSpPr>
          <p:spPr bwMode="auto">
            <a:xfrm flipV="1">
              <a:off x="958849" y="2262188"/>
              <a:ext cx="4764" cy="5755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flipV="1">
              <a:off x="950914" y="4020302"/>
              <a:ext cx="4761" cy="5755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1796" y="540177"/>
            <a:ext cx="548640" cy="2182945"/>
            <a:chOff x="2628726" y="546307"/>
            <a:chExt cx="548640" cy="2182945"/>
          </a:xfrm>
        </p:grpSpPr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2628726" y="548498"/>
              <a:ext cx="548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3" name="Line 11"/>
            <p:cNvSpPr>
              <a:spLocks noChangeShapeType="1"/>
            </p:cNvSpPr>
            <p:nvPr/>
          </p:nvSpPr>
          <p:spPr bwMode="auto">
            <a:xfrm flipV="1">
              <a:off x="2905694" y="546307"/>
              <a:ext cx="1625" cy="914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 flipV="1">
              <a:off x="2909756" y="1814852"/>
              <a:ext cx="1624" cy="914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3" name="Curved Connector 2"/>
          <p:cNvCxnSpPr>
            <a:cxnSpLocks noChangeShapeType="1"/>
          </p:cNvCxnSpPr>
          <p:nvPr/>
        </p:nvCxnSpPr>
        <p:spPr bwMode="auto">
          <a:xfrm rot="16200000" flipH="1">
            <a:off x="1354168" y="2095392"/>
            <a:ext cx="507365" cy="304798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9" name="Group 8"/>
          <p:cNvGrpSpPr/>
          <p:nvPr/>
        </p:nvGrpSpPr>
        <p:grpSpPr>
          <a:xfrm>
            <a:off x="0" y="2438253"/>
            <a:ext cx="2733566" cy="2035775"/>
            <a:chOff x="0" y="2438253"/>
            <a:chExt cx="2733566" cy="2035775"/>
          </a:xfrm>
        </p:grpSpPr>
        <p:sp>
          <p:nvSpPr>
            <p:cNvPr id="6" name="Oval 5"/>
            <p:cNvSpPr/>
            <p:nvPr/>
          </p:nvSpPr>
          <p:spPr>
            <a:xfrm>
              <a:off x="0" y="2438253"/>
              <a:ext cx="2733566" cy="592329"/>
            </a:xfrm>
            <a:prstGeom prst="ellipse">
              <a:avLst/>
            </a:prstGeom>
            <a:noFill/>
            <a:ln>
              <a:solidFill>
                <a:srgbClr val="1D12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urved Connector 35"/>
            <p:cNvCxnSpPr>
              <a:cxnSpLocks noChangeShapeType="1"/>
            </p:cNvCxnSpPr>
            <p:nvPr/>
          </p:nvCxnSpPr>
          <p:spPr bwMode="auto">
            <a:xfrm rot="5400000">
              <a:off x="612006" y="3457030"/>
              <a:ext cx="1443447" cy="590550"/>
            </a:xfrm>
            <a:prstGeom prst="curvedConnector3">
              <a:avLst>
                <a:gd name="adj1" fmla="val 50000"/>
              </a:avLst>
            </a:prstGeom>
            <a:noFill/>
            <a:ln w="22225">
              <a:solidFill>
                <a:srgbClr val="1D12FC"/>
              </a:solidFill>
              <a:round/>
              <a:headEnd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777245" y="2421516"/>
            <a:ext cx="4265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Apply oscillating E-field, 1 cycle:</a:t>
            </a:r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58271" y="802009"/>
            <a:ext cx="668220" cy="67510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09731" y="1509592"/>
            <a:ext cx="708824" cy="67510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875118" y="492944"/>
            <a:ext cx="51299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PV mixing 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iW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encodes physics of interest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650" y="1997946"/>
            <a:ext cx="1004979" cy="345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960" y="1432214"/>
            <a:ext cx="279015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3678" y="3217140"/>
            <a:ext cx="2583286" cy="488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9160" y="2825543"/>
            <a:ext cx="2761637" cy="13174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62214" y="5183607"/>
            <a:ext cx="3681786" cy="1672677"/>
            <a:chOff x="5462214" y="5183607"/>
            <a:chExt cx="3681786" cy="1672677"/>
          </a:xfrm>
        </p:grpSpPr>
        <p:grpSp>
          <p:nvGrpSpPr>
            <p:cNvPr id="19" name="Group 18"/>
            <p:cNvGrpSpPr/>
            <p:nvPr/>
          </p:nvGrpSpPr>
          <p:grpSpPr>
            <a:xfrm>
              <a:off x="5462214" y="5183607"/>
              <a:ext cx="3681786" cy="1672677"/>
              <a:chOff x="5462214" y="5183607"/>
              <a:chExt cx="3681786" cy="167267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462214" y="5183607"/>
                <a:ext cx="3681786" cy="1672677"/>
                <a:chOff x="5462214" y="5183607"/>
                <a:chExt cx="3681786" cy="1672677"/>
              </a:xfrm>
            </p:grpSpPr>
            <p:sp>
              <p:nvSpPr>
                <p:cNvPr id="8296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370219" y="5532845"/>
                  <a:ext cx="1773781" cy="1323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i="1" dirty="0" smtClean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Small </a:t>
                  </a:r>
                  <a:br>
                    <a:rPr lang="en-US" sz="2600" i="1" dirty="0" smtClean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</a:br>
                  <a:r>
                    <a:rPr lang="en-US" sz="2600" i="1" dirty="0" smtClean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PV </a:t>
                  </a:r>
                  <a:r>
                    <a:rPr lang="en-US" sz="2600" i="1" dirty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Term </a:t>
                  </a:r>
                </a:p>
                <a:p>
                  <a:pPr algn="ctr">
                    <a:defRPr/>
                  </a:pPr>
                  <a:r>
                    <a:rPr lang="en-US" sz="2600" i="1" dirty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Odd </a:t>
                  </a:r>
                  <a:r>
                    <a:rPr lang="en-US" sz="2600" i="1" dirty="0" smtClean="0">
                      <a:solidFill>
                        <a:srgbClr val="008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in</a:t>
                  </a:r>
                  <a:endParaRPr lang="en-US" sz="2800" i="1" baseline="-25000" dirty="0">
                    <a:solidFill>
                      <a:srgbClr val="008000"/>
                    </a:solidFill>
                    <a:latin typeface="Times New Roman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8296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462214" y="5545355"/>
                  <a:ext cx="1645130" cy="1292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i="1" dirty="0" smtClean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“Large” </a:t>
                  </a:r>
                  <a:br>
                    <a:rPr lang="en-US" sz="2600" i="1" dirty="0" smtClean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</a:br>
                  <a:r>
                    <a:rPr lang="en-US" sz="2600" i="1" dirty="0" smtClean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Stark </a:t>
                  </a:r>
                  <a:r>
                    <a:rPr lang="en-US" sz="2600" i="1" dirty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Term</a:t>
                  </a:r>
                </a:p>
                <a:p>
                  <a:pPr algn="ctr">
                    <a:defRPr/>
                  </a:pPr>
                  <a:r>
                    <a:rPr lang="en-US" sz="2600" i="1" dirty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Even </a:t>
                  </a:r>
                  <a:r>
                    <a:rPr lang="en-US" sz="2600" i="1" dirty="0" smtClean="0">
                      <a:solidFill>
                        <a:srgbClr val="A5002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in</a:t>
                  </a:r>
                  <a:endParaRPr lang="en-US" sz="2800" i="1" baseline="-25000" dirty="0">
                    <a:solidFill>
                      <a:srgbClr val="A5002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296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6188250" y="5183608"/>
                  <a:ext cx="25400" cy="442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82967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7998145" y="5183607"/>
                  <a:ext cx="0" cy="4298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50855" y="6409525"/>
                <a:ext cx="309766" cy="335580"/>
              </a:xfrm>
              <a:prstGeom prst="rect">
                <a:avLst/>
              </a:prstGeom>
            </p:spPr>
          </p:pic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48929" y="6416451"/>
              <a:ext cx="309766" cy="335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4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8" grpId="0" animBg="1"/>
      <p:bldP spid="24" grpId="0" animBg="1"/>
      <p:bldP spid="39" grpId="0"/>
      <p:bldP spid="7" grpId="0" animBg="1"/>
      <p:bldP spid="41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30197" y="4679374"/>
            <a:ext cx="4091134" cy="1950026"/>
            <a:chOff x="330197" y="4679374"/>
            <a:chExt cx="4091134" cy="19500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72" y="5162552"/>
              <a:ext cx="3675550" cy="14668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197" y="4679374"/>
              <a:ext cx="4091134" cy="728083"/>
            </a:xfrm>
            <a:prstGeom prst="rect">
              <a:avLst/>
            </a:prstGeom>
          </p:spPr>
        </p:pic>
      </p:grp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5613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Signal, Asymmetry, Sensitivity</a:t>
            </a:r>
            <a:endParaRPr lang="en-US" sz="3200" i="1" dirty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5843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50" name="Equation" r:id="rId5" imgW="113956" imgH="215801" progId="Equation.3">
                  <p:embed/>
                </p:oleObj>
              </mc:Choice>
              <mc:Fallback>
                <p:oleObj name="Equation" r:id="rId5" imgW="113956" imgH="215801" progId="Equation.3">
                  <p:embed/>
                  <p:pic>
                    <p:nvPicPr>
                      <p:cNvPr id="358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316158" y="3336171"/>
            <a:ext cx="25801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Dispersion-like </a:t>
            </a:r>
            <a:b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function </a:t>
            </a:r>
            <a:b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detuning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itchFamily="18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29741" y="5416664"/>
            <a:ext cx="4966609" cy="750733"/>
            <a:chOff x="3929741" y="5416664"/>
            <a:chExt cx="4966609" cy="750733"/>
          </a:xfrm>
        </p:grpSpPr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>
              <a:off x="3929741" y="5785996"/>
              <a:ext cx="1509329" cy="3814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5178497" y="5416664"/>
              <a:ext cx="371785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Best sensitivity from large interaction time </a:t>
              </a:r>
              <a:r>
                <a:rPr lang="en-US" sz="2400" i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4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7984" y="2713428"/>
            <a:ext cx="8044575" cy="1948354"/>
            <a:chOff x="477984" y="2713428"/>
            <a:chExt cx="8044575" cy="19483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7984" y="2713428"/>
              <a:ext cx="8044575" cy="6740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725" y="3170958"/>
              <a:ext cx="6008472" cy="14908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782" y="1082792"/>
            <a:ext cx="9144000" cy="13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366926"/>
              </p:ext>
            </p:extLst>
          </p:nvPr>
        </p:nvGraphicFramePr>
        <p:xfrm>
          <a:off x="1382486" y="2991754"/>
          <a:ext cx="5756275" cy="372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42" name="Worksheet" r:id="rId3" imgW="6524833" imgH="4715022" progId="Excel.Sheet.8">
                  <p:embed/>
                </p:oleObj>
              </mc:Choice>
              <mc:Fallback>
                <p:oleObj name="Worksheet" r:id="rId3" imgW="6524833" imgH="4715022" progId="Excel.Sheet.8">
                  <p:embed/>
                  <p:pic>
                    <p:nvPicPr>
                      <p:cNvPr id="1126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t="4210" b="6316"/>
                      <a:stretch>
                        <a:fillRect/>
                      </a:stretch>
                    </p:blipFill>
                    <p:spPr bwMode="auto">
                      <a:xfrm>
                        <a:off x="1382486" y="2991754"/>
                        <a:ext cx="5756275" cy="372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463442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Properties of </a:t>
            </a:r>
            <a:r>
              <a:rPr lang="en-US" sz="26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NSD-PV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asymmetry: example </a:t>
            </a:r>
            <a:r>
              <a:rPr lang="en-US" sz="2800" i="1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BaF</a:t>
            </a:r>
          </a:p>
        </p:txBody>
      </p:sp>
      <p:sp>
        <p:nvSpPr>
          <p:cNvPr id="11271" name="Text Box 22"/>
          <p:cNvSpPr txBox="1">
            <a:spLocks noChangeArrowheads="1"/>
          </p:cNvSpPr>
          <p:nvPr/>
        </p:nvSpPr>
        <p:spPr bwMode="auto">
          <a:xfrm>
            <a:off x="775415" y="597557"/>
            <a:ext cx="3778214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Typical numbers for 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BaF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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1/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~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2 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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1 kHz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itchFamily="18" charset="2"/>
            </a:endParaRPr>
          </a:p>
          <a:p>
            <a:pPr lvl="0" algn="ctr">
              <a:spcAft>
                <a:spcPct val="5000"/>
              </a:spcAft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= 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 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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100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kHz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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0.1</a:t>
            </a:r>
          </a:p>
          <a:p>
            <a:pPr lvl="0" algn="ctr">
              <a:spcAft>
                <a:spcPct val="5000"/>
              </a:spcAft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W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2 </a:t>
            </a:r>
            <a:r>
              <a:rPr 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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5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Hz</a:t>
            </a:r>
          </a:p>
        </p:txBody>
      </p:sp>
      <p:sp>
        <p:nvSpPr>
          <p:cNvPr id="11275" name="Text Box 27"/>
          <p:cNvSpPr txBox="1">
            <a:spLocks noChangeArrowheads="1"/>
          </p:cNvSpPr>
          <p:nvPr/>
        </p:nvSpPr>
        <p:spPr bwMode="auto">
          <a:xfrm>
            <a:off x="6300734" y="3082937"/>
            <a:ext cx="21194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ypical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~1-10% asymmetry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expected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BaF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0" y="20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338" y="641571"/>
            <a:ext cx="1991772" cy="766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374" y="1266458"/>
            <a:ext cx="4245181" cy="1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7042791" y="609097"/>
            <a:ext cx="1809750" cy="1135850"/>
            <a:chOff x="723301" y="4182625"/>
            <a:chExt cx="1809750" cy="1135850"/>
          </a:xfrm>
        </p:grpSpPr>
        <p:grpSp>
          <p:nvGrpSpPr>
            <p:cNvPr id="125" name="Group 161"/>
            <p:cNvGrpSpPr>
              <a:grpSpLocks/>
            </p:cNvGrpSpPr>
            <p:nvPr/>
          </p:nvGrpSpPr>
          <p:grpSpPr bwMode="auto">
            <a:xfrm rot="2278177">
              <a:off x="723301" y="4280027"/>
              <a:ext cx="1809750" cy="819150"/>
              <a:chOff x="16002000" y="8686800"/>
              <a:chExt cx="1809750" cy="819150"/>
            </a:xfrm>
          </p:grpSpPr>
          <p:sp>
            <p:nvSpPr>
              <p:cNvPr id="183" name="Oval 151"/>
              <p:cNvSpPr>
                <a:spLocks noChangeArrowheads="1"/>
              </p:cNvSpPr>
              <p:nvPr/>
            </p:nvSpPr>
            <p:spPr bwMode="auto">
              <a:xfrm>
                <a:off x="16002000" y="8686800"/>
                <a:ext cx="762000" cy="819150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016500"/>
                <a:endParaRPr lang="en-US" sz="99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84" name="Oval 153"/>
              <p:cNvSpPr>
                <a:spLocks noChangeArrowheads="1"/>
              </p:cNvSpPr>
              <p:nvPr/>
            </p:nvSpPr>
            <p:spPr bwMode="auto">
              <a:xfrm>
                <a:off x="17354550" y="8877300"/>
                <a:ext cx="457200" cy="457200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016500"/>
                <a:endParaRPr lang="en-US" sz="99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85" name="Straight Connector 157"/>
              <p:cNvCxnSpPr>
                <a:cxnSpLocks noChangeShapeType="1"/>
              </p:cNvCxnSpPr>
              <p:nvPr/>
            </p:nvCxnSpPr>
            <p:spPr bwMode="auto">
              <a:xfrm>
                <a:off x="16747166" y="9086850"/>
                <a:ext cx="594360" cy="0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80" name="TextBox 179"/>
            <p:cNvSpPr txBox="1"/>
            <p:nvPr/>
          </p:nvSpPr>
          <p:spPr>
            <a:xfrm>
              <a:off x="987660" y="418262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Ba</a:t>
              </a:r>
              <a:endParaRPr 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33037" y="4918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1830" y="794720"/>
            <a:ext cx="914400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Initial physics goal:</a:t>
            </a: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NSD-PV with </a:t>
            </a:r>
            <a:r>
              <a:rPr lang="en-US" sz="2400" u="sng" baseline="30000" dirty="0" smtClean="0"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BaF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Odd neutron (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133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Cs had odd proton)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Heavy → large effect,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moment dominates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Large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enough natural abundance – don’t need enriched source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Required lasers = simple, cheap diodes</a:t>
            </a:r>
            <a:endParaRPr lang="en-US" sz="2000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30" y="3994793"/>
            <a:ext cx="8980339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Proof of principle using </a:t>
            </a:r>
            <a:r>
              <a:rPr lang="en-US" sz="2400" u="sng" baseline="30000" dirty="0" smtClean="0"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400" u="sng" baseline="30000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F: </a:t>
            </a:r>
            <a:r>
              <a:rPr lang="en-US" sz="2400" b="1" u="sng" dirty="0" smtClean="0">
                <a:latin typeface="Times New Roman" charset="0"/>
                <a:ea typeface="Times New Roman" charset="0"/>
                <a:cs typeface="Times New Roman" charset="0"/>
              </a:rPr>
              <a:t>recently completed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Larger natural abundance (~75%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vs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~11% for 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Ba)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Uses same beam source, lasers, magnet, etc. as 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137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BaF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Ba) = 0 Hz (no unpaired nucleons = no NSD-PV)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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0.002 Hz 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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0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(light, small electron spin density in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BaF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Test for systematics with known answer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09550" y="49969"/>
            <a:ext cx="8324850" cy="46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NSD-PV with </a:t>
            </a:r>
            <a:r>
              <a:rPr lang="en-US" sz="2800" i="1" kern="0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BaF</a:t>
            </a:r>
            <a:endParaRPr lang="en-US" sz="2800" i="1" kern="0" dirty="0" smtClean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3009" y="596579"/>
            <a:ext cx="89344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Measure, cancel, &amp;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remeasure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B-field gradients and non-reversing E-fields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to suppress possible systematics &amp; quantify residual errors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Measure NSD-PV signal &amp; asymmetry</a:t>
            </a:r>
            <a:endParaRPr lang="en-US" sz="2000" baseline="-25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9270" y="1749288"/>
            <a:ext cx="5883966" cy="4837042"/>
            <a:chOff x="119270" y="2082267"/>
            <a:chExt cx="5883966" cy="4585251"/>
          </a:xfrm>
        </p:grpSpPr>
        <p:pic>
          <p:nvPicPr>
            <p:cNvPr id="4" name="Picture 3" descr="Run3842_STE_Asymmetry_SeparatePlot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" t="4346" r="3707" b="3815"/>
            <a:stretch/>
          </p:blipFill>
          <p:spPr>
            <a:xfrm>
              <a:off x="119270" y="2082267"/>
              <a:ext cx="5883966" cy="45852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772111" y="2234613"/>
              <a:ext cx="98538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95071" y="33987"/>
            <a:ext cx="8324850" cy="46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NSD-PV data with 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68143" y="6209081"/>
            <a:ext cx="2775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(PV)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+ 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(systematics)</a:t>
            </a:r>
            <a:endParaRPr lang="en-US" sz="2000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128" y="2257523"/>
            <a:ext cx="2916685" cy="879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605" y="3850854"/>
            <a:ext cx="3111500" cy="1003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61713" y="4939126"/>
            <a:ext cx="2705100" cy="1345605"/>
            <a:chOff x="6261713" y="4939126"/>
            <a:chExt cx="2705100" cy="1345605"/>
          </a:xfrm>
        </p:grpSpPr>
        <p:sp>
          <p:nvSpPr>
            <p:cNvPr id="5" name="Rectangle 4"/>
            <p:cNvSpPr/>
            <p:nvPr/>
          </p:nvSpPr>
          <p:spPr>
            <a:xfrm>
              <a:off x="6667969" y="4939126"/>
              <a:ext cx="180049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 smtClean="0">
                  <a:latin typeface="Times New Roman" charset="0"/>
                  <a:ea typeface="Times New Roman" charset="0"/>
                  <a:cs typeface="Times New Roman" charset="0"/>
                </a:rPr>
                <a:t>Fit to function</a:t>
              </a:r>
              <a:endParaRPr lang="en-US" sz="22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1713" y="5294131"/>
              <a:ext cx="2705100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2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8" y="4181718"/>
            <a:ext cx="5923204" cy="105429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47352" y="5567157"/>
            <a:ext cx="1370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NSD-PV parameters:</a:t>
            </a:r>
          </a:p>
          <a:p>
            <a:pPr algn="ctr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ame at all crossings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41704" y="5629820"/>
            <a:ext cx="3008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Angular factor:</a:t>
            </a:r>
          </a:p>
          <a:p>
            <a:endParaRPr lang="en-US" sz="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Different for each crossing (sign &amp; magnitude)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Analytically calculable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0593" y="5799098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Molecular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wavefunctions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same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at all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crossings,</a:t>
            </a:r>
          </a:p>
          <a:p>
            <a:pPr algn="ctr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ccurately computed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3365" y="4876933"/>
            <a:ext cx="1776106" cy="91965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073221" y="4333462"/>
            <a:ext cx="443806" cy="608366"/>
          </a:xfrm>
          <a:prstGeom prst="ellipse">
            <a:avLst/>
          </a:prstGeom>
          <a:noFill/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18163" y="4479014"/>
            <a:ext cx="1473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Measured quantity,</a:t>
            </a:r>
          </a:p>
          <a:p>
            <a:pPr algn="ctr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ifferent for </a:t>
            </a:r>
          </a:p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each crossing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1887281" y="4711261"/>
            <a:ext cx="1114280" cy="2073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578581" y="5022348"/>
            <a:ext cx="270746" cy="5683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859781" y="5017623"/>
            <a:ext cx="269889" cy="5730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956369"/>
              </p:ext>
            </p:extLst>
          </p:nvPr>
        </p:nvGraphicFramePr>
        <p:xfrm>
          <a:off x="219244" y="3200091"/>
          <a:ext cx="1516785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43" name="Equation" r:id="rId5" imgW="825480" imgH="253800" progId="Equation.3">
                  <p:embed/>
                </p:oleObj>
              </mc:Choice>
              <mc:Fallback>
                <p:oleObj name="Equation" r:id="rId5" imgW="825480" imgH="253800" progId="Equation.3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44" y="3200091"/>
                        <a:ext cx="1516785" cy="4661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6745217" y="724690"/>
            <a:ext cx="234498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&gt;</a:t>
            </a:r>
          </a:p>
          <a:p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: electron spin</a:t>
            </a:r>
          </a:p>
          <a:p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:  nuclear spin</a:t>
            </a:r>
          </a:p>
          <a:p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: rotation</a:t>
            </a:r>
          </a:p>
          <a:p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n: molecular axis</a:t>
            </a:r>
          </a:p>
        </p:txBody>
      </p:sp>
      <p:pic>
        <p:nvPicPr>
          <p:cNvPr id="53" name="Picture 52" descr="BaF138LevelCrossing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" y="565307"/>
            <a:ext cx="6409996" cy="3568735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96"/>
            <a:ext cx="9144000" cy="463442"/>
          </a:xfrm>
        </p:spPr>
        <p:txBody>
          <a:bodyPr/>
          <a:lstStyle/>
          <a:p>
            <a:pPr eaLnBrk="1" hangingPunct="1"/>
            <a:r>
              <a:rPr lang="en-US" sz="280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ifferent level crossings to suppress </a:t>
            </a:r>
            <a:r>
              <a:rPr lang="en-US" sz="280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systematics </a:t>
            </a:r>
            <a:endParaRPr lang="en-US" sz="2800" i="1" dirty="0" smtClean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26063" y="2362926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14800" y="2136977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aveSignature 004"/>
          <p:cNvPicPr>
            <a:picLocks noChangeAspect="1" noChangeArrowheads="1"/>
          </p:cNvPicPr>
          <p:nvPr/>
        </p:nvPicPr>
        <p:blipFill>
          <a:blip r:embed="rId3" cstate="print"/>
          <a:srcRect l="25875" t="33333" r="18750" b="16667"/>
          <a:stretch>
            <a:fillRect/>
          </a:stretch>
        </p:blipFill>
        <p:spPr bwMode="auto">
          <a:xfrm>
            <a:off x="4619176" y="3951477"/>
            <a:ext cx="2892831" cy="195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Jeff Amm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1430" y="3923523"/>
            <a:ext cx="1777910" cy="193251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550925" y="5994358"/>
            <a:ext cx="2431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Jeffrey Ammon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0" y="4773114"/>
            <a:ext cx="1600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DeMille</a:t>
            </a:r>
          </a:p>
          <a:p>
            <a:pPr algn="ctr">
              <a:spcBef>
                <a:spcPct val="50000"/>
              </a:spcBef>
            </a:pPr>
            <a:endParaRPr lang="en-US" sz="2400" dirty="0" smtClean="0">
              <a:solidFill>
                <a:srgbClr val="009900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Verdana" pitchFamily="34" charset="0"/>
              </a:rPr>
              <a:t>    </a:t>
            </a:r>
            <a:endParaRPr lang="en-US" sz="2400" dirty="0">
              <a:solidFill>
                <a:srgbClr val="009900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Group</a:t>
            </a:r>
          </a:p>
        </p:txBody>
      </p:sp>
      <p:pic>
        <p:nvPicPr>
          <p:cNvPr id="20" name="Picture 10" descr="molecul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654" y="5130302"/>
            <a:ext cx="1847117" cy="140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yalecl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1119" y="5338559"/>
            <a:ext cx="1422881" cy="149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46693"/>
            <a:ext cx="9144000" cy="5214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ZOMBIES @ Yale</a:t>
            </a:r>
          </a:p>
        </p:txBody>
      </p:sp>
      <p:pic>
        <p:nvPicPr>
          <p:cNvPr id="18" name="Picture 10" descr="DSC0007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53" y="1113707"/>
            <a:ext cx="145573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480" y="1231695"/>
            <a:ext cx="1660970" cy="1865188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027073" y="5994358"/>
            <a:ext cx="4085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376092"/>
                </a:solidFill>
                <a:latin typeface="Times New Roman" charset="0"/>
                <a:ea typeface="Times New Roman" charset="0"/>
                <a:cs typeface="Times New Roman" charset="0"/>
              </a:rPr>
              <a:t>David </a:t>
            </a:r>
            <a:r>
              <a:rPr lang="en-US" sz="2000" dirty="0">
                <a:solidFill>
                  <a:srgbClr val="376092"/>
                </a:solidFill>
                <a:latin typeface="Times New Roman" charset="0"/>
                <a:ea typeface="Times New Roman" charset="0"/>
                <a:cs typeface="Times New Roman" charset="0"/>
              </a:rPr>
              <a:t>Rahmlow, Dennis Murphree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700993" y="3169908"/>
            <a:ext cx="2431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Emine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Altuntas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980053" y="3169908"/>
            <a:ext cx="2431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David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DeMille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2794" y="640205"/>
            <a:ext cx="842889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Strategy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Deliberately exaggerate imperfection by known, large factor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Measure effect on the NSD-PV matrix element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W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/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from coupling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to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ambient imperfections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in the experiment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1519" y="18245"/>
            <a:ext cx="8808672" cy="5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Systematic &amp; total uncertainty evaluation</a:t>
            </a:r>
          </a:p>
        </p:txBody>
      </p:sp>
      <p:pic>
        <p:nvPicPr>
          <p:cNvPr id="17" name="Picture 16" descr="SystematicsTable_no0P02Offs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2103878"/>
            <a:ext cx="6328634" cy="19402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6637" y="3725690"/>
            <a:ext cx="6328634" cy="19746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FinalDataTable_no0p02oFFS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1" y="4823792"/>
            <a:ext cx="8136790" cy="12313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1410" y="4497943"/>
            <a:ext cx="3791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Final Error </a:t>
            </a:r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Budget with </a:t>
            </a:r>
            <a:r>
              <a:rPr lang="en-US" sz="2000" b="1" u="sng" baseline="300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138</a:t>
            </a:r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Ba</a:t>
            </a:r>
            <a:r>
              <a:rPr lang="en-US" sz="2000" b="1" u="sng" baseline="300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19</a:t>
            </a:r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F</a:t>
            </a:r>
            <a:endParaRPr lang="en-US" sz="2000" b="1" u="sng" dirty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1756" y="5780363"/>
            <a:ext cx="2230852" cy="2529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590292"/>
              </p:ext>
            </p:extLst>
          </p:nvPr>
        </p:nvGraphicFramePr>
        <p:xfrm>
          <a:off x="4003636" y="6184849"/>
          <a:ext cx="4858048" cy="643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94" name="Equation" r:id="rId6" imgW="1917360" imgH="253800" progId="Equation.DSMT4">
                  <p:embed/>
                </p:oleObj>
              </mc:Choice>
              <mc:Fallback>
                <p:oleObj name="Equation" r:id="rId6" imgW="1917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03636" y="6184849"/>
                        <a:ext cx="4858048" cy="643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8511" y="6182282"/>
            <a:ext cx="324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600"/>
              </a:spcAft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170 h data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~6x10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molecules total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30"/>
          <p:cNvSpPr txBox="1">
            <a:spLocks noChangeArrowheads="1"/>
          </p:cNvSpPr>
          <p:nvPr/>
        </p:nvSpPr>
        <p:spPr bwMode="auto">
          <a:xfrm>
            <a:off x="33400986" y="15471915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See: Nguyen </a:t>
            </a:r>
            <a:r>
              <a:rPr lang="en-US" sz="2000" i="1" dirty="0" smtClean="0"/>
              <a:t>et </a:t>
            </a:r>
            <a:r>
              <a:rPr lang="en-US" sz="2000" i="1" dirty="0"/>
              <a:t>al.</a:t>
            </a:r>
            <a:r>
              <a:rPr lang="en-US" sz="2000" dirty="0"/>
              <a:t>, </a:t>
            </a:r>
            <a:r>
              <a:rPr lang="en-US" sz="2000" dirty="0" smtClean="0"/>
              <a:t>PRA 56: 3453-3463, (1997)</a:t>
            </a:r>
          </a:p>
          <a:p>
            <a:pPr algn="ctr"/>
            <a:endParaRPr lang="en-US" sz="2000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31519" y="18245"/>
            <a:ext cx="8808672" cy="5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What does the 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 result mean?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071823"/>
              </p:ext>
            </p:extLst>
          </p:nvPr>
        </p:nvGraphicFramePr>
        <p:xfrm>
          <a:off x="1408948" y="841144"/>
          <a:ext cx="6781429" cy="622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7" name="Equation" r:id="rId4" imgW="2768400" imgH="253800" progId="Equation.DSMT4">
                  <p:embed/>
                </p:oleObj>
              </mc:Choice>
              <mc:Fallback>
                <p:oleObj name="Equation" r:id="rId4" imgW="2768400" imgH="253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8948" y="841144"/>
                        <a:ext cx="6781429" cy="622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400542"/>
              </p:ext>
            </p:extLst>
          </p:nvPr>
        </p:nvGraphicFramePr>
        <p:xfrm>
          <a:off x="862013" y="3117850"/>
          <a:ext cx="24384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8" name="Equation" r:id="rId6" imgW="1104840" imgH="279360" progId="Equation.DSMT4">
                  <p:embed/>
                </p:oleObj>
              </mc:Choice>
              <mc:Fallback>
                <p:oleObj name="Equation" r:id="rId6" imgW="1104840" imgH="2793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2013" y="3117850"/>
                        <a:ext cx="2438400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656514"/>
              </p:ext>
            </p:extLst>
          </p:nvPr>
        </p:nvGraphicFramePr>
        <p:xfrm>
          <a:off x="2081133" y="2569261"/>
          <a:ext cx="4282591" cy="61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9" name="Equation" r:id="rId8" imgW="1942920" imgH="279360" progId="Equation.DSMT4">
                  <p:embed/>
                </p:oleObj>
              </mc:Choice>
              <mc:Fallback>
                <p:oleObj name="Equation" r:id="rId8" imgW="1942920" imgH="27936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81133" y="2569261"/>
                        <a:ext cx="4282591" cy="61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052699"/>
              </p:ext>
            </p:extLst>
          </p:nvPr>
        </p:nvGraphicFramePr>
        <p:xfrm>
          <a:off x="3589338" y="3108325"/>
          <a:ext cx="4491037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00" name="Equation" r:id="rId10" imgW="1981080" imgH="279360" progId="Equation.DSMT4">
                  <p:embed/>
                </p:oleObj>
              </mc:Choice>
              <mc:Fallback>
                <p:oleObj name="Equation" r:id="rId10" imgW="1981080" imgH="27936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89338" y="3108325"/>
                        <a:ext cx="4491037" cy="63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1781665" y="2071576"/>
            <a:ext cx="4828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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Limit on 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19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F </a:t>
            </a:r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anapole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 + </a:t>
            </a:r>
            <a:r>
              <a:rPr lang="en-US" sz="24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C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2P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:</a:t>
            </a:r>
            <a:endParaRPr lang="en-US" sz="2400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48552" y="5638719"/>
            <a:ext cx="677460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…but no substantive information about HPV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So What?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4313" y="4326347"/>
            <a:ext cx="855587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Proves we have no unknown systematics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Systematics limited by statistical power (so far)</a:t>
            </a:r>
          </a:p>
        </p:txBody>
      </p:sp>
    </p:spTree>
    <p:extLst>
      <p:ext uri="{BB962C8B-B14F-4D97-AF65-F5344CB8AC3E}">
        <p14:creationId xmlns:p14="http://schemas.microsoft.com/office/powerpoint/2010/main" val="41921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30"/>
          <p:cNvSpPr txBox="1">
            <a:spLocks noChangeArrowheads="1"/>
          </p:cNvSpPr>
          <p:nvPr/>
        </p:nvSpPr>
        <p:spPr bwMode="auto">
          <a:xfrm>
            <a:off x="33400986" y="15471915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See: Nguyen </a:t>
            </a:r>
            <a:r>
              <a:rPr lang="en-US" sz="2000" i="1" dirty="0" smtClean="0"/>
              <a:t>et </a:t>
            </a:r>
            <a:r>
              <a:rPr lang="en-US" sz="2000" i="1" dirty="0"/>
              <a:t>al.</a:t>
            </a:r>
            <a:r>
              <a:rPr lang="en-US" sz="2000" dirty="0"/>
              <a:t>, </a:t>
            </a:r>
            <a:r>
              <a:rPr lang="en-US" sz="2000" dirty="0" smtClean="0"/>
              <a:t>PRA 56: 3453-3463, (1997)</a:t>
            </a:r>
          </a:p>
          <a:p>
            <a:pPr algn="ctr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60121" y="293659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u="sng" dirty="0"/>
          </a:p>
        </p:txBody>
      </p:sp>
      <p:sp>
        <p:nvSpPr>
          <p:cNvPr id="21" name="Rectangle 20"/>
          <p:cNvSpPr/>
          <p:nvPr/>
        </p:nvSpPr>
        <p:spPr>
          <a:xfrm>
            <a:off x="86763" y="5353330"/>
            <a:ext cx="90042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Unprecedented </a:t>
            </a:r>
            <a:r>
              <a:rPr lang="en-US" sz="22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sensitivity to NSD-PV 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General technique</a:t>
            </a: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enables </a:t>
            </a:r>
            <a:r>
              <a:rPr lang="en-US" sz="22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measurements </a:t>
            </a: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in broad </a:t>
            </a:r>
            <a:r>
              <a:rPr lang="en-US" sz="22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range of </a:t>
            </a: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nuclei</a:t>
            </a:r>
            <a:endParaRPr lang="en-US" sz="22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7010" y="5119164"/>
            <a:ext cx="32801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C.S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Wood </a:t>
            </a:r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et al.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Science </a:t>
            </a:r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275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, 1759 (1997)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31519" y="18245"/>
            <a:ext cx="8808672" cy="5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What does the 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 result mean?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358461"/>
              </p:ext>
            </p:extLst>
          </p:nvPr>
        </p:nvGraphicFramePr>
        <p:xfrm>
          <a:off x="1415478" y="614229"/>
          <a:ext cx="6781429" cy="622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28" name="Equation" r:id="rId4" imgW="2768400" imgH="253800" progId="Equation.DSMT4">
                  <p:embed/>
                </p:oleObj>
              </mc:Choice>
              <mc:Fallback>
                <p:oleObj name="Equation" r:id="rId4" imgW="2768400" imgH="2538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5478" y="614229"/>
                        <a:ext cx="6781429" cy="622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86763" y="2539248"/>
            <a:ext cx="9004200" cy="1761699"/>
            <a:chOff x="86763" y="2539248"/>
            <a:chExt cx="9004200" cy="1761699"/>
          </a:xfrm>
        </p:grpSpPr>
        <p:sp>
          <p:nvSpPr>
            <p:cNvPr id="19" name="Left Brace 18"/>
            <p:cNvSpPr/>
            <p:nvPr/>
          </p:nvSpPr>
          <p:spPr>
            <a:xfrm rot="16200000">
              <a:off x="4553502" y="146881"/>
              <a:ext cx="505384" cy="7450109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69343" y="3931615"/>
              <a:ext cx="258981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~10% of predicted value</a:t>
              </a:r>
              <a:endParaRPr 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763" y="2539248"/>
              <a:ext cx="9004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Times New Roman" charset="0"/>
                  <a:cs typeface="Times New Roman" charset="0"/>
                  <a:sym typeface="Symbol" panose="05050102010706020507" pitchFamily="18" charset="2"/>
                </a:rPr>
                <a:t>Same experimental uncertainty in </a:t>
              </a:r>
              <a:r>
                <a:rPr lang="en-US" sz="2400" baseline="30000" dirty="0" smtClean="0">
                  <a:latin typeface="Times New Roman" charset="0"/>
                  <a:ea typeface="Times New Roman" charset="0"/>
                  <a:cs typeface="Times New Roman" charset="0"/>
                  <a:sym typeface="Symbol" panose="05050102010706020507" pitchFamily="18" charset="2"/>
                </a:rPr>
                <a:t>137</a:t>
              </a:r>
              <a:r>
                <a:rPr lang="en-US" sz="2400" dirty="0" smtClean="0">
                  <a:latin typeface="Times New Roman" charset="0"/>
                  <a:ea typeface="Times New Roman" charset="0"/>
                  <a:cs typeface="Times New Roman" charset="0"/>
                  <a:sym typeface="Symbol" panose="05050102010706020507" pitchFamily="18" charset="2"/>
                </a:rPr>
                <a:t>BaF would mean</a:t>
              </a: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3696448"/>
                </p:ext>
              </p:extLst>
            </p:nvPr>
          </p:nvGraphicFramePr>
          <p:xfrm>
            <a:off x="1001713" y="3171825"/>
            <a:ext cx="2663825" cy="615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229" name="Equation" r:id="rId6" imgW="1206360" imgH="279360" progId="Equation.DSMT4">
                    <p:embed/>
                  </p:oleObj>
                </mc:Choice>
                <mc:Fallback>
                  <p:oleObj name="Equation" r:id="rId6" imgW="1206360" imgH="27936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01713" y="3171825"/>
                          <a:ext cx="2663825" cy="615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1601724"/>
                </p:ext>
              </p:extLst>
            </p:nvPr>
          </p:nvGraphicFramePr>
          <p:xfrm>
            <a:off x="3814763" y="3176588"/>
            <a:ext cx="4810125" cy="633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230" name="Equation" r:id="rId8" imgW="2120760" imgH="279360" progId="Equation.DSMT4">
                    <p:embed/>
                  </p:oleObj>
                </mc:Choice>
                <mc:Fallback>
                  <p:oleObj name="Equation" r:id="rId8" imgW="2120760" imgH="27936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14763" y="3176588"/>
                          <a:ext cx="4810125" cy="633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944030"/>
              </p:ext>
            </p:extLst>
          </p:nvPr>
        </p:nvGraphicFramePr>
        <p:xfrm>
          <a:off x="5853113" y="4621213"/>
          <a:ext cx="319563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31" name="Equation" r:id="rId10" imgW="1447560" imgH="279360" progId="Equation.DSMT4">
                  <p:embed/>
                </p:oleObj>
              </mc:Choice>
              <mc:Fallback>
                <p:oleObj name="Equation" r:id="rId10" imgW="1447560" imgH="27936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53113" y="4621213"/>
                        <a:ext cx="3195637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86763" y="4673391"/>
            <a:ext cx="573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Compares favorably to JILA 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133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Cs result: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7383" y="6168022"/>
            <a:ext cx="8952162" cy="595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Altuntas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J. Ammon, SBC, and D.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DeMille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Phys. Rev.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120, 142501 (2018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E.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Altuntas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, J. Ammon, SBC, and D.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DeMille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Phys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Rev. A 97, 042101 (2018)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657548"/>
            <a:ext cx="9144000" cy="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3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6980"/>
          </a:xfrm>
        </p:spPr>
        <p:txBody>
          <a:bodyPr>
            <a:noAutofit/>
          </a:bodyPr>
          <a:lstStyle/>
          <a:p>
            <a:r>
              <a:rPr lang="en-US" sz="2500" i="1" dirty="0" smtClean="0">
                <a:solidFill>
                  <a:srgbClr val="3333CC"/>
                </a:solidFill>
                <a:latin typeface="Times New Roman" charset="0"/>
                <a:ea typeface="Times New Roman" charset="0"/>
                <a:cs typeface="Times New Roman" charset="0"/>
              </a:rPr>
              <a:t>Near Future: cryogenic Buffer Gas-cooled Beam</a:t>
            </a:r>
            <a:endParaRPr lang="en-US" sz="2500" dirty="0" smtClean="0">
              <a:solidFill>
                <a:srgbClr val="33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3825" y="1869892"/>
            <a:ext cx="5021263" cy="3424238"/>
            <a:chOff x="56" y="852"/>
            <a:chExt cx="2251" cy="186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6" y="852"/>
              <a:ext cx="2251" cy="1869"/>
              <a:chOff x="56" y="852"/>
              <a:chExt cx="2251" cy="1869"/>
            </a:xfrm>
          </p:grpSpPr>
          <p:pic>
            <p:nvPicPr>
              <p:cNvPr id="12401" name="Picture 5" descr="coldmolecule app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6" y="852"/>
                <a:ext cx="2242" cy="1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402" name="Rectangle 6"/>
              <p:cNvSpPr>
                <a:spLocks noChangeArrowheads="1"/>
              </p:cNvSpPr>
              <p:nvPr/>
            </p:nvSpPr>
            <p:spPr bwMode="auto">
              <a:xfrm>
                <a:off x="1813" y="1903"/>
                <a:ext cx="494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57" y="1177"/>
              <a:ext cx="1150" cy="926"/>
              <a:chOff x="1039" y="623"/>
              <a:chExt cx="1150" cy="926"/>
            </a:xfrm>
          </p:grpSpPr>
          <p:sp>
            <p:nvSpPr>
              <p:cNvPr id="12396" name="Freeform 8"/>
              <p:cNvSpPr>
                <a:spLocks/>
              </p:cNvSpPr>
              <p:nvPr/>
            </p:nvSpPr>
            <p:spPr bwMode="auto">
              <a:xfrm>
                <a:off x="1039" y="1078"/>
                <a:ext cx="1136" cy="471"/>
              </a:xfrm>
              <a:custGeom>
                <a:avLst/>
                <a:gdLst>
                  <a:gd name="T0" fmla="*/ 0 w 1136"/>
                  <a:gd name="T1" fmla="*/ 41 h 611"/>
                  <a:gd name="T2" fmla="*/ 181 w 1136"/>
                  <a:gd name="T3" fmla="*/ 321 h 611"/>
                  <a:gd name="T4" fmla="*/ 535 w 1136"/>
                  <a:gd name="T5" fmla="*/ 601 h 611"/>
                  <a:gd name="T6" fmla="*/ 815 w 1136"/>
                  <a:gd name="T7" fmla="*/ 379 h 611"/>
                  <a:gd name="T8" fmla="*/ 1045 w 1136"/>
                  <a:gd name="T9" fmla="*/ 58 h 611"/>
                  <a:gd name="T10" fmla="*/ 1136 w 1136"/>
                  <a:gd name="T11" fmla="*/ 33 h 6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6"/>
                  <a:gd name="T19" fmla="*/ 0 h 611"/>
                  <a:gd name="T20" fmla="*/ 1136 w 1136"/>
                  <a:gd name="T21" fmla="*/ 611 h 6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6" h="611">
                    <a:moveTo>
                      <a:pt x="0" y="41"/>
                    </a:moveTo>
                    <a:cubicBezTo>
                      <a:pt x="30" y="88"/>
                      <a:pt x="92" y="228"/>
                      <a:pt x="181" y="321"/>
                    </a:cubicBezTo>
                    <a:cubicBezTo>
                      <a:pt x="270" y="414"/>
                      <a:pt x="429" y="591"/>
                      <a:pt x="535" y="601"/>
                    </a:cubicBezTo>
                    <a:cubicBezTo>
                      <a:pt x="641" y="611"/>
                      <a:pt x="730" y="469"/>
                      <a:pt x="815" y="379"/>
                    </a:cubicBezTo>
                    <a:cubicBezTo>
                      <a:pt x="900" y="289"/>
                      <a:pt x="992" y="116"/>
                      <a:pt x="1045" y="58"/>
                    </a:cubicBezTo>
                    <a:cubicBezTo>
                      <a:pt x="1098" y="0"/>
                      <a:pt x="1121" y="36"/>
                      <a:pt x="1136" y="33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7" name="Freeform 9"/>
              <p:cNvSpPr>
                <a:spLocks/>
              </p:cNvSpPr>
              <p:nvPr/>
            </p:nvSpPr>
            <p:spPr bwMode="auto">
              <a:xfrm flipV="1">
                <a:off x="1053" y="623"/>
                <a:ext cx="1136" cy="454"/>
              </a:xfrm>
              <a:custGeom>
                <a:avLst/>
                <a:gdLst>
                  <a:gd name="T0" fmla="*/ 0 w 1136"/>
                  <a:gd name="T1" fmla="*/ 41 h 611"/>
                  <a:gd name="T2" fmla="*/ 181 w 1136"/>
                  <a:gd name="T3" fmla="*/ 321 h 611"/>
                  <a:gd name="T4" fmla="*/ 535 w 1136"/>
                  <a:gd name="T5" fmla="*/ 601 h 611"/>
                  <a:gd name="T6" fmla="*/ 815 w 1136"/>
                  <a:gd name="T7" fmla="*/ 379 h 611"/>
                  <a:gd name="T8" fmla="*/ 1045 w 1136"/>
                  <a:gd name="T9" fmla="*/ 58 h 611"/>
                  <a:gd name="T10" fmla="*/ 1136 w 1136"/>
                  <a:gd name="T11" fmla="*/ 33 h 6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6"/>
                  <a:gd name="T19" fmla="*/ 0 h 611"/>
                  <a:gd name="T20" fmla="*/ 1136 w 1136"/>
                  <a:gd name="T21" fmla="*/ 611 h 6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6" h="611">
                    <a:moveTo>
                      <a:pt x="0" y="41"/>
                    </a:moveTo>
                    <a:cubicBezTo>
                      <a:pt x="30" y="88"/>
                      <a:pt x="92" y="228"/>
                      <a:pt x="181" y="321"/>
                    </a:cubicBezTo>
                    <a:cubicBezTo>
                      <a:pt x="270" y="414"/>
                      <a:pt x="429" y="591"/>
                      <a:pt x="535" y="601"/>
                    </a:cubicBezTo>
                    <a:cubicBezTo>
                      <a:pt x="641" y="611"/>
                      <a:pt x="730" y="469"/>
                      <a:pt x="815" y="379"/>
                    </a:cubicBezTo>
                    <a:cubicBezTo>
                      <a:pt x="900" y="289"/>
                      <a:pt x="992" y="116"/>
                      <a:pt x="1045" y="58"/>
                    </a:cubicBezTo>
                    <a:cubicBezTo>
                      <a:pt x="1098" y="0"/>
                      <a:pt x="1121" y="36"/>
                      <a:pt x="1136" y="33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8" name="Freeform 10"/>
              <p:cNvSpPr>
                <a:spLocks/>
              </p:cNvSpPr>
              <p:nvPr/>
            </p:nvSpPr>
            <p:spPr bwMode="auto">
              <a:xfrm>
                <a:off x="1070" y="1058"/>
                <a:ext cx="980" cy="273"/>
              </a:xfrm>
              <a:custGeom>
                <a:avLst/>
                <a:gdLst>
                  <a:gd name="T0" fmla="*/ 0 w 1136"/>
                  <a:gd name="T1" fmla="*/ 41 h 611"/>
                  <a:gd name="T2" fmla="*/ 181 w 1136"/>
                  <a:gd name="T3" fmla="*/ 321 h 611"/>
                  <a:gd name="T4" fmla="*/ 535 w 1136"/>
                  <a:gd name="T5" fmla="*/ 601 h 611"/>
                  <a:gd name="T6" fmla="*/ 815 w 1136"/>
                  <a:gd name="T7" fmla="*/ 379 h 611"/>
                  <a:gd name="T8" fmla="*/ 1045 w 1136"/>
                  <a:gd name="T9" fmla="*/ 58 h 611"/>
                  <a:gd name="T10" fmla="*/ 1136 w 1136"/>
                  <a:gd name="T11" fmla="*/ 33 h 6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6"/>
                  <a:gd name="T19" fmla="*/ 0 h 611"/>
                  <a:gd name="T20" fmla="*/ 1136 w 1136"/>
                  <a:gd name="T21" fmla="*/ 611 h 6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6" h="611">
                    <a:moveTo>
                      <a:pt x="0" y="41"/>
                    </a:moveTo>
                    <a:cubicBezTo>
                      <a:pt x="30" y="88"/>
                      <a:pt x="92" y="228"/>
                      <a:pt x="181" y="321"/>
                    </a:cubicBezTo>
                    <a:cubicBezTo>
                      <a:pt x="270" y="414"/>
                      <a:pt x="429" y="591"/>
                      <a:pt x="535" y="601"/>
                    </a:cubicBezTo>
                    <a:cubicBezTo>
                      <a:pt x="641" y="611"/>
                      <a:pt x="730" y="469"/>
                      <a:pt x="815" y="379"/>
                    </a:cubicBezTo>
                    <a:cubicBezTo>
                      <a:pt x="900" y="289"/>
                      <a:pt x="992" y="116"/>
                      <a:pt x="1045" y="58"/>
                    </a:cubicBezTo>
                    <a:cubicBezTo>
                      <a:pt x="1098" y="0"/>
                      <a:pt x="1121" y="36"/>
                      <a:pt x="1136" y="33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9" name="Freeform 11"/>
              <p:cNvSpPr>
                <a:spLocks/>
              </p:cNvSpPr>
              <p:nvPr/>
            </p:nvSpPr>
            <p:spPr bwMode="auto">
              <a:xfrm flipV="1">
                <a:off x="1109" y="767"/>
                <a:ext cx="914" cy="273"/>
              </a:xfrm>
              <a:custGeom>
                <a:avLst/>
                <a:gdLst>
                  <a:gd name="T0" fmla="*/ 0 w 1136"/>
                  <a:gd name="T1" fmla="*/ 41 h 611"/>
                  <a:gd name="T2" fmla="*/ 181 w 1136"/>
                  <a:gd name="T3" fmla="*/ 321 h 611"/>
                  <a:gd name="T4" fmla="*/ 535 w 1136"/>
                  <a:gd name="T5" fmla="*/ 601 h 611"/>
                  <a:gd name="T6" fmla="*/ 815 w 1136"/>
                  <a:gd name="T7" fmla="*/ 379 h 611"/>
                  <a:gd name="T8" fmla="*/ 1045 w 1136"/>
                  <a:gd name="T9" fmla="*/ 58 h 611"/>
                  <a:gd name="T10" fmla="*/ 1136 w 1136"/>
                  <a:gd name="T11" fmla="*/ 33 h 6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6"/>
                  <a:gd name="T19" fmla="*/ 0 h 611"/>
                  <a:gd name="T20" fmla="*/ 1136 w 1136"/>
                  <a:gd name="T21" fmla="*/ 611 h 6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6" h="611">
                    <a:moveTo>
                      <a:pt x="0" y="41"/>
                    </a:moveTo>
                    <a:cubicBezTo>
                      <a:pt x="30" y="88"/>
                      <a:pt x="92" y="228"/>
                      <a:pt x="181" y="321"/>
                    </a:cubicBezTo>
                    <a:cubicBezTo>
                      <a:pt x="270" y="414"/>
                      <a:pt x="429" y="591"/>
                      <a:pt x="535" y="601"/>
                    </a:cubicBezTo>
                    <a:cubicBezTo>
                      <a:pt x="641" y="611"/>
                      <a:pt x="730" y="469"/>
                      <a:pt x="815" y="379"/>
                    </a:cubicBezTo>
                    <a:cubicBezTo>
                      <a:pt x="900" y="289"/>
                      <a:pt x="992" y="116"/>
                      <a:pt x="1045" y="58"/>
                    </a:cubicBezTo>
                    <a:cubicBezTo>
                      <a:pt x="1098" y="0"/>
                      <a:pt x="1121" y="36"/>
                      <a:pt x="1136" y="33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00" name="Freeform 12"/>
              <p:cNvSpPr>
                <a:spLocks/>
              </p:cNvSpPr>
              <p:nvPr/>
            </p:nvSpPr>
            <p:spPr bwMode="auto">
              <a:xfrm>
                <a:off x="1125" y="1039"/>
                <a:ext cx="750" cy="27"/>
              </a:xfrm>
              <a:custGeom>
                <a:avLst/>
                <a:gdLst>
                  <a:gd name="T0" fmla="*/ 0 w 1136"/>
                  <a:gd name="T1" fmla="*/ 41 h 611"/>
                  <a:gd name="T2" fmla="*/ 181 w 1136"/>
                  <a:gd name="T3" fmla="*/ 321 h 611"/>
                  <a:gd name="T4" fmla="*/ 535 w 1136"/>
                  <a:gd name="T5" fmla="*/ 601 h 611"/>
                  <a:gd name="T6" fmla="*/ 815 w 1136"/>
                  <a:gd name="T7" fmla="*/ 379 h 611"/>
                  <a:gd name="T8" fmla="*/ 1045 w 1136"/>
                  <a:gd name="T9" fmla="*/ 58 h 611"/>
                  <a:gd name="T10" fmla="*/ 1136 w 1136"/>
                  <a:gd name="T11" fmla="*/ 33 h 6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6"/>
                  <a:gd name="T19" fmla="*/ 0 h 611"/>
                  <a:gd name="T20" fmla="*/ 1136 w 1136"/>
                  <a:gd name="T21" fmla="*/ 611 h 6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6" h="611">
                    <a:moveTo>
                      <a:pt x="0" y="41"/>
                    </a:moveTo>
                    <a:cubicBezTo>
                      <a:pt x="30" y="88"/>
                      <a:pt x="92" y="228"/>
                      <a:pt x="181" y="321"/>
                    </a:cubicBezTo>
                    <a:cubicBezTo>
                      <a:pt x="270" y="414"/>
                      <a:pt x="429" y="591"/>
                      <a:pt x="535" y="601"/>
                    </a:cubicBezTo>
                    <a:cubicBezTo>
                      <a:pt x="641" y="611"/>
                      <a:pt x="730" y="469"/>
                      <a:pt x="815" y="379"/>
                    </a:cubicBezTo>
                    <a:cubicBezTo>
                      <a:pt x="900" y="289"/>
                      <a:pt x="992" y="116"/>
                      <a:pt x="1045" y="58"/>
                    </a:cubicBezTo>
                    <a:cubicBezTo>
                      <a:pt x="1098" y="0"/>
                      <a:pt x="1121" y="36"/>
                      <a:pt x="1136" y="33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2482" name="Text Box 34"/>
          <p:cNvSpPr txBox="1">
            <a:spLocks noChangeArrowheads="1"/>
          </p:cNvSpPr>
          <p:nvPr/>
        </p:nvSpPr>
        <p:spPr bwMode="auto">
          <a:xfrm>
            <a:off x="114300" y="1085667"/>
            <a:ext cx="3036888" cy="85725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 w="25400">
            <a:solidFill>
              <a:srgbClr val="9A7D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Liquid helium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bath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or pulse-tube refrigerator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93" name="Text Box 38"/>
          <p:cNvSpPr txBox="1">
            <a:spLocks noChangeArrowheads="1"/>
          </p:cNvSpPr>
          <p:nvPr/>
        </p:nvSpPr>
        <p:spPr bwMode="auto">
          <a:xfrm>
            <a:off x="214703" y="5294600"/>
            <a:ext cx="8743167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~10</a:t>
            </a:r>
            <a:r>
              <a:rPr lang="en-US" sz="2200" b="1" i="1" baseline="300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200" b="1" i="1" dirty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 </a:t>
            </a: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 </a:t>
            </a:r>
            <a:r>
              <a:rPr lang="en-US" sz="22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b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2F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eam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2F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brightness;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1D12F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~3</a:t>
            </a: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  </a:t>
            </a:r>
            <a:r>
              <a:rPr lang="en-US" sz="2200" dirty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larger interaction </a:t>
            </a:r>
            <a:r>
              <a:rPr lang="en-US" sz="22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time;</a:t>
            </a:r>
          </a:p>
          <a:p>
            <a:pPr lvl="0" algn="ctr"/>
            <a:r>
              <a:rPr lang="en-US" sz="2200" dirty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22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nables magnetic focusing </a:t>
            </a:r>
            <a:r>
              <a:rPr lang="en-US" sz="22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 </a:t>
            </a: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~20</a:t>
            </a:r>
            <a:r>
              <a:rPr lang="en-US" sz="2200" b="1" i="1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 </a:t>
            </a:r>
            <a:r>
              <a:rPr lang="en-US" sz="2200" dirty="0" smtClean="0">
                <a:solidFill>
                  <a:srgbClr val="1D12FC"/>
                </a:solidFill>
                <a:latin typeface="Times New Roman" charset="0"/>
                <a:ea typeface="Times New Roman" charset="0"/>
                <a:cs typeface="Times New Roman" charset="0"/>
              </a:rPr>
              <a:t> flux</a:t>
            </a:r>
            <a:endParaRPr kumimoji="0" lang="en-US" sz="2200" u="none" strike="noStrike" kern="1200" cap="none" spc="0" normalizeH="0" baseline="0" noProof="0" dirty="0" smtClean="0">
              <a:ln>
                <a:noFill/>
              </a:ln>
              <a:solidFill>
                <a:srgbClr val="1D12FC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94" name="Text Box 39"/>
          <p:cNvSpPr txBox="1">
            <a:spLocks noChangeArrowheads="1"/>
          </p:cNvSpPr>
          <p:nvPr/>
        </p:nvSpPr>
        <p:spPr bwMode="auto">
          <a:xfrm>
            <a:off x="113391" y="6301083"/>
            <a:ext cx="8885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spcAft>
                <a:spcPct val="100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ain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in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NSD-PV statistical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sensitivity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:  ~400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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95" name="Rectangle 40"/>
          <p:cNvSpPr>
            <a:spLocks noChangeArrowheads="1"/>
          </p:cNvSpPr>
          <p:nvPr/>
        </p:nvSpPr>
        <p:spPr bwMode="auto">
          <a:xfrm>
            <a:off x="3160713" y="1895060"/>
            <a:ext cx="2041525" cy="33718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4890052" y="1988324"/>
            <a:ext cx="4253948" cy="23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Inject hot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molecules (e.g. via laser ablation)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Cool w/cryogenic buffer </a:t>
            </a:r>
            <a:r>
              <a:rPr kumimoji="0" lang="en-US" sz="1800" b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gas </a:t>
            </a:r>
            <a:r>
              <a:rPr kumimoji="0" lang="en-US" sz="1800" b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@ high </a:t>
            </a:r>
            <a:r>
              <a:rPr kumimoji="0" lang="en-US" sz="1800" b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Efficient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extraction to beam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  via “wind” in cell: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-4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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10%-40%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“Self-collimated” by extraction dynamics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Rotational cooling in expansion: T ~ 4 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Moderately slow: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~ 200 m/s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3197225" y="3209742"/>
            <a:ext cx="120650" cy="130175"/>
            <a:chOff x="2094" y="1662"/>
            <a:chExt cx="76" cy="82"/>
          </a:xfrm>
        </p:grpSpPr>
        <p:sp>
          <p:nvSpPr>
            <p:cNvPr id="12392" name="Oval 41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93" name="Oval 42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397250" y="3114492"/>
            <a:ext cx="120650" cy="130175"/>
            <a:chOff x="2094" y="1662"/>
            <a:chExt cx="76" cy="82"/>
          </a:xfrm>
        </p:grpSpPr>
        <p:sp>
          <p:nvSpPr>
            <p:cNvPr id="12390" name="Oval 45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91" name="Oval 46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3397250" y="3257367"/>
            <a:ext cx="120650" cy="130175"/>
            <a:chOff x="2094" y="1662"/>
            <a:chExt cx="76" cy="82"/>
          </a:xfrm>
        </p:grpSpPr>
        <p:sp>
          <p:nvSpPr>
            <p:cNvPr id="12388" name="Oval 48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89" name="Oval 49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587750" y="3114492"/>
            <a:ext cx="120650" cy="130175"/>
            <a:chOff x="2094" y="1662"/>
            <a:chExt cx="76" cy="82"/>
          </a:xfrm>
        </p:grpSpPr>
        <p:sp>
          <p:nvSpPr>
            <p:cNvPr id="12386" name="Oval 51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87" name="Oval 52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3587750" y="3285942"/>
            <a:ext cx="120650" cy="130175"/>
            <a:chOff x="2094" y="1662"/>
            <a:chExt cx="76" cy="82"/>
          </a:xfrm>
        </p:grpSpPr>
        <p:sp>
          <p:nvSpPr>
            <p:cNvPr id="12384" name="Oval 54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85" name="Oval 55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3797300" y="3114492"/>
            <a:ext cx="120650" cy="130175"/>
            <a:chOff x="2094" y="1662"/>
            <a:chExt cx="76" cy="82"/>
          </a:xfrm>
        </p:grpSpPr>
        <p:sp>
          <p:nvSpPr>
            <p:cNvPr id="12382" name="Oval 57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83" name="Oval 58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3787775" y="3304992"/>
            <a:ext cx="120650" cy="130175"/>
            <a:chOff x="2094" y="1662"/>
            <a:chExt cx="76" cy="82"/>
          </a:xfrm>
        </p:grpSpPr>
        <p:sp>
          <p:nvSpPr>
            <p:cNvPr id="12380" name="Oval 60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81" name="Oval 61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62"/>
          <p:cNvGrpSpPr>
            <a:grpSpLocks/>
          </p:cNvGrpSpPr>
          <p:nvPr/>
        </p:nvGrpSpPr>
        <p:grpSpPr bwMode="auto">
          <a:xfrm>
            <a:off x="4635500" y="3076392"/>
            <a:ext cx="120650" cy="130175"/>
            <a:chOff x="2094" y="1662"/>
            <a:chExt cx="76" cy="82"/>
          </a:xfrm>
        </p:grpSpPr>
        <p:sp>
          <p:nvSpPr>
            <p:cNvPr id="12378" name="Oval 63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79" name="Oval 64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65"/>
          <p:cNvGrpSpPr>
            <a:grpSpLocks/>
          </p:cNvGrpSpPr>
          <p:nvPr/>
        </p:nvGrpSpPr>
        <p:grpSpPr bwMode="auto">
          <a:xfrm>
            <a:off x="4502150" y="3209742"/>
            <a:ext cx="120650" cy="130175"/>
            <a:chOff x="2094" y="1662"/>
            <a:chExt cx="76" cy="82"/>
          </a:xfrm>
        </p:grpSpPr>
        <p:sp>
          <p:nvSpPr>
            <p:cNvPr id="12376" name="Oval 66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77" name="Oval 67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68"/>
          <p:cNvGrpSpPr>
            <a:grpSpLocks/>
          </p:cNvGrpSpPr>
          <p:nvPr/>
        </p:nvGrpSpPr>
        <p:grpSpPr bwMode="auto">
          <a:xfrm>
            <a:off x="4378325" y="3343092"/>
            <a:ext cx="120650" cy="130175"/>
            <a:chOff x="2094" y="1662"/>
            <a:chExt cx="76" cy="82"/>
          </a:xfrm>
        </p:grpSpPr>
        <p:sp>
          <p:nvSpPr>
            <p:cNvPr id="12374" name="Oval 69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75" name="Oval 70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71"/>
          <p:cNvGrpSpPr>
            <a:grpSpLocks/>
          </p:cNvGrpSpPr>
          <p:nvPr/>
        </p:nvGrpSpPr>
        <p:grpSpPr bwMode="auto">
          <a:xfrm>
            <a:off x="4025900" y="3085917"/>
            <a:ext cx="120650" cy="130175"/>
            <a:chOff x="2094" y="1662"/>
            <a:chExt cx="76" cy="82"/>
          </a:xfrm>
        </p:grpSpPr>
        <p:sp>
          <p:nvSpPr>
            <p:cNvPr id="12372" name="Oval 72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73" name="Oval 73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949700" y="3247842"/>
            <a:ext cx="120650" cy="130175"/>
            <a:chOff x="2094" y="1662"/>
            <a:chExt cx="76" cy="82"/>
          </a:xfrm>
        </p:grpSpPr>
        <p:sp>
          <p:nvSpPr>
            <p:cNvPr id="12370" name="Oval 75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71" name="Oval 76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77"/>
          <p:cNvGrpSpPr>
            <a:grpSpLocks/>
          </p:cNvGrpSpPr>
          <p:nvPr/>
        </p:nvGrpSpPr>
        <p:grpSpPr bwMode="auto">
          <a:xfrm>
            <a:off x="4149725" y="3314517"/>
            <a:ext cx="120650" cy="130175"/>
            <a:chOff x="2094" y="1662"/>
            <a:chExt cx="76" cy="82"/>
          </a:xfrm>
        </p:grpSpPr>
        <p:sp>
          <p:nvSpPr>
            <p:cNvPr id="12368" name="Oval 78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69" name="Oval 79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4283075" y="3095442"/>
            <a:ext cx="120650" cy="130175"/>
            <a:chOff x="2094" y="1662"/>
            <a:chExt cx="76" cy="82"/>
          </a:xfrm>
        </p:grpSpPr>
        <p:sp>
          <p:nvSpPr>
            <p:cNvPr id="12366" name="Oval 81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67" name="Oval 82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83"/>
          <p:cNvGrpSpPr>
            <a:grpSpLocks/>
          </p:cNvGrpSpPr>
          <p:nvPr/>
        </p:nvGrpSpPr>
        <p:grpSpPr bwMode="auto">
          <a:xfrm>
            <a:off x="4654550" y="3371667"/>
            <a:ext cx="120650" cy="130175"/>
            <a:chOff x="2094" y="1662"/>
            <a:chExt cx="76" cy="82"/>
          </a:xfrm>
        </p:grpSpPr>
        <p:sp>
          <p:nvSpPr>
            <p:cNvPr id="12364" name="Oval 84"/>
            <p:cNvSpPr>
              <a:spLocks noChangeArrowheads="1"/>
            </p:cNvSpPr>
            <p:nvPr/>
          </p:nvSpPr>
          <p:spPr bwMode="auto">
            <a:xfrm>
              <a:off x="2094" y="1662"/>
              <a:ext cx="56" cy="56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2365" name="Oval 85"/>
            <p:cNvSpPr>
              <a:spLocks noChangeArrowheads="1"/>
            </p:cNvSpPr>
            <p:nvPr/>
          </p:nvSpPr>
          <p:spPr bwMode="auto">
            <a:xfrm>
              <a:off x="2124" y="1698"/>
              <a:ext cx="46" cy="4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12312" name="Oval 88"/>
          <p:cNvSpPr>
            <a:spLocks noChangeArrowheads="1"/>
          </p:cNvSpPr>
          <p:nvPr/>
        </p:nvSpPr>
        <p:spPr bwMode="auto">
          <a:xfrm>
            <a:off x="3159125" y="30859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3" name="Oval 89"/>
          <p:cNvSpPr>
            <a:spLocks noChangeArrowheads="1"/>
          </p:cNvSpPr>
          <p:nvPr/>
        </p:nvSpPr>
        <p:spPr bwMode="auto">
          <a:xfrm>
            <a:off x="3530600" y="32192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4" name="Oval 90"/>
          <p:cNvSpPr>
            <a:spLocks noChangeArrowheads="1"/>
          </p:cNvSpPr>
          <p:nvPr/>
        </p:nvSpPr>
        <p:spPr bwMode="auto">
          <a:xfrm>
            <a:off x="3711575" y="30097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5" name="Oval 91"/>
          <p:cNvSpPr>
            <a:spLocks noChangeArrowheads="1"/>
          </p:cNvSpPr>
          <p:nvPr/>
        </p:nvSpPr>
        <p:spPr bwMode="auto">
          <a:xfrm>
            <a:off x="3311525" y="30668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6" name="Oval 92"/>
          <p:cNvSpPr>
            <a:spLocks noChangeArrowheads="1"/>
          </p:cNvSpPr>
          <p:nvPr/>
        </p:nvSpPr>
        <p:spPr bwMode="auto">
          <a:xfrm>
            <a:off x="3282950" y="29335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7" name="Oval 93"/>
          <p:cNvSpPr>
            <a:spLocks noChangeArrowheads="1"/>
          </p:cNvSpPr>
          <p:nvPr/>
        </p:nvSpPr>
        <p:spPr bwMode="auto">
          <a:xfrm>
            <a:off x="3473450" y="29335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8" name="Oval 94"/>
          <p:cNvSpPr>
            <a:spLocks noChangeArrowheads="1"/>
          </p:cNvSpPr>
          <p:nvPr/>
        </p:nvSpPr>
        <p:spPr bwMode="auto">
          <a:xfrm>
            <a:off x="3759200" y="27620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19" name="Oval 95"/>
          <p:cNvSpPr>
            <a:spLocks noChangeArrowheads="1"/>
          </p:cNvSpPr>
          <p:nvPr/>
        </p:nvSpPr>
        <p:spPr bwMode="auto">
          <a:xfrm>
            <a:off x="3216275" y="34478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0" name="Oval 96"/>
          <p:cNvSpPr>
            <a:spLocks noChangeArrowheads="1"/>
          </p:cNvSpPr>
          <p:nvPr/>
        </p:nvSpPr>
        <p:spPr bwMode="auto">
          <a:xfrm>
            <a:off x="3387725" y="34669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1" name="Oval 97"/>
          <p:cNvSpPr>
            <a:spLocks noChangeArrowheads="1"/>
          </p:cNvSpPr>
          <p:nvPr/>
        </p:nvSpPr>
        <p:spPr bwMode="auto">
          <a:xfrm>
            <a:off x="3378200" y="36383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2" name="Oval 98"/>
          <p:cNvSpPr>
            <a:spLocks noChangeArrowheads="1"/>
          </p:cNvSpPr>
          <p:nvPr/>
        </p:nvSpPr>
        <p:spPr bwMode="auto">
          <a:xfrm>
            <a:off x="3416300" y="27811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3" name="Oval 99"/>
          <p:cNvSpPr>
            <a:spLocks noChangeArrowheads="1"/>
          </p:cNvSpPr>
          <p:nvPr/>
        </p:nvSpPr>
        <p:spPr bwMode="auto">
          <a:xfrm>
            <a:off x="3578225" y="26953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4" name="Oval 100"/>
          <p:cNvSpPr>
            <a:spLocks noChangeArrowheads="1"/>
          </p:cNvSpPr>
          <p:nvPr/>
        </p:nvSpPr>
        <p:spPr bwMode="auto">
          <a:xfrm>
            <a:off x="3625850" y="28573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5" name="Oval 101"/>
          <p:cNvSpPr>
            <a:spLocks noChangeArrowheads="1"/>
          </p:cNvSpPr>
          <p:nvPr/>
        </p:nvSpPr>
        <p:spPr bwMode="auto">
          <a:xfrm>
            <a:off x="3711575" y="30097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6" name="Oval 102"/>
          <p:cNvSpPr>
            <a:spLocks noChangeArrowheads="1"/>
          </p:cNvSpPr>
          <p:nvPr/>
        </p:nvSpPr>
        <p:spPr bwMode="auto">
          <a:xfrm>
            <a:off x="3883025" y="29525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7" name="Oval 103"/>
          <p:cNvSpPr>
            <a:spLocks noChangeArrowheads="1"/>
          </p:cNvSpPr>
          <p:nvPr/>
        </p:nvSpPr>
        <p:spPr bwMode="auto">
          <a:xfrm>
            <a:off x="3997325" y="34097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8" name="Oval 104"/>
          <p:cNvSpPr>
            <a:spLocks noChangeArrowheads="1"/>
          </p:cNvSpPr>
          <p:nvPr/>
        </p:nvSpPr>
        <p:spPr bwMode="auto">
          <a:xfrm>
            <a:off x="3683000" y="35050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29" name="Oval 105"/>
          <p:cNvSpPr>
            <a:spLocks noChangeArrowheads="1"/>
          </p:cNvSpPr>
          <p:nvPr/>
        </p:nvSpPr>
        <p:spPr bwMode="auto">
          <a:xfrm>
            <a:off x="3559175" y="35335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0" name="Oval 106"/>
          <p:cNvSpPr>
            <a:spLocks noChangeArrowheads="1"/>
          </p:cNvSpPr>
          <p:nvPr/>
        </p:nvSpPr>
        <p:spPr bwMode="auto">
          <a:xfrm>
            <a:off x="3549650" y="37240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1" name="Oval 107"/>
          <p:cNvSpPr>
            <a:spLocks noChangeArrowheads="1"/>
          </p:cNvSpPr>
          <p:nvPr/>
        </p:nvSpPr>
        <p:spPr bwMode="auto">
          <a:xfrm>
            <a:off x="3740150" y="38288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2" name="Oval 108"/>
          <p:cNvSpPr>
            <a:spLocks noChangeArrowheads="1"/>
          </p:cNvSpPr>
          <p:nvPr/>
        </p:nvSpPr>
        <p:spPr bwMode="auto">
          <a:xfrm>
            <a:off x="3730625" y="25334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3" name="Oval 109"/>
          <p:cNvSpPr>
            <a:spLocks noChangeArrowheads="1"/>
          </p:cNvSpPr>
          <p:nvPr/>
        </p:nvSpPr>
        <p:spPr bwMode="auto">
          <a:xfrm>
            <a:off x="3854450" y="23810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4" name="Oval 110"/>
          <p:cNvSpPr>
            <a:spLocks noChangeArrowheads="1"/>
          </p:cNvSpPr>
          <p:nvPr/>
        </p:nvSpPr>
        <p:spPr bwMode="auto">
          <a:xfrm>
            <a:off x="3987800" y="22572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5" name="Oval 111"/>
          <p:cNvSpPr>
            <a:spLocks noChangeArrowheads="1"/>
          </p:cNvSpPr>
          <p:nvPr/>
        </p:nvSpPr>
        <p:spPr bwMode="auto">
          <a:xfrm>
            <a:off x="4206875" y="27144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6" name="Oval 112"/>
          <p:cNvSpPr>
            <a:spLocks noChangeArrowheads="1"/>
          </p:cNvSpPr>
          <p:nvPr/>
        </p:nvSpPr>
        <p:spPr bwMode="auto">
          <a:xfrm>
            <a:off x="3844925" y="27049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7" name="Oval 113"/>
          <p:cNvSpPr>
            <a:spLocks noChangeArrowheads="1"/>
          </p:cNvSpPr>
          <p:nvPr/>
        </p:nvSpPr>
        <p:spPr bwMode="auto">
          <a:xfrm>
            <a:off x="3968750" y="25525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8" name="Oval 114"/>
          <p:cNvSpPr>
            <a:spLocks noChangeArrowheads="1"/>
          </p:cNvSpPr>
          <p:nvPr/>
        </p:nvSpPr>
        <p:spPr bwMode="auto">
          <a:xfrm>
            <a:off x="4073525" y="24096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39" name="Oval 115"/>
          <p:cNvSpPr>
            <a:spLocks noChangeArrowheads="1"/>
          </p:cNvSpPr>
          <p:nvPr/>
        </p:nvSpPr>
        <p:spPr bwMode="auto">
          <a:xfrm>
            <a:off x="4302125" y="29239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0" name="Oval 116"/>
          <p:cNvSpPr>
            <a:spLocks noChangeArrowheads="1"/>
          </p:cNvSpPr>
          <p:nvPr/>
        </p:nvSpPr>
        <p:spPr bwMode="auto">
          <a:xfrm>
            <a:off x="3825875" y="28763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1" name="Oval 117"/>
          <p:cNvSpPr>
            <a:spLocks noChangeArrowheads="1"/>
          </p:cNvSpPr>
          <p:nvPr/>
        </p:nvSpPr>
        <p:spPr bwMode="auto">
          <a:xfrm>
            <a:off x="3997325" y="28573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2" name="Oval 118"/>
          <p:cNvSpPr>
            <a:spLocks noChangeArrowheads="1"/>
          </p:cNvSpPr>
          <p:nvPr/>
        </p:nvSpPr>
        <p:spPr bwMode="auto">
          <a:xfrm>
            <a:off x="4083050" y="26001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3" name="Oval 119"/>
          <p:cNvSpPr>
            <a:spLocks noChangeArrowheads="1"/>
          </p:cNvSpPr>
          <p:nvPr/>
        </p:nvSpPr>
        <p:spPr bwMode="auto">
          <a:xfrm>
            <a:off x="4254500" y="24286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4" name="Oval 120"/>
          <p:cNvSpPr>
            <a:spLocks noChangeArrowheads="1"/>
          </p:cNvSpPr>
          <p:nvPr/>
        </p:nvSpPr>
        <p:spPr bwMode="auto">
          <a:xfrm flipH="1">
            <a:off x="4216400" y="41241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5" name="Oval 121"/>
          <p:cNvSpPr>
            <a:spLocks noChangeArrowheads="1"/>
          </p:cNvSpPr>
          <p:nvPr/>
        </p:nvSpPr>
        <p:spPr bwMode="auto">
          <a:xfrm flipH="1">
            <a:off x="4054475" y="39717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6" name="Oval 122"/>
          <p:cNvSpPr>
            <a:spLocks noChangeArrowheads="1"/>
          </p:cNvSpPr>
          <p:nvPr/>
        </p:nvSpPr>
        <p:spPr bwMode="auto">
          <a:xfrm flipH="1">
            <a:off x="3959225" y="37717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7" name="Oval 123"/>
          <p:cNvSpPr>
            <a:spLocks noChangeArrowheads="1"/>
          </p:cNvSpPr>
          <p:nvPr/>
        </p:nvSpPr>
        <p:spPr bwMode="auto">
          <a:xfrm flipH="1">
            <a:off x="3787775" y="36764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8" name="Oval 125"/>
          <p:cNvSpPr>
            <a:spLocks noChangeArrowheads="1"/>
          </p:cNvSpPr>
          <p:nvPr/>
        </p:nvSpPr>
        <p:spPr bwMode="auto">
          <a:xfrm flipH="1">
            <a:off x="4387850" y="32573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49" name="Oval 126"/>
          <p:cNvSpPr>
            <a:spLocks noChangeArrowheads="1"/>
          </p:cNvSpPr>
          <p:nvPr/>
        </p:nvSpPr>
        <p:spPr bwMode="auto">
          <a:xfrm flipH="1">
            <a:off x="4168775" y="42670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0" name="Oval 127"/>
          <p:cNvSpPr>
            <a:spLocks noChangeArrowheads="1"/>
          </p:cNvSpPr>
          <p:nvPr/>
        </p:nvSpPr>
        <p:spPr bwMode="auto">
          <a:xfrm flipH="1">
            <a:off x="4035425" y="41431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1" name="Oval 128"/>
          <p:cNvSpPr>
            <a:spLocks noChangeArrowheads="1"/>
          </p:cNvSpPr>
          <p:nvPr/>
        </p:nvSpPr>
        <p:spPr bwMode="auto">
          <a:xfrm flipH="1">
            <a:off x="3863975" y="39717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2" name="Oval 129"/>
          <p:cNvSpPr>
            <a:spLocks noChangeArrowheads="1"/>
          </p:cNvSpPr>
          <p:nvPr/>
        </p:nvSpPr>
        <p:spPr bwMode="auto">
          <a:xfrm flipH="1">
            <a:off x="4321175" y="39907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3" name="Oval 130"/>
          <p:cNvSpPr>
            <a:spLocks noChangeArrowheads="1"/>
          </p:cNvSpPr>
          <p:nvPr/>
        </p:nvSpPr>
        <p:spPr bwMode="auto">
          <a:xfrm flipH="1">
            <a:off x="4197350" y="383839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4" name="Oval 131"/>
          <p:cNvSpPr>
            <a:spLocks noChangeArrowheads="1"/>
          </p:cNvSpPr>
          <p:nvPr/>
        </p:nvSpPr>
        <p:spPr bwMode="auto">
          <a:xfrm flipH="1">
            <a:off x="4083050" y="36383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5" name="Oval 132"/>
          <p:cNvSpPr>
            <a:spLocks noChangeArrowheads="1"/>
          </p:cNvSpPr>
          <p:nvPr/>
        </p:nvSpPr>
        <p:spPr bwMode="auto">
          <a:xfrm flipH="1">
            <a:off x="3892550" y="35431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6" name="Oval 133"/>
          <p:cNvSpPr>
            <a:spLocks noChangeArrowheads="1"/>
          </p:cNvSpPr>
          <p:nvPr/>
        </p:nvSpPr>
        <p:spPr bwMode="auto">
          <a:xfrm flipH="1">
            <a:off x="4197350" y="32002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7" name="Oval 134"/>
          <p:cNvSpPr>
            <a:spLocks noChangeArrowheads="1"/>
          </p:cNvSpPr>
          <p:nvPr/>
        </p:nvSpPr>
        <p:spPr bwMode="auto">
          <a:xfrm flipH="1">
            <a:off x="4321175" y="3514542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8" name="Oval 135"/>
          <p:cNvSpPr>
            <a:spLocks noChangeArrowheads="1"/>
          </p:cNvSpPr>
          <p:nvPr/>
        </p:nvSpPr>
        <p:spPr bwMode="auto">
          <a:xfrm flipH="1">
            <a:off x="4302125" y="36574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59" name="Oval 136"/>
          <p:cNvSpPr>
            <a:spLocks noChangeArrowheads="1"/>
          </p:cNvSpPr>
          <p:nvPr/>
        </p:nvSpPr>
        <p:spPr bwMode="auto">
          <a:xfrm flipH="1">
            <a:off x="4130675" y="34859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60" name="Oval 137"/>
          <p:cNvSpPr>
            <a:spLocks noChangeArrowheads="1"/>
          </p:cNvSpPr>
          <p:nvPr/>
        </p:nvSpPr>
        <p:spPr bwMode="auto">
          <a:xfrm>
            <a:off x="3711575" y="321926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61" name="Oval 138"/>
          <p:cNvSpPr>
            <a:spLocks noChangeArrowheads="1"/>
          </p:cNvSpPr>
          <p:nvPr/>
        </p:nvSpPr>
        <p:spPr bwMode="auto">
          <a:xfrm>
            <a:off x="3302000" y="32383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362" name="Oval 139"/>
          <p:cNvSpPr>
            <a:spLocks noChangeArrowheads="1"/>
          </p:cNvSpPr>
          <p:nvPr/>
        </p:nvSpPr>
        <p:spPr bwMode="auto">
          <a:xfrm>
            <a:off x="4140200" y="2933517"/>
            <a:ext cx="73025" cy="73025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2F477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6" name="TextBox 113"/>
          <p:cNvSpPr txBox="1">
            <a:spLocks noChangeArrowheads="1"/>
          </p:cNvSpPr>
          <p:nvPr/>
        </p:nvSpPr>
        <p:spPr bwMode="auto">
          <a:xfrm>
            <a:off x="3159125" y="606098"/>
            <a:ext cx="598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[Maxwell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et al.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PRL 2005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;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Patterson &amp; Doyle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J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Phys 2007;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Barry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et al.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PCCP 2011;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Hutzler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et al.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PCCP 2011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7425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Viable nuclei for </a:t>
            </a:r>
            <a:r>
              <a:rPr lang="en-US" sz="28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/NSD-PV measurement</a:t>
            </a:r>
          </a:p>
        </p:txBody>
      </p:sp>
      <p:pic>
        <p:nvPicPr>
          <p:cNvPr id="35843" name="Picture 4" descr="periodic table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6363" t="16483" r="7272" b="15306"/>
          <a:stretch>
            <a:fillRect/>
          </a:stretch>
        </p:blipFill>
        <p:spPr bwMode="auto">
          <a:xfrm>
            <a:off x="0" y="1244600"/>
            <a:ext cx="911225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87"/>
          <p:cNvSpPr txBox="1">
            <a:spLocks noChangeArrowheads="1"/>
          </p:cNvSpPr>
          <p:nvPr/>
        </p:nvSpPr>
        <p:spPr bwMode="auto">
          <a:xfrm>
            <a:off x="579438" y="530226"/>
            <a:ext cx="8564562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10% measurement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ossible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with demonstrated sensitivity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Euclid Math Two" panose="02050601010101010101" pitchFamily="18" charset="2"/>
              </a:rPr>
              <a:t>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 h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Requires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systematics ~2-10x better (likely OK)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Statistics likely OK, requires systematics ~100x better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922" name="Oval 5"/>
          <p:cNvSpPr>
            <a:spLocks noChangeArrowheads="1"/>
          </p:cNvSpPr>
          <p:nvPr/>
        </p:nvSpPr>
        <p:spPr bwMode="auto">
          <a:xfrm>
            <a:off x="904875" y="38465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3" name="Oval 6"/>
          <p:cNvSpPr>
            <a:spLocks noChangeArrowheads="1"/>
          </p:cNvSpPr>
          <p:nvPr/>
        </p:nvSpPr>
        <p:spPr bwMode="auto">
          <a:xfrm>
            <a:off x="581025" y="38322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5" name="Oval 8"/>
          <p:cNvSpPr>
            <a:spLocks noChangeArrowheads="1"/>
          </p:cNvSpPr>
          <p:nvPr/>
        </p:nvSpPr>
        <p:spPr bwMode="auto">
          <a:xfrm>
            <a:off x="6113463" y="33369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6" name="Oval 9"/>
          <p:cNvSpPr>
            <a:spLocks noChangeArrowheads="1"/>
          </p:cNvSpPr>
          <p:nvPr/>
        </p:nvSpPr>
        <p:spPr bwMode="auto">
          <a:xfrm>
            <a:off x="8262938" y="56800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7" name="Oval 10"/>
          <p:cNvSpPr>
            <a:spLocks noChangeArrowheads="1"/>
          </p:cNvSpPr>
          <p:nvPr/>
        </p:nvSpPr>
        <p:spPr bwMode="auto">
          <a:xfrm>
            <a:off x="7962900" y="56753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8" name="Oval 11"/>
          <p:cNvSpPr>
            <a:spLocks noChangeArrowheads="1"/>
          </p:cNvSpPr>
          <p:nvPr/>
        </p:nvSpPr>
        <p:spPr bwMode="auto">
          <a:xfrm>
            <a:off x="5940425" y="38465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9" name="Oval 12"/>
          <p:cNvSpPr>
            <a:spLocks noChangeArrowheads="1"/>
          </p:cNvSpPr>
          <p:nvPr/>
        </p:nvSpPr>
        <p:spPr bwMode="auto">
          <a:xfrm>
            <a:off x="5613400" y="38481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0" name="Oval 13"/>
          <p:cNvSpPr>
            <a:spLocks noChangeArrowheads="1"/>
          </p:cNvSpPr>
          <p:nvPr/>
        </p:nvSpPr>
        <p:spPr bwMode="auto">
          <a:xfrm>
            <a:off x="6443663" y="33369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1" name="Oval 14"/>
          <p:cNvSpPr>
            <a:spLocks noChangeArrowheads="1"/>
          </p:cNvSpPr>
          <p:nvPr/>
        </p:nvSpPr>
        <p:spPr bwMode="auto">
          <a:xfrm>
            <a:off x="6113463" y="28416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2" name="Oval 15"/>
          <p:cNvSpPr>
            <a:spLocks noChangeArrowheads="1"/>
          </p:cNvSpPr>
          <p:nvPr/>
        </p:nvSpPr>
        <p:spPr bwMode="auto">
          <a:xfrm>
            <a:off x="6443663" y="28416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6" name="Oval 19"/>
          <p:cNvSpPr>
            <a:spLocks noChangeArrowheads="1"/>
          </p:cNvSpPr>
          <p:nvPr/>
        </p:nvSpPr>
        <p:spPr bwMode="auto">
          <a:xfrm>
            <a:off x="8464550" y="28416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7" name="Oval 20"/>
          <p:cNvSpPr>
            <a:spLocks noChangeArrowheads="1"/>
          </p:cNvSpPr>
          <p:nvPr/>
        </p:nvSpPr>
        <p:spPr bwMode="auto">
          <a:xfrm>
            <a:off x="8140700" y="28384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38" name="Rectangle 21"/>
          <p:cNvSpPr>
            <a:spLocks noChangeArrowheads="1"/>
          </p:cNvSpPr>
          <p:nvPr/>
        </p:nvSpPr>
        <p:spPr bwMode="auto">
          <a:xfrm>
            <a:off x="5602288" y="3819525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41" name="Rectangle 24"/>
          <p:cNvSpPr>
            <a:spLocks noChangeArrowheads="1"/>
          </p:cNvSpPr>
          <p:nvPr/>
        </p:nvSpPr>
        <p:spPr bwMode="auto">
          <a:xfrm>
            <a:off x="7947025" y="5661025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42" name="Rectangle 25"/>
          <p:cNvSpPr>
            <a:spLocks noChangeArrowheads="1"/>
          </p:cNvSpPr>
          <p:nvPr/>
        </p:nvSpPr>
        <p:spPr bwMode="auto">
          <a:xfrm>
            <a:off x="6105525" y="331628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43" name="Rectangle 26"/>
          <p:cNvSpPr>
            <a:spLocks noChangeArrowheads="1"/>
          </p:cNvSpPr>
          <p:nvPr/>
        </p:nvSpPr>
        <p:spPr bwMode="auto">
          <a:xfrm>
            <a:off x="6105525" y="28019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45" name="Rectangle 28"/>
          <p:cNvSpPr>
            <a:spLocks noChangeArrowheads="1"/>
          </p:cNvSpPr>
          <p:nvPr/>
        </p:nvSpPr>
        <p:spPr bwMode="auto">
          <a:xfrm>
            <a:off x="8128000" y="28019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18" name="Oval 114"/>
          <p:cNvSpPr>
            <a:spLocks noChangeArrowheads="1"/>
          </p:cNvSpPr>
          <p:nvPr/>
        </p:nvSpPr>
        <p:spPr bwMode="auto">
          <a:xfrm>
            <a:off x="1092200" y="38433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19" name="Rectangle 115"/>
          <p:cNvSpPr>
            <a:spLocks noChangeArrowheads="1"/>
          </p:cNvSpPr>
          <p:nvPr/>
        </p:nvSpPr>
        <p:spPr bwMode="auto">
          <a:xfrm>
            <a:off x="1068388" y="38179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21" name="Rectangle 117"/>
          <p:cNvSpPr>
            <a:spLocks noChangeArrowheads="1"/>
          </p:cNvSpPr>
          <p:nvPr/>
        </p:nvSpPr>
        <p:spPr bwMode="auto">
          <a:xfrm>
            <a:off x="1562100" y="3322638"/>
            <a:ext cx="488950" cy="501650"/>
          </a:xfrm>
          <a:prstGeom prst="rect">
            <a:avLst/>
          </a:prstGeom>
          <a:noFill/>
          <a:ln w="38100">
            <a:solidFill>
              <a:srgbClr val="2D2DB9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7" name="Oval 32"/>
          <p:cNvSpPr>
            <a:spLocks noChangeArrowheads="1"/>
          </p:cNvSpPr>
          <p:nvPr/>
        </p:nvSpPr>
        <p:spPr bwMode="auto">
          <a:xfrm>
            <a:off x="6429375" y="38338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8" name="Oval 34"/>
          <p:cNvSpPr>
            <a:spLocks noChangeArrowheads="1"/>
          </p:cNvSpPr>
          <p:nvPr/>
        </p:nvSpPr>
        <p:spPr bwMode="auto">
          <a:xfrm>
            <a:off x="63500" y="382587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115050" y="384810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8142288" y="33353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87" name="Rectangle 48"/>
          <p:cNvSpPr>
            <a:spLocks noChangeArrowheads="1"/>
          </p:cNvSpPr>
          <p:nvPr/>
        </p:nvSpPr>
        <p:spPr bwMode="auto">
          <a:xfrm>
            <a:off x="6102350" y="38179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90" name="Rectangle 52"/>
          <p:cNvSpPr>
            <a:spLocks noChangeArrowheads="1"/>
          </p:cNvSpPr>
          <p:nvPr/>
        </p:nvSpPr>
        <p:spPr bwMode="auto">
          <a:xfrm>
            <a:off x="8101013" y="3302001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92" name="Rectangle 54"/>
          <p:cNvSpPr>
            <a:spLocks noChangeArrowheads="1"/>
          </p:cNvSpPr>
          <p:nvPr/>
        </p:nvSpPr>
        <p:spPr bwMode="auto">
          <a:xfrm>
            <a:off x="66675" y="3819526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96" name="Oval 64"/>
          <p:cNvSpPr>
            <a:spLocks noChangeArrowheads="1"/>
          </p:cNvSpPr>
          <p:nvPr/>
        </p:nvSpPr>
        <p:spPr bwMode="auto">
          <a:xfrm>
            <a:off x="6615113" y="38465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97" name="Rectangle 65"/>
          <p:cNvSpPr>
            <a:spLocks noChangeArrowheads="1"/>
          </p:cNvSpPr>
          <p:nvPr/>
        </p:nvSpPr>
        <p:spPr bwMode="auto">
          <a:xfrm>
            <a:off x="6602413" y="3816351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3" name="Oval 75"/>
          <p:cNvSpPr>
            <a:spLocks noChangeArrowheads="1"/>
          </p:cNvSpPr>
          <p:nvPr/>
        </p:nvSpPr>
        <p:spPr bwMode="auto">
          <a:xfrm>
            <a:off x="7405688" y="33289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4" name="Oval 76"/>
          <p:cNvSpPr>
            <a:spLocks noChangeArrowheads="1"/>
          </p:cNvSpPr>
          <p:nvPr/>
        </p:nvSpPr>
        <p:spPr bwMode="auto">
          <a:xfrm>
            <a:off x="7091363" y="334327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5" name="Rectangle 77"/>
          <p:cNvSpPr>
            <a:spLocks noChangeArrowheads="1"/>
          </p:cNvSpPr>
          <p:nvPr/>
        </p:nvSpPr>
        <p:spPr bwMode="auto">
          <a:xfrm>
            <a:off x="7078663" y="3313113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6" name="Oval 78"/>
          <p:cNvSpPr>
            <a:spLocks noChangeArrowheads="1"/>
          </p:cNvSpPr>
          <p:nvPr/>
        </p:nvSpPr>
        <p:spPr bwMode="auto">
          <a:xfrm>
            <a:off x="7432675" y="28051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7" name="Oval 79"/>
          <p:cNvSpPr>
            <a:spLocks noChangeArrowheads="1"/>
          </p:cNvSpPr>
          <p:nvPr/>
        </p:nvSpPr>
        <p:spPr bwMode="auto">
          <a:xfrm>
            <a:off x="7118350" y="281940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908" name="Rectangle 80"/>
          <p:cNvSpPr>
            <a:spLocks noChangeArrowheads="1"/>
          </p:cNvSpPr>
          <p:nvPr/>
        </p:nvSpPr>
        <p:spPr bwMode="auto">
          <a:xfrm>
            <a:off x="7092950" y="28019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0" name="Oval 122"/>
          <p:cNvSpPr>
            <a:spLocks noChangeArrowheads="1"/>
          </p:cNvSpPr>
          <p:nvPr/>
        </p:nvSpPr>
        <p:spPr bwMode="auto">
          <a:xfrm>
            <a:off x="1069975" y="33575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1" name="Rectangle 123"/>
          <p:cNvSpPr>
            <a:spLocks noChangeArrowheads="1"/>
          </p:cNvSpPr>
          <p:nvPr/>
        </p:nvSpPr>
        <p:spPr bwMode="auto">
          <a:xfrm>
            <a:off x="1060450" y="3317876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2" name="Oval 124"/>
          <p:cNvSpPr>
            <a:spLocks noChangeArrowheads="1"/>
          </p:cNvSpPr>
          <p:nvPr/>
        </p:nvSpPr>
        <p:spPr bwMode="auto">
          <a:xfrm>
            <a:off x="1898650" y="38592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3" name="Rectangle 125"/>
          <p:cNvSpPr>
            <a:spLocks noChangeArrowheads="1"/>
          </p:cNvSpPr>
          <p:nvPr/>
        </p:nvSpPr>
        <p:spPr bwMode="auto">
          <a:xfrm>
            <a:off x="1560513" y="3819526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4" name="Oval 126"/>
          <p:cNvSpPr>
            <a:spLocks noChangeArrowheads="1"/>
          </p:cNvSpPr>
          <p:nvPr/>
        </p:nvSpPr>
        <p:spPr bwMode="auto">
          <a:xfrm>
            <a:off x="1573213" y="385127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5" name="Oval 132"/>
          <p:cNvSpPr>
            <a:spLocks noChangeArrowheads="1"/>
          </p:cNvSpPr>
          <p:nvPr/>
        </p:nvSpPr>
        <p:spPr bwMode="auto">
          <a:xfrm>
            <a:off x="8450263" y="568642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76" name="Rectangle 133"/>
          <p:cNvSpPr>
            <a:spLocks noChangeArrowheads="1"/>
          </p:cNvSpPr>
          <p:nvPr/>
        </p:nvSpPr>
        <p:spPr bwMode="auto">
          <a:xfrm>
            <a:off x="8440738" y="5646738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9" name="Oval 160"/>
          <p:cNvSpPr>
            <a:spLocks noChangeArrowheads="1"/>
          </p:cNvSpPr>
          <p:nvPr/>
        </p:nvSpPr>
        <p:spPr bwMode="auto">
          <a:xfrm>
            <a:off x="97632" y="2851151"/>
            <a:ext cx="152400" cy="152400"/>
          </a:xfrm>
          <a:prstGeom prst="ellipse">
            <a:avLst/>
          </a:prstGeom>
          <a:solidFill>
            <a:srgbClr val="99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043" y="1789112"/>
            <a:ext cx="8529395" cy="1528764"/>
            <a:chOff x="51043" y="1789112"/>
            <a:chExt cx="8529395" cy="1528764"/>
          </a:xfrm>
        </p:grpSpPr>
        <p:sp>
          <p:nvSpPr>
            <p:cNvPr id="35858" name="Oval 151"/>
            <p:cNvSpPr>
              <a:spLocks noChangeArrowheads="1"/>
            </p:cNvSpPr>
            <p:nvPr/>
          </p:nvSpPr>
          <p:spPr bwMode="auto">
            <a:xfrm>
              <a:off x="6113463" y="1839912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59" name="Rectangle 152"/>
            <p:cNvSpPr>
              <a:spLocks noChangeArrowheads="1"/>
            </p:cNvSpPr>
            <p:nvPr/>
          </p:nvSpPr>
          <p:spPr bwMode="auto">
            <a:xfrm>
              <a:off x="6088063" y="1804987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0" name="Oval 153"/>
            <p:cNvSpPr>
              <a:spLocks noChangeArrowheads="1"/>
            </p:cNvSpPr>
            <p:nvPr/>
          </p:nvSpPr>
          <p:spPr bwMode="auto">
            <a:xfrm>
              <a:off x="6396038" y="1846262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1" name="Oval 154"/>
            <p:cNvSpPr>
              <a:spLocks noChangeArrowheads="1"/>
            </p:cNvSpPr>
            <p:nvPr/>
          </p:nvSpPr>
          <p:spPr bwMode="auto">
            <a:xfrm>
              <a:off x="7115175" y="1839912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2" name="Rectangle 155"/>
            <p:cNvSpPr>
              <a:spLocks noChangeArrowheads="1"/>
            </p:cNvSpPr>
            <p:nvPr/>
          </p:nvSpPr>
          <p:spPr bwMode="auto">
            <a:xfrm>
              <a:off x="7089775" y="1804987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3" name="Oval 157"/>
            <p:cNvSpPr>
              <a:spLocks noChangeArrowheads="1"/>
            </p:cNvSpPr>
            <p:nvPr/>
          </p:nvSpPr>
          <p:spPr bwMode="auto">
            <a:xfrm>
              <a:off x="8116888" y="1824037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4" name="Rectangle 158"/>
            <p:cNvSpPr>
              <a:spLocks noChangeArrowheads="1"/>
            </p:cNvSpPr>
            <p:nvPr/>
          </p:nvSpPr>
          <p:spPr bwMode="auto">
            <a:xfrm>
              <a:off x="8091488" y="1789112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5" name="Oval 160"/>
            <p:cNvSpPr>
              <a:spLocks noChangeArrowheads="1"/>
            </p:cNvSpPr>
            <p:nvPr/>
          </p:nvSpPr>
          <p:spPr bwMode="auto">
            <a:xfrm>
              <a:off x="568325" y="1838325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6" name="Rectangle 161"/>
            <p:cNvSpPr>
              <a:spLocks noChangeArrowheads="1"/>
            </p:cNvSpPr>
            <p:nvPr/>
          </p:nvSpPr>
          <p:spPr bwMode="auto">
            <a:xfrm>
              <a:off x="542925" y="1803400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0" name="Rectangle 161"/>
            <p:cNvSpPr>
              <a:spLocks noChangeArrowheads="1"/>
            </p:cNvSpPr>
            <p:nvPr/>
          </p:nvSpPr>
          <p:spPr bwMode="auto">
            <a:xfrm>
              <a:off x="72232" y="2816226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1" name="Oval 160"/>
            <p:cNvSpPr>
              <a:spLocks noChangeArrowheads="1"/>
            </p:cNvSpPr>
            <p:nvPr/>
          </p:nvSpPr>
          <p:spPr bwMode="auto">
            <a:xfrm>
              <a:off x="76443" y="2342737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2" name="Rectangle 161"/>
            <p:cNvSpPr>
              <a:spLocks noChangeArrowheads="1"/>
            </p:cNvSpPr>
            <p:nvPr/>
          </p:nvSpPr>
          <p:spPr bwMode="auto">
            <a:xfrm>
              <a:off x="51043" y="2307812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3" name="Oval 160"/>
            <p:cNvSpPr>
              <a:spLocks noChangeArrowheads="1"/>
            </p:cNvSpPr>
            <p:nvPr/>
          </p:nvSpPr>
          <p:spPr bwMode="auto">
            <a:xfrm>
              <a:off x="77237" y="1837912"/>
              <a:ext cx="152400" cy="152400"/>
            </a:xfrm>
            <a:prstGeom prst="ellipse">
              <a:avLst/>
            </a:prstGeom>
            <a:solidFill>
              <a:srgbClr val="9900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4" name="Rectangle 161"/>
            <p:cNvSpPr>
              <a:spLocks noChangeArrowheads="1"/>
            </p:cNvSpPr>
            <p:nvPr/>
          </p:nvSpPr>
          <p:spPr bwMode="auto">
            <a:xfrm>
              <a:off x="51837" y="1802987"/>
              <a:ext cx="488950" cy="501650"/>
            </a:xfrm>
            <a:prstGeom prst="rect">
              <a:avLst/>
            </a:prstGeom>
            <a:noFill/>
            <a:ln w="38100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5939" name="Rectangle 22"/>
          <p:cNvSpPr>
            <a:spLocks noChangeArrowheads="1"/>
          </p:cNvSpPr>
          <p:nvPr/>
        </p:nvSpPr>
        <p:spPr bwMode="auto">
          <a:xfrm>
            <a:off x="565150" y="3816350"/>
            <a:ext cx="488950" cy="501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500" y="2300288"/>
            <a:ext cx="8553450" cy="1530350"/>
            <a:chOff x="63500" y="2300288"/>
            <a:chExt cx="8553450" cy="1530350"/>
          </a:xfrm>
        </p:grpSpPr>
        <p:sp>
          <p:nvSpPr>
            <p:cNvPr id="35924" name="Oval 7"/>
            <p:cNvSpPr>
              <a:spLocks noChangeArrowheads="1"/>
            </p:cNvSpPr>
            <p:nvPr/>
          </p:nvSpPr>
          <p:spPr bwMode="auto">
            <a:xfrm>
              <a:off x="579438" y="3351213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33" name="Oval 16"/>
            <p:cNvSpPr>
              <a:spLocks noChangeArrowheads="1"/>
            </p:cNvSpPr>
            <p:nvPr/>
          </p:nvSpPr>
          <p:spPr bwMode="auto">
            <a:xfrm>
              <a:off x="6113463" y="2333625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34" name="Oval 17"/>
            <p:cNvSpPr>
              <a:spLocks noChangeArrowheads="1"/>
            </p:cNvSpPr>
            <p:nvPr/>
          </p:nvSpPr>
          <p:spPr bwMode="auto">
            <a:xfrm>
              <a:off x="8147050" y="2343150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35" name="Oval 18"/>
            <p:cNvSpPr>
              <a:spLocks noChangeArrowheads="1"/>
            </p:cNvSpPr>
            <p:nvPr/>
          </p:nvSpPr>
          <p:spPr bwMode="auto">
            <a:xfrm>
              <a:off x="8464550" y="2339975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40" name="Rectangle 23"/>
            <p:cNvSpPr>
              <a:spLocks noChangeArrowheads="1"/>
            </p:cNvSpPr>
            <p:nvPr/>
          </p:nvSpPr>
          <p:spPr bwMode="auto">
            <a:xfrm>
              <a:off x="565150" y="3328988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44" name="Rectangle 27"/>
            <p:cNvSpPr>
              <a:spLocks noChangeArrowheads="1"/>
            </p:cNvSpPr>
            <p:nvPr/>
          </p:nvSpPr>
          <p:spPr bwMode="auto">
            <a:xfrm>
              <a:off x="6105525" y="2300288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46" name="Rectangle 29"/>
            <p:cNvSpPr>
              <a:spLocks noChangeArrowheads="1"/>
            </p:cNvSpPr>
            <p:nvPr/>
          </p:nvSpPr>
          <p:spPr bwMode="auto">
            <a:xfrm>
              <a:off x="8126413" y="2312988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20" name="Oval 116"/>
            <p:cNvSpPr>
              <a:spLocks noChangeArrowheads="1"/>
            </p:cNvSpPr>
            <p:nvPr/>
          </p:nvSpPr>
          <p:spPr bwMode="auto">
            <a:xfrm>
              <a:off x="1585913" y="3362325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1" name="Oval 41"/>
            <p:cNvSpPr>
              <a:spLocks noChangeArrowheads="1"/>
            </p:cNvSpPr>
            <p:nvPr/>
          </p:nvSpPr>
          <p:spPr bwMode="auto">
            <a:xfrm>
              <a:off x="63500" y="3341688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2" name="Oval 42"/>
            <p:cNvSpPr>
              <a:spLocks noChangeArrowheads="1"/>
            </p:cNvSpPr>
            <p:nvPr/>
          </p:nvSpPr>
          <p:spPr bwMode="auto">
            <a:xfrm>
              <a:off x="393700" y="3341688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3" name="Oval 43"/>
            <p:cNvSpPr>
              <a:spLocks noChangeArrowheads="1"/>
            </p:cNvSpPr>
            <p:nvPr/>
          </p:nvSpPr>
          <p:spPr bwMode="auto">
            <a:xfrm>
              <a:off x="5610225" y="3336926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4" name="Oval 44"/>
            <p:cNvSpPr>
              <a:spLocks noChangeArrowheads="1"/>
            </p:cNvSpPr>
            <p:nvPr/>
          </p:nvSpPr>
          <p:spPr bwMode="auto">
            <a:xfrm>
              <a:off x="5945188" y="3333751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5" name="Oval 45"/>
            <p:cNvSpPr>
              <a:spLocks noChangeArrowheads="1"/>
            </p:cNvSpPr>
            <p:nvPr/>
          </p:nvSpPr>
          <p:spPr bwMode="auto">
            <a:xfrm>
              <a:off x="5603875" y="2828926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6" name="Oval 47"/>
            <p:cNvSpPr>
              <a:spLocks noChangeArrowheads="1"/>
            </p:cNvSpPr>
            <p:nvPr/>
          </p:nvSpPr>
          <p:spPr bwMode="auto">
            <a:xfrm>
              <a:off x="7624763" y="3325813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8" name="Rectangle 49"/>
            <p:cNvSpPr>
              <a:spLocks noChangeArrowheads="1"/>
            </p:cNvSpPr>
            <p:nvPr/>
          </p:nvSpPr>
          <p:spPr bwMode="auto">
            <a:xfrm>
              <a:off x="7596188" y="3313113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89" name="Rectangle 50"/>
            <p:cNvSpPr>
              <a:spLocks noChangeArrowheads="1"/>
            </p:cNvSpPr>
            <p:nvPr/>
          </p:nvSpPr>
          <p:spPr bwMode="auto">
            <a:xfrm>
              <a:off x="7596188" y="2798763"/>
              <a:ext cx="488950" cy="5016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1" name="Rectangle 53"/>
            <p:cNvSpPr>
              <a:spLocks noChangeArrowheads="1"/>
            </p:cNvSpPr>
            <p:nvPr/>
          </p:nvSpPr>
          <p:spPr bwMode="auto">
            <a:xfrm>
              <a:off x="65088" y="3314701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3" name="Rectangle 55"/>
            <p:cNvSpPr>
              <a:spLocks noChangeArrowheads="1"/>
            </p:cNvSpPr>
            <p:nvPr/>
          </p:nvSpPr>
          <p:spPr bwMode="auto">
            <a:xfrm>
              <a:off x="5589588" y="2813051"/>
              <a:ext cx="488950" cy="5016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4" name="Rectangle 56"/>
            <p:cNvSpPr>
              <a:spLocks noChangeArrowheads="1"/>
            </p:cNvSpPr>
            <p:nvPr/>
          </p:nvSpPr>
          <p:spPr bwMode="auto">
            <a:xfrm>
              <a:off x="5600700" y="3316288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5" name="Oval 57"/>
            <p:cNvSpPr>
              <a:spLocks noChangeArrowheads="1"/>
            </p:cNvSpPr>
            <p:nvPr/>
          </p:nvSpPr>
          <p:spPr bwMode="auto">
            <a:xfrm>
              <a:off x="7623175" y="2801938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8" name="Oval 66"/>
            <p:cNvSpPr>
              <a:spLocks noChangeArrowheads="1"/>
            </p:cNvSpPr>
            <p:nvPr/>
          </p:nvSpPr>
          <p:spPr bwMode="auto">
            <a:xfrm>
              <a:off x="6924675" y="3338513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99" name="Oval 67"/>
            <p:cNvSpPr>
              <a:spLocks noChangeArrowheads="1"/>
            </p:cNvSpPr>
            <p:nvPr/>
          </p:nvSpPr>
          <p:spPr bwMode="auto">
            <a:xfrm>
              <a:off x="6610350" y="3352801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00" name="Rectangle 68"/>
            <p:cNvSpPr>
              <a:spLocks noChangeArrowheads="1"/>
            </p:cNvSpPr>
            <p:nvPr/>
          </p:nvSpPr>
          <p:spPr bwMode="auto">
            <a:xfrm>
              <a:off x="6597650" y="3322638"/>
              <a:ext cx="488950" cy="501650"/>
            </a:xfrm>
            <a:prstGeom prst="rect">
              <a:avLst/>
            </a:prstGeom>
            <a:noFill/>
            <a:ln w="38100">
              <a:solidFill>
                <a:srgbClr val="2D2DB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01" name="Oval 70"/>
            <p:cNvSpPr>
              <a:spLocks noChangeArrowheads="1"/>
            </p:cNvSpPr>
            <p:nvPr/>
          </p:nvSpPr>
          <p:spPr bwMode="auto">
            <a:xfrm>
              <a:off x="6610350" y="2832101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902" name="Rectangle 71"/>
            <p:cNvSpPr>
              <a:spLocks noChangeArrowheads="1"/>
            </p:cNvSpPr>
            <p:nvPr/>
          </p:nvSpPr>
          <p:spPr bwMode="auto">
            <a:xfrm>
              <a:off x="6597650" y="2801938"/>
              <a:ext cx="488950" cy="5016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8" name="Oval 118"/>
            <p:cNvSpPr>
              <a:spLocks noChangeArrowheads="1"/>
            </p:cNvSpPr>
            <p:nvPr/>
          </p:nvSpPr>
          <p:spPr bwMode="auto">
            <a:xfrm>
              <a:off x="1092200" y="2841626"/>
              <a:ext cx="152400" cy="152400"/>
            </a:xfrm>
            <a:prstGeom prst="ellipse">
              <a:avLst/>
            </a:prstGeom>
            <a:solidFill>
              <a:srgbClr val="2D2DB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869" name="Rectangle 119"/>
            <p:cNvSpPr>
              <a:spLocks noChangeArrowheads="1"/>
            </p:cNvSpPr>
            <p:nvPr/>
          </p:nvSpPr>
          <p:spPr bwMode="auto">
            <a:xfrm>
              <a:off x="1068388" y="2801938"/>
              <a:ext cx="488950" cy="5016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5" name="Rectangle 119"/>
            <p:cNvSpPr>
              <a:spLocks noChangeArrowheads="1"/>
            </p:cNvSpPr>
            <p:nvPr/>
          </p:nvSpPr>
          <p:spPr bwMode="auto">
            <a:xfrm>
              <a:off x="1589754" y="3307262"/>
              <a:ext cx="488950" cy="5016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5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uiExpand="1" build="p"/>
      <p:bldP spid="35921" grpId="0" animBg="1"/>
      <p:bldP spid="1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31519" y="18245"/>
            <a:ext cx="8808672" cy="5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ZOMBIES NSD-PV: Outlook &amp; questions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47234"/>
            <a:ext cx="9144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New lab under renovation, occupancy this summer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</a:b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with cryogenic beam source</a:t>
            </a:r>
          </a:p>
          <a:p>
            <a:pPr lvl="1" algn="ctr">
              <a:spcAft>
                <a:spcPts val="600"/>
              </a:spcAft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  <a:sym typeface="Symbol" panose="05050102010706020507" pitchFamily="18" charset="2"/>
            </a:endParaRPr>
          </a:p>
          <a:p>
            <a:pPr marL="800100" lvl="1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Realistic goal: ~2 years to 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137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Ba measurement</a:t>
            </a:r>
          </a:p>
          <a:p>
            <a:pPr lvl="1" algn="ctr">
              <a:spcAft>
                <a:spcPts val="600"/>
              </a:spcAft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  <a:sym typeface="Symbol" panose="05050102010706020507" pitchFamily="18" charset="2"/>
            </a:endParaRPr>
          </a:p>
          <a:p>
            <a:pPr lvl="1" algn="ctr">
              <a:spcAft>
                <a:spcPts val="600"/>
              </a:spcAft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  <a:sym typeface="Symbol" panose="05050102010706020507" pitchFamily="18" charset="2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Question for theorists: what to do next with this method?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/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</a:b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/>
            </a:r>
            <a:br>
              <a:rPr lang="en-US" sz="12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</a:b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--lightest nuclei (accurate calculations via no-core shell model)…?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</a:br>
            <a:endParaRPr lang="en-US" sz="1200" dirty="0" smtClean="0">
              <a:latin typeface="Times New Roman" charset="0"/>
              <a:ea typeface="Times New Roman" charset="0"/>
              <a:cs typeface="Times New Roman" charset="0"/>
              <a:sym typeface="Symbol" panose="05050102010706020507" pitchFamily="18" charset="2"/>
            </a:endParaRPr>
          </a:p>
          <a:p>
            <a:pPr lvl="1" algn="ctr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--could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C</a:t>
            </a:r>
            <a:r>
              <a:rPr lang="en-US" sz="2400" baseline="-250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2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values be extracted reliably from light nuclei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</a:b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with existing HPV data &amp; understanding?</a:t>
            </a:r>
          </a:p>
          <a:p>
            <a:pPr lvl="1" algn="ctr">
              <a:spcAft>
                <a:spcPts val="600"/>
              </a:spcAft>
            </a:pPr>
            <a:endParaRPr lang="en-US" sz="1200" dirty="0" smtClean="0">
              <a:latin typeface="Times New Roman" charset="0"/>
              <a:ea typeface="Times New Roman" charset="0"/>
              <a:cs typeface="Times New Roman" charset="0"/>
              <a:sym typeface="Symbol" panose="05050102010706020507" pitchFamily="18" charset="2"/>
            </a:endParaRPr>
          </a:p>
          <a:p>
            <a:pPr lvl="1" algn="ctr">
              <a:spcAft>
                <a:spcPts val="600"/>
              </a:spcAft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--quantitative uncertainties on shell model calculations!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3141" y="5896795"/>
            <a:ext cx="793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Times New Roman" charset="0"/>
              </a:rPr>
              <a:t>135</a:t>
            </a:r>
            <a:r>
              <a:rPr lang="en-US" sz="2400" dirty="0" smtClean="0">
                <a:latin typeface="Times New Roman" charset="0"/>
              </a:rPr>
              <a:t>BaF,</a:t>
            </a:r>
            <a:r>
              <a:rPr lang="en-US" sz="2400" baseline="30000" dirty="0" smtClean="0">
                <a:latin typeface="Times New Roman" charset="0"/>
              </a:rPr>
              <a:t>89</a:t>
            </a:r>
            <a:r>
              <a:rPr lang="en-US" sz="2400" dirty="0" smtClean="0">
                <a:latin typeface="Times New Roman" charset="0"/>
              </a:rPr>
              <a:t>YO ?,</a:t>
            </a:r>
            <a:r>
              <a:rPr lang="en-US" sz="2400" baseline="30000" dirty="0" smtClean="0">
                <a:latin typeface="Times New Roman" charset="0"/>
              </a:rPr>
              <a:t>87</a:t>
            </a:r>
            <a:r>
              <a:rPr lang="en-US" sz="2400" dirty="0" smtClean="0">
                <a:latin typeface="Times New Roman" charset="0"/>
              </a:rPr>
              <a:t>SrF ?,</a:t>
            </a:r>
            <a:r>
              <a:rPr lang="en-US" sz="2400" baseline="30000" dirty="0" smtClean="0">
                <a:latin typeface="Times New Roman" charset="0"/>
              </a:rPr>
              <a:t>9</a:t>
            </a:r>
            <a:r>
              <a:rPr lang="en-US" sz="2400" dirty="0" smtClean="0">
                <a:latin typeface="Times New Roman" charset="0"/>
              </a:rPr>
              <a:t>BeI ? Xe</a:t>
            </a:r>
            <a:r>
              <a:rPr lang="en-US" sz="2400" baseline="30000" dirty="0" smtClean="0">
                <a:latin typeface="Times New Roman" charset="0"/>
              </a:rPr>
              <a:t>19</a:t>
            </a:r>
            <a:r>
              <a:rPr lang="en-US" sz="2400" dirty="0" smtClean="0">
                <a:latin typeface="Times New Roman" charset="0"/>
              </a:rPr>
              <a:t>F? </a:t>
            </a:r>
            <a:r>
              <a:rPr lang="en-US" sz="2400" baseline="30000" dirty="0" smtClean="0">
                <a:latin typeface="Times New Roman" charset="0"/>
              </a:rPr>
              <a:t>39</a:t>
            </a:r>
            <a:r>
              <a:rPr lang="en-US" sz="2400" dirty="0" smtClean="0">
                <a:latin typeface="Times New Roman" charset="0"/>
              </a:rPr>
              <a:t>KSr, </a:t>
            </a:r>
            <a:r>
              <a:rPr lang="en-US" sz="2400" baseline="30000" dirty="0" smtClean="0">
                <a:latin typeface="Times New Roman" charset="0"/>
              </a:rPr>
              <a:t>39</a:t>
            </a:r>
            <a:r>
              <a:rPr lang="en-US" sz="2400" dirty="0" smtClean="0">
                <a:latin typeface="Times New Roman" charset="0"/>
              </a:rPr>
              <a:t>KCa, </a:t>
            </a:r>
            <a:r>
              <a:rPr lang="en-US" sz="2400" baseline="30000" dirty="0" smtClean="0">
                <a:latin typeface="Times New Roman" charset="0"/>
              </a:rPr>
              <a:t>6</a:t>
            </a:r>
            <a:r>
              <a:rPr lang="en-US" sz="2400" dirty="0" smtClean="0">
                <a:latin typeface="Times New Roman" charset="0"/>
              </a:rPr>
              <a:t>LiSr, </a:t>
            </a:r>
            <a:r>
              <a:rPr lang="en-US" sz="2400" baseline="30000" dirty="0" smtClean="0">
                <a:latin typeface="Times New Roman" charset="0"/>
              </a:rPr>
              <a:t>7</a:t>
            </a:r>
            <a:r>
              <a:rPr lang="en-US" sz="2400" dirty="0" smtClean="0">
                <a:latin typeface="Times New Roman" charset="0"/>
              </a:rPr>
              <a:t>LiSr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buNone/>
              <a:defRPr sz="2700" i="1">
                <a:solidFill>
                  <a:srgbClr val="0000CC"/>
                </a:solidFill>
                <a:latin typeface="Verdana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Physics Motivation: neutral weak currents &amp; QCD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11341"/>
            <a:ext cx="55082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i="1" u="sng" dirty="0" smtClean="0">
                <a:latin typeface="Times New Roman" charset="0"/>
                <a:ea typeface="Times New Roman" charset="0"/>
                <a:cs typeface="Times New Roman" charset="0"/>
              </a:rPr>
              <a:t>Nuclear </a:t>
            </a:r>
            <a:r>
              <a:rPr lang="en-US" sz="2400" i="1" u="sng" dirty="0" err="1" smtClean="0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400" i="1" u="sng" dirty="0" smtClean="0">
                <a:latin typeface="Times New Roman" charset="0"/>
                <a:ea typeface="Times New Roman" charset="0"/>
                <a:cs typeface="Times New Roman" charset="0"/>
              </a:rPr>
              <a:t> moments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Nucleon – nucleon PV couplings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(still poorly known…)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“Anapole Moment Table” 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-unique signatures for each nuclear species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73" y="609598"/>
            <a:ext cx="4532628" cy="550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1298" y="6119445"/>
            <a:ext cx="219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JLAB PVDIS Collab.</a:t>
            </a:r>
          </a:p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Nature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506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67 (2014)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1" y="962465"/>
            <a:ext cx="471267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u="sng" dirty="0" smtClean="0"/>
              <a:t>Z</a:t>
            </a:r>
            <a:r>
              <a:rPr lang="en-US" sz="2400" i="1" u="sng" baseline="30000" dirty="0" smtClean="0"/>
              <a:t>0</a:t>
            </a:r>
            <a:r>
              <a:rPr lang="en-US" sz="2400" i="1" u="sng" dirty="0" smtClean="0"/>
              <a:t> </a:t>
            </a:r>
            <a:r>
              <a:rPr lang="en-US" sz="2400" i="1" u="sng" dirty="0" smtClean="0">
                <a:latin typeface="Times New Roman" charset="0"/>
                <a:ea typeface="Times New Roman" charset="0"/>
                <a:cs typeface="Times New Roman" charset="0"/>
              </a:rPr>
              <a:t>Exchange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Vector electron – axial nucleon 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weak coupling constants  (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2P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Related to fundamental electron-quark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couplings (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2u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2d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 via QCD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Complementary to PVDIS e-P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 measurements at JLAB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 (different linear combinations of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’s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  &amp; nucleons vs. quarks)</a:t>
            </a:r>
          </a:p>
        </p:txBody>
      </p:sp>
    </p:spTree>
    <p:extLst>
      <p:ext uri="{BB962C8B-B14F-4D97-AF65-F5344CB8AC3E}">
        <p14:creationId xmlns:p14="http://schemas.microsoft.com/office/powerpoint/2010/main" val="187455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810" y="107436"/>
            <a:ext cx="4333697" cy="894255"/>
          </a:xfrm>
          <a:prstGeom prst="rect">
            <a:avLst/>
          </a:prstGeom>
        </p:spPr>
      </p:pic>
      <p:pic>
        <p:nvPicPr>
          <p:cNvPr id="9" name="Picture 8" descr="Acrossing_a1_al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03" y="1280160"/>
            <a:ext cx="3311042" cy="2529657"/>
          </a:xfrm>
          <a:prstGeom prst="rect">
            <a:avLst/>
          </a:prstGeom>
        </p:spPr>
      </p:pic>
      <p:pic>
        <p:nvPicPr>
          <p:cNvPr id="2" name="Picture 1" descr="Acrossing_a0_all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" y="1280160"/>
            <a:ext cx="3116275" cy="2380854"/>
          </a:xfrm>
          <a:prstGeom prst="rect">
            <a:avLst/>
          </a:prstGeom>
        </p:spPr>
      </p:pic>
      <p:pic>
        <p:nvPicPr>
          <p:cNvPr id="4" name="Picture 3" descr="Acrossing_W_all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34" y="1280160"/>
            <a:ext cx="3146161" cy="240368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3748" y="57002"/>
            <a:ext cx="3064549" cy="10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NSD-PV data with 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067240" y="1058908"/>
            <a:ext cx="3034427" cy="2474807"/>
            <a:chOff x="6067240" y="1058908"/>
            <a:chExt cx="3034427" cy="2474807"/>
          </a:xfrm>
        </p:grpSpPr>
        <p:sp>
          <p:nvSpPr>
            <p:cNvPr id="14" name="Rectangle 13"/>
            <p:cNvSpPr/>
            <p:nvPr/>
          </p:nvSpPr>
          <p:spPr>
            <a:xfrm>
              <a:off x="6067240" y="1431744"/>
              <a:ext cx="3034427" cy="21019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27172" y="1058908"/>
              <a:ext cx="99161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NSD-PV</a:t>
              </a:r>
              <a:endParaRPr lang="en-US" sz="1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289852" y="358778"/>
            <a:ext cx="1477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Fit to</a:t>
            </a:r>
          </a:p>
        </p:txBody>
      </p:sp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597865"/>
              </p:ext>
            </p:extLst>
          </p:nvPr>
        </p:nvGraphicFramePr>
        <p:xfrm>
          <a:off x="4962492" y="-1927141"/>
          <a:ext cx="38544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8" imgW="2387520" imgH="571320" progId="Equation.DSMT4">
                  <p:embed/>
                </p:oleObj>
              </mc:Choice>
              <mc:Fallback>
                <p:oleObj name="Equation" r:id="rId8" imgW="238752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492" y="-1927141"/>
                        <a:ext cx="385445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23346" y="358779"/>
            <a:ext cx="7312869" cy="3198337"/>
            <a:chOff x="23346" y="358779"/>
            <a:chExt cx="7312869" cy="3198337"/>
          </a:xfrm>
        </p:grpSpPr>
        <p:sp>
          <p:nvSpPr>
            <p:cNvPr id="16" name="Rectangle 15"/>
            <p:cNvSpPr/>
            <p:nvPr/>
          </p:nvSpPr>
          <p:spPr>
            <a:xfrm>
              <a:off x="502753" y="1100957"/>
              <a:ext cx="244918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rom stray E-fields alone</a:t>
              </a:r>
              <a:endParaRPr lang="en-US" sz="1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17635" y="358779"/>
              <a:ext cx="418580" cy="5514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346" y="1455145"/>
              <a:ext cx="3034427" cy="21019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19350" y="353367"/>
            <a:ext cx="4849414" cy="3223734"/>
            <a:chOff x="3019350" y="353367"/>
            <a:chExt cx="4849414" cy="3223734"/>
          </a:xfrm>
        </p:grpSpPr>
        <p:sp>
          <p:nvSpPr>
            <p:cNvPr id="17" name="Rectangle 16"/>
            <p:cNvSpPr/>
            <p:nvPr/>
          </p:nvSpPr>
          <p:spPr>
            <a:xfrm>
              <a:off x="3019350" y="1105980"/>
              <a:ext cx="309058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From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stray E-fields </a:t>
              </a:r>
              <a:r>
                <a:rPr lang="en-US" sz="15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B-gradients</a:t>
              </a:r>
              <a:endParaRPr lang="en-US" sz="1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544814" y="353367"/>
              <a:ext cx="323950" cy="5514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66971" y="1475130"/>
              <a:ext cx="3034427" cy="21019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5634163" y="106481"/>
            <a:ext cx="515953" cy="551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EnrAll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19" y="4444054"/>
            <a:ext cx="3491623" cy="2293227"/>
          </a:xfrm>
          <a:prstGeom prst="rect">
            <a:avLst/>
          </a:prstGeom>
        </p:spPr>
      </p:pic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3191996" y="3650406"/>
          <a:ext cx="5718093" cy="96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11" imgW="4127500" imgH="685800" progId="Equation.3">
                  <p:embed/>
                </p:oleObj>
              </mc:Choice>
              <mc:Fallback>
                <p:oleObj name="Equation" r:id="rId11" imgW="41275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1996" y="3650406"/>
                        <a:ext cx="5718093" cy="963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90254" y="5383064"/>
            <a:ext cx="52350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BaF expected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W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= 0</a:t>
            </a:r>
          </a:p>
          <a:p>
            <a:endParaRPr lang="en-US" sz="5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Measured with 3 different stray E-fields  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(all below 15 mV/cm)</a:t>
            </a:r>
          </a:p>
          <a:p>
            <a:endParaRPr lang="en-US" sz="5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terms consistent with zero: no systematics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25" y="3623334"/>
            <a:ext cx="2675631" cy="17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crossing_a0_all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909104"/>
            <a:ext cx="3116275" cy="2380854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553200" y="5877344"/>
            <a:ext cx="1905000" cy="457200"/>
          </a:xfrm>
        </p:spPr>
        <p:txBody>
          <a:bodyPr/>
          <a:lstStyle/>
          <a:p>
            <a:fld id="{37B8FF4D-E3B5-E447-B126-03CE17A4E860}" type="slidenum">
              <a:rPr lang="en-US" smtClean="0"/>
              <a:t>29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0254" y="5030664"/>
            <a:ext cx="55691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BaF expected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W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= 0</a:t>
            </a:r>
          </a:p>
          <a:p>
            <a:endParaRPr lang="en-US" sz="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Measured with 2 different stray E-fields  (all below 15mV/cm)</a:t>
            </a:r>
          </a:p>
          <a:p>
            <a:endParaRPr lang="en-US" sz="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 systematics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terms consistent with zero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 descr="Fcrossing_a1_al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12" y="909104"/>
            <a:ext cx="3116275" cy="2380854"/>
          </a:xfrm>
          <a:prstGeom prst="rect">
            <a:avLst/>
          </a:prstGeom>
        </p:spPr>
      </p:pic>
      <p:pic>
        <p:nvPicPr>
          <p:cNvPr id="5" name="Picture 4" descr="Fcrossing_W_all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3" y="710324"/>
            <a:ext cx="3116275" cy="2380854"/>
          </a:xfrm>
          <a:prstGeom prst="rect">
            <a:avLst/>
          </a:prstGeom>
        </p:spPr>
      </p:pic>
      <p:pic>
        <p:nvPicPr>
          <p:cNvPr id="6" name="Picture 5" descr="Fcrossing_a0_all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710324"/>
            <a:ext cx="3116275" cy="2380854"/>
          </a:xfrm>
          <a:prstGeom prst="rect">
            <a:avLst/>
          </a:prstGeom>
        </p:spPr>
      </p:pic>
      <p:pic>
        <p:nvPicPr>
          <p:cNvPr id="7" name="Picture 6" descr="Fcrossing_a1_all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12" y="710324"/>
            <a:ext cx="3116275" cy="2380854"/>
          </a:xfrm>
          <a:prstGeom prst="rect">
            <a:avLst/>
          </a:prstGeom>
        </p:spPr>
      </p:pic>
      <p:pic>
        <p:nvPicPr>
          <p:cNvPr id="12" name="Picture 11" descr="Fcrossing_ChiSquared_All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" y="2886596"/>
            <a:ext cx="2997200" cy="2006600"/>
          </a:xfrm>
          <a:prstGeom prst="rect">
            <a:avLst/>
          </a:prstGeom>
        </p:spPr>
      </p:pic>
      <p:pic>
        <p:nvPicPr>
          <p:cNvPr id="13" name="Picture 12" descr="FCrossing_EnrAll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8" y="4054640"/>
            <a:ext cx="3476752" cy="2283460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4745" y="104666"/>
            <a:ext cx="8808672" cy="57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NSD-PV data with 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138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F: 2</a:t>
            </a:r>
            <a:r>
              <a:rPr lang="en-US" sz="2800" i="1" kern="0" baseline="30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nd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crossing W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  <a:sym typeface="Wingdings" panose="05000000000000000000" pitchFamily="2" charset="2"/>
              </a:rPr>
              <a:t>-W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385317"/>
              </p:ext>
            </p:extLst>
          </p:nvPr>
        </p:nvGraphicFramePr>
        <p:xfrm>
          <a:off x="3020153" y="2912963"/>
          <a:ext cx="6067155" cy="108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70" name="Equation" r:id="rId11" imgW="4000500" imgH="685800" progId="Equation.3">
                  <p:embed/>
                </p:oleObj>
              </mc:Choice>
              <mc:Fallback>
                <p:oleObj name="Equation" r:id="rId11" imgW="4000500" imgH="6858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153" y="2912963"/>
                        <a:ext cx="6067155" cy="1089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23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788988"/>
          </a:xfrm>
        </p:spPr>
        <p:txBody>
          <a:bodyPr/>
          <a:lstStyle/>
          <a:p>
            <a:pPr eaLnBrk="1" hangingPunct="1"/>
            <a:r>
              <a:rPr lang="en-US" sz="280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ree-level NSD-PV suppressed </a:t>
            </a:r>
            <a:r>
              <a:rPr lang="en-US" sz="2800" i="1" dirty="0" smtClean="0">
                <a:solidFill>
                  <a:schemeClr val="accent2"/>
                </a:solidFill>
                <a:latin typeface="Verdana" pitchFamily="34" charset="0"/>
                <a:sym typeface="Symbol" panose="05050102010706020507" pitchFamily="18" charset="2"/>
              </a:rPr>
              <a:t></a:t>
            </a:r>
            <a:r>
              <a:rPr lang="en-US" sz="2800" i="1" dirty="0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en-US" sz="2800" i="1" dirty="0" smtClean="0">
                <a:solidFill>
                  <a:schemeClr val="accent2"/>
                </a:solidFill>
                <a:latin typeface="Verdana" pitchFamily="34" charset="0"/>
              </a:rPr>
            </a:b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radiative corrections non-negligible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482600" y="976313"/>
            <a:ext cx="1795463" cy="2770187"/>
            <a:chOff x="1142" y="1196"/>
            <a:chExt cx="1140" cy="2040"/>
          </a:xfrm>
        </p:grpSpPr>
        <p:grpSp>
          <p:nvGrpSpPr>
            <p:cNvPr id="22572" name="Group 4"/>
            <p:cNvGrpSpPr>
              <a:grpSpLocks noChangeAspect="1"/>
            </p:cNvGrpSpPr>
            <p:nvPr/>
          </p:nvGrpSpPr>
          <p:grpSpPr bwMode="auto">
            <a:xfrm>
              <a:off x="1142" y="1196"/>
              <a:ext cx="1140" cy="580"/>
              <a:chOff x="733" y="787"/>
              <a:chExt cx="1999" cy="1018"/>
            </a:xfrm>
          </p:grpSpPr>
          <p:sp>
            <p:nvSpPr>
              <p:cNvPr id="22577" name="Line 5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78" name="Line 6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73" name="Group 7"/>
            <p:cNvGrpSpPr>
              <a:grpSpLocks noChangeAspect="1"/>
            </p:cNvGrpSpPr>
            <p:nvPr/>
          </p:nvGrpSpPr>
          <p:grpSpPr bwMode="auto">
            <a:xfrm flipV="1">
              <a:off x="1142" y="2656"/>
              <a:ext cx="1140" cy="580"/>
              <a:chOff x="733" y="787"/>
              <a:chExt cx="1999" cy="1018"/>
            </a:xfrm>
          </p:grpSpPr>
          <p:sp>
            <p:nvSpPr>
              <p:cNvPr id="22575" name="Line 8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76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74" name="Line 10"/>
            <p:cNvSpPr>
              <a:spLocks noChangeShapeType="1"/>
            </p:cNvSpPr>
            <p:nvPr/>
          </p:nvSpPr>
          <p:spPr bwMode="auto">
            <a:xfrm>
              <a:off x="1718" y="1791"/>
              <a:ext cx="0" cy="864"/>
            </a:xfrm>
            <a:prstGeom prst="line">
              <a:avLst/>
            </a:prstGeom>
            <a:noFill/>
            <a:ln w="38100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890588" y="3248025"/>
            <a:ext cx="11160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3" name="Text Box 12"/>
          <p:cNvSpPr txBox="1">
            <a:spLocks noChangeArrowheads="1"/>
          </p:cNvSpPr>
          <p:nvPr/>
        </p:nvSpPr>
        <p:spPr bwMode="auto">
          <a:xfrm>
            <a:off x="842963" y="1044575"/>
            <a:ext cx="977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687388" y="2151063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209999" y="3491148"/>
            <a:ext cx="3365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 </a:t>
            </a:r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>
            <a:off x="272135" y="88810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22539" name="AutoShape 32"/>
          <p:cNvSpPr>
            <a:spLocks noChangeArrowheads="1"/>
          </p:cNvSpPr>
          <p:nvPr/>
        </p:nvSpPr>
        <p:spPr bwMode="auto">
          <a:xfrm rot="-928423">
            <a:off x="1163638" y="957263"/>
            <a:ext cx="438150" cy="292417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40" name="Text Box 33"/>
          <p:cNvSpPr txBox="1">
            <a:spLocks noChangeArrowheads="1"/>
          </p:cNvSpPr>
          <p:nvPr/>
        </p:nvSpPr>
        <p:spPr bwMode="auto">
          <a:xfrm>
            <a:off x="24531" y="3869214"/>
            <a:ext cx="26543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Tree-level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NSD-PV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from suppressed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term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baseline="-25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s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ubject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to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QCD renormalization]</a:t>
            </a:r>
            <a:endParaRPr kumimoji="0" lang="en-US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65863" y="828474"/>
            <a:ext cx="2878137" cy="4174482"/>
            <a:chOff x="6265863" y="828474"/>
            <a:chExt cx="2878137" cy="4174482"/>
          </a:xfrm>
        </p:grpSpPr>
        <p:grpSp>
          <p:nvGrpSpPr>
            <p:cNvPr id="22549" name="Group 38"/>
            <p:cNvGrpSpPr>
              <a:grpSpLocks noChangeAspect="1"/>
            </p:cNvGrpSpPr>
            <p:nvPr/>
          </p:nvGrpSpPr>
          <p:grpSpPr bwMode="auto">
            <a:xfrm>
              <a:off x="6799263" y="949325"/>
              <a:ext cx="1795462" cy="787400"/>
              <a:chOff x="733" y="787"/>
              <a:chExt cx="1999" cy="1018"/>
            </a:xfrm>
          </p:grpSpPr>
          <p:sp>
            <p:nvSpPr>
              <p:cNvPr id="22566" name="Line 39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7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50" name="Group 41"/>
            <p:cNvGrpSpPr>
              <a:grpSpLocks noChangeAspect="1"/>
            </p:cNvGrpSpPr>
            <p:nvPr/>
          </p:nvGrpSpPr>
          <p:grpSpPr bwMode="auto">
            <a:xfrm flipV="1">
              <a:off x="6799263" y="2932113"/>
              <a:ext cx="1795462" cy="787400"/>
              <a:chOff x="733" y="787"/>
              <a:chExt cx="1999" cy="1018"/>
            </a:xfrm>
          </p:grpSpPr>
          <p:sp>
            <p:nvSpPr>
              <p:cNvPr id="22564" name="Line 42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5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51" name="Line 44"/>
            <p:cNvSpPr>
              <a:spLocks noChangeShapeType="1"/>
            </p:cNvSpPr>
            <p:nvPr/>
          </p:nvSpPr>
          <p:spPr bwMode="auto">
            <a:xfrm flipH="1">
              <a:off x="7413625" y="1528763"/>
              <a:ext cx="12700" cy="1638300"/>
            </a:xfrm>
            <a:prstGeom prst="line">
              <a:avLst/>
            </a:prstGeom>
            <a:noFill/>
            <a:ln w="38100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52" name="Text Box 45"/>
            <p:cNvSpPr txBox="1">
              <a:spLocks noChangeArrowheads="1"/>
            </p:cNvSpPr>
            <p:nvPr/>
          </p:nvSpPr>
          <p:spPr bwMode="auto">
            <a:xfrm>
              <a:off x="7359650" y="3233738"/>
              <a:ext cx="38258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53" name="Text Box 46"/>
            <p:cNvSpPr txBox="1">
              <a:spLocks noChangeArrowheads="1"/>
            </p:cNvSpPr>
            <p:nvPr/>
          </p:nvSpPr>
          <p:spPr bwMode="auto">
            <a:xfrm>
              <a:off x="7235825" y="1017588"/>
              <a:ext cx="4953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54" name="Text Box 47"/>
            <p:cNvSpPr txBox="1">
              <a:spLocks noChangeArrowheads="1"/>
            </p:cNvSpPr>
            <p:nvPr/>
          </p:nvSpPr>
          <p:spPr bwMode="auto">
            <a:xfrm>
              <a:off x="7118350" y="2124075"/>
              <a:ext cx="28733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Z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55" name="Text Box 48"/>
            <p:cNvSpPr txBox="1">
              <a:spLocks noChangeArrowheads="1"/>
            </p:cNvSpPr>
            <p:nvPr/>
          </p:nvSpPr>
          <p:spPr bwMode="auto">
            <a:xfrm>
              <a:off x="6525494" y="3491147"/>
              <a:ext cx="3238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556" name="Text Box 49"/>
            <p:cNvSpPr txBox="1">
              <a:spLocks noChangeArrowheads="1"/>
            </p:cNvSpPr>
            <p:nvPr/>
          </p:nvSpPr>
          <p:spPr bwMode="auto">
            <a:xfrm>
              <a:off x="6550330" y="828474"/>
              <a:ext cx="3190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2557" name="Text Box 51"/>
            <p:cNvSpPr txBox="1">
              <a:spLocks noChangeArrowheads="1"/>
            </p:cNvSpPr>
            <p:nvPr/>
          </p:nvSpPr>
          <p:spPr bwMode="auto">
            <a:xfrm>
              <a:off x="6265863" y="4079626"/>
              <a:ext cx="287813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Coherent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sum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: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/>
              </a:r>
              <a:b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weak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charge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&amp;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magnetic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hyperfine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2558" name="Line 52"/>
            <p:cNvSpPr>
              <a:spLocks noChangeShapeType="1"/>
            </p:cNvSpPr>
            <p:nvPr/>
          </p:nvSpPr>
          <p:spPr bwMode="auto">
            <a:xfrm>
              <a:off x="7947025" y="1522413"/>
              <a:ext cx="12700" cy="1649412"/>
            </a:xfrm>
            <a:prstGeom prst="line">
              <a:avLst/>
            </a:prstGeom>
            <a:noFill/>
            <a:ln w="38100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59" name="Text Box 53"/>
            <p:cNvSpPr txBox="1">
              <a:spLocks noChangeArrowheads="1"/>
            </p:cNvSpPr>
            <p:nvPr/>
          </p:nvSpPr>
          <p:spPr bwMode="auto">
            <a:xfrm>
              <a:off x="8053388" y="2090738"/>
              <a:ext cx="201612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 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60" name="Text Box 55"/>
            <p:cNvSpPr txBox="1">
              <a:spLocks noChangeArrowheads="1"/>
            </p:cNvSpPr>
            <p:nvPr/>
          </p:nvSpPr>
          <p:spPr bwMode="auto">
            <a:xfrm>
              <a:off x="7696200" y="984250"/>
              <a:ext cx="45878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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61" name="Text Box 56"/>
            <p:cNvSpPr txBox="1">
              <a:spLocks noChangeArrowheads="1"/>
            </p:cNvSpPr>
            <p:nvPr/>
          </p:nvSpPr>
          <p:spPr bwMode="auto">
            <a:xfrm>
              <a:off x="7910513" y="3244850"/>
              <a:ext cx="2032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65209" y="832674"/>
            <a:ext cx="3395662" cy="4841383"/>
            <a:chOff x="2865209" y="832674"/>
            <a:chExt cx="3395662" cy="4841383"/>
          </a:xfrm>
        </p:grpSpPr>
        <p:sp>
          <p:nvSpPr>
            <p:cNvPr id="22537" name="Text Box 28"/>
            <p:cNvSpPr txBox="1">
              <a:spLocks noChangeArrowheads="1"/>
            </p:cNvSpPr>
            <p:nvPr/>
          </p:nvSpPr>
          <p:spPr bwMode="auto">
            <a:xfrm>
              <a:off x="3616891" y="832674"/>
              <a:ext cx="3190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2538" name="Text Box 31"/>
            <p:cNvSpPr txBox="1">
              <a:spLocks noChangeArrowheads="1"/>
            </p:cNvSpPr>
            <p:nvPr/>
          </p:nvSpPr>
          <p:spPr bwMode="auto">
            <a:xfrm>
              <a:off x="2865209" y="3919731"/>
              <a:ext cx="3395662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HPV interactions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inside nucleus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induce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/>
              </a:r>
              <a:b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anapole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moment</a:t>
              </a:r>
              <a:b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</a:b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[couples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to electron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magnetically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]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22541" name="Group 19"/>
            <p:cNvGrpSpPr>
              <a:grpSpLocks noChangeAspect="1"/>
            </p:cNvGrpSpPr>
            <p:nvPr/>
          </p:nvGrpSpPr>
          <p:grpSpPr bwMode="auto">
            <a:xfrm>
              <a:off x="3829050" y="947738"/>
              <a:ext cx="1439863" cy="787400"/>
              <a:chOff x="733" y="787"/>
              <a:chExt cx="1999" cy="1018"/>
            </a:xfrm>
          </p:grpSpPr>
          <p:sp>
            <p:nvSpPr>
              <p:cNvPr id="22570" name="Line 20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71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42" name="Group 22"/>
            <p:cNvGrpSpPr>
              <a:grpSpLocks noChangeAspect="1"/>
            </p:cNvGrpSpPr>
            <p:nvPr/>
          </p:nvGrpSpPr>
          <p:grpSpPr bwMode="auto">
            <a:xfrm flipV="1">
              <a:off x="3836988" y="2905125"/>
              <a:ext cx="1439862" cy="787400"/>
              <a:chOff x="733" y="787"/>
              <a:chExt cx="1999" cy="1018"/>
            </a:xfrm>
          </p:grpSpPr>
          <p:sp>
            <p:nvSpPr>
              <p:cNvPr id="22568" name="Line 23"/>
              <p:cNvSpPr>
                <a:spLocks noChangeAspect="1" noChangeShapeType="1"/>
              </p:cNvSpPr>
              <p:nvPr/>
            </p:nvSpPr>
            <p:spPr bwMode="auto">
              <a:xfrm>
                <a:off x="733" y="79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9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1724" y="787"/>
                <a:ext cx="1008" cy="100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543" name="Line 25"/>
            <p:cNvSpPr>
              <a:spLocks noChangeShapeType="1"/>
            </p:cNvSpPr>
            <p:nvPr/>
          </p:nvSpPr>
          <p:spPr bwMode="auto">
            <a:xfrm>
              <a:off x="4549775" y="1743075"/>
              <a:ext cx="0" cy="117316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44" name="Text Box 26"/>
            <p:cNvSpPr txBox="1">
              <a:spLocks noChangeArrowheads="1"/>
            </p:cNvSpPr>
            <p:nvPr/>
          </p:nvSpPr>
          <p:spPr bwMode="auto">
            <a:xfrm>
              <a:off x="4706938" y="1776413"/>
              <a:ext cx="1873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2545" name="Text Box 27"/>
            <p:cNvSpPr txBox="1">
              <a:spLocks noChangeArrowheads="1"/>
            </p:cNvSpPr>
            <p:nvPr/>
          </p:nvSpPr>
          <p:spPr bwMode="auto">
            <a:xfrm>
              <a:off x="3452395" y="3429691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 </a:t>
              </a:r>
            </a:p>
          </p:txBody>
        </p:sp>
        <p:sp>
          <p:nvSpPr>
            <p:cNvPr id="22546" name="Line 29"/>
            <p:cNvSpPr>
              <a:spLocks noChangeShapeType="1"/>
            </p:cNvSpPr>
            <p:nvPr/>
          </p:nvSpPr>
          <p:spPr bwMode="auto">
            <a:xfrm rot="-5400000">
              <a:off x="4547394" y="2955132"/>
              <a:ext cx="0" cy="823912"/>
            </a:xfrm>
            <a:prstGeom prst="line">
              <a:avLst/>
            </a:prstGeom>
            <a:noFill/>
            <a:ln w="38100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47" name="Text Box 30"/>
            <p:cNvSpPr txBox="1">
              <a:spLocks noChangeArrowheads="1"/>
            </p:cNvSpPr>
            <p:nvPr/>
          </p:nvSpPr>
          <p:spPr bwMode="auto">
            <a:xfrm>
              <a:off x="4151313" y="3387725"/>
              <a:ext cx="94138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Z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, W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±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48" name="Oval 34"/>
            <p:cNvSpPr>
              <a:spLocks noChangeArrowheads="1"/>
            </p:cNvSpPr>
            <p:nvPr/>
          </p:nvSpPr>
          <p:spPr bwMode="auto">
            <a:xfrm>
              <a:off x="3835400" y="2916238"/>
              <a:ext cx="1430338" cy="887412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62" name="Text Box 57"/>
            <p:cNvSpPr txBox="1">
              <a:spLocks noChangeArrowheads="1"/>
            </p:cNvSpPr>
            <p:nvPr/>
          </p:nvSpPr>
          <p:spPr bwMode="auto">
            <a:xfrm>
              <a:off x="4308475" y="1150938"/>
              <a:ext cx="45878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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563" name="Text Box 58"/>
            <p:cNvSpPr txBox="1">
              <a:spLocks noChangeArrowheads="1"/>
            </p:cNvSpPr>
            <p:nvPr/>
          </p:nvSpPr>
          <p:spPr bwMode="auto">
            <a:xfrm>
              <a:off x="4614863" y="2560638"/>
              <a:ext cx="2032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5904685"/>
            <a:ext cx="87884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2215" y="5486400"/>
            <a:ext cx="289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See G.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Gwinner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 280for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endParaRPr lang="en-US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85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639763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Determination of </a:t>
            </a:r>
            <a:r>
              <a:rPr lang="en-US" sz="28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800" i="1" baseline="-25000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a.k.a. </a:t>
            </a:r>
            <a:r>
              <a:rPr lang="en-US" sz="28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800" i="1" baseline="-25000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28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800" i="1" baseline="-25000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a.k.a. C</a:t>
            </a:r>
            <a:r>
              <a:rPr lang="en-US" sz="2800" i="1" baseline="-25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2P,N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(…?)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808951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Measurements with a few heavy nuclei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should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determine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intranuclear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PNC couplings to ~30% (nuclear structure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Additional measurements could be interpreted as measurements of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</a:t>
            </a:r>
            <a:r>
              <a:rPr kumimoji="0" lang="en-US" sz="27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with uncertainty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</a:t>
            </a:r>
            <a:r>
              <a:rPr kumimoji="0" lang="en-US" sz="27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/</a:t>
            </a:r>
            <a:r>
              <a:rPr kumimoji="0" lang="en-US" sz="27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~ 0.2 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</a:t>
            </a:r>
            <a:r>
              <a:rPr kumimoji="0" lang="en-US" sz="27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/</a:t>
            </a:r>
            <a:r>
              <a:rPr kumimoji="0" lang="en-US" sz="27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) 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</a:t>
            </a:r>
            <a:r>
              <a:rPr kumimoji="0" lang="en-US" sz="27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2/3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oal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: 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~20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% measurement of NSD-PNC  in nuclei with </a:t>
            </a:r>
            <a:r>
              <a:rPr kumimoji="0" lang="en-US" sz="3600" b="0" i="1" u="none" strike="noStrike" kern="1200" cap="none" spc="0" normalizeH="0" baseline="-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Euclid Math Two"/>
              </a:rPr>
              <a:t>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Euclid Math Two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</a:t>
            </a:r>
            <a:r>
              <a:rPr kumimoji="0" lang="en-US" sz="3600" b="0" i="1" u="none" strike="noStrike" kern="1200" cap="none" spc="0" normalizeH="0" baseline="-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i.e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.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Sr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(Z=38, A=87)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equires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technique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with greatly improved sensitivity!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2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0" y="1160462"/>
          <a:ext cx="7693025" cy="569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33" name="Chart" r:id="rId3" imgW="6851160" imgH="5051160" progId="Excel.Sheet.8">
                  <p:embed/>
                </p:oleObj>
              </mc:Choice>
              <mc:Fallback>
                <p:oleObj name="Chart" r:id="rId3" imgW="6851160" imgH="5051160" progId="Excel.Sheet.8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553"/>
                      <a:stretch>
                        <a:fillRect/>
                      </a:stretch>
                    </p:blipFill>
                    <p:spPr bwMode="auto">
                      <a:xfrm>
                        <a:off x="0" y="1160462"/>
                        <a:ext cx="7693025" cy="569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Freeform 8"/>
          <p:cNvSpPr>
            <a:spLocks/>
          </p:cNvSpPr>
          <p:nvPr/>
        </p:nvSpPr>
        <p:spPr bwMode="auto">
          <a:xfrm>
            <a:off x="1208088" y="1422400"/>
            <a:ext cx="5757862" cy="4738688"/>
          </a:xfrm>
          <a:custGeom>
            <a:avLst/>
            <a:gdLst>
              <a:gd name="T0" fmla="*/ 8 w 3627"/>
              <a:gd name="T1" fmla="*/ 2109 h 2985"/>
              <a:gd name="T2" fmla="*/ 1339 w 3627"/>
              <a:gd name="T3" fmla="*/ 0 h 2985"/>
              <a:gd name="T4" fmla="*/ 3627 w 3627"/>
              <a:gd name="T5" fmla="*/ 0 h 2985"/>
              <a:gd name="T6" fmla="*/ 1704 w 3627"/>
              <a:gd name="T7" fmla="*/ 2985 h 2985"/>
              <a:gd name="T8" fmla="*/ 0 w 3627"/>
              <a:gd name="T9" fmla="*/ 2985 h 2985"/>
              <a:gd name="T10" fmla="*/ 8 w 3627"/>
              <a:gd name="T11" fmla="*/ 2109 h 29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27"/>
              <a:gd name="T19" fmla="*/ 0 h 2985"/>
              <a:gd name="T20" fmla="*/ 3627 w 3627"/>
              <a:gd name="T21" fmla="*/ 2985 h 29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27" h="2985">
                <a:moveTo>
                  <a:pt x="8" y="2109"/>
                </a:moveTo>
                <a:lnTo>
                  <a:pt x="1339" y="0"/>
                </a:lnTo>
                <a:lnTo>
                  <a:pt x="3627" y="0"/>
                </a:lnTo>
                <a:lnTo>
                  <a:pt x="1704" y="2985"/>
                </a:lnTo>
                <a:lnTo>
                  <a:pt x="0" y="2985"/>
                </a:lnTo>
                <a:lnTo>
                  <a:pt x="8" y="210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73025"/>
            <a:ext cx="7772400" cy="474663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chemeClr val="accent2"/>
                </a:solidFill>
                <a:latin typeface="Verdana" pitchFamily="34" charset="0"/>
              </a:rPr>
              <a:t>Determination of C</a:t>
            </a:r>
            <a:r>
              <a:rPr lang="en-US" sz="2800" i="1" baseline="-25000" dirty="0" smtClean="0">
                <a:solidFill>
                  <a:schemeClr val="accent2"/>
                </a:solidFill>
                <a:latin typeface="Verdana" pitchFamily="34" charset="0"/>
              </a:rPr>
              <a:t>2</a:t>
            </a:r>
            <a:r>
              <a:rPr lang="en-US" sz="2800" i="1" dirty="0" smtClean="0">
                <a:solidFill>
                  <a:schemeClr val="accent2"/>
                </a:solidFill>
                <a:latin typeface="Verdana" pitchFamily="34" charset="0"/>
              </a:rPr>
              <a:t>’s (…?)</a:t>
            </a:r>
          </a:p>
        </p:txBody>
      </p:sp>
      <p:sp>
        <p:nvSpPr>
          <p:cNvPr id="8197" name="Freeform 12"/>
          <p:cNvSpPr>
            <a:spLocks/>
          </p:cNvSpPr>
          <p:nvPr/>
        </p:nvSpPr>
        <p:spPr bwMode="auto">
          <a:xfrm>
            <a:off x="1219200" y="1422400"/>
            <a:ext cx="6105525" cy="4751388"/>
          </a:xfrm>
          <a:custGeom>
            <a:avLst/>
            <a:gdLst>
              <a:gd name="T0" fmla="*/ 0 w 3797"/>
              <a:gd name="T1" fmla="*/ 2458 h 2993"/>
              <a:gd name="T2" fmla="*/ 3132 w 3797"/>
              <a:gd name="T3" fmla="*/ 8 h 2993"/>
              <a:gd name="T4" fmla="*/ 3797 w 3797"/>
              <a:gd name="T5" fmla="*/ 0 h 2993"/>
              <a:gd name="T6" fmla="*/ 3797 w 3797"/>
              <a:gd name="T7" fmla="*/ 113 h 2993"/>
              <a:gd name="T8" fmla="*/ 106 w 3797"/>
              <a:gd name="T9" fmla="*/ 2993 h 2993"/>
              <a:gd name="T10" fmla="*/ 8 w 3797"/>
              <a:gd name="T11" fmla="*/ 2977 h 2993"/>
              <a:gd name="T12" fmla="*/ 0 w 3797"/>
              <a:gd name="T13" fmla="*/ 2458 h 29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97"/>
              <a:gd name="T22" fmla="*/ 0 h 2993"/>
              <a:gd name="T23" fmla="*/ 3797 w 3797"/>
              <a:gd name="T24" fmla="*/ 2993 h 29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97" h="2993">
                <a:moveTo>
                  <a:pt x="0" y="2458"/>
                </a:moveTo>
                <a:lnTo>
                  <a:pt x="3132" y="8"/>
                </a:lnTo>
                <a:lnTo>
                  <a:pt x="3797" y="0"/>
                </a:lnTo>
                <a:lnTo>
                  <a:pt x="3797" y="113"/>
                </a:lnTo>
                <a:lnTo>
                  <a:pt x="106" y="2993"/>
                </a:lnTo>
                <a:lnTo>
                  <a:pt x="8" y="2977"/>
                </a:lnTo>
                <a:lnTo>
                  <a:pt x="0" y="2458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35075" y="1808163"/>
            <a:ext cx="6111874" cy="2820988"/>
            <a:chOff x="778" y="1139"/>
            <a:chExt cx="3850" cy="1777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781" y="1196"/>
              <a:ext cx="3847" cy="1720"/>
            </a:xfrm>
            <a:custGeom>
              <a:avLst/>
              <a:gdLst>
                <a:gd name="T0" fmla="*/ 0 w 3805"/>
                <a:gd name="T1" fmla="*/ 1492 h 1720"/>
                <a:gd name="T2" fmla="*/ 3805 w 3805"/>
                <a:gd name="T3" fmla="*/ 0 h 1720"/>
                <a:gd name="T4" fmla="*/ 3797 w 3805"/>
                <a:gd name="T5" fmla="*/ 235 h 1720"/>
                <a:gd name="T6" fmla="*/ 0 w 3805"/>
                <a:gd name="T7" fmla="*/ 1720 h 1720"/>
                <a:gd name="T8" fmla="*/ 0 w 3805"/>
                <a:gd name="T9" fmla="*/ 1492 h 1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05"/>
                <a:gd name="T16" fmla="*/ 0 h 1720"/>
                <a:gd name="T17" fmla="*/ 3805 w 3805"/>
                <a:gd name="T18" fmla="*/ 1720 h 1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05" h="1720">
                  <a:moveTo>
                    <a:pt x="0" y="1492"/>
                  </a:moveTo>
                  <a:lnTo>
                    <a:pt x="3805" y="0"/>
                  </a:lnTo>
                  <a:lnTo>
                    <a:pt x="3797" y="235"/>
                  </a:lnTo>
                  <a:lnTo>
                    <a:pt x="0" y="1720"/>
                  </a:lnTo>
                  <a:lnTo>
                    <a:pt x="0" y="1492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15" name="Text Box 18"/>
            <p:cNvSpPr txBox="1">
              <a:spLocks noChangeArrowheads="1"/>
            </p:cNvSpPr>
            <p:nvPr/>
          </p:nvSpPr>
          <p:spPr bwMode="auto">
            <a:xfrm>
              <a:off x="778" y="1139"/>
              <a:ext cx="614" cy="1124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light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odd-n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isotope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87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Sr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proj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.)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8200" name="Oval 13"/>
          <p:cNvSpPr>
            <a:spLocks noChangeArrowheads="1"/>
          </p:cNvSpPr>
          <p:nvPr/>
        </p:nvSpPr>
        <p:spPr bwMode="auto">
          <a:xfrm>
            <a:off x="3575050" y="3287713"/>
            <a:ext cx="365125" cy="3651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1" name="Text Box 15"/>
          <p:cNvSpPr txBox="1">
            <a:spLocks noChangeArrowheads="1"/>
          </p:cNvSpPr>
          <p:nvPr/>
        </p:nvSpPr>
        <p:spPr bwMode="auto">
          <a:xfrm>
            <a:off x="4473575" y="5340350"/>
            <a:ext cx="2895600" cy="7874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SLAC e-D deep-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inelastic scattering (‘79)</a:t>
            </a:r>
          </a:p>
        </p:txBody>
      </p:sp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7439025" y="847725"/>
            <a:ext cx="1552575" cy="2308225"/>
          </a:xfrm>
          <a:prstGeom prst="rect">
            <a:avLst/>
          </a:prstGeom>
          <a:noFill/>
          <a:ln w="25400">
            <a:solidFill>
              <a:srgbClr val="FF0066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SAMPLE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e-p vs. e-D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elastic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scattering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2000+2003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585421" y="606587"/>
            <a:ext cx="2727616" cy="5945048"/>
            <a:chOff x="3585421" y="606587"/>
            <a:chExt cx="2727616" cy="5945048"/>
          </a:xfrm>
        </p:grpSpPr>
        <p:sp>
          <p:nvSpPr>
            <p:cNvPr id="8216" name="Freeform 9"/>
            <p:cNvSpPr>
              <a:spLocks/>
            </p:cNvSpPr>
            <p:nvPr/>
          </p:nvSpPr>
          <p:spPr bwMode="auto">
            <a:xfrm rot="1299671">
              <a:off x="3585421" y="1058207"/>
              <a:ext cx="1060177" cy="5493428"/>
            </a:xfrm>
            <a:custGeom>
              <a:avLst/>
              <a:gdLst>
                <a:gd name="T0" fmla="*/ 0 w 2466"/>
                <a:gd name="T1" fmla="*/ 2985 h 2985"/>
                <a:gd name="T2" fmla="*/ 1898 w 2466"/>
                <a:gd name="T3" fmla="*/ 8 h 2985"/>
                <a:gd name="T4" fmla="*/ 2466 w 2466"/>
                <a:gd name="T5" fmla="*/ 0 h 2985"/>
                <a:gd name="T6" fmla="*/ 560 w 2466"/>
                <a:gd name="T7" fmla="*/ 2969 h 2985"/>
                <a:gd name="T8" fmla="*/ 0 w 2466"/>
                <a:gd name="T9" fmla="*/ 2985 h 29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6"/>
                <a:gd name="T16" fmla="*/ 0 h 2985"/>
                <a:gd name="T17" fmla="*/ 2466 w 2466"/>
                <a:gd name="T18" fmla="*/ 2985 h 2985"/>
                <a:gd name="connsiteX0" fmla="*/ 0 w 10056"/>
                <a:gd name="connsiteY0" fmla="*/ 10127 h 10127"/>
                <a:gd name="connsiteX1" fmla="*/ 7753 w 10056"/>
                <a:gd name="connsiteY1" fmla="*/ 27 h 10127"/>
                <a:gd name="connsiteX2" fmla="*/ 10056 w 10056"/>
                <a:gd name="connsiteY2" fmla="*/ 0 h 10127"/>
                <a:gd name="connsiteX3" fmla="*/ 2327 w 10056"/>
                <a:gd name="connsiteY3" fmla="*/ 9946 h 10127"/>
                <a:gd name="connsiteX4" fmla="*/ 0 w 10056"/>
                <a:gd name="connsiteY4" fmla="*/ 10127 h 10127"/>
                <a:gd name="connsiteX0" fmla="*/ 0 w 10056"/>
                <a:gd name="connsiteY0" fmla="*/ 10127 h 10127"/>
                <a:gd name="connsiteX1" fmla="*/ 7395 w 10056"/>
                <a:gd name="connsiteY1" fmla="*/ 239 h 10127"/>
                <a:gd name="connsiteX2" fmla="*/ 10056 w 10056"/>
                <a:gd name="connsiteY2" fmla="*/ 0 h 10127"/>
                <a:gd name="connsiteX3" fmla="*/ 2327 w 10056"/>
                <a:gd name="connsiteY3" fmla="*/ 9946 h 10127"/>
                <a:gd name="connsiteX4" fmla="*/ 0 w 10056"/>
                <a:gd name="connsiteY4" fmla="*/ 10127 h 10127"/>
                <a:gd name="connsiteX0" fmla="*/ 0 w 10056"/>
                <a:gd name="connsiteY0" fmla="*/ 10127 h 10127"/>
                <a:gd name="connsiteX1" fmla="*/ 7232 w 10056"/>
                <a:gd name="connsiteY1" fmla="*/ 159 h 10127"/>
                <a:gd name="connsiteX2" fmla="*/ 10056 w 10056"/>
                <a:gd name="connsiteY2" fmla="*/ 0 h 10127"/>
                <a:gd name="connsiteX3" fmla="*/ 2327 w 10056"/>
                <a:gd name="connsiteY3" fmla="*/ 9946 h 10127"/>
                <a:gd name="connsiteX4" fmla="*/ 0 w 10056"/>
                <a:gd name="connsiteY4" fmla="*/ 10127 h 1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" h="10127">
                  <a:moveTo>
                    <a:pt x="0" y="10127"/>
                  </a:moveTo>
                  <a:lnTo>
                    <a:pt x="7232" y="159"/>
                  </a:lnTo>
                  <a:lnTo>
                    <a:pt x="10056" y="0"/>
                  </a:lnTo>
                  <a:lnTo>
                    <a:pt x="2327" y="9946"/>
                  </a:lnTo>
                  <a:lnTo>
                    <a:pt x="0" y="10127"/>
                  </a:ln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3856852" y="606587"/>
              <a:ext cx="2456185" cy="769441"/>
            </a:xfrm>
            <a:prstGeom prst="rect">
              <a:avLst/>
            </a:prstGeom>
            <a:noFill/>
            <a:ln w="25400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square" lIns="45720" r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PV-DIS (JLAB)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</a:rPr>
                <a:t>(2014)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81150" y="1454150"/>
            <a:ext cx="2984503" cy="2016125"/>
            <a:chOff x="996" y="916"/>
            <a:chExt cx="1880" cy="1270"/>
          </a:xfrm>
        </p:grpSpPr>
        <p:sp>
          <p:nvSpPr>
            <p:cNvPr id="8208" name="Oval 22"/>
            <p:cNvSpPr>
              <a:spLocks noChangeArrowheads="1"/>
            </p:cNvSpPr>
            <p:nvPr/>
          </p:nvSpPr>
          <p:spPr bwMode="auto">
            <a:xfrm rot="18154485">
              <a:off x="2645" y="1956"/>
              <a:ext cx="297" cy="164"/>
            </a:xfrm>
            <a:prstGeom prst="ellipse">
              <a:avLst/>
            </a:prstGeom>
            <a:noFill/>
            <a:ln w="317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09" name="Text Box 28"/>
            <p:cNvSpPr txBox="1">
              <a:spLocks noChangeArrowheads="1"/>
            </p:cNvSpPr>
            <p:nvPr/>
          </p:nvSpPr>
          <p:spPr bwMode="auto">
            <a:xfrm>
              <a:off x="996" y="916"/>
              <a:ext cx="8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anticipated</a:t>
              </a:r>
            </a:p>
          </p:txBody>
        </p:sp>
        <p:sp>
          <p:nvSpPr>
            <p:cNvPr id="8210" name="Line 29"/>
            <p:cNvSpPr>
              <a:spLocks noChangeShapeType="1"/>
            </p:cNvSpPr>
            <p:nvPr/>
          </p:nvSpPr>
          <p:spPr bwMode="auto">
            <a:xfrm>
              <a:off x="1709" y="1109"/>
              <a:ext cx="946" cy="785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13214" y="2590798"/>
            <a:ext cx="3057526" cy="1862138"/>
            <a:chOff x="2591" y="1632"/>
            <a:chExt cx="1926" cy="1173"/>
          </a:xfrm>
        </p:grpSpPr>
        <p:sp>
          <p:nvSpPr>
            <p:cNvPr id="8212" name="Text Box 23"/>
            <p:cNvSpPr txBox="1">
              <a:spLocks noChangeArrowheads="1"/>
            </p:cNvSpPr>
            <p:nvPr/>
          </p:nvSpPr>
          <p:spPr bwMode="auto">
            <a:xfrm>
              <a:off x="3653" y="2183"/>
              <a:ext cx="86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Current allowed region</a:t>
              </a:r>
            </a:p>
          </p:txBody>
        </p:sp>
        <p:sp>
          <p:nvSpPr>
            <p:cNvPr id="8213" name="Line 24"/>
            <p:cNvSpPr>
              <a:spLocks noChangeShapeType="1"/>
            </p:cNvSpPr>
            <p:nvPr/>
          </p:nvSpPr>
          <p:spPr bwMode="auto">
            <a:xfrm flipH="1" flipV="1">
              <a:off x="3183" y="2130"/>
              <a:ext cx="606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11" name="Oval 21"/>
            <p:cNvSpPr>
              <a:spLocks noChangeArrowheads="1"/>
            </p:cNvSpPr>
            <p:nvPr/>
          </p:nvSpPr>
          <p:spPr bwMode="auto">
            <a:xfrm rot="18060003">
              <a:off x="2096" y="2127"/>
              <a:ext cx="1173" cy="184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929063" y="3505200"/>
            <a:ext cx="4933950" cy="1954213"/>
            <a:chOff x="2475" y="2208"/>
            <a:chExt cx="3108" cy="1231"/>
          </a:xfrm>
        </p:grpSpPr>
        <p:sp>
          <p:nvSpPr>
            <p:cNvPr id="8206" name="Text Box 33"/>
            <p:cNvSpPr txBox="1">
              <a:spLocks noChangeArrowheads="1"/>
            </p:cNvSpPr>
            <p:nvPr/>
          </p:nvSpPr>
          <p:spPr bwMode="auto">
            <a:xfrm>
              <a:off x="4719" y="2919"/>
              <a:ext cx="86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0D502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Standard Model prediction</a:t>
              </a:r>
            </a:p>
          </p:txBody>
        </p:sp>
        <p:sp>
          <p:nvSpPr>
            <p:cNvPr id="8207" name="Line 34"/>
            <p:cNvSpPr>
              <a:spLocks noChangeShapeType="1"/>
            </p:cNvSpPr>
            <p:nvPr/>
          </p:nvSpPr>
          <p:spPr bwMode="auto">
            <a:xfrm flipH="1" flipV="1">
              <a:off x="2475" y="2208"/>
              <a:ext cx="2260" cy="9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7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8900"/>
            <a:ext cx="7772400" cy="523875"/>
          </a:xfrm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chemeClr val="accent2"/>
                </a:solidFill>
                <a:latin typeface="Verdana" pitchFamily="34" charset="0"/>
              </a:rPr>
              <a:t>Using molecules to get at NSD-PV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22325"/>
            <a:ext cx="9144000" cy="6035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Diatomic molecules </a:t>
            </a:r>
            <a:r>
              <a:rPr lang="en-US" sz="2400" i="1" dirty="0" smtClean="0"/>
              <a:t>systematically</a:t>
            </a:r>
            <a:r>
              <a:rPr lang="en-US" sz="2400" dirty="0" smtClean="0"/>
              <a:t> have close </a:t>
            </a:r>
            <a:r>
              <a:rPr lang="en-US" sz="2400" dirty="0" err="1" smtClean="0"/>
              <a:t>rotation+hyperfine</a:t>
            </a:r>
            <a:r>
              <a:rPr lang="en-US" sz="2400" dirty="0" smtClean="0"/>
              <a:t> levels of opposite parity--B-field tuning can give </a:t>
            </a:r>
            <a:r>
              <a:rPr lang="en-US" sz="2400" i="1" dirty="0" smtClean="0">
                <a:sym typeface="Symbol" pitchFamily="18" charset="2"/>
              </a:rPr>
              <a:t>E</a:t>
            </a:r>
            <a:r>
              <a:rPr lang="en-US" sz="2400" dirty="0" smtClean="0">
                <a:sym typeface="Symbol" pitchFamily="18" charset="2"/>
              </a:rPr>
              <a:t> ~ 10</a:t>
            </a:r>
            <a:r>
              <a:rPr lang="en-US" sz="2400" baseline="30000" dirty="0" smtClean="0">
                <a:sym typeface="Symbol" pitchFamily="18" charset="2"/>
              </a:rPr>
              <a:t>-11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eV</a:t>
            </a:r>
            <a:r>
              <a:rPr lang="en-US" sz="2400" dirty="0" smtClean="0">
                <a:sym typeface="Symbol" pitchFamily="18" charset="2"/>
              </a:rPr>
              <a:t>!	    </a:t>
            </a:r>
            <a:r>
              <a:rPr lang="en-US" sz="1800" dirty="0" smtClean="0">
                <a:sym typeface="Symbol" pitchFamily="18" charset="2"/>
              </a:rPr>
              <a:t>[Kozlov, </a:t>
            </a:r>
            <a:r>
              <a:rPr lang="en-US" sz="1800" dirty="0" err="1" smtClean="0">
                <a:sym typeface="Symbol" pitchFamily="18" charset="2"/>
              </a:rPr>
              <a:t>Labzowsky</a:t>
            </a:r>
            <a:r>
              <a:rPr lang="en-US" sz="1800" dirty="0" smtClean="0">
                <a:sym typeface="Symbol" pitchFamily="18" charset="2"/>
              </a:rPr>
              <a:t>, &amp; </a:t>
            </a:r>
            <a:r>
              <a:rPr lang="en-US" sz="1800" dirty="0" err="1" smtClean="0">
                <a:sym typeface="Symbol" pitchFamily="18" charset="2"/>
              </a:rPr>
              <a:t>Mitruschenkov</a:t>
            </a:r>
            <a:r>
              <a:rPr lang="en-US" sz="1800" dirty="0" smtClean="0">
                <a:sym typeface="Symbol" pitchFamily="18" charset="2"/>
              </a:rPr>
              <a:t>, JETP </a:t>
            </a:r>
            <a:r>
              <a:rPr lang="en-US" sz="1800" b="1" dirty="0" smtClean="0">
                <a:sym typeface="Symbol" pitchFamily="18" charset="2"/>
              </a:rPr>
              <a:t>73</a:t>
            </a:r>
            <a:r>
              <a:rPr lang="en-US" sz="1800" dirty="0" smtClean="0">
                <a:sym typeface="Symbol" pitchFamily="18" charset="2"/>
              </a:rPr>
              <a:t>, 415 (1991)]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Ground state levels have long lifetimes, excellent energy resolution            </a:t>
            </a:r>
            <a:r>
              <a:rPr lang="en-US" sz="2400" dirty="0" smtClean="0">
                <a:sym typeface="Symbol" pitchFamily="18" charset="2"/>
              </a:rPr>
              <a:t>high sensitivity to PV energy shifts (from AC Stark) </a:t>
            </a:r>
            <a:r>
              <a:rPr lang="en-US" sz="1800" dirty="0" smtClean="0">
                <a:sym typeface="Symbol" pitchFamily="18" charset="2"/>
              </a:rPr>
              <a:t>[Fortson]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>
                <a:sym typeface="Symbol" pitchFamily="18" charset="2"/>
              </a:rPr>
              <a:t>Can use proven technique for nearly-degenerate levels (atomic </a:t>
            </a:r>
            <a:r>
              <a:rPr lang="en-US" sz="2400" dirty="0" err="1" smtClean="0">
                <a:sym typeface="Symbol" pitchFamily="18" charset="2"/>
              </a:rPr>
              <a:t>Dy</a:t>
            </a:r>
            <a:r>
              <a:rPr lang="en-US" sz="2400" dirty="0" smtClean="0">
                <a:sym typeface="Symbol" pitchFamily="18" charset="2"/>
              </a:rPr>
              <a:t>) </a:t>
            </a:r>
            <a:r>
              <a:rPr lang="en-US" sz="1800" dirty="0" smtClean="0">
                <a:sym typeface="Symbol" pitchFamily="18" charset="2"/>
              </a:rPr>
              <a:t>[Nguyen, Budker, DeMille, &amp; </a:t>
            </a:r>
            <a:r>
              <a:rPr lang="en-US" sz="1800" dirty="0" err="1" smtClean="0">
                <a:sym typeface="Symbol" pitchFamily="18" charset="2"/>
              </a:rPr>
              <a:t>Zolotorev</a:t>
            </a:r>
            <a:r>
              <a:rPr lang="en-US" sz="1800" dirty="0" smtClean="0">
                <a:sym typeface="Symbol" pitchFamily="18" charset="2"/>
              </a:rPr>
              <a:t> PRA </a:t>
            </a:r>
            <a:r>
              <a:rPr lang="en-US" sz="1800" b="1" dirty="0" smtClean="0">
                <a:sym typeface="Symbol" pitchFamily="18" charset="2"/>
              </a:rPr>
              <a:t>56</a:t>
            </a:r>
            <a:r>
              <a:rPr lang="en-US" sz="1800" dirty="0" smtClean="0">
                <a:sym typeface="Symbol" pitchFamily="18" charset="2"/>
              </a:rPr>
              <a:t>, 3453 (1997)]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>
                <a:sym typeface="Symbol" pitchFamily="18" charset="2"/>
              </a:rPr>
              <a:t>Versatile, well-characterized beam source for all desired species </a:t>
            </a:r>
            <a:r>
              <a:rPr lang="en-US" sz="2000" dirty="0" smtClean="0">
                <a:sym typeface="Symbol" pitchFamily="18" charset="2"/>
              </a:rPr>
              <a:t>[widely used; </a:t>
            </a:r>
            <a:r>
              <a:rPr lang="en-US" sz="2000" dirty="0" err="1" smtClean="0">
                <a:sym typeface="Symbol" pitchFamily="18" charset="2"/>
              </a:rPr>
              <a:t>charaterized</a:t>
            </a:r>
            <a:r>
              <a:rPr lang="en-US" sz="2000" dirty="0" smtClean="0">
                <a:sym typeface="Symbol" pitchFamily="18" charset="2"/>
              </a:rPr>
              <a:t> by </a:t>
            </a:r>
            <a:r>
              <a:rPr lang="en-US" sz="2000" dirty="0" err="1" smtClean="0">
                <a:sym typeface="Symbol" pitchFamily="18" charset="2"/>
              </a:rPr>
              <a:t>Tarbutt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i="1" dirty="0" smtClean="0">
                <a:sym typeface="Symbol" pitchFamily="18" charset="2"/>
              </a:rPr>
              <a:t>et al.</a:t>
            </a:r>
            <a:r>
              <a:rPr lang="en-US" sz="2000" dirty="0" smtClean="0">
                <a:sym typeface="Symbol" pitchFamily="18" charset="2"/>
              </a:rPr>
              <a:t>, {Hinds}, J. Phys. B </a:t>
            </a:r>
            <a:r>
              <a:rPr lang="en-US" sz="2000" b="1" dirty="0" smtClean="0">
                <a:sym typeface="Symbol" pitchFamily="18" charset="2"/>
              </a:rPr>
              <a:t>35</a:t>
            </a:r>
            <a:r>
              <a:rPr lang="en-US" sz="2000" dirty="0" smtClean="0">
                <a:sym typeface="Symbol" pitchFamily="18" charset="2"/>
              </a:rPr>
              <a:t>, 5013 (2002).]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>
                <a:sym typeface="Symbol" pitchFamily="18" charset="2"/>
              </a:rPr>
              <a:t>Wide range of molecular species with required spectroscopic data already known </a:t>
            </a:r>
            <a:r>
              <a:rPr lang="en-US" sz="2000" dirty="0" smtClean="0">
                <a:sym typeface="Symbol" pitchFamily="18" charset="2"/>
              </a:rPr>
              <a:t>[Hertzberg, etc.]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>
                <a:sym typeface="Symbol" pitchFamily="18" charset="2"/>
              </a:rPr>
              <a:t>Estimated sensitivity sufficient for desired low-</a:t>
            </a:r>
            <a:r>
              <a:rPr lang="en-US" sz="2400" i="1" dirty="0" smtClean="0">
                <a:sym typeface="Symbol" pitchFamily="18" charset="2"/>
              </a:rPr>
              <a:t>Z </a:t>
            </a:r>
            <a:r>
              <a:rPr lang="en-US" sz="2400" dirty="0" smtClean="0">
                <a:sym typeface="Symbol" pitchFamily="18" charset="2"/>
              </a:rPr>
              <a:t>nuclei (odd </a:t>
            </a:r>
            <a:r>
              <a:rPr lang="en-US" sz="2400" i="1" dirty="0" smtClean="0">
                <a:sym typeface="Symbol" pitchFamily="18" charset="2"/>
              </a:rPr>
              <a:t>p</a:t>
            </a:r>
            <a:r>
              <a:rPr lang="en-US" sz="2400" dirty="0" smtClean="0">
                <a:sym typeface="Symbol" pitchFamily="18" charset="2"/>
              </a:rPr>
              <a:t> and odd </a:t>
            </a:r>
            <a:r>
              <a:rPr lang="en-US" sz="2400" i="1" dirty="0" smtClean="0">
                <a:sym typeface="Symbol" pitchFamily="18" charset="2"/>
              </a:rPr>
              <a:t>n</a:t>
            </a:r>
            <a:r>
              <a:rPr lang="en-US" sz="2400" dirty="0" smtClean="0">
                <a:sym typeface="Symbol" pitchFamily="18" charset="2"/>
              </a:rPr>
              <a:t>), plus wide range of heavier nuclei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>
                <a:sym typeface="Symbol" pitchFamily="18" charset="2"/>
              </a:rPr>
              <a:t>Simple molecules (1 valence </a:t>
            </a:r>
            <a:r>
              <a:rPr lang="en-US" sz="2400" i="1" dirty="0" smtClean="0">
                <a:sym typeface="Symbol" pitchFamily="18" charset="2"/>
              </a:rPr>
              <a:t>e</a:t>
            </a:r>
            <a:r>
              <a:rPr lang="en-US" sz="2400" i="1" baseline="30000" dirty="0" smtClean="0">
                <a:sym typeface="Symbol" pitchFamily="18" charset="2"/>
              </a:rPr>
              <a:t>-</a:t>
            </a:r>
            <a:r>
              <a:rPr lang="en-US" sz="2400" dirty="0" smtClean="0">
                <a:sym typeface="Symbol" pitchFamily="18" charset="2"/>
              </a:rPr>
              <a:t>, </a:t>
            </a:r>
            <a:r>
              <a:rPr lang="en-US" sz="2400" i="1" baseline="30000" dirty="0" smtClean="0">
                <a:sym typeface="Symbol" pitchFamily="18" charset="2"/>
              </a:rPr>
              <a:t>2</a:t>
            </a:r>
            <a:r>
              <a:rPr lang="en-US" sz="2400" i="1" dirty="0" smtClean="0">
                <a:latin typeface="Symbol" pitchFamily="18" charset="2"/>
                <a:sym typeface="Symbol" pitchFamily="18" charset="2"/>
              </a:rPr>
              <a:t>S</a:t>
            </a:r>
            <a:r>
              <a:rPr lang="en-US" sz="2400" i="1" baseline="-25000" dirty="0" smtClean="0">
                <a:sym typeface="Symbol" pitchFamily="18" charset="2"/>
              </a:rPr>
              <a:t>1/2</a:t>
            </a:r>
            <a:r>
              <a:rPr lang="en-US" sz="2400" i="1" dirty="0" smtClean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state) amenable to interpretation (via calculated valence electron </a:t>
            </a:r>
            <a:r>
              <a:rPr lang="en-US" sz="2400" dirty="0" err="1" smtClean="0">
                <a:sym typeface="Symbol" pitchFamily="18" charset="2"/>
              </a:rPr>
              <a:t>wavefunctions</a:t>
            </a:r>
            <a:r>
              <a:rPr lang="en-US" sz="2400" dirty="0" smtClean="0">
                <a:sym typeface="Symbol" pitchFamily="18" charset="2"/>
              </a:rPr>
              <a:t>) at ~20% level   </a:t>
            </a:r>
            <a:r>
              <a:rPr lang="en-US" sz="2000" dirty="0" smtClean="0">
                <a:sym typeface="Symbol" pitchFamily="18" charset="2"/>
              </a:rPr>
              <a:t>[Kozlov &amp; </a:t>
            </a:r>
            <a:r>
              <a:rPr lang="en-US" sz="2000" dirty="0" err="1" smtClean="0">
                <a:sym typeface="Symbol" pitchFamily="18" charset="2"/>
              </a:rPr>
              <a:t>Labzowsky</a:t>
            </a:r>
            <a:r>
              <a:rPr lang="en-US" sz="2000" dirty="0" smtClean="0">
                <a:sym typeface="Symbol" pitchFamily="18" charset="2"/>
              </a:rPr>
              <a:t>, J. Phys B </a:t>
            </a:r>
            <a:r>
              <a:rPr lang="en-US" sz="2000" b="1" dirty="0" smtClean="0">
                <a:sym typeface="Symbol" pitchFamily="18" charset="2"/>
              </a:rPr>
              <a:t>28</a:t>
            </a:r>
            <a:r>
              <a:rPr lang="en-US" sz="2000" dirty="0" smtClean="0">
                <a:sym typeface="Symbol" pitchFamily="18" charset="2"/>
              </a:rPr>
              <a:t>, 1933 (1995)]</a:t>
            </a:r>
            <a:endParaRPr lang="en-US" sz="2400" dirty="0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584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2" name="Rectangle 8"/>
          <p:cNvSpPr>
            <a:spLocks noGrp="1" noChangeArrowheads="1"/>
          </p:cNvSpPr>
          <p:nvPr>
            <p:ph type="title"/>
          </p:nvPr>
        </p:nvSpPr>
        <p:spPr>
          <a:xfrm>
            <a:off x="-2247900" y="1107420"/>
            <a:ext cx="8051800" cy="4919662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Z 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  O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       M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	      B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	I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	 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1858963" y="1173162"/>
            <a:ext cx="5527675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 err="1" smtClean="0"/>
              <a:t>eeman</a:t>
            </a:r>
            <a:r>
              <a:rPr lang="en-US" dirty="0" smtClean="0"/>
              <a:t>-tuned</a:t>
            </a:r>
            <a:endParaRPr lang="en-US" dirty="0"/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/>
              <a:t>       </a:t>
            </a:r>
            <a:r>
              <a:rPr lang="en-US" dirty="0" err="1"/>
              <a:t>ptically</a:t>
            </a:r>
            <a:r>
              <a:rPr lang="en-US" dirty="0"/>
              <a:t> prepared and detected</a:t>
            </a:r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/>
              <a:t>  </a:t>
            </a:r>
            <a:r>
              <a:rPr lang="en-US" dirty="0" smtClean="0"/>
              <a:t>         </a:t>
            </a:r>
            <a:r>
              <a:rPr lang="en-US" dirty="0" err="1"/>
              <a:t>olecular</a:t>
            </a:r>
            <a:r>
              <a:rPr lang="en-US" dirty="0"/>
              <a:t> </a:t>
            </a:r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/>
              <a:t>               </a:t>
            </a:r>
            <a:r>
              <a:rPr lang="en-US" dirty="0" err="1" smtClean="0"/>
              <a:t>eams</a:t>
            </a:r>
            <a:r>
              <a:rPr lang="en-US" dirty="0" smtClean="0"/>
              <a:t> </a:t>
            </a:r>
            <a:r>
              <a:rPr lang="en-US" dirty="0"/>
              <a:t>for the</a:t>
            </a:r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/>
              <a:t>     </a:t>
            </a:r>
            <a:r>
              <a:rPr lang="en-US" dirty="0" smtClean="0"/>
              <a:t>    </a:t>
            </a:r>
            <a:r>
              <a:rPr lang="en-US" dirty="0" err="1"/>
              <a:t>nvestigation</a:t>
            </a:r>
            <a:r>
              <a:rPr lang="en-US" dirty="0"/>
              <a:t> of</a:t>
            </a:r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/>
              <a:t>      </a:t>
            </a:r>
            <a:r>
              <a:rPr lang="en-US" dirty="0" err="1"/>
              <a:t>lectroweak</a:t>
            </a:r>
            <a:r>
              <a:rPr lang="en-US" dirty="0"/>
              <a:t> effects using</a:t>
            </a:r>
          </a:p>
          <a:p>
            <a:pPr algn="l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dirty="0" err="1"/>
              <a:t>tark</a:t>
            </a:r>
            <a:r>
              <a:rPr lang="en-US" dirty="0"/>
              <a:t> </a:t>
            </a:r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28676" name="TextBox 8"/>
          <p:cNvSpPr txBox="1">
            <a:spLocks noChangeArrowheads="1"/>
          </p:cNvSpPr>
          <p:nvPr/>
        </p:nvSpPr>
        <p:spPr bwMode="auto">
          <a:xfrm>
            <a:off x="865668" y="130176"/>
            <a:ext cx="6377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The ZOMBIES </a:t>
            </a:r>
            <a:r>
              <a:rPr lang="en-US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NSD-PV experiment </a:t>
            </a:r>
            <a:r>
              <a:rPr lang="en-US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at Yale</a:t>
            </a:r>
          </a:p>
        </p:txBody>
      </p:sp>
    </p:spTree>
    <p:extLst>
      <p:ext uri="{BB962C8B-B14F-4D97-AF65-F5344CB8AC3E}">
        <p14:creationId xmlns:p14="http://schemas.microsoft.com/office/powerpoint/2010/main" val="1054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88" y="806242"/>
            <a:ext cx="8712200" cy="762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9526"/>
            <a:ext cx="9144000" cy="62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 kern="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contributions to NSD-PV: scaling with </a:t>
            </a:r>
            <a:r>
              <a:rPr lang="en-US" sz="2800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&amp; </a:t>
            </a:r>
            <a:r>
              <a:rPr lang="en-US" sz="2800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800" i="1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875745" y="728933"/>
            <a:ext cx="2730156" cy="1505536"/>
            <a:chOff x="6374296" y="846921"/>
            <a:chExt cx="2730156" cy="1505536"/>
          </a:xfrm>
        </p:grpSpPr>
        <p:sp>
          <p:nvSpPr>
            <p:cNvPr id="6" name="Text Box 38"/>
            <p:cNvSpPr txBox="1">
              <a:spLocks noChangeArrowheads="1"/>
            </p:cNvSpPr>
            <p:nvPr/>
          </p:nvSpPr>
          <p:spPr bwMode="auto">
            <a:xfrm>
              <a:off x="7381256" y="1921570"/>
              <a:ext cx="172319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Overall </a:t>
              </a:r>
              <a:r>
                <a: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kumimoji="0" lang="en-US" sz="2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" name="Line 39"/>
            <p:cNvSpPr>
              <a:spLocks noChangeShapeType="1"/>
            </p:cNvSpPr>
            <p:nvPr/>
          </p:nvSpPr>
          <p:spPr bwMode="auto">
            <a:xfrm flipH="1" flipV="1">
              <a:off x="7885252" y="1634439"/>
              <a:ext cx="198160" cy="364573"/>
            </a:xfrm>
            <a:prstGeom prst="line">
              <a:avLst/>
            </a:prstGeom>
            <a:noFill/>
            <a:ln w="12700">
              <a:solidFill>
                <a:srgbClr val="7030A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74296" y="846921"/>
              <a:ext cx="2146852" cy="82830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11692" y="1415144"/>
            <a:ext cx="4523642" cy="1018149"/>
            <a:chOff x="6296" y="1415144"/>
            <a:chExt cx="4523642" cy="1018149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6296" y="1971628"/>
              <a:ext cx="4523642" cy="461665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|’</a:t>
              </a:r>
              <a:r>
                <a:rPr lang="en-US" sz="2400" i="1" baseline="-30000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2400" i="1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</a:t>
              </a:r>
              <a:r>
                <a:rPr lang="en-US" sz="2400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</a:t>
              </a:r>
              <a:r>
                <a:rPr lang="en-US" sz="2400" dirty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400" baseline="-30000" dirty="0" err="1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baseline="-30000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1-4sin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</a:t>
              </a:r>
              <a:r>
                <a:rPr kumimoji="0" lang="en-US" sz="2400" b="0" i="1" u="none" strike="noStrike" kern="1200" cap="none" spc="0" normalizeH="0" baseline="-3000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)/2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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-.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cxnSp>
          <p:nvCxnSpPr>
            <p:cNvPr id="13" name="Straight Arrow Connector 12"/>
            <p:cNvCxnSpPr>
              <a:stCxn id="10" idx="0"/>
            </p:cNvCxnSpPr>
            <p:nvPr/>
          </p:nvCxnSpPr>
          <p:spPr>
            <a:xfrm flipV="1">
              <a:off x="2268117" y="1415144"/>
              <a:ext cx="747226" cy="556484"/>
            </a:xfrm>
            <a:prstGeom prst="straightConnector1">
              <a:avLst/>
            </a:prstGeom>
            <a:ln w="15875">
              <a:solidFill>
                <a:srgbClr val="00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070506" y="1489883"/>
            <a:ext cx="7073494" cy="4016250"/>
            <a:chOff x="2070506" y="1489883"/>
            <a:chExt cx="7073494" cy="4016250"/>
          </a:xfrm>
        </p:grpSpPr>
        <p:graphicFrame>
          <p:nvGraphicFramePr>
            <p:cNvPr id="15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8988625"/>
                </p:ext>
              </p:extLst>
            </p:nvPr>
          </p:nvGraphicFramePr>
          <p:xfrm>
            <a:off x="4284189" y="4574375"/>
            <a:ext cx="2404443" cy="931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535" name="Equation" r:id="rId5" imgW="1218960" imgH="520560" progId="Equation.DSMT4">
                    <p:embed/>
                  </p:oleObj>
                </mc:Choice>
                <mc:Fallback>
                  <p:oleObj name="Equation" r:id="rId5" imgW="1218960" imgH="520560" progId="Equation.DSMT4">
                    <p:embed/>
                    <p:pic>
                      <p:nvPicPr>
                        <p:cNvPr id="22564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189" y="4574375"/>
                          <a:ext cx="2404443" cy="93175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2070506" y="4246994"/>
              <a:ext cx="70734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Simple shell model: valence nucleon over closed core</a:t>
              </a:r>
              <a:endParaRPr lang="en-US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3811322" y="1489883"/>
              <a:ext cx="1675089" cy="269543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606140" y="1505005"/>
            <a:ext cx="4498312" cy="2463095"/>
            <a:chOff x="4682340" y="1543105"/>
            <a:chExt cx="4498312" cy="246309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6566026" y="2975149"/>
              <a:ext cx="2614626" cy="103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spcAft>
                  <a:spcPct val="20000"/>
                </a:spcAft>
                <a:defRPr/>
              </a:pPr>
              <a:r>
                <a:rPr kumimoji="0" lang="en-US" sz="2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’</a:t>
              </a:r>
              <a:r>
                <a:rPr lang="en-US" sz="2200" i="1" baseline="-30000" dirty="0">
                  <a:solidFill>
                    <a:srgbClr val="2D2DB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Q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 </a:t>
              </a: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small 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(&lt;</a:t>
              </a:r>
              <a:r>
                <a:rPr kumimoji="0" lang="en-US" sz="2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’</a:t>
              </a:r>
              <a:r>
                <a:rPr kumimoji="0" lang="en-US" sz="2200" b="0" i="1" u="none" strike="noStrike" kern="1200" cap="none" spc="0" normalizeH="0" baseline="-3000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a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/4)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/>
              </a:r>
              <a:b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</a:br>
              <a:r>
                <a:rPr kumimoji="0" lang="en-US" sz="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/>
              </a:r>
              <a:br>
                <a:rPr kumimoji="0" lang="en-US" sz="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</a:b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&amp;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well </a:t>
              </a: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understood</a:t>
              </a:r>
              <a:b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</a:b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--</a:t>
              </a:r>
              <a:r>
                <a:rPr kumimoji="0" lang="en-US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  <a:sym typeface="Symbol" pitchFamily="18" charset="2"/>
                </a:rPr>
                <a:t>ignore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endParaRPr>
            </a:p>
          </p:txBody>
        </p:sp>
        <p:cxnSp>
          <p:nvCxnSpPr>
            <p:cNvPr id="23" name="Straight Arrow Connector 22"/>
            <p:cNvCxnSpPr>
              <a:stCxn id="11" idx="0"/>
            </p:cNvCxnSpPr>
            <p:nvPr/>
          </p:nvCxnSpPr>
          <p:spPr>
            <a:xfrm flipH="1" flipV="1">
              <a:off x="4682340" y="1543105"/>
              <a:ext cx="3190999" cy="1432044"/>
            </a:xfrm>
            <a:prstGeom prst="straightConnector1">
              <a:avLst/>
            </a:prstGeom>
            <a:ln w="15875">
              <a:solidFill>
                <a:srgbClr val="2D2DB9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22156" y="5506133"/>
            <a:ext cx="6929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Poorly-known hadronic PV nucleon-nucleus couplings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0" y="6149175"/>
            <a:ext cx="9104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0" lang="en-US" sz="22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napole</a:t>
            </a:r>
            <a:r>
              <a:rPr kumimoji="0" lang="en-US" sz="22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term dominates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in heavy nuclei: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 ’</a:t>
            </a:r>
            <a:r>
              <a:rPr kumimoji="0" lang="en-US" sz="2400" u="none" strike="noStrike" kern="1200" cap="none" spc="0" normalizeH="0" baseline="-3000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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&gt; 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’</a:t>
            </a:r>
            <a:r>
              <a:rPr kumimoji="0" lang="en-US" sz="2400" u="none" strike="noStrike" kern="1200" cap="none" spc="0" normalizeH="0" baseline="-3000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Symbol" pitchFamily="18" charset="2"/>
              </a:rPr>
              <a:t>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  <a:sym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323" y="5423948"/>
            <a:ext cx="2327968" cy="6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11" y="5900588"/>
            <a:ext cx="3619500" cy="838200"/>
          </a:xfrm>
          <a:prstGeom prst="rect">
            <a:avLst/>
          </a:prstGeom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33"/>
            <a:ext cx="9144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7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Hadronic PV in nucleus induces nuclear spin helix</a:t>
            </a:r>
            <a:br>
              <a:rPr lang="en-US" sz="27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    = magnetic dipole + </a:t>
            </a:r>
            <a:r>
              <a:rPr lang="en-US" sz="2700" i="1" dirty="0" err="1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700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54" name="Rectangle 62"/>
          <p:cNvSpPr>
            <a:spLocks noChangeArrowheads="1"/>
          </p:cNvSpPr>
          <p:nvPr/>
        </p:nvSpPr>
        <p:spPr bwMode="auto">
          <a:xfrm>
            <a:off x="2805113" y="2952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6" name="Text Box 69"/>
          <p:cNvSpPr txBox="1">
            <a:spLocks noChangeArrowheads="1"/>
          </p:cNvSpPr>
          <p:nvPr/>
        </p:nvSpPr>
        <p:spPr bwMode="auto">
          <a:xfrm>
            <a:off x="3675730" y="991379"/>
            <a:ext cx="1630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spin tilted </a:t>
            </a:r>
          </a:p>
          <a:p>
            <a:pPr algn="ctr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along momentum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924425" y="911225"/>
            <a:ext cx="4038600" cy="5888038"/>
            <a:chOff x="4924425" y="911225"/>
            <a:chExt cx="4038600" cy="5888038"/>
          </a:xfrm>
        </p:grpSpPr>
        <p:grpSp>
          <p:nvGrpSpPr>
            <p:cNvPr id="6150" name="Group 43"/>
            <p:cNvGrpSpPr>
              <a:grpSpLocks/>
            </p:cNvGrpSpPr>
            <p:nvPr/>
          </p:nvGrpSpPr>
          <p:grpSpPr bwMode="auto">
            <a:xfrm>
              <a:off x="5686425" y="911225"/>
              <a:ext cx="3276600" cy="2108200"/>
              <a:chOff x="0" y="0"/>
              <a:chExt cx="20000" cy="20000"/>
            </a:xfrm>
          </p:grpSpPr>
          <p:sp>
            <p:nvSpPr>
              <p:cNvPr id="6160" name="Oval 44"/>
              <p:cNvSpPr>
                <a:spLocks noChangeArrowheads="1"/>
              </p:cNvSpPr>
              <p:nvPr/>
            </p:nvSpPr>
            <p:spPr bwMode="auto">
              <a:xfrm>
                <a:off x="907" y="1500"/>
                <a:ext cx="18143" cy="17114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61" name="Group 45"/>
              <p:cNvGrpSpPr>
                <a:grpSpLocks/>
              </p:cNvGrpSpPr>
              <p:nvPr/>
            </p:nvGrpSpPr>
            <p:grpSpPr bwMode="auto">
              <a:xfrm>
                <a:off x="9104" y="17048"/>
                <a:ext cx="1438" cy="2952"/>
                <a:chOff x="0" y="-1"/>
                <a:chExt cx="20000" cy="20001"/>
              </a:xfrm>
            </p:grpSpPr>
            <p:sp>
              <p:nvSpPr>
                <p:cNvPr id="6171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821" y="10081"/>
                  <a:ext cx="19179" cy="9919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2" name="Line 47"/>
                <p:cNvSpPr>
                  <a:spLocks noChangeShapeType="1"/>
                </p:cNvSpPr>
                <p:nvPr/>
              </p:nvSpPr>
              <p:spPr bwMode="auto">
                <a:xfrm>
                  <a:off x="0" y="-1"/>
                  <a:ext cx="19193" cy="9919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2" name="Group 48"/>
              <p:cNvGrpSpPr>
                <a:grpSpLocks/>
              </p:cNvGrpSpPr>
              <p:nvPr/>
            </p:nvGrpSpPr>
            <p:grpSpPr bwMode="auto">
              <a:xfrm>
                <a:off x="9143" y="0"/>
                <a:ext cx="1438" cy="2952"/>
                <a:chOff x="0" y="-1"/>
                <a:chExt cx="20000" cy="20001"/>
              </a:xfrm>
            </p:grpSpPr>
            <p:sp>
              <p:nvSpPr>
                <p:cNvPr id="6169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10081"/>
                  <a:ext cx="19193" cy="9919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807" y="-1"/>
                  <a:ext cx="19193" cy="9919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3" name="Group 51"/>
              <p:cNvGrpSpPr>
                <a:grpSpLocks/>
              </p:cNvGrpSpPr>
              <p:nvPr/>
            </p:nvGrpSpPr>
            <p:grpSpPr bwMode="auto">
              <a:xfrm>
                <a:off x="18101" y="9151"/>
                <a:ext cx="1899" cy="2235"/>
                <a:chOff x="11" y="0"/>
                <a:chExt cx="19988" cy="20000"/>
              </a:xfrm>
            </p:grpSpPr>
            <p:sp>
              <p:nvSpPr>
                <p:cNvPr id="6167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1" y="0"/>
                  <a:ext cx="9915" cy="19186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8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10084" y="805"/>
                  <a:ext cx="9915" cy="19195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4" name="Group 54"/>
              <p:cNvGrpSpPr>
                <a:grpSpLocks/>
              </p:cNvGrpSpPr>
              <p:nvPr/>
            </p:nvGrpSpPr>
            <p:grpSpPr bwMode="auto">
              <a:xfrm>
                <a:off x="0" y="8307"/>
                <a:ext cx="1899" cy="2235"/>
                <a:chOff x="0" y="0"/>
                <a:chExt cx="20000" cy="20000"/>
              </a:xfrm>
            </p:grpSpPr>
            <p:sp>
              <p:nvSpPr>
                <p:cNvPr id="6165" name="Line 55"/>
                <p:cNvSpPr>
                  <a:spLocks noChangeShapeType="1"/>
                </p:cNvSpPr>
                <p:nvPr/>
              </p:nvSpPr>
              <p:spPr bwMode="auto">
                <a:xfrm>
                  <a:off x="0" y="814"/>
                  <a:ext cx="9921" cy="19186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0079" y="0"/>
                  <a:ext cx="9921" cy="19195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6146" name="Object 57"/>
            <p:cNvGraphicFramePr>
              <a:graphicFrameLocks noChangeAspect="1"/>
            </p:cNvGraphicFramePr>
            <p:nvPr/>
          </p:nvGraphicFramePr>
          <p:xfrm>
            <a:off x="4937125" y="3417888"/>
            <a:ext cx="4019550" cy="3381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410" r:id="rId5" imgW="5919216" imgH="4724400" progId="Word.Document.8">
                    <p:embed/>
                  </p:oleObj>
                </mc:Choice>
                <mc:Fallback>
                  <p:oleObj r:id="rId5" imgW="5919216" imgH="4724400" progId="Word.Document.8">
                    <p:embed/>
                    <p:pic>
                      <p:nvPicPr>
                        <p:cNvPr id="6146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448" t="11613" r="16992" b="17419"/>
                        <a:stretch>
                          <a:fillRect/>
                        </a:stretch>
                      </p:blipFill>
                      <p:spPr bwMode="auto">
                        <a:xfrm>
                          <a:off x="4937125" y="3417888"/>
                          <a:ext cx="4019550" cy="3381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1" name="Text Box 58"/>
            <p:cNvSpPr txBox="1">
              <a:spLocks noChangeArrowheads="1"/>
            </p:cNvSpPr>
            <p:nvPr/>
          </p:nvSpPr>
          <p:spPr bwMode="auto">
            <a:xfrm>
              <a:off x="4924425" y="2790825"/>
              <a:ext cx="72327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dirty="0"/>
                <a:t>=</a:t>
              </a:r>
            </a:p>
          </p:txBody>
        </p:sp>
        <p:sp>
          <p:nvSpPr>
            <p:cNvPr id="6152" name="Text Box 59"/>
            <p:cNvSpPr txBox="1">
              <a:spLocks noChangeArrowheads="1"/>
            </p:cNvSpPr>
            <p:nvPr/>
          </p:nvSpPr>
          <p:spPr bwMode="auto">
            <a:xfrm>
              <a:off x="6959600" y="2768600"/>
              <a:ext cx="72327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dirty="0"/>
                <a:t>+</a:t>
              </a:r>
            </a:p>
          </p:txBody>
        </p:sp>
        <p:sp>
          <p:nvSpPr>
            <p:cNvPr id="6158" name="Text Box 71"/>
            <p:cNvSpPr txBox="1">
              <a:spLocks noChangeArrowheads="1"/>
            </p:cNvSpPr>
            <p:nvPr/>
          </p:nvSpPr>
          <p:spPr bwMode="auto">
            <a:xfrm>
              <a:off x="6794744" y="1897063"/>
              <a:ext cx="122982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Current loop</a:t>
              </a:r>
            </a:p>
            <a:p>
              <a:pPr algn="ctr"/>
              <a:r>
                <a:rPr lang="en-US" sz="1600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(dipole)</a:t>
              </a:r>
            </a:p>
          </p:txBody>
        </p:sp>
        <p:sp>
          <p:nvSpPr>
            <p:cNvPr id="6159" name="Text Box 72"/>
            <p:cNvSpPr txBox="1">
              <a:spLocks noChangeArrowheads="1"/>
            </p:cNvSpPr>
            <p:nvPr/>
          </p:nvSpPr>
          <p:spPr bwMode="auto">
            <a:xfrm>
              <a:off x="7641451" y="3238500"/>
              <a:ext cx="127631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Current helix</a:t>
              </a:r>
            </a:p>
            <a:p>
              <a:pPr algn="ctr"/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600" dirty="0" err="1">
                  <a:latin typeface="Times New Roman" charset="0"/>
                  <a:ea typeface="Times New Roman" charset="0"/>
                  <a:cs typeface="Times New Roman" charset="0"/>
                </a:rPr>
                <a:t>anapole</a:t>
              </a:r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</p:grpSp>
      <p:sp>
        <p:nvSpPr>
          <p:cNvPr id="6153" name="Rectangle 60"/>
          <p:cNvSpPr>
            <a:spLocks noChangeArrowheads="1"/>
          </p:cNvSpPr>
          <p:nvPr/>
        </p:nvSpPr>
        <p:spPr bwMode="auto">
          <a:xfrm>
            <a:off x="101600" y="5217869"/>
            <a:ext cx="5538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Simple model for nuclear </a:t>
            </a:r>
            <a:r>
              <a:rPr lang="en-US" sz="2200" dirty="0" err="1"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0" hangingPunct="0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(valence nucleon + constant-density core):</a:t>
            </a:r>
          </a:p>
        </p:txBody>
      </p:sp>
      <p:sp>
        <p:nvSpPr>
          <p:cNvPr id="6155" name="Oval 63"/>
          <p:cNvSpPr>
            <a:spLocks noChangeArrowheads="1"/>
          </p:cNvSpPr>
          <p:nvPr/>
        </p:nvSpPr>
        <p:spPr bwMode="auto">
          <a:xfrm>
            <a:off x="3448798" y="5963494"/>
            <a:ext cx="609600" cy="7429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62" y="1714744"/>
            <a:ext cx="4159183" cy="3144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23" y="980971"/>
            <a:ext cx="3320569" cy="5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21" y="5196305"/>
            <a:ext cx="6996029" cy="1089785"/>
          </a:xfrm>
          <a:prstGeom prst="rect">
            <a:avLst/>
          </a:prstGeo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476260"/>
          </a:xfrm>
        </p:spPr>
        <p:txBody>
          <a:bodyPr/>
          <a:lstStyle/>
          <a:p>
            <a:pPr eaLnBrk="1" hangingPunct="1"/>
            <a:r>
              <a:rPr lang="en-US" sz="26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Microscopic physics of the nuclear </a:t>
            </a:r>
            <a:r>
              <a:rPr lang="en-US" sz="26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6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moment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5108" y="805478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Nucleon-nucleon HPV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interactions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perturb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nuclear structure:</a:t>
            </a: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1304925" y="1438275"/>
            <a:ext cx="5013325" cy="3305175"/>
            <a:chOff x="2344" y="6011"/>
            <a:chExt cx="7897" cy="5205"/>
          </a:xfrm>
        </p:grpSpPr>
        <p:sp>
          <p:nvSpPr>
            <p:cNvPr id="7179" name="Line 13"/>
            <p:cNvSpPr>
              <a:spLocks noChangeShapeType="1"/>
            </p:cNvSpPr>
            <p:nvPr/>
          </p:nvSpPr>
          <p:spPr bwMode="auto">
            <a:xfrm>
              <a:off x="6150" y="6310"/>
              <a:ext cx="67" cy="41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0" name="Rectangle 14"/>
            <p:cNvSpPr>
              <a:spLocks noChangeArrowheads="1"/>
            </p:cNvSpPr>
            <p:nvPr/>
          </p:nvSpPr>
          <p:spPr bwMode="auto">
            <a:xfrm>
              <a:off x="2344" y="10151"/>
              <a:ext cx="793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1" name="Rectangle 15"/>
            <p:cNvSpPr>
              <a:spLocks noChangeArrowheads="1"/>
            </p:cNvSpPr>
            <p:nvPr/>
          </p:nvSpPr>
          <p:spPr bwMode="auto">
            <a:xfrm>
              <a:off x="9358" y="10151"/>
              <a:ext cx="793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’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2" name="Rectangle 16"/>
            <p:cNvSpPr>
              <a:spLocks noChangeArrowheads="1"/>
            </p:cNvSpPr>
            <p:nvPr/>
          </p:nvSpPr>
          <p:spPr bwMode="auto">
            <a:xfrm>
              <a:off x="4439" y="7859"/>
              <a:ext cx="2491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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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3" name="Line 17"/>
            <p:cNvSpPr>
              <a:spLocks noChangeShapeType="1"/>
            </p:cNvSpPr>
            <p:nvPr/>
          </p:nvSpPr>
          <p:spPr bwMode="auto">
            <a:xfrm>
              <a:off x="2920" y="10440"/>
              <a:ext cx="636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5" name="Line 25"/>
            <p:cNvSpPr>
              <a:spLocks noChangeShapeType="1"/>
            </p:cNvSpPr>
            <p:nvPr/>
          </p:nvSpPr>
          <p:spPr bwMode="auto">
            <a:xfrm>
              <a:off x="2980" y="6300"/>
              <a:ext cx="636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8" name="Rectangle 34"/>
            <p:cNvSpPr>
              <a:spLocks noChangeArrowheads="1"/>
            </p:cNvSpPr>
            <p:nvPr/>
          </p:nvSpPr>
          <p:spPr bwMode="auto">
            <a:xfrm>
              <a:off x="2419" y="6011"/>
              <a:ext cx="793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89" name="Rectangle 35"/>
            <p:cNvSpPr>
              <a:spLocks noChangeArrowheads="1"/>
            </p:cNvSpPr>
            <p:nvPr/>
          </p:nvSpPr>
          <p:spPr bwMode="auto">
            <a:xfrm>
              <a:off x="9448" y="6011"/>
              <a:ext cx="793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’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174" name="Rectangle 37"/>
          <p:cNvSpPr>
            <a:spLocks noChangeArrowheads="1"/>
          </p:cNvSpPr>
          <p:nvPr/>
        </p:nvSpPr>
        <p:spPr bwMode="auto">
          <a:xfrm>
            <a:off x="2357438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75" name="Rectangle 38"/>
          <p:cNvSpPr>
            <a:spLocks noChangeArrowheads="1"/>
          </p:cNvSpPr>
          <p:nvPr/>
        </p:nvSpPr>
        <p:spPr bwMode="auto">
          <a:xfrm>
            <a:off x="0" y="45825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Hamiltonian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unpaired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nucleon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interacting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w/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paired core</a:t>
            </a:r>
            <a:br>
              <a:rPr lang="en-US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gives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spin-momentum correlation</a:t>
            </a:r>
          </a:p>
        </p:txBody>
      </p:sp>
      <p:sp>
        <p:nvSpPr>
          <p:cNvPr id="7176" name="Rectangle 39"/>
          <p:cNvSpPr>
            <a:spLocks noChangeArrowheads="1"/>
          </p:cNvSpPr>
          <p:nvPr/>
        </p:nvSpPr>
        <p:spPr bwMode="auto">
          <a:xfrm>
            <a:off x="1019434" y="6083213"/>
            <a:ext cx="72426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6 terms in principle;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linear combinations 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estimated important for </a:t>
            </a:r>
            <a:r>
              <a:rPr kumimoji="0" lang="en-US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DDH)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177" name="Text Box 40"/>
          <p:cNvSpPr txBox="1">
            <a:spLocks noChangeArrowheads="1"/>
          </p:cNvSpPr>
          <p:nvPr/>
        </p:nvSpPr>
        <p:spPr bwMode="auto">
          <a:xfrm>
            <a:off x="5953227" y="1865721"/>
            <a:ext cx="31772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DDH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description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PV: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effective meson exchange parameterizes range &amp; isospin structure</a:t>
            </a:r>
          </a:p>
        </p:txBody>
      </p:sp>
      <p:sp>
        <p:nvSpPr>
          <p:cNvPr id="3" name="Flowchart: Summing Junction 2"/>
          <p:cNvSpPr/>
          <p:nvPr/>
        </p:nvSpPr>
        <p:spPr>
          <a:xfrm>
            <a:off x="3544873" y="1438275"/>
            <a:ext cx="365760" cy="365760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Summing Junction 41"/>
          <p:cNvSpPr/>
          <p:nvPr/>
        </p:nvSpPr>
        <p:spPr>
          <a:xfrm>
            <a:off x="3586014" y="4066744"/>
            <a:ext cx="365760" cy="365760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97121" y="162722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262594" y="387122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839936" y="16320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933676" y="3860735"/>
            <a:ext cx="410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0" y="30162"/>
            <a:ext cx="8991600" cy="858837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“Old style” DDH plot of HPNC measurements</a:t>
            </a:r>
            <a:b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including </a:t>
            </a:r>
            <a:r>
              <a:rPr lang="en-US" sz="2800" i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sz="28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measurements (past &amp; future)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>
            <a:lum bright="-18000" contrast="50000"/>
          </a:blip>
          <a:srcRect/>
          <a:stretch>
            <a:fillRect/>
          </a:stretch>
        </p:blipFill>
        <p:spPr bwMode="auto">
          <a:xfrm>
            <a:off x="1470474" y="1076813"/>
            <a:ext cx="5676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4009" y="1144587"/>
            <a:ext cx="5764210" cy="4829175"/>
            <a:chOff x="465" y="721"/>
            <a:chExt cx="3631" cy="3042"/>
          </a:xfrm>
        </p:grpSpPr>
        <p:sp>
          <p:nvSpPr>
            <p:cNvPr id="23562" name="Freeform 9"/>
            <p:cNvSpPr>
              <a:spLocks/>
            </p:cNvSpPr>
            <p:nvPr/>
          </p:nvSpPr>
          <p:spPr bwMode="auto">
            <a:xfrm>
              <a:off x="1638" y="745"/>
              <a:ext cx="2458" cy="3018"/>
            </a:xfrm>
            <a:custGeom>
              <a:avLst/>
              <a:gdLst>
                <a:gd name="T0" fmla="*/ 2458 w 2458"/>
                <a:gd name="T1" fmla="*/ 3018 h 3018"/>
                <a:gd name="T2" fmla="*/ 867 w 2458"/>
                <a:gd name="T3" fmla="*/ 0 h 3018"/>
                <a:gd name="T4" fmla="*/ 0 w 2458"/>
                <a:gd name="T5" fmla="*/ 8 h 3018"/>
                <a:gd name="T6" fmla="*/ 1581 w 2458"/>
                <a:gd name="T7" fmla="*/ 3018 h 3018"/>
                <a:gd name="T8" fmla="*/ 2458 w 2458"/>
                <a:gd name="T9" fmla="*/ 3018 h 30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8"/>
                <a:gd name="T16" fmla="*/ 0 h 3018"/>
                <a:gd name="T17" fmla="*/ 2458 w 2458"/>
                <a:gd name="T18" fmla="*/ 3018 h 30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8" h="3018">
                  <a:moveTo>
                    <a:pt x="2458" y="3018"/>
                  </a:moveTo>
                  <a:lnTo>
                    <a:pt x="867" y="0"/>
                  </a:lnTo>
                  <a:lnTo>
                    <a:pt x="0" y="8"/>
                  </a:lnTo>
                  <a:lnTo>
                    <a:pt x="1581" y="3018"/>
                  </a:lnTo>
                  <a:lnTo>
                    <a:pt x="2458" y="3018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465" y="721"/>
              <a:ext cx="83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New o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dd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-p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isotopes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417728" y="1145072"/>
            <a:ext cx="6297614" cy="4848225"/>
            <a:chOff x="1616" y="738"/>
            <a:chExt cx="3967" cy="3054"/>
          </a:xfrm>
        </p:grpSpPr>
        <p:sp>
          <p:nvSpPr>
            <p:cNvPr id="23560" name="Freeform 6"/>
            <p:cNvSpPr>
              <a:spLocks/>
            </p:cNvSpPr>
            <p:nvPr/>
          </p:nvSpPr>
          <p:spPr bwMode="auto">
            <a:xfrm>
              <a:off x="1616" y="774"/>
              <a:ext cx="2871" cy="3018"/>
            </a:xfrm>
            <a:custGeom>
              <a:avLst/>
              <a:gdLst>
                <a:gd name="T0" fmla="*/ 8 w 2871"/>
                <a:gd name="T1" fmla="*/ 2815 h 3018"/>
                <a:gd name="T2" fmla="*/ 292 w 2871"/>
                <a:gd name="T3" fmla="*/ 3018 h 3018"/>
                <a:gd name="T4" fmla="*/ 713 w 2871"/>
                <a:gd name="T5" fmla="*/ 3010 h 3018"/>
                <a:gd name="T6" fmla="*/ 2871 w 2871"/>
                <a:gd name="T7" fmla="*/ 0 h 3018"/>
                <a:gd name="T8" fmla="*/ 1914 w 2871"/>
                <a:gd name="T9" fmla="*/ 0 h 3018"/>
                <a:gd name="T10" fmla="*/ 0 w 2871"/>
                <a:gd name="T11" fmla="*/ 2677 h 3018"/>
                <a:gd name="T12" fmla="*/ 8 w 2871"/>
                <a:gd name="T13" fmla="*/ 2815 h 30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71"/>
                <a:gd name="T22" fmla="*/ 0 h 3018"/>
                <a:gd name="T23" fmla="*/ 2871 w 2871"/>
                <a:gd name="T24" fmla="*/ 3018 h 3018"/>
                <a:gd name="connsiteX0" fmla="*/ 96 w 10000"/>
                <a:gd name="connsiteY0" fmla="*/ 9812 h 10000"/>
                <a:gd name="connsiteX1" fmla="*/ 1017 w 10000"/>
                <a:gd name="connsiteY1" fmla="*/ 10000 h 10000"/>
                <a:gd name="connsiteX2" fmla="*/ 2483 w 10000"/>
                <a:gd name="connsiteY2" fmla="*/ 9973 h 10000"/>
                <a:gd name="connsiteX3" fmla="*/ 10000 w 10000"/>
                <a:gd name="connsiteY3" fmla="*/ 0 h 10000"/>
                <a:gd name="connsiteX4" fmla="*/ 6667 w 10000"/>
                <a:gd name="connsiteY4" fmla="*/ 0 h 10000"/>
                <a:gd name="connsiteX5" fmla="*/ 0 w 10000"/>
                <a:gd name="connsiteY5" fmla="*/ 8870 h 10000"/>
                <a:gd name="connsiteX6" fmla="*/ 96 w 10000"/>
                <a:gd name="connsiteY6" fmla="*/ 9812 h 10000"/>
                <a:gd name="connsiteX0" fmla="*/ 9 w 10015"/>
                <a:gd name="connsiteY0" fmla="*/ 9844 h 10000"/>
                <a:gd name="connsiteX1" fmla="*/ 1032 w 10015"/>
                <a:gd name="connsiteY1" fmla="*/ 10000 h 10000"/>
                <a:gd name="connsiteX2" fmla="*/ 2498 w 10015"/>
                <a:gd name="connsiteY2" fmla="*/ 9973 h 10000"/>
                <a:gd name="connsiteX3" fmla="*/ 10015 w 10015"/>
                <a:gd name="connsiteY3" fmla="*/ 0 h 10000"/>
                <a:gd name="connsiteX4" fmla="*/ 6682 w 10015"/>
                <a:gd name="connsiteY4" fmla="*/ 0 h 10000"/>
                <a:gd name="connsiteX5" fmla="*/ 15 w 10015"/>
                <a:gd name="connsiteY5" fmla="*/ 8870 h 10000"/>
                <a:gd name="connsiteX6" fmla="*/ 9 w 10015"/>
                <a:gd name="connsiteY6" fmla="*/ 9844 h 10000"/>
                <a:gd name="connsiteX0" fmla="*/ 96 w 10000"/>
                <a:gd name="connsiteY0" fmla="*/ 10006 h 10006"/>
                <a:gd name="connsiteX1" fmla="*/ 1017 w 10000"/>
                <a:gd name="connsiteY1" fmla="*/ 10000 h 10006"/>
                <a:gd name="connsiteX2" fmla="*/ 2483 w 10000"/>
                <a:gd name="connsiteY2" fmla="*/ 9973 h 10006"/>
                <a:gd name="connsiteX3" fmla="*/ 10000 w 10000"/>
                <a:gd name="connsiteY3" fmla="*/ 0 h 10006"/>
                <a:gd name="connsiteX4" fmla="*/ 6667 w 10000"/>
                <a:gd name="connsiteY4" fmla="*/ 0 h 10006"/>
                <a:gd name="connsiteX5" fmla="*/ 0 w 10000"/>
                <a:gd name="connsiteY5" fmla="*/ 8870 h 10006"/>
                <a:gd name="connsiteX6" fmla="*/ 96 w 10000"/>
                <a:gd name="connsiteY6" fmla="*/ 10006 h 10006"/>
                <a:gd name="connsiteX0" fmla="*/ 9 w 10049"/>
                <a:gd name="connsiteY0" fmla="*/ 9909 h 10000"/>
                <a:gd name="connsiteX1" fmla="*/ 1066 w 10049"/>
                <a:gd name="connsiteY1" fmla="*/ 10000 h 10000"/>
                <a:gd name="connsiteX2" fmla="*/ 2532 w 10049"/>
                <a:gd name="connsiteY2" fmla="*/ 9973 h 10000"/>
                <a:gd name="connsiteX3" fmla="*/ 10049 w 10049"/>
                <a:gd name="connsiteY3" fmla="*/ 0 h 10000"/>
                <a:gd name="connsiteX4" fmla="*/ 6716 w 10049"/>
                <a:gd name="connsiteY4" fmla="*/ 0 h 10000"/>
                <a:gd name="connsiteX5" fmla="*/ 49 w 10049"/>
                <a:gd name="connsiteY5" fmla="*/ 8870 h 10000"/>
                <a:gd name="connsiteX6" fmla="*/ 9 w 10049"/>
                <a:gd name="connsiteY6" fmla="*/ 9909 h 10000"/>
                <a:gd name="connsiteX0" fmla="*/ 28 w 10000"/>
                <a:gd name="connsiteY0" fmla="*/ 10071 h 10071"/>
                <a:gd name="connsiteX1" fmla="*/ 1017 w 10000"/>
                <a:gd name="connsiteY1" fmla="*/ 10000 h 10071"/>
                <a:gd name="connsiteX2" fmla="*/ 2483 w 10000"/>
                <a:gd name="connsiteY2" fmla="*/ 9973 h 10071"/>
                <a:gd name="connsiteX3" fmla="*/ 10000 w 10000"/>
                <a:gd name="connsiteY3" fmla="*/ 0 h 10071"/>
                <a:gd name="connsiteX4" fmla="*/ 6667 w 10000"/>
                <a:gd name="connsiteY4" fmla="*/ 0 h 10071"/>
                <a:gd name="connsiteX5" fmla="*/ 0 w 10000"/>
                <a:gd name="connsiteY5" fmla="*/ 8870 h 10071"/>
                <a:gd name="connsiteX6" fmla="*/ 28 w 10000"/>
                <a:gd name="connsiteY6" fmla="*/ 10071 h 10071"/>
                <a:gd name="connsiteX0" fmla="*/ 28 w 10000"/>
                <a:gd name="connsiteY0" fmla="*/ 9942 h 10000"/>
                <a:gd name="connsiteX1" fmla="*/ 1017 w 10000"/>
                <a:gd name="connsiteY1" fmla="*/ 10000 h 10000"/>
                <a:gd name="connsiteX2" fmla="*/ 2483 w 10000"/>
                <a:gd name="connsiteY2" fmla="*/ 9973 h 10000"/>
                <a:gd name="connsiteX3" fmla="*/ 10000 w 10000"/>
                <a:gd name="connsiteY3" fmla="*/ 0 h 10000"/>
                <a:gd name="connsiteX4" fmla="*/ 6667 w 10000"/>
                <a:gd name="connsiteY4" fmla="*/ 0 h 10000"/>
                <a:gd name="connsiteX5" fmla="*/ 0 w 10000"/>
                <a:gd name="connsiteY5" fmla="*/ 8870 h 10000"/>
                <a:gd name="connsiteX6" fmla="*/ 28 w 10000"/>
                <a:gd name="connsiteY6" fmla="*/ 994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28" y="9942"/>
                  </a:moveTo>
                  <a:lnTo>
                    <a:pt x="1017" y="10000"/>
                  </a:lnTo>
                  <a:lnTo>
                    <a:pt x="2483" y="9973"/>
                  </a:lnTo>
                  <a:lnTo>
                    <a:pt x="10000" y="0"/>
                  </a:lnTo>
                  <a:lnTo>
                    <a:pt x="6667" y="0"/>
                  </a:lnTo>
                  <a:lnTo>
                    <a:pt x="0" y="8870"/>
                  </a:lnTo>
                  <a:cubicBezTo>
                    <a:pt x="9" y="9022"/>
                    <a:pt x="19" y="9790"/>
                    <a:pt x="28" y="9942"/>
                  </a:cubicBez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3561" name="Text Box 10"/>
            <p:cNvSpPr txBox="1">
              <a:spLocks noChangeArrowheads="1"/>
            </p:cNvSpPr>
            <p:nvPr/>
          </p:nvSpPr>
          <p:spPr bwMode="auto">
            <a:xfrm>
              <a:off x="4744" y="738"/>
              <a:ext cx="83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New o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dd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-n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isotopes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4100962" y="3306763"/>
            <a:ext cx="153987" cy="155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0" y="4848906"/>
            <a:ext cx="19657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Assumes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~30% uncertainty in nuclear structure calculations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59605" y="2978059"/>
            <a:ext cx="19875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Our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approach: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general method to enable </a:t>
            </a:r>
            <a:r>
              <a:rPr lang="en-US" b="1" noProof="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MANY </a:t>
            </a:r>
            <a:r>
              <a:rPr lang="en-US" noProof="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anapole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measurements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9410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Enhanced </a:t>
            </a:r>
            <a:r>
              <a:rPr lang="en-US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NSD-PV </a:t>
            </a:r>
            <a:r>
              <a:rPr lang="en-US" sz="2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mixing </a:t>
            </a:r>
            <a:r>
              <a:rPr lang="en-US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in simple molecules</a:t>
            </a:r>
            <a:endParaRPr lang="en-US" sz="2800" dirty="0" smtClean="0">
              <a:solidFill>
                <a:srgbClr val="33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2" y="737138"/>
            <a:ext cx="4986681" cy="4756563"/>
          </a:xfrm>
          <a:prstGeom prst="rect">
            <a:avLst/>
          </a:prstGeom>
        </p:spPr>
      </p:pic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190228" y="5693426"/>
            <a:ext cx="876354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Naturally small rotational splitting (~10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-4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eV vs. ~1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eV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 atoms) </a:t>
            </a:r>
          </a:p>
          <a:p>
            <a:pPr algn="ctr" eaLnBrk="0" hangingPunct="0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can be bridged w/Zeeman shift</a:t>
            </a:r>
            <a:r>
              <a:rPr lang="en-US" sz="2400" dirty="0" smtClean="0">
                <a:latin typeface="+mj-lt"/>
                <a:cs typeface="Times New Roman" pitchFamily="18" charset="0"/>
              </a:rPr>
              <a:t>:</a:t>
            </a:r>
          </a:p>
          <a:p>
            <a:pPr algn="ctr" eaLnBrk="0" hangingPunct="0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Euclid Math Two" panose="02050601010101010101" pitchFamily="18" charset="2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enhanced PV mixing vs. classic experiments with atoms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44632"/>
              </p:ext>
            </p:extLst>
          </p:nvPr>
        </p:nvGraphicFramePr>
        <p:xfrm>
          <a:off x="6252773" y="1745763"/>
          <a:ext cx="2732894" cy="1893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36" name="Equation" r:id="rId5" imgW="952200" imgH="685800" progId="Equation.DSMT4">
                  <p:embed/>
                </p:oleObj>
              </mc:Choice>
              <mc:Fallback>
                <p:oleObj name="Equation" r:id="rId5" imgW="952200" imgH="685800" progId="Equation.DSMT4">
                  <p:embed/>
                  <p:pic>
                    <p:nvPicPr>
                      <p:cNvPr id="1433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773" y="1745763"/>
                        <a:ext cx="2732894" cy="18937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7624" y="3446357"/>
            <a:ext cx="10048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800" b="1" i="1" dirty="0" smtClean="0">
                <a:solidFill>
                  <a:srgbClr val="F1A465"/>
                </a:solidFill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sz="2800" b="1" i="1" baseline="30000" dirty="0" smtClean="0">
                <a:solidFill>
                  <a:srgbClr val="F1A465"/>
                </a:solidFill>
                <a:latin typeface="Times New Roman" charset="0"/>
                <a:ea typeface="Times New Roman" charset="0"/>
                <a:cs typeface="Times New Roman" charset="0"/>
              </a:rPr>
              <a:t>P </a:t>
            </a:r>
            <a:r>
              <a:rPr lang="en-US" sz="2800" b="1" dirty="0" smtClean="0">
                <a:solidFill>
                  <a:srgbClr val="F1A465"/>
                </a:solidFill>
                <a:latin typeface="Times New Roman" charset="0"/>
                <a:ea typeface="Times New Roman" charset="0"/>
                <a:cs typeface="Times New Roman" charset="0"/>
              </a:rPr>
              <a:t>= 0</a:t>
            </a:r>
            <a:r>
              <a:rPr lang="en-US" sz="2800" b="1" baseline="30000" dirty="0" smtClean="0">
                <a:solidFill>
                  <a:srgbClr val="F1A465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800" b="1" baseline="30000" dirty="0">
              <a:solidFill>
                <a:srgbClr val="F1A465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37624" y="2098483"/>
            <a:ext cx="10048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2800" b="1" i="1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sz="2800" b="1" i="1" baseline="30000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P </a:t>
            </a:r>
            <a:r>
              <a:rPr lang="en-US" sz="2800" b="1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= 1</a:t>
            </a:r>
            <a:r>
              <a:rPr lang="en-US" sz="2800" b="1" baseline="300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041659"/>
              </p:ext>
            </p:extLst>
          </p:nvPr>
        </p:nvGraphicFramePr>
        <p:xfrm>
          <a:off x="4515728" y="815974"/>
          <a:ext cx="1083213" cy="801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37" name="Equation" r:id="rId7" imgW="330120" imgH="253800" progId="Equation.DSMT4">
                  <p:embed/>
                </p:oleObj>
              </mc:Choice>
              <mc:Fallback>
                <p:oleObj name="Equation" r:id="rId7" imgW="330120" imgH="253800" progId="Equation.DSMT4">
                  <p:embed/>
                  <p:pic>
                    <p:nvPicPr>
                      <p:cNvPr id="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5728" y="815974"/>
                        <a:ext cx="1083213" cy="801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969478" y="656285"/>
            <a:ext cx="4283296" cy="4956724"/>
            <a:chOff x="1969478" y="656285"/>
            <a:chExt cx="4283296" cy="4956724"/>
          </a:xfrm>
        </p:grpSpPr>
        <p:sp>
          <p:nvSpPr>
            <p:cNvPr id="2" name="Rectangle 1"/>
            <p:cNvSpPr/>
            <p:nvPr/>
          </p:nvSpPr>
          <p:spPr>
            <a:xfrm>
              <a:off x="1969478" y="1111348"/>
              <a:ext cx="4283296" cy="4501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31254" y="656285"/>
              <a:ext cx="4121519" cy="2601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41" y="6404137"/>
            <a:ext cx="340302" cy="4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50800"/>
            <a:ext cx="7772400" cy="614363"/>
          </a:xfrm>
        </p:spPr>
        <p:txBody>
          <a:bodyPr/>
          <a:lstStyle/>
          <a:p>
            <a:pPr eaLnBrk="1" hangingPunct="1"/>
            <a:r>
              <a:rPr lang="en-US" sz="2800" i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ZOMBIES experimental schematic</a:t>
            </a:r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7B8FF4D-E3B5-E447-B126-03CE17A4E860}" type="slidenum">
              <a:rPr lang="en-US" smtClean="0"/>
              <a:t>9</a:t>
            </a:fld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8553485" y="582321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PMT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6" name="Rectangle 94" descr="30%"/>
          <p:cNvSpPr>
            <a:spLocks noChangeAspect="1" noChangeArrowheads="1"/>
          </p:cNvSpPr>
          <p:nvPr/>
        </p:nvSpPr>
        <p:spPr bwMode="auto">
          <a:xfrm>
            <a:off x="1359554" y="977355"/>
            <a:ext cx="5621445" cy="65551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Superconducting Magnet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 flipH="1">
            <a:off x="4442418" y="-1368069"/>
            <a:ext cx="220405" cy="7521665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soft" dir="t"/>
          </a:scene3d>
          <a:sp3d extrusionH="76200" contourW="12700" prstMaterial="translucentPowder">
            <a:bevelT w="152400" h="50800" prst="softRound"/>
            <a:bevelB w="152400" h="50800" prst="softRound"/>
            <a:contourClr>
              <a:schemeClr val="accent5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Line 118"/>
          <p:cNvSpPr>
            <a:spLocks noChangeAspect="1" noChangeShapeType="1"/>
          </p:cNvSpPr>
          <p:nvPr/>
        </p:nvSpPr>
        <p:spPr bwMode="auto">
          <a:xfrm>
            <a:off x="3520153" y="1721915"/>
            <a:ext cx="1320460" cy="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 type="triangle" w="lg" len="lg"/>
            <a:tailEnd type="triangle" w="lg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95" descr="30%"/>
          <p:cNvSpPr>
            <a:spLocks noChangeAspect="1" noChangeArrowheads="1"/>
          </p:cNvSpPr>
          <p:nvPr/>
        </p:nvSpPr>
        <p:spPr bwMode="auto">
          <a:xfrm>
            <a:off x="1365830" y="3235380"/>
            <a:ext cx="5579194" cy="65551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0" name="Oval 121"/>
          <p:cNvSpPr>
            <a:spLocks noChangeArrowheads="1"/>
          </p:cNvSpPr>
          <p:nvPr/>
        </p:nvSpPr>
        <p:spPr bwMode="auto">
          <a:xfrm>
            <a:off x="3078738" y="2186275"/>
            <a:ext cx="182880" cy="365760"/>
          </a:xfrm>
          <a:prstGeom prst="ellipse">
            <a:avLst/>
          </a:prstGeom>
          <a:gradFill rotWithShape="0">
            <a:gsLst>
              <a:gs pos="0">
                <a:srgbClr val="FF0000">
                  <a:lumMod val="60000"/>
                  <a:lumOff val="40000"/>
                </a:srgbClr>
              </a:gs>
              <a:gs pos="100000">
                <a:srgbClr val="FF0000">
                  <a:lumMod val="4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Text Box 187"/>
          <p:cNvSpPr txBox="1">
            <a:spLocks noChangeAspect="1" noChangeArrowheads="1"/>
          </p:cNvSpPr>
          <p:nvPr/>
        </p:nvSpPr>
        <p:spPr bwMode="auto">
          <a:xfrm>
            <a:off x="1881746" y="2934510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(2)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2" name="Text Box 188"/>
          <p:cNvSpPr txBox="1">
            <a:spLocks noChangeAspect="1" noChangeArrowheads="1"/>
          </p:cNvSpPr>
          <p:nvPr/>
        </p:nvSpPr>
        <p:spPr bwMode="auto">
          <a:xfrm>
            <a:off x="3041623" y="2934510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(3)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3" name="Text Box 189"/>
          <p:cNvSpPr txBox="1">
            <a:spLocks noChangeAspect="1" noChangeArrowheads="1"/>
          </p:cNvSpPr>
          <p:nvPr/>
        </p:nvSpPr>
        <p:spPr bwMode="auto">
          <a:xfrm>
            <a:off x="7760642" y="2592618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(6)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4" name="Text Box 189"/>
          <p:cNvSpPr txBox="1">
            <a:spLocks noChangeAspect="1" noChangeArrowheads="1"/>
          </p:cNvSpPr>
          <p:nvPr/>
        </p:nvSpPr>
        <p:spPr bwMode="auto">
          <a:xfrm>
            <a:off x="1087449" y="1674827"/>
            <a:ext cx="1228564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Electrodes</a:t>
            </a:r>
          </a:p>
        </p:txBody>
      </p:sp>
      <p:sp>
        <p:nvSpPr>
          <p:cNvPr id="125" name="Oval 121"/>
          <p:cNvSpPr>
            <a:spLocks noChangeArrowheads="1"/>
          </p:cNvSpPr>
          <p:nvPr/>
        </p:nvSpPr>
        <p:spPr bwMode="auto">
          <a:xfrm>
            <a:off x="7793612" y="2186275"/>
            <a:ext cx="182880" cy="365760"/>
          </a:xfrm>
          <a:prstGeom prst="ellipse">
            <a:avLst/>
          </a:prstGeom>
          <a:gradFill rotWithShape="0">
            <a:gsLst>
              <a:gs pos="0">
                <a:srgbClr val="FF0000">
                  <a:lumMod val="60000"/>
                  <a:lumOff val="40000"/>
                </a:srgbClr>
              </a:gs>
              <a:gs pos="100000">
                <a:srgbClr val="FF0000">
                  <a:lumMod val="4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2808814" y="18802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Laser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7" name="Text Box 187"/>
          <p:cNvSpPr txBox="1">
            <a:spLocks noChangeAspect="1" noChangeArrowheads="1"/>
          </p:cNvSpPr>
          <p:nvPr/>
        </p:nvSpPr>
        <p:spPr bwMode="auto">
          <a:xfrm>
            <a:off x="4292923" y="2967112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(4)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4754283" y="1537249"/>
                <a:ext cx="378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𝓔</m:t>
                      </m:r>
                    </m:oMath>
                  </m:oMathPara>
                </a14:m>
                <a:endParaRPr lang="en-US" b="1" i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83" y="1537249"/>
                <a:ext cx="37805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Freeform 128"/>
          <p:cNvSpPr/>
          <p:nvPr/>
        </p:nvSpPr>
        <p:spPr>
          <a:xfrm>
            <a:off x="3718790" y="1914100"/>
            <a:ext cx="1411111" cy="974481"/>
          </a:xfrm>
          <a:custGeom>
            <a:avLst/>
            <a:gdLst>
              <a:gd name="connsiteX0" fmla="*/ 0 w 6406445"/>
              <a:gd name="connsiteY0" fmla="*/ 1990481 h 3955028"/>
              <a:gd name="connsiteX1" fmla="*/ 268111 w 6406445"/>
              <a:gd name="connsiteY1" fmla="*/ 2512592 h 3955028"/>
              <a:gd name="connsiteX2" fmla="*/ 268111 w 6406445"/>
              <a:gd name="connsiteY2" fmla="*/ 2512592 h 3955028"/>
              <a:gd name="connsiteX3" fmla="*/ 564445 w 6406445"/>
              <a:gd name="connsiteY3" fmla="*/ 3048815 h 3955028"/>
              <a:gd name="connsiteX4" fmla="*/ 903111 w 6406445"/>
              <a:gd name="connsiteY4" fmla="*/ 3542703 h 3955028"/>
              <a:gd name="connsiteX5" fmla="*/ 1072445 w 6406445"/>
              <a:gd name="connsiteY5" fmla="*/ 3712037 h 3955028"/>
              <a:gd name="connsiteX6" fmla="*/ 1284111 w 6406445"/>
              <a:gd name="connsiteY6" fmla="*/ 3895481 h 3955028"/>
              <a:gd name="connsiteX7" fmla="*/ 1439334 w 6406445"/>
              <a:gd name="connsiteY7" fmla="*/ 3937815 h 3955028"/>
              <a:gd name="connsiteX8" fmla="*/ 1651000 w 6406445"/>
              <a:gd name="connsiteY8" fmla="*/ 3951926 h 3955028"/>
              <a:gd name="connsiteX9" fmla="*/ 1890889 w 6406445"/>
              <a:gd name="connsiteY9" fmla="*/ 3881370 h 3955028"/>
              <a:gd name="connsiteX10" fmla="*/ 2088445 w 6406445"/>
              <a:gd name="connsiteY10" fmla="*/ 3740259 h 3955028"/>
              <a:gd name="connsiteX11" fmla="*/ 2286000 w 6406445"/>
              <a:gd name="connsiteY11" fmla="*/ 3585037 h 3955028"/>
              <a:gd name="connsiteX12" fmla="*/ 2427111 w 6406445"/>
              <a:gd name="connsiteY12" fmla="*/ 3387481 h 3955028"/>
              <a:gd name="connsiteX13" fmla="*/ 2709334 w 6406445"/>
              <a:gd name="connsiteY13" fmla="*/ 2964148 h 3955028"/>
              <a:gd name="connsiteX14" fmla="*/ 3316111 w 6406445"/>
              <a:gd name="connsiteY14" fmla="*/ 1877592 h 3955028"/>
              <a:gd name="connsiteX15" fmla="*/ 3753556 w 6406445"/>
              <a:gd name="connsiteY15" fmla="*/ 1073259 h 3955028"/>
              <a:gd name="connsiteX16" fmla="*/ 3965222 w 6406445"/>
              <a:gd name="connsiteY16" fmla="*/ 706370 h 3955028"/>
              <a:gd name="connsiteX17" fmla="*/ 4162778 w 6406445"/>
              <a:gd name="connsiteY17" fmla="*/ 466481 h 3955028"/>
              <a:gd name="connsiteX18" fmla="*/ 4374445 w 6406445"/>
              <a:gd name="connsiteY18" fmla="*/ 226592 h 3955028"/>
              <a:gd name="connsiteX19" fmla="*/ 4543778 w 6406445"/>
              <a:gd name="connsiteY19" fmla="*/ 99592 h 3955028"/>
              <a:gd name="connsiteX20" fmla="*/ 4684889 w 6406445"/>
              <a:gd name="connsiteY20" fmla="*/ 29037 h 3955028"/>
              <a:gd name="connsiteX21" fmla="*/ 4882445 w 6406445"/>
              <a:gd name="connsiteY21" fmla="*/ 815 h 3955028"/>
              <a:gd name="connsiteX22" fmla="*/ 5080000 w 6406445"/>
              <a:gd name="connsiteY22" fmla="*/ 57259 h 3955028"/>
              <a:gd name="connsiteX23" fmla="*/ 5263445 w 6406445"/>
              <a:gd name="connsiteY23" fmla="*/ 156037 h 3955028"/>
              <a:gd name="connsiteX24" fmla="*/ 5545667 w 6406445"/>
              <a:gd name="connsiteY24" fmla="*/ 480592 h 3955028"/>
              <a:gd name="connsiteX25" fmla="*/ 5856111 w 6406445"/>
              <a:gd name="connsiteY25" fmla="*/ 918037 h 3955028"/>
              <a:gd name="connsiteX26" fmla="*/ 6138334 w 6406445"/>
              <a:gd name="connsiteY26" fmla="*/ 1454259 h 3955028"/>
              <a:gd name="connsiteX27" fmla="*/ 6406445 w 6406445"/>
              <a:gd name="connsiteY27" fmla="*/ 2018703 h 39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06445" h="3955028">
                <a:moveTo>
                  <a:pt x="0" y="1990481"/>
                </a:moveTo>
                <a:lnTo>
                  <a:pt x="268111" y="2512592"/>
                </a:lnTo>
                <a:lnTo>
                  <a:pt x="268111" y="2512592"/>
                </a:lnTo>
                <a:cubicBezTo>
                  <a:pt x="317500" y="2601963"/>
                  <a:pt x="458612" y="2877130"/>
                  <a:pt x="564445" y="3048815"/>
                </a:cubicBezTo>
                <a:cubicBezTo>
                  <a:pt x="670278" y="3220500"/>
                  <a:pt x="818444" y="3432166"/>
                  <a:pt x="903111" y="3542703"/>
                </a:cubicBezTo>
                <a:cubicBezTo>
                  <a:pt x="987778" y="3653240"/>
                  <a:pt x="1008945" y="3653241"/>
                  <a:pt x="1072445" y="3712037"/>
                </a:cubicBezTo>
                <a:cubicBezTo>
                  <a:pt x="1135945" y="3770833"/>
                  <a:pt x="1222963" y="3857851"/>
                  <a:pt x="1284111" y="3895481"/>
                </a:cubicBezTo>
                <a:cubicBezTo>
                  <a:pt x="1345259" y="3933111"/>
                  <a:pt x="1378186" y="3928408"/>
                  <a:pt x="1439334" y="3937815"/>
                </a:cubicBezTo>
                <a:cubicBezTo>
                  <a:pt x="1500482" y="3947222"/>
                  <a:pt x="1575741" y="3961333"/>
                  <a:pt x="1651000" y="3951926"/>
                </a:cubicBezTo>
                <a:cubicBezTo>
                  <a:pt x="1726259" y="3942519"/>
                  <a:pt x="1817982" y="3916648"/>
                  <a:pt x="1890889" y="3881370"/>
                </a:cubicBezTo>
                <a:cubicBezTo>
                  <a:pt x="1963797" y="3846092"/>
                  <a:pt x="2022593" y="3789648"/>
                  <a:pt x="2088445" y="3740259"/>
                </a:cubicBezTo>
                <a:cubicBezTo>
                  <a:pt x="2154297" y="3690870"/>
                  <a:pt x="2229556" y="3643833"/>
                  <a:pt x="2286000" y="3585037"/>
                </a:cubicBezTo>
                <a:cubicBezTo>
                  <a:pt x="2342444" y="3526241"/>
                  <a:pt x="2356555" y="3490963"/>
                  <a:pt x="2427111" y="3387481"/>
                </a:cubicBezTo>
                <a:cubicBezTo>
                  <a:pt x="2497667" y="3284000"/>
                  <a:pt x="2561167" y="3215796"/>
                  <a:pt x="2709334" y="2964148"/>
                </a:cubicBezTo>
                <a:cubicBezTo>
                  <a:pt x="2857501" y="2712500"/>
                  <a:pt x="3142074" y="2192740"/>
                  <a:pt x="3316111" y="1877592"/>
                </a:cubicBezTo>
                <a:cubicBezTo>
                  <a:pt x="3490148" y="1562444"/>
                  <a:pt x="3645371" y="1268463"/>
                  <a:pt x="3753556" y="1073259"/>
                </a:cubicBezTo>
                <a:cubicBezTo>
                  <a:pt x="3861741" y="878055"/>
                  <a:pt x="3897018" y="807500"/>
                  <a:pt x="3965222" y="706370"/>
                </a:cubicBezTo>
                <a:cubicBezTo>
                  <a:pt x="4033426" y="605240"/>
                  <a:pt x="4094574" y="546444"/>
                  <a:pt x="4162778" y="466481"/>
                </a:cubicBezTo>
                <a:cubicBezTo>
                  <a:pt x="4230982" y="386518"/>
                  <a:pt x="4310945" y="287740"/>
                  <a:pt x="4374445" y="226592"/>
                </a:cubicBezTo>
                <a:cubicBezTo>
                  <a:pt x="4437945" y="165444"/>
                  <a:pt x="4492037" y="132518"/>
                  <a:pt x="4543778" y="99592"/>
                </a:cubicBezTo>
                <a:cubicBezTo>
                  <a:pt x="4595519" y="66666"/>
                  <a:pt x="4628445" y="45500"/>
                  <a:pt x="4684889" y="29037"/>
                </a:cubicBezTo>
                <a:cubicBezTo>
                  <a:pt x="4741333" y="12574"/>
                  <a:pt x="4816593" y="-3889"/>
                  <a:pt x="4882445" y="815"/>
                </a:cubicBezTo>
                <a:cubicBezTo>
                  <a:pt x="4948297" y="5519"/>
                  <a:pt x="5016500" y="31389"/>
                  <a:pt x="5080000" y="57259"/>
                </a:cubicBezTo>
                <a:cubicBezTo>
                  <a:pt x="5143500" y="83129"/>
                  <a:pt x="5185834" y="85481"/>
                  <a:pt x="5263445" y="156037"/>
                </a:cubicBezTo>
                <a:cubicBezTo>
                  <a:pt x="5341056" y="226593"/>
                  <a:pt x="5446889" y="353592"/>
                  <a:pt x="5545667" y="480592"/>
                </a:cubicBezTo>
                <a:cubicBezTo>
                  <a:pt x="5644445" y="607592"/>
                  <a:pt x="5757333" y="755759"/>
                  <a:pt x="5856111" y="918037"/>
                </a:cubicBezTo>
                <a:cubicBezTo>
                  <a:pt x="5954889" y="1080315"/>
                  <a:pt x="6046612" y="1270815"/>
                  <a:pt x="6138334" y="1454259"/>
                </a:cubicBezTo>
                <a:cubicBezTo>
                  <a:pt x="6230056" y="1637703"/>
                  <a:pt x="6406445" y="2018703"/>
                  <a:pt x="6406445" y="2018703"/>
                </a:cubicBezTo>
              </a:path>
            </a:pathLst>
          </a:custGeom>
          <a:ln w="38100" cmpd="sng">
            <a:solidFill>
              <a:srgbClr val="FF0000"/>
            </a:solidFill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30" name="Oval 121"/>
          <p:cNvSpPr>
            <a:spLocks noChangeArrowheads="1"/>
          </p:cNvSpPr>
          <p:nvPr/>
        </p:nvSpPr>
        <p:spPr bwMode="auto">
          <a:xfrm>
            <a:off x="5565432" y="2186275"/>
            <a:ext cx="182880" cy="365760"/>
          </a:xfrm>
          <a:prstGeom prst="ellipse">
            <a:avLst/>
          </a:prstGeom>
          <a:gradFill rotWithShape="0">
            <a:gsLst>
              <a:gs pos="0">
                <a:srgbClr val="FF0000">
                  <a:lumMod val="60000"/>
                  <a:lumOff val="40000"/>
                </a:srgbClr>
              </a:gs>
              <a:gs pos="100000">
                <a:srgbClr val="FF0000">
                  <a:lumMod val="4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5308337" y="18802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Laser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225867" y="1812385"/>
            <a:ext cx="4351358" cy="1150668"/>
            <a:chOff x="2291114" y="1661472"/>
            <a:chExt cx="4351358" cy="1150668"/>
          </a:xfrm>
        </p:grpSpPr>
        <p:grpSp>
          <p:nvGrpSpPr>
            <p:cNvPr id="133" name="Group 132"/>
            <p:cNvGrpSpPr/>
            <p:nvPr/>
          </p:nvGrpSpPr>
          <p:grpSpPr>
            <a:xfrm>
              <a:off x="4031345" y="1661472"/>
              <a:ext cx="89272" cy="1149723"/>
              <a:chOff x="6553200" y="1662454"/>
              <a:chExt cx="89272" cy="1149723"/>
            </a:xfrm>
          </p:grpSpPr>
          <p:sp>
            <p:nvSpPr>
              <p:cNvPr id="173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553200" y="1662454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553200" y="2363562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3763149" y="1661472"/>
              <a:ext cx="89272" cy="1149723"/>
              <a:chOff x="6272344" y="1663399"/>
              <a:chExt cx="89272" cy="1149723"/>
            </a:xfrm>
          </p:grpSpPr>
          <p:sp>
            <p:nvSpPr>
              <p:cNvPr id="171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272344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272344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3494953" y="1661472"/>
              <a:ext cx="89272" cy="1149723"/>
              <a:chOff x="6001865" y="1663399"/>
              <a:chExt cx="89272" cy="1149723"/>
            </a:xfrm>
          </p:grpSpPr>
          <p:sp>
            <p:nvSpPr>
              <p:cNvPr id="169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001865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001865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4835933" y="1661472"/>
              <a:ext cx="89272" cy="1149723"/>
              <a:chOff x="6553200" y="1662454"/>
              <a:chExt cx="89272" cy="1149723"/>
            </a:xfrm>
          </p:grpSpPr>
          <p:sp>
            <p:nvSpPr>
              <p:cNvPr id="16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553200" y="1662454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553200" y="2363562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4567737" y="1661472"/>
              <a:ext cx="89272" cy="1149723"/>
              <a:chOff x="6272344" y="1663399"/>
              <a:chExt cx="89272" cy="1149723"/>
            </a:xfrm>
          </p:grpSpPr>
          <p:sp>
            <p:nvSpPr>
              <p:cNvPr id="16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272344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272344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4299541" y="1661472"/>
              <a:ext cx="89272" cy="1149723"/>
              <a:chOff x="6001865" y="1663399"/>
              <a:chExt cx="89272" cy="1149723"/>
            </a:xfrm>
          </p:grpSpPr>
          <p:sp>
            <p:nvSpPr>
              <p:cNvPr id="163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001865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001865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5104129" y="1661472"/>
              <a:ext cx="89272" cy="1149723"/>
              <a:chOff x="6001865" y="1663399"/>
              <a:chExt cx="89272" cy="1149723"/>
            </a:xfrm>
          </p:grpSpPr>
          <p:sp>
            <p:nvSpPr>
              <p:cNvPr id="161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001865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001865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842449" y="1661472"/>
              <a:ext cx="89272" cy="1149723"/>
              <a:chOff x="6553200" y="1662454"/>
              <a:chExt cx="89272" cy="1149723"/>
            </a:xfrm>
          </p:grpSpPr>
          <p:sp>
            <p:nvSpPr>
              <p:cNvPr id="159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553200" y="1662454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553200" y="2363562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561593" y="1661472"/>
              <a:ext cx="89272" cy="1149723"/>
              <a:chOff x="6272344" y="1663399"/>
              <a:chExt cx="89272" cy="1149723"/>
            </a:xfrm>
          </p:grpSpPr>
          <p:sp>
            <p:nvSpPr>
              <p:cNvPr id="15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272344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272344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2291114" y="1661472"/>
              <a:ext cx="89272" cy="1149723"/>
              <a:chOff x="6001865" y="1663399"/>
              <a:chExt cx="89272" cy="1149723"/>
            </a:xfrm>
          </p:grpSpPr>
          <p:sp>
            <p:nvSpPr>
              <p:cNvPr id="15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001865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001865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5361414" y="1662417"/>
              <a:ext cx="89272" cy="1149723"/>
              <a:chOff x="6553200" y="1662454"/>
              <a:chExt cx="89272" cy="1149723"/>
            </a:xfrm>
          </p:grpSpPr>
          <p:sp>
            <p:nvSpPr>
              <p:cNvPr id="153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553200" y="1662454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553200" y="2363562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6553200" y="1661472"/>
              <a:ext cx="89272" cy="1149723"/>
              <a:chOff x="6553200" y="1662454"/>
              <a:chExt cx="89272" cy="1149723"/>
            </a:xfrm>
          </p:grpSpPr>
          <p:sp>
            <p:nvSpPr>
              <p:cNvPr id="151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553200" y="1662454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553200" y="2363562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6285004" y="1661472"/>
              <a:ext cx="89272" cy="1149723"/>
              <a:chOff x="6272344" y="1663399"/>
              <a:chExt cx="89272" cy="1149723"/>
            </a:xfrm>
          </p:grpSpPr>
          <p:sp>
            <p:nvSpPr>
              <p:cNvPr id="149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272344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272344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6016808" y="1661472"/>
              <a:ext cx="89272" cy="1149723"/>
              <a:chOff x="6001865" y="1663399"/>
              <a:chExt cx="89272" cy="1149723"/>
            </a:xfrm>
          </p:grpSpPr>
          <p:sp>
            <p:nvSpPr>
              <p:cNvPr id="14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6001865" y="1663399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6001865" y="2364507"/>
                <a:ext cx="89272" cy="448615"/>
              </a:xfrm>
              <a:prstGeom prst="rect">
                <a:avLst/>
              </a:prstGeom>
              <a:gradFill rotWithShape="0">
                <a:gsLst>
                  <a:gs pos="0">
                    <a:srgbClr val="FF9900">
                      <a:gamma/>
                      <a:shade val="46275"/>
                      <a:invGamma/>
                    </a:srgbClr>
                  </a:gs>
                  <a:gs pos="5000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5" name="Text Box 186"/>
          <p:cNvSpPr txBox="1">
            <a:spLocks noChangeAspect="1" noChangeArrowheads="1"/>
          </p:cNvSpPr>
          <p:nvPr/>
        </p:nvSpPr>
        <p:spPr bwMode="auto">
          <a:xfrm>
            <a:off x="589929" y="3139025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(1)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261080" y="4003271"/>
            <a:ext cx="845111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61080" y="4003271"/>
            <a:ext cx="157720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21344" y="389035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z 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9" name="Can 178"/>
          <p:cNvSpPr/>
          <p:nvPr/>
        </p:nvSpPr>
        <p:spPr>
          <a:xfrm rot="5400000">
            <a:off x="352169" y="2692760"/>
            <a:ext cx="704047" cy="90737"/>
          </a:xfrm>
          <a:prstGeom prst="can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Isosceles Triangle 179"/>
          <p:cNvSpPr/>
          <p:nvPr/>
        </p:nvSpPr>
        <p:spPr>
          <a:xfrm flipV="1">
            <a:off x="621474" y="1195123"/>
            <a:ext cx="166351" cy="1184254"/>
          </a:xfrm>
          <a:prstGeom prst="triangle">
            <a:avLst/>
          </a:prstGeom>
          <a:gradFill>
            <a:gsLst>
              <a:gs pos="0">
                <a:srgbClr val="00B050"/>
              </a:gs>
              <a:gs pos="74000">
                <a:srgbClr val="92D050"/>
              </a:gs>
              <a:gs pos="8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glow rad="101600">
              <a:srgbClr val="92D05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1" name="Text Box 126"/>
          <p:cNvSpPr txBox="1">
            <a:spLocks noChangeAspect="1" noChangeArrowheads="1"/>
          </p:cNvSpPr>
          <p:nvPr/>
        </p:nvSpPr>
        <p:spPr bwMode="auto">
          <a:xfrm>
            <a:off x="183963" y="695947"/>
            <a:ext cx="1079873" cy="46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Aft>
                <a:spcPts val="1000"/>
              </a:spcAft>
              <a:defRPr/>
            </a:pPr>
            <a:r>
              <a:rPr lang="en-US" sz="16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ablation laser pulse</a:t>
            </a:r>
            <a:endParaRPr lang="en-US" sz="16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-78218" y="3340015"/>
            <a:ext cx="1440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Molecular</a:t>
            </a:r>
          </a:p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Beam Source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336471" y="5798137"/>
            <a:ext cx="777240" cy="240482"/>
            <a:chOff x="825500" y="5779318"/>
            <a:chExt cx="777240" cy="240482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8255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27"/>
            <p:cNvSpPr>
              <a:spLocks noChangeAspect="1" noChangeArrowheads="1"/>
            </p:cNvSpPr>
            <p:nvPr/>
          </p:nvSpPr>
          <p:spPr bwMode="auto">
            <a:xfrm>
              <a:off x="838200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127"/>
            <p:cNvSpPr>
              <a:spLocks noChangeAspect="1" noChangeArrowheads="1"/>
            </p:cNvSpPr>
            <p:nvPr/>
          </p:nvSpPr>
          <p:spPr bwMode="auto">
            <a:xfrm>
              <a:off x="1032824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86"/>
            <p:cNvSpPr>
              <a:spLocks noChangeAspect="1" noChangeArrowheads="1"/>
            </p:cNvSpPr>
            <p:nvPr/>
          </p:nvSpPr>
          <p:spPr bwMode="auto">
            <a:xfrm>
              <a:off x="122744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Oval 127"/>
            <p:cNvSpPr>
              <a:spLocks noChangeAspect="1" noChangeArrowheads="1"/>
            </p:cNvSpPr>
            <p:nvPr/>
          </p:nvSpPr>
          <p:spPr bwMode="auto">
            <a:xfrm>
              <a:off x="142207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36471" y="4694392"/>
            <a:ext cx="777240" cy="240482"/>
            <a:chOff x="873806" y="5322118"/>
            <a:chExt cx="777240" cy="240482"/>
          </a:xfrm>
        </p:grpSpPr>
        <p:cxnSp>
          <p:nvCxnSpPr>
            <p:cNvPr id="190" name="Straight Connector 189"/>
            <p:cNvCxnSpPr/>
            <p:nvPr/>
          </p:nvCxnSpPr>
          <p:spPr>
            <a:xfrm>
              <a:off x="8738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27"/>
            <p:cNvSpPr>
              <a:spLocks noChangeAspect="1" noChangeArrowheads="1"/>
            </p:cNvSpPr>
            <p:nvPr/>
          </p:nvSpPr>
          <p:spPr bwMode="auto">
            <a:xfrm>
              <a:off x="886506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27"/>
            <p:cNvSpPr>
              <a:spLocks noChangeAspect="1" noChangeArrowheads="1"/>
            </p:cNvSpPr>
            <p:nvPr/>
          </p:nvSpPr>
          <p:spPr bwMode="auto">
            <a:xfrm>
              <a:off x="1081130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Oval 197"/>
            <p:cNvSpPr>
              <a:spLocks noChangeAspect="1" noChangeArrowheads="1"/>
            </p:cNvSpPr>
            <p:nvPr/>
          </p:nvSpPr>
          <p:spPr bwMode="auto">
            <a:xfrm>
              <a:off x="1275754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spect="1" noChangeArrowheads="1"/>
            </p:cNvSpPr>
            <p:nvPr/>
          </p:nvSpPr>
          <p:spPr bwMode="auto">
            <a:xfrm>
              <a:off x="1470378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0" name="Text Box 186"/>
          <p:cNvSpPr txBox="1">
            <a:spLocks noChangeAspect="1" noChangeArrowheads="1"/>
          </p:cNvSpPr>
          <p:nvPr/>
        </p:nvSpPr>
        <p:spPr bwMode="auto">
          <a:xfrm>
            <a:off x="643849" y="6207043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(1)</a:t>
            </a:r>
          </a:p>
        </p:txBody>
      </p:sp>
      <p:grpSp>
        <p:nvGrpSpPr>
          <p:cNvPr id="201" name="Group 200"/>
          <p:cNvGrpSpPr/>
          <p:nvPr/>
        </p:nvGrpSpPr>
        <p:grpSpPr>
          <a:xfrm>
            <a:off x="1487544" y="5796053"/>
            <a:ext cx="777240" cy="240482"/>
            <a:chOff x="825500" y="5779318"/>
            <a:chExt cx="777240" cy="240482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8255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127"/>
            <p:cNvSpPr>
              <a:spLocks noChangeAspect="1" noChangeArrowheads="1"/>
            </p:cNvSpPr>
            <p:nvPr/>
          </p:nvSpPr>
          <p:spPr bwMode="auto">
            <a:xfrm>
              <a:off x="838200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Oval 127"/>
            <p:cNvSpPr>
              <a:spLocks noChangeAspect="1" noChangeArrowheads="1"/>
            </p:cNvSpPr>
            <p:nvPr/>
          </p:nvSpPr>
          <p:spPr bwMode="auto">
            <a:xfrm>
              <a:off x="1032824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204"/>
            <p:cNvSpPr>
              <a:spLocks noChangeAspect="1" noChangeArrowheads="1"/>
            </p:cNvSpPr>
            <p:nvPr/>
          </p:nvSpPr>
          <p:spPr bwMode="auto">
            <a:xfrm>
              <a:off x="122744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Oval 127"/>
            <p:cNvSpPr>
              <a:spLocks noChangeAspect="1" noChangeArrowheads="1"/>
            </p:cNvSpPr>
            <p:nvPr/>
          </p:nvSpPr>
          <p:spPr bwMode="auto">
            <a:xfrm>
              <a:off x="142207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487544" y="5366046"/>
            <a:ext cx="777240" cy="240482"/>
            <a:chOff x="873806" y="5322118"/>
            <a:chExt cx="777240" cy="240482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8738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127"/>
            <p:cNvSpPr>
              <a:spLocks noChangeAspect="1" noChangeArrowheads="1"/>
            </p:cNvSpPr>
            <p:nvPr/>
          </p:nvSpPr>
          <p:spPr bwMode="auto">
            <a:xfrm>
              <a:off x="886506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127"/>
            <p:cNvSpPr>
              <a:spLocks noChangeAspect="1" noChangeArrowheads="1"/>
            </p:cNvSpPr>
            <p:nvPr/>
          </p:nvSpPr>
          <p:spPr bwMode="auto">
            <a:xfrm>
              <a:off x="1081130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210"/>
            <p:cNvSpPr>
              <a:spLocks noChangeAspect="1" noChangeArrowheads="1"/>
            </p:cNvSpPr>
            <p:nvPr/>
          </p:nvSpPr>
          <p:spPr bwMode="auto">
            <a:xfrm>
              <a:off x="1275754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127"/>
            <p:cNvSpPr>
              <a:spLocks noChangeAspect="1" noChangeArrowheads="1"/>
            </p:cNvSpPr>
            <p:nvPr/>
          </p:nvSpPr>
          <p:spPr bwMode="auto">
            <a:xfrm>
              <a:off x="1470378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3" name="Text Box 186"/>
          <p:cNvSpPr txBox="1">
            <a:spLocks noChangeAspect="1" noChangeArrowheads="1"/>
          </p:cNvSpPr>
          <p:nvPr/>
        </p:nvSpPr>
        <p:spPr bwMode="auto">
          <a:xfrm>
            <a:off x="1788321" y="6207043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(2)</a:t>
            </a:r>
          </a:p>
        </p:txBody>
      </p:sp>
      <p:grpSp>
        <p:nvGrpSpPr>
          <p:cNvPr id="214" name="Group 213"/>
          <p:cNvGrpSpPr/>
          <p:nvPr/>
        </p:nvGrpSpPr>
        <p:grpSpPr>
          <a:xfrm>
            <a:off x="3525119" y="5796053"/>
            <a:ext cx="777240" cy="240482"/>
            <a:chOff x="838200" y="5779318"/>
            <a:chExt cx="777240" cy="240482"/>
          </a:xfrm>
        </p:grpSpPr>
        <p:cxnSp>
          <p:nvCxnSpPr>
            <p:cNvPr id="215" name="Straight Connector 214"/>
            <p:cNvCxnSpPr/>
            <p:nvPr/>
          </p:nvCxnSpPr>
          <p:spPr>
            <a:xfrm>
              <a:off x="8382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127"/>
            <p:cNvSpPr>
              <a:spLocks noChangeAspect="1" noChangeArrowheads="1"/>
            </p:cNvSpPr>
            <p:nvPr/>
          </p:nvSpPr>
          <p:spPr bwMode="auto">
            <a:xfrm>
              <a:off x="838200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Oval 127"/>
            <p:cNvSpPr>
              <a:spLocks noChangeAspect="1" noChangeArrowheads="1"/>
            </p:cNvSpPr>
            <p:nvPr/>
          </p:nvSpPr>
          <p:spPr bwMode="auto">
            <a:xfrm>
              <a:off x="1032824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Oval 217"/>
            <p:cNvSpPr>
              <a:spLocks noChangeAspect="1" noChangeArrowheads="1"/>
            </p:cNvSpPr>
            <p:nvPr/>
          </p:nvSpPr>
          <p:spPr bwMode="auto">
            <a:xfrm>
              <a:off x="122744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127"/>
            <p:cNvSpPr>
              <a:spLocks noChangeAspect="1" noChangeArrowheads="1"/>
            </p:cNvSpPr>
            <p:nvPr/>
          </p:nvSpPr>
          <p:spPr bwMode="auto">
            <a:xfrm>
              <a:off x="142207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20" name="Straight Connector 219"/>
          <p:cNvCxnSpPr/>
          <p:nvPr/>
        </p:nvCxnSpPr>
        <p:spPr>
          <a:xfrm>
            <a:off x="3525119" y="5620038"/>
            <a:ext cx="777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 Box 186"/>
          <p:cNvSpPr txBox="1">
            <a:spLocks noChangeAspect="1" noChangeArrowheads="1"/>
          </p:cNvSpPr>
          <p:nvPr/>
        </p:nvSpPr>
        <p:spPr bwMode="auto">
          <a:xfrm>
            <a:off x="3697889" y="6207043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(3b)</a:t>
            </a:r>
          </a:p>
        </p:txBody>
      </p:sp>
      <p:grpSp>
        <p:nvGrpSpPr>
          <p:cNvPr id="222" name="Group 173"/>
          <p:cNvGrpSpPr>
            <a:grpSpLocks noChangeAspect="1"/>
          </p:cNvGrpSpPr>
          <p:nvPr/>
        </p:nvGrpSpPr>
        <p:grpSpPr bwMode="auto">
          <a:xfrm>
            <a:off x="1890451" y="4427357"/>
            <a:ext cx="1280442" cy="884411"/>
            <a:chOff x="8230" y="12578"/>
            <a:chExt cx="1159" cy="66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223" name="Line 174"/>
            <p:cNvSpPr>
              <a:spLocks noChangeAspect="1" noChangeShapeType="1"/>
            </p:cNvSpPr>
            <p:nvPr/>
          </p:nvSpPr>
          <p:spPr bwMode="auto">
            <a:xfrm flipV="1">
              <a:off x="8406" y="12578"/>
              <a:ext cx="390" cy="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175"/>
            <p:cNvSpPr>
              <a:spLocks noChangeAspect="1" noChangeShapeType="1"/>
            </p:cNvSpPr>
            <p:nvPr/>
          </p:nvSpPr>
          <p:spPr bwMode="auto">
            <a:xfrm>
              <a:off x="8831" y="12601"/>
              <a:ext cx="166" cy="367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 type="triangl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176"/>
            <p:cNvSpPr>
              <a:spLocks noChangeAspect="1" noChangeShapeType="1"/>
            </p:cNvSpPr>
            <p:nvPr/>
          </p:nvSpPr>
          <p:spPr bwMode="auto">
            <a:xfrm>
              <a:off x="8230" y="12600"/>
              <a:ext cx="11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177"/>
            <p:cNvSpPr>
              <a:spLocks noChangeAspect="1" noChangeShapeType="1"/>
            </p:cNvSpPr>
            <p:nvPr/>
          </p:nvSpPr>
          <p:spPr bwMode="auto">
            <a:xfrm>
              <a:off x="8826" y="12668"/>
              <a:ext cx="137" cy="40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 type="triangl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178"/>
            <p:cNvSpPr>
              <a:spLocks noChangeAspect="1" noChangeShapeType="1"/>
            </p:cNvSpPr>
            <p:nvPr/>
          </p:nvSpPr>
          <p:spPr bwMode="auto">
            <a:xfrm>
              <a:off x="8870" y="12638"/>
              <a:ext cx="213" cy="3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 type="triangl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487643" y="5796053"/>
            <a:ext cx="777240" cy="240482"/>
            <a:chOff x="838200" y="5779318"/>
            <a:chExt cx="777240" cy="240482"/>
          </a:xfrm>
        </p:grpSpPr>
        <p:cxnSp>
          <p:nvCxnSpPr>
            <p:cNvPr id="229" name="Straight Connector 228"/>
            <p:cNvCxnSpPr/>
            <p:nvPr/>
          </p:nvCxnSpPr>
          <p:spPr>
            <a:xfrm>
              <a:off x="8382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127"/>
            <p:cNvSpPr>
              <a:spLocks noChangeAspect="1" noChangeArrowheads="1"/>
            </p:cNvSpPr>
            <p:nvPr/>
          </p:nvSpPr>
          <p:spPr bwMode="auto">
            <a:xfrm>
              <a:off x="99228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230"/>
            <p:cNvSpPr>
              <a:spLocks noChangeAspect="1" noChangeArrowheads="1"/>
            </p:cNvSpPr>
            <p:nvPr/>
          </p:nvSpPr>
          <p:spPr bwMode="auto">
            <a:xfrm>
              <a:off x="118691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Oval 127"/>
            <p:cNvSpPr>
              <a:spLocks noChangeAspect="1" noChangeArrowheads="1"/>
            </p:cNvSpPr>
            <p:nvPr/>
          </p:nvSpPr>
          <p:spPr bwMode="auto">
            <a:xfrm>
              <a:off x="1381536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4541691" y="5379556"/>
            <a:ext cx="777240" cy="240482"/>
            <a:chOff x="886506" y="5322118"/>
            <a:chExt cx="777240" cy="240482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8865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127"/>
            <p:cNvSpPr>
              <a:spLocks noChangeAspect="1" noChangeArrowheads="1"/>
            </p:cNvSpPr>
            <p:nvPr/>
          </p:nvSpPr>
          <p:spPr bwMode="auto">
            <a:xfrm>
              <a:off x="1185428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6" name="Text Box 186"/>
          <p:cNvSpPr txBox="1">
            <a:spLocks noChangeAspect="1" noChangeArrowheads="1"/>
          </p:cNvSpPr>
          <p:nvPr/>
        </p:nvSpPr>
        <p:spPr bwMode="auto">
          <a:xfrm>
            <a:off x="4775721" y="6207043"/>
            <a:ext cx="42550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(4)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4091066" y="4593449"/>
            <a:ext cx="521792" cy="1436695"/>
            <a:chOff x="4846848" y="4473781"/>
            <a:chExt cx="521792" cy="1436695"/>
          </a:xfrm>
        </p:grpSpPr>
        <p:grpSp>
          <p:nvGrpSpPr>
            <p:cNvPr id="238" name="Group 237"/>
            <p:cNvGrpSpPr/>
            <p:nvPr/>
          </p:nvGrpSpPr>
          <p:grpSpPr>
            <a:xfrm>
              <a:off x="5143538" y="4473781"/>
              <a:ext cx="225102" cy="1436695"/>
              <a:chOff x="5932623" y="1644988"/>
              <a:chExt cx="225102" cy="1436695"/>
            </a:xfrm>
          </p:grpSpPr>
          <p:cxnSp>
            <p:nvCxnSpPr>
              <p:cNvPr id="240" name="Curved Connector 239"/>
              <p:cNvCxnSpPr/>
              <p:nvPr/>
            </p:nvCxnSpPr>
            <p:spPr>
              <a:xfrm rot="18775998" flipV="1">
                <a:off x="5952961" y="2876919"/>
                <a:ext cx="208667" cy="200861"/>
              </a:xfrm>
              <a:prstGeom prst="curvedConnector3">
                <a:avLst>
                  <a:gd name="adj1" fmla="val 46895"/>
                </a:avLst>
              </a:prstGeom>
              <a:solidFill>
                <a:srgbClr val="008000"/>
              </a:solidFill>
              <a:ln w="127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urved Connector 240"/>
              <p:cNvCxnSpPr/>
              <p:nvPr/>
            </p:nvCxnSpPr>
            <p:spPr>
              <a:xfrm rot="18775998" flipV="1">
                <a:off x="5947166" y="2586519"/>
                <a:ext cx="208667" cy="200861"/>
              </a:xfrm>
              <a:prstGeom prst="curvedConnector3">
                <a:avLst/>
              </a:prstGeom>
              <a:solidFill>
                <a:srgbClr val="008000"/>
              </a:solidFill>
              <a:ln w="127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urved Connector 241"/>
              <p:cNvCxnSpPr/>
              <p:nvPr/>
            </p:nvCxnSpPr>
            <p:spPr>
              <a:xfrm rot="18775998" flipV="1">
                <a:off x="5942239" y="2296929"/>
                <a:ext cx="208667" cy="200861"/>
              </a:xfrm>
              <a:prstGeom prst="curvedConnector3">
                <a:avLst/>
              </a:prstGeom>
              <a:solidFill>
                <a:srgbClr val="008000"/>
              </a:solidFill>
              <a:ln w="127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urved Connector 242"/>
              <p:cNvCxnSpPr/>
              <p:nvPr/>
            </p:nvCxnSpPr>
            <p:spPr>
              <a:xfrm rot="18775998" flipV="1">
                <a:off x="5937312" y="2007338"/>
                <a:ext cx="208667" cy="200861"/>
              </a:xfrm>
              <a:prstGeom prst="curvedConnector3">
                <a:avLst/>
              </a:prstGeom>
              <a:solidFill>
                <a:srgbClr val="008000"/>
              </a:solidFill>
              <a:ln w="127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urved Connector 243"/>
              <p:cNvCxnSpPr/>
              <p:nvPr/>
            </p:nvCxnSpPr>
            <p:spPr>
              <a:xfrm rot="18775998" flipV="1">
                <a:off x="5928720" y="1721687"/>
                <a:ext cx="208667" cy="200861"/>
              </a:xfrm>
              <a:prstGeom prst="curvedConnector3">
                <a:avLst/>
              </a:prstGeom>
              <a:solidFill>
                <a:srgbClr val="008000"/>
              </a:solidFill>
              <a:ln w="127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Chevron 244"/>
              <p:cNvSpPr/>
              <p:nvPr/>
            </p:nvSpPr>
            <p:spPr>
              <a:xfrm rot="16200000">
                <a:off x="5991302" y="1608926"/>
                <a:ext cx="64665" cy="136790"/>
              </a:xfrm>
              <a:prstGeom prst="chevron">
                <a:avLst/>
              </a:prstGeom>
              <a:solidFill>
                <a:srgbClr val="000090"/>
              </a:solidFill>
              <a:ln w="127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57150" cmpd="sng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TextBox 238"/>
                <p:cNvSpPr txBox="1"/>
                <p:nvPr/>
              </p:nvSpPr>
              <p:spPr>
                <a:xfrm>
                  <a:off x="4846848" y="4515511"/>
                  <a:ext cx="4110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39" name="TextBox 2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848" y="4515511"/>
                  <a:ext cx="411074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6" name="TextBox 245"/>
          <p:cNvSpPr txBox="1"/>
          <p:nvPr/>
        </p:nvSpPr>
        <p:spPr>
          <a:xfrm>
            <a:off x="5166885" y="5240052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endParaRPr lang="en-US" sz="1600" b="1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7" name="Curved Right Arrow 246"/>
          <p:cNvSpPr/>
          <p:nvPr/>
        </p:nvSpPr>
        <p:spPr>
          <a:xfrm rot="10800000">
            <a:off x="5295811" y="5558163"/>
            <a:ext cx="163950" cy="456176"/>
          </a:xfrm>
          <a:prstGeom prst="curvedRightArrow">
            <a:avLst>
              <a:gd name="adj1" fmla="val 25000"/>
              <a:gd name="adj2" fmla="val 42198"/>
              <a:gd name="adj3" fmla="val 25000"/>
            </a:avLst>
          </a:prstGeom>
          <a:solidFill>
            <a:schemeClr val="accent4">
              <a:lumMod val="75000"/>
            </a:schemeClr>
          </a:solidFill>
          <a:ln w="31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8" name="Line 169"/>
          <p:cNvSpPr>
            <a:spLocks noChangeAspect="1" noChangeShapeType="1"/>
          </p:cNvSpPr>
          <p:nvPr/>
        </p:nvSpPr>
        <p:spPr bwMode="auto">
          <a:xfrm>
            <a:off x="6117866" y="4242134"/>
            <a:ext cx="97545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Line 170"/>
          <p:cNvSpPr>
            <a:spLocks noChangeAspect="1" noChangeShapeType="1"/>
          </p:cNvSpPr>
          <p:nvPr/>
        </p:nvSpPr>
        <p:spPr bwMode="auto">
          <a:xfrm>
            <a:off x="6510325" y="4248320"/>
            <a:ext cx="253259" cy="907119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Line 170"/>
          <p:cNvSpPr>
            <a:spLocks noChangeAspect="1" noChangeShapeType="1"/>
          </p:cNvSpPr>
          <p:nvPr/>
        </p:nvSpPr>
        <p:spPr bwMode="auto">
          <a:xfrm>
            <a:off x="6510326" y="4248321"/>
            <a:ext cx="218948" cy="478202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Line 170"/>
          <p:cNvSpPr>
            <a:spLocks noChangeAspect="1" noChangeShapeType="1"/>
          </p:cNvSpPr>
          <p:nvPr/>
        </p:nvSpPr>
        <p:spPr bwMode="auto">
          <a:xfrm>
            <a:off x="6510325" y="4249879"/>
            <a:ext cx="0" cy="690378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Text Box 186"/>
          <p:cNvSpPr txBox="1">
            <a:spLocks noChangeAspect="1" noChangeArrowheads="1"/>
          </p:cNvSpPr>
          <p:nvPr/>
        </p:nvSpPr>
        <p:spPr bwMode="auto">
          <a:xfrm>
            <a:off x="5758715" y="6207043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(5a)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3" name="Text Box 186"/>
          <p:cNvSpPr txBox="1">
            <a:spLocks noChangeAspect="1" noChangeArrowheads="1"/>
          </p:cNvSpPr>
          <p:nvPr/>
        </p:nvSpPr>
        <p:spPr bwMode="auto">
          <a:xfrm>
            <a:off x="7782123" y="6207043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(6)</a:t>
            </a:r>
          </a:p>
        </p:txBody>
      </p:sp>
      <p:sp>
        <p:nvSpPr>
          <p:cNvPr id="254" name="Line 169"/>
          <p:cNvSpPr>
            <a:spLocks noChangeAspect="1" noChangeShapeType="1"/>
          </p:cNvSpPr>
          <p:nvPr/>
        </p:nvSpPr>
        <p:spPr bwMode="auto">
          <a:xfrm>
            <a:off x="7418612" y="4241601"/>
            <a:ext cx="128178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Arc 179"/>
          <p:cNvSpPr>
            <a:spLocks noChangeAspect="1"/>
          </p:cNvSpPr>
          <p:nvPr/>
        </p:nvSpPr>
        <p:spPr bwMode="auto">
          <a:xfrm rot="10849297" flipV="1">
            <a:off x="8506598" y="5115596"/>
            <a:ext cx="425039" cy="31890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Line 180"/>
          <p:cNvSpPr>
            <a:spLocks noChangeAspect="1" noChangeShapeType="1"/>
          </p:cNvSpPr>
          <p:nvPr/>
        </p:nvSpPr>
        <p:spPr bwMode="auto">
          <a:xfrm>
            <a:off x="8447972" y="5379736"/>
            <a:ext cx="491660" cy="4107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Line 181"/>
          <p:cNvSpPr>
            <a:spLocks noChangeAspect="1" noChangeShapeType="1"/>
          </p:cNvSpPr>
          <p:nvPr/>
        </p:nvSpPr>
        <p:spPr bwMode="auto">
          <a:xfrm>
            <a:off x="8942297" y="5041508"/>
            <a:ext cx="1332" cy="7408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Line 170"/>
          <p:cNvSpPr>
            <a:spLocks noChangeAspect="1" noChangeShapeType="1"/>
          </p:cNvSpPr>
          <p:nvPr/>
        </p:nvSpPr>
        <p:spPr bwMode="auto">
          <a:xfrm>
            <a:off x="8085143" y="4257115"/>
            <a:ext cx="756543" cy="79611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Line 170"/>
          <p:cNvSpPr>
            <a:spLocks noChangeAspect="1" noChangeShapeType="1"/>
          </p:cNvSpPr>
          <p:nvPr/>
        </p:nvSpPr>
        <p:spPr bwMode="auto">
          <a:xfrm>
            <a:off x="8079219" y="4257114"/>
            <a:ext cx="429348" cy="963216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0" name="Line 170"/>
          <p:cNvSpPr>
            <a:spLocks noChangeAspect="1" noChangeShapeType="1"/>
          </p:cNvSpPr>
          <p:nvPr/>
        </p:nvSpPr>
        <p:spPr bwMode="auto">
          <a:xfrm>
            <a:off x="8079218" y="4270670"/>
            <a:ext cx="550801" cy="654369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 type="triangl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61" name="Group 260"/>
          <p:cNvGrpSpPr/>
          <p:nvPr/>
        </p:nvGrpSpPr>
        <p:grpSpPr>
          <a:xfrm>
            <a:off x="2577705" y="5801662"/>
            <a:ext cx="777240" cy="240482"/>
            <a:chOff x="825500" y="5779318"/>
            <a:chExt cx="777240" cy="240482"/>
          </a:xfrm>
        </p:grpSpPr>
        <p:cxnSp>
          <p:nvCxnSpPr>
            <p:cNvPr id="262" name="Straight Connector 261"/>
            <p:cNvCxnSpPr/>
            <p:nvPr/>
          </p:nvCxnSpPr>
          <p:spPr>
            <a:xfrm>
              <a:off x="8255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127"/>
            <p:cNvSpPr>
              <a:spLocks noChangeAspect="1" noChangeArrowheads="1"/>
            </p:cNvSpPr>
            <p:nvPr/>
          </p:nvSpPr>
          <p:spPr bwMode="auto">
            <a:xfrm>
              <a:off x="838200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27"/>
            <p:cNvSpPr>
              <a:spLocks noChangeAspect="1" noChangeArrowheads="1"/>
            </p:cNvSpPr>
            <p:nvPr/>
          </p:nvSpPr>
          <p:spPr bwMode="auto">
            <a:xfrm>
              <a:off x="1032824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Oval 264"/>
            <p:cNvSpPr>
              <a:spLocks noChangeAspect="1" noChangeArrowheads="1"/>
            </p:cNvSpPr>
            <p:nvPr/>
          </p:nvSpPr>
          <p:spPr bwMode="auto">
            <a:xfrm>
              <a:off x="122744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Oval 127"/>
            <p:cNvSpPr>
              <a:spLocks noChangeAspect="1" noChangeArrowheads="1"/>
            </p:cNvSpPr>
            <p:nvPr/>
          </p:nvSpPr>
          <p:spPr bwMode="auto">
            <a:xfrm>
              <a:off x="142207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577705" y="5371655"/>
            <a:ext cx="777240" cy="240482"/>
            <a:chOff x="873806" y="5322118"/>
            <a:chExt cx="777240" cy="240482"/>
          </a:xfrm>
        </p:grpSpPr>
        <p:cxnSp>
          <p:nvCxnSpPr>
            <p:cNvPr id="268" name="Straight Connector 267"/>
            <p:cNvCxnSpPr/>
            <p:nvPr/>
          </p:nvCxnSpPr>
          <p:spPr>
            <a:xfrm>
              <a:off x="8738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Oval 127"/>
            <p:cNvSpPr>
              <a:spLocks noChangeAspect="1" noChangeArrowheads="1"/>
            </p:cNvSpPr>
            <p:nvPr/>
          </p:nvSpPr>
          <p:spPr bwMode="auto">
            <a:xfrm>
              <a:off x="886506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Oval 127"/>
            <p:cNvSpPr>
              <a:spLocks noChangeAspect="1" noChangeArrowheads="1"/>
            </p:cNvSpPr>
            <p:nvPr/>
          </p:nvSpPr>
          <p:spPr bwMode="auto">
            <a:xfrm>
              <a:off x="1081130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270"/>
            <p:cNvSpPr>
              <a:spLocks noChangeAspect="1" noChangeArrowheads="1"/>
            </p:cNvSpPr>
            <p:nvPr/>
          </p:nvSpPr>
          <p:spPr bwMode="auto">
            <a:xfrm>
              <a:off x="1275754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Oval 127"/>
            <p:cNvSpPr>
              <a:spLocks noChangeAspect="1" noChangeArrowheads="1"/>
            </p:cNvSpPr>
            <p:nvPr/>
          </p:nvSpPr>
          <p:spPr bwMode="auto">
            <a:xfrm>
              <a:off x="1470378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" name="Text Box 186"/>
          <p:cNvSpPr txBox="1">
            <a:spLocks noChangeAspect="1" noChangeArrowheads="1"/>
          </p:cNvSpPr>
          <p:nvPr/>
        </p:nvSpPr>
        <p:spPr bwMode="auto">
          <a:xfrm>
            <a:off x="2750475" y="6212652"/>
            <a:ext cx="431701" cy="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(3a)</a:t>
            </a:r>
          </a:p>
        </p:txBody>
      </p:sp>
      <p:sp>
        <p:nvSpPr>
          <p:cNvPr id="274" name="Text Box 187"/>
          <p:cNvSpPr txBox="1">
            <a:spLocks noChangeAspect="1" noChangeArrowheads="1"/>
          </p:cNvSpPr>
          <p:nvPr/>
        </p:nvSpPr>
        <p:spPr bwMode="auto">
          <a:xfrm>
            <a:off x="5535091" y="2922439"/>
            <a:ext cx="431701" cy="64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(5)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75" name="Group 274"/>
          <p:cNvGrpSpPr/>
          <p:nvPr/>
        </p:nvGrpSpPr>
        <p:grpSpPr>
          <a:xfrm>
            <a:off x="5585945" y="5786187"/>
            <a:ext cx="777240" cy="240482"/>
            <a:chOff x="838200" y="5779318"/>
            <a:chExt cx="777240" cy="240482"/>
          </a:xfrm>
        </p:grpSpPr>
        <p:cxnSp>
          <p:nvCxnSpPr>
            <p:cNvPr id="276" name="Straight Connector 275"/>
            <p:cNvCxnSpPr/>
            <p:nvPr/>
          </p:nvCxnSpPr>
          <p:spPr>
            <a:xfrm>
              <a:off x="838200" y="6019800"/>
              <a:ext cx="77724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127"/>
            <p:cNvSpPr>
              <a:spLocks noChangeAspect="1" noChangeArrowheads="1"/>
            </p:cNvSpPr>
            <p:nvPr/>
          </p:nvSpPr>
          <p:spPr bwMode="auto">
            <a:xfrm>
              <a:off x="992288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Oval 277"/>
            <p:cNvSpPr>
              <a:spLocks noChangeAspect="1" noChangeArrowheads="1"/>
            </p:cNvSpPr>
            <p:nvPr/>
          </p:nvSpPr>
          <p:spPr bwMode="auto">
            <a:xfrm>
              <a:off x="1186912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27"/>
            <p:cNvSpPr>
              <a:spLocks noChangeAspect="1" noChangeArrowheads="1"/>
            </p:cNvSpPr>
            <p:nvPr/>
          </p:nvSpPr>
          <p:spPr bwMode="auto">
            <a:xfrm>
              <a:off x="1381536" y="57793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5585945" y="5369690"/>
            <a:ext cx="777240" cy="240482"/>
            <a:chOff x="886506" y="5322118"/>
            <a:chExt cx="777240" cy="240482"/>
          </a:xfrm>
        </p:grpSpPr>
        <p:cxnSp>
          <p:nvCxnSpPr>
            <p:cNvPr id="281" name="Straight Connector 280"/>
            <p:cNvCxnSpPr/>
            <p:nvPr/>
          </p:nvCxnSpPr>
          <p:spPr>
            <a:xfrm>
              <a:off x="8865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127"/>
            <p:cNvSpPr>
              <a:spLocks noChangeAspect="1" noChangeArrowheads="1"/>
            </p:cNvSpPr>
            <p:nvPr/>
          </p:nvSpPr>
          <p:spPr bwMode="auto">
            <a:xfrm>
              <a:off x="1205976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" name="Text Box 186"/>
          <p:cNvSpPr txBox="1">
            <a:spLocks noChangeAspect="1" noChangeArrowheads="1"/>
          </p:cNvSpPr>
          <p:nvPr/>
        </p:nvSpPr>
        <p:spPr bwMode="auto">
          <a:xfrm>
            <a:off x="6732742" y="6212652"/>
            <a:ext cx="421684" cy="50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(5b)</a:t>
            </a:r>
          </a:p>
        </p:txBody>
      </p:sp>
      <p:cxnSp>
        <p:nvCxnSpPr>
          <p:cNvPr id="284" name="Straight Connector 283"/>
          <p:cNvCxnSpPr/>
          <p:nvPr/>
        </p:nvCxnSpPr>
        <p:spPr>
          <a:xfrm>
            <a:off x="6509419" y="6020170"/>
            <a:ext cx="7772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6509419" y="5363191"/>
            <a:ext cx="777240" cy="240482"/>
            <a:chOff x="886506" y="5322118"/>
            <a:chExt cx="777240" cy="240482"/>
          </a:xfrm>
        </p:grpSpPr>
        <p:cxnSp>
          <p:nvCxnSpPr>
            <p:cNvPr id="286" name="Straight Connector 285"/>
            <p:cNvCxnSpPr/>
            <p:nvPr/>
          </p:nvCxnSpPr>
          <p:spPr>
            <a:xfrm>
              <a:off x="8865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Oval 127"/>
            <p:cNvSpPr>
              <a:spLocks noChangeAspect="1" noChangeArrowheads="1"/>
            </p:cNvSpPr>
            <p:nvPr/>
          </p:nvSpPr>
          <p:spPr bwMode="auto">
            <a:xfrm>
              <a:off x="1205976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88" name="Straight Connector 287"/>
          <p:cNvCxnSpPr/>
          <p:nvPr/>
        </p:nvCxnSpPr>
        <p:spPr>
          <a:xfrm>
            <a:off x="7609353" y="6000531"/>
            <a:ext cx="7772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7587872" y="4694392"/>
            <a:ext cx="777240" cy="240482"/>
            <a:chOff x="886506" y="5322118"/>
            <a:chExt cx="777240" cy="240482"/>
          </a:xfrm>
        </p:grpSpPr>
        <p:cxnSp>
          <p:nvCxnSpPr>
            <p:cNvPr id="290" name="Straight Connector 289"/>
            <p:cNvCxnSpPr/>
            <p:nvPr/>
          </p:nvCxnSpPr>
          <p:spPr>
            <a:xfrm>
              <a:off x="886506" y="5562600"/>
              <a:ext cx="7772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127"/>
            <p:cNvSpPr>
              <a:spLocks noChangeAspect="1" noChangeArrowheads="1"/>
            </p:cNvSpPr>
            <p:nvPr/>
          </p:nvSpPr>
          <p:spPr bwMode="auto">
            <a:xfrm>
              <a:off x="1216250" y="5322118"/>
              <a:ext cx="135906" cy="16428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92" name="Straight Arrow Connector 291"/>
          <p:cNvCxnSpPr>
            <a:stCxn id="279" idx="1"/>
            <a:endCxn id="251" idx="0"/>
          </p:cNvCxnSpPr>
          <p:nvPr/>
        </p:nvCxnSpPr>
        <p:spPr>
          <a:xfrm flipV="1">
            <a:off x="6149184" y="4249879"/>
            <a:ext cx="361141" cy="1560367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>
            <a:stCxn id="291" idx="0"/>
          </p:cNvCxnSpPr>
          <p:nvPr/>
        </p:nvCxnSpPr>
        <p:spPr>
          <a:xfrm flipV="1">
            <a:off x="7985569" y="4228092"/>
            <a:ext cx="67953" cy="46630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Cube 293"/>
          <p:cNvSpPr/>
          <p:nvPr/>
        </p:nvSpPr>
        <p:spPr>
          <a:xfrm>
            <a:off x="8570807" y="1795842"/>
            <a:ext cx="467515" cy="1083150"/>
          </a:xfrm>
          <a:prstGeom prst="cube">
            <a:avLst/>
          </a:prstGeom>
          <a:gradFill flip="none" rotWithShape="1">
            <a:gsLst>
              <a:gs pos="22000">
                <a:schemeClr val="tx1">
                  <a:lumMod val="65000"/>
                  <a:lumOff val="35000"/>
                </a:schemeClr>
              </a:gs>
              <a:gs pos="94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TextBox 294"/>
          <p:cNvSpPr txBox="1"/>
          <p:nvPr/>
        </p:nvSpPr>
        <p:spPr>
          <a:xfrm>
            <a:off x="7620000" y="3332806"/>
            <a:ext cx="1515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Fluorescence</a:t>
            </a:r>
          </a:p>
          <a:p>
            <a:pPr algn="ct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Collection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 rot="5400000">
            <a:off x="8331344" y="2148545"/>
            <a:ext cx="85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PMT</a:t>
            </a:r>
            <a:endParaRPr lang="en-US" sz="2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97" name="Straight Arrow Connector 296"/>
          <p:cNvCxnSpPr/>
          <p:nvPr/>
        </p:nvCxnSpPr>
        <p:spPr>
          <a:xfrm flipH="1">
            <a:off x="7449092" y="2514438"/>
            <a:ext cx="363511" cy="573074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/>
          <p:cNvCxnSpPr/>
          <p:nvPr/>
        </p:nvCxnSpPr>
        <p:spPr>
          <a:xfrm flipH="1">
            <a:off x="7418612" y="2552035"/>
            <a:ext cx="393991" cy="904313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/>
          <p:cNvCxnSpPr>
            <a:stCxn id="125" idx="3"/>
          </p:cNvCxnSpPr>
          <p:nvPr/>
        </p:nvCxnSpPr>
        <p:spPr>
          <a:xfrm flipH="1">
            <a:off x="7154426" y="2498471"/>
            <a:ext cx="665968" cy="77370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0" name="Group 299"/>
          <p:cNvGrpSpPr/>
          <p:nvPr/>
        </p:nvGrpSpPr>
        <p:grpSpPr>
          <a:xfrm>
            <a:off x="6985139" y="3296100"/>
            <a:ext cx="513614" cy="398187"/>
            <a:chOff x="7080865" y="2828011"/>
            <a:chExt cx="617202" cy="478495"/>
          </a:xfr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74000">
                <a:schemeClr val="tx2">
                  <a:lumMod val="60000"/>
                  <a:lumOff val="40000"/>
                </a:schemeClr>
              </a:gs>
              <a:gs pos="83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grpSpPr>
        <p:sp>
          <p:nvSpPr>
            <p:cNvPr id="301" name="Chord 300"/>
            <p:cNvSpPr/>
            <p:nvPr/>
          </p:nvSpPr>
          <p:spPr>
            <a:xfrm rot="18493550">
              <a:off x="7150218" y="2758658"/>
              <a:ext cx="478495" cy="617202"/>
            </a:xfrm>
            <a:prstGeom prst="chord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 rot="1353691">
              <a:off x="7128095" y="2922233"/>
              <a:ext cx="569288" cy="11178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3" name="Freeform 302"/>
          <p:cNvSpPr/>
          <p:nvPr/>
        </p:nvSpPr>
        <p:spPr>
          <a:xfrm>
            <a:off x="7168673" y="2845114"/>
            <a:ext cx="1591299" cy="928770"/>
          </a:xfrm>
          <a:custGeom>
            <a:avLst/>
            <a:gdLst>
              <a:gd name="connsiteX0" fmla="*/ 0 w 1591299"/>
              <a:gd name="connsiteY0" fmla="*/ 843694 h 928770"/>
              <a:gd name="connsiteX1" fmla="*/ 81280 w 1591299"/>
              <a:gd name="connsiteY1" fmla="*/ 924974 h 928770"/>
              <a:gd name="connsiteX2" fmla="*/ 467360 w 1591299"/>
              <a:gd name="connsiteY2" fmla="*/ 843694 h 928770"/>
              <a:gd name="connsiteX3" fmla="*/ 619760 w 1591299"/>
              <a:gd name="connsiteY3" fmla="*/ 254414 h 928770"/>
              <a:gd name="connsiteX4" fmla="*/ 1310640 w 1591299"/>
              <a:gd name="connsiteY4" fmla="*/ 152814 h 928770"/>
              <a:gd name="connsiteX5" fmla="*/ 1574800 w 1591299"/>
              <a:gd name="connsiteY5" fmla="*/ 20734 h 928770"/>
              <a:gd name="connsiteX6" fmla="*/ 1564640 w 1591299"/>
              <a:gd name="connsiteY6" fmla="*/ 414 h 92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299" h="928770">
                <a:moveTo>
                  <a:pt x="0" y="843694"/>
                </a:moveTo>
                <a:cubicBezTo>
                  <a:pt x="1693" y="884334"/>
                  <a:pt x="3387" y="924974"/>
                  <a:pt x="81280" y="924974"/>
                </a:cubicBezTo>
                <a:cubicBezTo>
                  <a:pt x="159173" y="924974"/>
                  <a:pt x="377613" y="955454"/>
                  <a:pt x="467360" y="843694"/>
                </a:cubicBezTo>
                <a:cubicBezTo>
                  <a:pt x="557107" y="731934"/>
                  <a:pt x="479213" y="369561"/>
                  <a:pt x="619760" y="254414"/>
                </a:cubicBezTo>
                <a:cubicBezTo>
                  <a:pt x="760307" y="139267"/>
                  <a:pt x="1151467" y="191761"/>
                  <a:pt x="1310640" y="152814"/>
                </a:cubicBezTo>
                <a:cubicBezTo>
                  <a:pt x="1469813" y="113867"/>
                  <a:pt x="1532467" y="46134"/>
                  <a:pt x="1574800" y="20734"/>
                </a:cubicBezTo>
                <a:cubicBezTo>
                  <a:pt x="1617133" y="-4666"/>
                  <a:pt x="1564640" y="414"/>
                  <a:pt x="1564640" y="414"/>
                </a:cubicBezTo>
              </a:path>
            </a:pathLst>
          </a:cu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extBox 303"/>
          <p:cNvSpPr txBox="1"/>
          <p:nvPr/>
        </p:nvSpPr>
        <p:spPr>
          <a:xfrm>
            <a:off x="-54327" y="2517539"/>
            <a:ext cx="8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Solid Ba Target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05" name="Picture 304" descr="ExperimentSchematic_Classicv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8" t="-1" r="11205" b="73898"/>
          <a:stretch/>
        </p:blipFill>
        <p:spPr>
          <a:xfrm>
            <a:off x="7127597" y="861009"/>
            <a:ext cx="991824" cy="881777"/>
          </a:xfrm>
          <a:prstGeom prst="rect">
            <a:avLst/>
          </a:prstGeom>
        </p:spPr>
      </p:pic>
      <p:pic>
        <p:nvPicPr>
          <p:cNvPr id="306" name="Picture 305" descr="ExperimentSchematic_Classicv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3706" r="43723" b="86296"/>
          <a:stretch/>
        </p:blipFill>
        <p:spPr>
          <a:xfrm>
            <a:off x="3261618" y="1026758"/>
            <a:ext cx="1857356" cy="3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20" grpId="0" animBg="1"/>
      <p:bldP spid="125" grpId="0" animBg="1"/>
      <p:bldP spid="129" grpId="0" animBg="1"/>
      <p:bldP spid="130" grpId="0" animBg="1"/>
      <p:bldP spid="180" grpId="0" animBg="1"/>
      <p:bldP spid="200" grpId="0"/>
      <p:bldP spid="200" grpId="1"/>
      <p:bldP spid="213" grpId="0"/>
      <p:bldP spid="213" grpId="1"/>
      <p:bldP spid="221" grpId="0"/>
      <p:bldP spid="221" grpId="1"/>
      <p:bldP spid="236" grpId="0"/>
      <p:bldP spid="236" grpId="1"/>
      <p:bldP spid="246" grpId="0"/>
      <p:bldP spid="246" grpId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49" grpId="2" animBg="1"/>
      <p:bldP spid="250" grpId="0" animBg="1"/>
      <p:bldP spid="250" grpId="1" animBg="1"/>
      <p:bldP spid="250" grpId="2" animBg="1"/>
      <p:bldP spid="251" grpId="0" animBg="1"/>
      <p:bldP spid="251" grpId="1" animBg="1"/>
      <p:bldP spid="251" grpId="2" animBg="1"/>
      <p:bldP spid="252" grpId="0"/>
      <p:bldP spid="252" grpId="1"/>
      <p:bldP spid="253" grpId="0"/>
      <p:bldP spid="254" grpId="0" animBg="1"/>
      <p:bldP spid="255" grpId="0" animBg="1"/>
      <p:bldP spid="256" grpId="0" animBg="1"/>
      <p:bldP spid="257" grpId="0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73" grpId="0"/>
      <p:bldP spid="273" grpId="1"/>
      <p:bldP spid="283" grpId="0"/>
      <p:bldP spid="28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51cb4ee0-e86c-497e-af36-7da374f95be9"/>
  <p:tag name="TPVERSION" val="8"/>
  <p:tag name="TPFULLVERSION" val="8.2.6.7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48776</TotalTime>
  <Words>1506</Words>
  <Application>Microsoft Macintosh PowerPoint</Application>
  <PresentationFormat>On-screen Show (4:3)</PresentationFormat>
  <Paragraphs>384</Paragraphs>
  <Slides>33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Arial</vt:lpstr>
      <vt:lpstr>Calibri</vt:lpstr>
      <vt:lpstr>Cambria Math</vt:lpstr>
      <vt:lpstr>Euclid Math One</vt:lpstr>
      <vt:lpstr>Euclid Math Two</vt:lpstr>
      <vt:lpstr>Euclid Symbol</vt:lpstr>
      <vt:lpstr>MS PGothic</vt:lpstr>
      <vt:lpstr>ＭＳ Ｐゴシック</vt:lpstr>
      <vt:lpstr>Symbol</vt:lpstr>
      <vt:lpstr>Times New Roman</vt:lpstr>
      <vt:lpstr>Verdana</vt:lpstr>
      <vt:lpstr>Wingdings</vt:lpstr>
      <vt:lpstr>Office Theme</vt:lpstr>
      <vt:lpstr>Default Design</vt:lpstr>
      <vt:lpstr>1_Office Theme</vt:lpstr>
      <vt:lpstr>Equation</vt:lpstr>
      <vt:lpstr>Word.Document.8</vt:lpstr>
      <vt:lpstr>Worksheet</vt:lpstr>
      <vt:lpstr>Chart</vt:lpstr>
      <vt:lpstr>Nuclear Anapole Moments</vt:lpstr>
      <vt:lpstr>PowerPoint Presentation</vt:lpstr>
      <vt:lpstr>Tree-level NSD-PV suppressed  radiative corrections non-negligible</vt:lpstr>
      <vt:lpstr>PowerPoint Presentation</vt:lpstr>
      <vt:lpstr> Hadronic PV in nucleus induces nuclear spin helix      = magnetic dipole + anapole </vt:lpstr>
      <vt:lpstr>Microscopic physics of the nuclear anapole moment</vt:lpstr>
      <vt:lpstr>“Old style” DDH plot of HPNC measurements including anapole measurements (past &amp; future)</vt:lpstr>
      <vt:lpstr>Enhanced NSD-PV mixing in simple molecules</vt:lpstr>
      <vt:lpstr>ZOMBIES experimental schematic</vt:lpstr>
      <vt:lpstr>Stark interference method: apply oscillating E-field to mix nearly-degenerate levels</vt:lpstr>
      <vt:lpstr>B-field measurement: initial/crude</vt:lpstr>
      <vt:lpstr>PowerPoint Presentation</vt:lpstr>
      <vt:lpstr>PowerPoint Presentation</vt:lpstr>
      <vt:lpstr>Detecting PV in near-degenerate levels: Stark interference</vt:lpstr>
      <vt:lpstr>Signal, Asymmetry, Sensitivity</vt:lpstr>
      <vt:lpstr>Properties of NSD-PV asymmetry: example 137BaF</vt:lpstr>
      <vt:lpstr>PowerPoint Presentation</vt:lpstr>
      <vt:lpstr>PowerPoint Presentation</vt:lpstr>
      <vt:lpstr>Different level crossings to suppress systematics </vt:lpstr>
      <vt:lpstr>PowerPoint Presentation</vt:lpstr>
      <vt:lpstr>PowerPoint Presentation</vt:lpstr>
      <vt:lpstr>PowerPoint Presentation</vt:lpstr>
      <vt:lpstr>Near Future: cryogenic Buffer Gas-cooled Beam</vt:lpstr>
      <vt:lpstr>Viable nuclei for anapole/NSD-PV measurement</vt:lpstr>
      <vt:lpstr>PowerPoint Presentation</vt:lpstr>
      <vt:lpstr>Extra slides</vt:lpstr>
      <vt:lpstr>PowerPoint Presentation</vt:lpstr>
      <vt:lpstr>PowerPoint Presentation</vt:lpstr>
      <vt:lpstr>PowerPoint Presentation</vt:lpstr>
      <vt:lpstr>Determination of kZ a.k.a. VeAn a.k.a. C2P,N (…?)</vt:lpstr>
      <vt:lpstr>Determination of C2’s (…?)</vt:lpstr>
      <vt:lpstr>Using molecules to get at NSD-PV</vt:lpstr>
      <vt:lpstr>Z     O         M         B   I     E S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Diatomic molecules: the atomic physicist’s perspective</dc:title>
  <dc:creator>David DeMille</dc:creator>
  <cp:lastModifiedBy>Microsoft Office User</cp:lastModifiedBy>
  <cp:revision>421</cp:revision>
  <dcterms:created xsi:type="dcterms:W3CDTF">2009-06-26T15:09:53Z</dcterms:created>
  <dcterms:modified xsi:type="dcterms:W3CDTF">2018-06-03T01:32:16Z</dcterms:modified>
</cp:coreProperties>
</file>