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65" r:id="rId5"/>
    <p:sldId id="262" r:id="rId6"/>
    <p:sldId id="264" r:id="rId7"/>
    <p:sldId id="276" r:id="rId8"/>
    <p:sldId id="279" r:id="rId9"/>
    <p:sldId id="277" r:id="rId10"/>
    <p:sldId id="275" r:id="rId11"/>
    <p:sldId id="283" r:id="rId12"/>
    <p:sldId id="267" r:id="rId13"/>
    <p:sldId id="278" r:id="rId14"/>
    <p:sldId id="269" r:id="rId15"/>
    <p:sldId id="273" r:id="rId16"/>
    <p:sldId id="270" r:id="rId17"/>
    <p:sldId id="284" r:id="rId18"/>
    <p:sldId id="271" r:id="rId19"/>
    <p:sldId id="266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660"/>
  </p:normalViewPr>
  <p:slideViewPr>
    <p:cSldViewPr snapToGrid="0">
      <p:cViewPr>
        <p:scale>
          <a:sx n="50" d="100"/>
          <a:sy n="50" d="100"/>
        </p:scale>
        <p:origin x="2298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E5B-11B4-4BB7-823C-62187C5D4D0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2223-3A04-43D9-AD2D-56BAF6F4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3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E5B-11B4-4BB7-823C-62187C5D4D0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2223-3A04-43D9-AD2D-56BAF6F4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5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E5B-11B4-4BB7-823C-62187C5D4D0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2223-3A04-43D9-AD2D-56BAF6F4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5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E5B-11B4-4BB7-823C-62187C5D4D0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2223-3A04-43D9-AD2D-56BAF6F4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3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E5B-11B4-4BB7-823C-62187C5D4D0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2223-3A04-43D9-AD2D-56BAF6F4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5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E5B-11B4-4BB7-823C-62187C5D4D0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2223-3A04-43D9-AD2D-56BAF6F4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0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E5B-11B4-4BB7-823C-62187C5D4D0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2223-3A04-43D9-AD2D-56BAF6F4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1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E5B-11B4-4BB7-823C-62187C5D4D0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2223-3A04-43D9-AD2D-56BAF6F4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94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E5B-11B4-4BB7-823C-62187C5D4D0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2223-3A04-43D9-AD2D-56BAF6F4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8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E5B-11B4-4BB7-823C-62187C5D4D0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2223-3A04-43D9-AD2D-56BAF6F4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7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E5B-11B4-4BB7-823C-62187C5D4D0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2223-3A04-43D9-AD2D-56BAF6F4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E3E5B-11B4-4BB7-823C-62187C5D4D08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2223-3A04-43D9-AD2D-56BAF6F4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9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8/1361-6668/ac549b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pedia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557/mrs.2019.288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4025" y="1273114"/>
            <a:ext cx="9144000" cy="9134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1K TEM Project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subTitle" idx="1"/>
          </p:nvPr>
        </p:nvSpPr>
        <p:spPr>
          <a:xfrm>
            <a:off x="871270" y="2903326"/>
            <a:ext cx="9727719" cy="165576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Avenir Next Condensed Demi Bold"/>
                <a:ea typeface="+mj-ea"/>
                <a:cs typeface="Avenir Next Condensed Demi Bold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3366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08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165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25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332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C5993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marL="341313" indent="-341313">
              <a:spcBef>
                <a:spcPts val="900"/>
              </a:spcBef>
              <a:defRPr/>
            </a:pPr>
            <a:r>
              <a:rPr lang="en-US" sz="2400" b="0" u="sng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Lucas </a:t>
            </a:r>
            <a:r>
              <a:rPr lang="en-US" sz="2400" b="0" u="sng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Brouwer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Tengming Shen, Ryan Norris, Aurelio Hafalia, Ross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Schlueter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Li Wang, Jim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Ciston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Peter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Ercius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Qing Ji, Marian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Mankos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Colin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Ophus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Alexander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Stibor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Andreas </a:t>
            </a:r>
            <a:r>
              <a:rPr lang="en-US" sz="2400" b="0" dirty="0" err="1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Schmid</a:t>
            </a:r>
            <a:r>
              <a:rPr lang="en-US" sz="2400" b="0" dirty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Andrew Minor, and Peter 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Denes</a:t>
            </a:r>
          </a:p>
          <a:p>
            <a:pPr marL="341313" indent="-341313">
              <a:spcBef>
                <a:spcPts val="900"/>
              </a:spcBef>
              <a:defRPr/>
            </a:pPr>
            <a:endParaRPr lang="en-US" sz="2400" b="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270" y="5611063"/>
            <a:ext cx="1000684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Cross area project: mix of ATAP, Engineering, Molecular Foundry   (Energy Sciences and Physical Sciences)</a:t>
            </a:r>
          </a:p>
          <a:p>
            <a:r>
              <a:rPr lang="en-US" dirty="0" smtClean="0"/>
              <a:t>+ Industry (</a:t>
            </a:r>
            <a:r>
              <a:rPr lang="en-US" dirty="0" err="1" smtClean="0"/>
              <a:t>ElectronOptica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2589" y="1651128"/>
            <a:ext cx="318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Persistent: PCS heater off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3181" r="8682"/>
          <a:stretch/>
        </p:blipFill>
        <p:spPr>
          <a:xfrm>
            <a:off x="1860012" y="2861985"/>
            <a:ext cx="274320" cy="93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081" y="4237048"/>
            <a:ext cx="877677" cy="234708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57375" y="4179485"/>
            <a:ext cx="1219200" cy="304800"/>
            <a:chOff x="2971800" y="2438400"/>
            <a:chExt cx="1219200" cy="3048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71800" y="2590800"/>
              <a:ext cx="152400" cy="158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4038600" y="2590800"/>
              <a:ext cx="152400" cy="158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124200" y="2438400"/>
              <a:ext cx="228600" cy="304800"/>
              <a:chOff x="2971800" y="533400"/>
              <a:chExt cx="228600" cy="304800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c 20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352800" y="2438400"/>
              <a:ext cx="228600" cy="304800"/>
              <a:chOff x="2971800" y="533400"/>
              <a:chExt cx="228600" cy="304800"/>
            </a:xfrm>
          </p:grpSpPr>
          <p:sp>
            <p:nvSpPr>
              <p:cNvPr id="18" name="Arc 17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c 18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3581400" y="2438400"/>
              <a:ext cx="228600" cy="304800"/>
              <a:chOff x="2971800" y="533400"/>
              <a:chExt cx="228600" cy="304800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c 16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3810000" y="2438400"/>
              <a:ext cx="228600" cy="304800"/>
              <a:chOff x="2971800" y="533400"/>
              <a:chExt cx="228600" cy="304800"/>
            </a:xfrm>
          </p:grpSpPr>
          <p:sp>
            <p:nvSpPr>
              <p:cNvPr id="14" name="Arc 13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2" name="Straight Connector 21"/>
          <p:cNvCxnSpPr/>
          <p:nvPr/>
        </p:nvCxnSpPr>
        <p:spPr>
          <a:xfrm flipV="1">
            <a:off x="1857375" y="2900583"/>
            <a:ext cx="0" cy="1431303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13181" r="8682"/>
          <a:stretch/>
        </p:blipFill>
        <p:spPr>
          <a:xfrm>
            <a:off x="3463822" y="2857109"/>
            <a:ext cx="308316" cy="105518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V="1">
            <a:off x="3762375" y="2886075"/>
            <a:ext cx="0" cy="144581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365740" y="2450575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Rpcs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~0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6" name="Straight Connector 25"/>
          <p:cNvCxnSpPr>
            <a:endCxn id="5" idx="3"/>
          </p:cNvCxnSpPr>
          <p:nvPr/>
        </p:nvCxnSpPr>
        <p:spPr>
          <a:xfrm flipH="1">
            <a:off x="2134332" y="2901476"/>
            <a:ext cx="1335298" cy="745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 flipH="1">
            <a:off x="3954545" y="3352067"/>
            <a:ext cx="1370" cy="29970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>
          <a:xfrm flipV="1">
            <a:off x="1755861" y="3423951"/>
            <a:ext cx="5430" cy="384565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>
          <a:xfrm>
            <a:off x="2418861" y="3102486"/>
            <a:ext cx="743877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446562" y="3807409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 lens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714993" y="4525388"/>
            <a:ext cx="256469" cy="2588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368823" y="2591380"/>
            <a:ext cx="1635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joint resistance (n</a:t>
            </a: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Ω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-p</a:t>
            </a: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Ω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08301" y="4438125"/>
            <a:ext cx="7097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ndex loss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60329" y="1315033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L/R time constant vs. inductance (assume 1 p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Ω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resistance)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183" y="2177371"/>
            <a:ext cx="4738363" cy="315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1" y="375485"/>
            <a:ext cx="10774166" cy="6464499"/>
          </a:xfrm>
        </p:spPr>
      </p:pic>
      <p:sp>
        <p:nvSpPr>
          <p:cNvPr id="2" name="TextBox 1"/>
          <p:cNvSpPr txBox="1"/>
          <p:nvPr/>
        </p:nvSpPr>
        <p:spPr>
          <a:xfrm>
            <a:off x="497611" y="190819"/>
            <a:ext cx="1121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can’t achieve the stability we want need with only persistent current operation, we need active stabilization too</a:t>
            </a:r>
          </a:p>
        </p:txBody>
      </p:sp>
    </p:spTree>
    <p:extLst>
      <p:ext uri="{BB962C8B-B14F-4D97-AF65-F5344CB8AC3E}">
        <p14:creationId xmlns:p14="http://schemas.microsoft.com/office/powerpoint/2010/main" val="18873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46" y="198757"/>
            <a:ext cx="11325225" cy="810102"/>
          </a:xfrm>
        </p:spPr>
        <p:txBody>
          <a:bodyPr/>
          <a:lstStyle/>
          <a:p>
            <a:r>
              <a:rPr lang="en-US" dirty="0" smtClean="0"/>
              <a:t>1.95 T, prototype Lens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9" y="1231737"/>
            <a:ext cx="4114800" cy="135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8" y="2819400"/>
            <a:ext cx="4422901" cy="2838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1429381"/>
            <a:ext cx="5757845" cy="419656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2504744" y="1650677"/>
            <a:ext cx="914400" cy="51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28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46" y="198757"/>
            <a:ext cx="11325225" cy="810102"/>
          </a:xfrm>
        </p:spPr>
        <p:txBody>
          <a:bodyPr/>
          <a:lstStyle/>
          <a:p>
            <a:r>
              <a:rPr lang="en-US" dirty="0" smtClean="0"/>
              <a:t>Magnet assembly with PCS, joints and tuner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6" y="2228850"/>
            <a:ext cx="7065307" cy="3343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800" y="2423172"/>
            <a:ext cx="3423679" cy="29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22" y="174636"/>
            <a:ext cx="10515600" cy="1325563"/>
          </a:xfrm>
        </p:spPr>
        <p:txBody>
          <a:bodyPr/>
          <a:lstStyle/>
          <a:p>
            <a:r>
              <a:rPr lang="en-US" dirty="0" smtClean="0"/>
              <a:t>Persistent current operation at 2 T routinely established without quench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3" b="12399"/>
          <a:stretch/>
        </p:blipFill>
        <p:spPr>
          <a:xfrm rot="5400000">
            <a:off x="-512211" y="3264058"/>
            <a:ext cx="4372588" cy="183775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1822007" y="3066373"/>
            <a:ext cx="152399" cy="68580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3" name="TextBox 22"/>
          <p:cNvSpPr txBox="1"/>
          <p:nvPr/>
        </p:nvSpPr>
        <p:spPr>
          <a:xfrm>
            <a:off x="1898207" y="2616376"/>
            <a:ext cx="1143000" cy="64633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Header with magnet assembly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136206" y="4590373"/>
            <a:ext cx="685800" cy="93937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438764" y="4285573"/>
            <a:ext cx="943545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bath cryostat</a:t>
            </a:r>
          </a:p>
        </p:txBody>
      </p:sp>
      <p:pic>
        <p:nvPicPr>
          <p:cNvPr id="26" name="Google Shape;1372;p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6081" r="22746"/>
          <a:stretch/>
        </p:blipFill>
        <p:spPr>
          <a:xfrm>
            <a:off x="3041207" y="1996641"/>
            <a:ext cx="4732711" cy="222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373;p5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22881"/>
          <a:stretch/>
        </p:blipFill>
        <p:spPr>
          <a:xfrm>
            <a:off x="3049521" y="4241876"/>
            <a:ext cx="4724397" cy="244530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374;p5"/>
          <p:cNvSpPr txBox="1"/>
          <p:nvPr/>
        </p:nvSpPr>
        <p:spPr>
          <a:xfrm>
            <a:off x="6010891" y="4328754"/>
            <a:ext cx="29568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1.82 T at hall probe</a:t>
            </a:r>
            <a:endParaRPr sz="1200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9" name="Google Shape;1379;p5"/>
          <p:cNvCxnSpPr/>
          <p:nvPr/>
        </p:nvCxnSpPr>
        <p:spPr>
          <a:xfrm flipH="1">
            <a:off x="4209890" y="4817646"/>
            <a:ext cx="4715" cy="805926"/>
          </a:xfrm>
          <a:prstGeom prst="straightConnector1">
            <a:avLst/>
          </a:prstGeom>
          <a:noFill/>
          <a:ln w="15875" cap="flat" cmpd="sng">
            <a:solidFill>
              <a:srgbClr val="00303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1380;p5"/>
          <p:cNvCxnSpPr/>
          <p:nvPr/>
        </p:nvCxnSpPr>
        <p:spPr>
          <a:xfrm flipH="1">
            <a:off x="7044530" y="4817646"/>
            <a:ext cx="4715" cy="805926"/>
          </a:xfrm>
          <a:prstGeom prst="straightConnector1">
            <a:avLst/>
          </a:prstGeom>
          <a:noFill/>
          <a:ln w="15875" cap="flat" cmpd="sng">
            <a:solidFill>
              <a:srgbClr val="00303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1381;p5"/>
          <p:cNvCxnSpPr/>
          <p:nvPr/>
        </p:nvCxnSpPr>
        <p:spPr>
          <a:xfrm rot="10800000" flipH="1">
            <a:off x="4209890" y="5265543"/>
            <a:ext cx="2834640" cy="4328"/>
          </a:xfrm>
          <a:prstGeom prst="straightConnector1">
            <a:avLst/>
          </a:prstGeom>
          <a:noFill/>
          <a:ln w="15875" cap="flat" cmpd="sng">
            <a:solidFill>
              <a:srgbClr val="00303C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2" name="Google Shape;1382;p5"/>
          <p:cNvSpPr txBox="1"/>
          <p:nvPr/>
        </p:nvSpPr>
        <p:spPr>
          <a:xfrm>
            <a:off x="4296926" y="4868803"/>
            <a:ext cx="3476992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6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Persistent current operation</a:t>
            </a:r>
            <a:endParaRPr sz="1600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23368" y="1690688"/>
            <a:ext cx="4800600" cy="34074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65804" y="1996641"/>
            <a:ext cx="2393714" cy="34074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803877" y="1690688"/>
            <a:ext cx="2393714" cy="34074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6" name="Google Shape;1374;p5"/>
          <p:cNvSpPr txBox="1"/>
          <p:nvPr/>
        </p:nvSpPr>
        <p:spPr>
          <a:xfrm>
            <a:off x="8790602" y="2595594"/>
            <a:ext cx="34013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b="1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Measured field vs. current is in agreement with Opera3D (shows saturation effects)</a:t>
            </a:r>
            <a:endParaRPr sz="1200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56" y="3045375"/>
            <a:ext cx="3700679" cy="287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8" y="176305"/>
            <a:ext cx="10774166" cy="6464499"/>
          </a:xfrm>
        </p:spPr>
      </p:pic>
      <p:sp>
        <p:nvSpPr>
          <p:cNvPr id="5" name="TextBox 4"/>
          <p:cNvSpPr txBox="1"/>
          <p:nvPr/>
        </p:nvSpPr>
        <p:spPr>
          <a:xfrm>
            <a:off x="497611" y="190819"/>
            <a:ext cx="1121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can’t achieve the stability we want need with only persistent current operation, we need active stabilization too</a:t>
            </a:r>
          </a:p>
        </p:txBody>
      </p:sp>
    </p:spTree>
    <p:extLst>
      <p:ext uri="{BB962C8B-B14F-4D97-AF65-F5344CB8AC3E}">
        <p14:creationId xmlns:p14="http://schemas.microsoft.com/office/powerpoint/2010/main" val="16949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11" y="513359"/>
            <a:ext cx="1176622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Movement of the cryogenic stage changes the inductance of the “tuner” magnet which shifts flux to or from the main lens (active tuner to stabilize the current)</a:t>
            </a:r>
            <a:endParaRPr lang="en-US" dirty="0"/>
          </a:p>
        </p:txBody>
      </p:sp>
      <p:sp>
        <p:nvSpPr>
          <p:cNvPr id="4" name="Cube 3"/>
          <p:cNvSpPr/>
          <p:nvPr/>
        </p:nvSpPr>
        <p:spPr>
          <a:xfrm>
            <a:off x="6509414" y="4951449"/>
            <a:ext cx="1423159" cy="847745"/>
          </a:xfrm>
          <a:prstGeom prst="cube">
            <a:avLst>
              <a:gd name="adj" fmla="val 34424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5475295" y="4443207"/>
            <a:ext cx="1121974" cy="431320"/>
          </a:xfrm>
          <a:prstGeom prst="cube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5370518" y="4546948"/>
            <a:ext cx="448574" cy="431320"/>
          </a:xfrm>
          <a:prstGeom prst="cube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3437" y="4474554"/>
            <a:ext cx="502920" cy="502920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>
              <a:rot lat="600000" lon="120000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333437" y="4492191"/>
            <a:ext cx="502920" cy="502920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>
              <a:rot lat="600000" lon="120000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33437" y="4509828"/>
            <a:ext cx="502920" cy="502920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>
              <a:rot lat="600000" lon="120000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33437" y="4529577"/>
            <a:ext cx="502920" cy="502920"/>
          </a:xfrm>
          <a:prstGeom prst="ellipse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>
              <a:rot lat="600000" lon="1200000" rev="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5275812" y="4639883"/>
            <a:ext cx="1121974" cy="431320"/>
          </a:xfrm>
          <a:prstGeom prst="cube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6397786" y="4773909"/>
            <a:ext cx="1423159" cy="462624"/>
          </a:xfrm>
          <a:prstGeom prst="cube">
            <a:avLst>
              <a:gd name="adj" fmla="val 66804"/>
            </a:avLst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397786" y="4443207"/>
            <a:ext cx="612296" cy="628602"/>
          </a:xfrm>
          <a:prstGeom prst="cube">
            <a:avLst>
              <a:gd name="adj" fmla="val 50333"/>
            </a:avLst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67518" y="4849632"/>
            <a:ext cx="984993" cy="8574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190904" y="3817618"/>
            <a:ext cx="567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7134" y="4119386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coil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151378" y="4119386"/>
            <a:ext cx="165697" cy="37376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>
            <a:off x="6597269" y="4119386"/>
            <a:ext cx="230191" cy="38253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167518" y="4387460"/>
            <a:ext cx="1114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 change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8378" y="5307634"/>
            <a:ext cx="8819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attocube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59" y="3374141"/>
            <a:ext cx="3409950" cy="29432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19885" y="3374141"/>
            <a:ext cx="864339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 joint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79206" y="3366732"/>
            <a:ext cx="864339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 joint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45830" y="4720620"/>
            <a:ext cx="1018227" cy="492443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4116" y="4815191"/>
            <a:ext cx="1018227" cy="492443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90713" y="4689843"/>
            <a:ext cx="990977" cy="584775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13040" y="4838115"/>
            <a:ext cx="607859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tuner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87196" y="5284406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gap 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030279" y="4922982"/>
            <a:ext cx="327151" cy="45233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6674" y="5012748"/>
            <a:ext cx="2133600" cy="6970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203" y="5872007"/>
            <a:ext cx="1143000" cy="6988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846" y="3222228"/>
            <a:ext cx="1992282" cy="1551681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H="1">
            <a:off x="4305891" y="4994811"/>
            <a:ext cx="7787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6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 b="9028"/>
          <a:stretch/>
        </p:blipFill>
        <p:spPr>
          <a:xfrm>
            <a:off x="342899" y="1371600"/>
            <a:ext cx="2899941" cy="16764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613510" y="3244334"/>
            <a:ext cx="2964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prstClr val="white"/>
                </a:solidFill>
                <a:latin typeface="Franklin Gothic Book" charset="0"/>
              </a:rPr>
              <a:t>https://www.capacitec.com/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353194" y="452319"/>
            <a:ext cx="6474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Capacitive gap sensors independently measure stage position in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76795" y="4774844"/>
            <a:ext cx="442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b="1" dirty="0">
                <a:solidFill>
                  <a:prstClr val="white"/>
                </a:solidFill>
                <a:latin typeface="Franklin Gothic Book" charset="0"/>
              </a:rPr>
              <a:t>4 K calibration allows for moving to a desired gap change during active stabilization programs </a:t>
            </a:r>
            <a:endParaRPr lang="en-US" sz="1600" b="1" dirty="0">
              <a:solidFill>
                <a:prstClr val="white"/>
              </a:solidFill>
              <a:latin typeface="Franklin Gothic Book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2" t="33526" r="43799" b="28834"/>
          <a:stretch/>
        </p:blipFill>
        <p:spPr>
          <a:xfrm>
            <a:off x="1792870" y="2885882"/>
            <a:ext cx="3057591" cy="3057591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1109870" y="4774844"/>
            <a:ext cx="2422202" cy="28599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Arrow Connector 41"/>
          <p:cNvCxnSpPr/>
          <p:nvPr/>
        </p:nvCxnSpPr>
        <p:spPr>
          <a:xfrm flipV="1">
            <a:off x="1109870" y="3738634"/>
            <a:ext cx="1401945" cy="75716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TextBox 42"/>
          <p:cNvSpPr txBox="1"/>
          <p:nvPr/>
        </p:nvSpPr>
        <p:spPr>
          <a:xfrm>
            <a:off x="194069" y="4137508"/>
            <a:ext cx="1257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 sensor targets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59500" y="1924452"/>
            <a:ext cx="1257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 probe mounts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3048000" y="2672169"/>
            <a:ext cx="1122084" cy="57216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Straight Arrow Connector 45"/>
          <p:cNvCxnSpPr/>
          <p:nvPr/>
        </p:nvCxnSpPr>
        <p:spPr>
          <a:xfrm flipH="1">
            <a:off x="4290732" y="2672169"/>
            <a:ext cx="84674" cy="21026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TextBox 46"/>
          <p:cNvSpPr txBox="1"/>
          <p:nvPr/>
        </p:nvSpPr>
        <p:spPr>
          <a:xfrm>
            <a:off x="433790" y="1019809"/>
            <a:ext cx="2624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ANPx101 with 5 mm range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957603" y="1717121"/>
            <a:ext cx="2393714" cy="34074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218" y="1100947"/>
            <a:ext cx="6318192" cy="52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71" y="200025"/>
            <a:ext cx="10750229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demonstration: stabilizing to the noise level of the Hall probes (a few ppm at 1.95 T)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770" y="1690688"/>
            <a:ext cx="5429789" cy="49361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69546"/>
            <a:ext cx="5473811" cy="3570196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V="1">
            <a:off x="3877421" y="3054147"/>
            <a:ext cx="2409079" cy="20304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3571" y="1862836"/>
            <a:ext cx="46152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Brouwer et al, “Stabilization and control of persistent current magnets using variable inductance”, </a:t>
            </a:r>
            <a:r>
              <a:rPr lang="en-US" sz="1400" dirty="0" err="1" smtClean="0"/>
              <a:t>Supercond</a:t>
            </a:r>
            <a:r>
              <a:rPr lang="en-US" sz="1400" dirty="0" smtClean="0"/>
              <a:t>. Sci. Technol. 2022, </a:t>
            </a:r>
            <a:r>
              <a:rPr lang="en-US" sz="1400" dirty="0" smtClean="0">
                <a:hlinkClick r:id="rId4"/>
              </a:rPr>
              <a:t>https://doi.org/10.1088/1361-6668/ac549b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69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46" y="325757"/>
            <a:ext cx="11325225" cy="810102"/>
          </a:xfrm>
        </p:spPr>
        <p:txBody>
          <a:bodyPr/>
          <a:lstStyle/>
          <a:p>
            <a:r>
              <a:rPr lang="en-US" dirty="0" smtClean="0"/>
              <a:t>Summary of first phase of 1K 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46" y="1837531"/>
            <a:ext cx="10515600" cy="4351338"/>
          </a:xfrm>
        </p:spPr>
        <p:txBody>
          <a:bodyPr/>
          <a:lstStyle/>
          <a:p>
            <a:r>
              <a:rPr lang="en-US" dirty="0" smtClean="0"/>
              <a:t>demonstrated we can build a </a:t>
            </a:r>
            <a:r>
              <a:rPr lang="en-US" dirty="0" err="1" smtClean="0"/>
              <a:t>Nb-Ti</a:t>
            </a:r>
            <a:r>
              <a:rPr lang="en-US" dirty="0" smtClean="0"/>
              <a:t> lens and operate in persistent current mode</a:t>
            </a:r>
          </a:p>
          <a:p>
            <a:r>
              <a:rPr lang="en-US" dirty="0" smtClean="0"/>
              <a:t>new technique for stabilization of persistent current magnets, demonstrated it works up to the precision with which we can measure (in theory it can do much better)</a:t>
            </a:r>
          </a:p>
          <a:p>
            <a:r>
              <a:rPr lang="en-US" dirty="0" smtClean="0"/>
              <a:t>not completed </a:t>
            </a:r>
          </a:p>
          <a:p>
            <a:pPr lvl="1"/>
            <a:r>
              <a:rPr lang="en-US" dirty="0" smtClean="0"/>
              <a:t>magnetic shielding / ultimate stability measurements with SQUIDs etc.</a:t>
            </a:r>
          </a:p>
          <a:p>
            <a:pPr lvl="1"/>
            <a:r>
              <a:rPr lang="en-US" dirty="0" smtClean="0"/>
              <a:t>cryostat stabilization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6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49387" y="6581001"/>
            <a:ext cx="1926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2"/>
              </a:rPr>
              <a:t>https://www.wikipedia.org/</a:t>
            </a:r>
            <a:endParaRPr lang="en-US" sz="1200" dirty="0"/>
          </a:p>
        </p:txBody>
      </p:sp>
      <p:pic>
        <p:nvPicPr>
          <p:cNvPr id="1026" name="Picture 2" descr="https://lh6.googleusercontent.com/kJsnC1fSHCC2orNh789kzZd8gogRrelJiw2rnkYTY9-OSuq0TqqXQcGeibAQOISOX6nwPMuwku5RDQOo2R4B5gV4UcuapCJrxqp9kFSSpornJn1vmNCWby3Fle9uN9k5g6XaSW3O0wxo8e8JrG39cvh6G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11" y="1465943"/>
            <a:ext cx="5126894" cy="425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048500" y="421119"/>
            <a:ext cx="25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Demonstrator for 1K TEM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3" y="1465943"/>
            <a:ext cx="5032826" cy="399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746" y="325757"/>
            <a:ext cx="11325225" cy="810102"/>
          </a:xfrm>
        </p:spPr>
        <p:txBody>
          <a:bodyPr/>
          <a:lstStyle/>
          <a:p>
            <a:r>
              <a:rPr lang="en-US" dirty="0" smtClean="0"/>
              <a:t>Next Steps (3 years starting 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46" y="1721417"/>
            <a:ext cx="4781425" cy="4351338"/>
          </a:xfrm>
        </p:spPr>
        <p:txBody>
          <a:bodyPr/>
          <a:lstStyle/>
          <a:p>
            <a:r>
              <a:rPr lang="en-US" dirty="0" smtClean="0"/>
              <a:t>add magnetic shielding and cryogenic stabilization to our existing experiment </a:t>
            </a:r>
          </a:p>
          <a:p>
            <a:r>
              <a:rPr lang="en-US" dirty="0" smtClean="0"/>
              <a:t>build and test beam-based demonstrator, combine lens with electron source, high vacuum, detector, shielding etc. (all in liquid helium bath)</a:t>
            </a:r>
          </a:p>
        </p:txBody>
      </p:sp>
      <p:pic>
        <p:nvPicPr>
          <p:cNvPr id="4" name="Picture 2" descr="https://lh6.googleusercontent.com/kJsnC1fSHCC2orNh789kzZd8gogRrelJiw2rnkYTY9-OSuq0TqqXQcGeibAQOISOX6nwPMuwku5RDQOo2R4B5gV4UcuapCJrxqp9kFSSpornJn1vmNCWby3Fle9uN9k5g6XaSW3O0wxo8e8JrG39cvh6Gw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47" y="1135859"/>
            <a:ext cx="6394553" cy="530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163205" y="3269343"/>
            <a:ext cx="725209" cy="70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57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6" y="1465943"/>
            <a:ext cx="4886380" cy="387431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49387" y="6581001"/>
            <a:ext cx="1926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3"/>
              </a:rPr>
              <a:t>https://www.wikipedia.org/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10" y="2306150"/>
            <a:ext cx="4939823" cy="28902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8081" y="5381563"/>
            <a:ext cx="4356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Objective Lens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iron dominated (~1.5 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precise pole piece shape determines field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64228" y="6488668"/>
            <a:ext cx="378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****Pass around example pole pieces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74" y="525246"/>
            <a:ext cx="1697413" cy="1715147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9445631">
            <a:off x="5138060" y="3648934"/>
            <a:ext cx="1246548" cy="378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8146136">
            <a:off x="8944523" y="2524231"/>
            <a:ext cx="1350985" cy="378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910674" y="227314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Thin sample disk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46" y="198757"/>
            <a:ext cx="11325225" cy="810102"/>
          </a:xfrm>
        </p:spPr>
        <p:txBody>
          <a:bodyPr/>
          <a:lstStyle/>
          <a:p>
            <a:r>
              <a:rPr lang="en-US" dirty="0" smtClean="0"/>
              <a:t>Why do we want to make an all cold microscope?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689" y="1113631"/>
            <a:ext cx="10515600" cy="4351338"/>
          </a:xfrm>
        </p:spPr>
        <p:txBody>
          <a:bodyPr/>
          <a:lstStyle/>
          <a:p>
            <a:r>
              <a:rPr lang="en-US" dirty="0" smtClean="0"/>
              <a:t>stability is a key challenge for modern microscopes, amplified by recent advances in aberration correction and the desire for experiments with cryogenically cooled samples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28975"/>
              </p:ext>
            </p:extLst>
          </p:nvPr>
        </p:nvGraphicFramePr>
        <p:xfrm>
          <a:off x="6125516" y="3667598"/>
          <a:ext cx="559625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32255">
                  <a:extLst>
                    <a:ext uri="{9D8B030D-6E8A-4147-A177-3AD203B41FA5}">
                      <a16:colId xmlns:a16="http://schemas.microsoft.com/office/drawing/2014/main" val="2640473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71229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issue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 explored by 1K-TEM project at LBNL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17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mechanical drift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entire microscope to </a:t>
                      </a:r>
                      <a:r>
                        <a:rPr lang="en-US" sz="1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LHe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temp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76072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mag. field drift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ultra-stable, persistent current SC magnets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1950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superconducting magnetic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shielding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65481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1" y="3504407"/>
            <a:ext cx="4826000" cy="19605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546" y="6038334"/>
            <a:ext cx="5610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http://www.science.uwaterloo.ca/~gsciaini/research.html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3746" y="2827635"/>
            <a:ext cx="322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Cryogenic sample holder to place cold sample into a warm microscope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4" y="276225"/>
            <a:ext cx="11332955" cy="61319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5689" y="6368534"/>
            <a:ext cx="539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https://link.springer.com/article/10.1557/mrs.2019.288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89" y="160657"/>
            <a:ext cx="11325225" cy="810102"/>
          </a:xfrm>
        </p:spPr>
        <p:txBody>
          <a:bodyPr/>
          <a:lstStyle/>
          <a:p>
            <a:r>
              <a:rPr lang="en-US" dirty="0" smtClean="0"/>
              <a:t>1K TEM project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689" y="15327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LDRD (1-2 years)</a:t>
            </a:r>
          </a:p>
          <a:p>
            <a:pPr lvl="1"/>
            <a:r>
              <a:rPr lang="en-US" dirty="0" smtClean="0"/>
              <a:t>design study (focused on SC </a:t>
            </a:r>
            <a:r>
              <a:rPr lang="en-US" dirty="0" smtClean="0"/>
              <a:t>magnet / electron source)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Initial Basic Energy Sciences (BES) funding (~3 years)</a:t>
            </a:r>
          </a:p>
          <a:p>
            <a:pPr lvl="1"/>
            <a:r>
              <a:rPr lang="en-US" dirty="0" smtClean="0"/>
              <a:t>demonstrate SC lens and electron source technology </a:t>
            </a:r>
          </a:p>
          <a:p>
            <a:pPr lvl="1"/>
            <a:r>
              <a:rPr lang="en-US" dirty="0" smtClean="0"/>
              <a:t>build and operate SC lens in persistent current mode and characterize stability</a:t>
            </a:r>
          </a:p>
          <a:p>
            <a:pPr lvl="1"/>
            <a:r>
              <a:rPr lang="en-US" b="1" dirty="0" smtClean="0"/>
              <a:t>measuring stability of field with probes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New BES funding (3 years starting now)</a:t>
            </a:r>
          </a:p>
          <a:p>
            <a:pPr lvl="1"/>
            <a:r>
              <a:rPr lang="en-US" dirty="0" smtClean="0"/>
              <a:t>combine electron source, SC lens, and detector into mini-microscope</a:t>
            </a:r>
          </a:p>
          <a:p>
            <a:pPr lvl="1"/>
            <a:r>
              <a:rPr lang="en-US" b="1" dirty="0" smtClean="0"/>
              <a:t>measuring stability of beam with detector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74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20" y="-73163"/>
            <a:ext cx="10515600" cy="1325563"/>
          </a:xfrm>
        </p:spPr>
        <p:txBody>
          <a:bodyPr/>
          <a:lstStyle/>
          <a:p>
            <a:r>
              <a:rPr lang="en-US" dirty="0" smtClean="0"/>
              <a:t>Persistent current mode with a superconducting switch (common for MRI)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68848" y="3473657"/>
            <a:ext cx="3153694" cy="2750945"/>
          </a:xfrm>
          <a:prstGeom prst="rect">
            <a:avLst/>
          </a:prstGeom>
          <a:noFill/>
          <a:ln w="19050" cap="flat" cmpd="sng" algn="ctr">
            <a:solidFill>
              <a:srgbClr val="3333CC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181" r="8682"/>
          <a:stretch/>
        </p:blipFill>
        <p:spPr>
          <a:xfrm>
            <a:off x="2076258" y="3916351"/>
            <a:ext cx="308316" cy="105518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078895" y="5235342"/>
            <a:ext cx="1219200" cy="304800"/>
            <a:chOff x="2971800" y="2438400"/>
            <a:chExt cx="1219200" cy="3048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71800" y="2590800"/>
              <a:ext cx="152400" cy="158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4038600" y="2590800"/>
              <a:ext cx="152400" cy="158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3124200" y="2438400"/>
              <a:ext cx="228600" cy="304800"/>
              <a:chOff x="2971800" y="533400"/>
              <a:chExt cx="228600" cy="304800"/>
            </a:xfrm>
          </p:grpSpPr>
          <p:sp>
            <p:nvSpPr>
              <p:cNvPr id="20" name="Arc 19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Arc 20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352800" y="2438400"/>
              <a:ext cx="228600" cy="304800"/>
              <a:chOff x="2971800" y="533400"/>
              <a:chExt cx="228600" cy="304800"/>
            </a:xfrm>
          </p:grpSpPr>
          <p:sp>
            <p:nvSpPr>
              <p:cNvPr id="18" name="Arc 17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Arc 18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3581400" y="2438400"/>
              <a:ext cx="228600" cy="304800"/>
              <a:chOff x="2971800" y="533400"/>
              <a:chExt cx="228600" cy="304800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c 16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3810000" y="2438400"/>
              <a:ext cx="228600" cy="304800"/>
              <a:chOff x="2971800" y="533400"/>
              <a:chExt cx="228600" cy="304800"/>
            </a:xfrm>
          </p:grpSpPr>
          <p:sp>
            <p:nvSpPr>
              <p:cNvPr id="14" name="Arc 13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Arc 14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2" name="Straight Connector 21"/>
          <p:cNvCxnSpPr/>
          <p:nvPr/>
        </p:nvCxnSpPr>
        <p:spPr>
          <a:xfrm flipV="1">
            <a:off x="2078895" y="3956440"/>
            <a:ext cx="0" cy="1431303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553943" y="4869021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 lens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13181" r="8682"/>
          <a:stretch/>
        </p:blipFill>
        <p:spPr>
          <a:xfrm>
            <a:off x="3685342" y="3912966"/>
            <a:ext cx="308316" cy="10551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3983895" y="3941932"/>
            <a:ext cx="0" cy="144581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 flipV="1">
            <a:off x="3983895" y="2506068"/>
            <a:ext cx="0" cy="1445811"/>
          </a:xfrm>
          <a:prstGeom prst="line">
            <a:avLst/>
          </a:prstGeom>
          <a:noFill/>
          <a:ln w="19050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Straight Connector 26"/>
          <p:cNvCxnSpPr/>
          <p:nvPr/>
        </p:nvCxnSpPr>
        <p:spPr>
          <a:xfrm flipV="1">
            <a:off x="2076258" y="2510628"/>
            <a:ext cx="0" cy="1445811"/>
          </a:xfrm>
          <a:prstGeom prst="line">
            <a:avLst/>
          </a:prstGeom>
          <a:noFill/>
          <a:ln w="19050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663678" y="616635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Cold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065250" y="2501514"/>
            <a:ext cx="658368" cy="5150"/>
          </a:xfrm>
          <a:prstGeom prst="line">
            <a:avLst/>
          </a:prstGeom>
          <a:noFill/>
          <a:ln w="19050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0" name="Straight Connector 29"/>
          <p:cNvCxnSpPr>
            <a:endCxn id="31" idx="6"/>
          </p:cNvCxnSpPr>
          <p:nvPr/>
        </p:nvCxnSpPr>
        <p:spPr>
          <a:xfrm flipH="1" flipV="1">
            <a:off x="3421743" y="2503891"/>
            <a:ext cx="563830" cy="3661"/>
          </a:xfrm>
          <a:prstGeom prst="line">
            <a:avLst/>
          </a:prstGeom>
          <a:noFill/>
          <a:ln w="19050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31" name="Oval 30"/>
          <p:cNvSpPr/>
          <p:nvPr/>
        </p:nvSpPr>
        <p:spPr>
          <a:xfrm>
            <a:off x="2735943" y="2179242"/>
            <a:ext cx="685800" cy="64929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48794" y="229330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57122" y="229330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5871" y="1483530"/>
            <a:ext cx="3684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Charging Mode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40500" y="3477465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Rpcs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~1-2 Ohm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/>
          <a:srcRect l="21596" r="15148"/>
          <a:stretch/>
        </p:blipFill>
        <p:spPr>
          <a:xfrm rot="5400000">
            <a:off x="3773573" y="2860531"/>
            <a:ext cx="381000" cy="2347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l="21596" r="15148"/>
          <a:stretch/>
        </p:blipFill>
        <p:spPr>
          <a:xfrm rot="5400000">
            <a:off x="1865937" y="2874989"/>
            <a:ext cx="381000" cy="2347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693" y="3837991"/>
            <a:ext cx="933155" cy="177628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>
            <a:off x="2378130" y="3955718"/>
            <a:ext cx="272806" cy="417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41" name="Straight Connector 40"/>
          <p:cNvCxnSpPr/>
          <p:nvPr/>
        </p:nvCxnSpPr>
        <p:spPr>
          <a:xfrm flipH="1">
            <a:off x="3418342" y="3957333"/>
            <a:ext cx="272806" cy="417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6856588" y="3458548"/>
            <a:ext cx="3153694" cy="2750945"/>
          </a:xfrm>
          <a:prstGeom prst="rect">
            <a:avLst/>
          </a:prstGeom>
          <a:noFill/>
          <a:ln w="19050" cap="flat" cmpd="sng" algn="ctr">
            <a:solidFill>
              <a:srgbClr val="3333CC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/>
          <a:srcRect l="13181" r="8682"/>
          <a:stretch/>
        </p:blipFill>
        <p:spPr>
          <a:xfrm>
            <a:off x="7369272" y="3902733"/>
            <a:ext cx="274320" cy="93884"/>
          </a:xfrm>
          <a:prstGeom prst="rect">
            <a:avLst/>
          </a:prstGeom>
        </p:spPr>
      </p:pic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7366635" y="5220233"/>
            <a:ext cx="1219200" cy="304800"/>
            <a:chOff x="2971800" y="2438400"/>
            <a:chExt cx="1219200" cy="3048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71800" y="2590800"/>
              <a:ext cx="152400" cy="158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>
            <a:xfrm>
              <a:off x="4038600" y="2590800"/>
              <a:ext cx="152400" cy="158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47" name="Group 46"/>
            <p:cNvGrpSpPr>
              <a:grpSpLocks/>
            </p:cNvGrpSpPr>
            <p:nvPr/>
          </p:nvGrpSpPr>
          <p:grpSpPr bwMode="auto">
            <a:xfrm>
              <a:off x="3124200" y="2438400"/>
              <a:ext cx="228600" cy="304800"/>
              <a:chOff x="2971800" y="533400"/>
              <a:chExt cx="228600" cy="304800"/>
            </a:xfrm>
          </p:grpSpPr>
          <p:sp>
            <p:nvSpPr>
              <p:cNvPr id="57" name="Arc 56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Arc 57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8" name="Group 47"/>
            <p:cNvGrpSpPr>
              <a:grpSpLocks/>
            </p:cNvGrpSpPr>
            <p:nvPr/>
          </p:nvGrpSpPr>
          <p:grpSpPr bwMode="auto">
            <a:xfrm>
              <a:off x="3352800" y="2438400"/>
              <a:ext cx="228600" cy="304800"/>
              <a:chOff x="2971800" y="533400"/>
              <a:chExt cx="228600" cy="304800"/>
            </a:xfrm>
          </p:grpSpPr>
          <p:sp>
            <p:nvSpPr>
              <p:cNvPr id="55" name="Arc 54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Arc 55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3581400" y="2438400"/>
              <a:ext cx="228600" cy="304800"/>
              <a:chOff x="2971800" y="533400"/>
              <a:chExt cx="228600" cy="304800"/>
            </a:xfrm>
          </p:grpSpPr>
          <p:sp>
            <p:nvSpPr>
              <p:cNvPr id="53" name="Arc 52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Arc 53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3810000" y="2438400"/>
              <a:ext cx="228600" cy="304800"/>
              <a:chOff x="2971800" y="533400"/>
              <a:chExt cx="228600" cy="304800"/>
            </a:xfrm>
          </p:grpSpPr>
          <p:sp>
            <p:nvSpPr>
              <p:cNvPr id="51" name="Arc 50"/>
              <p:cNvSpPr/>
              <p:nvPr/>
            </p:nvSpPr>
            <p:spPr>
              <a:xfrm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Arc 51"/>
              <p:cNvSpPr/>
              <p:nvPr/>
            </p:nvSpPr>
            <p:spPr>
              <a:xfrm flipH="1">
                <a:off x="2971800" y="533400"/>
                <a:ext cx="228600" cy="304800"/>
              </a:xfrm>
              <a:prstGeom prst="arc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59" name="Straight Connector 58"/>
          <p:cNvCxnSpPr/>
          <p:nvPr/>
        </p:nvCxnSpPr>
        <p:spPr>
          <a:xfrm flipV="1">
            <a:off x="7366635" y="3941331"/>
            <a:ext cx="0" cy="1431303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2"/>
          <a:srcRect l="13181" r="8682"/>
          <a:stretch/>
        </p:blipFill>
        <p:spPr>
          <a:xfrm>
            <a:off x="8973082" y="3897857"/>
            <a:ext cx="308316" cy="105518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 flipV="1">
            <a:off x="9271635" y="3926823"/>
            <a:ext cx="0" cy="144581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62" name="Straight Connector 61"/>
          <p:cNvCxnSpPr/>
          <p:nvPr/>
        </p:nvCxnSpPr>
        <p:spPr>
          <a:xfrm flipV="1">
            <a:off x="9271635" y="2490959"/>
            <a:ext cx="0" cy="1445811"/>
          </a:xfrm>
          <a:prstGeom prst="line">
            <a:avLst/>
          </a:prstGeom>
          <a:noFill/>
          <a:ln w="19050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3" name="Straight Connector 62"/>
          <p:cNvCxnSpPr/>
          <p:nvPr/>
        </p:nvCxnSpPr>
        <p:spPr>
          <a:xfrm flipV="1">
            <a:off x="7363998" y="2495519"/>
            <a:ext cx="0" cy="1445811"/>
          </a:xfrm>
          <a:prstGeom prst="line">
            <a:avLst/>
          </a:prstGeom>
          <a:noFill/>
          <a:ln w="19050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7951418" y="615124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Cold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7352990" y="2486405"/>
            <a:ext cx="658368" cy="5150"/>
          </a:xfrm>
          <a:prstGeom prst="line">
            <a:avLst/>
          </a:prstGeom>
          <a:noFill/>
          <a:ln w="19050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6" name="Straight Connector 65"/>
          <p:cNvCxnSpPr>
            <a:endCxn id="67" idx="6"/>
          </p:cNvCxnSpPr>
          <p:nvPr/>
        </p:nvCxnSpPr>
        <p:spPr>
          <a:xfrm flipH="1" flipV="1">
            <a:off x="8709483" y="2488782"/>
            <a:ext cx="563830" cy="3661"/>
          </a:xfrm>
          <a:prstGeom prst="line">
            <a:avLst/>
          </a:prstGeom>
          <a:noFill/>
          <a:ln w="19050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7" name="Oval 66"/>
          <p:cNvSpPr/>
          <p:nvPr/>
        </p:nvSpPr>
        <p:spPr>
          <a:xfrm>
            <a:off x="8023683" y="2164133"/>
            <a:ext cx="685800" cy="649298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36534" y="227819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+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4862" y="227819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80380" y="1500185"/>
            <a:ext cx="4258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Persistent Mode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75000" y="349132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Rpcs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~0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/>
          <a:srcRect l="21596" r="15148"/>
          <a:stretch/>
        </p:blipFill>
        <p:spPr>
          <a:xfrm rot="5400000">
            <a:off x="9061313" y="2845422"/>
            <a:ext cx="381000" cy="23470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"/>
          <a:srcRect l="21596" r="15148"/>
          <a:stretch/>
        </p:blipFill>
        <p:spPr>
          <a:xfrm rot="5400000">
            <a:off x="7153677" y="2859880"/>
            <a:ext cx="381000" cy="234708"/>
          </a:xfrm>
          <a:prstGeom prst="rect">
            <a:avLst/>
          </a:prstGeom>
        </p:spPr>
      </p:pic>
      <p:cxnSp>
        <p:nvCxnSpPr>
          <p:cNvPr id="75" name="Straight Connector 74"/>
          <p:cNvCxnSpPr/>
          <p:nvPr/>
        </p:nvCxnSpPr>
        <p:spPr>
          <a:xfrm flipH="1">
            <a:off x="7664166" y="3933575"/>
            <a:ext cx="1335298" cy="745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76" name="Straight Arrow Connector 75"/>
          <p:cNvCxnSpPr/>
          <p:nvPr/>
        </p:nvCxnSpPr>
        <p:spPr>
          <a:xfrm>
            <a:off x="3619399" y="2324664"/>
            <a:ext cx="290000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cxnSp>
        <p:nvCxnSpPr>
          <p:cNvPr id="77" name="Straight Arrow Connector 76"/>
          <p:cNvCxnSpPr/>
          <p:nvPr/>
        </p:nvCxnSpPr>
        <p:spPr>
          <a:xfrm flipH="1">
            <a:off x="4068980" y="3356580"/>
            <a:ext cx="1370" cy="299703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cxnSp>
        <p:nvCxnSpPr>
          <p:cNvPr id="78" name="Straight Arrow Connector 77"/>
          <p:cNvCxnSpPr/>
          <p:nvPr/>
        </p:nvCxnSpPr>
        <p:spPr>
          <a:xfrm flipH="1">
            <a:off x="4099970" y="4380497"/>
            <a:ext cx="1370" cy="299703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cxnSp>
        <p:nvCxnSpPr>
          <p:cNvPr id="79" name="Straight Arrow Connector 78"/>
          <p:cNvCxnSpPr/>
          <p:nvPr/>
        </p:nvCxnSpPr>
        <p:spPr>
          <a:xfrm flipH="1" flipV="1">
            <a:off x="2822374" y="5587000"/>
            <a:ext cx="256469" cy="258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cxnSp>
        <p:nvCxnSpPr>
          <p:cNvPr id="80" name="Straight Arrow Connector 79"/>
          <p:cNvCxnSpPr/>
          <p:nvPr/>
        </p:nvCxnSpPr>
        <p:spPr>
          <a:xfrm flipV="1">
            <a:off x="1939083" y="4449456"/>
            <a:ext cx="5430" cy="384565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cxnSp>
        <p:nvCxnSpPr>
          <p:cNvPr id="81" name="Straight Arrow Connector 80"/>
          <p:cNvCxnSpPr/>
          <p:nvPr/>
        </p:nvCxnSpPr>
        <p:spPr>
          <a:xfrm flipV="1">
            <a:off x="1975960" y="3281444"/>
            <a:ext cx="2715" cy="281233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cxnSp>
        <p:nvCxnSpPr>
          <p:cNvPr id="82" name="Straight Arrow Connector 81"/>
          <p:cNvCxnSpPr/>
          <p:nvPr/>
        </p:nvCxnSpPr>
        <p:spPr>
          <a:xfrm flipV="1">
            <a:off x="2191797" y="2338043"/>
            <a:ext cx="314587" cy="1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cxnSp>
        <p:nvCxnSpPr>
          <p:cNvPr id="83" name="Straight Arrow Connector 82"/>
          <p:cNvCxnSpPr/>
          <p:nvPr/>
        </p:nvCxnSpPr>
        <p:spPr>
          <a:xfrm flipH="1">
            <a:off x="9463805" y="4392815"/>
            <a:ext cx="1370" cy="299703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cxnSp>
        <p:nvCxnSpPr>
          <p:cNvPr id="84" name="Straight Arrow Connector 83"/>
          <p:cNvCxnSpPr/>
          <p:nvPr/>
        </p:nvCxnSpPr>
        <p:spPr>
          <a:xfrm flipV="1">
            <a:off x="7265121" y="4464699"/>
            <a:ext cx="5430" cy="384565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cxnSp>
        <p:nvCxnSpPr>
          <p:cNvPr id="85" name="Straight Arrow Connector 84"/>
          <p:cNvCxnSpPr/>
          <p:nvPr/>
        </p:nvCxnSpPr>
        <p:spPr>
          <a:xfrm>
            <a:off x="7928121" y="4143234"/>
            <a:ext cx="743877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7955822" y="4848157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SC lens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8224253" y="5566136"/>
            <a:ext cx="256469" cy="2588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cxnSp>
        <p:nvCxnSpPr>
          <p:cNvPr id="88" name="Straight Connector 87"/>
          <p:cNvCxnSpPr/>
          <p:nvPr/>
        </p:nvCxnSpPr>
        <p:spPr>
          <a:xfrm flipH="1">
            <a:off x="3298095" y="5387742"/>
            <a:ext cx="685800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89" name="Straight Connector 88"/>
          <p:cNvCxnSpPr/>
          <p:nvPr/>
        </p:nvCxnSpPr>
        <p:spPr>
          <a:xfrm flipH="1">
            <a:off x="8595598" y="5373565"/>
            <a:ext cx="685800" cy="1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92" name="Oval 91"/>
          <p:cNvSpPr/>
          <p:nvPr/>
        </p:nvSpPr>
        <p:spPr>
          <a:xfrm>
            <a:off x="9211676" y="3832258"/>
            <a:ext cx="206523" cy="174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7212232" y="3868044"/>
            <a:ext cx="206523" cy="174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5" name="TextBox 127"/>
          <p:cNvSpPr txBox="1"/>
          <p:nvPr/>
        </p:nvSpPr>
        <p:spPr>
          <a:xfrm>
            <a:off x="4483455" y="2719945"/>
            <a:ext cx="214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 </a:t>
            </a:r>
            <a:r>
              <a:rPr lang="en-US" dirty="0" smtClean="0"/>
              <a:t>joint (~pico-Ohm)</a:t>
            </a:r>
            <a:endParaRPr lang="en-US" dirty="0"/>
          </a:p>
        </p:txBody>
      </p:sp>
      <p:sp>
        <p:nvSpPr>
          <p:cNvPr id="96" name="Oval 95"/>
          <p:cNvSpPr/>
          <p:nvPr/>
        </p:nvSpPr>
        <p:spPr>
          <a:xfrm>
            <a:off x="3894983" y="3891213"/>
            <a:ext cx="206523" cy="174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932336" y="3881651"/>
            <a:ext cx="206523" cy="1749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4179954" y="3117389"/>
            <a:ext cx="492566" cy="707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TextBox 127"/>
          <p:cNvSpPr txBox="1"/>
          <p:nvPr/>
        </p:nvSpPr>
        <p:spPr>
          <a:xfrm>
            <a:off x="625719" y="2830266"/>
            <a:ext cx="113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SC </a:t>
            </a:r>
            <a:r>
              <a:rPr lang="en-US" dirty="0" smtClean="0"/>
              <a:t>joint</a:t>
            </a:r>
            <a:endParaRPr lang="en-US" dirty="0"/>
          </a:p>
        </p:txBody>
      </p:sp>
      <p:cxnSp>
        <p:nvCxnSpPr>
          <p:cNvPr id="107" name="Straight Arrow Connector 106"/>
          <p:cNvCxnSpPr/>
          <p:nvPr/>
        </p:nvCxnSpPr>
        <p:spPr>
          <a:xfrm>
            <a:off x="1291398" y="3218317"/>
            <a:ext cx="584293" cy="683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46" y="198757"/>
            <a:ext cx="11325225" cy="810102"/>
          </a:xfrm>
        </p:spPr>
        <p:txBody>
          <a:bodyPr/>
          <a:lstStyle/>
          <a:p>
            <a:r>
              <a:rPr lang="en-US" dirty="0" smtClean="0"/>
              <a:t>SC joints – typically 10</a:t>
            </a:r>
            <a:r>
              <a:rPr lang="en-US" baseline="30000" dirty="0" smtClean="0"/>
              <a:t>-12</a:t>
            </a:r>
            <a:r>
              <a:rPr lang="en-US" dirty="0" smtClean="0"/>
              <a:t> Ohm for </a:t>
            </a:r>
            <a:r>
              <a:rPr lang="en-US" dirty="0" err="1" smtClean="0"/>
              <a:t>Nb-Ti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46" y="1364565"/>
            <a:ext cx="7810500" cy="5016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8643" y="1922968"/>
            <a:ext cx="4467225" cy="33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10" y="-37673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 err="1" smtClean="0"/>
              <a:t>Nb-Ti</a:t>
            </a:r>
            <a:r>
              <a:rPr lang="en-US" sz="3800" dirty="0" smtClean="0"/>
              <a:t> persistent current switch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232" y="2688683"/>
            <a:ext cx="3795208" cy="2846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4841" y="1312429"/>
            <a:ext cx="3194571" cy="2395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5523" y="2703903"/>
            <a:ext cx="3931863" cy="29488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3394" y="1753392"/>
            <a:ext cx="221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Cowound</a:t>
            </a:r>
            <a:r>
              <a:rPr lang="en-US" dirty="0" smtClean="0"/>
              <a:t> heater wire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843088"/>
            <a:ext cx="20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Nb-Ti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smtClean="0"/>
              <a:t>Ni-Cu matrix)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61844" y="271888"/>
            <a:ext cx="14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Bobbin / caps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10911" y="3581729"/>
            <a:ext cx="3457017" cy="25927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99984" y="2533838"/>
            <a:ext cx="133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switch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709</Words>
  <Application>Microsoft Office PowerPoint</Application>
  <PresentationFormat>Widescreen</PresentationFormat>
  <Paragraphs>103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Franklin Gothic Book</vt:lpstr>
      <vt:lpstr>Times New Roman</vt:lpstr>
      <vt:lpstr>Office Theme</vt:lpstr>
      <vt:lpstr>Overview of 1K TEM Project</vt:lpstr>
      <vt:lpstr>PowerPoint Presentation</vt:lpstr>
      <vt:lpstr>PowerPoint Presentation</vt:lpstr>
      <vt:lpstr>Why do we want to make an all cold microscope?</vt:lpstr>
      <vt:lpstr>PowerPoint Presentation</vt:lpstr>
      <vt:lpstr>1K TEM project history</vt:lpstr>
      <vt:lpstr>Persistent current mode with a superconducting switch (common for MRI)</vt:lpstr>
      <vt:lpstr>SC joints – typically 10-12 Ohm for Nb-Ti</vt:lpstr>
      <vt:lpstr>Nb-Ti persistent current switch</vt:lpstr>
      <vt:lpstr>PowerPoint Presentation</vt:lpstr>
      <vt:lpstr>PowerPoint Presentation</vt:lpstr>
      <vt:lpstr>1.95 T, prototype Lens</vt:lpstr>
      <vt:lpstr>Magnet assembly with PCS, joints and tuner</vt:lpstr>
      <vt:lpstr>Persistent current operation at 2 T routinely established without quench</vt:lpstr>
      <vt:lpstr>PowerPoint Presentation</vt:lpstr>
      <vt:lpstr>Movement of the cryogenic stage changes the inductance of the “tuner” magnet which shifts flux to or from the main lens (active tuner to stabilize the current)</vt:lpstr>
      <vt:lpstr>PowerPoint Presentation</vt:lpstr>
      <vt:lpstr>Experimental demonstration: stabilizing to the noise level of the Hall probes (a few ppm at 1.95 T)</vt:lpstr>
      <vt:lpstr>Summary of first phase of 1K TEM</vt:lpstr>
      <vt:lpstr>Next Steps (3 years starting now)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N. Brouwer</dc:creator>
  <cp:lastModifiedBy>Lucas N. Brouwer</cp:lastModifiedBy>
  <cp:revision>115</cp:revision>
  <dcterms:created xsi:type="dcterms:W3CDTF">2023-07-10T21:29:35Z</dcterms:created>
  <dcterms:modified xsi:type="dcterms:W3CDTF">2023-07-11T23:27:21Z</dcterms:modified>
</cp:coreProperties>
</file>