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6" r:id="rId2"/>
    <p:sldId id="258" r:id="rId3"/>
    <p:sldId id="259" r:id="rId4"/>
    <p:sldId id="268" r:id="rId5"/>
    <p:sldId id="260" r:id="rId6"/>
    <p:sldId id="265" r:id="rId7"/>
    <p:sldId id="264" r:id="rId8"/>
    <p:sldId id="267" r:id="rId9"/>
    <p:sldId id="26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426BFC-B721-45A7-C135-2A989814CC74}" v="5" dt="2024-02-25T19:08:03.460"/>
    <p1510:client id="{B6BD23CF-1D92-794B-AFB9-E9712BDB29E1}" v="164" dt="2024-02-25T19:20:41.4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0F4C9-3602-9379-5FF6-F8197335CE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F789A2-3A57-5F0A-15D5-1DB251CD08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822724-A751-DFD0-0A76-866A50BC9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B9337-9BE5-7E4B-A369-80A211F83908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BEA379-25CA-1B46-30EB-45EB40121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DF0E96-B953-B883-8887-9DCC8D64A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4071F-C93F-4A4C-9913-010D04316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62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4C0F-4495-5974-AD77-DD06CDAE6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91A131-7E93-59E6-9B65-7EA3049F1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E0696-CE40-A12E-1655-118EBECE1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B9337-9BE5-7E4B-A369-80A211F83908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90F6A2-B5DF-B7C9-9B7A-B4AE7FFD8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E142E-E2B7-D135-FE6B-6B4FF67C3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4071F-C93F-4A4C-9913-010D04316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034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6451DA-C16D-95C7-3899-C4F9C0CE84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998147-C8CE-2E22-63FD-A80C201CD3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0EE3CE-90A8-C04A-3E54-E693DDBD6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B9337-9BE5-7E4B-A369-80A211F83908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C751C-1330-8180-52D0-BC3705AF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BADDCA-9B78-09E8-54ED-DE0B952B9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4071F-C93F-4A4C-9913-010D04316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988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28340-5601-53BA-83F2-789DBAC7E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848510-FDBA-7496-D145-757214BD08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857F4-2F01-DF11-A8C7-59B5CB0DC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B9337-9BE5-7E4B-A369-80A211F83908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9B1AC-DAD6-D2E9-C5C9-220F0C73C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056870-7D56-E1CA-72B6-2CBD51CDB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4071F-C93F-4A4C-9913-010D04316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15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8105E-0CBF-9597-2B9D-FE466E33F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7D4AB8-B687-826D-5716-2811B23435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C9C758-F4D6-3AD4-DA3F-287D452D5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B9337-9BE5-7E4B-A369-80A211F83908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A259B2-542A-8D40-AA1E-E01289F99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327320-F799-21CB-462A-200D2DAAE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4071F-C93F-4A4C-9913-010D04316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9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111DC-9B44-17E4-0ED4-E17FBFA31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6722A6-65BA-C90A-E7D6-D6CFA4E8D0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4B0519-54CD-E802-BBCC-4DB9A8B14C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38E7A0-8CF3-3C2A-4BCB-400127A6E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B9337-9BE5-7E4B-A369-80A211F83908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F26E6A-468F-A64E-C184-1E85E90E2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36BC25-4315-A416-ED06-F1841BF0A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4071F-C93F-4A4C-9913-010D04316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04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65284-99D9-F0A4-B2C3-F31BA0779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D4B112-9891-91FD-327B-8770D42C5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634B02-4E4F-58C6-EED2-24E559765B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6616A5-BD3F-F40D-DF46-5F214101AD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7F58CA-CE2E-E46A-D063-58661BA297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BA833F-7E71-48BC-D175-13F25C0D6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B9337-9BE5-7E4B-A369-80A211F83908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6ADA48-C20C-12AA-E21E-FDB646E79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E01660-C713-3E5B-E56B-1250DA7F9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4071F-C93F-4A4C-9913-010D04316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33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AFC1F-52D4-0C22-A20C-EFE5BB5DA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146AFA-F01F-0B87-186D-9E053587C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B9337-9BE5-7E4B-A369-80A211F83908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D4D2F4-16F5-A5CE-EE5F-775AAEC34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1F5E35-4CFF-AA20-6D00-916E9D53F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4071F-C93F-4A4C-9913-010D04316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745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B2CC5F-A4BB-30ED-16CA-DD1F0A674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B9337-9BE5-7E4B-A369-80A211F83908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B2DF46-32CD-FEBF-D8E6-9B830C88C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2E23EE-DBEC-52C2-548D-4E6B7D678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4071F-C93F-4A4C-9913-010D04316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170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C19C3-5C35-A399-762E-B8FDA5BAA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9BA4CF-8CBA-8FBD-B147-A3269F0CD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FED825-A800-47C6-6DA7-2861A62B41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D69616-DDB8-7041-4F15-FF9D3B3AB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B9337-9BE5-7E4B-A369-80A211F83908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76CBE1-352B-C2D9-D60A-633320638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CA6A11-3326-5FBB-3269-84A71AD65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4071F-C93F-4A4C-9913-010D04316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323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EB861-DFF0-65BD-5644-0193D8A11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51E4FD-DEB4-A5B1-7561-9C3DE55447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3EEC33-9816-578A-4505-A4B84D199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8CDAB8-EE60-2FDD-75D7-649E6C0BA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B9337-9BE5-7E4B-A369-80A211F83908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F358F7-E751-AA18-992F-3FCB61B15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24587-3A63-B78B-BB55-BBD81F806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4071F-C93F-4A4C-9913-010D04316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701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6B8565-EA41-FD2D-DDBB-AAC93D71B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E34EF0-B0C4-F732-0E57-AC6D66431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5EFBE4-BC9E-244C-5335-DE56812D82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FB9337-9BE5-7E4B-A369-80A211F83908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4D1940-607C-9983-0E8C-BE31D3C82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268CEF-311C-2D19-87B4-80B38110F1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4071F-C93F-4A4C-9913-010D04316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179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felker7@llnl.gov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hyperlink" Target="mailto:kolos1@llnl.gov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ndc.bnl.gov/ndwg/workshops.html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brownjm@ornl.gov" TargetMode="External"/><Relationship Id="rId7" Type="http://schemas.openxmlformats.org/officeDocument/2006/relationships/image" Target="../media/image1.png"/><Relationship Id="rId2" Type="http://schemas.openxmlformats.org/officeDocument/2006/relationships/hyperlink" Target="mailto:lovell@lanl.gov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ressler2@llnl.gov" TargetMode="External"/><Relationship Id="rId5" Type="http://schemas.openxmlformats.org/officeDocument/2006/relationships/hyperlink" Target="mailto:toddb@lanl.gov" TargetMode="External"/><Relationship Id="rId4" Type="http://schemas.openxmlformats.org/officeDocument/2006/relationships/hyperlink" Target="mailto:felker7@llnl.go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0E65D6E-B46E-9EAB-1456-07CC2BC7F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762" y="309834"/>
            <a:ext cx="8587947" cy="572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C22317-5A07-0EC2-0148-E7F1091ECD07}"/>
              </a:ext>
            </a:extLst>
          </p:cNvPr>
          <p:cNvSpPr txBox="1"/>
          <p:nvPr/>
        </p:nvSpPr>
        <p:spPr>
          <a:xfrm>
            <a:off x="7956497" y="468925"/>
            <a:ext cx="2386290" cy="707886"/>
          </a:xfrm>
          <a:prstGeom prst="rect">
            <a:avLst/>
          </a:prstGeom>
          <a:solidFill>
            <a:schemeClr val="tx1">
              <a:alpha val="60184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Welcome!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A45CE6-63D7-1125-AD19-13F01BC0FBD3}"/>
              </a:ext>
            </a:extLst>
          </p:cNvPr>
          <p:cNvSpPr txBox="1"/>
          <p:nvPr/>
        </p:nvSpPr>
        <p:spPr>
          <a:xfrm>
            <a:off x="3240065" y="6035132"/>
            <a:ext cx="5711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Workshop for Applied Nuclear Data Activities</a:t>
            </a:r>
          </a:p>
          <a:p>
            <a:pPr algn="ctr"/>
            <a:r>
              <a:rPr lang="en-US"/>
              <a:t>Sponsored by the Nuclear Data Interagency Working Group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2BA07C-BB67-72AA-5883-A1EDE8D89812}"/>
              </a:ext>
            </a:extLst>
          </p:cNvPr>
          <p:cNvSpPr txBox="1"/>
          <p:nvPr/>
        </p:nvSpPr>
        <p:spPr>
          <a:xfrm>
            <a:off x="2251793" y="468925"/>
            <a:ext cx="5310541" cy="1723549"/>
          </a:xfrm>
          <a:prstGeom prst="rect">
            <a:avLst/>
          </a:prstGeom>
          <a:solidFill>
            <a:schemeClr val="tx1">
              <a:alpha val="60184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chemeClr val="bg1"/>
                </a:solidFill>
              </a:rPr>
              <a:t>WANDA 2024</a:t>
            </a:r>
          </a:p>
          <a:p>
            <a:r>
              <a:rPr lang="en-US" sz="4000">
                <a:solidFill>
                  <a:schemeClr val="bg1"/>
                </a:solidFill>
              </a:rPr>
              <a:t>February 26</a:t>
            </a:r>
            <a:r>
              <a:rPr lang="en-US" sz="4000" baseline="30000">
                <a:solidFill>
                  <a:schemeClr val="bg1"/>
                </a:solidFill>
              </a:rPr>
              <a:t>th</a:t>
            </a:r>
            <a:r>
              <a:rPr lang="en-US" sz="4000">
                <a:solidFill>
                  <a:schemeClr val="bg1"/>
                </a:solidFill>
              </a:rPr>
              <a:t>-29</a:t>
            </a:r>
            <a:r>
              <a:rPr lang="en-US" sz="4000" baseline="30000">
                <a:solidFill>
                  <a:schemeClr val="bg1"/>
                </a:solidFill>
              </a:rPr>
              <a:t>th</a:t>
            </a:r>
            <a:r>
              <a:rPr lang="en-US" sz="400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61910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A90C683-4AB2-A05A-A2F6-3347F2D8A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762" y="309834"/>
            <a:ext cx="8587947" cy="572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D8CC394-B89B-1C96-AE8B-172656E16DF7}"/>
              </a:ext>
            </a:extLst>
          </p:cNvPr>
          <p:cNvSpPr/>
          <p:nvPr/>
        </p:nvSpPr>
        <p:spPr>
          <a:xfrm>
            <a:off x="6156490" y="4352491"/>
            <a:ext cx="2806778" cy="1323439"/>
          </a:xfrm>
          <a:prstGeom prst="rect">
            <a:avLst/>
          </a:prstGeom>
          <a:solidFill>
            <a:schemeClr val="tx1">
              <a:alpha val="64664"/>
            </a:schemeClr>
          </a:solidFill>
        </p:spPr>
        <p:txBody>
          <a:bodyPr wrap="square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Lisa Felker</a:t>
            </a:r>
            <a:br>
              <a:rPr lang="en-US" sz="16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NPRD Program Administrator </a:t>
            </a:r>
          </a:p>
          <a:p>
            <a:r>
              <a:rPr lang="en-US" sz="16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Lawrence Livermore National Laboratory</a:t>
            </a:r>
            <a:br>
              <a:rPr lang="en-US" sz="16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u="sng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felker7@llnl.gov</a:t>
            </a:r>
            <a:r>
              <a:rPr lang="en-US" sz="1600" u="sng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B285F3-3C47-7EB7-8EAB-D43F35BF505E}"/>
              </a:ext>
            </a:extLst>
          </p:cNvPr>
          <p:cNvSpPr/>
          <p:nvPr/>
        </p:nvSpPr>
        <p:spPr>
          <a:xfrm>
            <a:off x="6940367" y="1578430"/>
            <a:ext cx="2980294" cy="1323439"/>
          </a:xfrm>
          <a:prstGeom prst="rect">
            <a:avLst/>
          </a:prstGeom>
          <a:solidFill>
            <a:schemeClr val="tx1">
              <a:alpha val="64664"/>
            </a:schemeClr>
          </a:solidFill>
        </p:spPr>
        <p:txBody>
          <a:bodyPr wrap="square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Amy Lovell</a:t>
            </a:r>
          </a:p>
          <a:p>
            <a:r>
              <a:rPr lang="en-US" sz="16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Staff Scientist </a:t>
            </a:r>
          </a:p>
          <a:p>
            <a:r>
              <a:rPr lang="en-US" sz="16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Nuclear Theory, Los Alamos National Laboratory</a:t>
            </a:r>
            <a:br>
              <a:rPr lang="en-US" sz="1600">
                <a:solidFill>
                  <a:srgbClr val="04153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>
                <a:solidFill>
                  <a:srgbClr val="04153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lovell@lanl.gov</a:t>
            </a:r>
            <a:r>
              <a:rPr lang="en-US" sz="1600">
                <a:solidFill>
                  <a:srgbClr val="04153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AF0585-1198-DB14-E7FE-A172F0173467}"/>
              </a:ext>
            </a:extLst>
          </p:cNvPr>
          <p:cNvSpPr/>
          <p:nvPr/>
        </p:nvSpPr>
        <p:spPr>
          <a:xfrm>
            <a:off x="2987876" y="4271538"/>
            <a:ext cx="2989832" cy="1569660"/>
          </a:xfrm>
          <a:prstGeom prst="rect">
            <a:avLst/>
          </a:prstGeom>
          <a:solidFill>
            <a:schemeClr val="tx1">
              <a:alpha val="64664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Calibri"/>
                <a:cs typeface="Calibri"/>
              </a:rPr>
              <a:t>Jesse M. Brown</a:t>
            </a:r>
            <a:endParaRPr lang="en-US" sz="16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Staff Scientist</a:t>
            </a:r>
          </a:p>
          <a:p>
            <a:r>
              <a:rPr lang="en-US" sz="1600">
                <a:solidFill>
                  <a:schemeClr val="bg1"/>
                </a:solidFill>
                <a:latin typeface="Calibri"/>
                <a:cs typeface="Calibri"/>
              </a:rPr>
              <a:t>Nuclear Data Group</a:t>
            </a:r>
            <a:endParaRPr lang="en-US" sz="16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>
                <a:solidFill>
                  <a:schemeClr val="bg1"/>
                </a:solidFill>
                <a:latin typeface="Calibri"/>
                <a:cs typeface="Calibri"/>
              </a:rPr>
              <a:t>Oak Ridge National Laboratory</a:t>
            </a:r>
            <a:endParaRPr lang="en-US" sz="16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>
                <a:solidFill>
                  <a:schemeClr val="accent1"/>
                </a:solidFill>
                <a:latin typeface="Calibri"/>
                <a:cs typeface="Calibri"/>
              </a:rPr>
              <a:t>brownjm@ornl.gov</a:t>
            </a:r>
            <a:endParaRPr lang="en-US">
              <a:solidFill>
                <a:schemeClr val="accent1"/>
              </a:solidFill>
            </a:endParaRPr>
          </a:p>
          <a:p>
            <a:endParaRPr lang="en-US" sz="16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335E75-1F79-9BA4-AC09-91F10D0B2E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310" t="1982" r="11779"/>
          <a:stretch/>
        </p:blipFill>
        <p:spPr>
          <a:xfrm>
            <a:off x="720679" y="3116241"/>
            <a:ext cx="2177806" cy="2559689"/>
          </a:xfrm>
          <a:prstGeom prst="rect">
            <a:avLst/>
          </a:prstGeom>
        </p:spPr>
      </p:pic>
      <p:pic>
        <p:nvPicPr>
          <p:cNvPr id="9" name="Picture 2" descr="Photo of Amy Lovell">
            <a:extLst>
              <a:ext uri="{FF2B5EF4-FFF2-40B4-BE49-F238E27FC236}">
                <a16:creationId xmlns:a16="http://schemas.microsoft.com/office/drawing/2014/main" id="{F302B903-53FA-7367-5283-AA0CB5717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4077" y="200226"/>
            <a:ext cx="1929745" cy="270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" descr="Image">
            <a:extLst>
              <a:ext uri="{FF2B5EF4-FFF2-40B4-BE49-F238E27FC236}">
                <a16:creationId xmlns:a16="http://schemas.microsoft.com/office/drawing/2014/main" id="{5523D761-9661-E876-CC1D-72BDE3E85E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6240" y="3798647"/>
            <a:ext cx="1808842" cy="235882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04407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ANDA 2022…">
            <a:extLst>
              <a:ext uri="{FF2B5EF4-FFF2-40B4-BE49-F238E27FC236}">
                <a16:creationId xmlns:a16="http://schemas.microsoft.com/office/drawing/2014/main" id="{62BFD71F-2205-3CD8-58CD-DC68A20B7374}"/>
              </a:ext>
            </a:extLst>
          </p:cNvPr>
          <p:cNvSpPr txBox="1"/>
          <p:nvPr/>
        </p:nvSpPr>
        <p:spPr>
          <a:xfrm>
            <a:off x="580603" y="371934"/>
            <a:ext cx="11030795" cy="1096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>
            <a:normAutofit lnSpcReduction="10000"/>
          </a:bodyPr>
          <a:lstStyle/>
          <a:p>
            <a:pPr algn="ctr" defTabSz="402336">
              <a:lnSpc>
                <a:spcPct val="107916"/>
              </a:lnSpc>
              <a:spcBef>
                <a:spcPts val="700"/>
              </a:spcBef>
              <a:defRPr sz="3696">
                <a:solidFill>
                  <a:srgbClr val="FFFFFF"/>
                </a:solidFill>
                <a:latin typeface="Calibri-Bold"/>
                <a:ea typeface="Calibri-Bold"/>
                <a:cs typeface="Calibri-Bold"/>
                <a:sym typeface="Calibri-Bold"/>
              </a:defRPr>
            </a:pPr>
            <a:r>
              <a:t>WANDA 202</a:t>
            </a:r>
            <a:r>
              <a:rPr lang="en-US"/>
              <a:t>3</a:t>
            </a:r>
            <a:endParaRPr/>
          </a:p>
          <a:p>
            <a:pPr algn="ctr" defTabSz="402336">
              <a:lnSpc>
                <a:spcPct val="107916"/>
              </a:lnSpc>
              <a:spcBef>
                <a:spcPts val="700"/>
              </a:spcBef>
              <a:defRPr sz="2816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Workshop for Applied Nuclear Data Activities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9193BC-8752-C319-2301-0732EFDD992D}"/>
              </a:ext>
            </a:extLst>
          </p:cNvPr>
          <p:cNvSpPr txBox="1"/>
          <p:nvPr/>
        </p:nvSpPr>
        <p:spPr>
          <a:xfrm>
            <a:off x="515829" y="3493611"/>
            <a:ext cx="5128538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/>
              <a:t>We’re delighted to be at the Hilton Arlington National Landing this year</a:t>
            </a:r>
          </a:p>
          <a:p>
            <a:endParaRPr lang="en-US" sz="2400"/>
          </a:p>
          <a:p>
            <a:r>
              <a:rPr lang="en-US" sz="2400"/>
              <a:t>All sessions are in the Adams and Madison Rooms (here)</a:t>
            </a:r>
            <a:endParaRPr lang="en-US" sz="2400">
              <a:cs typeface="Calibri"/>
            </a:endParaRPr>
          </a:p>
          <a:p>
            <a:endParaRPr lang="en-US" sz="2400"/>
          </a:p>
          <a:p>
            <a:r>
              <a:rPr lang="en-US" sz="2400"/>
              <a:t>The </a:t>
            </a:r>
            <a:r>
              <a:rPr lang="en-US" sz="2400">
                <a:solidFill>
                  <a:srgbClr val="000000"/>
                </a:solidFill>
              </a:rPr>
              <a:t>Monroe I and II</a:t>
            </a:r>
            <a:r>
              <a:rPr lang="en-US" sz="2400"/>
              <a:t> are available for side discussions all week</a:t>
            </a:r>
            <a:endParaRPr lang="en-US" sz="2400"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150B30-0CE2-DE10-78C2-B5F6B7CCA991}"/>
              </a:ext>
            </a:extLst>
          </p:cNvPr>
          <p:cNvSpPr txBox="1"/>
          <p:nvPr/>
        </p:nvSpPr>
        <p:spPr>
          <a:xfrm>
            <a:off x="6434030" y="3862479"/>
            <a:ext cx="5230138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/>
              <a:t>&gt;170 registrants over the course of the week</a:t>
            </a:r>
          </a:p>
          <a:p>
            <a:endParaRPr lang="en-US" sz="2400"/>
          </a:p>
          <a:p>
            <a:r>
              <a:rPr lang="en-US" sz="2400"/>
              <a:t>Social (for those who registered) Wednesday evening, 6-8pm, at the Hilton in the Crystal Ballroom</a:t>
            </a:r>
            <a:endParaRPr lang="en-US" sz="2400"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5AD848-4637-9737-A990-46B42594E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50" y="527"/>
            <a:ext cx="11029950" cy="341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867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C066E1-768A-36F4-C98F-D67369AE7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310" y="0"/>
            <a:ext cx="1104677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E97D53-A863-5E2C-9055-C7E3B6B23C5F}"/>
              </a:ext>
            </a:extLst>
          </p:cNvPr>
          <p:cNvSpPr/>
          <p:nvPr/>
        </p:nvSpPr>
        <p:spPr>
          <a:xfrm>
            <a:off x="10058400" y="3429000"/>
            <a:ext cx="1210518" cy="197788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AD8E8F-BDF7-DCCC-594E-2E307D4A05B4}"/>
              </a:ext>
            </a:extLst>
          </p:cNvPr>
          <p:cNvSpPr/>
          <p:nvPr/>
        </p:nvSpPr>
        <p:spPr>
          <a:xfrm>
            <a:off x="9983455" y="1060174"/>
            <a:ext cx="1400162" cy="235226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AE8E87-C836-2686-FC7E-A2B95A24A41A}"/>
              </a:ext>
            </a:extLst>
          </p:cNvPr>
          <p:cNvSpPr/>
          <p:nvPr/>
        </p:nvSpPr>
        <p:spPr>
          <a:xfrm>
            <a:off x="7739270" y="834887"/>
            <a:ext cx="2226363" cy="257754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82A4BB-C19B-CC91-396D-F50A99285568}"/>
              </a:ext>
            </a:extLst>
          </p:cNvPr>
          <p:cNvSpPr/>
          <p:nvPr/>
        </p:nvSpPr>
        <p:spPr>
          <a:xfrm>
            <a:off x="1119808" y="4081670"/>
            <a:ext cx="2458280" cy="273988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B516AA6-0520-C35F-81C8-A3D65957867C}"/>
              </a:ext>
            </a:extLst>
          </p:cNvPr>
          <p:cNvCxnSpPr>
            <a:cxnSpLocks/>
          </p:cNvCxnSpPr>
          <p:nvPr/>
        </p:nvCxnSpPr>
        <p:spPr>
          <a:xfrm flipH="1">
            <a:off x="1364974" y="2429993"/>
            <a:ext cx="1360973" cy="1987950"/>
          </a:xfrm>
          <a:prstGeom prst="straightConnector1">
            <a:avLst/>
          </a:prstGeom>
          <a:ln w="666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05F19A0-D0D7-781E-F052-1E1525169191}"/>
              </a:ext>
            </a:extLst>
          </p:cNvPr>
          <p:cNvCxnSpPr>
            <a:cxnSpLocks/>
          </p:cNvCxnSpPr>
          <p:nvPr/>
        </p:nvCxnSpPr>
        <p:spPr>
          <a:xfrm>
            <a:off x="4731026" y="989339"/>
            <a:ext cx="5632174" cy="1843312"/>
          </a:xfrm>
          <a:prstGeom prst="straightConnector1">
            <a:avLst/>
          </a:prstGeom>
          <a:ln w="666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F3B3AB8-8BE5-0426-5D21-3C762A3C31D4}"/>
              </a:ext>
            </a:extLst>
          </p:cNvPr>
          <p:cNvCxnSpPr>
            <a:cxnSpLocks/>
          </p:cNvCxnSpPr>
          <p:nvPr/>
        </p:nvCxnSpPr>
        <p:spPr>
          <a:xfrm>
            <a:off x="4956313" y="411215"/>
            <a:ext cx="3511826" cy="980263"/>
          </a:xfrm>
          <a:prstGeom prst="straightConnector1">
            <a:avLst/>
          </a:prstGeom>
          <a:ln w="666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3B36514-41C3-5723-CDA7-501520C7EF53}"/>
              </a:ext>
            </a:extLst>
          </p:cNvPr>
          <p:cNvCxnSpPr>
            <a:cxnSpLocks/>
          </p:cNvCxnSpPr>
          <p:nvPr/>
        </p:nvCxnSpPr>
        <p:spPr>
          <a:xfrm>
            <a:off x="4375843" y="1555006"/>
            <a:ext cx="6119879" cy="2841404"/>
          </a:xfrm>
          <a:prstGeom prst="straightConnector1">
            <a:avLst/>
          </a:prstGeom>
          <a:ln w="666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92283B7-C9BD-613D-99B2-B62BDCC3E3DF}"/>
              </a:ext>
            </a:extLst>
          </p:cNvPr>
          <p:cNvSpPr txBox="1"/>
          <p:nvPr/>
        </p:nvSpPr>
        <p:spPr>
          <a:xfrm>
            <a:off x="2909720" y="167265"/>
            <a:ext cx="1944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Main Meeting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9281C2C-50C7-8D16-0713-F9061344AC99}"/>
              </a:ext>
            </a:extLst>
          </p:cNvPr>
          <p:cNvSpPr txBox="1"/>
          <p:nvPr/>
        </p:nvSpPr>
        <p:spPr>
          <a:xfrm>
            <a:off x="3458819" y="713811"/>
            <a:ext cx="1091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Posters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7860A2E-4818-4F39-EF33-BAF5726B8031}"/>
              </a:ext>
            </a:extLst>
          </p:cNvPr>
          <p:cNvSpPr txBox="1"/>
          <p:nvPr/>
        </p:nvSpPr>
        <p:spPr>
          <a:xfrm>
            <a:off x="2878349" y="1252376"/>
            <a:ext cx="1343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Side-Bars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881B7CC-2E26-9919-74B7-9E9C96C3B828}"/>
              </a:ext>
            </a:extLst>
          </p:cNvPr>
          <p:cNvSpPr txBox="1"/>
          <p:nvPr/>
        </p:nvSpPr>
        <p:spPr>
          <a:xfrm>
            <a:off x="2544269" y="1947841"/>
            <a:ext cx="1029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Dinner</a:t>
            </a:r>
          </a:p>
        </p:txBody>
      </p:sp>
    </p:spTree>
    <p:extLst>
      <p:ext uri="{BB962C8B-B14F-4D97-AF65-F5344CB8AC3E}">
        <p14:creationId xmlns:p14="http://schemas.microsoft.com/office/powerpoint/2010/main" val="3992321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C9626F81-EE48-9584-C7AE-37E3FD165FBE}"/>
              </a:ext>
            </a:extLst>
          </p:cNvPr>
          <p:cNvSpPr/>
          <p:nvPr/>
        </p:nvSpPr>
        <p:spPr>
          <a:xfrm>
            <a:off x="580603" y="1728593"/>
            <a:ext cx="6221030" cy="427137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DFA9F7F-583D-F85C-A160-B78546DE1D23}"/>
              </a:ext>
            </a:extLst>
          </p:cNvPr>
          <p:cNvSpPr/>
          <p:nvPr/>
        </p:nvSpPr>
        <p:spPr>
          <a:xfrm>
            <a:off x="968680" y="2266275"/>
            <a:ext cx="1653435" cy="10897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Program managers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A5882FA-F05D-2C62-4AF1-29F4667148D9}"/>
              </a:ext>
            </a:extLst>
          </p:cNvPr>
          <p:cNvSpPr/>
          <p:nvPr/>
        </p:nvSpPr>
        <p:spPr>
          <a:xfrm>
            <a:off x="553462" y="4394397"/>
            <a:ext cx="1653435" cy="10897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 processors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3CD568C-3D8F-4C05-A62E-884672F37A55}"/>
              </a:ext>
            </a:extLst>
          </p:cNvPr>
          <p:cNvSpPr/>
          <p:nvPr/>
        </p:nvSpPr>
        <p:spPr>
          <a:xfrm>
            <a:off x="3308959" y="4939279"/>
            <a:ext cx="1653435" cy="10897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 evaluators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D331DE3-5FB5-AC52-0EF7-052A6AD5EE14}"/>
              </a:ext>
            </a:extLst>
          </p:cNvPr>
          <p:cNvSpPr/>
          <p:nvPr/>
        </p:nvSpPr>
        <p:spPr>
          <a:xfrm>
            <a:off x="5244231" y="3531249"/>
            <a:ext cx="1653435" cy="10897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 producers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DD35743-E3A0-AB12-315C-323A6014C48C}"/>
              </a:ext>
            </a:extLst>
          </p:cNvPr>
          <p:cNvSpPr/>
          <p:nvPr/>
        </p:nvSpPr>
        <p:spPr>
          <a:xfrm>
            <a:off x="3590796" y="1860021"/>
            <a:ext cx="1653435" cy="108976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 users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DCF279-4CDE-C568-C3A1-3D5ECADB9ABD}"/>
              </a:ext>
            </a:extLst>
          </p:cNvPr>
          <p:cNvSpPr txBox="1"/>
          <p:nvPr/>
        </p:nvSpPr>
        <p:spPr>
          <a:xfrm>
            <a:off x="2613650" y="3459214"/>
            <a:ext cx="23402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Discuss and develop cross cutting nuclear data needs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C555DF-F53A-29B2-2F10-3585C7F3E665}"/>
              </a:ext>
            </a:extLst>
          </p:cNvPr>
          <p:cNvSpPr txBox="1"/>
          <p:nvPr/>
        </p:nvSpPr>
        <p:spPr>
          <a:xfrm>
            <a:off x="7187968" y="658879"/>
            <a:ext cx="454694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 goals of each session are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Present and discuss nuclear data needs from all steps along the pipeline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Prioritize these needs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Develop a plan to address the needs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/>
          </a:p>
          <a:p>
            <a:r>
              <a:rPr lang="en-US" sz="2400"/>
              <a:t>At the end of WANDA, an overview document will be produced from the outcomes of each session</a:t>
            </a:r>
          </a:p>
          <a:p>
            <a:endParaRPr lang="en-US" sz="2400"/>
          </a:p>
          <a:p>
            <a:r>
              <a:rPr lang="en-US"/>
              <a:t>Previous workshop reports and presentations can be found:</a:t>
            </a:r>
          </a:p>
          <a:p>
            <a:r>
              <a:rPr lang="en-US" sz="1800">
                <a:effectLst/>
                <a:latin typeface="Calibri,sans-serif"/>
                <a:hlinkClick r:id="rId2"/>
              </a:rPr>
              <a:t>https://www.nndc.bnl.gov/ndwg/workshops.html</a:t>
            </a:r>
            <a:endParaRPr lang="en-US" sz="240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D1661AF-3FE5-0276-BB91-B0D4041E71B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WANDA 2024 Goals</a:t>
            </a:r>
          </a:p>
        </p:txBody>
      </p:sp>
    </p:spTree>
    <p:extLst>
      <p:ext uri="{BB962C8B-B14F-4D97-AF65-F5344CB8AC3E}">
        <p14:creationId xmlns:p14="http://schemas.microsoft.com/office/powerpoint/2010/main" val="2730305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07011-F1D6-65E4-F41D-7CC98DFB4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WANDA Session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7C48A-D60D-3749-552D-192F72F943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/>
              <a:t>The goal of each session (Monday afternoon – through Wednesday) is to identify </a:t>
            </a:r>
            <a:r>
              <a:rPr lang="en-US" i="1"/>
              <a:t>actionable</a:t>
            </a:r>
            <a:r>
              <a:rPr lang="en-US"/>
              <a:t> nuclear data tasks that will have an impact on the application of interest, i.e. </a:t>
            </a:r>
            <a:r>
              <a:rPr lang="en-US" err="1"/>
              <a:t>roadmapping</a:t>
            </a:r>
            <a:endParaRPr lang="en-US"/>
          </a:p>
          <a:p>
            <a:r>
              <a:rPr lang="en-US"/>
              <a:t>Focus on </a:t>
            </a:r>
            <a:r>
              <a:rPr lang="en-US" i="1"/>
              <a:t>all</a:t>
            </a:r>
            <a:r>
              <a:rPr lang="en-US"/>
              <a:t> stages of the nuclear data pipeline:  measurements, theory, evaluation, processing, validation; what is needed to get data to the users, not just now but also in the future?</a:t>
            </a:r>
            <a:endParaRPr lang="en-US">
              <a:cs typeface="Calibri"/>
            </a:endParaRPr>
          </a:p>
          <a:p>
            <a:r>
              <a:rPr lang="en-US"/>
              <a:t>Where are there </a:t>
            </a:r>
            <a:r>
              <a:rPr lang="en-US" i="1"/>
              <a:t>overlaps</a:t>
            </a:r>
            <a:r>
              <a:rPr lang="en-US"/>
              <a:t> with multiple mission spaces?</a:t>
            </a:r>
            <a:endParaRPr lang="en-US">
              <a:cs typeface="Calibri"/>
            </a:endParaRPr>
          </a:p>
          <a:p>
            <a:r>
              <a:rPr lang="en-US"/>
              <a:t>Where can opportunities be leveraged within existing and planned work?</a:t>
            </a:r>
            <a:endParaRPr lang="en-US">
              <a:cs typeface="Calibri"/>
            </a:endParaRPr>
          </a:p>
          <a:p>
            <a:r>
              <a:rPr lang="en-US" i="1"/>
              <a:t>Your participation in crucial!</a:t>
            </a:r>
            <a:r>
              <a:rPr lang="en-US"/>
              <a:t>  The reported outcomes are based on comments and discussions that occur over the course of the week</a:t>
            </a: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9274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79C80-5EFA-6B4C-A19C-D6022D912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 for WANDA 2024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CF96754D-01B6-9A60-47D8-593F5EDF28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0216548"/>
              </p:ext>
            </p:extLst>
          </p:nvPr>
        </p:nvGraphicFramePr>
        <p:xfrm>
          <a:off x="1763386" y="1563688"/>
          <a:ext cx="8665227" cy="5227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1484">
                  <a:extLst>
                    <a:ext uri="{9D8B030D-6E8A-4147-A177-3AD203B41FA5}">
                      <a16:colId xmlns:a16="http://schemas.microsoft.com/office/drawing/2014/main" val="1669474401"/>
                    </a:ext>
                  </a:extLst>
                </a:gridCol>
                <a:gridCol w="5783743">
                  <a:extLst>
                    <a:ext uri="{9D8B030D-6E8A-4147-A177-3AD203B41FA5}">
                      <a16:colId xmlns:a16="http://schemas.microsoft.com/office/drawing/2014/main" val="11549978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Date/time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Topic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82023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Monday, 2/26, 8am – noon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Introduction and program manager review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42804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Monday, 2/26, 1pm – 5pm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FES:  Fusion Neutronics</a:t>
                      </a:r>
                    </a:p>
                    <a:p>
                      <a:r>
                        <a:rPr lang="en-US"/>
                        <a:t>Chairs:  L. Gustad, K. Kelly, M. Loughlin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11422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Tuesday, 2/27, 8am – noon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FES:  Tritium Production</a:t>
                      </a:r>
                    </a:p>
                    <a:p>
                      <a:r>
                        <a:rPr lang="en-US"/>
                        <a:t>Chairs:  P. Humrickhouse, S. Lyons, S. Quaglioni</a:t>
                      </a:r>
                      <a:endParaRPr lang="en-US" err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174691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Tuesday, 2/27, 1pm – 5pm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FES:  Material Damage</a:t>
                      </a:r>
                    </a:p>
                    <a:p>
                      <a:pPr lvl="0">
                        <a:buNone/>
                      </a:pPr>
                      <a:r>
                        <a:rPr lang="en-US"/>
                        <a:t>Chairs:  P. Romano, P. Wilson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4646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Wednesday, 2/28, 8am – noon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Isotopes &amp; Targetry for Nuclear Data</a:t>
                      </a:r>
                    </a:p>
                    <a:p>
                      <a:r>
                        <a:rPr lang="en-US"/>
                        <a:t>Chairs:  M. Gott, K. Manukyan, E. O'Brien, E. Vermeulen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49296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Wednesday, 2/28, 1pm – 5pm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Uncertainty Quantification</a:t>
                      </a:r>
                    </a:p>
                    <a:p>
                      <a:r>
                        <a:rPr lang="en-US"/>
                        <a:t>Chairs:  R. Casperson, N. Gibson, U. Mertyurek, D. Neudecker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972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Thursday, 2/29, 8am – noon 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Current project reviews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36642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Thursday, 2/29, 1pm – close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Session reviews and closing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64076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5970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8EEBA-6793-A8B8-A7B7-D0BBFCD9C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Poster session, Wednesday 5pm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0373F9-363E-3DB5-EFEA-3DB6B96493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Immediately following the Uncertainty Quantification Session, before the no-host dinner</a:t>
            </a:r>
          </a:p>
          <a:p>
            <a:r>
              <a:rPr lang="en-US">
                <a:cs typeface="Calibri"/>
              </a:rPr>
              <a:t>Located in the </a:t>
            </a:r>
            <a:r>
              <a:rPr lang="en-US">
                <a:solidFill>
                  <a:srgbClr val="0432FF"/>
                </a:solidFill>
                <a:cs typeface="Calibri"/>
              </a:rPr>
              <a:t>Washington Rooms </a:t>
            </a:r>
            <a:r>
              <a:rPr lang="en-US">
                <a:cs typeface="Calibri"/>
              </a:rPr>
              <a:t>(behind this main room)</a:t>
            </a:r>
          </a:p>
          <a:p>
            <a:r>
              <a:rPr lang="en-US">
                <a:cs typeface="Calibri"/>
              </a:rPr>
              <a:t>Posters will be up all week – check them out during breaks, etc.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Handouts (see Lisa and Stacy) have titles, presenters and abstracts</a:t>
            </a:r>
          </a:p>
        </p:txBody>
      </p:sp>
    </p:spTree>
    <p:extLst>
      <p:ext uri="{BB962C8B-B14F-4D97-AF65-F5344CB8AC3E}">
        <p14:creationId xmlns:p14="http://schemas.microsoft.com/office/powerpoint/2010/main" val="1497230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23BE32-90CA-7F7A-2B2C-B475DD4E721E}"/>
              </a:ext>
            </a:extLst>
          </p:cNvPr>
          <p:cNvSpPr txBox="1"/>
          <p:nvPr/>
        </p:nvSpPr>
        <p:spPr>
          <a:xfrm>
            <a:off x="440760" y="3580062"/>
            <a:ext cx="6037545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/>
              <a:t>WANDA is not possible without all of your participation: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Session chairs</a:t>
            </a:r>
            <a:endParaRPr lang="en-US" sz="200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Speakers</a:t>
            </a:r>
            <a:endParaRPr lang="en-US" sz="200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Rapporteurs</a:t>
            </a:r>
            <a:endParaRPr lang="en-US" sz="200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Project PIs and DC program managers</a:t>
            </a:r>
            <a:endParaRPr lang="en-US" sz="200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Nuclear Data Working Group</a:t>
            </a:r>
            <a:endParaRPr lang="en-US" sz="200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Office of Nuclear Physics and the Nuclear Data Interagency Working Group (NDIAWG)</a:t>
            </a:r>
            <a:endParaRPr lang="en-US" sz="200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Lisa Felker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74911B-E6C9-DC13-0416-214CD5DBB499}"/>
              </a:ext>
            </a:extLst>
          </p:cNvPr>
          <p:cNvSpPr txBox="1"/>
          <p:nvPr/>
        </p:nvSpPr>
        <p:spPr>
          <a:xfrm>
            <a:off x="6853564" y="1409071"/>
            <a:ext cx="4897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Thank you in advance!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A348E3-6983-97C2-36E8-00490E05BCC5}"/>
              </a:ext>
            </a:extLst>
          </p:cNvPr>
          <p:cNvSpPr txBox="1"/>
          <p:nvPr/>
        </p:nvSpPr>
        <p:spPr>
          <a:xfrm>
            <a:off x="6901841" y="4664098"/>
            <a:ext cx="50354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Comments, questions, and suggestions?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Amy Lovell, </a:t>
            </a:r>
            <a:r>
              <a:rPr lang="en-US">
                <a:hlinkClick r:id="rId2"/>
              </a:rPr>
              <a:t>lovell@lanl.gov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Jesse Brown, </a:t>
            </a:r>
            <a:r>
              <a:rPr lang="en-US">
                <a:hlinkClick r:id="rId3"/>
              </a:rPr>
              <a:t>brownjm@ornl.gov</a:t>
            </a:r>
            <a:r>
              <a:rPr lang="en-US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Lisa Felker, </a:t>
            </a:r>
            <a:r>
              <a:rPr lang="en-US">
                <a:hlinkClick r:id="rId4"/>
              </a:rPr>
              <a:t>felker7@llnl.gov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Todd </a:t>
            </a:r>
            <a:r>
              <a:rPr lang="en-US" err="1"/>
              <a:t>Bredeweg</a:t>
            </a:r>
            <a:r>
              <a:rPr lang="en-US"/>
              <a:t>, </a:t>
            </a:r>
            <a:r>
              <a:rPr lang="en-US">
                <a:hlinkClick r:id="rId5"/>
              </a:rPr>
              <a:t>toddb@lanl.gov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Jo Ressler, </a:t>
            </a:r>
            <a:r>
              <a:rPr lang="en-US">
                <a:hlinkClick r:id="rId6"/>
              </a:rPr>
              <a:t>ressler2@llnl.gov</a:t>
            </a:r>
            <a:r>
              <a:rPr lang="en-US"/>
              <a:t>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6D48A4D-40B9-4FEC-C1BF-E6E755583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96" y="162577"/>
            <a:ext cx="5182277" cy="345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BF0038-5986-4F89-7551-A4F239B1C6C5}"/>
              </a:ext>
            </a:extLst>
          </p:cNvPr>
          <p:cNvSpPr txBox="1"/>
          <p:nvPr/>
        </p:nvSpPr>
        <p:spPr>
          <a:xfrm>
            <a:off x="535727" y="321668"/>
            <a:ext cx="3319581" cy="1138773"/>
          </a:xfrm>
          <a:prstGeom prst="rect">
            <a:avLst/>
          </a:prstGeom>
          <a:solidFill>
            <a:schemeClr val="tx1">
              <a:alpha val="60184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bg1"/>
                </a:solidFill>
              </a:rPr>
              <a:t>WANDA 2024</a:t>
            </a:r>
          </a:p>
          <a:p>
            <a:r>
              <a:rPr lang="en-US" sz="2400">
                <a:solidFill>
                  <a:schemeClr val="bg1"/>
                </a:solidFill>
              </a:rPr>
              <a:t>February 26</a:t>
            </a:r>
            <a:r>
              <a:rPr lang="en-US" sz="2400" baseline="30000">
                <a:solidFill>
                  <a:schemeClr val="bg1"/>
                </a:solidFill>
              </a:rPr>
              <a:t>th</a:t>
            </a:r>
            <a:r>
              <a:rPr lang="en-US" sz="2400">
                <a:solidFill>
                  <a:schemeClr val="bg1"/>
                </a:solidFill>
              </a:rPr>
              <a:t>-29</a:t>
            </a:r>
            <a:r>
              <a:rPr lang="en-US" sz="2400" baseline="30000">
                <a:solidFill>
                  <a:schemeClr val="bg1"/>
                </a:solidFill>
              </a:rPr>
              <a:t>th</a:t>
            </a:r>
            <a:r>
              <a:rPr lang="en-US" sz="240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02739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9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WANDA Session Goals</vt:lpstr>
      <vt:lpstr>Agenda for WANDA 2024</vt:lpstr>
      <vt:lpstr>Poster session, Wednesday 5pm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Lovell, Amy Elizabeth</dc:creator>
  <cp:revision>3</cp:revision>
  <dcterms:created xsi:type="dcterms:W3CDTF">2023-02-13T20:34:12Z</dcterms:created>
  <dcterms:modified xsi:type="dcterms:W3CDTF">2024-02-25T19:23:06Z</dcterms:modified>
</cp:coreProperties>
</file>