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8" r:id="rId3"/>
    <p:sldId id="259" r:id="rId4"/>
    <p:sldId id="260" r:id="rId5"/>
    <p:sldId id="263" r:id="rId6"/>
    <p:sldId id="261" r:id="rId7"/>
    <p:sldId id="262" r:id="rId8"/>
    <p:sldId id="264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72" autoAdjust="0"/>
    <p:restoredTop sz="96327"/>
  </p:normalViewPr>
  <p:slideViewPr>
    <p:cSldViewPr snapToGrid="0">
      <p:cViewPr varScale="1">
        <p:scale>
          <a:sx n="86" d="100"/>
          <a:sy n="86" d="100"/>
        </p:scale>
        <p:origin x="97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3876-DC92-B949-A759-B7EC9A36635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C81-C07F-2148-B8FA-9F4903F1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62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3876-DC92-B949-A759-B7EC9A36635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C81-C07F-2148-B8FA-9F4903F1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35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3876-DC92-B949-A759-B7EC9A36635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C81-C07F-2148-B8FA-9F4903F1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54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3876-DC92-B949-A759-B7EC9A36635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C81-C07F-2148-B8FA-9F4903F1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36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3876-DC92-B949-A759-B7EC9A36635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C81-C07F-2148-B8FA-9F4903F1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5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3876-DC92-B949-A759-B7EC9A36635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C81-C07F-2148-B8FA-9F4903F1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52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3876-DC92-B949-A759-B7EC9A36635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C81-C07F-2148-B8FA-9F4903F1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70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3876-DC92-B949-A759-B7EC9A36635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C81-C07F-2148-B8FA-9F4903F1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8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3876-DC92-B949-A759-B7EC9A36635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C81-C07F-2148-B8FA-9F4903F1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53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3876-DC92-B949-A759-B7EC9A36635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C81-C07F-2148-B8FA-9F4903F1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602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33876-DC92-B949-A759-B7EC9A36635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4C3C81-C07F-2148-B8FA-9F4903F1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411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D33876-DC92-B949-A759-B7EC9A366353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4C3C81-C07F-2148-B8FA-9F4903F19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80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png"/><Relationship Id="rId7" Type="http://schemas.openxmlformats.org/officeDocument/2006/relationships/image" Target="../media/image1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6A446CF3-A6DF-5638-D41A-E23A01BF8000}"/>
              </a:ext>
            </a:extLst>
          </p:cNvPr>
          <p:cNvSpPr txBox="1"/>
          <p:nvPr/>
        </p:nvSpPr>
        <p:spPr>
          <a:xfrm>
            <a:off x="216385" y="477"/>
            <a:ext cx="61199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u="sng" dirty="0">
                <a:solidFill>
                  <a:schemeClr val="accent6">
                    <a:lumMod val="75000"/>
                  </a:schemeClr>
                </a:solidFill>
              </a:rPr>
              <a:t>Fusion Neutronics Session</a:t>
            </a:r>
          </a:p>
          <a:p>
            <a:pPr algn="ctr"/>
            <a:r>
              <a:rPr lang="en-US" sz="2400" u="sng" dirty="0">
                <a:solidFill>
                  <a:schemeClr val="accent6">
                    <a:lumMod val="75000"/>
                  </a:schemeClr>
                </a:solidFill>
              </a:rPr>
              <a:t>Session Overview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BB5E573-DAA3-B750-0903-D4C0EDB5BC6D}"/>
              </a:ext>
            </a:extLst>
          </p:cNvPr>
          <p:cNvSpPr txBox="1"/>
          <p:nvPr/>
        </p:nvSpPr>
        <p:spPr>
          <a:xfrm>
            <a:off x="6510892" y="88259"/>
            <a:ext cx="2769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Laura </a:t>
            </a:r>
            <a:r>
              <a:rPr lang="en-US" sz="1600" dirty="0" err="1"/>
              <a:t>Gustad</a:t>
            </a:r>
            <a:r>
              <a:rPr lang="en-US" sz="1600" dirty="0"/>
              <a:t> (MDA)</a:t>
            </a:r>
          </a:p>
          <a:p>
            <a:r>
              <a:rPr lang="en-US" sz="1600" dirty="0"/>
              <a:t>Keegan Kelly (LANL)</a:t>
            </a:r>
          </a:p>
          <a:p>
            <a:r>
              <a:rPr lang="en-US" sz="1600" dirty="0"/>
              <a:t>Mike Loughlin (ORNL)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9876" y="1016140"/>
            <a:ext cx="88242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What are the anticipated reactions for energy production, and do specific data needs exist?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What are the products of these reactions, and are there data needs for understanding secondary reactions?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Are there gaps in current </a:t>
            </a:r>
            <a:r>
              <a:rPr lang="en-US" sz="2000" dirty="0" err="1"/>
              <a:t>neutronics</a:t>
            </a:r>
            <a:r>
              <a:rPr lang="en-US" sz="2000" dirty="0"/>
              <a:t> code capabilities to accurately model the interactions?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ND must accurately predict shielding, activation, dose rates, and neutron diagnostics.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n-US" sz="2000" dirty="0"/>
              <a:t>What data are necessary to operate neutron sources (IFMIF, FPNS, etc.)?</a:t>
            </a:r>
          </a:p>
        </p:txBody>
      </p:sp>
    </p:spTree>
    <p:extLst>
      <p:ext uri="{BB962C8B-B14F-4D97-AF65-F5344CB8AC3E}">
        <p14:creationId xmlns:p14="http://schemas.microsoft.com/office/powerpoint/2010/main" val="2934045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016" y="0"/>
            <a:ext cx="5638985" cy="89118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Application/User Perspective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1A7B0E-90E5-655E-1FE2-ACF56276D37B}"/>
              </a:ext>
            </a:extLst>
          </p:cNvPr>
          <p:cNvGrpSpPr/>
          <p:nvPr/>
        </p:nvGrpSpPr>
        <p:grpSpPr>
          <a:xfrm>
            <a:off x="102326" y="891180"/>
            <a:ext cx="4214185" cy="1974165"/>
            <a:chOff x="4988228" y="2783192"/>
            <a:chExt cx="3316099" cy="9432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8228" y="2783192"/>
              <a:ext cx="3316099" cy="9432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47F38F-EBB6-F7E1-27EB-2D1FA0BD7DCE}"/>
                </a:ext>
              </a:extLst>
            </p:cNvPr>
            <p:cNvSpPr txBox="1"/>
            <p:nvPr/>
          </p:nvSpPr>
          <p:spPr>
            <a:xfrm>
              <a:off x="5757788" y="3013942"/>
              <a:ext cx="1618258" cy="27941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CRAM </a:t>
              </a:r>
            </a:p>
            <a:p>
              <a:pPr algn="ctr"/>
              <a:r>
                <a:rPr lang="en-US" sz="1600" dirty="0"/>
                <a:t>David Foster - UKAEA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627BD5-DA00-F141-C037-D048CFE55DDE}"/>
              </a:ext>
            </a:extLst>
          </p:cNvPr>
          <p:cNvGrpSpPr/>
          <p:nvPr/>
        </p:nvGrpSpPr>
        <p:grpSpPr>
          <a:xfrm>
            <a:off x="4448509" y="903248"/>
            <a:ext cx="4377586" cy="1974165"/>
            <a:chOff x="9160" y="2272569"/>
            <a:chExt cx="3379278" cy="996370"/>
          </a:xfrm>
        </p:grpSpPr>
        <p:pic>
          <p:nvPicPr>
            <p:cNvPr id="6" name="Picture 5" descr="A diagram of a device&#10;&#10;Description automatically generated with medium confidence">
              <a:extLst>
                <a:ext uri="{FF2B5EF4-FFF2-40B4-BE49-F238E27FC236}">
                  <a16:creationId xmlns:a16="http://schemas.microsoft.com/office/drawing/2014/main" id="{59A1D02A-6F87-E7E3-E835-748220382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60" y="2272569"/>
              <a:ext cx="3379278" cy="9963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47F38F-EBB6-F7E1-27EB-2D1FA0BD7DCE}"/>
                </a:ext>
              </a:extLst>
            </p:cNvPr>
            <p:cNvSpPr txBox="1"/>
            <p:nvPr/>
          </p:nvSpPr>
          <p:spPr>
            <a:xfrm>
              <a:off x="357140" y="2389705"/>
              <a:ext cx="2776516" cy="29252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Sources, Diagnostics, Electronics </a:t>
              </a:r>
            </a:p>
            <a:p>
              <a:pPr algn="ctr"/>
              <a:r>
                <a:rPr lang="en-US" sz="1600" dirty="0"/>
                <a:t>Mike Loughlin - ORNL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D08CC8-930E-C5AD-BC4B-5E66054049CB}"/>
              </a:ext>
            </a:extLst>
          </p:cNvPr>
          <p:cNvGrpSpPr/>
          <p:nvPr/>
        </p:nvGrpSpPr>
        <p:grpSpPr>
          <a:xfrm>
            <a:off x="5140172" y="2971501"/>
            <a:ext cx="3715894" cy="1816570"/>
            <a:chOff x="-73985" y="4093856"/>
            <a:chExt cx="3377421" cy="1050290"/>
          </a:xfrm>
        </p:grpSpPr>
        <p:pic>
          <p:nvPicPr>
            <p:cNvPr id="8" name="Picture 7" descr="A diagram of a structure&#10;&#10;Description automatically generated">
              <a:extLst>
                <a:ext uri="{FF2B5EF4-FFF2-40B4-BE49-F238E27FC236}">
                  <a16:creationId xmlns:a16="http://schemas.microsoft.com/office/drawing/2014/main" id="{21A20FDB-1762-39B5-C7D9-2FC89DD440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3985" y="4093856"/>
              <a:ext cx="3377421" cy="10502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6C42A5C-0EED-8DF7-B15A-AE0815BFE91D}"/>
                </a:ext>
              </a:extLst>
            </p:cNvPr>
            <p:cNvSpPr txBox="1"/>
            <p:nvPr/>
          </p:nvSpPr>
          <p:spPr>
            <a:xfrm>
              <a:off x="452074" y="4211856"/>
              <a:ext cx="2469268" cy="338101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FENDL Updates </a:t>
              </a:r>
            </a:p>
            <a:p>
              <a:pPr algn="ctr"/>
              <a:r>
                <a:rPr lang="en-US" sz="1600" dirty="0"/>
                <a:t>Tim Bohm – U. Wisc.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05443BA-8BF3-B1B7-1F37-F4826F5371DB}"/>
              </a:ext>
            </a:extLst>
          </p:cNvPr>
          <p:cNvGrpSpPr/>
          <p:nvPr/>
        </p:nvGrpSpPr>
        <p:grpSpPr>
          <a:xfrm>
            <a:off x="93448" y="3116096"/>
            <a:ext cx="4284063" cy="1690360"/>
            <a:chOff x="-5156" y="4366756"/>
            <a:chExt cx="3377421" cy="1034578"/>
          </a:xfrm>
        </p:grpSpPr>
        <p:pic>
          <p:nvPicPr>
            <p:cNvPr id="10" name="Picture 9" descr="A diagram of a diagram of a diagram&#10;&#10;Description automatically generated with medium confidence">
              <a:extLst>
                <a:ext uri="{FF2B5EF4-FFF2-40B4-BE49-F238E27FC236}">
                  <a16:creationId xmlns:a16="http://schemas.microsoft.com/office/drawing/2014/main" id="{46695FAE-F375-420E-DA97-1BC43FAB9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156" y="4366756"/>
              <a:ext cx="3377421" cy="10345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2BE07BF-3155-CE10-2129-A5C076CF9F09}"/>
                </a:ext>
              </a:extLst>
            </p:cNvPr>
            <p:cNvSpPr txBox="1"/>
            <p:nvPr/>
          </p:nvSpPr>
          <p:spPr>
            <a:xfrm>
              <a:off x="480340" y="4580760"/>
              <a:ext cx="1918081" cy="357909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SHINE</a:t>
              </a:r>
            </a:p>
            <a:p>
              <a:pPr algn="ctr"/>
              <a:r>
                <a:rPr lang="en-US" sz="1600" dirty="0"/>
                <a:t>Ross </a:t>
              </a:r>
              <a:r>
                <a:rPr lang="en-US" sz="1600" dirty="0" err="1"/>
                <a:t>Radel</a:t>
              </a:r>
              <a:r>
                <a:rPr lang="en-US" sz="1600" dirty="0"/>
                <a:t> - SHINE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BB341C-04BD-4A38-8025-356359BE6148}"/>
              </a:ext>
            </a:extLst>
          </p:cNvPr>
          <p:cNvGrpSpPr/>
          <p:nvPr/>
        </p:nvGrpSpPr>
        <p:grpSpPr>
          <a:xfrm>
            <a:off x="505941" y="4806456"/>
            <a:ext cx="3022914" cy="2031578"/>
            <a:chOff x="2699" y="5406887"/>
            <a:chExt cx="1981581" cy="1345683"/>
          </a:xfrm>
        </p:grpSpPr>
        <p:pic>
          <p:nvPicPr>
            <p:cNvPr id="12" name="Picture 11" descr="A diagram of a cell&#10;&#10;Description automatically generated with medium confidence">
              <a:extLst>
                <a:ext uri="{FF2B5EF4-FFF2-40B4-BE49-F238E27FC236}">
                  <a16:creationId xmlns:a16="http://schemas.microsoft.com/office/drawing/2014/main" id="{AF67E2C4-DF73-E55A-95D6-FEE54A253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99" y="5406887"/>
              <a:ext cx="1981581" cy="13456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C336D8-3F1C-B5A2-F6D6-075E107155DE}"/>
                </a:ext>
              </a:extLst>
            </p:cNvPr>
            <p:cNvSpPr txBox="1"/>
            <p:nvPr/>
          </p:nvSpPr>
          <p:spPr>
            <a:xfrm>
              <a:off x="471747" y="5615337"/>
              <a:ext cx="1023017" cy="387345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p-</a:t>
              </a:r>
              <a:r>
                <a:rPr lang="en-US" sz="1600" baseline="30000" dirty="0"/>
                <a:t>11</a:t>
              </a:r>
              <a:r>
                <a:rPr lang="en-US" sz="1600" dirty="0"/>
                <a:t>B</a:t>
              </a:r>
            </a:p>
            <a:p>
              <a:pPr algn="ctr"/>
              <a:r>
                <a:rPr lang="en-US" sz="1600" dirty="0"/>
                <a:t>Jed Styron - TAE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CE64FD4-5DE7-9EFB-972C-59612DDA32B0}"/>
              </a:ext>
            </a:extLst>
          </p:cNvPr>
          <p:cNvGrpSpPr/>
          <p:nvPr/>
        </p:nvGrpSpPr>
        <p:grpSpPr>
          <a:xfrm>
            <a:off x="4999227" y="4788071"/>
            <a:ext cx="3907616" cy="2069930"/>
            <a:chOff x="3105435" y="5828592"/>
            <a:chExt cx="2806436" cy="1345683"/>
          </a:xfrm>
        </p:grpSpPr>
        <p:pic>
          <p:nvPicPr>
            <p:cNvPr id="14" name="Picture 13" descr="A graph with colored lines and numbers&#10;&#10;Description automatically generated">
              <a:extLst>
                <a:ext uri="{FF2B5EF4-FFF2-40B4-BE49-F238E27FC236}">
                  <a16:creationId xmlns:a16="http://schemas.microsoft.com/office/drawing/2014/main" id="{68E64FD0-BD0F-79C9-C133-9EAC42234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05435" y="5828592"/>
              <a:ext cx="2806436" cy="13456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D1DA9B-A814-FBE8-3813-EF31D0FB2887}"/>
                </a:ext>
              </a:extLst>
            </p:cNvPr>
            <p:cNvSpPr txBox="1"/>
            <p:nvPr/>
          </p:nvSpPr>
          <p:spPr>
            <a:xfrm>
              <a:off x="4063406" y="6200607"/>
              <a:ext cx="1510077" cy="386457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DoD Needs</a:t>
              </a:r>
            </a:p>
            <a:p>
              <a:pPr algn="ctr"/>
              <a:r>
                <a:rPr lang="en-US" sz="1600" dirty="0"/>
                <a:t>Laura </a:t>
              </a:r>
              <a:r>
                <a:rPr lang="en-US" sz="1600" dirty="0" err="1"/>
                <a:t>Gustad</a:t>
              </a:r>
              <a:r>
                <a:rPr lang="en-US" sz="1600" dirty="0"/>
                <a:t> - MDA</a:t>
              </a:r>
            </a:p>
          </p:txBody>
        </p:sp>
      </p:grp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629237" y="4974656"/>
            <a:ext cx="1270053" cy="1690360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1944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0271"/>
            <a:ext cx="7886700" cy="875277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Nuclear Data Evaluations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1843" y="894951"/>
            <a:ext cx="4015726" cy="2393867"/>
          </a:xfrm>
        </p:spPr>
        <p:txBody>
          <a:bodyPr>
            <a:normAutofit/>
          </a:bodyPr>
          <a:lstStyle/>
          <a:p>
            <a:endParaRPr lang="en-US" sz="16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CB25A7-344A-37FB-726D-CFB06144EDC2}"/>
              </a:ext>
            </a:extLst>
          </p:cNvPr>
          <p:cNvGrpSpPr/>
          <p:nvPr/>
        </p:nvGrpSpPr>
        <p:grpSpPr>
          <a:xfrm>
            <a:off x="-1" y="864237"/>
            <a:ext cx="4483223" cy="2393867"/>
            <a:chOff x="0" y="864238"/>
            <a:chExt cx="3425124" cy="1609798"/>
          </a:xfrm>
        </p:grpSpPr>
        <p:pic>
          <p:nvPicPr>
            <p:cNvPr id="4" name="Picture 3" descr="A screenshot of a graph&#10;&#10;Description automatically generated">
              <a:extLst>
                <a:ext uri="{FF2B5EF4-FFF2-40B4-BE49-F238E27FC236}">
                  <a16:creationId xmlns:a16="http://schemas.microsoft.com/office/drawing/2014/main" id="{9A557CD9-0FFE-017C-AE25-C37E84673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864238"/>
              <a:ext cx="3425124" cy="160979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BC32A8B-0843-6EEE-034A-0A10DD7D1CB0}"/>
                </a:ext>
              </a:extLst>
            </p:cNvPr>
            <p:cNvSpPr txBox="1"/>
            <p:nvPr/>
          </p:nvSpPr>
          <p:spPr>
            <a:xfrm>
              <a:off x="1378244" y="974414"/>
              <a:ext cx="1656328" cy="39324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Light Element Evals</a:t>
              </a:r>
            </a:p>
            <a:p>
              <a:pPr algn="ctr"/>
              <a:r>
                <a:rPr lang="en-US" sz="1600" dirty="0"/>
                <a:t>Mark Paris - LANL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ED758B-E8D3-1C0C-5878-DF1CD95B7EA8}"/>
              </a:ext>
            </a:extLst>
          </p:cNvPr>
          <p:cNvGrpSpPr/>
          <p:nvPr/>
        </p:nvGrpSpPr>
        <p:grpSpPr>
          <a:xfrm>
            <a:off x="406518" y="3429000"/>
            <a:ext cx="3684232" cy="3229253"/>
            <a:chOff x="374527" y="3161736"/>
            <a:chExt cx="2837800" cy="2078174"/>
          </a:xfrm>
        </p:grpSpPr>
        <p:pic>
          <p:nvPicPr>
            <p:cNvPr id="6" name="Picture 5" descr="A diagram of a nuclear power plant&#10;&#10;Description automatically generated">
              <a:extLst>
                <a:ext uri="{FF2B5EF4-FFF2-40B4-BE49-F238E27FC236}">
                  <a16:creationId xmlns:a16="http://schemas.microsoft.com/office/drawing/2014/main" id="{BAD7AEA5-4602-EEAB-F97C-2BAAFF39B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527" y="3161736"/>
              <a:ext cx="2837800" cy="207817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6D4DBA0-AEED-1009-5DAB-7628FE54F748}"/>
                </a:ext>
              </a:extLst>
            </p:cNvPr>
            <p:cNvSpPr txBox="1"/>
            <p:nvPr/>
          </p:nvSpPr>
          <p:spPr>
            <a:xfrm>
              <a:off x="1369725" y="3311156"/>
              <a:ext cx="1667361" cy="69324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Pulsed Sphere </a:t>
              </a:r>
            </a:p>
            <a:p>
              <a:pPr algn="ctr"/>
              <a:r>
                <a:rPr lang="en-US" sz="1600" dirty="0"/>
                <a:t>Data Validation</a:t>
              </a:r>
            </a:p>
            <a:p>
              <a:pPr algn="ctr"/>
              <a:r>
                <a:rPr lang="en-US" sz="1600" dirty="0"/>
                <a:t>Robert </a:t>
              </a:r>
              <a:r>
                <a:rPr lang="en-US" sz="1600" dirty="0" err="1"/>
                <a:t>Casperson</a:t>
              </a:r>
              <a:r>
                <a:rPr lang="en-US" sz="1600" dirty="0"/>
                <a:t> - LLNL</a:t>
              </a:r>
            </a:p>
          </p:txBody>
        </p:sp>
      </p:grpSp>
      <p:pic>
        <p:nvPicPr>
          <p:cNvPr id="8" name="Picture 7" descr="A close-up of a chart&#10;&#10;Description automatically generated">
            <a:extLst>
              <a:ext uri="{FF2B5EF4-FFF2-40B4-BE49-F238E27FC236}">
                <a16:creationId xmlns:a16="http://schemas.microsoft.com/office/drawing/2014/main" id="{88109FBB-883C-5182-380A-ECBB34CF6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02"/>
          <a:stretch/>
        </p:blipFill>
        <p:spPr>
          <a:xfrm>
            <a:off x="4660780" y="2097841"/>
            <a:ext cx="2731320" cy="264055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56A048-AC42-E86E-4B0B-12E6EDA03364}"/>
              </a:ext>
            </a:extLst>
          </p:cNvPr>
          <p:cNvSpPr txBox="1"/>
          <p:nvPr/>
        </p:nvSpPr>
        <p:spPr>
          <a:xfrm>
            <a:off x="7392100" y="2385576"/>
            <a:ext cx="1512123" cy="1077218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Heavy </a:t>
            </a:r>
          </a:p>
          <a:p>
            <a:pPr algn="ctr"/>
            <a:r>
              <a:rPr lang="en-US" sz="1600" dirty="0"/>
              <a:t>Evals</a:t>
            </a:r>
          </a:p>
          <a:p>
            <a:pPr algn="ctr"/>
            <a:r>
              <a:rPr lang="en-US" sz="1600" dirty="0"/>
              <a:t>Gustavo </a:t>
            </a:r>
            <a:r>
              <a:rPr lang="en-US" sz="1600" dirty="0" err="1"/>
              <a:t>Nobre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- BNL</a:t>
            </a:r>
          </a:p>
        </p:txBody>
      </p:sp>
    </p:spTree>
    <p:extLst>
      <p:ext uri="{BB962C8B-B14F-4D97-AF65-F5344CB8AC3E}">
        <p14:creationId xmlns:p14="http://schemas.microsoft.com/office/powerpoint/2010/main" val="2314901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97494"/>
            <a:ext cx="7886700" cy="64181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Experimental Capabilities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1592"/>
            <a:ext cx="8659354" cy="541050"/>
          </a:xfrm>
        </p:spPr>
        <p:txBody>
          <a:bodyPr/>
          <a:lstStyle/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542FB25-8C82-418E-35CD-A69FA6CA3478}"/>
              </a:ext>
            </a:extLst>
          </p:cNvPr>
          <p:cNvGrpSpPr/>
          <p:nvPr/>
        </p:nvGrpSpPr>
        <p:grpSpPr>
          <a:xfrm>
            <a:off x="71471" y="743353"/>
            <a:ext cx="2858160" cy="1926568"/>
            <a:chOff x="151370" y="1321886"/>
            <a:chExt cx="2341455" cy="1552227"/>
          </a:xfrm>
        </p:grpSpPr>
        <p:pic>
          <p:nvPicPr>
            <p:cNvPr id="4" name="Picture 3" descr="A diagram of a target&#10;&#10;Description automatically generated">
              <a:extLst>
                <a:ext uri="{FF2B5EF4-FFF2-40B4-BE49-F238E27FC236}">
                  <a16:creationId xmlns:a16="http://schemas.microsoft.com/office/drawing/2014/main" id="{7C232F7F-E3F3-FEBB-310A-49C71E8F0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370" y="1321886"/>
              <a:ext cx="2341455" cy="155222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5B3899-9F4C-8F09-1EBC-922FB63F8F9C}"/>
                </a:ext>
              </a:extLst>
            </p:cNvPr>
            <p:cNvSpPr txBox="1"/>
            <p:nvPr/>
          </p:nvSpPr>
          <p:spPr>
            <a:xfrm>
              <a:off x="803002" y="1803966"/>
              <a:ext cx="895373" cy="42569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LANL</a:t>
              </a:r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67C8C49-7C28-2A60-1CE3-C69158AE1906}"/>
              </a:ext>
            </a:extLst>
          </p:cNvPr>
          <p:cNvGrpSpPr/>
          <p:nvPr/>
        </p:nvGrpSpPr>
        <p:grpSpPr>
          <a:xfrm>
            <a:off x="-1469" y="2817847"/>
            <a:ext cx="3833864" cy="2008342"/>
            <a:chOff x="94258" y="3095169"/>
            <a:chExt cx="2693461" cy="1165150"/>
          </a:xfrm>
        </p:grpSpPr>
        <p:pic>
          <p:nvPicPr>
            <p:cNvPr id="6" name="Picture 5" descr="A screenshot of a computer game&#10;&#10;Description automatically generated">
              <a:extLst>
                <a:ext uri="{FF2B5EF4-FFF2-40B4-BE49-F238E27FC236}">
                  <a16:creationId xmlns:a16="http://schemas.microsoft.com/office/drawing/2014/main" id="{6339E0D8-ECC6-F894-93BA-EE2EAA914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258" y="3095169"/>
              <a:ext cx="2693461" cy="116515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19C6BD-1A73-3354-0B9A-48B39A06F8DA}"/>
                </a:ext>
              </a:extLst>
            </p:cNvPr>
            <p:cNvSpPr txBox="1"/>
            <p:nvPr/>
          </p:nvSpPr>
          <p:spPr>
            <a:xfrm>
              <a:off x="345985" y="3456688"/>
              <a:ext cx="827367" cy="272622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TUNL</a:t>
              </a:r>
              <a:endParaRPr lang="en-US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4587EC8-B995-101E-51A0-248AD40F8C68}"/>
              </a:ext>
            </a:extLst>
          </p:cNvPr>
          <p:cNvGrpSpPr/>
          <p:nvPr/>
        </p:nvGrpSpPr>
        <p:grpSpPr>
          <a:xfrm>
            <a:off x="2929631" y="733691"/>
            <a:ext cx="2904323" cy="2084156"/>
            <a:chOff x="6151421" y="3321410"/>
            <a:chExt cx="1947776" cy="13439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25797C-6025-A015-79F8-5AB26546CA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2858" t="24499" r="1432" b="21482"/>
            <a:stretch/>
          </p:blipFill>
          <p:spPr>
            <a:xfrm>
              <a:off x="6151421" y="3321410"/>
              <a:ext cx="1947776" cy="134399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00EBA63-A2CC-38DF-89C1-00018DEDF5F4}"/>
                </a:ext>
              </a:extLst>
            </p:cNvPr>
            <p:cNvSpPr txBox="1"/>
            <p:nvPr/>
          </p:nvSpPr>
          <p:spPr>
            <a:xfrm>
              <a:off x="6647879" y="4106169"/>
              <a:ext cx="896399" cy="42569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LBNL</a:t>
              </a:r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851CA5-A3BA-C55C-A48E-E8A0ECADB8A7}"/>
              </a:ext>
            </a:extLst>
          </p:cNvPr>
          <p:cNvGrpSpPr/>
          <p:nvPr/>
        </p:nvGrpSpPr>
        <p:grpSpPr>
          <a:xfrm>
            <a:off x="5977958" y="647338"/>
            <a:ext cx="3181832" cy="1872433"/>
            <a:chOff x="6310875" y="1331403"/>
            <a:chExt cx="2332311" cy="1533191"/>
          </a:xfrm>
        </p:grpSpPr>
        <p:pic>
          <p:nvPicPr>
            <p:cNvPr id="10" name="Picture 9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5D8FECCC-303D-DA5E-B3E1-0BA6FDB08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0875" y="1331403"/>
              <a:ext cx="2332311" cy="153319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75AEEA-7321-FEBC-2546-80F984127F31}"/>
                </a:ext>
              </a:extLst>
            </p:cNvPr>
            <p:cNvSpPr txBox="1"/>
            <p:nvPr/>
          </p:nvSpPr>
          <p:spPr>
            <a:xfrm>
              <a:off x="7804831" y="2385237"/>
              <a:ext cx="628698" cy="42569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RPI</a:t>
              </a:r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5A4A008-D864-203F-F2FD-C5F260034995}"/>
              </a:ext>
            </a:extLst>
          </p:cNvPr>
          <p:cNvGrpSpPr/>
          <p:nvPr/>
        </p:nvGrpSpPr>
        <p:grpSpPr>
          <a:xfrm>
            <a:off x="2734771" y="4748457"/>
            <a:ext cx="3488475" cy="2102293"/>
            <a:chOff x="151367" y="5383256"/>
            <a:chExt cx="2565200" cy="1335595"/>
          </a:xfrm>
        </p:grpSpPr>
        <p:pic>
          <p:nvPicPr>
            <p:cNvPr id="12" name="Picture 11" descr="A machine on a platform in a room&#10;&#10;Description automatically generated">
              <a:extLst>
                <a:ext uri="{FF2B5EF4-FFF2-40B4-BE49-F238E27FC236}">
                  <a16:creationId xmlns:a16="http://schemas.microsoft.com/office/drawing/2014/main" id="{3E4556C0-19AA-AEDE-35B8-E7F1FD24E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367" y="5383256"/>
              <a:ext cx="2565200" cy="133559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10B9F8-7490-652C-996A-53A64847B156}"/>
                </a:ext>
              </a:extLst>
            </p:cNvPr>
            <p:cNvSpPr txBox="1"/>
            <p:nvPr/>
          </p:nvSpPr>
          <p:spPr>
            <a:xfrm>
              <a:off x="1927228" y="5507886"/>
              <a:ext cx="705065" cy="42569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/>
                <a:t>UKy</a:t>
              </a:r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48B7507-99C3-D126-9766-8CF1D5DCCC73}"/>
              </a:ext>
            </a:extLst>
          </p:cNvPr>
          <p:cNvGrpSpPr/>
          <p:nvPr/>
        </p:nvGrpSpPr>
        <p:grpSpPr>
          <a:xfrm>
            <a:off x="4230450" y="2899946"/>
            <a:ext cx="2584518" cy="1926243"/>
            <a:chOff x="2131285" y="4039263"/>
            <a:chExt cx="2227651" cy="148857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DD0D4FB-E633-B399-7F28-10A052C7D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48079" t="36935" r="13143" b="18368"/>
            <a:stretch/>
          </p:blipFill>
          <p:spPr>
            <a:xfrm>
              <a:off x="2131285" y="4039263"/>
              <a:ext cx="2227651" cy="148857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B7DB56-0B34-1B28-D04B-288C92F92DA2}"/>
                </a:ext>
              </a:extLst>
            </p:cNvPr>
            <p:cNvSpPr txBox="1"/>
            <p:nvPr/>
          </p:nvSpPr>
          <p:spPr>
            <a:xfrm>
              <a:off x="2624427" y="5085281"/>
              <a:ext cx="620683" cy="42569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OU</a:t>
              </a:r>
              <a:endParaRPr lang="en-US" dirty="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F8ABE72-998A-E8C2-503A-1F8AB4E2A7A7}"/>
              </a:ext>
            </a:extLst>
          </p:cNvPr>
          <p:cNvGrpSpPr/>
          <p:nvPr/>
        </p:nvGrpSpPr>
        <p:grpSpPr>
          <a:xfrm>
            <a:off x="7140472" y="2856186"/>
            <a:ext cx="1988925" cy="2013762"/>
            <a:chOff x="3247581" y="5510977"/>
            <a:chExt cx="1324419" cy="122473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82E5297-F41A-1B4C-D23E-6F740C12A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124" t="23828" r="78989" b="42864"/>
            <a:stretch/>
          </p:blipFill>
          <p:spPr>
            <a:xfrm>
              <a:off x="3247581" y="5510977"/>
              <a:ext cx="1262275" cy="122473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8B81CA-D2CB-FDBD-26D3-0694E001E2C3}"/>
                </a:ext>
              </a:extLst>
            </p:cNvPr>
            <p:cNvSpPr txBox="1"/>
            <p:nvPr/>
          </p:nvSpPr>
          <p:spPr>
            <a:xfrm>
              <a:off x="3779795" y="6216427"/>
              <a:ext cx="792205" cy="425696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/>
                <a:t>UML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41449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67396-066F-035B-F92B-80F1C37C2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8848"/>
            <a:ext cx="9144000" cy="564491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Path for 14 MeV light ion evaluations has been identified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Reactor nuclear data needs focus on </a:t>
            </a:r>
            <a:r>
              <a:rPr lang="en-US" sz="2400" baseline="30000" dirty="0"/>
              <a:t>6</a:t>
            </a:r>
            <a:r>
              <a:rPr lang="en-US" sz="2400" dirty="0"/>
              <a:t>Li, </a:t>
            </a:r>
            <a:r>
              <a:rPr lang="en-US" sz="2400" baseline="30000" dirty="0"/>
              <a:t>7</a:t>
            </a:r>
            <a:r>
              <a:rPr lang="en-US" sz="2400" dirty="0"/>
              <a:t>Li, Be, structural materials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Activation of several materials for decay heat, diagnostics, and dosimetry; importance of isomer production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Isotopes needing attention: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baseline="30000" dirty="0"/>
              <a:t>9</a:t>
            </a:r>
            <a:r>
              <a:rPr lang="en-US" sz="2000" dirty="0"/>
              <a:t>Be(n,2n) – fundamental for neutron breeding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1.75 MeV (n,2n) threshold accessed by 2.45 MeV D-D and 14 MeV D-T neutrons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Modern light </a:t>
            </a:r>
            <a:r>
              <a:rPr lang="en-US" sz="2000"/>
              <a:t>element evaluations </a:t>
            </a:r>
            <a:r>
              <a:rPr lang="en-US" sz="2000" dirty="0"/>
              <a:t>do not </a:t>
            </a:r>
            <a:r>
              <a:rPr lang="en-US" sz="2000" i="1" dirty="0"/>
              <a:t>currently</a:t>
            </a:r>
            <a:r>
              <a:rPr lang="en-US" sz="2000" dirty="0"/>
              <a:t> reach 14 MeV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From Pulsed Spheres: Li, C, O, Mg, Al, Ti, Fe, Pb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Med/Heavy Evals: Co, Cu, Mo, Nb, Sn, Ni, Mn, Ti, V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White source, mono-E, and reactor neutron facilities are ready to carry out neutronics measurements of interest.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3C8057-A34F-FBD0-7FEC-50348A359031}"/>
              </a:ext>
            </a:extLst>
          </p:cNvPr>
          <p:cNvSpPr txBox="1"/>
          <p:nvPr/>
        </p:nvSpPr>
        <p:spPr>
          <a:xfrm>
            <a:off x="254670" y="21196"/>
            <a:ext cx="611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</a:rPr>
              <a:t>Fusion Neutronics Session</a:t>
            </a:r>
          </a:p>
          <a:p>
            <a:pPr algn="ctr"/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</a:rPr>
              <a:t>Highlights / Take-aways 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542AB3-0366-4CE9-0E31-A7D7C14CD7F2}"/>
              </a:ext>
            </a:extLst>
          </p:cNvPr>
          <p:cNvSpPr txBox="1"/>
          <p:nvPr/>
        </p:nvSpPr>
        <p:spPr>
          <a:xfrm>
            <a:off x="6374607" y="21196"/>
            <a:ext cx="2769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Laura </a:t>
            </a:r>
            <a:r>
              <a:rPr lang="en-US" sz="1600" dirty="0" err="1"/>
              <a:t>Gustad</a:t>
            </a:r>
            <a:r>
              <a:rPr lang="en-US" sz="1600" dirty="0"/>
              <a:t> (MDA)</a:t>
            </a:r>
          </a:p>
          <a:p>
            <a:r>
              <a:rPr lang="en-US" sz="1600" dirty="0"/>
              <a:t>Keegan Kelly (LANL)</a:t>
            </a:r>
          </a:p>
          <a:p>
            <a:r>
              <a:rPr lang="en-US" sz="1600" dirty="0"/>
              <a:t>Mike Loughlin (ORNL)</a:t>
            </a:r>
          </a:p>
        </p:txBody>
      </p:sp>
    </p:spTree>
    <p:extLst>
      <p:ext uri="{BB962C8B-B14F-4D97-AF65-F5344CB8AC3E}">
        <p14:creationId xmlns:p14="http://schemas.microsoft.com/office/powerpoint/2010/main" val="152731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67396-066F-035B-F92B-80F1C37C2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48848"/>
            <a:ext cx="9144000" cy="505898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Need additional comprehensive sensitivity studies using </a:t>
            </a:r>
            <a:r>
              <a:rPr lang="en-US" sz="2400" i="1" dirty="0"/>
              <a:t>reliable</a:t>
            </a:r>
            <a:r>
              <a:rPr lang="en-US" sz="2400" dirty="0"/>
              <a:t> covariances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Differential measurements are needed at a distribution of energies, </a:t>
            </a:r>
            <a:r>
              <a:rPr lang="en-US" sz="2400" i="1" u="sng" dirty="0"/>
              <a:t>not just at 14 MeV!</a:t>
            </a:r>
            <a:r>
              <a:rPr lang="en-US" sz="2400" dirty="0"/>
              <a:t> – Integral and differential measurements complement each other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Need survey of nuclei in need of measurements and evaluation, and those in need of just evaluation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Close communication between evaluators, experiment, and users. 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Accelerating communication will accelerate the process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/>
              <a:t>Prospect of building a small-scale fusion device to understand the issues associated with running a functional reactor for energy production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3C8057-A34F-FBD0-7FEC-50348A359031}"/>
              </a:ext>
            </a:extLst>
          </p:cNvPr>
          <p:cNvSpPr txBox="1"/>
          <p:nvPr/>
        </p:nvSpPr>
        <p:spPr>
          <a:xfrm>
            <a:off x="254670" y="21196"/>
            <a:ext cx="61199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>
                <a:solidFill>
                  <a:schemeClr val="accent6">
                    <a:lumMod val="75000"/>
                  </a:schemeClr>
                </a:solidFill>
              </a:rPr>
              <a:t>Fusion Neutronics Session</a:t>
            </a:r>
          </a:p>
          <a:p>
            <a:pPr algn="ctr"/>
            <a:r>
              <a:rPr lang="en-US" sz="2000" u="sng" dirty="0">
                <a:solidFill>
                  <a:schemeClr val="accent6">
                    <a:lumMod val="75000"/>
                  </a:schemeClr>
                </a:solidFill>
              </a:rPr>
              <a:t>Highlights / Take-aways (2)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542AB3-0366-4CE9-0E31-A7D7C14CD7F2}"/>
              </a:ext>
            </a:extLst>
          </p:cNvPr>
          <p:cNvSpPr txBox="1"/>
          <p:nvPr/>
        </p:nvSpPr>
        <p:spPr>
          <a:xfrm>
            <a:off x="6374607" y="21196"/>
            <a:ext cx="27693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Laura </a:t>
            </a:r>
            <a:r>
              <a:rPr lang="en-US" sz="1600" dirty="0" err="1"/>
              <a:t>Gustad</a:t>
            </a:r>
            <a:r>
              <a:rPr lang="en-US" sz="1600" dirty="0"/>
              <a:t> (MDA)</a:t>
            </a:r>
          </a:p>
          <a:p>
            <a:r>
              <a:rPr lang="en-US" sz="1600" dirty="0"/>
              <a:t>Keegan Kelly (LANL)</a:t>
            </a:r>
          </a:p>
          <a:p>
            <a:r>
              <a:rPr lang="en-US" sz="1600" dirty="0"/>
              <a:t>Mike Loughlin (ORNL)</a:t>
            </a:r>
          </a:p>
        </p:txBody>
      </p:sp>
    </p:spTree>
    <p:extLst>
      <p:ext uri="{BB962C8B-B14F-4D97-AF65-F5344CB8AC3E}">
        <p14:creationId xmlns:p14="http://schemas.microsoft.com/office/powerpoint/2010/main" val="2844204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B28E2-2CBF-4B13-EB3B-51EEB3E04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698" y="214199"/>
            <a:ext cx="8275653" cy="780093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Recommendations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E117E-6BF2-3A72-F297-A4CC4BEE5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9595" y="994292"/>
            <a:ext cx="8584707" cy="5712781"/>
          </a:xfrm>
        </p:spPr>
        <p:txBody>
          <a:bodyPr>
            <a:noAutofit/>
          </a:bodyPr>
          <a:lstStyle/>
          <a:p>
            <a:r>
              <a:rPr lang="en-US" sz="2400" dirty="0"/>
              <a:t>Program to prioritize nuclear data needs considering the impact (feasibility, economy) on fusion reactor design</a:t>
            </a:r>
          </a:p>
          <a:p>
            <a:pPr lvl="1"/>
            <a:r>
              <a:rPr lang="en-US" dirty="0"/>
              <a:t>Short list of most promising concepts</a:t>
            </a:r>
          </a:p>
          <a:p>
            <a:r>
              <a:rPr lang="en-US" sz="2400" dirty="0"/>
              <a:t>Evaluation of the nuclei and nuclear reactions identified in fusion reactor sensitivity studies are (a) in need of new measurements, or (b) in need of a new evaluation </a:t>
            </a:r>
          </a:p>
          <a:p>
            <a:r>
              <a:rPr lang="en-US" sz="2400" dirty="0"/>
              <a:t>Coordinate exploitation of various neutron sources to cover range of neutron energies, flux, fluence, integral and differential experiments.</a:t>
            </a:r>
          </a:p>
          <a:p>
            <a:pPr lvl="1"/>
            <a:r>
              <a:rPr lang="en-US" dirty="0"/>
              <a:t>Central repository of information on facility capabilities</a:t>
            </a:r>
          </a:p>
          <a:p>
            <a:r>
              <a:rPr lang="en-US" sz="2400" dirty="0"/>
              <a:t>Decision on high fluence neutron source</a:t>
            </a:r>
          </a:p>
          <a:p>
            <a:r>
              <a:rPr lang="en-US" sz="2400" dirty="0"/>
              <a:t>Work force development, evaluations, neutron sources and fission and fusion facilities.</a:t>
            </a:r>
          </a:p>
          <a:p>
            <a:r>
              <a:rPr lang="en-US" sz="2400" dirty="0"/>
              <a:t>Continued exchange of information between ND and fusion communities.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14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 with low confidence">
            <a:extLst>
              <a:ext uri="{FF2B5EF4-FFF2-40B4-BE49-F238E27FC236}">
                <a16:creationId xmlns:a16="http://schemas.microsoft.com/office/drawing/2014/main" id="{EB23FC3D-C633-FA2C-86EC-1CE7303330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4289" y="0"/>
            <a:ext cx="5154487" cy="6587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0F4A02-59CA-83D0-C294-23B103BE1996}"/>
              </a:ext>
            </a:extLst>
          </p:cNvPr>
          <p:cNvSpPr txBox="1"/>
          <p:nvPr/>
        </p:nvSpPr>
        <p:spPr>
          <a:xfrm>
            <a:off x="5273336" y="5113538"/>
            <a:ext cx="1217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Keegan Kelly</a:t>
            </a:r>
          </a:p>
          <a:p>
            <a:r>
              <a:rPr lang="en-US" sz="1200" dirty="0"/>
              <a:t>kkelly@lanl.gov</a:t>
            </a:r>
          </a:p>
        </p:txBody>
      </p:sp>
    </p:spTree>
    <p:extLst>
      <p:ext uri="{BB962C8B-B14F-4D97-AF65-F5344CB8AC3E}">
        <p14:creationId xmlns:p14="http://schemas.microsoft.com/office/powerpoint/2010/main" val="4872619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545</TotalTime>
  <Words>576</Words>
  <Application>Microsoft Office PowerPoint</Application>
  <PresentationFormat>On-screen Show (4:3)</PresentationFormat>
  <Paragraphs>78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Application/User Perspective</vt:lpstr>
      <vt:lpstr>Nuclear Data Evaluations</vt:lpstr>
      <vt:lpstr>Experimental Capabilities</vt:lpstr>
      <vt:lpstr>PowerPoint Presentation</vt:lpstr>
      <vt:lpstr>PowerPoint Presentation</vt:lpstr>
      <vt:lpstr>Recommendations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Kelly, Keegan John</dc:creator>
  <cp:lastModifiedBy>Loughlin, Michael</cp:lastModifiedBy>
  <cp:revision>24</cp:revision>
  <cp:lastPrinted>2024-02-29T16:36:53Z</cp:lastPrinted>
  <dcterms:created xsi:type="dcterms:W3CDTF">2024-02-26T13:53:05Z</dcterms:created>
  <dcterms:modified xsi:type="dcterms:W3CDTF">2024-02-29T17:58:07Z</dcterms:modified>
</cp:coreProperties>
</file>