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69" r:id="rId3"/>
    <p:sldId id="270" r:id="rId4"/>
    <p:sldId id="264" r:id="rId5"/>
    <p:sldId id="257" r:id="rId6"/>
    <p:sldId id="261" r:id="rId7"/>
    <p:sldId id="260" r:id="rId8"/>
    <p:sldId id="262" r:id="rId9"/>
    <p:sldId id="263" r:id="rId10"/>
    <p:sldId id="258" r:id="rId11"/>
    <p:sldId id="265" r:id="rId12"/>
    <p:sldId id="25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02" autoAdjust="0"/>
    <p:restoredTop sz="93690" autoAdjust="0"/>
  </p:normalViewPr>
  <p:slideViewPr>
    <p:cSldViewPr snapToGrid="0">
      <p:cViewPr>
        <p:scale>
          <a:sx n="58" d="100"/>
          <a:sy n="58" d="100"/>
        </p:scale>
        <p:origin x="1028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0477CF-4330-442B-A51E-ED11C9EB5E31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15449-DC01-4D0F-8851-5BFAA7D933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9040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have to start at the university level.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615449-DC01-4D0F-8851-5BFAA7D9333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699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0D92A-5D1F-60B6-1A24-271EDA6C91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D0C4CA-9957-64E2-649B-9737DFB86A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CF5467-E7A6-00EF-F2BA-60A3FB9BA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EB255-5C73-4764-A891-B42C27677C5A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B56F7E-6C6C-C3B0-972E-F6D1C7B8E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EFBD9B-B39C-B400-17DC-36EA3744F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296EF-4BD4-4D28-B263-5B46821CE2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336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D5CDA-0E5E-E691-6270-19F606DA5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7E7B1F-2ED3-E5B1-81B8-9C07807B58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7BC89F-7BB5-7ED4-2C90-D9EEF6B3A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EB255-5C73-4764-A891-B42C27677C5A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58D70A-AEA5-1A61-B788-26BC9319A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19991E-BE09-9FCD-D2A7-82B45D19A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296EF-4BD4-4D28-B263-5B46821CE2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682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A1AED2-557C-D2A1-7D46-4853E8B1A8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72F0BD-8AE0-39DC-BC76-3750623AEE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AD2A4F-D9B5-FABF-EAA4-C9D48C11B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EB255-5C73-4764-A891-B42C27677C5A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B28003-C1B0-B107-6B2B-D7286C7F4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5842A7-1E2F-C2A8-1BB0-1860F5BAA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296EF-4BD4-4D28-B263-5B46821CE2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859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F78C4-93E7-F42E-9F95-D5A50C99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10EFEA-923F-03F6-519D-F3C757690C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31B865-6187-DCDF-E311-C1F07B27D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EB255-5C73-4764-A891-B42C27677C5A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5B307-FDF7-EA24-58BC-E4B13522C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C3D913-EA59-574D-27E0-64CF3FF63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296EF-4BD4-4D28-B263-5B46821CE2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249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50412-A6F3-A103-83D1-D24E16B95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A276A3-1D68-21A5-B146-D9956642B0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C31D5A-1307-EDBB-EEC3-B243F0F14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EB255-5C73-4764-A891-B42C27677C5A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B07AEB-1D8C-E870-1CD2-B8111E8D9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A083F7-FBD3-BF01-E518-B8F63CE6C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296EF-4BD4-4D28-B263-5B46821CE2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412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07758-459F-FDF9-75C1-13A6EBEBC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46AD5C-369E-E370-96F2-34426B2771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A3FF3E-B46F-AA24-3E90-994B568A6A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610B41-D0ED-FB72-17D8-D8331F13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EB255-5C73-4764-A891-B42C27677C5A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3285E8-4698-8DB6-41E4-0DA4D4488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3A9A15-73EA-DDE4-F1FF-4776284ED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296EF-4BD4-4D28-B263-5B46821CE2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5261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AC1D8-C21C-74EC-D10B-B0DA619FA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F7C8B8-7295-04E5-666B-F14A938658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EC3D73-A505-D4C4-2455-CE6EE944AA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11606A-E76E-3F86-5018-BBCFAEA721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C05138-B255-2BDB-3C5F-FA38010B0A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BD53B3E-4676-AE84-0DAC-1C41968A8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EB255-5C73-4764-A891-B42C27677C5A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0B7944-2047-7D94-5745-7F0544B27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E6A8C9-EC5F-50CA-DFAF-AF570C54B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296EF-4BD4-4D28-B263-5B46821CE2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80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498C9-5B88-722A-3E42-D67EEC82F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2FC519-6932-311F-E5D6-8481C3D25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EB255-5C73-4764-A891-B42C27677C5A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967061-EDD3-D0C8-E014-A38B4207B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9E303C-B86E-A5C9-6AE9-167667971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296EF-4BD4-4D28-B263-5B46821CE2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050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05628A-3D9C-FBE8-C77E-E93745B60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EB255-5C73-4764-A891-B42C27677C5A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E4C4CB-91D9-BDEE-4AA6-A34C9F1CE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73041B-3AE0-B9FC-C730-3161DA760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296EF-4BD4-4D28-B263-5B46821CE2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846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4B280-9377-2932-A2FD-689322449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FCFB7F-6988-D40F-4C0D-47AF46D5D2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F80C15-3E8A-42E3-6CCE-C0DFEDCA2A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01001B-4419-56BE-1201-F67AC5383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EB255-5C73-4764-A891-B42C27677C5A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699DC0-98DD-27FA-B5D3-BB02381E0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10ECDD-4C7D-CF94-9DDE-771D999EE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296EF-4BD4-4D28-B263-5B46821CE2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877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A497E-96E4-8F5E-295B-60A179D21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DF25F16-7FE0-7670-15F7-3F61930318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416650-B380-E297-28B9-57BF1837B5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786F69-3046-BDEC-371A-B26EB9B3D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EB255-5C73-4764-A891-B42C27677C5A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2FBCCB-0D91-03C7-689C-6EC055810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58F629-4B64-76D7-A35E-46A0AA6BF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296EF-4BD4-4D28-B263-5B46821CE2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983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97BD1E-6888-0F56-6C78-37CFCF573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FE3CDB-B69D-7E7F-D4BD-43EC1DF15B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59DC2F-C7B8-E52A-E0A2-3A8ABBF83C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EEB255-5C73-4764-A891-B42C27677C5A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775CB9-D984-8C6D-C818-952D344EA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1CEB7B-FB45-7600-5A56-2D2EF486C7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7296EF-4BD4-4D28-B263-5B46821CE2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229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video" Target="NULL" TargetMode="Externa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4" Type="http://schemas.microsoft.com/office/2007/relationships/media" Target="../media/media2.wm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5E695-FC20-31BB-0E24-2C7AEDA318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71218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Isotopes &amp; Targetry for Nuclear Data – Session Summary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C8BB7A-97DA-C502-1462-CC105F9507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2387600"/>
          </a:xfrm>
        </p:spPr>
        <p:txBody>
          <a:bodyPr>
            <a:normAutofit fontScale="85000" lnSpcReduction="10000"/>
          </a:bodyPr>
          <a:lstStyle/>
          <a:p>
            <a:r>
              <a:rPr lang="en-US" sz="3400" b="1" dirty="0"/>
              <a:t>WANDA 2024 </a:t>
            </a:r>
          </a:p>
          <a:p>
            <a:r>
              <a:rPr lang="en-US" b="1" dirty="0"/>
              <a:t>Thursday February 29</a:t>
            </a:r>
            <a:r>
              <a:rPr lang="en-US" b="1" baseline="30000" dirty="0"/>
              <a:t>th</a:t>
            </a:r>
            <a:r>
              <a:rPr lang="en-US" b="1" dirty="0"/>
              <a:t>, 2024</a:t>
            </a:r>
          </a:p>
          <a:p>
            <a:endParaRPr lang="en-US" b="1" dirty="0"/>
          </a:p>
          <a:p>
            <a:r>
              <a:rPr lang="en-US" b="1" dirty="0"/>
              <a:t>NDWG POC: </a:t>
            </a:r>
            <a:r>
              <a:rPr lang="en-US" dirty="0"/>
              <a:t>Etienne Vermeulen (</a:t>
            </a:r>
            <a:r>
              <a:rPr lang="en-US" i="1" dirty="0"/>
              <a:t>LANL</a:t>
            </a:r>
            <a:r>
              <a:rPr lang="en-US" dirty="0"/>
              <a:t>)</a:t>
            </a:r>
          </a:p>
          <a:p>
            <a:r>
              <a:rPr lang="en-US" b="1" dirty="0"/>
              <a:t>Chairs: </a:t>
            </a:r>
            <a:r>
              <a:rPr lang="en-US" dirty="0"/>
              <a:t>Matt Gott (</a:t>
            </a:r>
            <a:r>
              <a:rPr lang="en-US" i="1" dirty="0"/>
              <a:t>ORNL</a:t>
            </a:r>
            <a:r>
              <a:rPr lang="en-US" dirty="0"/>
              <a:t>), Khachatur Manukyan (</a:t>
            </a:r>
            <a:r>
              <a:rPr lang="en-US" i="1" dirty="0"/>
              <a:t>Notre Dame</a:t>
            </a:r>
            <a:r>
              <a:rPr lang="en-US" dirty="0"/>
              <a:t>), Ellen O’Brien (</a:t>
            </a:r>
            <a:r>
              <a:rPr lang="en-US" i="1" dirty="0"/>
              <a:t>LANL</a:t>
            </a:r>
            <a:r>
              <a:rPr lang="en-US" dirty="0"/>
              <a:t>)</a:t>
            </a:r>
          </a:p>
          <a:p>
            <a:r>
              <a:rPr lang="en-US" b="1" dirty="0"/>
              <a:t>Rapporteur: </a:t>
            </a:r>
            <a:r>
              <a:rPr lang="en-US" dirty="0"/>
              <a:t>Jonathan Morrell (</a:t>
            </a:r>
            <a:r>
              <a:rPr lang="en-US" i="1" dirty="0"/>
              <a:t>LANL</a:t>
            </a:r>
            <a:r>
              <a:rPr lang="en-US" dirty="0"/>
              <a:t>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2435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BF6AA-8559-4B49-5076-63494FD0F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B53BD6-950A-086D-BBCA-300455D9B2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8760"/>
            <a:ext cx="10515600" cy="4668203"/>
          </a:xfrm>
        </p:spPr>
        <p:txBody>
          <a:bodyPr>
            <a:normAutofit/>
          </a:bodyPr>
          <a:lstStyle/>
          <a:p>
            <a:r>
              <a:rPr lang="en-US" dirty="0"/>
              <a:t>Workforce Development</a:t>
            </a:r>
          </a:p>
          <a:p>
            <a:pPr lvl="1"/>
            <a:r>
              <a:rPr lang="en-US" dirty="0"/>
              <a:t>The next generation is needed to ensure that we have continuity of capability in target fabrication techniques. </a:t>
            </a:r>
          </a:p>
          <a:p>
            <a:pPr lvl="1"/>
            <a:r>
              <a:rPr lang="en-US" dirty="0"/>
              <a:t>Workforce development is a challenge and a need. It is still clear that there are only a few skilled target makers and we need more!</a:t>
            </a:r>
          </a:p>
          <a:p>
            <a:pPr lvl="1"/>
            <a:r>
              <a:rPr lang="en-US" dirty="0"/>
              <a:t>New workforce needs a diverse set of backgrounds and education levels – trades, material science, chemistry, physics, engineering</a:t>
            </a:r>
          </a:p>
          <a:p>
            <a:r>
              <a:rPr lang="en-US" b="1" dirty="0"/>
              <a:t>Investment in workforce pipeline development &amp; target fabrication facilities is needed. </a:t>
            </a:r>
          </a:p>
          <a:p>
            <a:pPr lvl="1"/>
            <a:r>
              <a:rPr lang="en-US" dirty="0"/>
              <a:t>Involvement of academic institutions is critical for this. </a:t>
            </a:r>
          </a:p>
        </p:txBody>
      </p:sp>
    </p:spTree>
    <p:extLst>
      <p:ext uri="{BB962C8B-B14F-4D97-AF65-F5344CB8AC3E}">
        <p14:creationId xmlns:p14="http://schemas.microsoft.com/office/powerpoint/2010/main" val="32475436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F735E-2D36-9313-C747-FB50A9E6C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4E1909-093C-2E90-DFA9-A1A3CCCB5A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Target characterization &amp; tracking (history) is key! </a:t>
            </a:r>
          </a:p>
          <a:p>
            <a:pPr lvl="1"/>
            <a:r>
              <a:rPr lang="en-US" dirty="0"/>
              <a:t>Assay, assay, assay! Traceable target assays that are available long after an experiment is complete are critical for uncertainty quantification. </a:t>
            </a:r>
          </a:p>
          <a:p>
            <a:pPr lvl="1"/>
            <a:r>
              <a:rPr lang="en-US" dirty="0"/>
              <a:t>Needs &amp; techniques required for assays are different for stable and radioactive targets. </a:t>
            </a:r>
          </a:p>
          <a:p>
            <a:r>
              <a:rPr lang="en-US" dirty="0"/>
              <a:t>Hafnium is not Zirconium (we all agree on this one).</a:t>
            </a:r>
          </a:p>
          <a:p>
            <a:r>
              <a:rPr lang="en-US" dirty="0"/>
              <a:t>Target information should be provided in all publications. </a:t>
            </a:r>
          </a:p>
          <a:p>
            <a:pPr lvl="1"/>
            <a:r>
              <a:rPr lang="en-US" dirty="0"/>
              <a:t>Is there some way to standardize target information provided so that it is easier to import to EXFOR?</a:t>
            </a:r>
          </a:p>
          <a:p>
            <a:r>
              <a:rPr lang="en-US" b="1" dirty="0"/>
              <a:t>Investment to stand up something similar to the Nuclear Science User Facility (NSUF) model for target fabrication &amp; characterization would be invaluable. 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4388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FB1C7-2AE4-2E9B-19B0-2B1109993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need more statistics, please share!</a:t>
            </a:r>
          </a:p>
        </p:txBody>
      </p:sp>
      <p:pic>
        <p:nvPicPr>
          <p:cNvPr id="5" name="Content Placeholder 4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21DEE5C7-2ECA-5B75-56AD-966A116983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17152294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03AFC-9170-81C9-7A6D-F1371B998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 Needs Survey</a:t>
            </a:r>
          </a:p>
        </p:txBody>
      </p:sp>
      <p:pic>
        <p:nvPicPr>
          <p:cNvPr id="5" name="Picture 2" descr="Forms response chart. Question title: Generally, I need: (choose all that apply). Number of responses: 37 responses.">
            <a:extLst>
              <a:ext uri="{FF2B5EF4-FFF2-40B4-BE49-F238E27FC236}">
                <a16:creationId xmlns:a16="http://schemas.microsoft.com/office/drawing/2014/main" id="{030E29D4-657F-BF87-2A87-72BFE6E9077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41432"/>
            <a:ext cx="10972800" cy="5216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24039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03AFC-9170-81C9-7A6D-F1371B998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 Needs Survey</a:t>
            </a:r>
          </a:p>
        </p:txBody>
      </p:sp>
      <p:pic>
        <p:nvPicPr>
          <p:cNvPr id="4" name="Picture 2" descr="Forms response chart. Question title: My area of research is: (choose all that apply). Number of responses: 39 responses.">
            <a:extLst>
              <a:ext uri="{FF2B5EF4-FFF2-40B4-BE49-F238E27FC236}">
                <a16:creationId xmlns:a16="http://schemas.microsoft.com/office/drawing/2014/main" id="{A32EEB81-61DE-133F-F10D-0F452C14B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41422"/>
            <a:ext cx="10972800" cy="5216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88891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03AFC-9170-81C9-7A6D-F1371B998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 Needs Survey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6266945-AE6A-F0EC-9D00-D0C0B5D2FB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58640" y="1589692"/>
            <a:ext cx="7448748" cy="44692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D452F4-681F-0AD7-0E72-41541BA0F308}"/>
              </a:ext>
            </a:extLst>
          </p:cNvPr>
          <p:cNvSpPr txBox="1"/>
          <p:nvPr/>
        </p:nvSpPr>
        <p:spPr>
          <a:xfrm>
            <a:off x="931544" y="3131818"/>
            <a:ext cx="29889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Radioisotopic</a:t>
            </a:r>
            <a:r>
              <a:rPr lang="en-US" sz="2800" dirty="0"/>
              <a:t> Purity Requirements</a:t>
            </a:r>
          </a:p>
        </p:txBody>
      </p:sp>
    </p:spTree>
    <p:extLst>
      <p:ext uri="{BB962C8B-B14F-4D97-AF65-F5344CB8AC3E}">
        <p14:creationId xmlns:p14="http://schemas.microsoft.com/office/powerpoint/2010/main" val="16962612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AC90D-1F74-A881-2BE2-B9C8E6C59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Applications/users of targets for the generation of nuclear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55A0CB-16E1-E57B-7073-DA14A2463B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397" y="1825625"/>
            <a:ext cx="6213689" cy="4351338"/>
          </a:xfrm>
        </p:spPr>
        <p:txBody>
          <a:bodyPr>
            <a:normAutofit/>
          </a:bodyPr>
          <a:lstStyle/>
          <a:p>
            <a:r>
              <a:rPr lang="en-US" dirty="0"/>
              <a:t>Radioactive targets for the measurement of neutron-induced reactions</a:t>
            </a:r>
          </a:p>
          <a:p>
            <a:pPr lvl="1"/>
            <a:r>
              <a:rPr lang="en-US" dirty="0"/>
              <a:t>The DICER &amp; LENZ instruments at LANSCE have proven that it is possible to take useful nuclear data on relatively short-lived radioactive targets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F466D78-5538-E542-2CDA-A99813AF8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9915" y="2147888"/>
            <a:ext cx="4881688" cy="33169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18DF914-A862-4B94-D1DE-CA0C65D83F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988"/>
          <a:stretch/>
        </p:blipFill>
        <p:spPr>
          <a:xfrm>
            <a:off x="350397" y="4644118"/>
            <a:ext cx="6121715" cy="184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6117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8BEDB-0958-F6E6-A12F-447B90A73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Applications/users of targets for the generation of nuclear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747966-818F-7132-36D0-4764FAE6A9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997" y="1900781"/>
            <a:ext cx="6683829" cy="4351338"/>
          </a:xfrm>
        </p:spPr>
        <p:txBody>
          <a:bodyPr/>
          <a:lstStyle/>
          <a:p>
            <a:r>
              <a:rPr lang="en-US" dirty="0"/>
              <a:t>Isotopic purity and uniformity are important </a:t>
            </a:r>
          </a:p>
          <a:p>
            <a:r>
              <a:rPr lang="en-US" dirty="0"/>
              <a:t>Target characterization is as important as (if not more than) high purity</a:t>
            </a:r>
          </a:p>
          <a:p>
            <a:r>
              <a:rPr lang="en-US" dirty="0"/>
              <a:t>When looking at isotopes via NIDC, listing the production route would be invaluable</a:t>
            </a:r>
          </a:p>
          <a:p>
            <a:pPr lvl="1"/>
            <a:r>
              <a:rPr lang="en-US" dirty="0"/>
              <a:t>This needs to be a formal request to DOE IP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67305B-AEF0-B006-8C0C-AAE3FB0776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8340" y="2157977"/>
            <a:ext cx="4303663" cy="3446146"/>
          </a:xfrm>
          <a:prstGeom prst="rect">
            <a:avLst/>
          </a:prstGeom>
          <a:ln w="38100"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150031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982E1-6FF5-46B1-4A98-61663FF7D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078" y="317227"/>
            <a:ext cx="10515600" cy="1325563"/>
          </a:xfrm>
        </p:spPr>
        <p:txBody>
          <a:bodyPr/>
          <a:lstStyle/>
          <a:p>
            <a:r>
              <a:rPr lang="en-US" dirty="0"/>
              <a:t>Target fabrication - NIF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82FB5E-2604-0992-C4E9-511DC8BEDF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540" y="3732106"/>
            <a:ext cx="6742117" cy="286010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NIF utilizes a new class of targets that are incredibly time consuming/challenging to make but represents an important new frontier in ICF research</a:t>
            </a:r>
          </a:p>
          <a:p>
            <a:pPr lvl="1"/>
            <a:r>
              <a:rPr lang="en-US" dirty="0"/>
              <a:t>Very small quantities of material (limited by maximum activity) present new measurement opportunities.</a:t>
            </a:r>
          </a:p>
          <a:p>
            <a:pPr lvl="1"/>
            <a:r>
              <a:rPr lang="en-US" dirty="0"/>
              <a:t>Preparation time limits half-life of radioactive </a:t>
            </a:r>
            <a:r>
              <a:rPr lang="en-US"/>
              <a:t>targets accessible.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5C0790-7C48-744E-8B25-C7D13F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99" t="9329" r="7432"/>
          <a:stretch/>
        </p:blipFill>
        <p:spPr>
          <a:xfrm>
            <a:off x="6222787" y="265793"/>
            <a:ext cx="5900059" cy="321336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1D4C2C2-3730-4D4E-3D1E-5CAA8BBB8F87}"/>
              </a:ext>
            </a:extLst>
          </p:cNvPr>
          <p:cNvGrpSpPr/>
          <p:nvPr/>
        </p:nvGrpSpPr>
        <p:grpSpPr>
          <a:xfrm>
            <a:off x="270740" y="1872474"/>
            <a:ext cx="5257800" cy="3472948"/>
            <a:chOff x="4835758" y="1511603"/>
            <a:chExt cx="6415891" cy="441612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8CADC4D-9637-20AB-9823-7267A59DF8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42" r="25718"/>
            <a:stretch/>
          </p:blipFill>
          <p:spPr bwMode="auto">
            <a:xfrm>
              <a:off x="4835758" y="1664851"/>
              <a:ext cx="3197421" cy="36406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6B615E3-529B-216A-0F25-877F7DD39136}"/>
                </a:ext>
              </a:extLst>
            </p:cNvPr>
            <p:cNvGrpSpPr/>
            <p:nvPr/>
          </p:nvGrpSpPr>
          <p:grpSpPr>
            <a:xfrm>
              <a:off x="8604003" y="1511603"/>
              <a:ext cx="2647646" cy="2584765"/>
              <a:chOff x="9280431" y="1763170"/>
              <a:chExt cx="2647646" cy="2584765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6F175ECF-1E81-A42A-D4A9-5A5E25C1BC8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8840"/>
              <a:stretch/>
            </p:blipFill>
            <p:spPr>
              <a:xfrm>
                <a:off x="9330095" y="1763170"/>
                <a:ext cx="2462133" cy="2547908"/>
              </a:xfrm>
              <a:prstGeom prst="rect">
                <a:avLst/>
              </a:prstGeom>
            </p:spPr>
          </p:pic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55CD8A49-E736-E1AB-747D-650CB8C18A9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291102" y="2162267"/>
                <a:ext cx="270059" cy="253526"/>
              </a:xfrm>
              <a:prstGeom prst="straightConnector1">
                <a:avLst/>
              </a:prstGeom>
              <a:ln w="28575" cmpd="sng">
                <a:solidFill>
                  <a:schemeClr val="tx1"/>
                </a:solidFill>
                <a:headEnd type="triangl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0">
                <a:extLst>
                  <a:ext uri="{FF2B5EF4-FFF2-40B4-BE49-F238E27FC236}">
                    <a16:creationId xmlns:a16="http://schemas.microsoft.com/office/drawing/2014/main" id="{C7947DC2-B339-A907-E46D-13578A35CA5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280431" y="1850699"/>
                <a:ext cx="1479301" cy="4964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313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Helvetica" panose="020B0604020202020204" pitchFamily="34" charset="0"/>
                    <a:ea typeface="MS PGothic" panose="020B0600070205080204" pitchFamily="34" charset="-128"/>
                    <a:cs typeface="+mn-cs"/>
                  </a:rPr>
                  <a:t>Capillary entering fill-tube hole</a:t>
                </a:r>
              </a:p>
            </p:txBody>
          </p: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3FBCA066-B982-588A-1197-180E7A09C421}"/>
                  </a:ext>
                </a:extLst>
              </p:cNvPr>
              <p:cNvGrpSpPr/>
              <p:nvPr/>
            </p:nvGrpSpPr>
            <p:grpSpPr>
              <a:xfrm>
                <a:off x="11522198" y="4018193"/>
                <a:ext cx="99821" cy="91440"/>
                <a:chOff x="6101787" y="5167749"/>
                <a:chExt cx="99821" cy="91440"/>
              </a:xfrm>
            </p:grpSpPr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id="{4D6214B8-201A-058E-6F5F-38B2C8F68A7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101787" y="5167749"/>
                  <a:ext cx="0" cy="9144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7E1CF80E-C1E1-7E90-BAF3-8B47BF7BF76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01608" y="5167749"/>
                  <a:ext cx="0" cy="9144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20847B73-6B6D-B795-ABA4-75799B5AB2A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6114396" y="5218317"/>
                  <a:ext cx="73152" cy="100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0" name="TextBox 20">
                <a:extLst>
                  <a:ext uri="{FF2B5EF4-FFF2-40B4-BE49-F238E27FC236}">
                    <a16:creationId xmlns:a16="http://schemas.microsoft.com/office/drawing/2014/main" id="{DEEDE2B9-9F16-0A46-EADE-9B49B10B78D9}"/>
                  </a:ext>
                </a:extLst>
              </p:cNvPr>
              <p:cNvSpPr txBox="1"/>
              <p:nvPr/>
            </p:nvSpPr>
            <p:spPr>
              <a:xfrm>
                <a:off x="11287841" y="4082478"/>
                <a:ext cx="640236" cy="2654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125" b="1" dirty="0"/>
                  <a:t>10 </a:t>
                </a:r>
                <a:r>
                  <a:rPr lang="el-GR" sz="1125" b="1" dirty="0"/>
                  <a:t>μ</a:t>
                </a:r>
                <a:r>
                  <a:rPr lang="en-US" sz="1125" b="1" dirty="0"/>
                  <a:t>m</a:t>
                </a: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7AD45B7-83B1-4C3E-CF2C-9F5D0E7CC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2228" y="4086574"/>
              <a:ext cx="2283996" cy="1841158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AD006D1-DADE-146B-6B7E-669DAE5D2941}"/>
                </a:ext>
              </a:extLst>
            </p:cNvPr>
            <p:cNvGrpSpPr/>
            <p:nvPr/>
          </p:nvGrpSpPr>
          <p:grpSpPr>
            <a:xfrm>
              <a:off x="10585470" y="5616555"/>
              <a:ext cx="640236" cy="311177"/>
              <a:chOff x="11262282" y="5974663"/>
              <a:chExt cx="640236" cy="311177"/>
            </a:xfrm>
          </p:grpSpPr>
          <p:sp>
            <p:nvSpPr>
              <p:cNvPr id="11" name="TextBox 25">
                <a:extLst>
                  <a:ext uri="{FF2B5EF4-FFF2-40B4-BE49-F238E27FC236}">
                    <a16:creationId xmlns:a16="http://schemas.microsoft.com/office/drawing/2014/main" id="{DAF47738-964D-4D18-C615-82E81CB8BBAB}"/>
                  </a:ext>
                </a:extLst>
              </p:cNvPr>
              <p:cNvSpPr txBox="1"/>
              <p:nvPr/>
            </p:nvSpPr>
            <p:spPr>
              <a:xfrm>
                <a:off x="11262282" y="6020383"/>
                <a:ext cx="640236" cy="2654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125" b="1" dirty="0"/>
                  <a:t>100 </a:t>
                </a:r>
                <a:r>
                  <a:rPr lang="el-GR" sz="1125" b="1" dirty="0"/>
                  <a:t>μ</a:t>
                </a:r>
                <a:r>
                  <a:rPr lang="en-US" sz="1125" b="1" dirty="0"/>
                  <a:t>m</a:t>
                </a:r>
              </a:p>
            </p:txBody>
          </p: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883B3AC7-2F55-373E-8A48-BFFDA30A2E83}"/>
                  </a:ext>
                </a:extLst>
              </p:cNvPr>
              <p:cNvGrpSpPr/>
              <p:nvPr/>
            </p:nvGrpSpPr>
            <p:grpSpPr>
              <a:xfrm>
                <a:off x="11522198" y="5974663"/>
                <a:ext cx="99821" cy="91440"/>
                <a:chOff x="6101787" y="5167749"/>
                <a:chExt cx="99821" cy="91440"/>
              </a:xfrm>
            </p:grpSpPr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5559546E-5580-926C-8069-2C3A394BBD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101787" y="5167749"/>
                  <a:ext cx="0" cy="9144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id="{6685D1E7-F82C-EDF4-F3CE-47AB41D0CCE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01608" y="5167749"/>
                  <a:ext cx="0" cy="9144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>
                  <a:extLst>
                    <a:ext uri="{FF2B5EF4-FFF2-40B4-BE49-F238E27FC236}">
                      <a16:creationId xmlns:a16="http://schemas.microsoft.com/office/drawing/2014/main" id="{91DB49B5-FD9D-C441-CFA7-394712DEBA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6114396" y="5218317"/>
                  <a:ext cx="73152" cy="100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0" name="Rectangle 198">
              <a:extLst>
                <a:ext uri="{FF2B5EF4-FFF2-40B4-BE49-F238E27FC236}">
                  <a16:creationId xmlns:a16="http://schemas.microsoft.com/office/drawing/2014/main" id="{3AAC6926-DAC2-9811-CD20-2B7A37192174}"/>
                </a:ext>
              </a:extLst>
            </p:cNvPr>
            <p:cNvSpPr/>
            <p:nvPr/>
          </p:nvSpPr>
          <p:spPr>
            <a:xfrm>
              <a:off x="7516739" y="1511603"/>
              <a:ext cx="1159497" cy="4380886"/>
            </a:xfrm>
            <a:custGeom>
              <a:avLst/>
              <a:gdLst>
                <a:gd name="connsiteX0" fmla="*/ 0 w 114284"/>
                <a:gd name="connsiteY0" fmla="*/ 0 h 182392"/>
                <a:gd name="connsiteX1" fmla="*/ 114284 w 114284"/>
                <a:gd name="connsiteY1" fmla="*/ 0 h 182392"/>
                <a:gd name="connsiteX2" fmla="*/ 114284 w 114284"/>
                <a:gd name="connsiteY2" fmla="*/ 182392 h 182392"/>
                <a:gd name="connsiteX3" fmla="*/ 0 w 114284"/>
                <a:gd name="connsiteY3" fmla="*/ 182392 h 182392"/>
                <a:gd name="connsiteX4" fmla="*/ 0 w 114284"/>
                <a:gd name="connsiteY4" fmla="*/ 0 h 182392"/>
                <a:gd name="connsiteX0" fmla="*/ 0 w 576246"/>
                <a:gd name="connsiteY0" fmla="*/ 692150 h 874542"/>
                <a:gd name="connsiteX1" fmla="*/ 576246 w 576246"/>
                <a:gd name="connsiteY1" fmla="*/ 0 h 874542"/>
                <a:gd name="connsiteX2" fmla="*/ 114284 w 576246"/>
                <a:gd name="connsiteY2" fmla="*/ 874542 h 874542"/>
                <a:gd name="connsiteX3" fmla="*/ 0 w 576246"/>
                <a:gd name="connsiteY3" fmla="*/ 874542 h 874542"/>
                <a:gd name="connsiteX4" fmla="*/ 0 w 576246"/>
                <a:gd name="connsiteY4" fmla="*/ 692150 h 874542"/>
                <a:gd name="connsiteX0" fmla="*/ 0 w 576246"/>
                <a:gd name="connsiteY0" fmla="*/ 692150 h 1095204"/>
                <a:gd name="connsiteX1" fmla="*/ 576246 w 576246"/>
                <a:gd name="connsiteY1" fmla="*/ 0 h 1095204"/>
                <a:gd name="connsiteX2" fmla="*/ 563547 w 576246"/>
                <a:gd name="connsiteY2" fmla="*/ 1095204 h 1095204"/>
                <a:gd name="connsiteX3" fmla="*/ 0 w 576246"/>
                <a:gd name="connsiteY3" fmla="*/ 874542 h 1095204"/>
                <a:gd name="connsiteX4" fmla="*/ 0 w 576246"/>
                <a:gd name="connsiteY4" fmla="*/ 692150 h 1095204"/>
                <a:gd name="connsiteX0" fmla="*/ 0 w 568309"/>
                <a:gd name="connsiteY0" fmla="*/ 692150 h 1095204"/>
                <a:gd name="connsiteX1" fmla="*/ 568309 w 568309"/>
                <a:gd name="connsiteY1" fmla="*/ 0 h 1095204"/>
                <a:gd name="connsiteX2" fmla="*/ 563547 w 568309"/>
                <a:gd name="connsiteY2" fmla="*/ 1095204 h 1095204"/>
                <a:gd name="connsiteX3" fmla="*/ 0 w 568309"/>
                <a:gd name="connsiteY3" fmla="*/ 874542 h 1095204"/>
                <a:gd name="connsiteX4" fmla="*/ 0 w 568309"/>
                <a:gd name="connsiteY4" fmla="*/ 692150 h 1095204"/>
                <a:gd name="connsiteX0" fmla="*/ 0 w 568309"/>
                <a:gd name="connsiteY0" fmla="*/ 692150 h 1095204"/>
                <a:gd name="connsiteX1" fmla="*/ 568309 w 568309"/>
                <a:gd name="connsiteY1" fmla="*/ 0 h 1095204"/>
                <a:gd name="connsiteX2" fmla="*/ 563547 w 568309"/>
                <a:gd name="connsiteY2" fmla="*/ 1095204 h 1095204"/>
                <a:gd name="connsiteX3" fmla="*/ 0 w 568309"/>
                <a:gd name="connsiteY3" fmla="*/ 874542 h 1095204"/>
                <a:gd name="connsiteX4" fmla="*/ 0 w 568309"/>
                <a:gd name="connsiteY4" fmla="*/ 692150 h 1095204"/>
                <a:gd name="connsiteX0" fmla="*/ 4762 w 568309"/>
                <a:gd name="connsiteY0" fmla="*/ 693737 h 1095204"/>
                <a:gd name="connsiteX1" fmla="*/ 568309 w 568309"/>
                <a:gd name="connsiteY1" fmla="*/ 0 h 1095204"/>
                <a:gd name="connsiteX2" fmla="*/ 563547 w 568309"/>
                <a:gd name="connsiteY2" fmla="*/ 1095204 h 1095204"/>
                <a:gd name="connsiteX3" fmla="*/ 0 w 568309"/>
                <a:gd name="connsiteY3" fmla="*/ 874542 h 1095204"/>
                <a:gd name="connsiteX4" fmla="*/ 4762 w 568309"/>
                <a:gd name="connsiteY4" fmla="*/ 693737 h 1095204"/>
                <a:gd name="connsiteX0" fmla="*/ 0 w 563547"/>
                <a:gd name="connsiteY0" fmla="*/ 693737 h 1095204"/>
                <a:gd name="connsiteX1" fmla="*/ 563547 w 563547"/>
                <a:gd name="connsiteY1" fmla="*/ 0 h 1095204"/>
                <a:gd name="connsiteX2" fmla="*/ 558785 w 563547"/>
                <a:gd name="connsiteY2" fmla="*/ 1095204 h 1095204"/>
                <a:gd name="connsiteX3" fmla="*/ 3176 w 563547"/>
                <a:gd name="connsiteY3" fmla="*/ 872954 h 1095204"/>
                <a:gd name="connsiteX4" fmla="*/ 0 w 563547"/>
                <a:gd name="connsiteY4" fmla="*/ 693737 h 1095204"/>
                <a:gd name="connsiteX0" fmla="*/ 0 w 630222"/>
                <a:gd name="connsiteY0" fmla="*/ 663575 h 1095204"/>
                <a:gd name="connsiteX1" fmla="*/ 630222 w 630222"/>
                <a:gd name="connsiteY1" fmla="*/ 0 h 1095204"/>
                <a:gd name="connsiteX2" fmla="*/ 625460 w 630222"/>
                <a:gd name="connsiteY2" fmla="*/ 1095204 h 1095204"/>
                <a:gd name="connsiteX3" fmla="*/ 69851 w 630222"/>
                <a:gd name="connsiteY3" fmla="*/ 872954 h 1095204"/>
                <a:gd name="connsiteX4" fmla="*/ 0 w 630222"/>
                <a:gd name="connsiteY4" fmla="*/ 663575 h 1095204"/>
                <a:gd name="connsiteX0" fmla="*/ 0 w 630222"/>
                <a:gd name="connsiteY0" fmla="*/ 663575 h 1095204"/>
                <a:gd name="connsiteX1" fmla="*/ 630222 w 630222"/>
                <a:gd name="connsiteY1" fmla="*/ 0 h 1095204"/>
                <a:gd name="connsiteX2" fmla="*/ 625460 w 630222"/>
                <a:gd name="connsiteY2" fmla="*/ 1095204 h 1095204"/>
                <a:gd name="connsiteX3" fmla="*/ 1589 w 630222"/>
                <a:gd name="connsiteY3" fmla="*/ 850729 h 1095204"/>
                <a:gd name="connsiteX4" fmla="*/ 0 w 630222"/>
                <a:gd name="connsiteY4" fmla="*/ 663575 h 1095204"/>
                <a:gd name="connsiteX0" fmla="*/ 0 w 627047"/>
                <a:gd name="connsiteY0" fmla="*/ 852487 h 1284116"/>
                <a:gd name="connsiteX1" fmla="*/ 627047 w 627047"/>
                <a:gd name="connsiteY1" fmla="*/ 0 h 1284116"/>
                <a:gd name="connsiteX2" fmla="*/ 625460 w 627047"/>
                <a:gd name="connsiteY2" fmla="*/ 1284116 h 1284116"/>
                <a:gd name="connsiteX3" fmla="*/ 1589 w 627047"/>
                <a:gd name="connsiteY3" fmla="*/ 1039641 h 1284116"/>
                <a:gd name="connsiteX4" fmla="*/ 0 w 627047"/>
                <a:gd name="connsiteY4" fmla="*/ 852487 h 1284116"/>
                <a:gd name="connsiteX0" fmla="*/ 0 w 625639"/>
                <a:gd name="connsiteY0" fmla="*/ 571499 h 1003128"/>
                <a:gd name="connsiteX1" fmla="*/ 619110 w 625639"/>
                <a:gd name="connsiteY1" fmla="*/ 0 h 1003128"/>
                <a:gd name="connsiteX2" fmla="*/ 625460 w 625639"/>
                <a:gd name="connsiteY2" fmla="*/ 1003128 h 1003128"/>
                <a:gd name="connsiteX3" fmla="*/ 1589 w 625639"/>
                <a:gd name="connsiteY3" fmla="*/ 758653 h 1003128"/>
                <a:gd name="connsiteX4" fmla="*/ 0 w 625639"/>
                <a:gd name="connsiteY4" fmla="*/ 571499 h 1003128"/>
                <a:gd name="connsiteX0" fmla="*/ 0 w 621026"/>
                <a:gd name="connsiteY0" fmla="*/ 571499 h 952328"/>
                <a:gd name="connsiteX1" fmla="*/ 619110 w 621026"/>
                <a:gd name="connsiteY1" fmla="*/ 0 h 952328"/>
                <a:gd name="connsiteX2" fmla="*/ 620698 w 621026"/>
                <a:gd name="connsiteY2" fmla="*/ 952328 h 952328"/>
                <a:gd name="connsiteX3" fmla="*/ 1589 w 621026"/>
                <a:gd name="connsiteY3" fmla="*/ 758653 h 952328"/>
                <a:gd name="connsiteX4" fmla="*/ 0 w 621026"/>
                <a:gd name="connsiteY4" fmla="*/ 571499 h 952328"/>
                <a:gd name="connsiteX0" fmla="*/ 0 w 630551"/>
                <a:gd name="connsiteY0" fmla="*/ 630237 h 952328"/>
                <a:gd name="connsiteX1" fmla="*/ 628635 w 630551"/>
                <a:gd name="connsiteY1" fmla="*/ 0 h 952328"/>
                <a:gd name="connsiteX2" fmla="*/ 630223 w 630551"/>
                <a:gd name="connsiteY2" fmla="*/ 952328 h 952328"/>
                <a:gd name="connsiteX3" fmla="*/ 11114 w 630551"/>
                <a:gd name="connsiteY3" fmla="*/ 758653 h 952328"/>
                <a:gd name="connsiteX4" fmla="*/ 0 w 630551"/>
                <a:gd name="connsiteY4" fmla="*/ 630237 h 952328"/>
                <a:gd name="connsiteX0" fmla="*/ 0 w 621026"/>
                <a:gd name="connsiteY0" fmla="*/ 623887 h 952328"/>
                <a:gd name="connsiteX1" fmla="*/ 619110 w 621026"/>
                <a:gd name="connsiteY1" fmla="*/ 0 h 952328"/>
                <a:gd name="connsiteX2" fmla="*/ 620698 w 621026"/>
                <a:gd name="connsiteY2" fmla="*/ 952328 h 952328"/>
                <a:gd name="connsiteX3" fmla="*/ 1589 w 621026"/>
                <a:gd name="connsiteY3" fmla="*/ 758653 h 952328"/>
                <a:gd name="connsiteX4" fmla="*/ 0 w 621026"/>
                <a:gd name="connsiteY4" fmla="*/ 623887 h 952328"/>
                <a:gd name="connsiteX0" fmla="*/ 0 w 621026"/>
                <a:gd name="connsiteY0" fmla="*/ 623887 h 952328"/>
                <a:gd name="connsiteX1" fmla="*/ 619110 w 621026"/>
                <a:gd name="connsiteY1" fmla="*/ 0 h 952328"/>
                <a:gd name="connsiteX2" fmla="*/ 620698 w 621026"/>
                <a:gd name="connsiteY2" fmla="*/ 952328 h 952328"/>
                <a:gd name="connsiteX3" fmla="*/ 1589 w 621026"/>
                <a:gd name="connsiteY3" fmla="*/ 801516 h 952328"/>
                <a:gd name="connsiteX4" fmla="*/ 0 w 621026"/>
                <a:gd name="connsiteY4" fmla="*/ 623887 h 952328"/>
                <a:gd name="connsiteX0" fmla="*/ 0 w 626507"/>
                <a:gd name="connsiteY0" fmla="*/ 623887 h 1411096"/>
                <a:gd name="connsiteX1" fmla="*/ 619110 w 626507"/>
                <a:gd name="connsiteY1" fmla="*/ 0 h 1411096"/>
                <a:gd name="connsiteX2" fmla="*/ 626342 w 626507"/>
                <a:gd name="connsiteY2" fmla="*/ 1411096 h 1411096"/>
                <a:gd name="connsiteX3" fmla="*/ 1589 w 626507"/>
                <a:gd name="connsiteY3" fmla="*/ 801516 h 1411096"/>
                <a:gd name="connsiteX4" fmla="*/ 0 w 626507"/>
                <a:gd name="connsiteY4" fmla="*/ 623887 h 1411096"/>
                <a:gd name="connsiteX0" fmla="*/ 0 w 626507"/>
                <a:gd name="connsiteY0" fmla="*/ 623887 h 1411096"/>
                <a:gd name="connsiteX1" fmla="*/ 619110 w 626507"/>
                <a:gd name="connsiteY1" fmla="*/ 0 h 1411096"/>
                <a:gd name="connsiteX2" fmla="*/ 626342 w 626507"/>
                <a:gd name="connsiteY2" fmla="*/ 1411096 h 1411096"/>
                <a:gd name="connsiteX3" fmla="*/ 1589 w 626507"/>
                <a:gd name="connsiteY3" fmla="*/ 801516 h 1411096"/>
                <a:gd name="connsiteX4" fmla="*/ 0 w 626507"/>
                <a:gd name="connsiteY4" fmla="*/ 623887 h 1411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6507" h="1411096">
                  <a:moveTo>
                    <a:pt x="0" y="623887"/>
                  </a:moveTo>
                  <a:lnTo>
                    <a:pt x="619110" y="0"/>
                  </a:lnTo>
                  <a:cubicBezTo>
                    <a:pt x="617523" y="365068"/>
                    <a:pt x="627929" y="1046028"/>
                    <a:pt x="626342" y="1411096"/>
                  </a:cubicBezTo>
                  <a:lnTo>
                    <a:pt x="1589" y="801516"/>
                  </a:lnTo>
                  <a:cubicBezTo>
                    <a:pt x="530" y="741777"/>
                    <a:pt x="1059" y="683626"/>
                    <a:pt x="0" y="62388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30000"/>
                  </a:schemeClr>
                </a:gs>
                <a:gs pos="100000">
                  <a:srgbClr val="AFABAB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2325668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6F62A-E375-A599-87F0-4A3C7FDDD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218" y="365125"/>
            <a:ext cx="10515600" cy="1325563"/>
          </a:xfrm>
        </p:spPr>
        <p:txBody>
          <a:bodyPr/>
          <a:lstStyle/>
          <a:p>
            <a:r>
              <a:rPr lang="en-US" dirty="0"/>
              <a:t>Target Fabrication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FAF658-9A3B-696E-83E5-2B3ED72D86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218" y="1572181"/>
            <a:ext cx="10515600" cy="4351338"/>
          </a:xfrm>
        </p:spPr>
        <p:txBody>
          <a:bodyPr/>
          <a:lstStyle/>
          <a:p>
            <a:r>
              <a:rPr lang="en-US" dirty="0"/>
              <a:t>Novel target fabrication techniques are being developed to meet emerging needs</a:t>
            </a:r>
          </a:p>
          <a:p>
            <a:pPr lvl="1"/>
            <a:r>
              <a:rPr lang="en-US" dirty="0"/>
              <a:t>3D printing with spherical powders, combustion synthesis coupled with spin coating &amp; electro spraying, inkjet printing, isotopic doping</a:t>
            </a:r>
          </a:p>
        </p:txBody>
      </p:sp>
      <p:pic>
        <p:nvPicPr>
          <p:cNvPr id="4" name="Bi powder like liquid">
            <a:hlinkClick r:id="" action="ppaction://media"/>
            <a:extLst>
              <a:ext uri="{FF2B5EF4-FFF2-40B4-BE49-F238E27FC236}">
                <a16:creationId xmlns:a16="http://schemas.microsoft.com/office/drawing/2014/main" id="{6ABB7A87-D940-ED56-4C69-122C855C02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42" b="36231"/>
          <a:stretch/>
        </p:blipFill>
        <p:spPr>
          <a:xfrm>
            <a:off x="8922555" y="3047804"/>
            <a:ext cx="2804227" cy="31803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8BF6F9-DE5F-53D4-427F-B93FF8FD6D1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510" r="8682"/>
          <a:stretch/>
        </p:blipFill>
        <p:spPr>
          <a:xfrm>
            <a:off x="5005141" y="377157"/>
            <a:ext cx="7046496" cy="1111307"/>
          </a:xfrm>
          <a:prstGeom prst="rect">
            <a:avLst/>
          </a:prstGeom>
        </p:spPr>
      </p:pic>
      <p:pic>
        <p:nvPicPr>
          <p:cNvPr id="7" name="f=0.75">
            <a:hlinkClick r:id="" action="ppaction://media"/>
            <a:extLst>
              <a:ext uri="{FF2B5EF4-FFF2-40B4-BE49-F238E27FC236}">
                <a16:creationId xmlns:a16="http://schemas.microsoft.com/office/drawing/2014/main" id="{500E2745-6331-770E-F485-2BF4138CBDC1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7024"/>
                </p14:media>
              </p:ext>
            </p:extLst>
          </p:nvPr>
        </p:nvPicPr>
        <p:blipFill rotWithShape="1">
          <a:blip r:embed="rId8"/>
          <a:srcRect l="20658" t="31920" r="6131" b="30356"/>
          <a:stretch/>
        </p:blipFill>
        <p:spPr>
          <a:xfrm>
            <a:off x="289283" y="3380645"/>
            <a:ext cx="7679609" cy="296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121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40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92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0" mute="1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 mute="1">
                <p:cTn id="16" repeatCount="500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35E18-2F5E-CB37-49EC-7DFC61A4E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 Characterization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BFE5E2-6DDD-664C-064D-8631E09FD3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646" y="1550322"/>
            <a:ext cx="5257800" cy="4351338"/>
          </a:xfrm>
        </p:spPr>
        <p:txBody>
          <a:bodyPr/>
          <a:lstStyle/>
          <a:p>
            <a:r>
              <a:rPr lang="en-US" dirty="0"/>
              <a:t>Methods for characterization of targets are also being considered by target producers</a:t>
            </a:r>
          </a:p>
          <a:p>
            <a:pPr lvl="1"/>
            <a:r>
              <a:rPr lang="en-US" dirty="0"/>
              <a:t>SEM/FIB/EDS, XRD, XRF, TEM, XPS 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1971AF-00B5-BFB8-3324-1C51B1F2BC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1517" y="0"/>
            <a:ext cx="3475589" cy="27144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6F6030-83DF-4216-6699-F46EDC688D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6016" y="2673163"/>
            <a:ext cx="5797848" cy="3638737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FA624F2A-F07A-81AF-D862-A6B9EF44A1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3420" b="25369"/>
          <a:stretch/>
        </p:blipFill>
        <p:spPr bwMode="auto">
          <a:xfrm>
            <a:off x="1122129" y="3435127"/>
            <a:ext cx="3848503" cy="2682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71574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506</Words>
  <Application>Microsoft Office PowerPoint</Application>
  <PresentationFormat>Widescreen</PresentationFormat>
  <Paragraphs>50</Paragraphs>
  <Slides>12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Helvetica</vt:lpstr>
      <vt:lpstr>Office Theme</vt:lpstr>
      <vt:lpstr>Isotopes &amp; Targetry for Nuclear Data – Session Summary</vt:lpstr>
      <vt:lpstr>Target Needs Survey</vt:lpstr>
      <vt:lpstr>Target Needs Survey</vt:lpstr>
      <vt:lpstr>Target Needs Survey</vt:lpstr>
      <vt:lpstr>Applications/users of targets for the generation of nuclear data</vt:lpstr>
      <vt:lpstr>Applications/users of targets for the generation of nuclear data</vt:lpstr>
      <vt:lpstr>Target fabrication - NIF</vt:lpstr>
      <vt:lpstr>Target Fabrication</vt:lpstr>
      <vt:lpstr>Target Characterization</vt:lpstr>
      <vt:lpstr>Discussion</vt:lpstr>
      <vt:lpstr>Discussion</vt:lpstr>
      <vt:lpstr>We need more statistics, please share!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Isotopes &amp; Targetry for Nuclear Data – Session Summary</dc:title>
  <dc:creator>O'Brien, Ellen Margaret</dc:creator>
  <cp:lastModifiedBy>O'Brien, Ellen Margaret</cp:lastModifiedBy>
  <cp:revision>3</cp:revision>
  <dcterms:created xsi:type="dcterms:W3CDTF">2024-02-29T13:07:06Z</dcterms:created>
  <dcterms:modified xsi:type="dcterms:W3CDTF">2024-02-29T15:18:35Z</dcterms:modified>
</cp:coreProperties>
</file>