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1225" r:id="rId2"/>
    <p:sldId id="258" r:id="rId3"/>
    <p:sldId id="261" r:id="rId4"/>
    <p:sldId id="1223" r:id="rId5"/>
    <p:sldId id="1224" r:id="rId6"/>
    <p:sldId id="260" r:id="rId7"/>
    <p:sldId id="259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26F458-D938-764A-9BF5-C33E09997E6E}" v="109" dt="2024-02-28T12:46:53.799"/>
    <p1510:client id="{BDAE9CD0-532D-2ECA-C33F-009D021F1C1B}" v="35" dt="2024-02-29T18:35:05.389"/>
    <p1510:client id="{C28804D3-9D78-EB07-2B56-70562F7D73D4}" v="44" dt="2024-02-28T16:19:43.5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5680"/>
  </p:normalViewPr>
  <p:slideViewPr>
    <p:cSldViewPr snapToGrid="0">
      <p:cViewPr varScale="1">
        <p:scale>
          <a:sx n="102" d="100"/>
          <a:sy n="102" d="100"/>
        </p:scale>
        <p:origin x="9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84007-202C-623A-3571-29F67E0581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DFFD64-0718-26F6-CF5E-191559C3C5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B2AB4B-2A21-8DD6-8689-B28C1445B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D50D-DAA7-1F45-A5D9-7CEBF106679D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4FA6FA-C867-EA80-5F22-EE8D4C003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5B189-4DE3-0DA1-DA4F-BA2A4F179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9B4-DA72-9741-9D33-388596C2E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64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7462D-2861-62AA-C357-4FD2D9A4E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E17E0A-0C04-7B0C-48E0-7FD39A8A25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97171-87A0-7524-9ED0-DA4217D31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D50D-DAA7-1F45-A5D9-7CEBF106679D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8F2433-02A4-1FD9-A0C5-6F054246A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F777D6-E068-E7BF-7F59-34E67E854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9B4-DA72-9741-9D33-388596C2E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864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31AC65-4396-0DED-4769-31F5C9C756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AAA84D-C650-6131-472D-807FBC0B4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61FCA-8ABB-B800-DEC5-79497ECA2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D50D-DAA7-1F45-A5D9-7CEBF106679D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DA3BBC-8B89-A5B1-0930-323757229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4C3E99-A306-98D2-2390-84D33A1BE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9B4-DA72-9741-9D33-388596C2E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762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C2CC9-42F2-98EB-A09D-04D60B084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9C61C-A46C-F575-6151-0D5F9E0D78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C2DD04-D264-CAFD-1739-BCFCC8765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D50D-DAA7-1F45-A5D9-7CEBF106679D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57163F-4284-8539-4632-95DA48057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90F1E-12AC-F43C-98BC-45985962D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9B4-DA72-9741-9D33-388596C2E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785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083B4-D6E8-129C-3C97-E75124473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8E528A-ACAF-8207-5222-5B1C36CDD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1A03B-9454-D285-AAF8-5C1809D77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D50D-DAA7-1F45-A5D9-7CEBF106679D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044F4-4257-2208-6BB5-D7E24B616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D2AB07-7359-CA39-AA42-4B48C5943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9B4-DA72-9741-9D33-388596C2E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210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1C511-A0CD-6E7D-5457-1E2234FED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28632-328B-7294-1F95-1557FE832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05B522-8A2C-C362-5CFA-07ACA68A1C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0A4FBD-85E7-A982-275B-442767D8C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D50D-DAA7-1F45-A5D9-7CEBF106679D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D7F99F-25BF-8E75-1F9B-72BC87D3E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51B845-4964-2325-844F-0793506C5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9B4-DA72-9741-9D33-388596C2E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034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82B7C-DB9F-A440-0B58-6411017DB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64B13-A51B-08D7-33C6-E1A4946012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E541B7-ED74-F917-6489-3ED85C8E77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61C9DF-7E97-4852-5298-B5C8042D04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4A6D3B-03CA-D32B-D318-4BF4E62026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51F4BF-18FC-DFFA-C18B-AA2D4023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D50D-DAA7-1F45-A5D9-7CEBF106679D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36D1AC-7A20-B523-42C6-38116D8B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C60C8E-8D8C-266E-9D4E-65C2046B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9B4-DA72-9741-9D33-388596C2E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098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A261D-BF44-D7EA-9A75-CBB22EB98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7B4E40-F8C3-C905-F4E1-E9DBCC920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D50D-DAA7-1F45-A5D9-7CEBF106679D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C1DE7F-B351-0A85-39A6-22ED21B49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1ACE01-3AB1-0E34-6E9C-674FA4F97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9B4-DA72-9741-9D33-388596C2E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266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7D31E7-04E5-1B65-57CD-549AEAC5C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D50D-DAA7-1F45-A5D9-7CEBF106679D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45E097-5AEE-9309-AF51-BDFAA8C15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D86416-00AB-7DC5-A54C-FA23C5E0E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9B4-DA72-9741-9D33-388596C2E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283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889B0-0CA1-DF0D-A6D6-D44F32747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0FD7E-737B-528F-30B9-B344A7CFA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2EA08D-8E7E-979D-914A-FCA42BCA47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12A47-9328-B93D-A8C0-B38E1F798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D50D-DAA7-1F45-A5D9-7CEBF106679D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5649D8-B533-C57A-02D6-30858CEAB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3A1490-C9B0-D38C-5AF3-20CFBE4E1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9B4-DA72-9741-9D33-388596C2E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038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5380D-3B89-8484-0F9D-A2E88DE82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191999-A9AE-D7FF-B74D-128A695129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4CC2EF-E69E-B5A4-4D3B-3829575AA1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864421-4DA6-0BB2-6EA3-743371DFC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D50D-DAA7-1F45-A5D9-7CEBF106679D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A481B9-D9FD-5609-6AC0-ACDB1E3D7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9B498E-6692-83E3-B0CE-056659DD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9B4-DA72-9741-9D33-388596C2E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60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B22E38-C9C6-DB2C-A7AA-3D2A4005A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DFC987-ABE5-E1DD-6772-3094A4536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7C6F74-959E-6C04-9B2F-B5FA2C2120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8D50D-DAA7-1F45-A5D9-7CEBF106679D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0ACC60-A132-5B11-0448-94C9082C02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E67EE-B8DA-1173-270A-8981586759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B39B4-DA72-9741-9D33-388596C2E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5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nergy.gov/articles/secretary-perry-launches-versatile-test-reactor-project-modernize-nuclear-research-and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lovell@lanl.gov" TargetMode="External"/><Relationship Id="rId2" Type="http://schemas.openxmlformats.org/officeDocument/2006/relationships/hyperlink" Target="mailto:brownjm@ornl.gov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ressler1@llnl.gov" TargetMode="External"/><Relationship Id="rId5" Type="http://schemas.openxmlformats.org/officeDocument/2006/relationships/hyperlink" Target="mailto:toddb@lanl.gov" TargetMode="External"/><Relationship Id="rId4" Type="http://schemas.openxmlformats.org/officeDocument/2006/relationships/hyperlink" Target="mailto:felker7@llnl.go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0E65D6E-B46E-9EAB-1456-07CC2BC7F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762" y="309834"/>
            <a:ext cx="8587947" cy="572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C22317-5A07-0EC2-0148-E7F1091ECD07}"/>
              </a:ext>
            </a:extLst>
          </p:cNvPr>
          <p:cNvSpPr txBox="1"/>
          <p:nvPr/>
        </p:nvSpPr>
        <p:spPr>
          <a:xfrm>
            <a:off x="8616897" y="468925"/>
            <a:ext cx="1725890" cy="707886"/>
          </a:xfrm>
          <a:prstGeom prst="rect">
            <a:avLst/>
          </a:prstGeom>
          <a:solidFill>
            <a:schemeClr val="tx1">
              <a:alpha val="60184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Closing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A45CE6-63D7-1125-AD19-13F01BC0FBD3}"/>
              </a:ext>
            </a:extLst>
          </p:cNvPr>
          <p:cNvSpPr txBox="1"/>
          <p:nvPr/>
        </p:nvSpPr>
        <p:spPr>
          <a:xfrm>
            <a:off x="3240065" y="6035132"/>
            <a:ext cx="5711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Workshop for Applied Nuclear Data Activities</a:t>
            </a:r>
          </a:p>
          <a:p>
            <a:pPr algn="ctr"/>
            <a:r>
              <a:rPr lang="en-US"/>
              <a:t>Sponsored by the Nuclear Data Interagency Working Group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2BA07C-BB67-72AA-5883-A1EDE8D89812}"/>
              </a:ext>
            </a:extLst>
          </p:cNvPr>
          <p:cNvSpPr txBox="1"/>
          <p:nvPr/>
        </p:nvSpPr>
        <p:spPr>
          <a:xfrm>
            <a:off x="2251793" y="468925"/>
            <a:ext cx="5310541" cy="1723549"/>
          </a:xfrm>
          <a:prstGeom prst="rect">
            <a:avLst/>
          </a:prstGeom>
          <a:solidFill>
            <a:schemeClr val="tx1">
              <a:alpha val="60184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chemeClr val="bg1"/>
                </a:solidFill>
              </a:rPr>
              <a:t>WANDA 2024</a:t>
            </a:r>
          </a:p>
          <a:p>
            <a:r>
              <a:rPr lang="en-US" sz="4000">
                <a:solidFill>
                  <a:schemeClr val="bg1"/>
                </a:solidFill>
              </a:rPr>
              <a:t>February 26</a:t>
            </a:r>
            <a:r>
              <a:rPr lang="en-US" sz="4000" baseline="30000">
                <a:solidFill>
                  <a:schemeClr val="bg1"/>
                </a:solidFill>
              </a:rPr>
              <a:t>th</a:t>
            </a:r>
            <a:r>
              <a:rPr lang="en-US" sz="4000">
                <a:solidFill>
                  <a:schemeClr val="bg1"/>
                </a:solidFill>
              </a:rPr>
              <a:t>-29</a:t>
            </a:r>
            <a:r>
              <a:rPr lang="en-US" sz="4000" baseline="30000">
                <a:solidFill>
                  <a:schemeClr val="bg1"/>
                </a:solidFill>
              </a:rPr>
              <a:t>th</a:t>
            </a:r>
            <a:r>
              <a:rPr lang="en-US" sz="400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1023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7936B8B-DB18-48E9-736D-C3E3054C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WANDA only happens because of all of you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76000D-67A7-C56A-033A-A0D5741A1C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/>
              <a:t>We once again want to thank:</a:t>
            </a:r>
          </a:p>
          <a:p>
            <a:pPr lvl="1"/>
            <a:r>
              <a:rPr lang="en-US" b="1" dirty="0"/>
              <a:t>The program managers</a:t>
            </a:r>
            <a:r>
              <a:rPr lang="en-US" dirty="0"/>
              <a:t> for their support, discussion, and clear overviews of their nuclear data needs and a special thanks to the members of the NDIAWG for their continued support of these efforts</a:t>
            </a:r>
          </a:p>
          <a:p>
            <a:pPr lvl="1"/>
            <a:r>
              <a:rPr lang="en-US" b="1" dirty="0"/>
              <a:t>The NDWG</a:t>
            </a:r>
            <a:r>
              <a:rPr lang="en-US" dirty="0"/>
              <a:t> for their planning efforts </a:t>
            </a:r>
          </a:p>
          <a:p>
            <a:pPr lvl="1"/>
            <a:r>
              <a:rPr lang="en-US" dirty="0"/>
              <a:t>The session chairs for their expertise and organization in bringing together experts in our five topic areas and leading discussions on data needs</a:t>
            </a:r>
            <a:endParaRPr lang="en-US" dirty="0">
              <a:cs typeface="Calibri"/>
            </a:endParaRPr>
          </a:p>
          <a:p>
            <a:pPr lvl="1"/>
            <a:r>
              <a:rPr lang="en-US" b="1" dirty="0"/>
              <a:t>The speakers</a:t>
            </a:r>
            <a:r>
              <a:rPr lang="en-US" dirty="0"/>
              <a:t> who also provided their expertise and knowledge </a:t>
            </a:r>
          </a:p>
          <a:p>
            <a:pPr lvl="1"/>
            <a:r>
              <a:rPr lang="en-US" b="1" dirty="0"/>
              <a:t>The FOA PIs and participants</a:t>
            </a:r>
            <a:r>
              <a:rPr lang="en-US" dirty="0"/>
              <a:t> for sharing their projects’ progress and showing the successes of WANDA</a:t>
            </a:r>
          </a:p>
          <a:p>
            <a:pPr lvl="1"/>
            <a:r>
              <a:rPr lang="en-US" b="1" dirty="0"/>
              <a:t>All of our attendees</a:t>
            </a:r>
            <a:r>
              <a:rPr lang="en-US" dirty="0"/>
              <a:t> for their time and contributions to discussions, to provide input for the future of nuclear data</a:t>
            </a:r>
          </a:p>
          <a:p>
            <a:pPr lvl="1"/>
            <a:r>
              <a:rPr lang="en-US" b="1" dirty="0">
                <a:cs typeface="Calibri"/>
              </a:rPr>
              <a:t>Lisa, Stacy, and Cheryll</a:t>
            </a:r>
            <a:r>
              <a:rPr lang="en-US" dirty="0">
                <a:cs typeface="Calibri"/>
              </a:rPr>
              <a:t> for all of their hard work organizing, greeting, running presentations, and making the meeting flow smoothly!</a:t>
            </a:r>
          </a:p>
          <a:p>
            <a:pPr lvl="1"/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1373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6CAFD-B5D2-8DD6-5536-8F3B3A467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[Almost] final feedback and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858A4-F6D6-16D4-4E4C-BD809EC8EC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What did you like and/or dislike with WANDA 2024?</a:t>
            </a:r>
          </a:p>
          <a:p>
            <a:r>
              <a:rPr lang="en-US" dirty="0"/>
              <a:t>What do you think about the venue?</a:t>
            </a:r>
          </a:p>
          <a:p>
            <a:r>
              <a:rPr lang="en-US" dirty="0"/>
              <a:t>Format:</a:t>
            </a:r>
          </a:p>
          <a:p>
            <a:pPr lvl="1"/>
            <a:r>
              <a:rPr lang="en-US" dirty="0"/>
              <a:t>Starting on Monday?</a:t>
            </a:r>
          </a:p>
          <a:p>
            <a:pPr lvl="1"/>
            <a:r>
              <a:rPr lang="en-US" dirty="0"/>
              <a:t>No parallel sessions?</a:t>
            </a:r>
          </a:p>
          <a:p>
            <a:r>
              <a:rPr lang="en-US" dirty="0">
                <a:cs typeface="Calibri"/>
              </a:rPr>
              <a:t>Poster session</a:t>
            </a:r>
            <a:endParaRPr lang="en-US" dirty="0"/>
          </a:p>
          <a:p>
            <a:r>
              <a:rPr lang="en-US" dirty="0"/>
              <a:t>Session topics:</a:t>
            </a:r>
          </a:p>
          <a:p>
            <a:pPr lvl="1"/>
            <a:r>
              <a:rPr lang="en-US" dirty="0"/>
              <a:t>How engaging were the topics this year?</a:t>
            </a:r>
          </a:p>
          <a:p>
            <a:pPr lvl="1"/>
            <a:r>
              <a:rPr lang="en-US" dirty="0"/>
              <a:t>What should we focus on next year?</a:t>
            </a:r>
          </a:p>
        </p:txBody>
      </p:sp>
    </p:spTree>
    <p:extLst>
      <p:ext uri="{BB962C8B-B14F-4D97-AF65-F5344CB8AC3E}">
        <p14:creationId xmlns:p14="http://schemas.microsoft.com/office/powerpoint/2010/main" val="2188434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17EE5-4841-4BD9-95BA-C8BC30F6B44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0" y="228600"/>
            <a:ext cx="7886700" cy="23653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/>
              <a:t>Past Session Topic Suggestions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DDA804-14EA-F64D-A5BB-994042BF69BB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524000" y="685800"/>
            <a:ext cx="4495800" cy="412273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  <a:tabLst>
                <a:tab pos="342900" algn="l"/>
              </a:tabLst>
            </a:pPr>
            <a:r>
              <a:rPr lang="en-US" sz="1200" u="sng" dirty="0">
                <a:ea typeface="Calibri" panose="020F0502020204030204" pitchFamily="34" charset="0"/>
              </a:rPr>
              <a:t>S/U Sessions</a:t>
            </a:r>
            <a:endParaRPr lang="en-US" sz="1200" dirty="0">
              <a:ea typeface="Calibri" panose="020F0502020204030204" pitchFamily="34" charset="0"/>
            </a:endParaRPr>
          </a:p>
          <a:p>
            <a:pPr marL="257175" indent="-257175">
              <a:spcBef>
                <a:spcPts val="0"/>
              </a:spcBef>
              <a:buFont typeface="+mj-lt"/>
              <a:buAutoNum type="arabicPeriod"/>
              <a:tabLst>
                <a:tab pos="342900" algn="l"/>
              </a:tabLst>
            </a:pPr>
            <a:r>
              <a:rPr lang="en-US" sz="1200" dirty="0">
                <a:ea typeface="Calibri" panose="020F0502020204030204" pitchFamily="34" charset="0"/>
              </a:rPr>
              <a:t>Sensitivity studies</a:t>
            </a:r>
          </a:p>
          <a:p>
            <a:pPr marL="257175" indent="-257175">
              <a:spcBef>
                <a:spcPts val="0"/>
              </a:spcBef>
              <a:buFont typeface="+mj-lt"/>
              <a:buAutoNum type="arabicPeriod"/>
              <a:tabLst>
                <a:tab pos="342900" algn="l"/>
              </a:tabLst>
            </a:pPr>
            <a:r>
              <a:rPr lang="en-US" sz="1200" dirty="0">
                <a:ea typeface="Calibri" panose="020F0502020204030204" pitchFamily="34" charset="0"/>
              </a:rPr>
              <a:t>“Truth in Covariances” and S/U analysis</a:t>
            </a:r>
          </a:p>
          <a:p>
            <a:pPr marL="257175" indent="-257175">
              <a:spcBef>
                <a:spcPts val="0"/>
              </a:spcBef>
              <a:buFont typeface="+mj-lt"/>
              <a:buAutoNum type="arabicPeriod"/>
              <a:tabLst>
                <a:tab pos="342900" algn="l"/>
              </a:tabLst>
            </a:pPr>
            <a:r>
              <a:rPr lang="en-US" sz="1200" dirty="0">
                <a:ea typeface="Calibri" panose="020F0502020204030204" pitchFamily="34" charset="0"/>
              </a:rPr>
              <a:t>Methods for propagating uncertainties</a:t>
            </a:r>
          </a:p>
          <a:p>
            <a:pPr marL="257175" indent="-257175">
              <a:spcBef>
                <a:spcPts val="0"/>
              </a:spcBef>
              <a:buFont typeface="+mj-lt"/>
              <a:buAutoNum type="arabicPeriod"/>
              <a:tabLst>
                <a:tab pos="342900" algn="l"/>
              </a:tabLst>
            </a:pPr>
            <a:r>
              <a:rPr lang="en-US" sz="1200" dirty="0">
                <a:ea typeface="Calibri" panose="020F0502020204030204" pitchFamily="34" charset="0"/>
              </a:rPr>
              <a:t>Covariances and errors in benchmark and data tuning</a:t>
            </a:r>
          </a:p>
          <a:p>
            <a:pPr marL="257175" indent="-257175">
              <a:spcBef>
                <a:spcPts val="0"/>
              </a:spcBef>
              <a:buFont typeface="+mj-lt"/>
              <a:buAutoNum type="arabicPeriod"/>
              <a:tabLst>
                <a:tab pos="342900" algn="l"/>
              </a:tabLst>
            </a:pPr>
            <a:r>
              <a:rPr lang="en-US" sz="1200" dirty="0">
                <a:ea typeface="Calibri" panose="020F0502020204030204" pitchFamily="34" charset="0"/>
              </a:rPr>
              <a:t>UQ/S capabilities development and methods</a:t>
            </a:r>
          </a:p>
          <a:p>
            <a:pPr marL="257175" indent="-257175">
              <a:spcBef>
                <a:spcPts val="0"/>
              </a:spcBef>
              <a:buFont typeface="+mj-lt"/>
              <a:buAutoNum type="arabicPeriod"/>
              <a:tabLst>
                <a:tab pos="342900" algn="l"/>
              </a:tabLst>
            </a:pPr>
            <a:r>
              <a:rPr lang="en-US" sz="1200" dirty="0">
                <a:ea typeface="Calibri" panose="020F0502020204030204" pitchFamily="34" charset="0"/>
              </a:rPr>
              <a:t>Benchmark/validation/propagation of uncertainties </a:t>
            </a:r>
          </a:p>
          <a:p>
            <a:pPr marL="257175" indent="-257175">
              <a:spcBef>
                <a:spcPts val="0"/>
              </a:spcBef>
              <a:buFont typeface="+mj-lt"/>
              <a:buAutoNum type="arabicPeriod"/>
              <a:tabLst>
                <a:tab pos="342900" algn="l"/>
              </a:tabLst>
            </a:pPr>
            <a:r>
              <a:rPr lang="en-US" sz="1200" dirty="0">
                <a:ea typeface="Calibri" panose="020F0502020204030204" pitchFamily="34" charset="0"/>
              </a:rPr>
              <a:t>Benchmarks and metadata</a:t>
            </a:r>
          </a:p>
          <a:p>
            <a:pPr marL="257175" indent="-257175">
              <a:spcBef>
                <a:spcPts val="0"/>
              </a:spcBef>
              <a:buFont typeface="+mj-lt"/>
              <a:buAutoNum type="arabicPeriod"/>
              <a:tabLst>
                <a:tab pos="342900" algn="l"/>
              </a:tabLst>
            </a:pPr>
            <a:r>
              <a:rPr lang="en-US" sz="1200" dirty="0">
                <a:ea typeface="Calibri" panose="020F0502020204030204" pitchFamily="34" charset="0"/>
              </a:rPr>
              <a:t>Uncertainty Quantification in Nuclear Data</a:t>
            </a:r>
          </a:p>
          <a:p>
            <a:pPr marL="257175" indent="-257175">
              <a:spcBef>
                <a:spcPts val="0"/>
              </a:spcBef>
              <a:buFont typeface="+mj-lt"/>
              <a:buAutoNum type="arabicPeriod"/>
              <a:tabLst>
                <a:tab pos="342900" algn="l"/>
              </a:tabLst>
            </a:pPr>
            <a:endParaRPr lang="en-US" sz="1200" dirty="0">
              <a:ea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  <a:tabLst>
                <a:tab pos="342900" algn="l"/>
              </a:tabLst>
            </a:pPr>
            <a:r>
              <a:rPr lang="en-US" sz="1200" u="sng" dirty="0">
                <a:ea typeface="Calibri" panose="020F0502020204030204" pitchFamily="34" charset="0"/>
              </a:rPr>
              <a:t>Pipeline Sessions</a:t>
            </a:r>
            <a:endParaRPr lang="en-US" sz="1200" dirty="0">
              <a:ea typeface="Calibri" panose="020F0502020204030204" pitchFamily="34" charset="0"/>
            </a:endParaRPr>
          </a:p>
          <a:p>
            <a:pPr marL="257175" indent="-257175">
              <a:spcBef>
                <a:spcPts val="0"/>
              </a:spcBef>
              <a:buFont typeface="+mj-lt"/>
              <a:buAutoNum type="arabicPeriod"/>
              <a:tabLst>
                <a:tab pos="342900" algn="l"/>
              </a:tabLst>
            </a:pPr>
            <a:r>
              <a:rPr lang="en-US" sz="1200" dirty="0">
                <a:ea typeface="Calibri" panose="020F0502020204030204" pitchFamily="34" charset="0"/>
              </a:rPr>
              <a:t>Methods for cross section data library tuning</a:t>
            </a:r>
          </a:p>
          <a:p>
            <a:pPr marL="257175" indent="-257175">
              <a:spcBef>
                <a:spcPts val="0"/>
              </a:spcBef>
              <a:buFont typeface="+mj-lt"/>
              <a:buAutoNum type="arabicPeriod"/>
              <a:tabLst>
                <a:tab pos="342900" algn="l"/>
              </a:tabLst>
            </a:pPr>
            <a:r>
              <a:rPr lang="en-US" sz="1200" dirty="0">
                <a:ea typeface="Calibri" panose="020F0502020204030204" pitchFamily="34" charset="0"/>
              </a:rPr>
              <a:t>Turning ND pipeline into a Bayesian network</a:t>
            </a:r>
          </a:p>
          <a:p>
            <a:pPr marL="257175" indent="-257175">
              <a:spcBef>
                <a:spcPts val="0"/>
              </a:spcBef>
              <a:buFont typeface="+mj-lt"/>
              <a:buAutoNum type="arabicPeriod"/>
              <a:tabLst>
                <a:tab pos="342900" algn="l"/>
              </a:tabLst>
            </a:pPr>
            <a:r>
              <a:rPr lang="en-US" sz="1200" dirty="0">
                <a:ea typeface="Calibri" panose="020F0502020204030204" pitchFamily="34" charset="0"/>
              </a:rPr>
              <a:t>Future of nuclear data pipeline</a:t>
            </a:r>
          </a:p>
          <a:p>
            <a:pPr marL="257175" indent="-257175">
              <a:spcBef>
                <a:spcPts val="0"/>
              </a:spcBef>
              <a:buFont typeface="+mj-lt"/>
              <a:buAutoNum type="arabicPeriod"/>
              <a:tabLst>
                <a:tab pos="342900" algn="l"/>
              </a:tabLst>
            </a:pPr>
            <a:r>
              <a:rPr lang="en-US" sz="1200" dirty="0">
                <a:ea typeface="Calibri" panose="020F0502020204030204" pitchFamily="34" charset="0"/>
              </a:rPr>
              <a:t>Methods to speed up pipeline using (or not) advanced computing</a:t>
            </a:r>
          </a:p>
          <a:p>
            <a:pPr marL="257175" indent="-257175">
              <a:spcBef>
                <a:spcPts val="0"/>
              </a:spcBef>
              <a:buFont typeface="+mj-lt"/>
              <a:buAutoNum type="arabicPeriod"/>
              <a:tabLst>
                <a:tab pos="342900" algn="l"/>
              </a:tabLst>
            </a:pPr>
            <a:r>
              <a:rPr lang="en-US" sz="1200" dirty="0">
                <a:ea typeface="Calibri" panose="020F0502020204030204" pitchFamily="34" charset="0"/>
              </a:rPr>
              <a:t>Best practices/SQA</a:t>
            </a:r>
          </a:p>
          <a:p>
            <a:pPr marL="257175" indent="-257175">
              <a:spcBef>
                <a:spcPts val="0"/>
              </a:spcBef>
              <a:buFont typeface="+mj-lt"/>
              <a:buAutoNum type="arabicPeriod"/>
              <a:tabLst>
                <a:tab pos="342900" algn="l"/>
              </a:tabLst>
            </a:pPr>
            <a:r>
              <a:rPr lang="en-US" sz="1200" dirty="0"/>
              <a:t>Ensure Utilization of new data in Application Code</a:t>
            </a:r>
          </a:p>
          <a:p>
            <a:pPr marL="257175" indent="-257175">
              <a:spcBef>
                <a:spcPts val="0"/>
              </a:spcBef>
              <a:buFont typeface="+mj-lt"/>
              <a:buAutoNum type="arabicPeriod"/>
              <a:tabLst>
                <a:tab pos="342900" algn="l"/>
              </a:tabLst>
            </a:pPr>
            <a:r>
              <a:rPr lang="en-US" sz="1200" dirty="0"/>
              <a:t>What ND measurements, modelling, evaluation, compilation and other horizontal methods should look like in say 2040</a:t>
            </a:r>
          </a:p>
          <a:p>
            <a:pPr marL="257175" indent="-257175">
              <a:spcBef>
                <a:spcPts val="0"/>
              </a:spcBef>
              <a:buFont typeface="+mj-lt"/>
              <a:buAutoNum type="arabicPeriod"/>
              <a:tabLst>
                <a:tab pos="342900" algn="l"/>
              </a:tabLst>
            </a:pPr>
            <a:endParaRPr lang="en-US" sz="1200" dirty="0">
              <a:ea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  <a:tabLst>
                <a:tab pos="342900" algn="l"/>
              </a:tabLst>
            </a:pPr>
            <a:r>
              <a:rPr lang="en-US" sz="1200" u="sng" dirty="0">
                <a:ea typeface="Calibri" panose="020F0502020204030204" pitchFamily="34" charset="0"/>
              </a:rPr>
              <a:t>Program Based Sessions</a:t>
            </a:r>
            <a:endParaRPr lang="en-US" sz="1200" dirty="0">
              <a:ea typeface="Calibri" panose="020F0502020204030204" pitchFamily="34" charset="0"/>
            </a:endParaRPr>
          </a:p>
          <a:p>
            <a:pPr marL="257175" indent="-257175">
              <a:spcBef>
                <a:spcPts val="0"/>
              </a:spcBef>
              <a:buFont typeface="+mj-lt"/>
              <a:buAutoNum type="arabicPeriod"/>
              <a:tabLst>
                <a:tab pos="342900" algn="l"/>
              </a:tabLst>
            </a:pPr>
            <a:r>
              <a:rPr lang="en-US" sz="1200" dirty="0">
                <a:ea typeface="Calibri" panose="020F0502020204030204" pitchFamily="34" charset="0"/>
              </a:rPr>
              <a:t>A focused topic for NE</a:t>
            </a:r>
          </a:p>
          <a:p>
            <a:pPr marL="257175" indent="-257175">
              <a:spcBef>
                <a:spcPts val="0"/>
              </a:spcBef>
              <a:buFont typeface="+mj-lt"/>
              <a:buAutoNum type="arabicPeriod"/>
              <a:tabLst>
                <a:tab pos="342900" algn="l"/>
              </a:tabLst>
            </a:pPr>
            <a:r>
              <a:rPr lang="en-US" sz="1200" dirty="0">
                <a:ea typeface="Calibri" panose="020F0502020204030204" pitchFamily="34" charset="0"/>
              </a:rPr>
              <a:t>FRIB needs</a:t>
            </a:r>
          </a:p>
          <a:p>
            <a:pPr marL="257175" indent="-257175">
              <a:spcBef>
                <a:spcPts val="0"/>
              </a:spcBef>
              <a:buFont typeface="+mj-lt"/>
              <a:buAutoNum type="arabicPeriod"/>
              <a:tabLst>
                <a:tab pos="342900" algn="l"/>
              </a:tabLst>
            </a:pPr>
            <a:r>
              <a:rPr lang="en-US" sz="1200" dirty="0">
                <a:cs typeface="Times New Roman" panose="02020603050405020304" pitchFamily="18" charset="0"/>
              </a:rPr>
              <a:t>NRC could use more discussion</a:t>
            </a:r>
            <a:endParaRPr lang="en-US" sz="1200" dirty="0"/>
          </a:p>
          <a:p>
            <a:pPr marL="257175" indent="-257175">
              <a:spcBef>
                <a:spcPts val="0"/>
              </a:spcBef>
              <a:buFont typeface="+mj-lt"/>
              <a:buAutoNum type="arabicPeriod"/>
              <a:tabLst>
                <a:tab pos="342900" algn="l"/>
              </a:tabLst>
            </a:pPr>
            <a:r>
              <a:rPr lang="en-US" sz="1200" dirty="0">
                <a:ea typeface="Calibri" panose="020F0502020204030204" pitchFamily="34" charset="0"/>
              </a:rPr>
              <a:t>Space, medical and fusion applications </a:t>
            </a:r>
          </a:p>
          <a:p>
            <a:pPr marL="257175" indent="-257175">
              <a:spcBef>
                <a:spcPts val="0"/>
              </a:spcBef>
              <a:buFont typeface="+mj-lt"/>
              <a:buAutoNum type="arabicPeriod"/>
              <a:tabLst>
                <a:tab pos="342900" algn="l"/>
              </a:tabLst>
            </a:pPr>
            <a:r>
              <a:rPr lang="en-US" sz="1200" dirty="0">
                <a:ea typeface="Calibri" panose="020F0502020204030204" pitchFamily="34" charset="0"/>
              </a:rPr>
              <a:t>Versatile Test Reactor (</a:t>
            </a:r>
            <a:r>
              <a:rPr lang="en-US" sz="1200" dirty="0">
                <a:ea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VTR</a:t>
            </a:r>
            <a:r>
              <a:rPr lang="en-US" sz="1200" dirty="0">
                <a:ea typeface="Calibri" panose="020F0502020204030204" pitchFamily="34" charset="0"/>
              </a:rPr>
              <a:t>)  </a:t>
            </a:r>
          </a:p>
          <a:p>
            <a:pPr marL="257175" indent="-257175">
              <a:spcBef>
                <a:spcPts val="0"/>
              </a:spcBef>
              <a:buFont typeface="+mj-lt"/>
              <a:buAutoNum type="arabicPeriod"/>
              <a:tabLst>
                <a:tab pos="342900" algn="l"/>
              </a:tabLst>
            </a:pPr>
            <a:r>
              <a:rPr lang="en-US" sz="1200" dirty="0"/>
              <a:t>Nuclear data for decommissioning</a:t>
            </a:r>
          </a:p>
          <a:p>
            <a:pPr marL="257175" indent="-257175">
              <a:spcBef>
                <a:spcPts val="0"/>
              </a:spcBef>
              <a:buFont typeface="+mj-lt"/>
              <a:buAutoNum type="arabicPeriod"/>
              <a:tabLst>
                <a:tab pos="342900" algn="l"/>
              </a:tabLst>
            </a:pPr>
            <a:r>
              <a:rPr lang="en-US" sz="1200" dirty="0"/>
              <a:t>Medical isotope nuclear data library</a:t>
            </a:r>
            <a:endParaRPr lang="en-US" sz="1050" dirty="0">
              <a:ea typeface="Calibri" panose="020F050202020403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5CE4EC8-198F-9F4A-B77B-5389614669A9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305550" y="990600"/>
            <a:ext cx="4362450" cy="5867400"/>
          </a:xfrm>
        </p:spPr>
        <p:txBody>
          <a:bodyPr>
            <a:normAutofit fontScale="92500" lnSpcReduction="10000"/>
          </a:bodyPr>
          <a:lstStyle/>
          <a:p>
            <a:pPr marL="257175" indent="-257175">
              <a:spcBef>
                <a:spcPts val="0"/>
              </a:spcBef>
              <a:buFont typeface="+mj-lt"/>
              <a:buAutoNum type="arabicPeriod"/>
              <a:tabLst>
                <a:tab pos="342900" algn="l"/>
              </a:tabLst>
            </a:pPr>
            <a:endParaRPr lang="en-US" sz="1050" dirty="0">
              <a:ea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  <a:tabLst>
                <a:tab pos="342900" algn="l"/>
              </a:tabLst>
            </a:pPr>
            <a:r>
              <a:rPr lang="en-US" sz="1500" u="sng" dirty="0">
                <a:ea typeface="Calibri" panose="020F0502020204030204" pitchFamily="34" charset="0"/>
              </a:rPr>
              <a:t>Other Sessions</a:t>
            </a:r>
          </a:p>
          <a:p>
            <a:pPr marL="0" indent="0">
              <a:spcBef>
                <a:spcPts val="0"/>
              </a:spcBef>
              <a:buNone/>
              <a:tabLst>
                <a:tab pos="342900" algn="l"/>
              </a:tabLst>
            </a:pPr>
            <a:endParaRPr lang="en-US" sz="1500" dirty="0">
              <a:ea typeface="Calibri" panose="020F0502020204030204" pitchFamily="34" charset="0"/>
            </a:endParaRPr>
          </a:p>
          <a:p>
            <a:pPr marL="257175" indent="-257175">
              <a:spcBef>
                <a:spcPts val="600"/>
              </a:spcBef>
              <a:buFont typeface="+mj-lt"/>
              <a:buAutoNum type="arabicPeriod"/>
              <a:tabLst>
                <a:tab pos="342900" algn="l"/>
              </a:tabLst>
            </a:pPr>
            <a:r>
              <a:rPr lang="en-US" sz="1500" dirty="0">
                <a:ea typeface="Calibri" panose="020F0502020204030204" pitchFamily="34" charset="0"/>
              </a:rPr>
              <a:t>Structural materials</a:t>
            </a:r>
          </a:p>
          <a:p>
            <a:pPr marL="257175" indent="-257175">
              <a:spcBef>
                <a:spcPts val="600"/>
              </a:spcBef>
              <a:buFont typeface="+mj-lt"/>
              <a:buAutoNum type="arabicPeriod"/>
              <a:tabLst>
                <a:tab pos="342900" algn="l"/>
              </a:tabLst>
            </a:pPr>
            <a:r>
              <a:rPr lang="en-US" sz="1500" dirty="0">
                <a:ea typeface="Calibri" panose="020F0502020204030204" pitchFamily="34" charset="0"/>
              </a:rPr>
              <a:t>Thermal scattering</a:t>
            </a:r>
          </a:p>
          <a:p>
            <a:pPr marL="257175" indent="-257175">
              <a:spcBef>
                <a:spcPts val="600"/>
              </a:spcBef>
              <a:buFont typeface="+mj-lt"/>
              <a:buAutoNum type="arabicPeriod"/>
              <a:tabLst>
                <a:tab pos="342900" algn="l"/>
              </a:tabLst>
            </a:pPr>
            <a:r>
              <a:rPr lang="en-US" sz="1500" dirty="0">
                <a:ea typeface="Calibri" panose="020F0502020204030204" pitchFamily="34" charset="0"/>
              </a:rPr>
              <a:t>Processing codes and formatting</a:t>
            </a:r>
          </a:p>
          <a:p>
            <a:pPr marL="257175" indent="-257175">
              <a:spcBef>
                <a:spcPts val="600"/>
              </a:spcBef>
              <a:buFont typeface="+mj-lt"/>
              <a:buAutoNum type="arabicPeriod"/>
              <a:tabLst>
                <a:tab pos="342900" algn="l"/>
              </a:tabLst>
            </a:pPr>
            <a:r>
              <a:rPr lang="en-US" sz="1500" dirty="0">
                <a:ea typeface="Calibri" panose="020F0502020204030204" pitchFamily="34" charset="0"/>
              </a:rPr>
              <a:t>Disentangling Multiphysics models/data</a:t>
            </a:r>
          </a:p>
          <a:p>
            <a:pPr marL="257175" indent="-257175">
              <a:spcBef>
                <a:spcPts val="600"/>
              </a:spcBef>
              <a:buFont typeface="+mj-lt"/>
              <a:buAutoNum type="arabicPeriod"/>
              <a:tabLst>
                <a:tab pos="342900" algn="l"/>
              </a:tabLst>
            </a:pPr>
            <a:r>
              <a:rPr lang="en-US" sz="1500" dirty="0">
                <a:cs typeface="Times New Roman" panose="02020603050405020304" pitchFamily="18" charset="0"/>
              </a:rPr>
              <a:t>Shielding - Elastic and inelastic scattering as it pertains to shielding - Validation for shielding</a:t>
            </a:r>
          </a:p>
          <a:p>
            <a:pPr marL="257175" indent="-257175">
              <a:spcBef>
                <a:spcPts val="600"/>
              </a:spcBef>
              <a:buFont typeface="+mj-lt"/>
              <a:buAutoNum type="arabicPeriod"/>
              <a:tabLst>
                <a:tab pos="342900" algn="l"/>
              </a:tabLst>
            </a:pPr>
            <a:r>
              <a:rPr lang="en-US" sz="1500" dirty="0">
                <a:ea typeface="Calibri" panose="020F0502020204030204" pitchFamily="34" charset="0"/>
              </a:rPr>
              <a:t>Scattering: elastic and inelastic</a:t>
            </a:r>
            <a:endParaRPr lang="en-US" sz="1500" dirty="0">
              <a:cs typeface="Times New Roman" panose="02020603050405020304" pitchFamily="18" charset="0"/>
            </a:endParaRPr>
          </a:p>
          <a:p>
            <a:pPr marL="257175" indent="-257175">
              <a:spcBef>
                <a:spcPts val="600"/>
              </a:spcBef>
              <a:buFont typeface="+mj-lt"/>
              <a:buAutoNum type="arabicPeriod"/>
              <a:tabLst>
                <a:tab pos="342900" algn="l"/>
              </a:tabLst>
            </a:pPr>
            <a:r>
              <a:rPr lang="en-US" sz="1500" dirty="0">
                <a:ea typeface="Calibri" panose="020F0502020204030204" pitchFamily="34" charset="0"/>
              </a:rPr>
              <a:t>Theory</a:t>
            </a:r>
          </a:p>
          <a:p>
            <a:pPr marL="257175" indent="-257175">
              <a:spcBef>
                <a:spcPts val="600"/>
              </a:spcBef>
              <a:buFont typeface="+mj-lt"/>
              <a:buAutoNum type="arabicPeriod"/>
              <a:tabLst>
                <a:tab pos="342900" algn="l"/>
              </a:tabLst>
            </a:pPr>
            <a:r>
              <a:rPr lang="en-US" sz="1500" dirty="0"/>
              <a:t>Materials and </a:t>
            </a:r>
            <a:r>
              <a:rPr lang="en-US" sz="1500" dirty="0" err="1"/>
              <a:t>targetry</a:t>
            </a:r>
            <a:endParaRPr lang="en-US" sz="1500" dirty="0"/>
          </a:p>
          <a:p>
            <a:pPr marL="257175" indent="-257175">
              <a:spcBef>
                <a:spcPts val="600"/>
              </a:spcBef>
              <a:buFont typeface="+mj-lt"/>
              <a:buAutoNum type="arabicPeriod"/>
              <a:tabLst>
                <a:tab pos="342900" algn="l"/>
              </a:tabLst>
            </a:pPr>
            <a:r>
              <a:rPr lang="en-US" sz="1500" dirty="0"/>
              <a:t>Follow-up of Atomic Data session</a:t>
            </a:r>
          </a:p>
          <a:p>
            <a:pPr marL="257175" indent="-257175">
              <a:spcBef>
                <a:spcPts val="600"/>
              </a:spcBef>
              <a:buFont typeface="+mj-lt"/>
              <a:buAutoNum type="arabicPeriod"/>
              <a:tabLst>
                <a:tab pos="342900" algn="l"/>
              </a:tabLst>
            </a:pPr>
            <a:r>
              <a:rPr lang="en-US" sz="1500" dirty="0">
                <a:ea typeface="Calibri" panose="020F0502020204030204" pitchFamily="34" charset="0"/>
              </a:rPr>
              <a:t>Processing big data sets</a:t>
            </a:r>
          </a:p>
          <a:p>
            <a:pPr marL="257175" indent="-257175">
              <a:spcBef>
                <a:spcPts val="600"/>
              </a:spcBef>
              <a:buFont typeface="+mj-lt"/>
              <a:buAutoNum type="arabicPeriod"/>
              <a:tabLst>
                <a:tab pos="342900" algn="l"/>
              </a:tabLst>
            </a:pPr>
            <a:r>
              <a:rPr lang="en-US" sz="1500" dirty="0">
                <a:ea typeface="Calibri" panose="020F0502020204030204" pitchFamily="34" charset="0"/>
              </a:rPr>
              <a:t>Gaps in facilities and infrastructure</a:t>
            </a:r>
          </a:p>
          <a:p>
            <a:pPr marL="257175" indent="-257175">
              <a:spcBef>
                <a:spcPts val="600"/>
              </a:spcBef>
              <a:buFont typeface="+mj-lt"/>
              <a:buAutoNum type="arabicPeriod"/>
              <a:tabLst>
                <a:tab pos="342900" algn="l"/>
              </a:tabLst>
            </a:pPr>
            <a:r>
              <a:rPr lang="en-US" sz="1500" dirty="0">
                <a:ea typeface="Calibri" panose="020F0502020204030204" pitchFamily="34" charset="0"/>
              </a:rPr>
              <a:t>Code development:  processing, evaluation, transport</a:t>
            </a:r>
          </a:p>
          <a:p>
            <a:pPr marL="257175" indent="-257175">
              <a:spcBef>
                <a:spcPts val="600"/>
              </a:spcBef>
              <a:buFont typeface="+mj-lt"/>
              <a:buAutoNum type="arabicPeriod"/>
              <a:tabLst>
                <a:tab pos="342900" algn="l"/>
              </a:tabLst>
            </a:pPr>
            <a:r>
              <a:rPr lang="en-US" sz="1500" dirty="0">
                <a:ea typeface="Calibri" panose="020F0502020204030204" pitchFamily="34" charset="0"/>
              </a:rPr>
              <a:t>The production of a charged-particle reaction library to 200+ MeV/</a:t>
            </a:r>
            <a:r>
              <a:rPr lang="en-US" sz="1500" dirty="0" err="1">
                <a:ea typeface="Calibri" panose="020F0502020204030204" pitchFamily="34" charset="0"/>
              </a:rPr>
              <a:t>amu</a:t>
            </a:r>
            <a:r>
              <a:rPr lang="en-US" sz="1500" dirty="0">
                <a:ea typeface="Calibri" panose="020F0502020204030204" pitchFamily="34" charset="0"/>
              </a:rPr>
              <a:t> and how to validate</a:t>
            </a:r>
          </a:p>
          <a:p>
            <a:pPr marL="257175" indent="-257175">
              <a:spcBef>
                <a:spcPts val="600"/>
              </a:spcBef>
              <a:buFont typeface="+mj-lt"/>
              <a:buAutoNum type="arabicPeriod"/>
              <a:tabLst>
                <a:tab pos="342900" algn="l"/>
              </a:tabLst>
            </a:pPr>
            <a:r>
              <a:rPr lang="en-US" sz="1500" dirty="0">
                <a:ea typeface="Calibri" panose="020F0502020204030204" pitchFamily="34" charset="0"/>
              </a:rPr>
              <a:t>Direct measurements of radioisotope targets</a:t>
            </a:r>
          </a:p>
          <a:p>
            <a:pPr marL="257175" indent="-257175">
              <a:spcBef>
                <a:spcPts val="600"/>
              </a:spcBef>
              <a:buFont typeface="+mj-lt"/>
              <a:buAutoNum type="arabicPeriod"/>
              <a:tabLst>
                <a:tab pos="342900" algn="l"/>
              </a:tabLst>
            </a:pPr>
            <a:r>
              <a:rPr lang="en-US" sz="1500" dirty="0">
                <a:ea typeface="Calibri" panose="020F0502020204030204" pitchFamily="34" charset="0"/>
              </a:rPr>
              <a:t>Gamma production</a:t>
            </a:r>
          </a:p>
          <a:p>
            <a:pPr marL="257175" indent="-257175">
              <a:spcBef>
                <a:spcPts val="600"/>
              </a:spcBef>
              <a:buFont typeface="+mj-lt"/>
              <a:buAutoNum type="arabicPeriod"/>
              <a:tabLst>
                <a:tab pos="342900" algn="l"/>
              </a:tabLst>
            </a:pPr>
            <a:r>
              <a:rPr lang="en-US" sz="1500" dirty="0">
                <a:ea typeface="Calibri" panose="020F0502020204030204" pitchFamily="34" charset="0"/>
              </a:rPr>
              <a:t>The transition from resonant to continuous treatments of nuclear data</a:t>
            </a:r>
          </a:p>
          <a:p>
            <a:pPr marL="257175" indent="-257175">
              <a:spcBef>
                <a:spcPts val="600"/>
              </a:spcBef>
              <a:buFont typeface="+mj-lt"/>
              <a:buAutoNum type="arabicPeriod"/>
              <a:tabLst>
                <a:tab pos="342900" algn="l"/>
              </a:tabLst>
            </a:pPr>
            <a:r>
              <a:rPr lang="en-US" sz="1500" dirty="0">
                <a:ea typeface="Calibri" panose="020F0502020204030204" pitchFamily="34" charset="0"/>
              </a:rPr>
              <a:t>Data needs synergies</a:t>
            </a:r>
          </a:p>
          <a:p>
            <a:pPr marL="257175" indent="-257175">
              <a:spcBef>
                <a:spcPts val="600"/>
              </a:spcBef>
              <a:buFont typeface="+mj-lt"/>
              <a:buAutoNum type="arabicPeriod"/>
              <a:tabLst>
                <a:tab pos="342900" algn="l"/>
              </a:tabLst>
            </a:pPr>
            <a:r>
              <a:rPr lang="en-US" sz="1500" dirty="0">
                <a:ea typeface="Calibri" panose="020F0502020204030204" pitchFamily="34" charset="0"/>
              </a:rPr>
              <a:t>ENDF 9.0</a:t>
            </a:r>
          </a:p>
          <a:p>
            <a:pPr marL="257175" indent="-257175">
              <a:spcBef>
                <a:spcPts val="600"/>
              </a:spcBef>
              <a:buFont typeface="+mj-lt"/>
              <a:buAutoNum type="arabicPeriod"/>
              <a:tabLst>
                <a:tab pos="342900" algn="l"/>
              </a:tabLst>
            </a:pPr>
            <a:r>
              <a:rPr lang="en-US" sz="1500" dirty="0"/>
              <a:t>Catch-all/Miscellaneous/Stand-alone talks</a:t>
            </a:r>
            <a:endParaRPr lang="en-US" sz="1500" dirty="0"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392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28D16-54BB-4C49-A05E-FCA78E64B3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1" y="563046"/>
            <a:ext cx="8951119" cy="627697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1800" dirty="0"/>
              <a:t>more on space applications 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short-lived isotopes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Nuclear data for radiation damage metrics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Importance and treatment of cross-reaction channel correlations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Derivation of uncertainty in experimental data measurements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Determination of uncertainty in calculated cross sections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Nuclear data needs to enable new neutron detection capabilities/systems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New nuclear data opportunities and needs arising from FRIB coming online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Nuclear decay data continues to be a point of concern for Nuclear Forensics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Spontaneous fission yields (SFY), including data for Pu240 and Cm isotopes. 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The integration of fission yield inventories calculations for SFY into SCALE/ORIGEN.   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Fusion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Walkthrough of past workshop recommendations and assessment of progress (this might require more homework ahead of WANDA - but workshop attendees could discuss what still needs to be done to close or if open recs are still needed)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Maybe something more in depth on medical (how to ""do"" nuclear data with biology - cancer treatments, </a:t>
            </a:r>
            <a:r>
              <a:rPr lang="en-US" sz="1800" dirty="0" err="1"/>
              <a:t>etc</a:t>
            </a:r>
            <a:r>
              <a:rPr lang="en-US" sz="1800" dirty="0"/>
              <a:t>). A lot of good discussions during WANDA22 during stopping power session and presentation from NIH"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neutron capture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Nuclear data for medical applications (production, dosimetry, etc.). Focus on alpha emitters.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FRIB needs, 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Uncertainty Quantification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Recent data updates and the downstream effect on applications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Data of importance for safeguards measurements 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"The Future of Nuclear Data Processing" would make a great session and is long overdue.</a:t>
            </a:r>
          </a:p>
          <a:p>
            <a:endParaRPr lang="en-US" sz="7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E3E57F-AB01-4531-8D02-FBC92D3F4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52400"/>
            <a:ext cx="7886700" cy="433388"/>
          </a:xfrm>
        </p:spPr>
        <p:txBody>
          <a:bodyPr>
            <a:noAutofit/>
          </a:bodyPr>
          <a:lstStyle/>
          <a:p>
            <a:pPr algn="ctr"/>
            <a:r>
              <a:rPr lang="en-US" sz="2400" dirty="0"/>
              <a:t>Session Topic Suggestions from WANDA2022</a:t>
            </a:r>
          </a:p>
        </p:txBody>
      </p:sp>
    </p:spTree>
    <p:extLst>
      <p:ext uri="{BB962C8B-B14F-4D97-AF65-F5344CB8AC3E}">
        <p14:creationId xmlns:p14="http://schemas.microsoft.com/office/powerpoint/2010/main" val="3654864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90AC8-B048-7D86-B0BA-4A299D9D8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Wrapping up WANDA 2024 and looking ahead to WANDA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88EAD-0A39-B7D6-CF2C-2AA91E97ED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WANDA 2024</a:t>
            </a:r>
          </a:p>
          <a:p>
            <a:pPr lvl="1"/>
            <a:r>
              <a:rPr lang="en-US" dirty="0"/>
              <a:t>Session chairs need to send their reports (thanks to the rapporteurs who took detailed notes during the session) </a:t>
            </a:r>
            <a:r>
              <a:rPr lang="en-US" dirty="0">
                <a:solidFill>
                  <a:srgbClr val="FF0000"/>
                </a:solidFill>
              </a:rPr>
              <a:t>March 15, 2024</a:t>
            </a:r>
            <a:endParaRPr lang="en-US" dirty="0">
              <a:solidFill>
                <a:srgbClr val="FF0000"/>
              </a:solidFill>
              <a:cs typeface="Calibri"/>
            </a:endParaRPr>
          </a:p>
          <a:p>
            <a:pPr lvl="1"/>
            <a:r>
              <a:rPr lang="en-US" dirty="0"/>
              <a:t>Amy and Jesse will then write the final report</a:t>
            </a:r>
            <a:endParaRPr lang="en-US" dirty="0">
              <a:cs typeface="Calibri"/>
            </a:endParaRPr>
          </a:p>
          <a:p>
            <a:pPr lvl="1"/>
            <a:r>
              <a:rPr lang="en-US" b="1" dirty="0"/>
              <a:t>Survey is coming for your feedback</a:t>
            </a:r>
          </a:p>
          <a:p>
            <a:pPr lvl="2"/>
            <a:r>
              <a:rPr lang="en-US" b="1" dirty="0"/>
              <a:t>you will be able to suggest topics and chair-people for that topic</a:t>
            </a:r>
            <a:endParaRPr lang="en-US" b="1" dirty="0">
              <a:cs typeface="Calibri"/>
            </a:endParaRPr>
          </a:p>
          <a:p>
            <a:r>
              <a:rPr lang="en-US" dirty="0"/>
              <a:t>WANDA 2025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cs typeface="Calibri"/>
              </a:rPr>
              <a:t>We're planning to book this venue for Feb. 10-13, 2025</a:t>
            </a:r>
            <a:endParaRPr lang="en-US" dirty="0"/>
          </a:p>
          <a:p>
            <a:pPr lvl="1"/>
            <a:r>
              <a:rPr lang="en-US" dirty="0"/>
              <a:t>See you in DC next year!</a:t>
            </a:r>
          </a:p>
          <a:p>
            <a:pPr lvl="2"/>
            <a:endParaRPr lang="en-US" sz="2400" b="1" dirty="0"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644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8701B-52DA-5983-0277-B9A5AEC2D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for making WANDA a success!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9A0914-A1C6-0A8A-8ADF-ED43FD3BF046}"/>
              </a:ext>
            </a:extLst>
          </p:cNvPr>
          <p:cNvSpPr txBox="1"/>
          <p:nvPr/>
        </p:nvSpPr>
        <p:spPr>
          <a:xfrm>
            <a:off x="442913" y="1690688"/>
            <a:ext cx="11458575" cy="3785652"/>
          </a:xfrm>
          <a:prstGeom prst="rect">
            <a:avLst/>
          </a:prstGeom>
          <a:noFill/>
        </p:spPr>
        <p:txBody>
          <a:bodyPr wrap="square" lIns="91440" tIns="45720" rIns="91440" bIns="45720" numCol="3" rtlCol="0" anchor="t">
            <a:spAutoFit/>
          </a:bodyPr>
          <a:lstStyle/>
          <a:p>
            <a:r>
              <a:rPr lang="en-US" sz="1600" b="1" dirty="0"/>
              <a:t>Program Managers:</a:t>
            </a:r>
          </a:p>
          <a:p>
            <a:r>
              <a:rPr lang="en-US" sz="1600" dirty="0"/>
              <a:t>Tim Hallman (DOE)</a:t>
            </a:r>
          </a:p>
          <a:p>
            <a:r>
              <a:rPr lang="en-US" sz="1600" dirty="0"/>
              <a:t>Keith Jankowski (DOE)</a:t>
            </a:r>
          </a:p>
          <a:p>
            <a:r>
              <a:rPr lang="en-US" sz="1600" dirty="0">
                <a:cs typeface="Calibri"/>
              </a:rPr>
              <a:t>Rian Bahran (EOP/OSTP)</a:t>
            </a:r>
            <a:endParaRPr lang="en-US" sz="1600" dirty="0"/>
          </a:p>
          <a:p>
            <a:r>
              <a:rPr lang="en-US" sz="1600" dirty="0">
                <a:cs typeface="Calibri"/>
              </a:rPr>
              <a:t>Michael Halfmoon (DOE)</a:t>
            </a:r>
            <a:endParaRPr lang="en-US" sz="1600" dirty="0"/>
          </a:p>
          <a:p>
            <a:r>
              <a:rPr lang="en-US" sz="1600" dirty="0"/>
              <a:t>Ethan Balkin (DOE)</a:t>
            </a:r>
          </a:p>
          <a:p>
            <a:r>
              <a:rPr lang="en-US" sz="1600" dirty="0"/>
              <a:t>David Matters (DOE)</a:t>
            </a:r>
            <a:endParaRPr lang="en-US" sz="1600" dirty="0">
              <a:cs typeface="Calibri"/>
            </a:endParaRPr>
          </a:p>
          <a:p>
            <a:r>
              <a:rPr lang="en-US" sz="1600" dirty="0"/>
              <a:t>Joanna Ingraham (DRTA)</a:t>
            </a:r>
          </a:p>
          <a:p>
            <a:r>
              <a:rPr lang="en-US" sz="1600" dirty="0">
                <a:cs typeface="Calibri"/>
              </a:rPr>
              <a:t>David Kulp (DTRA)</a:t>
            </a:r>
          </a:p>
          <a:p>
            <a:r>
              <a:rPr lang="en-US" sz="1600" dirty="0"/>
              <a:t>Tod Caldwell (DOE)</a:t>
            </a:r>
          </a:p>
          <a:p>
            <a:r>
              <a:rPr lang="en-US" sz="1600" dirty="0"/>
              <a:t>Jim Peltz (DOE)</a:t>
            </a:r>
          </a:p>
          <a:p>
            <a:r>
              <a:rPr lang="en-US" sz="1600" dirty="0"/>
              <a:t>Doug Bowen (ORNL)</a:t>
            </a:r>
            <a:endParaRPr lang="en-US" sz="1600" dirty="0">
              <a:cs typeface="Calibri"/>
            </a:endParaRPr>
          </a:p>
          <a:p>
            <a:endParaRPr lang="en-US" sz="1600" dirty="0">
              <a:cs typeface="Calibri"/>
            </a:endParaRP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b="1" dirty="0"/>
              <a:t>Session Leads:</a:t>
            </a:r>
          </a:p>
          <a:p>
            <a:r>
              <a:rPr lang="en-US" sz="1600" dirty="0">
                <a:cs typeface="Calibri"/>
              </a:rPr>
              <a:t>Laura Gustad (MDA)</a:t>
            </a:r>
          </a:p>
          <a:p>
            <a:r>
              <a:rPr lang="en-US" sz="1600" dirty="0">
                <a:cs typeface="Calibri"/>
              </a:rPr>
              <a:t>Keegan Kelly (LANL)</a:t>
            </a:r>
          </a:p>
          <a:p>
            <a:r>
              <a:rPr lang="en-US" sz="1600" dirty="0">
                <a:cs typeface="Calibri"/>
              </a:rPr>
              <a:t>Mike Loughlin (ORNL)</a:t>
            </a:r>
          </a:p>
          <a:p>
            <a:r>
              <a:rPr lang="en-US" sz="1600" dirty="0">
                <a:cs typeface="Calibri"/>
              </a:rPr>
              <a:t>Paul </a:t>
            </a:r>
            <a:r>
              <a:rPr lang="en-US" sz="1600" dirty="0" err="1">
                <a:cs typeface="Calibri"/>
              </a:rPr>
              <a:t>Humrickhouse</a:t>
            </a:r>
            <a:r>
              <a:rPr lang="en-US" sz="1600" dirty="0">
                <a:cs typeface="Calibri"/>
              </a:rPr>
              <a:t> (ORNL)</a:t>
            </a:r>
          </a:p>
          <a:p>
            <a:r>
              <a:rPr lang="en-US" sz="1600" dirty="0">
                <a:cs typeface="Calibri"/>
              </a:rPr>
              <a:t>Stephanie Lyons (PNNL)</a:t>
            </a:r>
          </a:p>
          <a:p>
            <a:r>
              <a:rPr lang="en-US" sz="1600" dirty="0">
                <a:cs typeface="Calibri"/>
              </a:rPr>
              <a:t>Sofia </a:t>
            </a:r>
            <a:r>
              <a:rPr lang="en-US" sz="1600" err="1">
                <a:cs typeface="Calibri"/>
              </a:rPr>
              <a:t>Quaglioni</a:t>
            </a:r>
            <a:r>
              <a:rPr lang="en-US" sz="1600" dirty="0">
                <a:cs typeface="Calibri"/>
              </a:rPr>
              <a:t> (LLNL)</a:t>
            </a:r>
          </a:p>
          <a:p>
            <a:r>
              <a:rPr lang="en-US" sz="1600" dirty="0">
                <a:cs typeface="Calibri"/>
              </a:rPr>
              <a:t>Paul Romano (ANL)</a:t>
            </a:r>
          </a:p>
          <a:p>
            <a:r>
              <a:rPr lang="en-US" sz="1600" dirty="0">
                <a:cs typeface="Calibri"/>
              </a:rPr>
              <a:t>Paul Wilson (UWM)</a:t>
            </a:r>
          </a:p>
          <a:p>
            <a:r>
              <a:rPr lang="en-US" sz="1600" dirty="0">
                <a:cs typeface="Calibri"/>
              </a:rPr>
              <a:t>Matt Gott (ORNL)</a:t>
            </a:r>
          </a:p>
          <a:p>
            <a:r>
              <a:rPr lang="en-US" sz="1600" dirty="0">
                <a:ea typeface="+mn-lt"/>
                <a:cs typeface="+mn-lt"/>
              </a:rPr>
              <a:t>Khachatur Manukyan (ND)</a:t>
            </a:r>
            <a:endParaRPr lang="en-US" sz="1600" dirty="0"/>
          </a:p>
          <a:p>
            <a:r>
              <a:rPr lang="en-US" sz="1600" dirty="0">
                <a:cs typeface="Calibri"/>
              </a:rPr>
              <a:t>Ellen O'Brien (LANL)</a:t>
            </a:r>
          </a:p>
          <a:p>
            <a:r>
              <a:rPr lang="en-US" sz="1600" dirty="0">
                <a:cs typeface="Calibri"/>
              </a:rPr>
              <a:t>Etienne Vermeulen (LANL)</a:t>
            </a:r>
          </a:p>
          <a:p>
            <a:r>
              <a:rPr lang="en-US" sz="1600" dirty="0"/>
              <a:t>Robert Casperson (LLNL)</a:t>
            </a:r>
            <a:endParaRPr lang="en-US" sz="1600" dirty="0">
              <a:cs typeface="Calibri"/>
            </a:endParaRPr>
          </a:p>
          <a:p>
            <a:r>
              <a:rPr lang="en-US" sz="1600" dirty="0">
                <a:cs typeface="Calibri"/>
              </a:rPr>
              <a:t>Nathan Gibson (LANL)</a:t>
            </a:r>
          </a:p>
          <a:p>
            <a:r>
              <a:rPr lang="en-US" sz="1600" dirty="0">
                <a:ea typeface="+mn-lt"/>
                <a:cs typeface="+mn-lt"/>
              </a:rPr>
              <a:t>Ugur </a:t>
            </a:r>
            <a:r>
              <a:rPr lang="en-US" sz="1600" dirty="0" err="1">
                <a:ea typeface="+mn-lt"/>
                <a:cs typeface="+mn-lt"/>
              </a:rPr>
              <a:t>Mertyurek</a:t>
            </a:r>
            <a:r>
              <a:rPr lang="en-US" sz="1600" dirty="0">
                <a:ea typeface="+mn-lt"/>
                <a:cs typeface="+mn-lt"/>
              </a:rPr>
              <a:t> (ORNL)</a:t>
            </a:r>
            <a:endParaRPr lang="en-US" dirty="0"/>
          </a:p>
          <a:p>
            <a:r>
              <a:rPr lang="en-US" sz="1600" dirty="0">
                <a:cs typeface="Calibri"/>
              </a:rPr>
              <a:t>Denise Neudecker (LANL)</a:t>
            </a:r>
          </a:p>
          <a:p>
            <a:endParaRPr lang="en-US" sz="1600" b="1" dirty="0"/>
          </a:p>
          <a:p>
            <a:r>
              <a:rPr lang="en-US" sz="1600" b="1" dirty="0"/>
              <a:t>Rapporteurs:</a:t>
            </a:r>
            <a:endParaRPr lang="en-US" sz="1600" dirty="0">
              <a:cs typeface="Calibri" panose="020F0502020204030204"/>
            </a:endParaRPr>
          </a:p>
          <a:p>
            <a:r>
              <a:rPr lang="en-US" sz="1600" dirty="0">
                <a:cs typeface="Calibri" panose="020F0502020204030204"/>
              </a:rPr>
              <a:t>Peter Brain</a:t>
            </a:r>
          </a:p>
          <a:p>
            <a:r>
              <a:rPr lang="en-US" sz="1600" dirty="0">
                <a:cs typeface="Calibri" panose="020F0502020204030204"/>
              </a:rPr>
              <a:t>Jeremias Garcia-Duarte</a:t>
            </a:r>
          </a:p>
          <a:p>
            <a:r>
              <a:rPr lang="en-US" sz="1600" dirty="0">
                <a:cs typeface="Calibri" panose="020F0502020204030204"/>
              </a:rPr>
              <a:t>Erin Good</a:t>
            </a:r>
          </a:p>
          <a:p>
            <a:r>
              <a:rPr lang="en-US" sz="1600" dirty="0">
                <a:cs typeface="Calibri" panose="020F0502020204030204"/>
              </a:rPr>
              <a:t>Joe Henderson</a:t>
            </a:r>
          </a:p>
          <a:p>
            <a:r>
              <a:rPr lang="en-US" sz="1600" dirty="0">
                <a:cs typeface="Calibri" panose="020F0502020204030204"/>
              </a:rPr>
              <a:t>Jonathan Morrell</a:t>
            </a:r>
          </a:p>
          <a:p>
            <a:r>
              <a:rPr lang="en-US" sz="1600" dirty="0">
                <a:cs typeface="Calibri" panose="020F0502020204030204"/>
              </a:rPr>
              <a:t>Aaron Tamashiro</a:t>
            </a:r>
          </a:p>
          <a:p>
            <a:r>
              <a:rPr lang="en-US" sz="1600" dirty="0">
                <a:cs typeface="Calibri" panose="020F0502020204030204"/>
              </a:rPr>
              <a:t>Noah Walton</a:t>
            </a:r>
          </a:p>
          <a:p>
            <a:endParaRPr lang="en-US" sz="1600" dirty="0">
              <a:cs typeface="Calibri" panose="020F0502020204030204"/>
            </a:endParaRPr>
          </a:p>
          <a:p>
            <a:endParaRPr lang="en-US" sz="1600" dirty="0">
              <a:cs typeface="Calibri" panose="020F0502020204030204"/>
            </a:endParaRPr>
          </a:p>
          <a:p>
            <a:endParaRPr lang="en-US" sz="1600" dirty="0">
              <a:cs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6452DE-BED4-082F-3A8D-4C64E479B625}"/>
              </a:ext>
            </a:extLst>
          </p:cNvPr>
          <p:cNvSpPr txBox="1"/>
          <p:nvPr/>
        </p:nvSpPr>
        <p:spPr>
          <a:xfrm>
            <a:off x="895612" y="5433541"/>
            <a:ext cx="109305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And all speakers, attendees, and participants!  </a:t>
            </a:r>
          </a:p>
          <a:p>
            <a:pPr algn="ctr"/>
            <a:r>
              <a:rPr lang="en-US" sz="2000" dirty="0"/>
              <a:t>It is integral to bring together data funders, producers, evaluators, users, preservers, processors, and validators to identify cross-cutting needs.  </a:t>
            </a:r>
          </a:p>
          <a:p>
            <a:pPr algn="ctr"/>
            <a:r>
              <a:rPr lang="en-US" sz="2000" dirty="0"/>
              <a:t>WANDA would not be possible without you! </a:t>
            </a:r>
          </a:p>
        </p:txBody>
      </p:sp>
    </p:spTree>
    <p:extLst>
      <p:ext uri="{BB962C8B-B14F-4D97-AF65-F5344CB8AC3E}">
        <p14:creationId xmlns:p14="http://schemas.microsoft.com/office/powerpoint/2010/main" val="2225647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21F9C-3B78-2F82-58FE-C2EF27F21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Questions, comments, or suggestions?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4E0C05-506A-0F4E-4121-58EAE866846C}"/>
              </a:ext>
            </a:extLst>
          </p:cNvPr>
          <p:cNvSpPr txBox="1"/>
          <p:nvPr/>
        </p:nvSpPr>
        <p:spPr>
          <a:xfrm>
            <a:off x="2695183" y="2090172"/>
            <a:ext cx="6801634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/>
              <a:t>Contact any of us:</a:t>
            </a:r>
            <a:endParaRPr lang="en-US" dirty="0">
              <a:cs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cs typeface="Calibri"/>
              </a:rPr>
              <a:t>Jesse Brown, </a:t>
            </a:r>
            <a:r>
              <a:rPr lang="en-US" sz="2400" dirty="0">
                <a:cs typeface="Calibri"/>
                <a:hlinkClick r:id="rId2"/>
              </a:rPr>
              <a:t>brownjm@ornl.gov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Amy Lovell, </a:t>
            </a:r>
            <a:r>
              <a:rPr lang="en-US" sz="2400" dirty="0">
                <a:hlinkClick r:id="rId3"/>
              </a:rPr>
              <a:t>lovell@lanl.gov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Lisa Felker, </a:t>
            </a:r>
            <a:r>
              <a:rPr lang="en-US" sz="2400" dirty="0">
                <a:hlinkClick r:id="rId4"/>
              </a:rPr>
              <a:t>felker7@llnl.gov</a:t>
            </a:r>
            <a:endParaRPr lang="en-US" sz="24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Todd Bredeweg, </a:t>
            </a:r>
            <a:r>
              <a:rPr lang="en-US" sz="2400" dirty="0">
                <a:hlinkClick r:id="rId5"/>
              </a:rPr>
              <a:t>toddb@lanl.gov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cs typeface="Calibri"/>
              </a:rPr>
              <a:t>Jo Ressler, </a:t>
            </a:r>
            <a:r>
              <a:rPr lang="en-US" sz="2400" dirty="0">
                <a:cs typeface="Calibri"/>
                <a:hlinkClick r:id="rId6"/>
              </a:rPr>
              <a:t>ressler1@llnl.gov</a:t>
            </a:r>
            <a:r>
              <a:rPr lang="en-US" sz="2400" dirty="0">
                <a:cs typeface="Calibri"/>
              </a:rPr>
              <a:t> 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536793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11872</TotalTime>
  <Words>1033</Words>
  <Application>Microsoft Office PowerPoint</Application>
  <PresentationFormat>Widescreen</PresentationFormat>
  <Paragraphs>148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WANDA only happens because of all of you </vt:lpstr>
      <vt:lpstr>[Almost] final feedback and discussion</vt:lpstr>
      <vt:lpstr>Past Session Topic Suggestions</vt:lpstr>
      <vt:lpstr>Session Topic Suggestions from WANDA2022</vt:lpstr>
      <vt:lpstr>Wrapping up WANDA 2024 and looking ahead to WANDA 2025</vt:lpstr>
      <vt:lpstr>Thank you for making WANDA a success!</vt:lpstr>
      <vt:lpstr>Questions, comments, or suggestions?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Lovell, Amy Elizabeth</dc:creator>
  <cp:lastModifiedBy>Lovell, Amy Elizabeth</cp:lastModifiedBy>
  <cp:revision>135</cp:revision>
  <dcterms:created xsi:type="dcterms:W3CDTF">2023-02-21T15:20:30Z</dcterms:created>
  <dcterms:modified xsi:type="dcterms:W3CDTF">2024-02-29T18:38:23Z</dcterms:modified>
</cp:coreProperties>
</file>