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3" r:id="rId2"/>
    <p:sldMasterId id="2147483710" r:id="rId3"/>
  </p:sldMasterIdLst>
  <p:notesMasterIdLst>
    <p:notesMasterId r:id="rId29"/>
  </p:notesMasterIdLst>
  <p:sldIdLst>
    <p:sldId id="321" r:id="rId4"/>
    <p:sldId id="353" r:id="rId5"/>
    <p:sldId id="374" r:id="rId6"/>
    <p:sldId id="376" r:id="rId7"/>
    <p:sldId id="377" r:id="rId8"/>
    <p:sldId id="351" r:id="rId9"/>
    <p:sldId id="378" r:id="rId10"/>
    <p:sldId id="372" r:id="rId11"/>
    <p:sldId id="380" r:id="rId12"/>
    <p:sldId id="381" r:id="rId13"/>
    <p:sldId id="530" r:id="rId14"/>
    <p:sldId id="370" r:id="rId15"/>
    <p:sldId id="379" r:id="rId16"/>
    <p:sldId id="360" r:id="rId17"/>
    <p:sldId id="531" r:id="rId18"/>
    <p:sldId id="361" r:id="rId19"/>
    <p:sldId id="371" r:id="rId20"/>
    <p:sldId id="539" r:id="rId21"/>
    <p:sldId id="542" r:id="rId22"/>
    <p:sldId id="366" r:id="rId23"/>
    <p:sldId id="310" r:id="rId24"/>
    <p:sldId id="540" r:id="rId25"/>
    <p:sldId id="541" r:id="rId26"/>
    <p:sldId id="355" r:id="rId27"/>
    <p:sldId id="35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userDrawn="1">
          <p15:clr>
            <a:srgbClr val="A4A3A4"/>
          </p15:clr>
        </p15:guide>
        <p15:guide id="3" orient="horz" pos="3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CC6C89-899B-3640-CB08-73B991E553EB}" name="Koehler, Paul E" initials="KPE" userId="S::098088@win.lanl.gov::a11cc458-4cbb-49f3-b72d-a089aa07604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0F1E"/>
    <a:srgbClr val="09198D"/>
    <a:srgbClr val="FF9129"/>
    <a:srgbClr val="0070C1"/>
    <a:srgbClr val="00AA64"/>
    <a:srgbClr val="000F7E"/>
    <a:srgbClr val="000000"/>
    <a:srgbClr val="0A197E"/>
    <a:srgbClr val="69C3FF"/>
    <a:srgbClr val="1A70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78"/>
    <p:restoredTop sz="86012"/>
  </p:normalViewPr>
  <p:slideViewPr>
    <p:cSldViewPr snapToGrid="0" snapToObjects="1" showGuides="1">
      <p:cViewPr varScale="1">
        <p:scale>
          <a:sx n="91" d="100"/>
          <a:sy n="91" d="100"/>
        </p:scale>
        <p:origin x="1616" y="176"/>
      </p:cViewPr>
      <p:guideLst>
        <p:guide/>
        <p:guide orient="horz" pos="384"/>
      </p:guideLst>
    </p:cSldViewPr>
  </p:slideViewPr>
  <p:outlineViewPr>
    <p:cViewPr>
      <p:scale>
        <a:sx n="33" d="100"/>
        <a:sy n="33" d="100"/>
      </p:scale>
      <p:origin x="0" y="-38112"/>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F264E-8066-E947-B6B5-B5BD434D7B6B}" type="datetimeFigureOut">
              <a:rPr lang="en-US" smtClean="0"/>
              <a:t>2/27/24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8D52D-A3F1-4B43-9554-93E43582DB8E}" type="slidenum">
              <a:rPr lang="en-US" smtClean="0"/>
              <a:t>‹#›</a:t>
            </a:fld>
            <a:endParaRPr lang="en-US"/>
          </a:p>
        </p:txBody>
      </p:sp>
    </p:spTree>
    <p:extLst>
      <p:ext uri="{BB962C8B-B14F-4D97-AF65-F5344CB8AC3E}">
        <p14:creationId xmlns:p14="http://schemas.microsoft.com/office/powerpoint/2010/main" val="79383948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chart of nuclides. Each little square represents a nucleus with a given combination of number of neutrons (N, the horizontal axis) and protons (Z, the vertical axis). The black squares represent stable nuclei and it’s what we call the valley of stability. As a general rule of thumb, the further away we move from the valley of stability, the  smaller the half like of the nucleus. Now let’s zoom in a random region.</a:t>
            </a:r>
          </a:p>
        </p:txBody>
      </p:sp>
      <p:sp>
        <p:nvSpPr>
          <p:cNvPr id="4" name="Slide Number Placeholder 3"/>
          <p:cNvSpPr>
            <a:spLocks noGrp="1"/>
          </p:cNvSpPr>
          <p:nvPr>
            <p:ph type="sldNum" sz="quarter" idx="5"/>
          </p:nvPr>
        </p:nvSpPr>
        <p:spPr/>
        <p:txBody>
          <a:bodyPr/>
          <a:lstStyle/>
          <a:p>
            <a:fld id="{BAD8D52D-A3F1-4B43-9554-93E43582DB8E}" type="slidenum">
              <a:rPr lang="en-US" smtClean="0"/>
              <a:t>2</a:t>
            </a:fld>
            <a:endParaRPr lang="en-US"/>
          </a:p>
        </p:txBody>
      </p:sp>
    </p:spTree>
    <p:extLst>
      <p:ext uri="{BB962C8B-B14F-4D97-AF65-F5344CB8AC3E}">
        <p14:creationId xmlns:p14="http://schemas.microsoft.com/office/powerpoint/2010/main" val="186001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AE9EE-2A42-892B-5B34-411238975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2566B-BB0C-4741-D034-FAEC6403D2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14570-9762-22BB-4260-31F77236A084}"/>
              </a:ext>
            </a:extLst>
          </p:cNvPr>
          <p:cNvSpPr>
            <a:spLocks noGrp="1"/>
          </p:cNvSpPr>
          <p:nvPr>
            <p:ph type="body" idx="1"/>
          </p:nvPr>
        </p:nvSpPr>
        <p:spPr/>
        <p:txBody>
          <a:bodyPr/>
          <a:lstStyle/>
          <a:p>
            <a:r>
              <a:rPr lang="en-US" dirty="0"/>
              <a:t>Again the black nuclei are stable and the rest are radioactive. Their half life is shown under their name. The “pink” nuclei disintegrate by electron capture or b+ and they “transform” themselves in the lower right nucleus or in bottom-right diagonal element indicated with the arrows.</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 important element is to know the production and destruction rates of certain nuclei when they happen to be in a neutron field. There are two basic ways to destroy and produce certain nuclei. You can absorb a low energy neutron (i.e. E&lt;1 keV) and then spit out gamma rays and that moves you to the next right nucleus or absorb a high energy neutron (E &gt; 10 MeV) and then spit out 2 or more neutrons (n,2n) which moves you to the nearest left nucleus. The better you know the production/destruction rates known as cross sections, the better you can predict what will happen in a dynamic environment.</a:t>
            </a:r>
          </a:p>
          <a:p>
            <a:endParaRPr lang="en-US" dirty="0"/>
          </a:p>
        </p:txBody>
      </p:sp>
      <p:sp>
        <p:nvSpPr>
          <p:cNvPr id="4" name="Slide Number Placeholder 3">
            <a:extLst>
              <a:ext uri="{FF2B5EF4-FFF2-40B4-BE49-F238E27FC236}">
                <a16:creationId xmlns:a16="http://schemas.microsoft.com/office/drawing/2014/main" id="{25D36753-863B-3C16-7F54-7A53EE6BA428}"/>
              </a:ext>
            </a:extLst>
          </p:cNvPr>
          <p:cNvSpPr>
            <a:spLocks noGrp="1"/>
          </p:cNvSpPr>
          <p:nvPr>
            <p:ph type="sldNum" sz="quarter" idx="5"/>
          </p:nvPr>
        </p:nvSpPr>
        <p:spPr/>
        <p:txBody>
          <a:bodyPr/>
          <a:lstStyle/>
          <a:p>
            <a:fld id="{BAD8D52D-A3F1-4B43-9554-93E43582DB8E}" type="slidenum">
              <a:rPr lang="en-US" smtClean="0"/>
              <a:t>3</a:t>
            </a:fld>
            <a:endParaRPr lang="en-US"/>
          </a:p>
        </p:txBody>
      </p:sp>
    </p:spTree>
    <p:extLst>
      <p:ext uri="{BB962C8B-B14F-4D97-AF65-F5344CB8AC3E}">
        <p14:creationId xmlns:p14="http://schemas.microsoft.com/office/powerpoint/2010/main" val="3904679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96EDB-7D88-F6CE-8B21-A1909F881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18CA5-B46A-5E04-F3A2-12C38CEF2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27B23-2A69-3715-CBB7-EF043ACF29C6}"/>
              </a:ext>
            </a:extLst>
          </p:cNvPr>
          <p:cNvSpPr>
            <a:spLocks noGrp="1"/>
          </p:cNvSpPr>
          <p:nvPr>
            <p:ph type="body" idx="1"/>
          </p:nvPr>
        </p:nvSpPr>
        <p:spPr/>
        <p:txBody>
          <a:bodyPr/>
          <a:lstStyle/>
          <a:p>
            <a:r>
              <a:rPr lang="en-US" dirty="0"/>
              <a:t>This work is focused on the (</a:t>
            </a:r>
            <a:r>
              <a:rPr lang="en-US" dirty="0" err="1"/>
              <a:t>n,g</a:t>
            </a:r>
            <a:r>
              <a:rPr lang="en-US" dirty="0"/>
              <a:t>) process. Measuring neutron capture rates it not trivial for radioactive nuclei. Just for fun look at the known (</a:t>
            </a:r>
            <a:r>
              <a:rPr lang="en-US" dirty="0" err="1"/>
              <a:t>n,g</a:t>
            </a:r>
            <a:r>
              <a:rPr lang="en-US" dirty="0"/>
              <a:t>) cross section for 25meV neutron energy. All the grey boxes are unknown. The gray squares are typically radionuclides.</a:t>
            </a:r>
          </a:p>
        </p:txBody>
      </p:sp>
      <p:sp>
        <p:nvSpPr>
          <p:cNvPr id="4" name="Slide Number Placeholder 3">
            <a:extLst>
              <a:ext uri="{FF2B5EF4-FFF2-40B4-BE49-F238E27FC236}">
                <a16:creationId xmlns:a16="http://schemas.microsoft.com/office/drawing/2014/main" id="{11CEEC53-0B8F-7BB2-319C-3167983DCFF5}"/>
              </a:ext>
            </a:extLst>
          </p:cNvPr>
          <p:cNvSpPr>
            <a:spLocks noGrp="1"/>
          </p:cNvSpPr>
          <p:nvPr>
            <p:ph type="sldNum" sz="quarter" idx="5"/>
          </p:nvPr>
        </p:nvSpPr>
        <p:spPr/>
        <p:txBody>
          <a:bodyPr/>
          <a:lstStyle/>
          <a:p>
            <a:fld id="{BAD8D52D-A3F1-4B43-9554-93E43582DB8E}" type="slidenum">
              <a:rPr lang="en-US" smtClean="0"/>
              <a:t>4</a:t>
            </a:fld>
            <a:endParaRPr lang="en-US"/>
          </a:p>
        </p:txBody>
      </p:sp>
    </p:spTree>
    <p:extLst>
      <p:ext uri="{BB962C8B-B14F-4D97-AF65-F5344CB8AC3E}">
        <p14:creationId xmlns:p14="http://schemas.microsoft.com/office/powerpoint/2010/main" val="2773224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A0423-979C-D547-9825-E86AFEF61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CA7518-7204-8D3F-8114-2B2BECFA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68C8C-08AF-BE65-6B94-7C8A51BD95E9}"/>
              </a:ext>
            </a:extLst>
          </p:cNvPr>
          <p:cNvSpPr>
            <a:spLocks noGrp="1"/>
          </p:cNvSpPr>
          <p:nvPr>
            <p:ph type="body" idx="1"/>
          </p:nvPr>
        </p:nvSpPr>
        <p:spPr/>
        <p:txBody>
          <a:bodyPr/>
          <a:lstStyle/>
          <a:p>
            <a:r>
              <a:rPr lang="en-US" dirty="0"/>
              <a:t>The reason this is difficult is,  in typical (</a:t>
            </a:r>
            <a:r>
              <a:rPr lang="en-US" dirty="0" err="1"/>
              <a:t>n,g</a:t>
            </a:r>
            <a:r>
              <a:rPr lang="en-US" dirty="0"/>
              <a:t>) experiments, the nucleus under study, is placed very close to gamma </a:t>
            </a:r>
            <a:r>
              <a:rPr lang="en-US" dirty="0" err="1"/>
              <a:t>detecotrs</a:t>
            </a:r>
            <a:r>
              <a:rPr lang="en-US" dirty="0"/>
              <a:t>. So the gamma rays from the disintegration can mix up with the gammas from (</a:t>
            </a:r>
            <a:r>
              <a:rPr lang="en-US" dirty="0" err="1"/>
              <a:t>n,g</a:t>
            </a:r>
            <a:r>
              <a:rPr lang="en-US" dirty="0"/>
              <a:t>). We developed an indirect way to measure capture rates when other techniques fail.</a:t>
            </a:r>
          </a:p>
        </p:txBody>
      </p:sp>
      <p:sp>
        <p:nvSpPr>
          <p:cNvPr id="4" name="Slide Number Placeholder 3">
            <a:extLst>
              <a:ext uri="{FF2B5EF4-FFF2-40B4-BE49-F238E27FC236}">
                <a16:creationId xmlns:a16="http://schemas.microsoft.com/office/drawing/2014/main" id="{C3C9BB4C-0698-DEA8-D94D-77C7575223F1}"/>
              </a:ext>
            </a:extLst>
          </p:cNvPr>
          <p:cNvSpPr>
            <a:spLocks noGrp="1"/>
          </p:cNvSpPr>
          <p:nvPr>
            <p:ph type="sldNum" sz="quarter" idx="5"/>
          </p:nvPr>
        </p:nvSpPr>
        <p:spPr/>
        <p:txBody>
          <a:bodyPr/>
          <a:lstStyle/>
          <a:p>
            <a:fld id="{BAD8D52D-A3F1-4B43-9554-93E43582DB8E}" type="slidenum">
              <a:rPr lang="en-US" smtClean="0"/>
              <a:t>5</a:t>
            </a:fld>
            <a:endParaRPr lang="en-US"/>
          </a:p>
        </p:txBody>
      </p:sp>
    </p:spTree>
    <p:extLst>
      <p:ext uri="{BB962C8B-B14F-4D97-AF65-F5344CB8AC3E}">
        <p14:creationId xmlns:p14="http://schemas.microsoft.com/office/powerpoint/2010/main" val="44794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capture we can study the transmission of neutrons through nuclei and from that we can deduce or extract the neutron capture cross section. This is what the Device for Indirect Capture Experiments on Radionuclides does or DICER.I won’t go into details because this session is focused elsewhere. What I’ll say though is that in these experiments the sample thickness is a very important parameter. You need a certain thickness to acquire good data. Also keep in mind that when you want to study radioactive samples you have to think about the dose rates the personnel will be exposed to and also the difficulty of fabricating large amounts of material. IN other words, there’s a mass limitation. Given the certain length that’s required, you need to make samples with small diameter. What I’m showing here is DICER and long story short is that it’s an instrument with a very precise and sophisticated collimation system that measure the transmission of neutrons through a sample. This instrument is designed to study very tiny amounts of materials that span from ng to a few mg. Currently we can measure samples with 1mm diameter and we are going to switch to 0.1mm. And this where you take it.</a:t>
            </a:r>
          </a:p>
        </p:txBody>
      </p:sp>
      <p:sp>
        <p:nvSpPr>
          <p:cNvPr id="4" name="Slide Number Placeholder 3"/>
          <p:cNvSpPr>
            <a:spLocks noGrp="1"/>
          </p:cNvSpPr>
          <p:nvPr>
            <p:ph type="sldNum" sz="quarter" idx="5"/>
          </p:nvPr>
        </p:nvSpPr>
        <p:spPr/>
        <p:txBody>
          <a:bodyPr/>
          <a:lstStyle/>
          <a:p>
            <a:fld id="{BAD8D52D-A3F1-4B43-9554-93E43582DB8E}" type="slidenum">
              <a:rPr lang="en-US" smtClean="0"/>
              <a:t>6</a:t>
            </a:fld>
            <a:endParaRPr lang="en-US"/>
          </a:p>
        </p:txBody>
      </p:sp>
    </p:spTree>
    <p:extLst>
      <p:ext uri="{BB962C8B-B14F-4D97-AF65-F5344CB8AC3E}">
        <p14:creationId xmlns:p14="http://schemas.microsoft.com/office/powerpoint/2010/main" val="56981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09B3A-3D2B-0ED5-5315-97BCEE437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EB86E-5558-CAFD-21DD-E0A00BA07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86C10-CC1C-5874-33EC-1157E5AF851B}"/>
              </a:ext>
            </a:extLst>
          </p:cNvPr>
          <p:cNvSpPr>
            <a:spLocks noGrp="1"/>
          </p:cNvSpPr>
          <p:nvPr>
            <p:ph type="body" idx="1"/>
          </p:nvPr>
        </p:nvSpPr>
        <p:spPr/>
        <p:txBody>
          <a:bodyPr/>
          <a:lstStyle/>
          <a:p>
            <a:r>
              <a:rPr lang="en-US" dirty="0"/>
              <a:t>Instead of capture we can study the transmission of neutrons through nuclei and from that we can deduce or extract the neutron capture cross section. This is what the Device for Indirect Capture Experiments on Radionuclides does or DICER.I won’t go into details because this session is focused elsewhere. What I’ll say though is that in these experiments the sample thickness is a very important parameter. You need a certain thickness to acquire good data. Also keep in mind that when you want to study radioactive samples you have to think about the dose rates the personnel will be exposed to and also the difficulty of fabricating large amounts of material. IN other words, there’s a mass limitation. Given the certain length that’s required, you need to make samples with small diameter. What I’m showing here is DICER and long story short is that it’s an instrument with a very precise and sophisticated collimation system that measure the transmission of neutrons through a sample. This instrument is designed to study very tiny amounts of materials that span from ng to a few mg. Currently we can measure samples with 1mm diameter and we are going to switch to 0.1mm. And this where you take it.</a:t>
            </a:r>
          </a:p>
        </p:txBody>
      </p:sp>
      <p:sp>
        <p:nvSpPr>
          <p:cNvPr id="4" name="Slide Number Placeholder 3">
            <a:extLst>
              <a:ext uri="{FF2B5EF4-FFF2-40B4-BE49-F238E27FC236}">
                <a16:creationId xmlns:a16="http://schemas.microsoft.com/office/drawing/2014/main" id="{946B9241-34CF-B8B8-04B5-43FB30F0DEB8}"/>
              </a:ext>
            </a:extLst>
          </p:cNvPr>
          <p:cNvSpPr>
            <a:spLocks noGrp="1"/>
          </p:cNvSpPr>
          <p:nvPr>
            <p:ph type="sldNum" sz="quarter" idx="5"/>
          </p:nvPr>
        </p:nvSpPr>
        <p:spPr/>
        <p:txBody>
          <a:bodyPr/>
          <a:lstStyle/>
          <a:p>
            <a:fld id="{BAD8D52D-A3F1-4B43-9554-93E43582DB8E}" type="slidenum">
              <a:rPr lang="en-US" smtClean="0"/>
              <a:t>7</a:t>
            </a:fld>
            <a:endParaRPr lang="en-US"/>
          </a:p>
        </p:txBody>
      </p:sp>
    </p:spTree>
    <p:extLst>
      <p:ext uri="{BB962C8B-B14F-4D97-AF65-F5344CB8AC3E}">
        <p14:creationId xmlns:p14="http://schemas.microsoft.com/office/powerpoint/2010/main" val="421749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synergy between physics, chemistry, radiochemistry and engineering. We nailed out the physics and the engineering of the instrument so we know how to do experiments and analysis. Each new measurement we want to do is a research project by itself and requires brainstorming between physics, chemistry and engineering. I’ll give you a few examples of some of the specs that go on the table and are actually the starting points of discussions.</a:t>
            </a:r>
          </a:p>
        </p:txBody>
      </p:sp>
      <p:sp>
        <p:nvSpPr>
          <p:cNvPr id="4" name="Slide Number Placeholder 3"/>
          <p:cNvSpPr>
            <a:spLocks noGrp="1"/>
          </p:cNvSpPr>
          <p:nvPr>
            <p:ph type="sldNum" sz="quarter" idx="5"/>
          </p:nvPr>
        </p:nvSpPr>
        <p:spPr/>
        <p:txBody>
          <a:bodyPr/>
          <a:lstStyle/>
          <a:p>
            <a:fld id="{BAD8D52D-A3F1-4B43-9554-93E43582DB8E}" type="slidenum">
              <a:rPr lang="en-US" smtClean="0"/>
              <a:t>8</a:t>
            </a:fld>
            <a:endParaRPr lang="en-US"/>
          </a:p>
        </p:txBody>
      </p:sp>
    </p:spTree>
    <p:extLst>
      <p:ext uri="{BB962C8B-B14F-4D97-AF65-F5344CB8AC3E}">
        <p14:creationId xmlns:p14="http://schemas.microsoft.com/office/powerpoint/2010/main" val="2384997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8D52D-A3F1-4B43-9554-93E43582DB8E}" type="slidenum">
              <a:rPr lang="en-US" smtClean="0"/>
              <a:t>14</a:t>
            </a:fld>
            <a:endParaRPr lang="en-US"/>
          </a:p>
        </p:txBody>
      </p:sp>
    </p:spTree>
    <p:extLst>
      <p:ext uri="{BB962C8B-B14F-4D97-AF65-F5344CB8AC3E}">
        <p14:creationId xmlns:p14="http://schemas.microsoft.com/office/powerpoint/2010/main" val="2884522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B3C21-8F7B-FDE0-9567-0C19DDC38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01C25-4551-926C-DE76-195CF4C3D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202B1-A18B-1A50-088F-117253E202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4E71E8-F84E-7E7F-E70C-FCBECAA5C835}"/>
              </a:ext>
            </a:extLst>
          </p:cNvPr>
          <p:cNvSpPr>
            <a:spLocks noGrp="1"/>
          </p:cNvSpPr>
          <p:nvPr>
            <p:ph type="sldNum" sz="quarter" idx="5"/>
          </p:nvPr>
        </p:nvSpPr>
        <p:spPr/>
        <p:txBody>
          <a:bodyPr/>
          <a:lstStyle/>
          <a:p>
            <a:fld id="{BAD8D52D-A3F1-4B43-9554-93E43582DB8E}" type="slidenum">
              <a:rPr lang="en-US" smtClean="0"/>
              <a:t>15</a:t>
            </a:fld>
            <a:endParaRPr lang="en-US"/>
          </a:p>
        </p:txBody>
      </p:sp>
    </p:spTree>
    <p:extLst>
      <p:ext uri="{BB962C8B-B14F-4D97-AF65-F5344CB8AC3E}">
        <p14:creationId xmlns:p14="http://schemas.microsoft.com/office/powerpoint/2010/main" val="4167194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F7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A88CB3-351F-294D-B203-3E3755AD914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2" name="Title 1"/>
          <p:cNvSpPr>
            <a:spLocks noGrp="1"/>
          </p:cNvSpPr>
          <p:nvPr>
            <p:ph type="ctrTitle" hasCustomPrompt="1"/>
          </p:nvPr>
        </p:nvSpPr>
        <p:spPr>
          <a:xfrm>
            <a:off x="594360" y="1981872"/>
            <a:ext cx="3830320" cy="1559401"/>
          </a:xfrm>
        </p:spPr>
        <p:txBody>
          <a:bodyPr lIns="0" tIns="0" rIns="0" bIns="0" anchor="t" anchorCtr="0">
            <a:normAutofit/>
          </a:bodyPr>
          <a:lstStyle>
            <a:lvl1pPr algn="l" fontAlgn="t">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of presentation</a:t>
            </a:r>
          </a:p>
        </p:txBody>
      </p:sp>
      <p:sp>
        <p:nvSpPr>
          <p:cNvPr id="3" name="Subtitle 2"/>
          <p:cNvSpPr>
            <a:spLocks noGrp="1"/>
          </p:cNvSpPr>
          <p:nvPr>
            <p:ph type="subTitle" idx="1" hasCustomPrompt="1"/>
          </p:nvPr>
        </p:nvSpPr>
        <p:spPr>
          <a:xfrm>
            <a:off x="594360" y="3561746"/>
            <a:ext cx="3830320" cy="646853"/>
          </a:xfrm>
        </p:spPr>
        <p:txBody>
          <a:bodyPr lIns="0" tIns="0" rIns="0" bIns="0"/>
          <a:lstStyle>
            <a:lvl1pPr marL="0" indent="0" algn="l">
              <a:buNone/>
              <a:defRPr sz="1600" b="0" i="0">
                <a:solidFill>
                  <a:schemeClr val="bg1"/>
                </a:solidFill>
                <a:latin typeface="Arial" panose="020B0604020202020204" pitchFamily="34" charset="0"/>
                <a:ea typeface="Source Sans Pro Semibold" panose="020B0503030403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presenter or presenting org</a:t>
            </a:r>
          </a:p>
        </p:txBody>
      </p:sp>
      <p:sp>
        <p:nvSpPr>
          <p:cNvPr id="8" name="Text Placeholder 7">
            <a:extLst>
              <a:ext uri="{FF2B5EF4-FFF2-40B4-BE49-F238E27FC236}">
                <a16:creationId xmlns:a16="http://schemas.microsoft.com/office/drawing/2014/main" id="{D1000446-DC24-2642-A21F-0BEA0073149F}"/>
              </a:ext>
            </a:extLst>
          </p:cNvPr>
          <p:cNvSpPr>
            <a:spLocks noGrp="1"/>
          </p:cNvSpPr>
          <p:nvPr>
            <p:ph type="body" sz="quarter" idx="13" hasCustomPrompt="1"/>
          </p:nvPr>
        </p:nvSpPr>
        <p:spPr>
          <a:xfrm>
            <a:off x="594360" y="4396170"/>
            <a:ext cx="2714105" cy="324812"/>
          </a:xfrm>
        </p:spPr>
        <p:txBody>
          <a:bodyPr lIns="0" tIns="0" rIns="0" bIns="0"/>
          <a:lstStyle>
            <a:lvl1pPr>
              <a:buNone/>
              <a:defRPr sz="1200" b="0" i="0">
                <a:solidFill>
                  <a:schemeClr val="bg1"/>
                </a:solidFill>
                <a:latin typeface="Arial" panose="020B0604020202020204" pitchFamily="34" charset="0"/>
                <a:cs typeface="Arial" panose="020B0604020202020204" pitchFamily="34" charset="0"/>
              </a:defRPr>
            </a:lvl1pPr>
          </a:lstStyle>
          <a:p>
            <a:pPr lvl="0"/>
            <a:r>
              <a:rPr lang="en-US" dirty="0"/>
              <a:t>Click to add the date of the presentation</a:t>
            </a:r>
          </a:p>
        </p:txBody>
      </p:sp>
      <p:sp>
        <p:nvSpPr>
          <p:cNvPr id="5" name="Text Placeholder 4">
            <a:extLst>
              <a:ext uri="{FF2B5EF4-FFF2-40B4-BE49-F238E27FC236}">
                <a16:creationId xmlns:a16="http://schemas.microsoft.com/office/drawing/2014/main" id="{D8615BFA-90C1-0F46-AAA7-8C67D48F4666}"/>
              </a:ext>
            </a:extLst>
          </p:cNvPr>
          <p:cNvSpPr>
            <a:spLocks noGrp="1"/>
          </p:cNvSpPr>
          <p:nvPr>
            <p:ph type="body" sz="quarter" idx="14" hasCustomPrompt="1"/>
          </p:nvPr>
        </p:nvSpPr>
        <p:spPr>
          <a:xfrm>
            <a:off x="594360" y="5520163"/>
            <a:ext cx="2597150" cy="505883"/>
          </a:xfrm>
        </p:spPr>
        <p:txBody>
          <a:bodyPr lIns="0" tIns="0" rIns="0" bIns="0" anchor="t" anchorCtr="0"/>
          <a:lstStyle>
            <a:lvl1pPr>
              <a:buFontTx/>
              <a:buNone/>
              <a:defRPr sz="1000">
                <a:solidFill>
                  <a:schemeClr val="bg1">
                    <a:lumMod val="65000"/>
                  </a:schemeClr>
                </a:solidFill>
              </a:defRPr>
            </a:lvl1pPr>
            <a:lvl2pPr>
              <a:buFontTx/>
              <a:buNone/>
              <a:defRPr sz="1200">
                <a:solidFill>
                  <a:schemeClr val="bg1">
                    <a:lumMod val="65000"/>
                  </a:schemeClr>
                </a:solidFill>
              </a:defRPr>
            </a:lvl2pPr>
            <a:lvl3pPr>
              <a:buFontTx/>
              <a:buNone/>
              <a:defRPr sz="1200">
                <a:solidFill>
                  <a:schemeClr val="bg1">
                    <a:lumMod val="65000"/>
                  </a:schemeClr>
                </a:solidFill>
              </a:defRPr>
            </a:lvl3pPr>
            <a:lvl4pPr>
              <a:buFontTx/>
              <a:buNone/>
              <a:defRPr sz="1200">
                <a:solidFill>
                  <a:schemeClr val="bg1">
                    <a:lumMod val="65000"/>
                  </a:schemeClr>
                </a:solidFill>
              </a:defRPr>
            </a:lvl4pPr>
            <a:lvl5pPr>
              <a:buFontTx/>
              <a:buNone/>
              <a:defRPr sz="1200">
                <a:solidFill>
                  <a:schemeClr val="bg1">
                    <a:lumMod val="65000"/>
                  </a:schemeClr>
                </a:solidFill>
              </a:defRPr>
            </a:lvl5pPr>
          </a:lstStyle>
          <a:p>
            <a:pPr lvl="0"/>
            <a:r>
              <a:rPr lang="en-US" dirty="0"/>
              <a:t>Click to add LA-UR number</a:t>
            </a:r>
          </a:p>
        </p:txBody>
      </p:sp>
      <p:sp>
        <p:nvSpPr>
          <p:cNvPr id="15" name="TextBox 14">
            <a:extLst>
              <a:ext uri="{FF2B5EF4-FFF2-40B4-BE49-F238E27FC236}">
                <a16:creationId xmlns:a16="http://schemas.microsoft.com/office/drawing/2014/main" id="{B45E8F88-2F04-A24D-B64D-D31A64C16106}"/>
              </a:ext>
            </a:extLst>
          </p:cNvPr>
          <p:cNvSpPr txBox="1"/>
          <p:nvPr userDrawn="1"/>
        </p:nvSpPr>
        <p:spPr>
          <a:xfrm>
            <a:off x="1247380" y="6504590"/>
            <a:ext cx="3888259" cy="76944"/>
          </a:xfrm>
          <a:prstGeom prst="rect">
            <a:avLst/>
          </a:prstGeom>
          <a:noFill/>
        </p:spPr>
        <p:txBody>
          <a:bodyPr wrap="square" lIns="0" tIns="0" rIns="0" bIns="0" rtlCol="0">
            <a:spAutoFit/>
          </a:bodyPr>
          <a:lstStyle/>
          <a:p>
            <a:r>
              <a:rPr lang="en-US" sz="500" dirty="0">
                <a:solidFill>
                  <a:schemeClr val="bg1"/>
                </a:solidFill>
                <a:latin typeface="Arial" panose="020B0604020202020204" pitchFamily="34" charset="0"/>
                <a:cs typeface="Arial" panose="020B0604020202020204" pitchFamily="34" charset="0"/>
              </a:rPr>
              <a:t>Managed by Triad National Security, LLC, for the U.S. Department of Energy’s NNSA.</a:t>
            </a:r>
          </a:p>
        </p:txBody>
      </p:sp>
      <p:pic>
        <p:nvPicPr>
          <p:cNvPr id="17" name="Picture 16">
            <a:extLst>
              <a:ext uri="{FF2B5EF4-FFF2-40B4-BE49-F238E27FC236}">
                <a16:creationId xmlns:a16="http://schemas.microsoft.com/office/drawing/2014/main" id="{7CA5E6A1-8400-5543-A539-750F492A4E9E}"/>
              </a:ext>
            </a:extLst>
          </p:cNvPr>
          <p:cNvPicPr>
            <a:picLocks noChangeAspect="1"/>
          </p:cNvPicPr>
          <p:nvPr userDrawn="1"/>
        </p:nvPicPr>
        <p:blipFill>
          <a:blip r:embed="rId3"/>
          <a:stretch>
            <a:fillRect/>
          </a:stretch>
        </p:blipFill>
        <p:spPr>
          <a:xfrm>
            <a:off x="487266" y="466724"/>
            <a:ext cx="2957369" cy="865846"/>
          </a:xfrm>
          <a:prstGeom prst="rect">
            <a:avLst/>
          </a:prstGeom>
        </p:spPr>
      </p:pic>
      <p:sp>
        <p:nvSpPr>
          <p:cNvPr id="4" name="Rectangle 3">
            <a:extLst>
              <a:ext uri="{FF2B5EF4-FFF2-40B4-BE49-F238E27FC236}">
                <a16:creationId xmlns:a16="http://schemas.microsoft.com/office/drawing/2014/main" id="{6CC4CCD8-670C-C247-A670-D2A0A7CC0B40}"/>
              </a:ext>
            </a:extLst>
          </p:cNvPr>
          <p:cNvSpPr/>
          <p:nvPr userDrawn="1"/>
        </p:nvSpPr>
        <p:spPr>
          <a:xfrm>
            <a:off x="323850" y="6138506"/>
            <a:ext cx="923530" cy="570027"/>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B31FDCC-6089-9549-867D-AA161AFF6943}"/>
              </a:ext>
            </a:extLst>
          </p:cNvPr>
          <p:cNvPicPr>
            <a:picLocks noChangeAspect="1"/>
          </p:cNvPicPr>
          <p:nvPr userDrawn="1"/>
        </p:nvPicPr>
        <p:blipFill>
          <a:blip r:embed="rId4"/>
          <a:stretch>
            <a:fillRect/>
          </a:stretch>
        </p:blipFill>
        <p:spPr>
          <a:xfrm>
            <a:off x="594360" y="6376337"/>
            <a:ext cx="590382" cy="283004"/>
          </a:xfrm>
          <a:prstGeom prst="rect">
            <a:avLst/>
          </a:prstGeom>
        </p:spPr>
      </p:pic>
      <p:sp>
        <p:nvSpPr>
          <p:cNvPr id="23" name="Slide Number Placeholder 3">
            <a:extLst>
              <a:ext uri="{FF2B5EF4-FFF2-40B4-BE49-F238E27FC236}">
                <a16:creationId xmlns:a16="http://schemas.microsoft.com/office/drawing/2014/main" id="{D7CC174E-53C7-1C49-8CF1-B008CEDC8F3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13" name="Date Placeholder 3">
            <a:extLst>
              <a:ext uri="{FF2B5EF4-FFF2-40B4-BE49-F238E27FC236}">
                <a16:creationId xmlns:a16="http://schemas.microsoft.com/office/drawing/2014/main" id="{7064C590-9A87-3D4E-AB4F-7D32D78B18F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113205315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Text Areas_White Background">
    <p:spTree>
      <p:nvGrpSpPr>
        <p:cNvPr id="1" name=""/>
        <p:cNvGrpSpPr/>
        <p:nvPr/>
      </p:nvGrpSpPr>
      <p:grpSpPr>
        <a:xfrm>
          <a:off x="0" y="0"/>
          <a:ext cx="0" cy="0"/>
          <a:chOff x="0" y="0"/>
          <a:chExt cx="0" cy="0"/>
        </a:xfrm>
      </p:grpSpPr>
      <p:sp>
        <p:nvSpPr>
          <p:cNvPr id="12" name="Text Placeholder 12">
            <a:extLst>
              <a:ext uri="{FF2B5EF4-FFF2-40B4-BE49-F238E27FC236}">
                <a16:creationId xmlns:a16="http://schemas.microsoft.com/office/drawing/2014/main" id="{D46214E2-32D4-424B-9DE1-4EDE4429688D}"/>
              </a:ext>
            </a:extLst>
          </p:cNvPr>
          <p:cNvSpPr>
            <a:spLocks noGrp="1"/>
          </p:cNvSpPr>
          <p:nvPr>
            <p:ph type="body" sz="quarter" idx="15" hasCustomPrompt="1"/>
          </p:nvPr>
        </p:nvSpPr>
        <p:spPr>
          <a:xfrm>
            <a:off x="59436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3" name="Text Placeholder 9">
            <a:extLst>
              <a:ext uri="{FF2B5EF4-FFF2-40B4-BE49-F238E27FC236}">
                <a16:creationId xmlns:a16="http://schemas.microsoft.com/office/drawing/2014/main" id="{240E4E95-1B27-5348-9471-7BB69800EDD4}"/>
              </a:ext>
            </a:extLst>
          </p:cNvPr>
          <p:cNvSpPr>
            <a:spLocks noGrp="1"/>
          </p:cNvSpPr>
          <p:nvPr>
            <p:ph type="body" sz="quarter" idx="14" hasCustomPrompt="1"/>
          </p:nvPr>
        </p:nvSpPr>
        <p:spPr>
          <a:xfrm>
            <a:off x="594360" y="609600"/>
            <a:ext cx="7991856" cy="88696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28" name="Text Placeholder 12">
            <a:extLst>
              <a:ext uri="{FF2B5EF4-FFF2-40B4-BE49-F238E27FC236}">
                <a16:creationId xmlns:a16="http://schemas.microsoft.com/office/drawing/2014/main" id="{1B65E676-959E-0E41-8EAD-45D6F7E076BD}"/>
              </a:ext>
            </a:extLst>
          </p:cNvPr>
          <p:cNvSpPr>
            <a:spLocks noGrp="1"/>
          </p:cNvSpPr>
          <p:nvPr>
            <p:ph type="body" sz="quarter" idx="18" hasCustomPrompt="1"/>
          </p:nvPr>
        </p:nvSpPr>
        <p:spPr>
          <a:xfrm>
            <a:off x="4749800" y="1524001"/>
            <a:ext cx="3840480"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8" name="Text Placeholder 2">
            <a:extLst>
              <a:ext uri="{FF2B5EF4-FFF2-40B4-BE49-F238E27FC236}">
                <a16:creationId xmlns:a16="http://schemas.microsoft.com/office/drawing/2014/main" id="{181900B1-3D44-764E-9A42-70386E05E549}"/>
              </a:ext>
            </a:extLst>
          </p:cNvPr>
          <p:cNvSpPr>
            <a:spLocks noGrp="1"/>
          </p:cNvSpPr>
          <p:nvPr>
            <p:ph type="body" sz="quarter" idx="20" hasCustomPrompt="1"/>
          </p:nvPr>
        </p:nvSpPr>
        <p:spPr>
          <a:xfrm>
            <a:off x="59436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9" name="Text Placeholder 2">
            <a:extLst>
              <a:ext uri="{FF2B5EF4-FFF2-40B4-BE49-F238E27FC236}">
                <a16:creationId xmlns:a16="http://schemas.microsoft.com/office/drawing/2014/main" id="{28685422-C0F4-174C-BFA6-015246A3D42C}"/>
              </a:ext>
            </a:extLst>
          </p:cNvPr>
          <p:cNvSpPr>
            <a:spLocks noGrp="1"/>
          </p:cNvSpPr>
          <p:nvPr>
            <p:ph type="body" sz="quarter" idx="21" hasCustomPrompt="1"/>
          </p:nvPr>
        </p:nvSpPr>
        <p:spPr>
          <a:xfrm>
            <a:off x="4749800" y="2011679"/>
            <a:ext cx="3840480" cy="4076605"/>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7810906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Photos and Text_White Backgroun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4D7D689-7F2D-0348-816C-97C77A8DA13C}"/>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4" name="Picture Placeholder 9">
            <a:extLst>
              <a:ext uri="{FF2B5EF4-FFF2-40B4-BE49-F238E27FC236}">
                <a16:creationId xmlns:a16="http://schemas.microsoft.com/office/drawing/2014/main" id="{DB2A39F7-5A62-2B4C-A657-BD57B5768EF5}"/>
              </a:ext>
            </a:extLst>
          </p:cNvPr>
          <p:cNvSpPr>
            <a:spLocks noGrp="1"/>
          </p:cNvSpPr>
          <p:nvPr>
            <p:ph type="pic" sz="quarter" idx="32"/>
          </p:nvPr>
        </p:nvSpPr>
        <p:spPr>
          <a:xfrm>
            <a:off x="594360"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6CCEB416-B433-8F46-8DFF-FFAC7ACCA5F6}"/>
              </a:ext>
            </a:extLst>
          </p:cNvPr>
          <p:cNvSpPr>
            <a:spLocks noGrp="1"/>
          </p:cNvSpPr>
          <p:nvPr>
            <p:ph type="body" sz="quarter" idx="33" hasCustomPrompt="1"/>
          </p:nvPr>
        </p:nvSpPr>
        <p:spPr>
          <a:xfrm>
            <a:off x="594360"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66B16311-DD9F-7D43-964B-E92B217DC39E}"/>
              </a:ext>
            </a:extLst>
          </p:cNvPr>
          <p:cNvSpPr>
            <a:spLocks noGrp="1"/>
          </p:cNvSpPr>
          <p:nvPr>
            <p:ph type="body" sz="quarter" idx="34" hasCustomPrompt="1"/>
          </p:nvPr>
        </p:nvSpPr>
        <p:spPr>
          <a:xfrm>
            <a:off x="594360"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023AA45D-8199-F644-847B-E64A5EC3FB87}"/>
              </a:ext>
            </a:extLst>
          </p:cNvPr>
          <p:cNvSpPr>
            <a:spLocks noGrp="1"/>
          </p:cNvSpPr>
          <p:nvPr>
            <p:ph type="body" sz="quarter" idx="18" hasCustomPrompt="1"/>
          </p:nvPr>
        </p:nvSpPr>
        <p:spPr>
          <a:xfrm>
            <a:off x="594360"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3" name="Picture Placeholder 9">
            <a:extLst>
              <a:ext uri="{FF2B5EF4-FFF2-40B4-BE49-F238E27FC236}">
                <a16:creationId xmlns:a16="http://schemas.microsoft.com/office/drawing/2014/main" id="{2652C890-3579-2E47-9AB6-1D78A5E47643}"/>
              </a:ext>
            </a:extLst>
          </p:cNvPr>
          <p:cNvSpPr>
            <a:spLocks noGrp="1"/>
          </p:cNvSpPr>
          <p:nvPr>
            <p:ph type="pic" sz="quarter" idx="36"/>
          </p:nvPr>
        </p:nvSpPr>
        <p:spPr>
          <a:xfrm>
            <a:off x="4901184" y="1524000"/>
            <a:ext cx="368503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4" name="Text Placeholder 12">
            <a:extLst>
              <a:ext uri="{FF2B5EF4-FFF2-40B4-BE49-F238E27FC236}">
                <a16:creationId xmlns:a16="http://schemas.microsoft.com/office/drawing/2014/main" id="{DD1D0C09-D811-144F-BEBD-275B6A12072D}"/>
              </a:ext>
            </a:extLst>
          </p:cNvPr>
          <p:cNvSpPr>
            <a:spLocks noGrp="1"/>
          </p:cNvSpPr>
          <p:nvPr>
            <p:ph type="body" sz="quarter" idx="37" hasCustomPrompt="1"/>
          </p:nvPr>
        </p:nvSpPr>
        <p:spPr>
          <a:xfrm>
            <a:off x="4901184" y="4693920"/>
            <a:ext cx="3685032" cy="241445"/>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2213ED2D-D77F-7D49-9E2D-96B09A5A751F}"/>
              </a:ext>
            </a:extLst>
          </p:cNvPr>
          <p:cNvSpPr>
            <a:spLocks noGrp="1"/>
          </p:cNvSpPr>
          <p:nvPr>
            <p:ph type="body" sz="quarter" idx="38" hasCustomPrompt="1"/>
          </p:nvPr>
        </p:nvSpPr>
        <p:spPr>
          <a:xfrm>
            <a:off x="4901184" y="5120640"/>
            <a:ext cx="3685032" cy="975360"/>
          </a:xfrm>
        </p:spPr>
        <p:txBody>
          <a:bodyPr lIns="0" tIns="0" rIns="0" bIns="0"/>
          <a:lstStyle>
            <a:lvl1pPr marL="0" indent="0">
              <a:lnSpc>
                <a:spcPct val="100000"/>
              </a:lnSpc>
              <a:spcBef>
                <a:spcPts val="60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6" name="Text Placeholder 13">
            <a:extLst>
              <a:ext uri="{FF2B5EF4-FFF2-40B4-BE49-F238E27FC236}">
                <a16:creationId xmlns:a16="http://schemas.microsoft.com/office/drawing/2014/main" id="{5AA83665-F240-0345-B903-C8950DEFAF0A}"/>
              </a:ext>
            </a:extLst>
          </p:cNvPr>
          <p:cNvSpPr>
            <a:spLocks noGrp="1"/>
          </p:cNvSpPr>
          <p:nvPr>
            <p:ph type="body" sz="quarter" idx="39" hasCustomPrompt="1"/>
          </p:nvPr>
        </p:nvSpPr>
        <p:spPr>
          <a:xfrm>
            <a:off x="4901184" y="4328160"/>
            <a:ext cx="3685032"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335206463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s_White Backgrou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13F276B-7B5E-4A45-AB9F-2B475F2AEAB2}"/>
              </a:ext>
            </a:extLst>
          </p:cNvPr>
          <p:cNvSpPr>
            <a:spLocks noGrp="1"/>
          </p:cNvSpPr>
          <p:nvPr>
            <p:ph type="pic" sz="quarter" idx="13"/>
          </p:nvPr>
        </p:nvSpPr>
        <p:spPr>
          <a:xfrm>
            <a:off x="594360" y="1524000"/>
            <a:ext cx="249328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0"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4" name="Text Placeholder 12">
            <a:extLst>
              <a:ext uri="{FF2B5EF4-FFF2-40B4-BE49-F238E27FC236}">
                <a16:creationId xmlns:a16="http://schemas.microsoft.com/office/drawing/2014/main" id="{3F0E9DEE-404F-3B49-8159-94FE1CD3739D}"/>
              </a:ext>
            </a:extLst>
          </p:cNvPr>
          <p:cNvSpPr>
            <a:spLocks noGrp="1"/>
          </p:cNvSpPr>
          <p:nvPr>
            <p:ph type="body" sz="quarter" idx="30" hasCustomPrompt="1"/>
          </p:nvPr>
        </p:nvSpPr>
        <p:spPr>
          <a:xfrm>
            <a:off x="594360"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2" name="Title 1">
            <a:extLst>
              <a:ext uri="{FF2B5EF4-FFF2-40B4-BE49-F238E27FC236}">
                <a16:creationId xmlns:a16="http://schemas.microsoft.com/office/drawing/2014/main" id="{F7A3DBA4-BE0E-254D-B5C0-8A64DDD66A6B}"/>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33" name="Text Placeholder 13">
            <a:extLst>
              <a:ext uri="{FF2B5EF4-FFF2-40B4-BE49-F238E27FC236}">
                <a16:creationId xmlns:a16="http://schemas.microsoft.com/office/drawing/2014/main" id="{41D2BBC2-2746-3640-A719-673E2A8446C3}"/>
              </a:ext>
            </a:extLst>
          </p:cNvPr>
          <p:cNvSpPr>
            <a:spLocks noGrp="1"/>
          </p:cNvSpPr>
          <p:nvPr>
            <p:ph type="body" sz="quarter" idx="33" hasCustomPrompt="1"/>
          </p:nvPr>
        </p:nvSpPr>
        <p:spPr>
          <a:xfrm>
            <a:off x="594360"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4" name="Picture Placeholder 9">
            <a:extLst>
              <a:ext uri="{FF2B5EF4-FFF2-40B4-BE49-F238E27FC236}">
                <a16:creationId xmlns:a16="http://schemas.microsoft.com/office/drawing/2014/main" id="{89502A4B-C79D-094E-AB5C-63DF6E12EF81}"/>
              </a:ext>
            </a:extLst>
          </p:cNvPr>
          <p:cNvSpPr>
            <a:spLocks noGrp="1"/>
          </p:cNvSpPr>
          <p:nvPr>
            <p:ph type="pic" sz="quarter" idx="34"/>
          </p:nvPr>
        </p:nvSpPr>
        <p:spPr>
          <a:xfrm>
            <a:off x="3354540"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5" name="Text Placeholder 12">
            <a:extLst>
              <a:ext uri="{FF2B5EF4-FFF2-40B4-BE49-F238E27FC236}">
                <a16:creationId xmlns:a16="http://schemas.microsoft.com/office/drawing/2014/main" id="{5EAC29D9-3DBA-0242-8290-359D5CA84B64}"/>
              </a:ext>
            </a:extLst>
          </p:cNvPr>
          <p:cNvSpPr>
            <a:spLocks noGrp="1"/>
          </p:cNvSpPr>
          <p:nvPr>
            <p:ph type="body" sz="quarter" idx="35" hasCustomPrompt="1"/>
          </p:nvPr>
        </p:nvSpPr>
        <p:spPr>
          <a:xfrm>
            <a:off x="3363132" y="4693920"/>
            <a:ext cx="2496312"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6" name="Text Placeholder 12">
            <a:extLst>
              <a:ext uri="{FF2B5EF4-FFF2-40B4-BE49-F238E27FC236}">
                <a16:creationId xmlns:a16="http://schemas.microsoft.com/office/drawing/2014/main" id="{3F9A309D-AA80-C54C-9A92-012D53D91C2B}"/>
              </a:ext>
            </a:extLst>
          </p:cNvPr>
          <p:cNvSpPr>
            <a:spLocks noGrp="1"/>
          </p:cNvSpPr>
          <p:nvPr>
            <p:ph type="body" sz="quarter" idx="36" hasCustomPrompt="1"/>
          </p:nvPr>
        </p:nvSpPr>
        <p:spPr>
          <a:xfrm>
            <a:off x="3363132"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7" name="Text Placeholder 13">
            <a:extLst>
              <a:ext uri="{FF2B5EF4-FFF2-40B4-BE49-F238E27FC236}">
                <a16:creationId xmlns:a16="http://schemas.microsoft.com/office/drawing/2014/main" id="{03EA5BB2-66F6-4F44-964B-E9F9D73F216A}"/>
              </a:ext>
            </a:extLst>
          </p:cNvPr>
          <p:cNvSpPr>
            <a:spLocks noGrp="1"/>
          </p:cNvSpPr>
          <p:nvPr>
            <p:ph type="body" sz="quarter" idx="37" hasCustomPrompt="1"/>
          </p:nvPr>
        </p:nvSpPr>
        <p:spPr>
          <a:xfrm>
            <a:off x="3363131"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38" name="Picture Placeholder 9">
            <a:extLst>
              <a:ext uri="{FF2B5EF4-FFF2-40B4-BE49-F238E27FC236}">
                <a16:creationId xmlns:a16="http://schemas.microsoft.com/office/drawing/2014/main" id="{898309A4-718B-084E-8229-17E4D40AEA42}"/>
              </a:ext>
            </a:extLst>
          </p:cNvPr>
          <p:cNvSpPr>
            <a:spLocks noGrp="1"/>
          </p:cNvSpPr>
          <p:nvPr>
            <p:ph type="pic" sz="quarter" idx="38"/>
          </p:nvPr>
        </p:nvSpPr>
        <p:spPr>
          <a:xfrm>
            <a:off x="6093968" y="1524000"/>
            <a:ext cx="2496312"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9" name="Text Placeholder 12">
            <a:extLst>
              <a:ext uri="{FF2B5EF4-FFF2-40B4-BE49-F238E27FC236}">
                <a16:creationId xmlns:a16="http://schemas.microsoft.com/office/drawing/2014/main" id="{36A0BC0D-8996-364B-A361-13CBBB9B4789}"/>
              </a:ext>
            </a:extLst>
          </p:cNvPr>
          <p:cNvSpPr>
            <a:spLocks noGrp="1"/>
          </p:cNvSpPr>
          <p:nvPr>
            <p:ph type="body" sz="quarter" idx="39" hasCustomPrompt="1"/>
          </p:nvPr>
        </p:nvSpPr>
        <p:spPr>
          <a:xfrm>
            <a:off x="6104128" y="4693920"/>
            <a:ext cx="2496312" cy="243840"/>
          </a:xfrm>
        </p:spPr>
        <p:txBody>
          <a:bodyPr lIns="0" tIns="0" rIns="0" bIns="0"/>
          <a:lstStyle>
            <a:lvl1pPr marL="0" indent="0">
              <a:lnSpc>
                <a:spcPct val="100000"/>
              </a:lnSpc>
              <a:spcBef>
                <a:spcPts val="0"/>
              </a:spcBef>
              <a:buNone/>
              <a:defRPr sz="1400" b="1" i="0">
                <a:solidFill>
                  <a:srgbClr val="09198D"/>
                </a:solidFill>
                <a:latin typeface="Arial" panose="020B0604020202020204" pitchFamily="34" charset="0"/>
                <a:cs typeface="Arial" panose="020B0604020202020204" pitchFamily="34" charset="0"/>
              </a:defRPr>
            </a:lvl1pPr>
          </a:lstStyle>
          <a:p>
            <a:pPr lvl="0"/>
            <a:r>
              <a:rPr lang="en-US" dirty="0"/>
              <a:t>Click to add subhead</a:t>
            </a:r>
          </a:p>
        </p:txBody>
      </p:sp>
      <p:sp>
        <p:nvSpPr>
          <p:cNvPr id="40" name="Text Placeholder 12">
            <a:extLst>
              <a:ext uri="{FF2B5EF4-FFF2-40B4-BE49-F238E27FC236}">
                <a16:creationId xmlns:a16="http://schemas.microsoft.com/office/drawing/2014/main" id="{8D60D97D-2394-F140-9FBA-975ED64074F0}"/>
              </a:ext>
            </a:extLst>
          </p:cNvPr>
          <p:cNvSpPr>
            <a:spLocks noGrp="1"/>
          </p:cNvSpPr>
          <p:nvPr>
            <p:ph type="body" sz="quarter" idx="40" hasCustomPrompt="1"/>
          </p:nvPr>
        </p:nvSpPr>
        <p:spPr>
          <a:xfrm>
            <a:off x="6104983" y="5120640"/>
            <a:ext cx="2496312"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41" name="Text Placeholder 13">
            <a:extLst>
              <a:ext uri="{FF2B5EF4-FFF2-40B4-BE49-F238E27FC236}">
                <a16:creationId xmlns:a16="http://schemas.microsoft.com/office/drawing/2014/main" id="{5AA90BFA-AE15-3049-88D8-EA2FDB94E716}"/>
              </a:ext>
            </a:extLst>
          </p:cNvPr>
          <p:cNvSpPr>
            <a:spLocks noGrp="1"/>
          </p:cNvSpPr>
          <p:nvPr>
            <p:ph type="body" sz="quarter" idx="41" hasCustomPrompt="1"/>
          </p:nvPr>
        </p:nvSpPr>
        <p:spPr>
          <a:xfrm>
            <a:off x="6103418" y="4328160"/>
            <a:ext cx="2496312"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929323039"/>
      </p:ext>
    </p:extLst>
  </p:cSld>
  <p:clrMapOvr>
    <a:masterClrMapping/>
  </p:clrMapOvr>
  <p:extLst>
    <p:ext uri="{DCECCB84-F9BA-43D5-87BE-67443E8EF086}">
      <p15:sldGuideLst xmlns:p15="http://schemas.microsoft.com/office/powerpoint/2012/main">
        <p15:guide id="1" orient="horz" pos="48" userDrawn="1">
          <p15:clr>
            <a:srgbClr val="FBAE40"/>
          </p15:clr>
        </p15:guide>
        <p15:guide id="2" pos="4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Images_White Background">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61FE822B-AC64-EF4D-8FBA-F5A67DA6075B}"/>
              </a:ext>
            </a:extLst>
          </p:cNvPr>
          <p:cNvSpPr>
            <a:spLocks noGrp="1"/>
          </p:cNvSpPr>
          <p:nvPr>
            <p:ph type="pic" sz="quarter" idx="49"/>
          </p:nvPr>
        </p:nvSpPr>
        <p:spPr>
          <a:xfrm>
            <a:off x="5943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31" name="Text Placeholder 12">
            <a:extLst>
              <a:ext uri="{FF2B5EF4-FFF2-40B4-BE49-F238E27FC236}">
                <a16:creationId xmlns:a16="http://schemas.microsoft.com/office/drawing/2014/main" id="{55F05C8A-25A6-8743-93FA-19E18F32CEE5}"/>
              </a:ext>
            </a:extLst>
          </p:cNvPr>
          <p:cNvSpPr>
            <a:spLocks noGrp="1"/>
          </p:cNvSpPr>
          <p:nvPr>
            <p:ph type="body" sz="quarter" idx="50" hasCustomPrompt="1"/>
          </p:nvPr>
        </p:nvSpPr>
        <p:spPr>
          <a:xfrm>
            <a:off x="5943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5" name="Text Placeholder 12">
            <a:extLst>
              <a:ext uri="{FF2B5EF4-FFF2-40B4-BE49-F238E27FC236}">
                <a16:creationId xmlns:a16="http://schemas.microsoft.com/office/drawing/2014/main" id="{5FCE87CD-A10E-D049-9E39-8C800BEF41A7}"/>
              </a:ext>
            </a:extLst>
          </p:cNvPr>
          <p:cNvSpPr>
            <a:spLocks noGrp="1"/>
          </p:cNvSpPr>
          <p:nvPr>
            <p:ph type="body" sz="quarter" idx="30" hasCustomPrompt="1"/>
          </p:nvPr>
        </p:nvSpPr>
        <p:spPr>
          <a:xfrm>
            <a:off x="5943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50" name="Text Placeholder 13">
            <a:extLst>
              <a:ext uri="{FF2B5EF4-FFF2-40B4-BE49-F238E27FC236}">
                <a16:creationId xmlns:a16="http://schemas.microsoft.com/office/drawing/2014/main" id="{7B382B21-A741-2447-9794-C4BAAA2A3487}"/>
              </a:ext>
            </a:extLst>
          </p:cNvPr>
          <p:cNvSpPr>
            <a:spLocks noGrp="1"/>
          </p:cNvSpPr>
          <p:nvPr>
            <p:ph type="body" sz="quarter" idx="33" hasCustomPrompt="1"/>
          </p:nvPr>
        </p:nvSpPr>
        <p:spPr>
          <a:xfrm>
            <a:off x="5943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71" name="Title 1">
            <a:extLst>
              <a:ext uri="{FF2B5EF4-FFF2-40B4-BE49-F238E27FC236}">
                <a16:creationId xmlns:a16="http://schemas.microsoft.com/office/drawing/2014/main" id="{819E2C4F-8306-5F45-9827-3921D5E3EBB9}"/>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20" name="Picture Placeholder 9">
            <a:extLst>
              <a:ext uri="{FF2B5EF4-FFF2-40B4-BE49-F238E27FC236}">
                <a16:creationId xmlns:a16="http://schemas.microsoft.com/office/drawing/2014/main" id="{D4247F89-81E5-374A-93B4-95F0EBEEB198}"/>
              </a:ext>
            </a:extLst>
          </p:cNvPr>
          <p:cNvSpPr>
            <a:spLocks noGrp="1"/>
          </p:cNvSpPr>
          <p:nvPr>
            <p:ph type="pic" sz="quarter" idx="51"/>
          </p:nvPr>
        </p:nvSpPr>
        <p:spPr>
          <a:xfrm>
            <a:off x="263826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1" name="Text Placeholder 12">
            <a:extLst>
              <a:ext uri="{FF2B5EF4-FFF2-40B4-BE49-F238E27FC236}">
                <a16:creationId xmlns:a16="http://schemas.microsoft.com/office/drawing/2014/main" id="{F7F65FAA-0013-D547-8E1C-08509B0C9756}"/>
              </a:ext>
            </a:extLst>
          </p:cNvPr>
          <p:cNvSpPr>
            <a:spLocks noGrp="1"/>
          </p:cNvSpPr>
          <p:nvPr>
            <p:ph type="body" sz="quarter" idx="52" hasCustomPrompt="1"/>
          </p:nvPr>
        </p:nvSpPr>
        <p:spPr>
          <a:xfrm>
            <a:off x="263826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2" name="Text Placeholder 12">
            <a:extLst>
              <a:ext uri="{FF2B5EF4-FFF2-40B4-BE49-F238E27FC236}">
                <a16:creationId xmlns:a16="http://schemas.microsoft.com/office/drawing/2014/main" id="{E0CC8275-50BB-9D46-8CBD-03E17397C17B}"/>
              </a:ext>
            </a:extLst>
          </p:cNvPr>
          <p:cNvSpPr>
            <a:spLocks noGrp="1"/>
          </p:cNvSpPr>
          <p:nvPr>
            <p:ph type="body" sz="quarter" idx="53" hasCustomPrompt="1"/>
          </p:nvPr>
        </p:nvSpPr>
        <p:spPr>
          <a:xfrm>
            <a:off x="263826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3" name="Text Placeholder 13">
            <a:extLst>
              <a:ext uri="{FF2B5EF4-FFF2-40B4-BE49-F238E27FC236}">
                <a16:creationId xmlns:a16="http://schemas.microsoft.com/office/drawing/2014/main" id="{657B4D06-BD92-7545-B5A7-8502A750427B}"/>
              </a:ext>
            </a:extLst>
          </p:cNvPr>
          <p:cNvSpPr>
            <a:spLocks noGrp="1"/>
          </p:cNvSpPr>
          <p:nvPr>
            <p:ph type="body" sz="quarter" idx="54" hasCustomPrompt="1"/>
          </p:nvPr>
        </p:nvSpPr>
        <p:spPr>
          <a:xfrm>
            <a:off x="263826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4" name="Picture Placeholder 9">
            <a:extLst>
              <a:ext uri="{FF2B5EF4-FFF2-40B4-BE49-F238E27FC236}">
                <a16:creationId xmlns:a16="http://schemas.microsoft.com/office/drawing/2014/main" id="{CF4ED884-6C25-824B-BDBF-AF0431A6640B}"/>
              </a:ext>
            </a:extLst>
          </p:cNvPr>
          <p:cNvSpPr>
            <a:spLocks noGrp="1"/>
          </p:cNvSpPr>
          <p:nvPr>
            <p:ph type="pic" sz="quarter" idx="55"/>
          </p:nvPr>
        </p:nvSpPr>
        <p:spPr>
          <a:xfrm>
            <a:off x="4700740"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5" name="Text Placeholder 12">
            <a:extLst>
              <a:ext uri="{FF2B5EF4-FFF2-40B4-BE49-F238E27FC236}">
                <a16:creationId xmlns:a16="http://schemas.microsoft.com/office/drawing/2014/main" id="{AA0BC496-BA6C-7C4D-AC5E-A59885AE42AF}"/>
              </a:ext>
            </a:extLst>
          </p:cNvPr>
          <p:cNvSpPr>
            <a:spLocks noGrp="1"/>
          </p:cNvSpPr>
          <p:nvPr>
            <p:ph type="body" sz="quarter" idx="56" hasCustomPrompt="1"/>
          </p:nvPr>
        </p:nvSpPr>
        <p:spPr>
          <a:xfrm>
            <a:off x="4700740"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26" name="Text Placeholder 12">
            <a:extLst>
              <a:ext uri="{FF2B5EF4-FFF2-40B4-BE49-F238E27FC236}">
                <a16:creationId xmlns:a16="http://schemas.microsoft.com/office/drawing/2014/main" id="{07D1AADA-118E-BE41-B80B-51BBD18F656A}"/>
              </a:ext>
            </a:extLst>
          </p:cNvPr>
          <p:cNvSpPr>
            <a:spLocks noGrp="1"/>
          </p:cNvSpPr>
          <p:nvPr>
            <p:ph type="body" sz="quarter" idx="57" hasCustomPrompt="1"/>
          </p:nvPr>
        </p:nvSpPr>
        <p:spPr>
          <a:xfrm>
            <a:off x="4700740"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27" name="Text Placeholder 13">
            <a:extLst>
              <a:ext uri="{FF2B5EF4-FFF2-40B4-BE49-F238E27FC236}">
                <a16:creationId xmlns:a16="http://schemas.microsoft.com/office/drawing/2014/main" id="{E24E11C2-3904-B24A-8E60-8EA03D6D30B9}"/>
              </a:ext>
            </a:extLst>
          </p:cNvPr>
          <p:cNvSpPr>
            <a:spLocks noGrp="1"/>
          </p:cNvSpPr>
          <p:nvPr>
            <p:ph type="body" sz="quarter" idx="58" hasCustomPrompt="1"/>
          </p:nvPr>
        </p:nvSpPr>
        <p:spPr>
          <a:xfrm>
            <a:off x="4700740"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8" name="Picture Placeholder 9">
            <a:extLst>
              <a:ext uri="{FF2B5EF4-FFF2-40B4-BE49-F238E27FC236}">
                <a16:creationId xmlns:a16="http://schemas.microsoft.com/office/drawing/2014/main" id="{17E6B775-F183-E24D-B8C8-C5A9D75E35BE}"/>
              </a:ext>
            </a:extLst>
          </p:cNvPr>
          <p:cNvSpPr>
            <a:spLocks noGrp="1"/>
          </p:cNvSpPr>
          <p:nvPr>
            <p:ph type="pic" sz="quarter" idx="59"/>
          </p:nvPr>
        </p:nvSpPr>
        <p:spPr>
          <a:xfrm>
            <a:off x="6757416" y="1524000"/>
            <a:ext cx="1828800" cy="2706624"/>
          </a:xfrm>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29" name="Text Placeholder 12">
            <a:extLst>
              <a:ext uri="{FF2B5EF4-FFF2-40B4-BE49-F238E27FC236}">
                <a16:creationId xmlns:a16="http://schemas.microsoft.com/office/drawing/2014/main" id="{7BA052C5-1320-4341-BC7F-17F881F3CCB5}"/>
              </a:ext>
            </a:extLst>
          </p:cNvPr>
          <p:cNvSpPr>
            <a:spLocks noGrp="1"/>
          </p:cNvSpPr>
          <p:nvPr>
            <p:ph type="body" sz="quarter" idx="60" hasCustomPrompt="1"/>
          </p:nvPr>
        </p:nvSpPr>
        <p:spPr>
          <a:xfrm>
            <a:off x="6757416" y="4693920"/>
            <a:ext cx="1828800" cy="243840"/>
          </a:xfrm>
        </p:spPr>
        <p:txBody>
          <a:bodyPr lIns="0" tIns="0" rIns="0" bIns="0"/>
          <a:lstStyle>
            <a:lvl1pPr marL="0" indent="0">
              <a:lnSpc>
                <a:spcPct val="100000"/>
              </a:lnSpc>
              <a:spcBef>
                <a:spcPts val="0"/>
              </a:spcBef>
              <a:buNone/>
              <a:defRPr sz="14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32" name="Text Placeholder 12">
            <a:extLst>
              <a:ext uri="{FF2B5EF4-FFF2-40B4-BE49-F238E27FC236}">
                <a16:creationId xmlns:a16="http://schemas.microsoft.com/office/drawing/2014/main" id="{2BD7FEF4-B67E-064E-B1C5-49DA8EA68519}"/>
              </a:ext>
            </a:extLst>
          </p:cNvPr>
          <p:cNvSpPr>
            <a:spLocks noGrp="1"/>
          </p:cNvSpPr>
          <p:nvPr>
            <p:ph type="body" sz="quarter" idx="61" hasCustomPrompt="1"/>
          </p:nvPr>
        </p:nvSpPr>
        <p:spPr>
          <a:xfrm>
            <a:off x="6757416" y="5120640"/>
            <a:ext cx="1828800" cy="975360"/>
          </a:xfrm>
        </p:spPr>
        <p:txBody>
          <a:bodyPr lIns="0" tIns="0" rIns="0" bIns="0"/>
          <a:lstStyle>
            <a:lvl1pPr marL="0" indent="0">
              <a:lnSpc>
                <a:spcPct val="100000"/>
              </a:lnSpc>
              <a:spcBef>
                <a:spcPts val="0"/>
              </a:spcBef>
              <a:buFont typeface="Arial" panose="020B0604020202020204" pitchFamily="34" charset="0"/>
              <a:buNone/>
              <a:defRPr sz="1100" b="0" i="0">
                <a:solidFill>
                  <a:schemeClr val="tx1"/>
                </a:solidFill>
                <a:latin typeface="Arial" panose="020B0604020202020204" pitchFamily="34" charset="0"/>
                <a:cs typeface="Arial" panose="020B0604020202020204" pitchFamily="34" charset="0"/>
              </a:defRPr>
            </a:lvl1pPr>
          </a:lstStyle>
          <a:p>
            <a:pPr lvl="0"/>
            <a:r>
              <a:rPr lang="en-US" dirty="0"/>
              <a:t>Click to add text </a:t>
            </a:r>
          </a:p>
        </p:txBody>
      </p:sp>
      <p:sp>
        <p:nvSpPr>
          <p:cNvPr id="33" name="Text Placeholder 13">
            <a:extLst>
              <a:ext uri="{FF2B5EF4-FFF2-40B4-BE49-F238E27FC236}">
                <a16:creationId xmlns:a16="http://schemas.microsoft.com/office/drawing/2014/main" id="{EF1030E4-D0AC-614F-A18A-38721222865A}"/>
              </a:ext>
            </a:extLst>
          </p:cNvPr>
          <p:cNvSpPr>
            <a:spLocks noGrp="1"/>
          </p:cNvSpPr>
          <p:nvPr>
            <p:ph type="body" sz="quarter" idx="62" hasCustomPrompt="1"/>
          </p:nvPr>
        </p:nvSpPr>
        <p:spPr>
          <a:xfrm>
            <a:off x="6757416" y="4328160"/>
            <a:ext cx="1828800" cy="243840"/>
          </a:xfrm>
        </p:spPr>
        <p:txBody>
          <a:bodyPr lIns="0" tIns="0" rIns="0" bIns="0">
            <a:normAutofit/>
          </a:bodyPr>
          <a:lstStyle>
            <a:lvl1pPr marL="0" indent="0">
              <a:lnSpc>
                <a:spcPct val="100000"/>
              </a:lnSpc>
              <a:spcBef>
                <a:spcPts val="0"/>
              </a:spcBef>
              <a:buNone/>
              <a:defRPr sz="9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61949560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 White_Visual Data">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C70A86-A745-E949-B1D0-41B5D2173BC5}"/>
              </a:ext>
            </a:extLst>
          </p:cNvPr>
          <p:cNvSpPr>
            <a:spLocks noGrp="1"/>
          </p:cNvSpPr>
          <p:nvPr>
            <p:ph type="title" hasCustomPrompt="1"/>
          </p:nvPr>
        </p:nvSpPr>
        <p:spPr>
          <a:xfrm>
            <a:off x="594360" y="609600"/>
            <a:ext cx="7991856" cy="890016"/>
          </a:xfrm>
        </p:spPr>
        <p:txBody>
          <a:bodyPr lIns="0" tIns="0" rIns="0" bIns="0" anchor="t" anchorCtr="0">
            <a:normAutofit/>
          </a:bodyPr>
          <a:lstStyle>
            <a:lvl1pPr algn="l">
              <a:lnSpc>
                <a:spcPct val="100000"/>
              </a:lnSpc>
              <a:defRPr sz="2400" b="1" i="0">
                <a:solidFill>
                  <a:srgbClr val="000F7E"/>
                </a:solidFill>
                <a:latin typeface="Arial" panose="020B0604020202020204" pitchFamily="34" charset="0"/>
                <a:cs typeface="Arial" panose="020B0604020202020204" pitchFamily="34" charset="0"/>
              </a:defRPr>
            </a:lvl1pPr>
          </a:lstStyle>
          <a:p>
            <a:pPr lvl="0"/>
            <a:r>
              <a:rPr lang="en-US" dirty="0"/>
              <a:t>Click to add a brief slide title</a:t>
            </a:r>
          </a:p>
        </p:txBody>
      </p:sp>
      <p:sp>
        <p:nvSpPr>
          <p:cNvPr id="14" name="Picture Placeholder 13">
            <a:extLst>
              <a:ext uri="{FF2B5EF4-FFF2-40B4-BE49-F238E27FC236}">
                <a16:creationId xmlns:a16="http://schemas.microsoft.com/office/drawing/2014/main" id="{3374AFBB-4A85-9144-9EB0-15F9294B61FD}"/>
              </a:ext>
            </a:extLst>
          </p:cNvPr>
          <p:cNvSpPr>
            <a:spLocks noGrp="1"/>
          </p:cNvSpPr>
          <p:nvPr>
            <p:ph type="pic" sz="quarter" idx="12" hasCustomPrompt="1"/>
          </p:nvPr>
        </p:nvSpPr>
        <p:spPr>
          <a:xfrm>
            <a:off x="594361" y="1524000"/>
            <a:ext cx="7991856" cy="4141621"/>
          </a:xfrm>
        </p:spPr>
        <p:txBody>
          <a:bodyPr/>
          <a:lstStyle>
            <a:lvl1pPr>
              <a:buNone/>
              <a:defRPr sz="1600">
                <a:latin typeface="Arial" panose="020B0604020202020204" pitchFamily="34" charset="0"/>
                <a:cs typeface="Arial" panose="020B0604020202020204" pitchFamily="34" charset="0"/>
              </a:defRPr>
            </a:lvl1pPr>
          </a:lstStyle>
          <a:p>
            <a:r>
              <a:rPr lang="en-US" dirty="0"/>
              <a:t>Click icon to add graph, photo, or data visualization</a:t>
            </a:r>
          </a:p>
        </p:txBody>
      </p:sp>
      <p:sp>
        <p:nvSpPr>
          <p:cNvPr id="17" name="Text Placeholder 13">
            <a:extLst>
              <a:ext uri="{FF2B5EF4-FFF2-40B4-BE49-F238E27FC236}">
                <a16:creationId xmlns:a16="http://schemas.microsoft.com/office/drawing/2014/main" id="{F0B3C679-22DF-8940-B381-273549871C67}"/>
              </a:ext>
            </a:extLst>
          </p:cNvPr>
          <p:cNvSpPr>
            <a:spLocks noGrp="1"/>
          </p:cNvSpPr>
          <p:nvPr>
            <p:ph type="body" sz="quarter" idx="18" hasCustomPrompt="1"/>
          </p:nvPr>
        </p:nvSpPr>
        <p:spPr>
          <a:xfrm>
            <a:off x="594360" y="5862323"/>
            <a:ext cx="7991856" cy="243840"/>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2" name="Rectangle 1">
            <a:extLst>
              <a:ext uri="{FF2B5EF4-FFF2-40B4-BE49-F238E27FC236}">
                <a16:creationId xmlns:a16="http://schemas.microsoft.com/office/drawing/2014/main" id="{B371237F-D7E9-904A-BC33-1E69BDE7303D}"/>
              </a:ext>
            </a:extLst>
          </p:cNvPr>
          <p:cNvSpPr/>
          <p:nvPr userDrawn="1"/>
        </p:nvSpPr>
        <p:spPr>
          <a:xfrm>
            <a:off x="-1053548" y="1"/>
            <a:ext cx="787021" cy="754145"/>
          </a:xfrm>
          <a:prstGeom prst="rect">
            <a:avLst/>
          </a:prstGeom>
          <a:solidFill>
            <a:srgbClr val="0A19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2A7B0030-82A1-3149-AAC5-8B912D85AC60}"/>
              </a:ext>
            </a:extLst>
          </p:cNvPr>
          <p:cNvSpPr/>
          <p:nvPr userDrawn="1"/>
        </p:nvSpPr>
        <p:spPr>
          <a:xfrm>
            <a:off x="-1053548" y="1332324"/>
            <a:ext cx="787021" cy="754145"/>
          </a:xfrm>
          <a:prstGeom prst="rect">
            <a:avLst/>
          </a:prstGeom>
          <a:solidFill>
            <a:srgbClr val="1A70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4F678108-D8E6-6F48-9E71-79B4060AB9EF}"/>
              </a:ext>
            </a:extLst>
          </p:cNvPr>
          <p:cNvSpPr/>
          <p:nvPr userDrawn="1"/>
        </p:nvSpPr>
        <p:spPr>
          <a:xfrm>
            <a:off x="-1053548" y="2714922"/>
            <a:ext cx="787021" cy="754145"/>
          </a:xfrm>
          <a:prstGeom prst="rect">
            <a:avLst/>
          </a:prstGeom>
          <a:solidFill>
            <a:srgbClr val="00AA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C2500438-DFE5-1541-A57C-CCDAE308867C}"/>
              </a:ext>
            </a:extLst>
          </p:cNvPr>
          <p:cNvSpPr/>
          <p:nvPr userDrawn="1"/>
        </p:nvSpPr>
        <p:spPr>
          <a:xfrm>
            <a:off x="-1053548" y="4097521"/>
            <a:ext cx="787021" cy="754145"/>
          </a:xfrm>
          <a:prstGeom prst="rect">
            <a:avLst/>
          </a:prstGeom>
          <a:solidFill>
            <a:srgbClr val="FF912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3EA0A870-4CCE-B041-ADAA-FFD498F6B5DE}"/>
              </a:ext>
            </a:extLst>
          </p:cNvPr>
          <p:cNvSpPr txBox="1"/>
          <p:nvPr userDrawn="1"/>
        </p:nvSpPr>
        <p:spPr>
          <a:xfrm>
            <a:off x="-1784645" y="-953887"/>
            <a:ext cx="1518118" cy="461665"/>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LANL-APPROVED </a:t>
            </a:r>
          </a:p>
          <a:p>
            <a:r>
              <a:rPr lang="en-US" sz="1200" dirty="0">
                <a:solidFill>
                  <a:schemeClr val="tx1"/>
                </a:solidFill>
                <a:latin typeface="Arial" panose="020B0604020202020204" pitchFamily="34" charset="0"/>
                <a:cs typeface="Arial" panose="020B0604020202020204" pitchFamily="34" charset="0"/>
              </a:rPr>
              <a:t>COLOR PALETTE </a:t>
            </a:r>
          </a:p>
        </p:txBody>
      </p:sp>
      <p:sp>
        <p:nvSpPr>
          <p:cNvPr id="4" name="TextBox 3">
            <a:extLst>
              <a:ext uri="{FF2B5EF4-FFF2-40B4-BE49-F238E27FC236}">
                <a16:creationId xmlns:a16="http://schemas.microsoft.com/office/drawing/2014/main" id="{4DBAD157-F0FF-E841-B877-5FF726EE6DB4}"/>
              </a:ext>
            </a:extLst>
          </p:cNvPr>
          <p:cNvSpPr txBox="1"/>
          <p:nvPr userDrawn="1"/>
        </p:nvSpPr>
        <p:spPr>
          <a:xfrm>
            <a:off x="-2236755" y="-3329"/>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PRIMARY COLOR: ULTRAMARINE</a:t>
            </a:r>
          </a:p>
        </p:txBody>
      </p:sp>
      <p:sp>
        <p:nvSpPr>
          <p:cNvPr id="21" name="TextBox 20">
            <a:extLst>
              <a:ext uri="{FF2B5EF4-FFF2-40B4-BE49-F238E27FC236}">
                <a16:creationId xmlns:a16="http://schemas.microsoft.com/office/drawing/2014/main" id="{75EF9DA1-1206-D94F-936A-8C56D3FA0437}"/>
              </a:ext>
            </a:extLst>
          </p:cNvPr>
          <p:cNvSpPr txBox="1"/>
          <p:nvPr userDrawn="1"/>
        </p:nvSpPr>
        <p:spPr>
          <a:xfrm>
            <a:off x="-2236755" y="1316423"/>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SECONDARY COLOR: BLUE</a:t>
            </a:r>
          </a:p>
        </p:txBody>
      </p:sp>
      <p:sp>
        <p:nvSpPr>
          <p:cNvPr id="22" name="TextBox 21">
            <a:extLst>
              <a:ext uri="{FF2B5EF4-FFF2-40B4-BE49-F238E27FC236}">
                <a16:creationId xmlns:a16="http://schemas.microsoft.com/office/drawing/2014/main" id="{3418CEFD-1271-3F43-A3DB-664C3A2A6F61}"/>
              </a:ext>
            </a:extLst>
          </p:cNvPr>
          <p:cNvSpPr txBox="1"/>
          <p:nvPr userDrawn="1"/>
        </p:nvSpPr>
        <p:spPr>
          <a:xfrm>
            <a:off x="-2236755" y="2711591"/>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GREEN</a:t>
            </a:r>
          </a:p>
        </p:txBody>
      </p:sp>
      <p:sp>
        <p:nvSpPr>
          <p:cNvPr id="23" name="TextBox 22">
            <a:extLst>
              <a:ext uri="{FF2B5EF4-FFF2-40B4-BE49-F238E27FC236}">
                <a16:creationId xmlns:a16="http://schemas.microsoft.com/office/drawing/2014/main" id="{252C2957-98B7-7447-A979-8F5F9439F931}"/>
              </a:ext>
            </a:extLst>
          </p:cNvPr>
          <p:cNvSpPr txBox="1"/>
          <p:nvPr userDrawn="1"/>
        </p:nvSpPr>
        <p:spPr>
          <a:xfrm>
            <a:off x="-2236755" y="4106758"/>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EXTENDED PALETTE: ORANGE</a:t>
            </a:r>
          </a:p>
        </p:txBody>
      </p:sp>
      <p:sp>
        <p:nvSpPr>
          <p:cNvPr id="15" name="Rectangle 14">
            <a:extLst>
              <a:ext uri="{FF2B5EF4-FFF2-40B4-BE49-F238E27FC236}">
                <a16:creationId xmlns:a16="http://schemas.microsoft.com/office/drawing/2014/main" id="{C17D5F0D-5C60-5143-BF1E-4A0546C4287F}"/>
              </a:ext>
            </a:extLst>
          </p:cNvPr>
          <p:cNvSpPr/>
          <p:nvPr userDrawn="1"/>
        </p:nvSpPr>
        <p:spPr>
          <a:xfrm>
            <a:off x="-1053548" y="5541578"/>
            <a:ext cx="787021" cy="75414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92CA6A2F-D5F2-CB4B-A618-B3021CB6FE30}"/>
              </a:ext>
            </a:extLst>
          </p:cNvPr>
          <p:cNvSpPr txBox="1"/>
          <p:nvPr userDrawn="1"/>
        </p:nvSpPr>
        <p:spPr>
          <a:xfrm>
            <a:off x="-2236755" y="5550815"/>
            <a:ext cx="1307950" cy="338554"/>
          </a:xfrm>
          <a:prstGeom prst="rect">
            <a:avLst/>
          </a:prstGeom>
          <a:noFill/>
        </p:spPr>
        <p:txBody>
          <a:bodyPr wrap="square" rtlCol="0">
            <a:spAutoFit/>
          </a:bodyPr>
          <a:lstStyle/>
          <a:p>
            <a:r>
              <a:rPr lang="en-US" sz="800" dirty="0">
                <a:solidFill>
                  <a:schemeClr val="tx1"/>
                </a:solidFill>
                <a:latin typeface="Arial" panose="020B0604020202020204" pitchFamily="34" charset="0"/>
                <a:cs typeface="Arial" panose="020B0604020202020204" pitchFamily="34" charset="0"/>
              </a:rPr>
              <a:t>MONOCHROMATIC: GREY</a:t>
            </a:r>
          </a:p>
        </p:txBody>
      </p:sp>
    </p:spTree>
    <p:extLst>
      <p:ext uri="{BB962C8B-B14F-4D97-AF65-F5344CB8AC3E}">
        <p14:creationId xmlns:p14="http://schemas.microsoft.com/office/powerpoint/2010/main" val="416387624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ue BG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4778310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BG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6895572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2914E2-5970-D64D-8F42-0A90C929586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b="-5861"/>
          <a:stretch/>
        </p:blipFill>
        <p:spPr>
          <a:xfrm>
            <a:off x="2800593" y="298702"/>
            <a:ext cx="6343408" cy="6925058"/>
          </a:xfrm>
          <a:prstGeom prst="rect">
            <a:avLst/>
          </a:prstGeom>
        </p:spPr>
      </p:pic>
      <p:sp>
        <p:nvSpPr>
          <p:cNvPr id="5" name="Slide Number Placeholder 3">
            <a:extLst>
              <a:ext uri="{FF2B5EF4-FFF2-40B4-BE49-F238E27FC236}">
                <a16:creationId xmlns:a16="http://schemas.microsoft.com/office/drawing/2014/main" id="{1D7EDC4A-BEF6-BF42-9D9A-F47ED202C474}"/>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6" name="Date Placeholder 3">
            <a:extLst>
              <a:ext uri="{FF2B5EF4-FFF2-40B4-BE49-F238E27FC236}">
                <a16:creationId xmlns:a16="http://schemas.microsoft.com/office/drawing/2014/main" id="{90837E2F-4F21-1044-BFBE-A09264C747AB}"/>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2/27/24</a:t>
            </a:fld>
            <a:endParaRPr lang="en-US" sz="700" dirty="0"/>
          </a:p>
        </p:txBody>
      </p:sp>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41787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C or 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25BDFE-288F-694A-8F3E-5EA7C70FB20B}"/>
              </a:ext>
            </a:extLst>
          </p:cNvPr>
          <p:cNvSpPr>
            <a:spLocks noGrp="1"/>
          </p:cNvSpPr>
          <p:nvPr>
            <p:ph type="title" hasCustomPrompt="1"/>
          </p:nvPr>
        </p:nvSpPr>
        <p:spPr>
          <a:xfrm>
            <a:off x="594360" y="612648"/>
            <a:ext cx="7991856" cy="890016"/>
          </a:xfrm>
        </p:spPr>
        <p:txBody>
          <a:bodyPr lIns="0" tIns="0" rIns="0" bIns="0" anchor="t"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Table of Contents, or Agenda</a:t>
            </a:r>
          </a:p>
        </p:txBody>
      </p:sp>
      <p:sp>
        <p:nvSpPr>
          <p:cNvPr id="13" name="Text Placeholder 10">
            <a:extLst>
              <a:ext uri="{FF2B5EF4-FFF2-40B4-BE49-F238E27FC236}">
                <a16:creationId xmlns:a16="http://schemas.microsoft.com/office/drawing/2014/main" id="{543AE689-5E80-EF4B-BEB2-12EB7E2E7577}"/>
              </a:ext>
            </a:extLst>
          </p:cNvPr>
          <p:cNvSpPr>
            <a:spLocks noGrp="1"/>
          </p:cNvSpPr>
          <p:nvPr>
            <p:ph type="body" sz="quarter" idx="14" hasCustomPrompt="1"/>
          </p:nvPr>
        </p:nvSpPr>
        <p:spPr>
          <a:xfrm>
            <a:off x="594360"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5" name="Text Placeholder 10">
            <a:extLst>
              <a:ext uri="{FF2B5EF4-FFF2-40B4-BE49-F238E27FC236}">
                <a16:creationId xmlns:a16="http://schemas.microsoft.com/office/drawing/2014/main" id="{EF08DEE9-E8E9-294E-AFDB-272348017E85}"/>
              </a:ext>
            </a:extLst>
          </p:cNvPr>
          <p:cNvSpPr>
            <a:spLocks noGrp="1"/>
          </p:cNvSpPr>
          <p:nvPr>
            <p:ph type="body" sz="quarter" idx="17" hasCustomPrompt="1"/>
          </p:nvPr>
        </p:nvSpPr>
        <p:spPr>
          <a:xfrm>
            <a:off x="1984614"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7" name="Text Placeholder 10">
            <a:extLst>
              <a:ext uri="{FF2B5EF4-FFF2-40B4-BE49-F238E27FC236}">
                <a16:creationId xmlns:a16="http://schemas.microsoft.com/office/drawing/2014/main" id="{F515D795-953A-8047-83C7-D0752DBDB0F1}"/>
              </a:ext>
            </a:extLst>
          </p:cNvPr>
          <p:cNvSpPr>
            <a:spLocks noGrp="1"/>
          </p:cNvSpPr>
          <p:nvPr>
            <p:ph type="body" sz="quarter" idx="20" hasCustomPrompt="1"/>
          </p:nvPr>
        </p:nvSpPr>
        <p:spPr>
          <a:xfrm>
            <a:off x="3361106"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9" name="Text Placeholder 10">
            <a:extLst>
              <a:ext uri="{FF2B5EF4-FFF2-40B4-BE49-F238E27FC236}">
                <a16:creationId xmlns:a16="http://schemas.microsoft.com/office/drawing/2014/main" id="{EC01086B-B4A6-8A48-849F-4A810C93BBC1}"/>
              </a:ext>
            </a:extLst>
          </p:cNvPr>
          <p:cNvSpPr>
            <a:spLocks noGrp="1"/>
          </p:cNvSpPr>
          <p:nvPr>
            <p:ph type="body" sz="quarter" idx="23" hasCustomPrompt="1"/>
          </p:nvPr>
        </p:nvSpPr>
        <p:spPr>
          <a:xfrm>
            <a:off x="4707333"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1" name="Text Placeholder 10">
            <a:extLst>
              <a:ext uri="{FF2B5EF4-FFF2-40B4-BE49-F238E27FC236}">
                <a16:creationId xmlns:a16="http://schemas.microsoft.com/office/drawing/2014/main" id="{C2E775BD-5F42-B44F-98CB-85BE7A979F1C}"/>
              </a:ext>
            </a:extLst>
          </p:cNvPr>
          <p:cNvSpPr>
            <a:spLocks noGrp="1"/>
          </p:cNvSpPr>
          <p:nvPr>
            <p:ph type="body" sz="quarter" idx="26" hasCustomPrompt="1"/>
          </p:nvPr>
        </p:nvSpPr>
        <p:spPr>
          <a:xfrm>
            <a:off x="6099035"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3" name="Text Placeholder 10">
            <a:extLst>
              <a:ext uri="{FF2B5EF4-FFF2-40B4-BE49-F238E27FC236}">
                <a16:creationId xmlns:a16="http://schemas.microsoft.com/office/drawing/2014/main" id="{9266F9AF-0547-674E-8536-FB560908A4EF}"/>
              </a:ext>
            </a:extLst>
          </p:cNvPr>
          <p:cNvSpPr>
            <a:spLocks noGrp="1"/>
          </p:cNvSpPr>
          <p:nvPr>
            <p:ph type="body" sz="quarter" idx="29" hasCustomPrompt="1"/>
          </p:nvPr>
        </p:nvSpPr>
        <p:spPr>
          <a:xfrm>
            <a:off x="7475289"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38" name="Text Placeholder 37">
            <a:extLst>
              <a:ext uri="{FF2B5EF4-FFF2-40B4-BE49-F238E27FC236}">
                <a16:creationId xmlns:a16="http://schemas.microsoft.com/office/drawing/2014/main" id="{1F14FC34-4139-5E42-8B4C-3D14628AB150}"/>
              </a:ext>
            </a:extLst>
          </p:cNvPr>
          <p:cNvSpPr>
            <a:spLocks noGrp="1"/>
          </p:cNvSpPr>
          <p:nvPr>
            <p:ph type="body" sz="quarter" idx="35" hasCustomPrompt="1"/>
          </p:nvPr>
        </p:nvSpPr>
        <p:spPr>
          <a:xfrm>
            <a:off x="594360"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01</a:t>
            </a:r>
          </a:p>
        </p:txBody>
      </p:sp>
      <p:sp>
        <p:nvSpPr>
          <p:cNvPr id="39" name="Text Placeholder 37">
            <a:extLst>
              <a:ext uri="{FF2B5EF4-FFF2-40B4-BE49-F238E27FC236}">
                <a16:creationId xmlns:a16="http://schemas.microsoft.com/office/drawing/2014/main" id="{9C51006D-405B-1540-844A-A08EDAFBA83C}"/>
              </a:ext>
            </a:extLst>
          </p:cNvPr>
          <p:cNvSpPr>
            <a:spLocks noGrp="1"/>
          </p:cNvSpPr>
          <p:nvPr>
            <p:ph type="body" sz="quarter" idx="36" hasCustomPrompt="1"/>
          </p:nvPr>
        </p:nvSpPr>
        <p:spPr>
          <a:xfrm>
            <a:off x="2004516"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02</a:t>
            </a:r>
          </a:p>
        </p:txBody>
      </p:sp>
      <p:sp>
        <p:nvSpPr>
          <p:cNvPr id="40" name="Text Placeholder 37">
            <a:extLst>
              <a:ext uri="{FF2B5EF4-FFF2-40B4-BE49-F238E27FC236}">
                <a16:creationId xmlns:a16="http://schemas.microsoft.com/office/drawing/2014/main" id="{B91A61BE-01BD-F145-9B92-D20E78E3DAB3}"/>
              </a:ext>
            </a:extLst>
          </p:cNvPr>
          <p:cNvSpPr>
            <a:spLocks noGrp="1"/>
          </p:cNvSpPr>
          <p:nvPr>
            <p:ph type="body" sz="quarter" idx="37" hasCustomPrompt="1"/>
          </p:nvPr>
        </p:nvSpPr>
        <p:spPr>
          <a:xfrm>
            <a:off x="3371237"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03</a:t>
            </a:r>
          </a:p>
        </p:txBody>
      </p:sp>
      <p:sp>
        <p:nvSpPr>
          <p:cNvPr id="41" name="Text Placeholder 37">
            <a:extLst>
              <a:ext uri="{FF2B5EF4-FFF2-40B4-BE49-F238E27FC236}">
                <a16:creationId xmlns:a16="http://schemas.microsoft.com/office/drawing/2014/main" id="{D5F2828C-B1EF-364B-8D48-33FAC26A311E}"/>
              </a:ext>
            </a:extLst>
          </p:cNvPr>
          <p:cNvSpPr>
            <a:spLocks noGrp="1"/>
          </p:cNvSpPr>
          <p:nvPr>
            <p:ph type="body" sz="quarter" idx="38" hasCustomPrompt="1"/>
          </p:nvPr>
        </p:nvSpPr>
        <p:spPr>
          <a:xfrm>
            <a:off x="4701327"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04</a:t>
            </a:r>
          </a:p>
        </p:txBody>
      </p:sp>
      <p:sp>
        <p:nvSpPr>
          <p:cNvPr id="42" name="Text Placeholder 37">
            <a:extLst>
              <a:ext uri="{FF2B5EF4-FFF2-40B4-BE49-F238E27FC236}">
                <a16:creationId xmlns:a16="http://schemas.microsoft.com/office/drawing/2014/main" id="{0D5B74BE-11D4-3E4C-AA8A-16543EABA184}"/>
              </a:ext>
            </a:extLst>
          </p:cNvPr>
          <p:cNvSpPr>
            <a:spLocks noGrp="1"/>
          </p:cNvSpPr>
          <p:nvPr>
            <p:ph type="body" sz="quarter" idx="39" hasCustomPrompt="1"/>
          </p:nvPr>
        </p:nvSpPr>
        <p:spPr>
          <a:xfrm>
            <a:off x="6123330"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05</a:t>
            </a:r>
          </a:p>
        </p:txBody>
      </p:sp>
      <p:sp>
        <p:nvSpPr>
          <p:cNvPr id="43" name="Text Placeholder 37">
            <a:extLst>
              <a:ext uri="{FF2B5EF4-FFF2-40B4-BE49-F238E27FC236}">
                <a16:creationId xmlns:a16="http://schemas.microsoft.com/office/drawing/2014/main" id="{A61A0372-A989-7542-8743-212304AD1943}"/>
              </a:ext>
            </a:extLst>
          </p:cNvPr>
          <p:cNvSpPr>
            <a:spLocks noGrp="1"/>
          </p:cNvSpPr>
          <p:nvPr>
            <p:ph type="body" sz="quarter" idx="40" hasCustomPrompt="1"/>
          </p:nvPr>
        </p:nvSpPr>
        <p:spPr>
          <a:xfrm>
            <a:off x="7471882"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06</a:t>
            </a:r>
          </a:p>
        </p:txBody>
      </p:sp>
      <p:sp>
        <p:nvSpPr>
          <p:cNvPr id="3" name="Text Placeholder 2">
            <a:extLst>
              <a:ext uri="{FF2B5EF4-FFF2-40B4-BE49-F238E27FC236}">
                <a16:creationId xmlns:a16="http://schemas.microsoft.com/office/drawing/2014/main" id="{70FF70A5-083D-2649-B16E-E603A2ACAC1F}"/>
              </a:ext>
            </a:extLst>
          </p:cNvPr>
          <p:cNvSpPr>
            <a:spLocks noGrp="1"/>
          </p:cNvSpPr>
          <p:nvPr>
            <p:ph type="body" sz="quarter" idx="41" hasCustomPrompt="1"/>
          </p:nvPr>
        </p:nvSpPr>
        <p:spPr>
          <a:xfrm>
            <a:off x="594360" y="4056096"/>
            <a:ext cx="1097280"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28" name="Text Placeholder 2">
            <a:extLst>
              <a:ext uri="{FF2B5EF4-FFF2-40B4-BE49-F238E27FC236}">
                <a16:creationId xmlns:a16="http://schemas.microsoft.com/office/drawing/2014/main" id="{E60BD62F-9DEA-AD47-9777-0410E222A0EB}"/>
              </a:ext>
            </a:extLst>
          </p:cNvPr>
          <p:cNvSpPr>
            <a:spLocks noGrp="1"/>
          </p:cNvSpPr>
          <p:nvPr>
            <p:ph type="body" sz="quarter" idx="42" hasCustomPrompt="1"/>
          </p:nvPr>
        </p:nvSpPr>
        <p:spPr>
          <a:xfrm>
            <a:off x="1955404"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0" name="Text Placeholder 2">
            <a:extLst>
              <a:ext uri="{FF2B5EF4-FFF2-40B4-BE49-F238E27FC236}">
                <a16:creationId xmlns:a16="http://schemas.microsoft.com/office/drawing/2014/main" id="{6520748F-3B1C-7D44-9F74-07C77A95BDF4}"/>
              </a:ext>
            </a:extLst>
          </p:cNvPr>
          <p:cNvSpPr>
            <a:spLocks noGrp="1"/>
          </p:cNvSpPr>
          <p:nvPr>
            <p:ph type="body" sz="quarter" idx="43" hasCustomPrompt="1"/>
          </p:nvPr>
        </p:nvSpPr>
        <p:spPr>
          <a:xfrm>
            <a:off x="3348596"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1" name="Text Placeholder 2">
            <a:extLst>
              <a:ext uri="{FF2B5EF4-FFF2-40B4-BE49-F238E27FC236}">
                <a16:creationId xmlns:a16="http://schemas.microsoft.com/office/drawing/2014/main" id="{41F05B3B-46BF-E34A-B6EB-3B5C40F9DF42}"/>
              </a:ext>
            </a:extLst>
          </p:cNvPr>
          <p:cNvSpPr>
            <a:spLocks noGrp="1"/>
          </p:cNvSpPr>
          <p:nvPr>
            <p:ph type="body" sz="quarter" idx="44" hasCustomPrompt="1"/>
          </p:nvPr>
        </p:nvSpPr>
        <p:spPr>
          <a:xfrm>
            <a:off x="4699219"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5" name="Text Placeholder 2">
            <a:extLst>
              <a:ext uri="{FF2B5EF4-FFF2-40B4-BE49-F238E27FC236}">
                <a16:creationId xmlns:a16="http://schemas.microsoft.com/office/drawing/2014/main" id="{70A64131-E697-7142-892C-FECA1AF2C56E}"/>
              </a:ext>
            </a:extLst>
          </p:cNvPr>
          <p:cNvSpPr>
            <a:spLocks noGrp="1"/>
          </p:cNvSpPr>
          <p:nvPr>
            <p:ph type="body" sz="quarter" idx="45" hasCustomPrompt="1"/>
          </p:nvPr>
        </p:nvSpPr>
        <p:spPr>
          <a:xfrm>
            <a:off x="6094646"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6" name="Text Placeholder 2">
            <a:extLst>
              <a:ext uri="{FF2B5EF4-FFF2-40B4-BE49-F238E27FC236}">
                <a16:creationId xmlns:a16="http://schemas.microsoft.com/office/drawing/2014/main" id="{EF72F97E-E60E-FB4D-82AA-CB9ACA474A87}"/>
              </a:ext>
            </a:extLst>
          </p:cNvPr>
          <p:cNvSpPr>
            <a:spLocks noGrp="1"/>
          </p:cNvSpPr>
          <p:nvPr>
            <p:ph type="body" sz="quarter" idx="46" hasCustomPrompt="1"/>
          </p:nvPr>
        </p:nvSpPr>
        <p:spPr>
          <a:xfrm>
            <a:off x="7467879"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Tree>
    <p:extLst>
      <p:ext uri="{BB962C8B-B14F-4D97-AF65-F5344CB8AC3E}">
        <p14:creationId xmlns:p14="http://schemas.microsoft.com/office/powerpoint/2010/main" val="2752133198"/>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Background_TOC or 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594360" y="609600"/>
            <a:ext cx="7991856" cy="9144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594360" y="1524000"/>
            <a:ext cx="7991856" cy="4434840"/>
          </a:xfrm>
        </p:spPr>
        <p:txBody>
          <a:bodyPr/>
          <a:lstStyle>
            <a:lvl1pPr marL="228600" indent="-228600">
              <a:buClr>
                <a:schemeClr val="bg1"/>
              </a:buClr>
              <a:tabLst/>
              <a:defRPr/>
            </a:lvl1pPr>
            <a:lvl2pPr marL="458788" indent="-230188">
              <a:buClr>
                <a:schemeClr val="bg1"/>
              </a:buClr>
              <a:buFont typeface="System Font Regular"/>
              <a:buChar char="⁃"/>
              <a:tabLst/>
              <a:defRPr/>
            </a:lvl2pPr>
            <a:lvl3pPr marL="687388" indent="-228600">
              <a:buClr>
                <a:schemeClr val="bg1"/>
              </a:buClr>
              <a:tabLs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6020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hoto Statement_White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a:buFontTx/>
              <a:buNone/>
              <a:defRPr>
                <a:solidFill>
                  <a:srgbClr val="000F7E"/>
                </a:solidFill>
                <a:latin typeface="Arial" panose="020B0604020202020204" pitchFamily="34" charset="0"/>
                <a:cs typeface="Arial" panose="020B0604020202020204" pitchFamily="34" charset="0"/>
              </a:defRPr>
            </a:lvl1pPr>
          </a:lstStyle>
          <a:p>
            <a:r>
              <a:rPr lang="en-US" dirty="0"/>
              <a:t>Click icon to add picture</a:t>
            </a:r>
          </a:p>
        </p:txBody>
      </p:sp>
      <p:sp>
        <p:nvSpPr>
          <p:cNvPr id="10" name="Text Placeholder 9">
            <a:extLst>
              <a:ext uri="{FF2B5EF4-FFF2-40B4-BE49-F238E27FC236}">
                <a16:creationId xmlns:a16="http://schemas.microsoft.com/office/drawing/2014/main" id="{0E3296A8-807F-5647-9E27-81056A80893E}"/>
              </a:ext>
            </a:extLst>
          </p:cNvPr>
          <p:cNvSpPr>
            <a:spLocks noGrp="1"/>
          </p:cNvSpPr>
          <p:nvPr>
            <p:ph type="body" sz="quarter" idx="14" hasCustomPrompt="1"/>
          </p:nvPr>
        </p:nvSpPr>
        <p:spPr>
          <a:xfrm>
            <a:off x="594360" y="609600"/>
            <a:ext cx="4220707"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3" name="Text Placeholder 2">
            <a:extLst>
              <a:ext uri="{FF2B5EF4-FFF2-40B4-BE49-F238E27FC236}">
                <a16:creationId xmlns:a16="http://schemas.microsoft.com/office/drawing/2014/main" id="{CBC950A1-C470-5C48-B92A-282D2269A941}"/>
              </a:ext>
            </a:extLst>
          </p:cNvPr>
          <p:cNvSpPr>
            <a:spLocks noGrp="1"/>
          </p:cNvSpPr>
          <p:nvPr>
            <p:ph type="body" sz="quarter" idx="19" hasCustomPrompt="1"/>
          </p:nvPr>
        </p:nvSpPr>
        <p:spPr>
          <a:xfrm>
            <a:off x="594360" y="1523999"/>
            <a:ext cx="4220708"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7" name="Text Placeholder 13">
            <a:extLst>
              <a:ext uri="{FF2B5EF4-FFF2-40B4-BE49-F238E27FC236}">
                <a16:creationId xmlns:a16="http://schemas.microsoft.com/office/drawing/2014/main" id="{5D34A9EF-0B3B-194B-A31B-0DF154086A04}"/>
              </a:ext>
            </a:extLst>
          </p:cNvPr>
          <p:cNvSpPr>
            <a:spLocks noGrp="1"/>
          </p:cNvSpPr>
          <p:nvPr>
            <p:ph type="body" sz="quarter" idx="18" hasCustomPrompt="1"/>
          </p:nvPr>
        </p:nvSpPr>
        <p:spPr>
          <a:xfrm>
            <a:off x="3309813" y="5964946"/>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425594958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594360" y="609600"/>
            <a:ext cx="7991856" cy="9144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594360" y="1524000"/>
            <a:ext cx="7991856" cy="443484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8298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BG_Text Only-No Subhead">
    <p:bg>
      <p:bgPr>
        <a:solidFill>
          <a:srgbClr val="000F7E"/>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9726438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_Blue BG_Title and text only">
    <p:bg>
      <p:bgPr>
        <a:solidFill>
          <a:srgbClr val="000F7E"/>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2914E2-5970-D64D-8F42-0A90C929586B}"/>
              </a:ext>
            </a:extLst>
          </p:cNvPr>
          <p:cNvPicPr>
            <a:picLocks noChangeAspect="1"/>
          </p:cNvPicPr>
          <p:nvPr userDrawn="1"/>
        </p:nvPicPr>
        <p:blipFill rotWithShape="1">
          <a:blip r:embed="rId2"/>
          <a:srcRect l="45455" t="-1" b="-5861"/>
          <a:stretch/>
        </p:blipFill>
        <p:spPr>
          <a:xfrm>
            <a:off x="2800593" y="298702"/>
            <a:ext cx="6343408" cy="6925058"/>
          </a:xfrm>
          <a:prstGeom prst="rect">
            <a:avLst/>
          </a:prstGeom>
        </p:spPr>
      </p:pic>
      <p:sp>
        <p:nvSpPr>
          <p:cNvPr id="5" name="Slide Number Placeholder 3">
            <a:extLst>
              <a:ext uri="{FF2B5EF4-FFF2-40B4-BE49-F238E27FC236}">
                <a16:creationId xmlns:a16="http://schemas.microsoft.com/office/drawing/2014/main" id="{1D7EDC4A-BEF6-BF42-9D9A-F47ED202C474}"/>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6" name="Date Placeholder 3">
            <a:extLst>
              <a:ext uri="{FF2B5EF4-FFF2-40B4-BE49-F238E27FC236}">
                <a16:creationId xmlns:a16="http://schemas.microsoft.com/office/drawing/2014/main" id="{90837E2F-4F21-1044-BFBE-A09264C747AB}"/>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2/27/24</a:t>
            </a:fld>
            <a:endParaRPr lang="en-US" sz="700" dirty="0"/>
          </a:p>
        </p:txBody>
      </p:sp>
      <p:sp>
        <p:nvSpPr>
          <p:cNvPr id="10" name="Text Placeholder 9">
            <a:extLst>
              <a:ext uri="{FF2B5EF4-FFF2-40B4-BE49-F238E27FC236}">
                <a16:creationId xmlns:a16="http://schemas.microsoft.com/office/drawing/2014/main" id="{97296882-4466-CA4B-838A-C94D33F4B27A}"/>
              </a:ext>
            </a:extLst>
          </p:cNvPr>
          <p:cNvSpPr>
            <a:spLocks noGrp="1"/>
          </p:cNvSpPr>
          <p:nvPr>
            <p:ph type="body" sz="quarter" idx="14" hasCustomPrompt="1"/>
          </p:nvPr>
        </p:nvSpPr>
        <p:spPr>
          <a:xfrm>
            <a:off x="594360" y="609600"/>
            <a:ext cx="7991856"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1" name="Text Placeholder 2">
            <a:extLst>
              <a:ext uri="{FF2B5EF4-FFF2-40B4-BE49-F238E27FC236}">
                <a16:creationId xmlns:a16="http://schemas.microsoft.com/office/drawing/2014/main" id="{F479DEE7-37EE-CA4D-8507-ABBFE1A5E82C}"/>
              </a:ext>
            </a:extLst>
          </p:cNvPr>
          <p:cNvSpPr>
            <a:spLocks noGrp="1"/>
          </p:cNvSpPr>
          <p:nvPr>
            <p:ph type="body" sz="quarter" idx="19" hasCustomPrompt="1"/>
          </p:nvPr>
        </p:nvSpPr>
        <p:spPr>
          <a:xfrm>
            <a:off x="594360" y="1523999"/>
            <a:ext cx="7991856" cy="4434840"/>
          </a:xfrm>
        </p:spPr>
        <p:txBody>
          <a:bodyPr wrap="square" lIns="0" tIns="0" rIns="0" bIns="0">
            <a:noAutofit/>
          </a:bodyPr>
          <a:lstStyle>
            <a:lvl1pPr marL="230188" indent="-230188">
              <a:lnSpc>
                <a:spcPct val="100000"/>
              </a:lnSpc>
              <a:spcBef>
                <a:spcPts val="600"/>
              </a:spcBef>
              <a:tabLst/>
              <a:defRPr>
                <a:solidFill>
                  <a:schemeClr val="bg1"/>
                </a:solidFill>
              </a:defRPr>
            </a:lvl1pPr>
            <a:lvl2pPr marL="460375" indent="-230188">
              <a:tabLst/>
              <a:defRPr>
                <a:solidFill>
                  <a:schemeClr val="bg1"/>
                </a:solidFill>
              </a:defRPr>
            </a:lvl2pPr>
            <a:lvl3pPr>
              <a:defRPr>
                <a:solidFill>
                  <a:schemeClr val="bg1"/>
                </a:solidFill>
              </a:defRPr>
            </a:lvl3pPr>
            <a:lvl4pPr marL="914400" indent="-227013">
              <a:tabLst/>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8479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C or Agenda">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25BDFE-288F-694A-8F3E-5EA7C70FB20B}"/>
              </a:ext>
            </a:extLst>
          </p:cNvPr>
          <p:cNvSpPr>
            <a:spLocks noGrp="1"/>
          </p:cNvSpPr>
          <p:nvPr>
            <p:ph type="title" hasCustomPrompt="1"/>
          </p:nvPr>
        </p:nvSpPr>
        <p:spPr>
          <a:xfrm>
            <a:off x="594360" y="612648"/>
            <a:ext cx="7991856" cy="890016"/>
          </a:xfrm>
        </p:spPr>
        <p:txBody>
          <a:bodyPr lIns="0" tIns="0" rIns="0" bIns="0" anchor="t" anchorCtr="0">
            <a:noAutofit/>
          </a:bodyPr>
          <a:lstStyle>
            <a:lvl1pPr algn="l">
              <a:lnSpc>
                <a:spcPct val="100000"/>
              </a:lnSpc>
              <a:defRPr sz="2400" b="1" i="0">
                <a:solidFill>
                  <a:schemeClr val="bg1"/>
                </a:solidFill>
                <a:latin typeface="Arial" panose="020B0604020202020204" pitchFamily="34" charset="0"/>
                <a:cs typeface="Arial" panose="020B0604020202020204" pitchFamily="34" charset="0"/>
              </a:defRPr>
            </a:lvl1pPr>
          </a:lstStyle>
          <a:p>
            <a:r>
              <a:rPr lang="en-US" dirty="0"/>
              <a:t>Click to add Title, Table of Contents, or Agenda</a:t>
            </a:r>
          </a:p>
        </p:txBody>
      </p:sp>
      <p:sp>
        <p:nvSpPr>
          <p:cNvPr id="13" name="Text Placeholder 10">
            <a:extLst>
              <a:ext uri="{FF2B5EF4-FFF2-40B4-BE49-F238E27FC236}">
                <a16:creationId xmlns:a16="http://schemas.microsoft.com/office/drawing/2014/main" id="{543AE689-5E80-EF4B-BEB2-12EB7E2E7577}"/>
              </a:ext>
            </a:extLst>
          </p:cNvPr>
          <p:cNvSpPr>
            <a:spLocks noGrp="1"/>
          </p:cNvSpPr>
          <p:nvPr>
            <p:ph type="body" sz="quarter" idx="14" hasCustomPrompt="1"/>
          </p:nvPr>
        </p:nvSpPr>
        <p:spPr>
          <a:xfrm>
            <a:off x="594360"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5" name="Text Placeholder 10">
            <a:extLst>
              <a:ext uri="{FF2B5EF4-FFF2-40B4-BE49-F238E27FC236}">
                <a16:creationId xmlns:a16="http://schemas.microsoft.com/office/drawing/2014/main" id="{EF08DEE9-E8E9-294E-AFDB-272348017E85}"/>
              </a:ext>
            </a:extLst>
          </p:cNvPr>
          <p:cNvSpPr>
            <a:spLocks noGrp="1"/>
          </p:cNvSpPr>
          <p:nvPr>
            <p:ph type="body" sz="quarter" idx="17" hasCustomPrompt="1"/>
          </p:nvPr>
        </p:nvSpPr>
        <p:spPr>
          <a:xfrm>
            <a:off x="1984614"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7" name="Text Placeholder 10">
            <a:extLst>
              <a:ext uri="{FF2B5EF4-FFF2-40B4-BE49-F238E27FC236}">
                <a16:creationId xmlns:a16="http://schemas.microsoft.com/office/drawing/2014/main" id="{F515D795-953A-8047-83C7-D0752DBDB0F1}"/>
              </a:ext>
            </a:extLst>
          </p:cNvPr>
          <p:cNvSpPr>
            <a:spLocks noGrp="1"/>
          </p:cNvSpPr>
          <p:nvPr>
            <p:ph type="body" sz="quarter" idx="20" hasCustomPrompt="1"/>
          </p:nvPr>
        </p:nvSpPr>
        <p:spPr>
          <a:xfrm>
            <a:off x="3361106"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19" name="Text Placeholder 10">
            <a:extLst>
              <a:ext uri="{FF2B5EF4-FFF2-40B4-BE49-F238E27FC236}">
                <a16:creationId xmlns:a16="http://schemas.microsoft.com/office/drawing/2014/main" id="{EC01086B-B4A6-8A48-849F-4A810C93BBC1}"/>
              </a:ext>
            </a:extLst>
          </p:cNvPr>
          <p:cNvSpPr>
            <a:spLocks noGrp="1"/>
          </p:cNvSpPr>
          <p:nvPr>
            <p:ph type="body" sz="quarter" idx="23" hasCustomPrompt="1"/>
          </p:nvPr>
        </p:nvSpPr>
        <p:spPr>
          <a:xfrm>
            <a:off x="4707333"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1" name="Text Placeholder 10">
            <a:extLst>
              <a:ext uri="{FF2B5EF4-FFF2-40B4-BE49-F238E27FC236}">
                <a16:creationId xmlns:a16="http://schemas.microsoft.com/office/drawing/2014/main" id="{C2E775BD-5F42-B44F-98CB-85BE7A979F1C}"/>
              </a:ext>
            </a:extLst>
          </p:cNvPr>
          <p:cNvSpPr>
            <a:spLocks noGrp="1"/>
          </p:cNvSpPr>
          <p:nvPr>
            <p:ph type="body" sz="quarter" idx="26" hasCustomPrompt="1"/>
          </p:nvPr>
        </p:nvSpPr>
        <p:spPr>
          <a:xfrm>
            <a:off x="6099035"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23" name="Text Placeholder 10">
            <a:extLst>
              <a:ext uri="{FF2B5EF4-FFF2-40B4-BE49-F238E27FC236}">
                <a16:creationId xmlns:a16="http://schemas.microsoft.com/office/drawing/2014/main" id="{9266F9AF-0547-674E-8536-FB560908A4EF}"/>
              </a:ext>
            </a:extLst>
          </p:cNvPr>
          <p:cNvSpPr>
            <a:spLocks noGrp="1"/>
          </p:cNvSpPr>
          <p:nvPr>
            <p:ph type="body" sz="quarter" idx="29" hasCustomPrompt="1"/>
          </p:nvPr>
        </p:nvSpPr>
        <p:spPr>
          <a:xfrm>
            <a:off x="7475289" y="2713840"/>
            <a:ext cx="1098804" cy="1125069"/>
          </a:xfrm>
        </p:spPr>
        <p:txBody>
          <a:bodyPr lIns="0" tIns="0" rIns="0" bIns="0"/>
          <a:lstStyle>
            <a:lvl1pPr marL="0" indent="0">
              <a:lnSpc>
                <a:spcPct val="100000"/>
              </a:lnSpc>
              <a:spcBef>
                <a:spcPts val="0"/>
              </a:spcBef>
              <a:buNone/>
              <a:defRPr sz="1600" b="1" i="0">
                <a:solidFill>
                  <a:schemeClr val="bg1"/>
                </a:solidFill>
                <a:latin typeface="Arial" panose="020B0604020202020204" pitchFamily="34" charset="0"/>
                <a:cs typeface="Arial" panose="020B0604020202020204" pitchFamily="34" charset="0"/>
              </a:defRPr>
            </a:lvl1pPr>
          </a:lstStyle>
          <a:p>
            <a:pPr lvl="0"/>
            <a:r>
              <a:rPr lang="en-US" dirty="0"/>
              <a:t>Section Title</a:t>
            </a:r>
          </a:p>
        </p:txBody>
      </p:sp>
      <p:sp>
        <p:nvSpPr>
          <p:cNvPr id="38" name="Text Placeholder 37">
            <a:extLst>
              <a:ext uri="{FF2B5EF4-FFF2-40B4-BE49-F238E27FC236}">
                <a16:creationId xmlns:a16="http://schemas.microsoft.com/office/drawing/2014/main" id="{1F14FC34-4139-5E42-8B4C-3D14628AB150}"/>
              </a:ext>
            </a:extLst>
          </p:cNvPr>
          <p:cNvSpPr>
            <a:spLocks noGrp="1"/>
          </p:cNvSpPr>
          <p:nvPr>
            <p:ph type="body" sz="quarter" idx="35" hasCustomPrompt="1"/>
          </p:nvPr>
        </p:nvSpPr>
        <p:spPr>
          <a:xfrm>
            <a:off x="594360"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01</a:t>
            </a:r>
          </a:p>
        </p:txBody>
      </p:sp>
      <p:sp>
        <p:nvSpPr>
          <p:cNvPr id="39" name="Text Placeholder 37">
            <a:extLst>
              <a:ext uri="{FF2B5EF4-FFF2-40B4-BE49-F238E27FC236}">
                <a16:creationId xmlns:a16="http://schemas.microsoft.com/office/drawing/2014/main" id="{9C51006D-405B-1540-844A-A08EDAFBA83C}"/>
              </a:ext>
            </a:extLst>
          </p:cNvPr>
          <p:cNvSpPr>
            <a:spLocks noGrp="1"/>
          </p:cNvSpPr>
          <p:nvPr>
            <p:ph type="body" sz="quarter" idx="36" hasCustomPrompt="1"/>
          </p:nvPr>
        </p:nvSpPr>
        <p:spPr>
          <a:xfrm>
            <a:off x="2004516"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02</a:t>
            </a:r>
          </a:p>
        </p:txBody>
      </p:sp>
      <p:sp>
        <p:nvSpPr>
          <p:cNvPr id="40" name="Text Placeholder 37">
            <a:extLst>
              <a:ext uri="{FF2B5EF4-FFF2-40B4-BE49-F238E27FC236}">
                <a16:creationId xmlns:a16="http://schemas.microsoft.com/office/drawing/2014/main" id="{B91A61BE-01BD-F145-9B92-D20E78E3DAB3}"/>
              </a:ext>
            </a:extLst>
          </p:cNvPr>
          <p:cNvSpPr>
            <a:spLocks noGrp="1"/>
          </p:cNvSpPr>
          <p:nvPr>
            <p:ph type="body" sz="quarter" idx="37" hasCustomPrompt="1"/>
          </p:nvPr>
        </p:nvSpPr>
        <p:spPr>
          <a:xfrm>
            <a:off x="3371237"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03</a:t>
            </a:r>
          </a:p>
        </p:txBody>
      </p:sp>
      <p:sp>
        <p:nvSpPr>
          <p:cNvPr id="41" name="Text Placeholder 37">
            <a:extLst>
              <a:ext uri="{FF2B5EF4-FFF2-40B4-BE49-F238E27FC236}">
                <a16:creationId xmlns:a16="http://schemas.microsoft.com/office/drawing/2014/main" id="{D5F2828C-B1EF-364B-8D48-33FAC26A311E}"/>
              </a:ext>
            </a:extLst>
          </p:cNvPr>
          <p:cNvSpPr>
            <a:spLocks noGrp="1"/>
          </p:cNvSpPr>
          <p:nvPr>
            <p:ph type="body" sz="quarter" idx="38" hasCustomPrompt="1"/>
          </p:nvPr>
        </p:nvSpPr>
        <p:spPr>
          <a:xfrm>
            <a:off x="4701327"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04</a:t>
            </a:r>
          </a:p>
        </p:txBody>
      </p:sp>
      <p:sp>
        <p:nvSpPr>
          <p:cNvPr id="42" name="Text Placeholder 37">
            <a:extLst>
              <a:ext uri="{FF2B5EF4-FFF2-40B4-BE49-F238E27FC236}">
                <a16:creationId xmlns:a16="http://schemas.microsoft.com/office/drawing/2014/main" id="{0D5B74BE-11D4-3E4C-AA8A-16543EABA184}"/>
              </a:ext>
            </a:extLst>
          </p:cNvPr>
          <p:cNvSpPr>
            <a:spLocks noGrp="1"/>
          </p:cNvSpPr>
          <p:nvPr>
            <p:ph type="body" sz="quarter" idx="39" hasCustomPrompt="1"/>
          </p:nvPr>
        </p:nvSpPr>
        <p:spPr>
          <a:xfrm>
            <a:off x="6123330"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05</a:t>
            </a:r>
          </a:p>
        </p:txBody>
      </p:sp>
      <p:sp>
        <p:nvSpPr>
          <p:cNvPr id="43" name="Text Placeholder 37">
            <a:extLst>
              <a:ext uri="{FF2B5EF4-FFF2-40B4-BE49-F238E27FC236}">
                <a16:creationId xmlns:a16="http://schemas.microsoft.com/office/drawing/2014/main" id="{A61A0372-A989-7542-8743-212304AD1943}"/>
              </a:ext>
            </a:extLst>
          </p:cNvPr>
          <p:cNvSpPr>
            <a:spLocks noGrp="1"/>
          </p:cNvSpPr>
          <p:nvPr>
            <p:ph type="body" sz="quarter" idx="40" hasCustomPrompt="1"/>
          </p:nvPr>
        </p:nvSpPr>
        <p:spPr>
          <a:xfrm>
            <a:off x="7471882" y="2119665"/>
            <a:ext cx="248625" cy="284649"/>
          </a:xfrm>
        </p:spPr>
        <p:txBody>
          <a:bodyPr lIns="0" tIns="0" rIns="0" bIns="0"/>
          <a:lstStyle>
            <a:lvl1pPr marL="0" indent="0">
              <a:lnSpc>
                <a:spcPct val="100000"/>
              </a:lnSpc>
              <a:spcBef>
                <a:spcPts val="0"/>
              </a:spcBef>
              <a:buNone/>
              <a:defRPr sz="1100" b="0" i="0">
                <a:solidFill>
                  <a:srgbClr val="69C3FF"/>
                </a:solidFill>
                <a:latin typeface="Arial" panose="020B0604020202020204" pitchFamily="34" charset="0"/>
                <a:cs typeface="Arial" panose="020B0604020202020204" pitchFamily="34" charset="0"/>
              </a:defRPr>
            </a:lvl1pPr>
          </a:lstStyle>
          <a:p>
            <a:pPr lvl="0"/>
            <a:r>
              <a:rPr lang="en-US" dirty="0"/>
              <a:t>06</a:t>
            </a:r>
          </a:p>
        </p:txBody>
      </p:sp>
      <p:sp>
        <p:nvSpPr>
          <p:cNvPr id="3" name="Text Placeholder 2">
            <a:extLst>
              <a:ext uri="{FF2B5EF4-FFF2-40B4-BE49-F238E27FC236}">
                <a16:creationId xmlns:a16="http://schemas.microsoft.com/office/drawing/2014/main" id="{70FF70A5-083D-2649-B16E-E603A2ACAC1F}"/>
              </a:ext>
            </a:extLst>
          </p:cNvPr>
          <p:cNvSpPr>
            <a:spLocks noGrp="1"/>
          </p:cNvSpPr>
          <p:nvPr>
            <p:ph type="body" sz="quarter" idx="41" hasCustomPrompt="1"/>
          </p:nvPr>
        </p:nvSpPr>
        <p:spPr>
          <a:xfrm>
            <a:off x="594360" y="4056096"/>
            <a:ext cx="1097280"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28" name="Text Placeholder 2">
            <a:extLst>
              <a:ext uri="{FF2B5EF4-FFF2-40B4-BE49-F238E27FC236}">
                <a16:creationId xmlns:a16="http://schemas.microsoft.com/office/drawing/2014/main" id="{E60BD62F-9DEA-AD47-9777-0410E222A0EB}"/>
              </a:ext>
            </a:extLst>
          </p:cNvPr>
          <p:cNvSpPr>
            <a:spLocks noGrp="1"/>
          </p:cNvSpPr>
          <p:nvPr>
            <p:ph type="body" sz="quarter" idx="42" hasCustomPrompt="1"/>
          </p:nvPr>
        </p:nvSpPr>
        <p:spPr>
          <a:xfrm>
            <a:off x="1955404"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0" name="Text Placeholder 2">
            <a:extLst>
              <a:ext uri="{FF2B5EF4-FFF2-40B4-BE49-F238E27FC236}">
                <a16:creationId xmlns:a16="http://schemas.microsoft.com/office/drawing/2014/main" id="{6520748F-3B1C-7D44-9F74-07C77A95BDF4}"/>
              </a:ext>
            </a:extLst>
          </p:cNvPr>
          <p:cNvSpPr>
            <a:spLocks noGrp="1"/>
          </p:cNvSpPr>
          <p:nvPr>
            <p:ph type="body" sz="quarter" idx="43" hasCustomPrompt="1"/>
          </p:nvPr>
        </p:nvSpPr>
        <p:spPr>
          <a:xfrm>
            <a:off x="3348596"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31" name="Text Placeholder 2">
            <a:extLst>
              <a:ext uri="{FF2B5EF4-FFF2-40B4-BE49-F238E27FC236}">
                <a16:creationId xmlns:a16="http://schemas.microsoft.com/office/drawing/2014/main" id="{41F05B3B-46BF-E34A-B6EB-3B5C40F9DF42}"/>
              </a:ext>
            </a:extLst>
          </p:cNvPr>
          <p:cNvSpPr>
            <a:spLocks noGrp="1"/>
          </p:cNvSpPr>
          <p:nvPr>
            <p:ph type="body" sz="quarter" idx="44" hasCustomPrompt="1"/>
          </p:nvPr>
        </p:nvSpPr>
        <p:spPr>
          <a:xfrm>
            <a:off x="4699219"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5" name="Text Placeholder 2">
            <a:extLst>
              <a:ext uri="{FF2B5EF4-FFF2-40B4-BE49-F238E27FC236}">
                <a16:creationId xmlns:a16="http://schemas.microsoft.com/office/drawing/2014/main" id="{70A64131-E697-7142-892C-FECA1AF2C56E}"/>
              </a:ext>
            </a:extLst>
          </p:cNvPr>
          <p:cNvSpPr>
            <a:spLocks noGrp="1"/>
          </p:cNvSpPr>
          <p:nvPr>
            <p:ph type="body" sz="quarter" idx="45" hasCustomPrompt="1"/>
          </p:nvPr>
        </p:nvSpPr>
        <p:spPr>
          <a:xfrm>
            <a:off x="6094646"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
        <p:nvSpPr>
          <p:cNvPr id="46" name="Text Placeholder 2">
            <a:extLst>
              <a:ext uri="{FF2B5EF4-FFF2-40B4-BE49-F238E27FC236}">
                <a16:creationId xmlns:a16="http://schemas.microsoft.com/office/drawing/2014/main" id="{EF72F97E-E60E-FB4D-82AA-CB9ACA474A87}"/>
              </a:ext>
            </a:extLst>
          </p:cNvPr>
          <p:cNvSpPr>
            <a:spLocks noGrp="1"/>
          </p:cNvSpPr>
          <p:nvPr>
            <p:ph type="body" sz="quarter" idx="46" hasCustomPrompt="1"/>
          </p:nvPr>
        </p:nvSpPr>
        <p:spPr>
          <a:xfrm>
            <a:off x="7467879" y="4059936"/>
            <a:ext cx="1130626" cy="1889451"/>
          </a:xfrm>
        </p:spPr>
        <p:txBody>
          <a:bodyPr/>
          <a:lstStyle>
            <a:lvl1pPr marL="114300" indent="-114300">
              <a:tabLst/>
              <a:defRPr sz="1200"/>
            </a:lvl1pPr>
            <a:lvl2pPr marL="230188" indent="-115888">
              <a:tabLst/>
              <a:defRPr sz="1000"/>
            </a:lvl2pPr>
            <a:lvl3pPr>
              <a:defRPr sz="800"/>
            </a:lvl3pPr>
            <a:lvl4pPr>
              <a:defRPr sz="800"/>
            </a:lvl4pPr>
            <a:lvl5pPr>
              <a:defRPr sz="800"/>
            </a:lvl5pPr>
          </a:lstStyle>
          <a:p>
            <a:pPr lvl="0"/>
            <a:r>
              <a:rPr lang="en-US" dirty="0"/>
              <a:t>Click to add section summary</a:t>
            </a:r>
          </a:p>
          <a:p>
            <a:pPr lvl="1"/>
            <a:r>
              <a:rPr lang="en-US" dirty="0"/>
              <a:t>Second level</a:t>
            </a:r>
          </a:p>
        </p:txBody>
      </p:sp>
    </p:spTree>
    <p:extLst>
      <p:ext uri="{BB962C8B-B14F-4D97-AF65-F5344CB8AC3E}">
        <p14:creationId xmlns:p14="http://schemas.microsoft.com/office/powerpoint/2010/main" val="411915655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Background_TOC or Agenda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594360" y="609600"/>
            <a:ext cx="7991856" cy="9144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594360" y="1524000"/>
            <a:ext cx="7991856" cy="4434840"/>
          </a:xfrm>
        </p:spPr>
        <p:txBody>
          <a:bodyPr/>
          <a:lstStyle>
            <a:lvl1pPr marL="228600" indent="-228600">
              <a:buClr>
                <a:schemeClr val="bg1"/>
              </a:buClr>
              <a:tabLst/>
              <a:defRPr/>
            </a:lvl1pPr>
            <a:lvl2pPr marL="458788" indent="-230188">
              <a:buClr>
                <a:schemeClr val="bg1"/>
              </a:buClr>
              <a:buFont typeface="System Font Regular"/>
              <a:buChar char="⁃"/>
              <a:tabLst/>
              <a:defRPr/>
            </a:lvl2pPr>
            <a:lvl3pPr marL="687388" indent="-228600">
              <a:buClr>
                <a:schemeClr val="bg1"/>
              </a:buClr>
              <a:tabLst/>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25341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594360" y="609600"/>
            <a:ext cx="7991856" cy="9144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594360" y="1524000"/>
            <a:ext cx="7991856" cy="443484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279525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Only_w logo wtrm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C5134-C487-554B-B7D4-EF8CEB3EDE04}"/>
              </a:ext>
            </a:extLst>
          </p:cNvPr>
          <p:cNvPicPr>
            <a:picLocks noChangeAspect="1"/>
          </p:cNvPicPr>
          <p:nvPr userDrawn="1"/>
        </p:nvPicPr>
        <p:blipFill rotWithShape="1">
          <a:blip r:embed="rId2"/>
          <a:srcRect t="8400" r="31052" b="20205"/>
          <a:stretch/>
        </p:blipFill>
        <p:spPr>
          <a:xfrm>
            <a:off x="152400" y="345775"/>
            <a:ext cx="8991600"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1523999"/>
            <a:ext cx="7994055"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8" name="Slide Number Placeholder 3">
            <a:extLst>
              <a:ext uri="{FF2B5EF4-FFF2-40B4-BE49-F238E27FC236}">
                <a16:creationId xmlns:a16="http://schemas.microsoft.com/office/drawing/2014/main" id="{7D97BA8D-44CF-D848-8EB4-22EBD02354E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7" name="Date Placeholder 3">
            <a:extLst>
              <a:ext uri="{FF2B5EF4-FFF2-40B4-BE49-F238E27FC236}">
                <a16:creationId xmlns:a16="http://schemas.microsoft.com/office/drawing/2014/main" id="{1FB31FFA-211E-F342-A1E8-153A4E41B04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1730284084"/>
      </p:ext>
    </p:extLst>
  </p:cSld>
  <p:clrMapOvr>
    <a:masterClrMapping/>
  </p:clrMapOvr>
  <p:extLst>
    <p:ext uri="{DCECCB84-F9BA-43D5-87BE-67443E8EF086}">
      <p15:sldGuideLst xmlns:p15="http://schemas.microsoft.com/office/powerpoint/2012/main">
        <p15:guide id="1" orient="horz" pos="408">
          <p15:clr>
            <a:srgbClr val="FBAE40"/>
          </p15:clr>
        </p15:guide>
        <p15:guide id="2" pos="20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No Subhea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424F4C0B-8E0E-D247-8998-89B0F977E901}"/>
              </a:ext>
            </a:extLst>
          </p:cNvPr>
          <p:cNvSpPr>
            <a:spLocks noGrp="1"/>
          </p:cNvSpPr>
          <p:nvPr>
            <p:ph type="body" sz="quarter" idx="19" hasCustomPrompt="1"/>
          </p:nvPr>
        </p:nvSpPr>
        <p:spPr>
          <a:xfrm>
            <a:off x="594360" y="1523999"/>
            <a:ext cx="7994055" cy="4434840"/>
          </a:xfrm>
        </p:spPr>
        <p:txBody>
          <a:bodyPr wrap="square" lIns="0" tIns="0" rIns="0" bIns="0">
            <a:noAutofit/>
          </a:bodyPr>
          <a:lstStyle>
            <a:lvl1pPr marL="230188" indent="-230188">
              <a:lnSpc>
                <a:spcPct val="100000"/>
              </a:lnSpc>
              <a:spcBef>
                <a:spcPts val="600"/>
              </a:spcBef>
              <a:tabLst/>
              <a:defRPr>
                <a:solidFill>
                  <a:schemeClr val="tx1"/>
                </a:solidFill>
              </a:defRPr>
            </a:lvl1pPr>
            <a:lvl2pPr marL="460375" indent="-230188">
              <a:tabLst/>
              <a:defRPr>
                <a:solidFill>
                  <a:schemeClr val="tx1"/>
                </a:solidFill>
              </a:defRPr>
            </a:lvl2pPr>
            <a:lvl3pPr>
              <a:defRPr>
                <a:solidFill>
                  <a:schemeClr val="tx1"/>
                </a:solidFill>
              </a:defRPr>
            </a:lvl3pPr>
            <a:lvl4pPr marL="914400" indent="-227013">
              <a:tabLst/>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76550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_w logo wtrm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BC5134-C487-554B-B7D4-EF8CEB3EDE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400" r="31052" b="20205"/>
          <a:stretch/>
        </p:blipFill>
        <p:spPr>
          <a:xfrm>
            <a:off x="152400" y="345775"/>
            <a:ext cx="8991600" cy="6512225"/>
          </a:xfrm>
          <a:prstGeom prst="rect">
            <a:avLst/>
          </a:prstGeom>
        </p:spPr>
      </p:pic>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1523999"/>
            <a:ext cx="7994055" cy="4434840"/>
          </a:xfrm>
        </p:spPr>
        <p:txBody>
          <a:bodyPr lIns="0" tIns="0" rIns="0" bIns="0">
            <a:noAutofit/>
          </a:bodyPr>
          <a:lstStyle>
            <a:lvl1pPr marL="230188" indent="-230188">
              <a:lnSpc>
                <a:spcPct val="100000"/>
              </a:lnSpc>
              <a:spcBef>
                <a:spcPts val="600"/>
              </a:spcBef>
              <a:tabLs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8" name="Slide Number Placeholder 3">
            <a:extLst>
              <a:ext uri="{FF2B5EF4-FFF2-40B4-BE49-F238E27FC236}">
                <a16:creationId xmlns:a16="http://schemas.microsoft.com/office/drawing/2014/main" id="{7D97BA8D-44CF-D848-8EB4-22EBD02354E0}"/>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7" name="Date Placeholder 3">
            <a:extLst>
              <a:ext uri="{FF2B5EF4-FFF2-40B4-BE49-F238E27FC236}">
                <a16:creationId xmlns:a16="http://schemas.microsoft.com/office/drawing/2014/main" id="{1FB31FFA-211E-F342-A1E8-153A4E41B042}"/>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spTree>
    <p:extLst>
      <p:ext uri="{BB962C8B-B14F-4D97-AF65-F5344CB8AC3E}">
        <p14:creationId xmlns:p14="http://schemas.microsoft.com/office/powerpoint/2010/main" val="3229979990"/>
      </p:ext>
    </p:extLst>
  </p:cSld>
  <p:clrMapOvr>
    <a:masterClrMapping/>
  </p:clrMapOvr>
  <p:extLst>
    <p:ext uri="{DCECCB84-F9BA-43D5-87BE-67443E8EF086}">
      <p15:sldGuideLst xmlns:p15="http://schemas.microsoft.com/office/powerpoint/2012/main">
        <p15:guide id="1" orient="horz" pos="408" userDrawn="1">
          <p15:clr>
            <a:srgbClr val="FBAE40"/>
          </p15:clr>
        </p15:guide>
        <p15:guide id="2" pos="20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7225D86E-8C5D-1841-9FAC-7F27816076DA}"/>
              </a:ext>
            </a:extLst>
          </p:cNvPr>
          <p:cNvSpPr>
            <a:spLocks noGrp="1"/>
          </p:cNvSpPr>
          <p:nvPr>
            <p:ph type="body" sz="quarter" idx="15" hasCustomPrompt="1"/>
          </p:nvPr>
        </p:nvSpPr>
        <p:spPr>
          <a:xfrm>
            <a:off x="594361" y="1524001"/>
            <a:ext cx="7994054" cy="363175"/>
          </a:xfrm>
        </p:spPr>
        <p:txBody>
          <a:bodyPr lIns="0" tIns="0" rIns="0" bIns="0"/>
          <a:lstStyle>
            <a:lvl1pPr marL="0" indent="0">
              <a:lnSpc>
                <a:spcPct val="100000"/>
              </a:lnSpc>
              <a:spcBef>
                <a:spcPts val="0"/>
              </a:spcBef>
              <a:buNone/>
              <a:defRPr sz="1800" b="1" i="0">
                <a:solidFill>
                  <a:srgbClr val="000F7E"/>
                </a:solidFill>
                <a:latin typeface="Arial" panose="020B0604020202020204" pitchFamily="34" charset="0"/>
                <a:cs typeface="Arial" panose="020B0604020202020204" pitchFamily="34" charset="0"/>
              </a:defRPr>
            </a:lvl1pPr>
          </a:lstStyle>
          <a:p>
            <a:pPr lvl="0"/>
            <a:r>
              <a:rPr lang="en-US" dirty="0"/>
              <a:t>Click to add subhead</a:t>
            </a:r>
          </a:p>
        </p:txBody>
      </p:sp>
      <p:sp>
        <p:nvSpPr>
          <p:cNvPr id="10" name="Text Placeholder 9">
            <a:extLst>
              <a:ext uri="{FF2B5EF4-FFF2-40B4-BE49-F238E27FC236}">
                <a16:creationId xmlns:a16="http://schemas.microsoft.com/office/drawing/2014/main" id="{65FC89D9-A95D-984D-AA31-A11221C38E3D}"/>
              </a:ext>
            </a:extLst>
          </p:cNvPr>
          <p:cNvSpPr>
            <a:spLocks noGrp="1"/>
          </p:cNvSpPr>
          <p:nvPr>
            <p:ph type="body" sz="quarter" idx="14" hasCustomPrompt="1"/>
          </p:nvPr>
        </p:nvSpPr>
        <p:spPr>
          <a:xfrm>
            <a:off x="594360" y="609600"/>
            <a:ext cx="7994055" cy="892208"/>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6" name="Text Placeholder 2">
            <a:extLst>
              <a:ext uri="{FF2B5EF4-FFF2-40B4-BE49-F238E27FC236}">
                <a16:creationId xmlns:a16="http://schemas.microsoft.com/office/drawing/2014/main" id="{790429E5-795A-8A43-A273-2BC100111C02}"/>
              </a:ext>
            </a:extLst>
          </p:cNvPr>
          <p:cNvSpPr>
            <a:spLocks noGrp="1"/>
          </p:cNvSpPr>
          <p:nvPr>
            <p:ph type="body" sz="quarter" idx="19" hasCustomPrompt="1"/>
          </p:nvPr>
        </p:nvSpPr>
        <p:spPr>
          <a:xfrm>
            <a:off x="594360" y="2011681"/>
            <a:ext cx="7994055" cy="3931919"/>
          </a:xfrm>
        </p:spPr>
        <p:txBody>
          <a:bodyPr lIns="0" tIns="0" rIns="0" bIns="0">
            <a:noAutofit/>
          </a:bodyPr>
          <a:lstStyle>
            <a:lvl1pPr marL="182880" indent="-182880">
              <a:lnSpc>
                <a:spcPct val="100000"/>
              </a:lnSpc>
              <a:spcBef>
                <a:spcPts val="600"/>
              </a:spcBef>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50234188"/>
      </p:ext>
    </p:extLst>
  </p:cSld>
  <p:clrMapOvr>
    <a:masterClrMapping/>
  </p:clrMapOvr>
  <p:extLst>
    <p:ext uri="{DCECCB84-F9BA-43D5-87BE-67443E8EF086}">
      <p15:sldGuideLst xmlns:p15="http://schemas.microsoft.com/office/powerpoint/2012/main">
        <p15:guide id="1" orient="horz" pos="3744"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 White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828731"/>
      </p:ext>
    </p:extLst>
  </p:cSld>
  <p:clrMapOvr>
    <a:masterClrMapping/>
  </p:clrMapOvr>
  <p:extLst>
    <p:ext uri="{DCECCB84-F9BA-43D5-87BE-67443E8EF086}">
      <p15:sldGuideLst xmlns:p15="http://schemas.microsoft.com/office/powerpoint/2012/main">
        <p15:guide id="1" orient="horz" pos="40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nt with Text and 1 Phot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DBF6C-0676-5247-8404-7764B27D9124}"/>
              </a:ext>
            </a:extLst>
          </p:cNvPr>
          <p:cNvSpPr/>
          <p:nvPr userDrawn="1"/>
        </p:nvSpPr>
        <p:spPr>
          <a:xfrm>
            <a:off x="0" y="0"/>
            <a:ext cx="5029200"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6858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12" name="Text Placeholder 9">
            <a:extLst>
              <a:ext uri="{FF2B5EF4-FFF2-40B4-BE49-F238E27FC236}">
                <a16:creationId xmlns:a16="http://schemas.microsoft.com/office/drawing/2014/main" id="{EDF54824-3A03-A745-AD49-C744B2A21DEA}"/>
              </a:ext>
            </a:extLst>
          </p:cNvPr>
          <p:cNvSpPr>
            <a:spLocks noGrp="1"/>
          </p:cNvSpPr>
          <p:nvPr>
            <p:ph type="body" sz="quarter" idx="14" hasCustomPrompt="1"/>
          </p:nvPr>
        </p:nvSpPr>
        <p:spPr>
          <a:xfrm>
            <a:off x="594360" y="609600"/>
            <a:ext cx="4209134" cy="892208"/>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17" name="Text Placeholder 13">
            <a:extLst>
              <a:ext uri="{FF2B5EF4-FFF2-40B4-BE49-F238E27FC236}">
                <a16:creationId xmlns:a16="http://schemas.microsoft.com/office/drawing/2014/main" id="{2709C09F-8C0C-7248-AEB2-1C7859F51F5A}"/>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
        <p:nvSpPr>
          <p:cNvPr id="9" name="Text Placeholder 2">
            <a:extLst>
              <a:ext uri="{FF2B5EF4-FFF2-40B4-BE49-F238E27FC236}">
                <a16:creationId xmlns:a16="http://schemas.microsoft.com/office/drawing/2014/main" id="{6E94CDEA-D510-9F45-84BD-82CAA8464E4C}"/>
              </a:ext>
            </a:extLst>
          </p:cNvPr>
          <p:cNvSpPr>
            <a:spLocks noGrp="1"/>
          </p:cNvSpPr>
          <p:nvPr>
            <p:ph type="body" sz="quarter" idx="19" hasCustomPrompt="1"/>
          </p:nvPr>
        </p:nvSpPr>
        <p:spPr>
          <a:xfrm>
            <a:off x="594360" y="1523999"/>
            <a:ext cx="4209134"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pic>
        <p:nvPicPr>
          <p:cNvPr id="11" name="Picture 10">
            <a:extLst>
              <a:ext uri="{FF2B5EF4-FFF2-40B4-BE49-F238E27FC236}">
                <a16:creationId xmlns:a16="http://schemas.microsoft.com/office/drawing/2014/main" id="{4FFBA5F7-9297-584B-8D03-94A595A48037}"/>
              </a:ext>
            </a:extLst>
          </p:cNvPr>
          <p:cNvPicPr>
            <a:picLocks noChangeAspect="1"/>
          </p:cNvPicPr>
          <p:nvPr userDrawn="1"/>
        </p:nvPicPr>
        <p:blipFill>
          <a:blip r:embed="rId2"/>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35389255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2 Photos_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1" y="3429000"/>
            <a:ext cx="4109012"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109013"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Tx/>
              <a:buNone/>
              <a:tabLst/>
              <a:defRPr>
                <a:solidFill>
                  <a:srgbClr val="000F7E"/>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Tx/>
              <a:buNone/>
              <a:tabLst/>
              <a:defRPr/>
            </a:pPr>
            <a:r>
              <a:rPr lang="en-US" dirty="0"/>
              <a:t>Click icon to add picture</a:t>
            </a:r>
          </a:p>
          <a:p>
            <a:endParaRPr lang="en-US" dirty="0"/>
          </a:p>
        </p:txBody>
      </p:sp>
      <p:sp>
        <p:nvSpPr>
          <p:cNvPr id="21" name="Text Placeholder 9">
            <a:extLst>
              <a:ext uri="{FF2B5EF4-FFF2-40B4-BE49-F238E27FC236}">
                <a16:creationId xmlns:a16="http://schemas.microsoft.com/office/drawing/2014/main" id="{B4117486-5C49-E242-8CBE-03C8F8711246}"/>
              </a:ext>
            </a:extLst>
          </p:cNvPr>
          <p:cNvSpPr>
            <a:spLocks noGrp="1"/>
          </p:cNvSpPr>
          <p:nvPr>
            <p:ph type="body" sz="quarter" idx="14" hasCustomPrompt="1"/>
          </p:nvPr>
        </p:nvSpPr>
        <p:spPr>
          <a:xfrm>
            <a:off x="594360" y="609600"/>
            <a:ext cx="4209134" cy="890016"/>
          </a:xfrm>
        </p:spPr>
        <p:txBody>
          <a:bodyPr lIns="0" tIns="0" rIns="0" bIns="0">
            <a:noAutofit/>
          </a:bodyPr>
          <a:lstStyle>
            <a:lvl1pPr marL="0" indent="0">
              <a:lnSpc>
                <a:spcPct val="100000"/>
              </a:lnSpc>
              <a:spcBef>
                <a:spcPts val="0"/>
              </a:spcBef>
              <a:buNone/>
              <a:defRPr sz="2400" b="1" i="0">
                <a:solidFill>
                  <a:srgbClr val="000F7E"/>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AE46F9CE-9C02-284E-A17F-0C31F82B2F5B}"/>
              </a:ext>
            </a:extLst>
          </p:cNvPr>
          <p:cNvSpPr>
            <a:spLocks noGrp="1"/>
          </p:cNvSpPr>
          <p:nvPr>
            <p:ph type="body" sz="quarter" idx="20" hasCustomPrompt="1"/>
          </p:nvPr>
        </p:nvSpPr>
        <p:spPr>
          <a:xfrm>
            <a:off x="594361" y="1523999"/>
            <a:ext cx="4209134" cy="4434840"/>
          </a:xfrm>
        </p:spPr>
        <p:txBody>
          <a:bodyPr lIns="0" tIns="0" rIns="0" bIns="0">
            <a:noAutofit/>
          </a:bodyPr>
          <a:lstStyle>
            <a:lvl1pPr marL="182880" indent="-182880">
              <a:lnSpc>
                <a:spcPct val="100000"/>
              </a:lnSpc>
              <a:spcBef>
                <a:spcPts val="600"/>
              </a:spcBef>
              <a:defRPr/>
            </a:lvl1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67083F3C-D625-D64B-9FAF-52D8669C9AC1}"/>
              </a:ext>
            </a:extLst>
          </p:cNvPr>
          <p:cNvSpPr>
            <a:spLocks noGrp="1"/>
          </p:cNvSpPr>
          <p:nvPr>
            <p:ph type="body" sz="quarter" idx="18" hasCustomPrompt="1"/>
          </p:nvPr>
        </p:nvSpPr>
        <p:spPr>
          <a:xfrm>
            <a:off x="3298553"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spTree>
    <p:extLst>
      <p:ext uri="{BB962C8B-B14F-4D97-AF65-F5344CB8AC3E}">
        <p14:creationId xmlns:p14="http://schemas.microsoft.com/office/powerpoint/2010/main" val="27967738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with 2 Photos and Blu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856035B-8130-D844-B0F2-44CBE0D28699}"/>
              </a:ext>
            </a:extLst>
          </p:cNvPr>
          <p:cNvSpPr>
            <a:spLocks noGrp="1"/>
          </p:cNvSpPr>
          <p:nvPr>
            <p:ph type="pic" sz="quarter" idx="16"/>
          </p:nvPr>
        </p:nvSpPr>
        <p:spPr>
          <a:xfrm>
            <a:off x="5029200" y="3429000"/>
            <a:ext cx="4074290" cy="3429000"/>
          </a:xfrm>
          <a:noFill/>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p:txBody>
      </p:sp>
      <p:sp>
        <p:nvSpPr>
          <p:cNvPr id="6" name="Rectangle 5">
            <a:extLst>
              <a:ext uri="{FF2B5EF4-FFF2-40B4-BE49-F238E27FC236}">
                <a16:creationId xmlns:a16="http://schemas.microsoft.com/office/drawing/2014/main" id="{8D1DBF6C-0676-5247-8404-7764B27D9124}"/>
              </a:ext>
            </a:extLst>
          </p:cNvPr>
          <p:cNvSpPr/>
          <p:nvPr userDrawn="1"/>
        </p:nvSpPr>
        <p:spPr>
          <a:xfrm>
            <a:off x="0" y="0"/>
            <a:ext cx="5029199" cy="6858000"/>
          </a:xfrm>
          <a:prstGeom prst="rect">
            <a:avLst/>
          </a:prstGeom>
          <a:solidFill>
            <a:srgbClr val="000F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E6CF9DAC-DCA3-AD4A-B1B3-5725742FC10B}"/>
              </a:ext>
            </a:extLst>
          </p:cNvPr>
          <p:cNvSpPr>
            <a:spLocks noGrp="1"/>
          </p:cNvSpPr>
          <p:nvPr>
            <p:ph type="pic" sz="quarter" idx="13"/>
          </p:nvPr>
        </p:nvSpPr>
        <p:spPr>
          <a:xfrm>
            <a:off x="5029200" y="0"/>
            <a:ext cx="4074289" cy="3429000"/>
          </a:xfrm>
          <a:noFill/>
          <a:ln>
            <a:noFill/>
          </a:ln>
        </p:spPr>
        <p:txBody>
          <a:bodyPr/>
          <a:lstStyle>
            <a:lvl1pPr marL="171450" marR="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rgbClr val="09198D"/>
                </a:solidFill>
                <a:latin typeface="Arial" panose="020B0604020202020204" pitchFamily="34" charset="0"/>
                <a:cs typeface="Arial" panose="020B0604020202020204" pitchFamily="34" charset="0"/>
              </a:defRPr>
            </a:lvl1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icon to add picture</a:t>
            </a:r>
          </a:p>
          <a:p>
            <a:endParaRPr lang="en-US" dirty="0"/>
          </a:p>
          <a:p>
            <a:endParaRPr lang="en-US" dirty="0"/>
          </a:p>
        </p:txBody>
      </p:sp>
      <p:sp>
        <p:nvSpPr>
          <p:cNvPr id="14" name="Text Placeholder 9">
            <a:extLst>
              <a:ext uri="{FF2B5EF4-FFF2-40B4-BE49-F238E27FC236}">
                <a16:creationId xmlns:a16="http://schemas.microsoft.com/office/drawing/2014/main" id="{225C079B-5F34-5149-9937-5E0A7D19101F}"/>
              </a:ext>
            </a:extLst>
          </p:cNvPr>
          <p:cNvSpPr>
            <a:spLocks noGrp="1"/>
          </p:cNvSpPr>
          <p:nvPr>
            <p:ph type="body" sz="quarter" idx="14" hasCustomPrompt="1"/>
          </p:nvPr>
        </p:nvSpPr>
        <p:spPr>
          <a:xfrm>
            <a:off x="594360" y="609600"/>
            <a:ext cx="4206240" cy="890016"/>
          </a:xfrm>
        </p:spPr>
        <p:txBody>
          <a:bodyPr lIns="0" tIns="0" rIns="0" bIns="0">
            <a:noAutofit/>
          </a:bodyPr>
          <a:lstStyle>
            <a:lvl1pPr marL="0" indent="0">
              <a:lnSpc>
                <a:spcPct val="100000"/>
              </a:lnSpc>
              <a:spcBef>
                <a:spcPts val="0"/>
              </a:spcBef>
              <a:buNone/>
              <a:defRPr sz="2400" b="1" i="0">
                <a:solidFill>
                  <a:schemeClr val="bg1"/>
                </a:solidFill>
                <a:latin typeface="Arial" panose="020B0604020202020204" pitchFamily="34" charset="0"/>
                <a:cs typeface="Arial" panose="020B0604020202020204" pitchFamily="34" charset="0"/>
              </a:defRPr>
            </a:lvl1pPr>
            <a:lvl2pPr>
              <a:buNone/>
              <a:defRPr b="1" i="0">
                <a:latin typeface="Acumin Pro" panose="020B0504020202020204" pitchFamily="34" charset="77"/>
              </a:defRPr>
            </a:lvl2pPr>
            <a:lvl3pPr>
              <a:buNone/>
              <a:defRPr b="1" i="0">
                <a:latin typeface="Acumin Pro" panose="020B0504020202020204" pitchFamily="34" charset="77"/>
              </a:defRPr>
            </a:lvl3pPr>
            <a:lvl4pPr>
              <a:buNone/>
              <a:defRPr b="1" i="0">
                <a:latin typeface="Acumin Pro" panose="020B0504020202020204" pitchFamily="34" charset="77"/>
              </a:defRPr>
            </a:lvl4pPr>
            <a:lvl5pPr>
              <a:buNone/>
              <a:defRPr b="1" i="0">
                <a:latin typeface="Acumin Pro" panose="020B0504020202020204" pitchFamily="34" charset="77"/>
              </a:defRPr>
            </a:lvl5pPr>
          </a:lstStyle>
          <a:p>
            <a:pPr lvl="0"/>
            <a:r>
              <a:rPr lang="en-US" dirty="0"/>
              <a:t>Click to add a brief slide title</a:t>
            </a:r>
          </a:p>
        </p:txBody>
      </p:sp>
      <p:sp>
        <p:nvSpPr>
          <p:cNvPr id="9" name="Text Placeholder 2">
            <a:extLst>
              <a:ext uri="{FF2B5EF4-FFF2-40B4-BE49-F238E27FC236}">
                <a16:creationId xmlns:a16="http://schemas.microsoft.com/office/drawing/2014/main" id="{24511911-ADCF-3F4A-9C7A-1469A5E07464}"/>
              </a:ext>
            </a:extLst>
          </p:cNvPr>
          <p:cNvSpPr>
            <a:spLocks noGrp="1"/>
          </p:cNvSpPr>
          <p:nvPr>
            <p:ph type="body" sz="quarter" idx="20" hasCustomPrompt="1"/>
          </p:nvPr>
        </p:nvSpPr>
        <p:spPr>
          <a:xfrm>
            <a:off x="594361" y="1523999"/>
            <a:ext cx="4206240" cy="4434840"/>
          </a:xfrm>
        </p:spPr>
        <p:txBody>
          <a:bodyPr lIns="0" tIns="0" rIns="0" bIns="0">
            <a:noAutofit/>
          </a:bodyPr>
          <a:lstStyle>
            <a:lvl1pPr marL="182880" indent="-182880">
              <a:lnSpc>
                <a:spcPct val="100000"/>
              </a:lnSpc>
              <a:spcBef>
                <a:spcPts val="600"/>
              </a:spcBef>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add first bullet</a:t>
            </a:r>
          </a:p>
          <a:p>
            <a:pPr lvl="1"/>
            <a:r>
              <a:rPr lang="en-US" dirty="0"/>
              <a:t>Second level</a:t>
            </a:r>
          </a:p>
          <a:p>
            <a:pPr lvl="2"/>
            <a:r>
              <a:rPr lang="en-US" dirty="0"/>
              <a:t>Third level</a:t>
            </a:r>
          </a:p>
          <a:p>
            <a:pPr lvl="3"/>
            <a:r>
              <a:rPr lang="en-US" dirty="0"/>
              <a:t>Fourth level</a:t>
            </a:r>
          </a:p>
        </p:txBody>
      </p:sp>
      <p:sp>
        <p:nvSpPr>
          <p:cNvPr id="10" name="Text Placeholder 13">
            <a:extLst>
              <a:ext uri="{FF2B5EF4-FFF2-40B4-BE49-F238E27FC236}">
                <a16:creationId xmlns:a16="http://schemas.microsoft.com/office/drawing/2014/main" id="{719CB5B1-06C6-C34A-A15E-EAC198045733}"/>
              </a:ext>
            </a:extLst>
          </p:cNvPr>
          <p:cNvSpPr>
            <a:spLocks noGrp="1"/>
          </p:cNvSpPr>
          <p:nvPr>
            <p:ph type="body" sz="quarter" idx="18" hasCustomPrompt="1"/>
          </p:nvPr>
        </p:nvSpPr>
        <p:spPr>
          <a:xfrm>
            <a:off x="3286978" y="5961888"/>
            <a:ext cx="1505254" cy="566907"/>
          </a:xfrm>
        </p:spPr>
        <p:txBody>
          <a:bodyPr lIns="0" tIns="0" rIns="0" bIns="0">
            <a:normAutofit/>
          </a:bodyPr>
          <a:lstStyle>
            <a:lvl1pPr marL="0" indent="0">
              <a:lnSpc>
                <a:spcPct val="100000"/>
              </a:lnSpc>
              <a:spcBef>
                <a:spcPts val="0"/>
              </a:spcBef>
              <a:buNone/>
              <a:defRPr sz="1000" b="0" i="0">
                <a:solidFill>
                  <a:schemeClr val="bg1">
                    <a:lumMod val="65000"/>
                  </a:schemeClr>
                </a:solidFill>
                <a:latin typeface="Arial" panose="020B0604020202020204" pitchFamily="34" charset="0"/>
                <a:cs typeface="Arial" panose="020B0604020202020204" pitchFamily="34" charset="0"/>
              </a:defRPr>
            </a:lvl1pPr>
          </a:lstStyle>
          <a:p>
            <a:pPr lvl="0"/>
            <a:r>
              <a:rPr lang="en-US" dirty="0"/>
              <a:t>Click to add caption for image</a:t>
            </a:r>
          </a:p>
        </p:txBody>
      </p:sp>
      <p:pic>
        <p:nvPicPr>
          <p:cNvPr id="11" name="Picture 10">
            <a:extLst>
              <a:ext uri="{FF2B5EF4-FFF2-40B4-BE49-F238E27FC236}">
                <a16:creationId xmlns:a16="http://schemas.microsoft.com/office/drawing/2014/main" id="{BF67F501-30A3-3C4A-9353-DF0C9221DE9E}"/>
              </a:ext>
            </a:extLst>
          </p:cNvPr>
          <p:cNvPicPr>
            <a:picLocks noChangeAspect="1"/>
          </p:cNvPicPr>
          <p:nvPr userDrawn="1"/>
        </p:nvPicPr>
        <p:blipFill>
          <a:blip r:embed="rId2"/>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3054402206"/>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4360" y="609600"/>
            <a:ext cx="8005630" cy="888368"/>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594360" y="1524000"/>
            <a:ext cx="8005630" cy="443788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3">
            <a:extLst>
              <a:ext uri="{FF2B5EF4-FFF2-40B4-BE49-F238E27FC236}">
                <a16:creationId xmlns:a16="http://schemas.microsoft.com/office/drawing/2014/main" id="{2553C9D7-E9D0-FF4B-A8C0-A88200BA90FB}"/>
              </a:ext>
            </a:extLst>
          </p:cNvPr>
          <p:cNvSpPr txBox="1">
            <a:spLocks/>
          </p:cNvSpPr>
          <p:nvPr userDrawn="1"/>
        </p:nvSpPr>
        <p:spPr>
          <a:xfrm>
            <a:off x="8638027" y="6499820"/>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5" name="Date Placeholder 3">
            <a:extLst>
              <a:ext uri="{FF2B5EF4-FFF2-40B4-BE49-F238E27FC236}">
                <a16:creationId xmlns:a16="http://schemas.microsoft.com/office/drawing/2014/main" id="{DD9D28ED-2D06-3A46-9727-8A9B2D7E7F63}"/>
              </a:ext>
            </a:extLst>
          </p:cNvPr>
          <p:cNvSpPr txBox="1">
            <a:spLocks/>
          </p:cNvSpPr>
          <p:nvPr userDrawn="1"/>
        </p:nvSpPr>
        <p:spPr>
          <a:xfrm>
            <a:off x="8071099"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t>4/5/21</a:t>
            </a:r>
          </a:p>
          <a:p>
            <a:endParaRPr lang="en-US" sz="700" dirty="0"/>
          </a:p>
        </p:txBody>
      </p:sp>
      <p:pic>
        <p:nvPicPr>
          <p:cNvPr id="8" name="Picture 7">
            <a:extLst>
              <a:ext uri="{FF2B5EF4-FFF2-40B4-BE49-F238E27FC236}">
                <a16:creationId xmlns:a16="http://schemas.microsoft.com/office/drawing/2014/main" id="{9E20F8CB-C6F2-3F4F-B83D-1E2B4E8961C1}"/>
              </a:ext>
            </a:extLst>
          </p:cNvPr>
          <p:cNvPicPr>
            <a:picLocks noChangeAspect="1"/>
          </p:cNvPicPr>
          <p:nvPr userDrawn="1"/>
        </p:nvPicPr>
        <p:blipFill>
          <a:blip r:embed="rId17"/>
          <a:stretch>
            <a:fillRect/>
          </a:stretch>
        </p:blipFill>
        <p:spPr>
          <a:xfrm>
            <a:off x="285488" y="6421534"/>
            <a:ext cx="1307592" cy="255707"/>
          </a:xfrm>
          <a:prstGeom prst="rect">
            <a:avLst/>
          </a:prstGeom>
        </p:spPr>
      </p:pic>
    </p:spTree>
    <p:extLst>
      <p:ext uri="{BB962C8B-B14F-4D97-AF65-F5344CB8AC3E}">
        <p14:creationId xmlns:p14="http://schemas.microsoft.com/office/powerpoint/2010/main" val="3392560624"/>
      </p:ext>
    </p:extLst>
  </p:cSld>
  <p:clrMap bg1="lt1" tx1="dk1" bg2="lt2" tx2="dk2" accent1="accent1" accent2="accent2" accent3="accent3" accent4="accent4" accent5="accent5" accent6="accent6" hlink="hlink" folHlink="folHlink"/>
  <p:sldLayoutIdLst>
    <p:sldLayoutId id="2147483661" r:id="rId1"/>
    <p:sldLayoutId id="2147483687" r:id="rId2"/>
    <p:sldLayoutId id="2147483692" r:id="rId3"/>
    <p:sldLayoutId id="2147483707" r:id="rId4"/>
    <p:sldLayoutId id="2147483686" r:id="rId5"/>
    <p:sldLayoutId id="2147483690" r:id="rId6"/>
    <p:sldLayoutId id="2147483667" r:id="rId7"/>
    <p:sldLayoutId id="2147483688" r:id="rId8"/>
    <p:sldLayoutId id="2147483674" r:id="rId9"/>
    <p:sldLayoutId id="2147483684" r:id="rId10"/>
    <p:sldLayoutId id="2147483678" r:id="rId11"/>
    <p:sldLayoutId id="2147483680" r:id="rId12"/>
    <p:sldLayoutId id="2147483682" r:id="rId13"/>
    <p:sldLayoutId id="2147483689" r:id="rId14"/>
    <p:sldLayoutId id="2147483717" r:id="rId15"/>
  </p:sldLayoutIdLst>
  <p:hf hdr="0" ftr="0"/>
  <p:txStyles>
    <p:titleStyle>
      <a:lvl1pPr algn="l" defTabSz="685800" rtl="0" eaLnBrk="1" latinLnBrk="0" hangingPunct="1">
        <a:lnSpc>
          <a:spcPct val="100000"/>
        </a:lnSpc>
        <a:spcBef>
          <a:spcPct val="0"/>
        </a:spcBef>
        <a:buNone/>
        <a:defRPr sz="2400" b="1" kern="1200">
          <a:solidFill>
            <a:srgbClr val="000F7E"/>
          </a:solidFill>
          <a:latin typeface="Arial" panose="020B0604020202020204" pitchFamily="34" charset="0"/>
          <a:ea typeface="+mj-ea"/>
          <a:cs typeface="Arial" panose="020B0604020202020204" pitchFamily="34" charset="0"/>
        </a:defRPr>
      </a:lvl1pPr>
    </p:titleStyle>
    <p:bodyStyle>
      <a:lvl1pPr marL="230188" indent="-222250" algn="l" defTabSz="685800" rtl="0" eaLnBrk="1" latinLnBrk="0" hangingPunct="1">
        <a:lnSpc>
          <a:spcPct val="100000"/>
        </a:lnSpc>
        <a:spcBef>
          <a:spcPts val="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F7E"/>
        </a:solid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9A08365-AEEB-3D48-A287-0A6C23C5D3D6}"/>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11" name="Date Placeholder 3">
            <a:extLst>
              <a:ext uri="{FF2B5EF4-FFF2-40B4-BE49-F238E27FC236}">
                <a16:creationId xmlns:a16="http://schemas.microsoft.com/office/drawing/2014/main" id="{B198D408-451C-7649-B63F-9BB20EE7A64E}"/>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2/27/24</a:t>
            </a:fld>
            <a:endParaRPr lang="en-US" sz="700" dirty="0"/>
          </a:p>
        </p:txBody>
      </p:sp>
      <p:sp>
        <p:nvSpPr>
          <p:cNvPr id="2" name="Title Placeholder 1">
            <a:extLst>
              <a:ext uri="{FF2B5EF4-FFF2-40B4-BE49-F238E27FC236}">
                <a16:creationId xmlns:a16="http://schemas.microsoft.com/office/drawing/2014/main" id="{C999391D-1BCF-B249-A015-254233AECE82}"/>
              </a:ext>
            </a:extLst>
          </p:cNvPr>
          <p:cNvSpPr>
            <a:spLocks noGrp="1"/>
          </p:cNvSpPr>
          <p:nvPr>
            <p:ph type="title"/>
          </p:nvPr>
        </p:nvSpPr>
        <p:spPr>
          <a:xfrm>
            <a:off x="594360" y="609600"/>
            <a:ext cx="7991856" cy="89001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682BBD0-F847-394A-96EA-C2F6C3D00601}"/>
              </a:ext>
            </a:extLst>
          </p:cNvPr>
          <p:cNvSpPr>
            <a:spLocks noGrp="1"/>
          </p:cNvSpPr>
          <p:nvPr>
            <p:ph type="body" idx="1"/>
          </p:nvPr>
        </p:nvSpPr>
        <p:spPr>
          <a:xfrm>
            <a:off x="594360" y="1523999"/>
            <a:ext cx="7991856" cy="44348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9977E7B1-7961-6744-9B65-ACF10399A3B5}"/>
              </a:ext>
            </a:extLst>
          </p:cNvPr>
          <p:cNvPicPr>
            <a:picLocks noChangeAspect="1"/>
          </p:cNvPicPr>
          <p:nvPr userDrawn="1"/>
        </p:nvPicPr>
        <p:blipFill>
          <a:blip r:embed="rId7"/>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22699420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675" r:id="rId3"/>
    <p:sldLayoutId id="2147483694" r:id="rId4"/>
    <p:sldLayoutId id="2147483705" r:id="rId5"/>
  </p:sldLayoutIdLst>
  <p:hf hdr="0" ftr="0"/>
  <p:txStyles>
    <p:titleStyle>
      <a:lvl1pPr algn="l" defTabSz="914400" rtl="0" eaLnBrk="1" latinLnBrk="0" hangingPunct="1">
        <a:lnSpc>
          <a:spcPct val="10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0663" algn="l" defTabSz="914400" rtl="0" eaLnBrk="1" latinLnBrk="0" hangingPunct="1">
        <a:lnSpc>
          <a:spcPct val="100000"/>
        </a:lnSpc>
        <a:spcBef>
          <a:spcPts val="600"/>
        </a:spcBef>
        <a:buClr>
          <a:schemeClr val="bg1"/>
        </a:buClr>
        <a:buFont typeface="Arial" panose="020B0604020202020204" pitchFamily="34" charset="0"/>
        <a:buChar char="•"/>
        <a:tabLst/>
        <a:defRPr sz="1800" b="0" i="0" kern="1200">
          <a:solidFill>
            <a:schemeClr val="bg1"/>
          </a:solidFill>
          <a:latin typeface="Arial" panose="020B0604020202020204" pitchFamily="34" charset="0"/>
          <a:ea typeface="+mn-ea"/>
          <a:cs typeface="Arial" panose="020B0604020202020204" pitchFamily="34" charset="0"/>
        </a:defRPr>
      </a:lvl1pPr>
      <a:lvl2pPr marL="458788" indent="-230188" algn="l" defTabSz="914400" rtl="0" eaLnBrk="1" latinLnBrk="0" hangingPunct="1">
        <a:lnSpc>
          <a:spcPct val="90000"/>
        </a:lnSpc>
        <a:spcBef>
          <a:spcPts val="500"/>
        </a:spcBef>
        <a:buClr>
          <a:schemeClr val="bg1"/>
        </a:buClr>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Clr>
          <a:schemeClr val="bg1"/>
        </a:buClr>
        <a:buFont typeface="Wingdings" pitchFamily="2" charset="2"/>
        <a:buChar char="§"/>
        <a:tabLst/>
        <a:defRPr sz="1400" kern="1200">
          <a:solidFill>
            <a:schemeClr val="bg1"/>
          </a:solidFill>
          <a:latin typeface="Arial" panose="020B0604020202020204" pitchFamily="34" charset="0"/>
          <a:ea typeface="+mn-ea"/>
          <a:cs typeface="Arial" panose="020B0604020202020204" pitchFamily="34" charset="0"/>
        </a:defRPr>
      </a:lvl3pPr>
      <a:lvl4pPr marL="917575" indent="-230188" algn="l" defTabSz="914400" rtl="0" eaLnBrk="1" latinLnBrk="0" hangingPunct="1">
        <a:lnSpc>
          <a:spcPct val="90000"/>
        </a:lnSpc>
        <a:spcBef>
          <a:spcPts val="500"/>
        </a:spcBef>
        <a:buClr>
          <a:schemeClr val="bg1"/>
        </a:buClr>
        <a:buSzPct val="100000"/>
        <a:buFont typeface="System Font Regular"/>
        <a:buChar char="–"/>
        <a:tabLst/>
        <a:defRPr sz="1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q"/>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F7E"/>
        </a:solid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39A08365-AEEB-3D48-A287-0A6C23C5D3D6}"/>
              </a:ext>
            </a:extLst>
          </p:cNvPr>
          <p:cNvSpPr txBox="1">
            <a:spLocks/>
          </p:cNvSpPr>
          <p:nvPr userDrawn="1"/>
        </p:nvSpPr>
        <p:spPr>
          <a:xfrm>
            <a:off x="8641080" y="6501384"/>
            <a:ext cx="220485" cy="270473"/>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a:t>
            </a:r>
            <a:fld id="{F16E1515-8F3D-DE4D-94E5-8D9BEBCD7A49}" type="slidenum">
              <a:rPr lang="en-US" sz="700" smtClean="0">
                <a:solidFill>
                  <a:schemeClr val="bg1">
                    <a:lumMod val="65000"/>
                  </a:schemeClr>
                </a:solidFill>
              </a:rPr>
              <a:pPr/>
              <a:t>‹#›</a:t>
            </a:fld>
            <a:endParaRPr lang="en-US" sz="700" dirty="0">
              <a:solidFill>
                <a:schemeClr val="bg1">
                  <a:lumMod val="65000"/>
                </a:schemeClr>
              </a:solidFill>
            </a:endParaRPr>
          </a:p>
        </p:txBody>
      </p:sp>
      <p:sp>
        <p:nvSpPr>
          <p:cNvPr id="11" name="Date Placeholder 3">
            <a:extLst>
              <a:ext uri="{FF2B5EF4-FFF2-40B4-BE49-F238E27FC236}">
                <a16:creationId xmlns:a16="http://schemas.microsoft.com/office/drawing/2014/main" id="{B198D408-451C-7649-B63F-9BB20EE7A64E}"/>
              </a:ext>
            </a:extLst>
          </p:cNvPr>
          <p:cNvSpPr txBox="1">
            <a:spLocks/>
          </p:cNvSpPr>
          <p:nvPr userDrawn="1"/>
        </p:nvSpPr>
        <p:spPr>
          <a:xfrm>
            <a:off x="8074152" y="6501384"/>
            <a:ext cx="609914" cy="198005"/>
          </a:xfrm>
          <a:prstGeom prst="rect">
            <a:avLst/>
          </a:prstGeom>
        </p:spPr>
        <p:txBody>
          <a:bodyPr vert="horz" lIns="0" tIns="0" rIns="0" bIns="0" rtlCol="0" anchor="t" anchorCtr="0"/>
          <a:lstStyle>
            <a:defPPr>
              <a:defRPr lang="en-US"/>
            </a:defPPr>
            <a:lvl1pPr marL="0" algn="r" defTabSz="457200" rtl="0" eaLnBrk="1" latinLnBrk="0" hangingPunct="1">
              <a:defRPr sz="700" b="0" i="0" kern="1200">
                <a:solidFill>
                  <a:schemeClr val="bg1">
                    <a:lumMod val="65000"/>
                  </a:schemeClr>
                </a:solidFill>
                <a:latin typeface="Arial" panose="020B0604020202020204" pitchFamily="34" charset="0"/>
                <a:ea typeface="Source Sans Pro Semibold" panose="020B0503030403020204" pitchFamily="34" charset="0"/>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39BF0A-C635-544F-850F-946AD8E7975B}" type="datetime1">
              <a:rPr lang="en-US" sz="700" smtClean="0"/>
              <a:pPr/>
              <a:t>2/27/24</a:t>
            </a:fld>
            <a:endParaRPr lang="en-US" sz="700" dirty="0"/>
          </a:p>
        </p:txBody>
      </p:sp>
      <p:sp>
        <p:nvSpPr>
          <p:cNvPr id="2" name="Title Placeholder 1">
            <a:extLst>
              <a:ext uri="{FF2B5EF4-FFF2-40B4-BE49-F238E27FC236}">
                <a16:creationId xmlns:a16="http://schemas.microsoft.com/office/drawing/2014/main" id="{C999391D-1BCF-B249-A015-254233AECE82}"/>
              </a:ext>
            </a:extLst>
          </p:cNvPr>
          <p:cNvSpPr>
            <a:spLocks noGrp="1"/>
          </p:cNvSpPr>
          <p:nvPr>
            <p:ph type="title"/>
          </p:nvPr>
        </p:nvSpPr>
        <p:spPr>
          <a:xfrm>
            <a:off x="594360" y="609600"/>
            <a:ext cx="7991856" cy="890016"/>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4682BBD0-F847-394A-96EA-C2F6C3D00601}"/>
              </a:ext>
            </a:extLst>
          </p:cNvPr>
          <p:cNvSpPr>
            <a:spLocks noGrp="1"/>
          </p:cNvSpPr>
          <p:nvPr>
            <p:ph type="body" idx="1"/>
          </p:nvPr>
        </p:nvSpPr>
        <p:spPr>
          <a:xfrm>
            <a:off x="594360" y="1523999"/>
            <a:ext cx="7991856" cy="443484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a:extLst>
              <a:ext uri="{FF2B5EF4-FFF2-40B4-BE49-F238E27FC236}">
                <a16:creationId xmlns:a16="http://schemas.microsoft.com/office/drawing/2014/main" id="{9977E7B1-7961-6744-9B65-ACF10399A3B5}"/>
              </a:ext>
            </a:extLst>
          </p:cNvPr>
          <p:cNvPicPr>
            <a:picLocks noChangeAspect="1"/>
          </p:cNvPicPr>
          <p:nvPr userDrawn="1"/>
        </p:nvPicPr>
        <p:blipFill>
          <a:blip r:embed="rId8"/>
          <a:stretch>
            <a:fillRect/>
          </a:stretch>
        </p:blipFill>
        <p:spPr>
          <a:xfrm>
            <a:off x="283464" y="6419088"/>
            <a:ext cx="1307592" cy="255707"/>
          </a:xfrm>
          <a:prstGeom prst="rect">
            <a:avLst/>
          </a:prstGeom>
        </p:spPr>
      </p:pic>
    </p:spTree>
    <p:extLst>
      <p:ext uri="{BB962C8B-B14F-4D97-AF65-F5344CB8AC3E}">
        <p14:creationId xmlns:p14="http://schemas.microsoft.com/office/powerpoint/2010/main" val="133842400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hf hdr="0" ftr="0"/>
  <p:txStyles>
    <p:titleStyle>
      <a:lvl1pPr algn="l" defTabSz="914400" rtl="0" eaLnBrk="1" latinLnBrk="0" hangingPunct="1">
        <a:lnSpc>
          <a:spcPct val="100000"/>
        </a:lnSpc>
        <a:spcBef>
          <a:spcPct val="0"/>
        </a:spcBef>
        <a:buNone/>
        <a:defRPr sz="24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0663" algn="l" defTabSz="914400" rtl="0" eaLnBrk="1" latinLnBrk="0" hangingPunct="1">
        <a:lnSpc>
          <a:spcPct val="100000"/>
        </a:lnSpc>
        <a:spcBef>
          <a:spcPts val="600"/>
        </a:spcBef>
        <a:buClr>
          <a:schemeClr val="bg1"/>
        </a:buClr>
        <a:buFont typeface="Arial" panose="020B0604020202020204" pitchFamily="34" charset="0"/>
        <a:buChar char="•"/>
        <a:tabLst/>
        <a:defRPr sz="1800" b="0" i="0" kern="1200">
          <a:solidFill>
            <a:schemeClr val="bg1"/>
          </a:solidFill>
          <a:latin typeface="Arial" panose="020B0604020202020204" pitchFamily="34" charset="0"/>
          <a:ea typeface="+mn-ea"/>
          <a:cs typeface="Arial" panose="020B0604020202020204" pitchFamily="34" charset="0"/>
        </a:defRPr>
      </a:lvl1pPr>
      <a:lvl2pPr marL="458788" indent="-230188" algn="l" defTabSz="914400" rtl="0" eaLnBrk="1" latinLnBrk="0" hangingPunct="1">
        <a:lnSpc>
          <a:spcPct val="90000"/>
        </a:lnSpc>
        <a:spcBef>
          <a:spcPts val="500"/>
        </a:spcBef>
        <a:buClr>
          <a:schemeClr val="bg1"/>
        </a:buClr>
        <a:buSzPct val="100000"/>
        <a:buFont typeface="System Font Regular"/>
        <a:buChar char="–"/>
        <a:tabLst/>
        <a:defRPr sz="1600" kern="1200">
          <a:solidFill>
            <a:schemeClr val="bg1"/>
          </a:solidFill>
          <a:latin typeface="Arial" panose="020B0604020202020204" pitchFamily="34" charset="0"/>
          <a:ea typeface="+mn-ea"/>
          <a:cs typeface="Arial" panose="020B0604020202020204" pitchFamily="34" charset="0"/>
        </a:defRPr>
      </a:lvl2pPr>
      <a:lvl3pPr marL="687388" indent="-228600" algn="l" defTabSz="914400" rtl="0" eaLnBrk="1" latinLnBrk="0" hangingPunct="1">
        <a:lnSpc>
          <a:spcPct val="90000"/>
        </a:lnSpc>
        <a:spcBef>
          <a:spcPts val="500"/>
        </a:spcBef>
        <a:buClr>
          <a:schemeClr val="bg1"/>
        </a:buClr>
        <a:buFont typeface="Wingdings" pitchFamily="2" charset="2"/>
        <a:buChar char="§"/>
        <a:tabLst/>
        <a:defRPr sz="1400" kern="1200">
          <a:solidFill>
            <a:schemeClr val="bg1"/>
          </a:solidFill>
          <a:latin typeface="Arial" panose="020B0604020202020204" pitchFamily="34" charset="0"/>
          <a:ea typeface="+mn-ea"/>
          <a:cs typeface="Arial" panose="020B0604020202020204" pitchFamily="34" charset="0"/>
        </a:defRPr>
      </a:lvl3pPr>
      <a:lvl4pPr marL="917575" indent="-230188" algn="l" defTabSz="914400" rtl="0" eaLnBrk="1" latinLnBrk="0" hangingPunct="1">
        <a:lnSpc>
          <a:spcPct val="90000"/>
        </a:lnSpc>
        <a:spcBef>
          <a:spcPts val="500"/>
        </a:spcBef>
        <a:buClr>
          <a:schemeClr val="bg1"/>
        </a:buClr>
        <a:buSzPct val="100000"/>
        <a:buFont typeface="System Font Regular"/>
        <a:buChar char="–"/>
        <a:tabLst/>
        <a:defRPr sz="12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q"/>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4.tiff"/><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C654E81-7A68-B348-B260-56F1CEDF05CC}"/>
              </a:ext>
            </a:extLst>
          </p:cNvPr>
          <p:cNvSpPr>
            <a:spLocks noGrp="1"/>
          </p:cNvSpPr>
          <p:nvPr>
            <p:ph type="ctrTitle"/>
          </p:nvPr>
        </p:nvSpPr>
        <p:spPr>
          <a:xfrm>
            <a:off x="594360" y="1738033"/>
            <a:ext cx="8549640" cy="810096"/>
          </a:xfrm>
        </p:spPr>
        <p:txBody>
          <a:bodyPr>
            <a:normAutofit/>
          </a:bodyPr>
          <a:lstStyle/>
          <a:p>
            <a:r>
              <a:rPr lang="en-US" dirty="0"/>
              <a:t>Wanted: Tiny radioactive samples for neutron transmission measurements with DICER at LANSCE</a:t>
            </a:r>
          </a:p>
        </p:txBody>
      </p:sp>
      <p:sp>
        <p:nvSpPr>
          <p:cNvPr id="21" name="Text Placeholder 20">
            <a:extLst>
              <a:ext uri="{FF2B5EF4-FFF2-40B4-BE49-F238E27FC236}">
                <a16:creationId xmlns:a16="http://schemas.microsoft.com/office/drawing/2014/main" id="{4533E404-BAC2-8344-8AE7-A8F48EC95D69}"/>
              </a:ext>
            </a:extLst>
          </p:cNvPr>
          <p:cNvSpPr>
            <a:spLocks noGrp="1"/>
          </p:cNvSpPr>
          <p:nvPr>
            <p:ph type="body" sz="quarter" idx="14"/>
          </p:nvPr>
        </p:nvSpPr>
        <p:spPr/>
        <p:txBody>
          <a:bodyPr/>
          <a:lstStyle/>
          <a:p>
            <a:r>
              <a:rPr lang="en-US" dirty="0"/>
              <a:t>LA-UR-24-21823</a:t>
            </a:r>
          </a:p>
        </p:txBody>
      </p:sp>
      <p:sp>
        <p:nvSpPr>
          <p:cNvPr id="6" name="TextBox 5">
            <a:extLst>
              <a:ext uri="{FF2B5EF4-FFF2-40B4-BE49-F238E27FC236}">
                <a16:creationId xmlns:a16="http://schemas.microsoft.com/office/drawing/2014/main" id="{E6F8CFA0-B4F4-EC44-BA7A-C5F543524CCD}"/>
              </a:ext>
            </a:extLst>
          </p:cNvPr>
          <p:cNvSpPr txBox="1"/>
          <p:nvPr/>
        </p:nvSpPr>
        <p:spPr>
          <a:xfrm>
            <a:off x="7196212" y="1355008"/>
            <a:ext cx="1481559" cy="307777"/>
          </a:xfrm>
          <a:prstGeom prst="rect">
            <a:avLst/>
          </a:prstGeom>
          <a:noFill/>
        </p:spPr>
        <p:txBody>
          <a:bodyPr wrap="square" rtlCol="0">
            <a:spAutoFit/>
          </a:bodyPr>
          <a:lstStyle/>
          <a:p>
            <a:r>
              <a:rPr lang="en-US" sz="1400" i="1" dirty="0" err="1">
                <a:solidFill>
                  <a:schemeClr val="bg1"/>
                </a:solidFill>
                <a:latin typeface="Gabriola" pitchFamily="82" charset="0"/>
              </a:rPr>
              <a:t>Experiendo</a:t>
            </a:r>
            <a:r>
              <a:rPr lang="en-US" sz="1400" i="1" dirty="0">
                <a:solidFill>
                  <a:schemeClr val="bg1"/>
                </a:solidFill>
                <a:latin typeface="Gabriola" pitchFamily="82" charset="0"/>
              </a:rPr>
              <a:t> </a:t>
            </a:r>
            <a:r>
              <a:rPr lang="en-US" sz="1400" i="1" dirty="0" err="1">
                <a:solidFill>
                  <a:schemeClr val="bg1"/>
                </a:solidFill>
                <a:latin typeface="Gabriola" pitchFamily="82" charset="0"/>
              </a:rPr>
              <a:t>cognoscitur</a:t>
            </a:r>
            <a:endParaRPr lang="en-US" sz="1400" dirty="0">
              <a:solidFill>
                <a:schemeClr val="bg1"/>
              </a:solidFill>
              <a:latin typeface="Gabriola" pitchFamily="82" charset="0"/>
            </a:endParaRPr>
          </a:p>
        </p:txBody>
      </p:sp>
      <p:pic>
        <p:nvPicPr>
          <p:cNvPr id="7" name="Picture 6">
            <a:extLst>
              <a:ext uri="{FF2B5EF4-FFF2-40B4-BE49-F238E27FC236}">
                <a16:creationId xmlns:a16="http://schemas.microsoft.com/office/drawing/2014/main" id="{B119C7C9-2B96-E341-9008-CA6C49832309}"/>
              </a:ext>
            </a:extLst>
          </p:cNvPr>
          <p:cNvPicPr>
            <a:picLocks noChangeAspect="1"/>
          </p:cNvPicPr>
          <p:nvPr/>
        </p:nvPicPr>
        <p:blipFill>
          <a:blip r:embed="rId2"/>
          <a:stretch>
            <a:fillRect/>
          </a:stretch>
        </p:blipFill>
        <p:spPr>
          <a:xfrm>
            <a:off x="6935782" y="311462"/>
            <a:ext cx="2002420" cy="1062259"/>
          </a:xfrm>
          <a:prstGeom prst="rect">
            <a:avLst/>
          </a:prstGeom>
        </p:spPr>
      </p:pic>
      <p:sp>
        <p:nvSpPr>
          <p:cNvPr id="2" name="Subtitle 18">
            <a:extLst>
              <a:ext uri="{FF2B5EF4-FFF2-40B4-BE49-F238E27FC236}">
                <a16:creationId xmlns:a16="http://schemas.microsoft.com/office/drawing/2014/main" id="{BDCEFABA-282B-696F-B149-6D91BA9B7882}"/>
              </a:ext>
            </a:extLst>
          </p:cNvPr>
          <p:cNvSpPr>
            <a:spLocks noGrp="1"/>
          </p:cNvSpPr>
          <p:nvPr>
            <p:ph type="subTitle" idx="1"/>
          </p:nvPr>
        </p:nvSpPr>
        <p:spPr>
          <a:xfrm>
            <a:off x="494152" y="3338536"/>
            <a:ext cx="8461958" cy="1722855"/>
          </a:xfrm>
        </p:spPr>
        <p:txBody>
          <a:bodyPr>
            <a:normAutofit/>
          </a:bodyPr>
          <a:lstStyle/>
          <a:p>
            <a:r>
              <a:rPr lang="en-US" sz="1200" u="sng" dirty="0"/>
              <a:t>Th. Stamatopoulos</a:t>
            </a:r>
            <a:r>
              <a:rPr lang="en-US" sz="1200" u="sng" baseline="30000" dirty="0"/>
              <a:t>1</a:t>
            </a:r>
            <a:r>
              <a:rPr lang="en-US" sz="1200" dirty="0"/>
              <a:t>, P. Koehler</a:t>
            </a:r>
            <a:r>
              <a:rPr lang="en-US" sz="1200" baseline="30000" dirty="0"/>
              <a:t>1</a:t>
            </a:r>
            <a:r>
              <a:rPr lang="en-US" sz="1200" dirty="0"/>
              <a:t>, A. Couture</a:t>
            </a:r>
            <a:r>
              <a:rPr lang="en-US" sz="1200" baseline="30000" dirty="0"/>
              <a:t>1, </a:t>
            </a:r>
            <a:r>
              <a:rPr lang="en-US" sz="1200" dirty="0"/>
              <a:t>G. Rusev</a:t>
            </a:r>
            <a:r>
              <a:rPr lang="en-US" sz="1200" baseline="30000" dirty="0"/>
              <a:t>2</a:t>
            </a:r>
          </a:p>
          <a:p>
            <a:r>
              <a:rPr lang="en-US" sz="1200" dirty="0"/>
              <a:t>V. Mocko</a:t>
            </a:r>
            <a:r>
              <a:rPr lang="en-US" sz="1200" baseline="30000" dirty="0"/>
              <a:t>2</a:t>
            </a:r>
            <a:r>
              <a:rPr lang="en-US" sz="1200" dirty="0"/>
              <a:t>, E. Vermeulen</a:t>
            </a:r>
            <a:r>
              <a:rPr lang="en-US" sz="1200" baseline="30000" dirty="0"/>
              <a:t>2</a:t>
            </a:r>
            <a:r>
              <a:rPr lang="en-US" sz="1200" dirty="0"/>
              <a:t>, E. O’Brien</a:t>
            </a:r>
            <a:r>
              <a:rPr lang="en-US" sz="1200" baseline="30000" dirty="0"/>
              <a:t>2</a:t>
            </a:r>
          </a:p>
          <a:p>
            <a:r>
              <a:rPr lang="en-US" sz="1200" dirty="0"/>
              <a:t>B. DiGiovine</a:t>
            </a:r>
            <a:r>
              <a:rPr lang="en-US" sz="1200" baseline="30000" dirty="0"/>
              <a:t>3</a:t>
            </a:r>
          </a:p>
          <a:p>
            <a:endParaRPr lang="en-US" sz="1200" dirty="0"/>
          </a:p>
          <a:p>
            <a:pPr marL="228600" indent="-228600">
              <a:buAutoNum type="arabicPeriod"/>
            </a:pPr>
            <a:r>
              <a:rPr lang="en-US" sz="1200" dirty="0"/>
              <a:t>Physics Division, Los Alamos National Laboratory, 87545, NM, USA</a:t>
            </a:r>
          </a:p>
          <a:p>
            <a:pPr marL="228600" indent="-228600">
              <a:buAutoNum type="arabicPeriod"/>
            </a:pPr>
            <a:r>
              <a:rPr lang="en-US" sz="1200" dirty="0"/>
              <a:t>Chemistry Division, Los Alamos National Laboratory, 87545, NM, USA</a:t>
            </a:r>
          </a:p>
          <a:p>
            <a:pPr marL="228600" indent="-228600">
              <a:buAutoNum type="arabicPeriod"/>
            </a:pPr>
            <a:r>
              <a:rPr lang="en-US" sz="1200" dirty="0"/>
              <a:t>Weapons Stockpile Modernization Division, Los Alamos National Laboratory, 87545, NM, USA</a:t>
            </a:r>
          </a:p>
        </p:txBody>
      </p:sp>
    </p:spTree>
    <p:extLst>
      <p:ext uri="{BB962C8B-B14F-4D97-AF65-F5344CB8AC3E}">
        <p14:creationId xmlns:p14="http://schemas.microsoft.com/office/powerpoint/2010/main" val="3538168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6B070-7944-8CB3-1082-EA3D448A638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7D89F8E-0F59-DD7F-9513-C2B58931C9DF}"/>
              </a:ext>
            </a:extLst>
          </p:cNvPr>
          <p:cNvSpPr>
            <a:spLocks noGrp="1"/>
          </p:cNvSpPr>
          <p:nvPr>
            <p:ph type="body" sz="quarter" idx="14"/>
          </p:nvPr>
        </p:nvSpPr>
        <p:spPr>
          <a:xfrm>
            <a:off x="165735" y="161636"/>
            <a:ext cx="7994055" cy="504959"/>
          </a:xfrm>
        </p:spPr>
        <p:txBody>
          <a:bodyPr/>
          <a:lstStyle/>
          <a:p>
            <a:r>
              <a:rPr lang="en-US" dirty="0"/>
              <a:t>A few more specs</a:t>
            </a:r>
          </a:p>
        </p:txBody>
      </p:sp>
      <p:sp>
        <p:nvSpPr>
          <p:cNvPr id="6" name="Text Placeholder 5">
            <a:extLst>
              <a:ext uri="{FF2B5EF4-FFF2-40B4-BE49-F238E27FC236}">
                <a16:creationId xmlns:a16="http://schemas.microsoft.com/office/drawing/2014/main" id="{CBA914D2-A154-53E6-7C85-4814734DD735}"/>
              </a:ext>
            </a:extLst>
          </p:cNvPr>
          <p:cNvSpPr>
            <a:spLocks noGrp="1"/>
          </p:cNvSpPr>
          <p:nvPr>
            <p:ph type="body" sz="quarter" idx="19"/>
          </p:nvPr>
        </p:nvSpPr>
        <p:spPr>
          <a:xfrm>
            <a:off x="0" y="740092"/>
            <a:ext cx="9143999" cy="4434840"/>
          </a:xfrm>
        </p:spPr>
        <p:txBody>
          <a:bodyPr/>
          <a:lstStyle/>
          <a:p>
            <a:pPr marL="342900" indent="-342900">
              <a:buFont typeface="+mj-lt"/>
              <a:buAutoNum type="arabicPeriod"/>
            </a:pPr>
            <a:r>
              <a:rPr lang="en-US" dirty="0">
                <a:solidFill>
                  <a:srgbClr val="000F7E"/>
                </a:solidFill>
              </a:rPr>
              <a:t>Samples should fit the DICER sample format</a:t>
            </a:r>
            <a:br>
              <a:rPr lang="en-US" dirty="0">
                <a:solidFill>
                  <a:srgbClr val="000F7E"/>
                </a:solidFill>
              </a:rPr>
            </a:br>
            <a:r>
              <a:rPr lang="en-US" dirty="0">
                <a:solidFill>
                  <a:srgbClr val="000F7E"/>
                </a:solidFill>
              </a:rPr>
              <a:t> (1/0.1 mm diameter, 1.5 cm length)</a:t>
            </a:r>
          </a:p>
          <a:p>
            <a:pPr marL="342900" indent="-342900">
              <a:buFont typeface="+mj-lt"/>
              <a:buAutoNum type="arabicPeriod"/>
            </a:pPr>
            <a:r>
              <a:rPr lang="en-US" dirty="0">
                <a:solidFill>
                  <a:schemeClr val="bg1">
                    <a:lumMod val="50000"/>
                  </a:schemeClr>
                </a:solidFill>
              </a:rPr>
              <a:t>Uniformity and homogeneity</a:t>
            </a:r>
          </a:p>
          <a:p>
            <a:pPr marL="342900" indent="-342900">
              <a:buFont typeface="+mj-lt"/>
              <a:buAutoNum type="arabicPeriod"/>
            </a:pPr>
            <a:r>
              <a:rPr lang="en-US" dirty="0">
                <a:solidFill>
                  <a:srgbClr val="00B050"/>
                </a:solidFill>
              </a:rPr>
              <a:t>Minimization of hydrogen: replacement with deuterated compounds(?)</a:t>
            </a:r>
          </a:p>
          <a:p>
            <a:pPr marL="342900" indent="-342900">
              <a:buFont typeface="+mj-lt"/>
              <a:buAutoNum type="arabicPeriod"/>
            </a:pPr>
            <a:r>
              <a:rPr lang="en-US" dirty="0">
                <a:solidFill>
                  <a:srgbClr val="FF0000"/>
                </a:solidFill>
              </a:rPr>
              <a:t>Other components in the sample, should be transmission friendly: Avoid nuclei that are neutron absorbers. </a:t>
            </a:r>
          </a:p>
        </p:txBody>
      </p:sp>
      <p:pic>
        <p:nvPicPr>
          <p:cNvPr id="13" name="Picture 12">
            <a:extLst>
              <a:ext uri="{FF2B5EF4-FFF2-40B4-BE49-F238E27FC236}">
                <a16:creationId xmlns:a16="http://schemas.microsoft.com/office/drawing/2014/main" id="{49672A00-8D41-4BB6-EE7B-2E75891DF91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5400000">
            <a:off x="7518719" y="228093"/>
            <a:ext cx="1282142" cy="1474129"/>
          </a:xfrm>
          <a:prstGeom prst="rect">
            <a:avLst/>
          </a:prstGeom>
          <a:ln w="38100">
            <a:solidFill>
              <a:srgbClr val="002060"/>
            </a:solidFill>
          </a:ln>
        </p:spPr>
      </p:pic>
      <p:pic>
        <p:nvPicPr>
          <p:cNvPr id="8" name="Picture 7">
            <a:extLst>
              <a:ext uri="{FF2B5EF4-FFF2-40B4-BE49-F238E27FC236}">
                <a16:creationId xmlns:a16="http://schemas.microsoft.com/office/drawing/2014/main" id="{B807670D-B0DB-E063-3768-78D7CF2365D8}"/>
              </a:ext>
            </a:extLst>
          </p:cNvPr>
          <p:cNvPicPr>
            <a:picLocks noChangeAspect="1"/>
          </p:cNvPicPr>
          <p:nvPr/>
        </p:nvPicPr>
        <p:blipFill>
          <a:blip r:embed="rId3"/>
          <a:stretch>
            <a:fillRect/>
          </a:stretch>
        </p:blipFill>
        <p:spPr>
          <a:xfrm>
            <a:off x="165735" y="2787929"/>
            <a:ext cx="4303663" cy="3446146"/>
          </a:xfrm>
          <a:prstGeom prst="rect">
            <a:avLst/>
          </a:prstGeom>
          <a:ln w="38100">
            <a:solidFill>
              <a:schemeClr val="bg1">
                <a:lumMod val="50000"/>
              </a:schemeClr>
            </a:solidFill>
          </a:ln>
        </p:spPr>
      </p:pic>
      <p:grpSp>
        <p:nvGrpSpPr>
          <p:cNvPr id="22" name="Group 21">
            <a:extLst>
              <a:ext uri="{FF2B5EF4-FFF2-40B4-BE49-F238E27FC236}">
                <a16:creationId xmlns:a16="http://schemas.microsoft.com/office/drawing/2014/main" id="{A2104BF4-C904-C301-00F3-095A5D3ED7E2}"/>
              </a:ext>
            </a:extLst>
          </p:cNvPr>
          <p:cNvGrpSpPr/>
          <p:nvPr/>
        </p:nvGrpSpPr>
        <p:grpSpPr>
          <a:xfrm>
            <a:off x="4635133" y="2378681"/>
            <a:ext cx="3683001" cy="4363608"/>
            <a:chOff x="4635133" y="2378681"/>
            <a:chExt cx="3683001" cy="4363608"/>
          </a:xfrm>
        </p:grpSpPr>
        <p:pic>
          <p:nvPicPr>
            <p:cNvPr id="15" name="Picture 14">
              <a:extLst>
                <a:ext uri="{FF2B5EF4-FFF2-40B4-BE49-F238E27FC236}">
                  <a16:creationId xmlns:a16="http://schemas.microsoft.com/office/drawing/2014/main" id="{6A5DE344-DB31-7D0D-FCB3-B4B14711E01E}"/>
                </a:ext>
              </a:extLst>
            </p:cNvPr>
            <p:cNvPicPr>
              <a:picLocks noChangeAspect="1"/>
            </p:cNvPicPr>
            <p:nvPr/>
          </p:nvPicPr>
          <p:blipFill>
            <a:blip r:embed="rId4"/>
            <a:stretch>
              <a:fillRect/>
            </a:stretch>
          </p:blipFill>
          <p:spPr>
            <a:xfrm>
              <a:off x="4635133" y="2378681"/>
              <a:ext cx="3683001" cy="4363608"/>
            </a:xfrm>
            <a:prstGeom prst="rect">
              <a:avLst/>
            </a:prstGeom>
            <a:noFill/>
            <a:ln w="38100">
              <a:solidFill>
                <a:srgbClr val="00AA64"/>
              </a:solidFill>
            </a:ln>
          </p:spPr>
        </p:pic>
        <p:sp>
          <p:nvSpPr>
            <p:cNvPr id="19" name="TextBox 18">
              <a:extLst>
                <a:ext uri="{FF2B5EF4-FFF2-40B4-BE49-F238E27FC236}">
                  <a16:creationId xmlns:a16="http://schemas.microsoft.com/office/drawing/2014/main" id="{E2A641B3-CAD3-F792-971E-1FAE8E4FBA4D}"/>
                </a:ext>
              </a:extLst>
            </p:cNvPr>
            <p:cNvSpPr txBox="1"/>
            <p:nvPr/>
          </p:nvSpPr>
          <p:spPr>
            <a:xfrm>
              <a:off x="5027564" y="2452063"/>
              <a:ext cx="2229906" cy="523220"/>
            </a:xfrm>
            <a:prstGeom prst="rect">
              <a:avLst/>
            </a:prstGeom>
            <a:solidFill>
              <a:schemeClr val="bg1"/>
            </a:solidFill>
          </p:spPr>
          <p:txBody>
            <a:bodyPr wrap="none" rtlCol="0">
              <a:spAutoFit/>
            </a:bodyPr>
            <a:lstStyle/>
            <a:p>
              <a:r>
                <a:rPr lang="en-US" sz="1400" dirty="0">
                  <a:solidFill>
                    <a:srgbClr val="0070C1"/>
                  </a:solidFill>
                </a:rPr>
                <a:t>1 mm diameter, 1 cm length</a:t>
              </a:r>
            </a:p>
            <a:p>
              <a:r>
                <a:rPr lang="en-US" sz="1400" dirty="0">
                  <a:solidFill>
                    <a:srgbClr val="0070C1"/>
                  </a:solidFill>
                </a:rPr>
                <a:t>Water vs Heavy Water</a:t>
              </a:r>
            </a:p>
          </p:txBody>
        </p:sp>
        <p:sp>
          <p:nvSpPr>
            <p:cNvPr id="20" name="TextBox 19">
              <a:extLst>
                <a:ext uri="{FF2B5EF4-FFF2-40B4-BE49-F238E27FC236}">
                  <a16:creationId xmlns:a16="http://schemas.microsoft.com/office/drawing/2014/main" id="{9CF16F05-38DA-1684-DB48-A7CB7EC05082}"/>
                </a:ext>
              </a:extLst>
            </p:cNvPr>
            <p:cNvSpPr txBox="1"/>
            <p:nvPr/>
          </p:nvSpPr>
          <p:spPr>
            <a:xfrm>
              <a:off x="6146800" y="2933700"/>
              <a:ext cx="1193660" cy="369332"/>
            </a:xfrm>
            <a:prstGeom prst="rect">
              <a:avLst/>
            </a:prstGeom>
            <a:solidFill>
              <a:schemeClr val="bg1"/>
            </a:solidFill>
          </p:spPr>
          <p:txBody>
            <a:bodyPr wrap="none" rtlCol="0">
              <a:spAutoFit/>
            </a:bodyPr>
            <a:lstStyle/>
            <a:p>
              <a:r>
                <a:rPr lang="en-US" dirty="0"/>
                <a:t>Deuterium</a:t>
              </a:r>
            </a:p>
          </p:txBody>
        </p:sp>
        <p:sp>
          <p:nvSpPr>
            <p:cNvPr id="21" name="TextBox 20">
              <a:extLst>
                <a:ext uri="{FF2B5EF4-FFF2-40B4-BE49-F238E27FC236}">
                  <a16:creationId xmlns:a16="http://schemas.microsoft.com/office/drawing/2014/main" id="{681A116C-5522-4238-900A-9812F415E074}"/>
                </a:ext>
              </a:extLst>
            </p:cNvPr>
            <p:cNvSpPr txBox="1"/>
            <p:nvPr/>
          </p:nvSpPr>
          <p:spPr>
            <a:xfrm>
              <a:off x="5942329" y="4878982"/>
              <a:ext cx="1094852" cy="369332"/>
            </a:xfrm>
            <a:prstGeom prst="rect">
              <a:avLst/>
            </a:prstGeom>
            <a:solidFill>
              <a:schemeClr val="bg1"/>
            </a:solidFill>
          </p:spPr>
          <p:txBody>
            <a:bodyPr wrap="none" rtlCol="0">
              <a:spAutoFit/>
            </a:bodyPr>
            <a:lstStyle/>
            <a:p>
              <a:r>
                <a:rPr lang="en-US" dirty="0">
                  <a:solidFill>
                    <a:srgbClr val="FF0000"/>
                  </a:solidFill>
                </a:rPr>
                <a:t>Hydrogen</a:t>
              </a:r>
            </a:p>
          </p:txBody>
        </p:sp>
      </p:grpSp>
      <p:grpSp>
        <p:nvGrpSpPr>
          <p:cNvPr id="31" name="Group 30">
            <a:extLst>
              <a:ext uri="{FF2B5EF4-FFF2-40B4-BE49-F238E27FC236}">
                <a16:creationId xmlns:a16="http://schemas.microsoft.com/office/drawing/2014/main" id="{D056B768-2373-7F5B-EC4B-23202846EB90}"/>
              </a:ext>
            </a:extLst>
          </p:cNvPr>
          <p:cNvGrpSpPr/>
          <p:nvPr/>
        </p:nvGrpSpPr>
        <p:grpSpPr>
          <a:xfrm>
            <a:off x="4629966" y="2378681"/>
            <a:ext cx="3683001" cy="4434044"/>
            <a:chOff x="9791065" y="2391381"/>
            <a:chExt cx="3683001" cy="4434044"/>
          </a:xfrm>
        </p:grpSpPr>
        <p:pic>
          <p:nvPicPr>
            <p:cNvPr id="17" name="Picture 16">
              <a:extLst>
                <a:ext uri="{FF2B5EF4-FFF2-40B4-BE49-F238E27FC236}">
                  <a16:creationId xmlns:a16="http://schemas.microsoft.com/office/drawing/2014/main" id="{F9587B56-83A0-269E-929E-1FC914A9DE7C}"/>
                </a:ext>
              </a:extLst>
            </p:cNvPr>
            <p:cNvPicPr>
              <a:picLocks noChangeAspect="1"/>
            </p:cNvPicPr>
            <p:nvPr/>
          </p:nvPicPr>
          <p:blipFill>
            <a:blip r:embed="rId5"/>
            <a:stretch>
              <a:fillRect/>
            </a:stretch>
          </p:blipFill>
          <p:spPr>
            <a:xfrm>
              <a:off x="9791065" y="2391381"/>
              <a:ext cx="3683001" cy="4434044"/>
            </a:xfrm>
            <a:prstGeom prst="rect">
              <a:avLst/>
            </a:prstGeom>
            <a:noFill/>
            <a:ln w="38100">
              <a:solidFill>
                <a:srgbClr val="FF0000"/>
              </a:solidFill>
            </a:ln>
          </p:spPr>
        </p:pic>
        <p:grpSp>
          <p:nvGrpSpPr>
            <p:cNvPr id="30" name="Group 29">
              <a:extLst>
                <a:ext uri="{FF2B5EF4-FFF2-40B4-BE49-F238E27FC236}">
                  <a16:creationId xmlns:a16="http://schemas.microsoft.com/office/drawing/2014/main" id="{CA8D8B00-68D6-1697-015A-6EC970AF7565}"/>
                </a:ext>
              </a:extLst>
            </p:cNvPr>
            <p:cNvGrpSpPr/>
            <p:nvPr/>
          </p:nvGrpSpPr>
          <p:grpSpPr>
            <a:xfrm>
              <a:off x="10185400" y="2529007"/>
              <a:ext cx="2377668" cy="3062380"/>
              <a:chOff x="10185400" y="2529007"/>
              <a:chExt cx="2377668" cy="3062380"/>
            </a:xfrm>
          </p:grpSpPr>
          <p:sp>
            <p:nvSpPr>
              <p:cNvPr id="23" name="TextBox 22">
                <a:extLst>
                  <a:ext uri="{FF2B5EF4-FFF2-40B4-BE49-F238E27FC236}">
                    <a16:creationId xmlns:a16="http://schemas.microsoft.com/office/drawing/2014/main" id="{6D66A298-7CCA-66DB-1AE5-07BEEF50515F}"/>
                  </a:ext>
                </a:extLst>
              </p:cNvPr>
              <p:cNvSpPr txBox="1"/>
              <p:nvPr/>
            </p:nvSpPr>
            <p:spPr>
              <a:xfrm>
                <a:off x="10185400" y="2529007"/>
                <a:ext cx="2005485" cy="369332"/>
              </a:xfrm>
              <a:prstGeom prst="rect">
                <a:avLst/>
              </a:prstGeom>
              <a:solidFill>
                <a:schemeClr val="bg1"/>
              </a:solidFill>
            </p:spPr>
            <p:txBody>
              <a:bodyPr wrap="none" rtlCol="0">
                <a:spAutoFit/>
              </a:bodyPr>
              <a:lstStyle/>
              <a:p>
                <a:r>
                  <a:rPr lang="en-US" dirty="0"/>
                  <a:t>150 ug 88-Y sample</a:t>
                </a:r>
              </a:p>
            </p:txBody>
          </p:sp>
          <p:sp>
            <p:nvSpPr>
              <p:cNvPr id="24" name="TextBox 23">
                <a:extLst>
                  <a:ext uri="{FF2B5EF4-FFF2-40B4-BE49-F238E27FC236}">
                    <a16:creationId xmlns:a16="http://schemas.microsoft.com/office/drawing/2014/main" id="{2C5AA291-1F0D-AB03-B0D4-31E3454C20CC}"/>
                  </a:ext>
                </a:extLst>
              </p:cNvPr>
              <p:cNvSpPr txBox="1"/>
              <p:nvPr/>
            </p:nvSpPr>
            <p:spPr>
              <a:xfrm>
                <a:off x="11337548" y="2988648"/>
                <a:ext cx="590033" cy="369332"/>
              </a:xfrm>
              <a:prstGeom prst="rect">
                <a:avLst/>
              </a:prstGeom>
              <a:solidFill>
                <a:schemeClr val="bg1"/>
              </a:solidFill>
            </p:spPr>
            <p:txBody>
              <a:bodyPr wrap="none" rtlCol="0">
                <a:spAutoFit/>
              </a:bodyPr>
              <a:lstStyle/>
              <a:p>
                <a:r>
                  <a:rPr lang="en-US" dirty="0"/>
                  <a:t>88-Y</a:t>
                </a:r>
              </a:p>
            </p:txBody>
          </p:sp>
          <p:sp>
            <p:nvSpPr>
              <p:cNvPr id="25" name="TextBox 24">
                <a:extLst>
                  <a:ext uri="{FF2B5EF4-FFF2-40B4-BE49-F238E27FC236}">
                    <a16:creationId xmlns:a16="http://schemas.microsoft.com/office/drawing/2014/main" id="{69B5ECB7-7C9C-F340-573A-EA72406CED34}"/>
                  </a:ext>
                </a:extLst>
              </p:cNvPr>
              <p:cNvSpPr txBox="1"/>
              <p:nvPr/>
            </p:nvSpPr>
            <p:spPr>
              <a:xfrm>
                <a:off x="11404034" y="3653830"/>
                <a:ext cx="638316" cy="369332"/>
              </a:xfrm>
              <a:prstGeom prst="rect">
                <a:avLst/>
              </a:prstGeom>
              <a:solidFill>
                <a:schemeClr val="bg1"/>
              </a:solidFill>
            </p:spPr>
            <p:txBody>
              <a:bodyPr wrap="none" rtlCol="0">
                <a:spAutoFit/>
              </a:bodyPr>
              <a:lstStyle/>
              <a:p>
                <a:r>
                  <a:rPr lang="en-US" dirty="0">
                    <a:solidFill>
                      <a:srgbClr val="FF9129"/>
                    </a:solidFill>
                  </a:rPr>
                  <a:t>14-N</a:t>
                </a:r>
              </a:p>
            </p:txBody>
          </p:sp>
          <p:sp>
            <p:nvSpPr>
              <p:cNvPr id="26" name="TextBox 25">
                <a:extLst>
                  <a:ext uri="{FF2B5EF4-FFF2-40B4-BE49-F238E27FC236}">
                    <a16:creationId xmlns:a16="http://schemas.microsoft.com/office/drawing/2014/main" id="{CCC90D92-2AF2-1EBF-D780-6A338DEF52A8}"/>
                  </a:ext>
                </a:extLst>
              </p:cNvPr>
              <p:cNvSpPr txBox="1"/>
              <p:nvPr/>
            </p:nvSpPr>
            <p:spPr>
              <a:xfrm>
                <a:off x="11541614" y="4311650"/>
                <a:ext cx="720236" cy="307777"/>
              </a:xfrm>
              <a:prstGeom prst="rect">
                <a:avLst/>
              </a:prstGeom>
              <a:solidFill>
                <a:schemeClr val="bg1"/>
              </a:solidFill>
            </p:spPr>
            <p:txBody>
              <a:bodyPr wrap="square" rtlCol="0">
                <a:spAutoFit/>
              </a:bodyPr>
              <a:lstStyle/>
              <a:p>
                <a:r>
                  <a:rPr lang="en-US" sz="1400" dirty="0">
                    <a:solidFill>
                      <a:srgbClr val="09198D"/>
                    </a:solidFill>
                  </a:rPr>
                  <a:t>2-H</a:t>
                </a:r>
                <a:endParaRPr lang="en-US" sz="2400" dirty="0">
                  <a:solidFill>
                    <a:srgbClr val="09198D"/>
                  </a:solidFill>
                </a:endParaRPr>
              </a:p>
            </p:txBody>
          </p:sp>
          <p:sp>
            <p:nvSpPr>
              <p:cNvPr id="27" name="Rectangle 26">
                <a:extLst>
                  <a:ext uri="{FF2B5EF4-FFF2-40B4-BE49-F238E27FC236}">
                    <a16:creationId xmlns:a16="http://schemas.microsoft.com/office/drawing/2014/main" id="{DF6E4B85-17BB-C6D6-FF97-C48B849EF8C8}"/>
                  </a:ext>
                </a:extLst>
              </p:cNvPr>
              <p:cNvSpPr/>
              <p:nvPr/>
            </p:nvSpPr>
            <p:spPr>
              <a:xfrm>
                <a:off x="11620500" y="4178300"/>
                <a:ext cx="212725" cy="9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E6F5385-E95C-4A0F-B425-97EED97D8F12}"/>
                  </a:ext>
                </a:extLst>
              </p:cNvPr>
              <p:cNvSpPr txBox="1"/>
              <p:nvPr/>
            </p:nvSpPr>
            <p:spPr>
              <a:xfrm>
                <a:off x="11410615" y="4633942"/>
                <a:ext cx="641522" cy="369332"/>
              </a:xfrm>
              <a:prstGeom prst="rect">
                <a:avLst/>
              </a:prstGeom>
              <a:solidFill>
                <a:schemeClr val="bg1"/>
              </a:solidFill>
            </p:spPr>
            <p:txBody>
              <a:bodyPr wrap="none" rtlCol="0">
                <a:spAutoFit/>
              </a:bodyPr>
              <a:lstStyle/>
              <a:p>
                <a:r>
                  <a:rPr lang="en-US" dirty="0">
                    <a:solidFill>
                      <a:srgbClr val="92D050"/>
                    </a:solidFill>
                  </a:rPr>
                  <a:t>16-O</a:t>
                </a:r>
              </a:p>
            </p:txBody>
          </p:sp>
          <p:sp>
            <p:nvSpPr>
              <p:cNvPr id="29" name="TextBox 28">
                <a:extLst>
                  <a:ext uri="{FF2B5EF4-FFF2-40B4-BE49-F238E27FC236}">
                    <a16:creationId xmlns:a16="http://schemas.microsoft.com/office/drawing/2014/main" id="{54D8DADE-6123-AA18-2FEB-0FF5E9255261}"/>
                  </a:ext>
                </a:extLst>
              </p:cNvPr>
              <p:cNvSpPr txBox="1"/>
              <p:nvPr/>
            </p:nvSpPr>
            <p:spPr>
              <a:xfrm>
                <a:off x="10421577" y="5314388"/>
                <a:ext cx="2141491" cy="276999"/>
              </a:xfrm>
              <a:prstGeom prst="rect">
                <a:avLst/>
              </a:prstGeom>
              <a:solidFill>
                <a:schemeClr val="bg1"/>
              </a:solidFill>
            </p:spPr>
            <p:txBody>
              <a:bodyPr wrap="square" rtlCol="0">
                <a:spAutoFit/>
              </a:bodyPr>
              <a:lstStyle/>
              <a:p>
                <a:r>
                  <a:rPr lang="en-US" sz="1200" dirty="0">
                    <a:solidFill>
                      <a:srgbClr val="FF0000"/>
                    </a:solidFill>
                  </a:rPr>
                  <a:t>Total: Y(NO</a:t>
                </a:r>
                <a:r>
                  <a:rPr lang="en-US" sz="1200" baseline="-25000" dirty="0">
                    <a:solidFill>
                      <a:srgbClr val="FF0000"/>
                    </a:solidFill>
                  </a:rPr>
                  <a:t>3</a:t>
                </a:r>
                <a:r>
                  <a:rPr lang="en-US" sz="1200" dirty="0">
                    <a:solidFill>
                      <a:srgbClr val="FF0000"/>
                    </a:solidFill>
                  </a:rPr>
                  <a:t>)</a:t>
                </a:r>
                <a:r>
                  <a:rPr lang="en-US" sz="1200" baseline="-25000" dirty="0">
                    <a:solidFill>
                      <a:srgbClr val="FF0000"/>
                    </a:solidFill>
                  </a:rPr>
                  <a:t>3</a:t>
                </a:r>
                <a:r>
                  <a:rPr lang="en-US" sz="1200" dirty="0">
                    <a:solidFill>
                      <a:srgbClr val="FF0000"/>
                    </a:solidFill>
                  </a:rPr>
                  <a:t> + 6D</a:t>
                </a:r>
                <a:r>
                  <a:rPr lang="en-US" sz="1200" baseline="-25000" dirty="0">
                    <a:solidFill>
                      <a:srgbClr val="FF0000"/>
                    </a:solidFill>
                  </a:rPr>
                  <a:t>2</a:t>
                </a:r>
                <a:r>
                  <a:rPr lang="en-US" sz="1200" dirty="0">
                    <a:solidFill>
                      <a:srgbClr val="FF0000"/>
                    </a:solidFill>
                  </a:rPr>
                  <a:t>O 2M DNO</a:t>
                </a:r>
                <a:r>
                  <a:rPr lang="en-US" sz="1200" baseline="-25000" dirty="0">
                    <a:solidFill>
                      <a:srgbClr val="FF0000"/>
                    </a:solidFill>
                  </a:rPr>
                  <a:t>3</a:t>
                </a:r>
              </a:p>
            </p:txBody>
          </p:sp>
        </p:grpSp>
      </p:grpSp>
    </p:spTree>
    <p:extLst>
      <p:ext uri="{BB962C8B-B14F-4D97-AF65-F5344CB8AC3E}">
        <p14:creationId xmlns:p14="http://schemas.microsoft.com/office/powerpoint/2010/main" val="73530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0884E2-E69B-054E-804E-60CA1691EBE6}"/>
              </a:ext>
            </a:extLst>
          </p:cNvPr>
          <p:cNvSpPr>
            <a:spLocks noGrp="1"/>
          </p:cNvSpPr>
          <p:nvPr>
            <p:ph type="body" sz="quarter" idx="14"/>
          </p:nvPr>
        </p:nvSpPr>
        <p:spPr>
          <a:xfrm>
            <a:off x="80626" y="56999"/>
            <a:ext cx="7994055" cy="334293"/>
          </a:xfrm>
        </p:spPr>
        <p:txBody>
          <a:bodyPr/>
          <a:lstStyle/>
          <a:p>
            <a:r>
              <a:rPr lang="en-US" dirty="0"/>
              <a:t>The curious case of </a:t>
            </a:r>
            <a:r>
              <a:rPr lang="en-US" baseline="30000" dirty="0"/>
              <a:t>88</a:t>
            </a:r>
            <a:r>
              <a:rPr lang="en-US" dirty="0"/>
              <a:t>Zr (t</a:t>
            </a:r>
            <a:r>
              <a:rPr lang="en-US" baseline="-25000" dirty="0"/>
              <a:t>1/2</a:t>
            </a:r>
            <a:r>
              <a:rPr lang="en-US" dirty="0"/>
              <a:t> = 83.4 days)</a:t>
            </a:r>
          </a:p>
        </p:txBody>
      </p:sp>
      <p:sp>
        <p:nvSpPr>
          <p:cNvPr id="3" name="Text Placeholder 2">
            <a:extLst>
              <a:ext uri="{FF2B5EF4-FFF2-40B4-BE49-F238E27FC236}">
                <a16:creationId xmlns:a16="http://schemas.microsoft.com/office/drawing/2014/main" id="{F4C8E39C-FA5A-694E-8372-8DA63C6144DD}"/>
              </a:ext>
            </a:extLst>
          </p:cNvPr>
          <p:cNvSpPr>
            <a:spLocks noGrp="1"/>
          </p:cNvSpPr>
          <p:nvPr>
            <p:ph type="body" sz="quarter" idx="19"/>
          </p:nvPr>
        </p:nvSpPr>
        <p:spPr>
          <a:xfrm>
            <a:off x="0" y="632307"/>
            <a:ext cx="4534238" cy="632822"/>
          </a:xfrm>
        </p:spPr>
        <p:txBody>
          <a:bodyPr>
            <a:noAutofit/>
          </a:bodyPr>
          <a:lstStyle/>
          <a:p>
            <a:r>
              <a:rPr lang="en-US" sz="2000" dirty="0">
                <a:ea typeface="Source Sans Pro" panose="020B0503030403020204" pitchFamily="34" charset="0"/>
              </a:rPr>
              <a:t>LLNL: </a:t>
            </a:r>
            <a:r>
              <a:rPr lang="el-GR" sz="2000" dirty="0">
                <a:ea typeface="Source Sans Pro" panose="020B0503030403020204" pitchFamily="34" charset="0"/>
              </a:rPr>
              <a:t>σ</a:t>
            </a:r>
            <a:r>
              <a:rPr lang="el-GR" sz="2000" baseline="-25000" dirty="0">
                <a:ea typeface="Source Sans Pro" panose="020B0503030403020204" pitchFamily="34" charset="0"/>
              </a:rPr>
              <a:t>γ</a:t>
            </a:r>
            <a:r>
              <a:rPr lang="en-US" sz="2000" baseline="30000" dirty="0" err="1">
                <a:ea typeface="Source Sans Pro" panose="020B0503030403020204" pitchFamily="34" charset="0"/>
              </a:rPr>
              <a:t>th</a:t>
            </a:r>
            <a:r>
              <a:rPr lang="en-US" sz="2000" dirty="0">
                <a:ea typeface="Source Sans Pro" panose="020B0503030403020204" pitchFamily="34" charset="0"/>
              </a:rPr>
              <a:t> = 0.861(69) Mb</a:t>
            </a:r>
            <a:br>
              <a:rPr lang="en-US" sz="2000" dirty="0">
                <a:ea typeface="Source Sans Pro" panose="020B0503030403020204" pitchFamily="34" charset="0"/>
              </a:rPr>
            </a:br>
            <a:r>
              <a:rPr lang="en-US" sz="1600" i="1" dirty="0">
                <a:ea typeface="Source Sans Pro" panose="020B0503030403020204" pitchFamily="34" charset="0"/>
              </a:rPr>
              <a:t>Shusterman et al., Nature 565, p 328 (2019)</a:t>
            </a:r>
            <a:endParaRPr lang="en-US" dirty="0">
              <a:ea typeface="Source Sans Pro" panose="020B0503030403020204" pitchFamily="34" charset="0"/>
            </a:endParaRPr>
          </a:p>
          <a:p>
            <a:pPr marL="342900" indent="-342900"/>
            <a:endParaRPr lang="en-US" sz="2000" dirty="0">
              <a:ea typeface="Source Sans Pro" panose="020B0503030403020204" pitchFamily="34" charset="0"/>
            </a:endParaRPr>
          </a:p>
        </p:txBody>
      </p:sp>
      <p:pic>
        <p:nvPicPr>
          <p:cNvPr id="4" name="Picture 3">
            <a:extLst>
              <a:ext uri="{FF2B5EF4-FFF2-40B4-BE49-F238E27FC236}">
                <a16:creationId xmlns:a16="http://schemas.microsoft.com/office/drawing/2014/main" id="{E047D1C4-B964-3317-D5D0-5F97D6224A1C}"/>
              </a:ext>
            </a:extLst>
          </p:cNvPr>
          <p:cNvPicPr>
            <a:picLocks noChangeAspect="1"/>
          </p:cNvPicPr>
          <p:nvPr/>
        </p:nvPicPr>
        <p:blipFill>
          <a:blip r:embed="rId2"/>
          <a:stretch>
            <a:fillRect/>
          </a:stretch>
        </p:blipFill>
        <p:spPr>
          <a:xfrm>
            <a:off x="947055" y="1319036"/>
            <a:ext cx="7679703" cy="5557786"/>
          </a:xfrm>
          <a:prstGeom prst="rect">
            <a:avLst/>
          </a:prstGeom>
        </p:spPr>
      </p:pic>
      <p:sp>
        <p:nvSpPr>
          <p:cNvPr id="5" name="Text Placeholder 2">
            <a:extLst>
              <a:ext uri="{FF2B5EF4-FFF2-40B4-BE49-F238E27FC236}">
                <a16:creationId xmlns:a16="http://schemas.microsoft.com/office/drawing/2014/main" id="{CB228D81-2C53-E801-8B72-0C03453DCF8D}"/>
              </a:ext>
            </a:extLst>
          </p:cNvPr>
          <p:cNvSpPr txBox="1">
            <a:spLocks/>
          </p:cNvSpPr>
          <p:nvPr/>
        </p:nvSpPr>
        <p:spPr>
          <a:xfrm>
            <a:off x="4571998" y="647700"/>
            <a:ext cx="4572001" cy="655007"/>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dirty="0">
                <a:ea typeface="Source Sans Pro" panose="020B0503030403020204" pitchFamily="34" charset="0"/>
              </a:rPr>
              <a:t>LLNL: </a:t>
            </a:r>
            <a:r>
              <a:rPr lang="en-US" sz="2000" i="1" dirty="0">
                <a:ea typeface="Source Sans Pro" panose="020B0503030403020204" pitchFamily="34" charset="0"/>
              </a:rPr>
              <a:t>I</a:t>
            </a:r>
            <a:r>
              <a:rPr lang="el-GR" sz="2000" i="1" baseline="-25000" dirty="0">
                <a:ea typeface="Source Sans Pro" panose="020B0503030403020204" pitchFamily="34" charset="0"/>
              </a:rPr>
              <a:t>γ</a:t>
            </a:r>
            <a:r>
              <a:rPr lang="en-US" sz="2000" i="1" dirty="0">
                <a:ea typeface="Source Sans Pro" panose="020B0503030403020204" pitchFamily="34" charset="0"/>
              </a:rPr>
              <a:t> = 2.530(280) Mb</a:t>
            </a:r>
            <a:br>
              <a:rPr lang="en-US" sz="2000" i="1" dirty="0">
                <a:ea typeface="Source Sans Pro" panose="020B0503030403020204" pitchFamily="34" charset="0"/>
              </a:rPr>
            </a:br>
            <a:r>
              <a:rPr lang="en-US" sz="1600" i="1" dirty="0">
                <a:ea typeface="Source Sans Pro" panose="020B0503030403020204" pitchFamily="34" charset="0"/>
              </a:rPr>
              <a:t>Shusterman et al., PRC 103 124614 (2021)</a:t>
            </a:r>
            <a:endParaRPr lang="en-US" sz="2000" dirty="0">
              <a:ea typeface="Source Sans Pro" panose="020B0503030403020204" pitchFamily="34" charset="0"/>
            </a:endParaRPr>
          </a:p>
        </p:txBody>
      </p:sp>
      <p:sp>
        <p:nvSpPr>
          <p:cNvPr id="7" name="Rectangle 6">
            <a:extLst>
              <a:ext uri="{FF2B5EF4-FFF2-40B4-BE49-F238E27FC236}">
                <a16:creationId xmlns:a16="http://schemas.microsoft.com/office/drawing/2014/main" id="{2BEDE0F0-AE79-A5F4-D1E7-8AA97407454D}"/>
              </a:ext>
            </a:extLst>
          </p:cNvPr>
          <p:cNvSpPr/>
          <p:nvPr/>
        </p:nvSpPr>
        <p:spPr>
          <a:xfrm>
            <a:off x="6410866" y="3640197"/>
            <a:ext cx="347866" cy="4549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46E98C-11A5-78EF-3139-39F0EED21BF4}"/>
              </a:ext>
            </a:extLst>
          </p:cNvPr>
          <p:cNvSpPr/>
          <p:nvPr/>
        </p:nvSpPr>
        <p:spPr>
          <a:xfrm>
            <a:off x="2699279" y="3869473"/>
            <a:ext cx="1379511" cy="1801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1562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99060" y="53251"/>
            <a:ext cx="9027743" cy="594449"/>
          </a:xfrm>
        </p:spPr>
        <p:txBody>
          <a:bodyPr/>
          <a:lstStyle/>
          <a:p>
            <a:r>
              <a:rPr lang="en-US" dirty="0"/>
              <a:t>DICER-IPF synergy: The </a:t>
            </a:r>
            <a:r>
              <a:rPr lang="en-US" baseline="30000" dirty="0"/>
              <a:t>88</a:t>
            </a:r>
            <a:r>
              <a:rPr lang="en-US" dirty="0"/>
              <a:t>Zr case aka a success story</a:t>
            </a:r>
          </a:p>
        </p:txBody>
      </p:sp>
      <p:sp>
        <p:nvSpPr>
          <p:cNvPr id="3" name="Text Placeholder 2">
            <a:extLst>
              <a:ext uri="{FF2B5EF4-FFF2-40B4-BE49-F238E27FC236}">
                <a16:creationId xmlns:a16="http://schemas.microsoft.com/office/drawing/2014/main" id="{4E62BD1C-C08D-5B42-9C98-E8786898843B}"/>
              </a:ext>
            </a:extLst>
          </p:cNvPr>
          <p:cNvSpPr>
            <a:spLocks noGrp="1"/>
          </p:cNvSpPr>
          <p:nvPr>
            <p:ph type="body" sz="quarter" idx="19"/>
          </p:nvPr>
        </p:nvSpPr>
        <p:spPr>
          <a:xfrm>
            <a:off x="99060" y="647700"/>
            <a:ext cx="8854440" cy="4434840"/>
          </a:xfrm>
        </p:spPr>
        <p:txBody>
          <a:bodyPr/>
          <a:lstStyle/>
          <a:p>
            <a:r>
              <a:rPr lang="en-US" dirty="0"/>
              <a:t>The radioactive sample fabrication relies on the synergy between LANSCE and IPF</a:t>
            </a:r>
          </a:p>
          <a:p>
            <a:r>
              <a:rPr lang="en-US" dirty="0"/>
              <a:t>Proton irradiation of a suitable bulk material (</a:t>
            </a:r>
            <a:r>
              <a:rPr lang="en-US" baseline="30000" dirty="0"/>
              <a:t>89</a:t>
            </a:r>
            <a:r>
              <a:rPr lang="en-US" dirty="0"/>
              <a:t>Y)</a:t>
            </a:r>
          </a:p>
          <a:p>
            <a:r>
              <a:rPr lang="en-US" dirty="0"/>
              <a:t>Chemical separation and purification (600 mCi, 10 mL </a:t>
            </a:r>
            <a:r>
              <a:rPr lang="en-US" baseline="30000" dirty="0"/>
              <a:t>88</a:t>
            </a:r>
            <a:r>
              <a:rPr lang="en-US" dirty="0"/>
              <a:t>Zr + H</a:t>
            </a:r>
            <a:r>
              <a:rPr lang="en-US" baseline="-25000" dirty="0"/>
              <a:t>2</a:t>
            </a:r>
            <a:r>
              <a:rPr lang="en-US" dirty="0"/>
              <a:t>O●6mol/L HCl )</a:t>
            </a:r>
          </a:p>
          <a:p>
            <a:r>
              <a:rPr lang="en-US" dirty="0"/>
              <a:t>Gamma spectroscopy to extract mass                     </a:t>
            </a:r>
          </a:p>
        </p:txBody>
      </p:sp>
      <p:pic>
        <p:nvPicPr>
          <p:cNvPr id="5" name="Picture 4">
            <a:extLst>
              <a:ext uri="{FF2B5EF4-FFF2-40B4-BE49-F238E27FC236}">
                <a16:creationId xmlns:a16="http://schemas.microsoft.com/office/drawing/2014/main" id="{6EE197B0-B565-624E-B63A-2C5267027B22}"/>
              </a:ext>
            </a:extLst>
          </p:cNvPr>
          <p:cNvPicPr>
            <a:picLocks noChangeAspect="1"/>
          </p:cNvPicPr>
          <p:nvPr/>
        </p:nvPicPr>
        <p:blipFill>
          <a:blip r:embed="rId2"/>
          <a:stretch>
            <a:fillRect/>
          </a:stretch>
        </p:blipFill>
        <p:spPr>
          <a:xfrm>
            <a:off x="4135" y="2475927"/>
            <a:ext cx="3162981" cy="2577921"/>
          </a:xfrm>
          <a:prstGeom prst="rect">
            <a:avLst/>
          </a:prstGeom>
        </p:spPr>
      </p:pic>
      <p:pic>
        <p:nvPicPr>
          <p:cNvPr id="11" name="Picture 10">
            <a:extLst>
              <a:ext uri="{FF2B5EF4-FFF2-40B4-BE49-F238E27FC236}">
                <a16:creationId xmlns:a16="http://schemas.microsoft.com/office/drawing/2014/main" id="{6A2B8F4A-B509-F242-80A6-D5B2A17C9AFE}"/>
              </a:ext>
            </a:extLst>
          </p:cNvPr>
          <p:cNvPicPr>
            <a:picLocks noChangeAspect="1"/>
          </p:cNvPicPr>
          <p:nvPr/>
        </p:nvPicPr>
        <p:blipFill>
          <a:blip r:embed="rId3"/>
          <a:stretch>
            <a:fillRect/>
          </a:stretch>
        </p:blipFill>
        <p:spPr>
          <a:xfrm>
            <a:off x="4567585" y="1745518"/>
            <a:ext cx="4559218" cy="3366964"/>
          </a:xfrm>
          <a:prstGeom prst="rect">
            <a:avLst/>
          </a:prstGeom>
        </p:spPr>
      </p:pic>
      <p:pic>
        <p:nvPicPr>
          <p:cNvPr id="9" name="Picture 8">
            <a:extLst>
              <a:ext uri="{FF2B5EF4-FFF2-40B4-BE49-F238E27FC236}">
                <a16:creationId xmlns:a16="http://schemas.microsoft.com/office/drawing/2014/main" id="{60655DA7-465F-034F-8648-0A3FC0656292}"/>
              </a:ext>
            </a:extLst>
          </p:cNvPr>
          <p:cNvPicPr>
            <a:picLocks noChangeAspect="1"/>
          </p:cNvPicPr>
          <p:nvPr/>
        </p:nvPicPr>
        <p:blipFill rotWithShape="1">
          <a:blip r:embed="rId4"/>
          <a:srcRect l="22433" t="23436" r="10366" b="25197"/>
          <a:stretch/>
        </p:blipFill>
        <p:spPr>
          <a:xfrm>
            <a:off x="2230785" y="4573766"/>
            <a:ext cx="2163497" cy="2206446"/>
          </a:xfrm>
          <a:prstGeom prst="rect">
            <a:avLst/>
          </a:prstGeom>
        </p:spPr>
      </p:pic>
      <p:sp>
        <p:nvSpPr>
          <p:cNvPr id="12" name="TextBox 11">
            <a:extLst>
              <a:ext uri="{FF2B5EF4-FFF2-40B4-BE49-F238E27FC236}">
                <a16:creationId xmlns:a16="http://schemas.microsoft.com/office/drawing/2014/main" id="{901B9C22-C957-5940-8B0E-D2498D79F56E}"/>
              </a:ext>
            </a:extLst>
          </p:cNvPr>
          <p:cNvSpPr txBox="1"/>
          <p:nvPr/>
        </p:nvSpPr>
        <p:spPr>
          <a:xfrm>
            <a:off x="4418746" y="6039882"/>
            <a:ext cx="4728106" cy="830997"/>
          </a:xfrm>
          <a:prstGeom prst="rect">
            <a:avLst/>
          </a:prstGeom>
          <a:solidFill>
            <a:schemeClr val="bg1"/>
          </a:solidFill>
        </p:spPr>
        <p:txBody>
          <a:bodyPr wrap="square" rtlCol="0">
            <a:spAutoFit/>
          </a:bodyPr>
          <a:lstStyle/>
          <a:p>
            <a:r>
              <a:rPr lang="en-US" sz="1600" b="1" dirty="0"/>
              <a:t>A. </a:t>
            </a:r>
            <a:r>
              <a:rPr lang="en-US" sz="1600" b="1" dirty="0" err="1"/>
              <a:t>Matyskin</a:t>
            </a:r>
            <a:r>
              <a:rPr lang="en-US" sz="1600" b="1" dirty="0"/>
              <a:t> et al, Sci. Rep., 2023 13(1), 1736</a:t>
            </a:r>
          </a:p>
          <a:p>
            <a:r>
              <a:rPr lang="en-US" sz="1600" b="1" dirty="0"/>
              <a:t>A. </a:t>
            </a:r>
            <a:r>
              <a:rPr lang="en-US" sz="1600" b="1" dirty="0" err="1"/>
              <a:t>Stamatopoulos</a:t>
            </a:r>
            <a:r>
              <a:rPr lang="en-US" sz="1600" b="1" dirty="0"/>
              <a:t> et al., J Rad. Chem., 2022, 331(12)</a:t>
            </a:r>
          </a:p>
          <a:p>
            <a:r>
              <a:rPr lang="en-US" sz="1600" b="1" dirty="0"/>
              <a:t>A. </a:t>
            </a:r>
            <a:r>
              <a:rPr lang="en-US" sz="1600" b="1" dirty="0" err="1"/>
              <a:t>Stamatopoulos</a:t>
            </a:r>
            <a:r>
              <a:rPr lang="en-US" sz="1600" b="1" dirty="0"/>
              <a:t> et al., EPJ., Conf. 260, 03006 (2022)</a:t>
            </a:r>
          </a:p>
        </p:txBody>
      </p:sp>
    </p:spTree>
    <p:extLst>
      <p:ext uri="{BB962C8B-B14F-4D97-AF65-F5344CB8AC3E}">
        <p14:creationId xmlns:p14="http://schemas.microsoft.com/office/powerpoint/2010/main" val="29504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CD310-929A-10B4-4FFC-1A7E93468A2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62BD44F-F2EC-7EE7-DED0-7DA665EFA88A}"/>
              </a:ext>
            </a:extLst>
          </p:cNvPr>
          <p:cNvSpPr>
            <a:spLocks noGrp="1"/>
          </p:cNvSpPr>
          <p:nvPr>
            <p:ph type="body" sz="quarter" idx="14"/>
          </p:nvPr>
        </p:nvSpPr>
        <p:spPr>
          <a:xfrm>
            <a:off x="137160" y="111363"/>
            <a:ext cx="7994055" cy="892208"/>
          </a:xfrm>
        </p:spPr>
        <p:txBody>
          <a:bodyPr/>
          <a:lstStyle/>
          <a:p>
            <a:r>
              <a:rPr lang="en-US" dirty="0"/>
              <a:t>Development of filling station</a:t>
            </a:r>
          </a:p>
        </p:txBody>
      </p:sp>
      <p:sp>
        <p:nvSpPr>
          <p:cNvPr id="3" name="Text Placeholder 2">
            <a:extLst>
              <a:ext uri="{FF2B5EF4-FFF2-40B4-BE49-F238E27FC236}">
                <a16:creationId xmlns:a16="http://schemas.microsoft.com/office/drawing/2014/main" id="{1BC15C42-BA65-D0A4-C0F9-056F0356489C}"/>
              </a:ext>
            </a:extLst>
          </p:cNvPr>
          <p:cNvSpPr>
            <a:spLocks noGrp="1"/>
          </p:cNvSpPr>
          <p:nvPr>
            <p:ph type="body" sz="quarter" idx="19"/>
          </p:nvPr>
        </p:nvSpPr>
        <p:spPr>
          <a:xfrm>
            <a:off x="137160" y="657748"/>
            <a:ext cx="9006840" cy="4434840"/>
          </a:xfrm>
        </p:spPr>
        <p:txBody>
          <a:bodyPr/>
          <a:lstStyle/>
          <a:p>
            <a:r>
              <a:rPr lang="en-US" dirty="0"/>
              <a:t>To enclose our </a:t>
            </a:r>
            <a:r>
              <a:rPr lang="en-US" baseline="30000" dirty="0"/>
              <a:t>88</a:t>
            </a:r>
            <a:r>
              <a:rPr lang="en-US" dirty="0"/>
              <a:t>Zr liquid sample, we developed a filling station that was remotely operated in the hot cells and dispensed the material in W cans.</a:t>
            </a:r>
          </a:p>
          <a:p>
            <a:endParaRPr lang="en-US" dirty="0"/>
          </a:p>
          <a:p>
            <a:endParaRPr lang="en-US" dirty="0"/>
          </a:p>
        </p:txBody>
      </p:sp>
      <p:pic>
        <p:nvPicPr>
          <p:cNvPr id="5" name="Picture 4">
            <a:extLst>
              <a:ext uri="{FF2B5EF4-FFF2-40B4-BE49-F238E27FC236}">
                <a16:creationId xmlns:a16="http://schemas.microsoft.com/office/drawing/2014/main" id="{1E51D250-0D55-8530-D719-1E2EBD00A4BB}"/>
              </a:ext>
            </a:extLst>
          </p:cNvPr>
          <p:cNvPicPr>
            <a:picLocks noChangeAspect="1"/>
          </p:cNvPicPr>
          <p:nvPr/>
        </p:nvPicPr>
        <p:blipFill>
          <a:blip r:embed="rId2"/>
          <a:stretch>
            <a:fillRect/>
          </a:stretch>
        </p:blipFill>
        <p:spPr>
          <a:xfrm>
            <a:off x="-24905" y="1439011"/>
            <a:ext cx="5047664" cy="4974154"/>
          </a:xfrm>
          <a:prstGeom prst="rect">
            <a:avLst/>
          </a:prstGeom>
        </p:spPr>
      </p:pic>
      <p:pic>
        <p:nvPicPr>
          <p:cNvPr id="9" name="Picture 8">
            <a:extLst>
              <a:ext uri="{FF2B5EF4-FFF2-40B4-BE49-F238E27FC236}">
                <a16:creationId xmlns:a16="http://schemas.microsoft.com/office/drawing/2014/main" id="{3D64EB29-90BD-8C55-2FA8-7D4E1DD4BD1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022759" y="1956996"/>
            <a:ext cx="4121241" cy="3814889"/>
          </a:xfrm>
          <a:prstGeom prst="rect">
            <a:avLst/>
          </a:prstGeom>
        </p:spPr>
      </p:pic>
    </p:spTree>
    <p:extLst>
      <p:ext uri="{BB962C8B-B14F-4D97-AF65-F5344CB8AC3E}">
        <p14:creationId xmlns:p14="http://schemas.microsoft.com/office/powerpoint/2010/main" val="3485158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7742DC-1429-8650-F842-43869BFBED37}"/>
              </a:ext>
            </a:extLst>
          </p:cNvPr>
          <p:cNvPicPr>
            <a:picLocks noChangeAspect="1"/>
          </p:cNvPicPr>
          <p:nvPr/>
        </p:nvPicPr>
        <p:blipFill rotWithShape="1">
          <a:blip r:embed="rId3"/>
          <a:srcRect l="31512" t="22600" r="48789" b="18767"/>
          <a:stretch/>
        </p:blipFill>
        <p:spPr>
          <a:xfrm>
            <a:off x="5617442" y="932291"/>
            <a:ext cx="3339311" cy="5590761"/>
          </a:xfrm>
          <a:prstGeom prst="rect">
            <a:avLst/>
          </a:prstGeom>
        </p:spPr>
      </p:pic>
      <p:sp>
        <p:nvSpPr>
          <p:cNvPr id="5" name="Text Placeholder 3">
            <a:extLst>
              <a:ext uri="{FF2B5EF4-FFF2-40B4-BE49-F238E27FC236}">
                <a16:creationId xmlns:a16="http://schemas.microsoft.com/office/drawing/2014/main" id="{3493562C-823F-554B-BAEA-95F2D56DE593}"/>
              </a:ext>
            </a:extLst>
          </p:cNvPr>
          <p:cNvSpPr txBox="1">
            <a:spLocks/>
          </p:cNvSpPr>
          <p:nvPr/>
        </p:nvSpPr>
        <p:spPr>
          <a:xfrm>
            <a:off x="187247" y="40083"/>
            <a:ext cx="7994055" cy="89220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Development of a 0.1 mm collimator : </a:t>
            </a:r>
            <a:r>
              <a:rPr lang="en-US" baseline="30000" dirty="0"/>
              <a:t>88</a:t>
            </a:r>
            <a:r>
              <a:rPr lang="en-US" dirty="0"/>
              <a:t>Y case</a:t>
            </a:r>
          </a:p>
          <a:p>
            <a:endParaRPr lang="en-US" dirty="0"/>
          </a:p>
        </p:txBody>
      </p:sp>
      <p:sp>
        <p:nvSpPr>
          <p:cNvPr id="6" name="Text Placeholder 2">
            <a:extLst>
              <a:ext uri="{FF2B5EF4-FFF2-40B4-BE49-F238E27FC236}">
                <a16:creationId xmlns:a16="http://schemas.microsoft.com/office/drawing/2014/main" id="{62D37391-9202-4A42-96DA-74E20EB9A7E3}"/>
              </a:ext>
            </a:extLst>
          </p:cNvPr>
          <p:cNvSpPr txBox="1">
            <a:spLocks/>
          </p:cNvSpPr>
          <p:nvPr/>
        </p:nvSpPr>
        <p:spPr>
          <a:xfrm>
            <a:off x="170370" y="623864"/>
            <a:ext cx="8973630" cy="953819"/>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Need for 0.1 mm-diameter samples: Development of a new 0.1 mm collimator</a:t>
            </a:r>
          </a:p>
        </p:txBody>
      </p:sp>
      <p:pic>
        <p:nvPicPr>
          <p:cNvPr id="3" name="Picture 2">
            <a:extLst>
              <a:ext uri="{FF2B5EF4-FFF2-40B4-BE49-F238E27FC236}">
                <a16:creationId xmlns:a16="http://schemas.microsoft.com/office/drawing/2014/main" id="{9C4EA45C-ADDD-4A51-F353-E480C2ECF140}"/>
              </a:ext>
            </a:extLst>
          </p:cNvPr>
          <p:cNvPicPr>
            <a:picLocks noChangeAspect="1"/>
          </p:cNvPicPr>
          <p:nvPr/>
        </p:nvPicPr>
        <p:blipFill rotWithShape="1">
          <a:blip r:embed="rId4"/>
          <a:srcRect l="24597" t="37769" r="37354" b="16406"/>
          <a:stretch/>
        </p:blipFill>
        <p:spPr>
          <a:xfrm>
            <a:off x="0" y="1899557"/>
            <a:ext cx="5617442" cy="3805508"/>
          </a:xfrm>
          <a:prstGeom prst="rect">
            <a:avLst/>
          </a:prstGeom>
        </p:spPr>
      </p:pic>
    </p:spTree>
    <p:extLst>
      <p:ext uri="{BB962C8B-B14F-4D97-AF65-F5344CB8AC3E}">
        <p14:creationId xmlns:p14="http://schemas.microsoft.com/office/powerpoint/2010/main" val="89147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571B3-C35E-596D-82BD-D877465F2B11}"/>
            </a:ext>
          </a:extLst>
        </p:cNvPr>
        <p:cNvGrpSpPr/>
        <p:nvPr/>
      </p:nvGrpSpPr>
      <p:grpSpPr>
        <a:xfrm>
          <a:off x="0" y="0"/>
          <a:ext cx="0" cy="0"/>
          <a:chOff x="0" y="0"/>
          <a:chExt cx="0" cy="0"/>
        </a:xfrm>
      </p:grpSpPr>
      <p:sp>
        <p:nvSpPr>
          <p:cNvPr id="5" name="Text Placeholder 3">
            <a:extLst>
              <a:ext uri="{FF2B5EF4-FFF2-40B4-BE49-F238E27FC236}">
                <a16:creationId xmlns:a16="http://schemas.microsoft.com/office/drawing/2014/main" id="{540AB93E-BF28-6008-9BE9-A5F128440D76}"/>
              </a:ext>
            </a:extLst>
          </p:cNvPr>
          <p:cNvSpPr txBox="1">
            <a:spLocks/>
          </p:cNvSpPr>
          <p:nvPr/>
        </p:nvSpPr>
        <p:spPr>
          <a:xfrm>
            <a:off x="187247" y="40083"/>
            <a:ext cx="7994055" cy="892208"/>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Development of a 0.1 mm collimator</a:t>
            </a:r>
          </a:p>
          <a:p>
            <a:endParaRPr lang="en-US" dirty="0"/>
          </a:p>
        </p:txBody>
      </p:sp>
      <p:sp>
        <p:nvSpPr>
          <p:cNvPr id="6" name="Text Placeholder 2">
            <a:extLst>
              <a:ext uri="{FF2B5EF4-FFF2-40B4-BE49-F238E27FC236}">
                <a16:creationId xmlns:a16="http://schemas.microsoft.com/office/drawing/2014/main" id="{48CAA2FD-DEA5-DF2E-74D8-42B5D3A1A4B9}"/>
              </a:ext>
            </a:extLst>
          </p:cNvPr>
          <p:cNvSpPr txBox="1">
            <a:spLocks/>
          </p:cNvSpPr>
          <p:nvPr/>
        </p:nvSpPr>
        <p:spPr>
          <a:xfrm>
            <a:off x="170370" y="623864"/>
            <a:ext cx="8973630" cy="953819"/>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Need for 0.1 mm-diameter samples: Development of a new 0.1 mm collimator</a:t>
            </a:r>
          </a:p>
        </p:txBody>
      </p:sp>
      <p:pic>
        <p:nvPicPr>
          <p:cNvPr id="4" name="Picture 3">
            <a:extLst>
              <a:ext uri="{FF2B5EF4-FFF2-40B4-BE49-F238E27FC236}">
                <a16:creationId xmlns:a16="http://schemas.microsoft.com/office/drawing/2014/main" id="{AA613EF4-4341-3BD2-D806-D687397253FC}"/>
              </a:ext>
            </a:extLst>
          </p:cNvPr>
          <p:cNvPicPr>
            <a:picLocks noChangeAspect="1"/>
          </p:cNvPicPr>
          <p:nvPr/>
        </p:nvPicPr>
        <p:blipFill rotWithShape="1">
          <a:blip r:embed="rId3"/>
          <a:srcRect l="27336" t="37509" r="26470" b="11003"/>
          <a:stretch/>
        </p:blipFill>
        <p:spPr>
          <a:xfrm>
            <a:off x="2795916" y="932291"/>
            <a:ext cx="6205297" cy="4322790"/>
          </a:xfrm>
          <a:prstGeom prst="rect">
            <a:avLst/>
          </a:prstGeom>
          <a:ln w="50800">
            <a:solidFill>
              <a:srgbClr val="0070C0"/>
            </a:solidFill>
          </a:ln>
        </p:spPr>
      </p:pic>
      <p:pic>
        <p:nvPicPr>
          <p:cNvPr id="8" name="Picture 7">
            <a:extLst>
              <a:ext uri="{FF2B5EF4-FFF2-40B4-BE49-F238E27FC236}">
                <a16:creationId xmlns:a16="http://schemas.microsoft.com/office/drawing/2014/main" id="{C9EADF23-4B1C-B070-986A-79EDAE64C96D}"/>
              </a:ext>
            </a:extLst>
          </p:cNvPr>
          <p:cNvPicPr>
            <a:picLocks noChangeAspect="1"/>
          </p:cNvPicPr>
          <p:nvPr/>
        </p:nvPicPr>
        <p:blipFill rotWithShape="1">
          <a:blip r:embed="rId4"/>
          <a:srcRect l="24597" t="37769" r="37354" b="16406"/>
          <a:stretch/>
        </p:blipFill>
        <p:spPr>
          <a:xfrm>
            <a:off x="-1" y="1050398"/>
            <a:ext cx="2659391" cy="1801591"/>
          </a:xfrm>
          <a:prstGeom prst="rect">
            <a:avLst/>
          </a:prstGeom>
        </p:spPr>
      </p:pic>
      <p:pic>
        <p:nvPicPr>
          <p:cNvPr id="10" name="Picture 9">
            <a:extLst>
              <a:ext uri="{FF2B5EF4-FFF2-40B4-BE49-F238E27FC236}">
                <a16:creationId xmlns:a16="http://schemas.microsoft.com/office/drawing/2014/main" id="{23F557B6-4808-3151-5E0E-F7E99FF06701}"/>
              </a:ext>
            </a:extLst>
          </p:cNvPr>
          <p:cNvPicPr>
            <a:picLocks noChangeAspect="1"/>
          </p:cNvPicPr>
          <p:nvPr/>
        </p:nvPicPr>
        <p:blipFill rotWithShape="1">
          <a:blip r:embed="rId5"/>
          <a:srcRect l="30277" t="37510" r="13149" b="9065"/>
          <a:stretch/>
        </p:blipFill>
        <p:spPr>
          <a:xfrm>
            <a:off x="188260" y="4006011"/>
            <a:ext cx="4572000" cy="2698458"/>
          </a:xfrm>
          <a:prstGeom prst="rect">
            <a:avLst/>
          </a:prstGeom>
          <a:ln w="41275">
            <a:solidFill>
              <a:schemeClr val="bg1">
                <a:lumMod val="50000"/>
              </a:schemeClr>
            </a:solidFill>
          </a:ln>
        </p:spPr>
      </p:pic>
      <p:pic>
        <p:nvPicPr>
          <p:cNvPr id="12" name="Picture 11">
            <a:extLst>
              <a:ext uri="{FF2B5EF4-FFF2-40B4-BE49-F238E27FC236}">
                <a16:creationId xmlns:a16="http://schemas.microsoft.com/office/drawing/2014/main" id="{ABA87653-74A8-C41F-F5D8-0573B31EBDFC}"/>
              </a:ext>
            </a:extLst>
          </p:cNvPr>
          <p:cNvPicPr>
            <a:picLocks noChangeAspect="1"/>
          </p:cNvPicPr>
          <p:nvPr/>
        </p:nvPicPr>
        <p:blipFill rotWithShape="1">
          <a:blip r:embed="rId6"/>
          <a:srcRect l="38929" t="36401" r="39445" b="12664"/>
          <a:stretch/>
        </p:blipFill>
        <p:spPr>
          <a:xfrm rot="5400000">
            <a:off x="6071225" y="3738740"/>
            <a:ext cx="2428302" cy="3574459"/>
          </a:xfrm>
          <a:prstGeom prst="rect">
            <a:avLst/>
          </a:prstGeom>
          <a:ln w="38100">
            <a:solidFill>
              <a:srgbClr val="00B050"/>
            </a:solidFill>
          </a:ln>
        </p:spPr>
      </p:pic>
      <p:sp>
        <p:nvSpPr>
          <p:cNvPr id="13" name="Oval 12">
            <a:extLst>
              <a:ext uri="{FF2B5EF4-FFF2-40B4-BE49-F238E27FC236}">
                <a16:creationId xmlns:a16="http://schemas.microsoft.com/office/drawing/2014/main" id="{AADF6548-01FF-E586-56C6-51342E02BF50}"/>
              </a:ext>
            </a:extLst>
          </p:cNvPr>
          <p:cNvSpPr/>
          <p:nvPr/>
        </p:nvSpPr>
        <p:spPr>
          <a:xfrm>
            <a:off x="779930" y="1694329"/>
            <a:ext cx="605117" cy="632012"/>
          </a:xfrm>
          <a:prstGeom prst="ellipse">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976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493562C-823F-554B-BAEA-95F2D56DE593}"/>
              </a:ext>
            </a:extLst>
          </p:cNvPr>
          <p:cNvSpPr txBox="1">
            <a:spLocks/>
          </p:cNvSpPr>
          <p:nvPr/>
        </p:nvSpPr>
        <p:spPr>
          <a:xfrm>
            <a:off x="187247" y="40083"/>
            <a:ext cx="7994055" cy="47507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Development of inkjet printing</a:t>
            </a:r>
          </a:p>
        </p:txBody>
      </p:sp>
      <p:sp>
        <p:nvSpPr>
          <p:cNvPr id="6" name="Text Placeholder 2">
            <a:extLst>
              <a:ext uri="{FF2B5EF4-FFF2-40B4-BE49-F238E27FC236}">
                <a16:creationId xmlns:a16="http://schemas.microsoft.com/office/drawing/2014/main" id="{62D37391-9202-4A42-96DA-74E20EB9A7E3}"/>
              </a:ext>
            </a:extLst>
          </p:cNvPr>
          <p:cNvSpPr txBox="1">
            <a:spLocks/>
          </p:cNvSpPr>
          <p:nvPr/>
        </p:nvSpPr>
        <p:spPr>
          <a:xfrm>
            <a:off x="170370" y="688259"/>
            <a:ext cx="7994055" cy="953819"/>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Inject printing of radioactive samples is a possibility we are currently exploring</a:t>
            </a:r>
          </a:p>
          <a:p>
            <a:r>
              <a:rPr lang="en-US" sz="1600" dirty="0"/>
              <a:t>This </a:t>
            </a:r>
            <a:r>
              <a:rPr lang="en-US" sz="1600"/>
              <a:t>will hopefully  </a:t>
            </a:r>
            <a:r>
              <a:rPr lang="en-US" sz="1600" dirty="0"/>
              <a:t>allow to print samples with a small diameter (i.e. </a:t>
            </a:r>
            <a:r>
              <a:rPr lang="en-US" sz="1600" baseline="30000" dirty="0"/>
              <a:t>88</a:t>
            </a:r>
            <a:r>
              <a:rPr lang="en-US" sz="1600" dirty="0"/>
              <a:t>Y)</a:t>
            </a:r>
          </a:p>
        </p:txBody>
      </p:sp>
      <p:pic>
        <p:nvPicPr>
          <p:cNvPr id="7" name="Picture 6">
            <a:extLst>
              <a:ext uri="{FF2B5EF4-FFF2-40B4-BE49-F238E27FC236}">
                <a16:creationId xmlns:a16="http://schemas.microsoft.com/office/drawing/2014/main" id="{DAE97955-C107-6A4D-8937-9B7021C941A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141981" y="1422263"/>
            <a:ext cx="4615654" cy="4879213"/>
          </a:xfrm>
          <a:prstGeom prst="rect">
            <a:avLst/>
          </a:prstGeom>
        </p:spPr>
      </p:pic>
      <p:pic>
        <p:nvPicPr>
          <p:cNvPr id="8" name="Picture 7">
            <a:extLst>
              <a:ext uri="{FF2B5EF4-FFF2-40B4-BE49-F238E27FC236}">
                <a16:creationId xmlns:a16="http://schemas.microsoft.com/office/drawing/2014/main" id="{1EF0879D-6BB7-4F4C-8F20-ACD84A7B9AC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6365" y="1381340"/>
            <a:ext cx="3271235" cy="4920137"/>
          </a:xfrm>
          <a:prstGeom prst="rect">
            <a:avLst/>
          </a:prstGeom>
        </p:spPr>
      </p:pic>
    </p:spTree>
    <p:extLst>
      <p:ext uri="{BB962C8B-B14F-4D97-AF65-F5344CB8AC3E}">
        <p14:creationId xmlns:p14="http://schemas.microsoft.com/office/powerpoint/2010/main" val="3729803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493562C-823F-554B-BAEA-95F2D56DE593}"/>
              </a:ext>
            </a:extLst>
          </p:cNvPr>
          <p:cNvSpPr txBox="1">
            <a:spLocks/>
          </p:cNvSpPr>
          <p:nvPr/>
        </p:nvSpPr>
        <p:spPr>
          <a:xfrm>
            <a:off x="187247" y="40083"/>
            <a:ext cx="7994055" cy="47507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Development of inkjet printing</a:t>
            </a:r>
          </a:p>
        </p:txBody>
      </p:sp>
      <p:sp>
        <p:nvSpPr>
          <p:cNvPr id="6" name="Text Placeholder 2">
            <a:extLst>
              <a:ext uri="{FF2B5EF4-FFF2-40B4-BE49-F238E27FC236}">
                <a16:creationId xmlns:a16="http://schemas.microsoft.com/office/drawing/2014/main" id="{62D37391-9202-4A42-96DA-74E20EB9A7E3}"/>
              </a:ext>
            </a:extLst>
          </p:cNvPr>
          <p:cNvSpPr txBox="1">
            <a:spLocks/>
          </p:cNvSpPr>
          <p:nvPr/>
        </p:nvSpPr>
        <p:spPr>
          <a:xfrm>
            <a:off x="0" y="461551"/>
            <a:ext cx="9144000" cy="953819"/>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We managed to print NaCl, some Vanadium salts and </a:t>
            </a:r>
            <a:r>
              <a:rPr lang="en-US" sz="1600" dirty="0" err="1"/>
              <a:t>YOCl</a:t>
            </a:r>
            <a:r>
              <a:rPr lang="en-US" sz="1600" dirty="0"/>
              <a:t>.</a:t>
            </a:r>
          </a:p>
        </p:txBody>
      </p:sp>
      <p:pic>
        <p:nvPicPr>
          <p:cNvPr id="9" name="Picture 8">
            <a:extLst>
              <a:ext uri="{FF2B5EF4-FFF2-40B4-BE49-F238E27FC236}">
                <a16:creationId xmlns:a16="http://schemas.microsoft.com/office/drawing/2014/main" id="{F3830CCE-A82B-E1CA-0E07-06420D2B6BA1}"/>
              </a:ext>
            </a:extLst>
          </p:cNvPr>
          <p:cNvPicPr>
            <a:picLocks noChangeAspect="1"/>
          </p:cNvPicPr>
          <p:nvPr/>
        </p:nvPicPr>
        <p:blipFill>
          <a:blip r:embed="rId2"/>
          <a:stretch>
            <a:fillRect/>
          </a:stretch>
        </p:blipFill>
        <p:spPr>
          <a:xfrm>
            <a:off x="170370" y="1229061"/>
            <a:ext cx="3453204" cy="2589903"/>
          </a:xfrm>
          <a:prstGeom prst="rect">
            <a:avLst/>
          </a:prstGeom>
        </p:spPr>
      </p:pic>
      <p:sp>
        <p:nvSpPr>
          <p:cNvPr id="10" name="TextBox 9">
            <a:extLst>
              <a:ext uri="{FF2B5EF4-FFF2-40B4-BE49-F238E27FC236}">
                <a16:creationId xmlns:a16="http://schemas.microsoft.com/office/drawing/2014/main" id="{5B2012D2-940D-167E-A7A3-6377FDEEA0E8}"/>
              </a:ext>
            </a:extLst>
          </p:cNvPr>
          <p:cNvSpPr txBox="1"/>
          <p:nvPr/>
        </p:nvSpPr>
        <p:spPr>
          <a:xfrm>
            <a:off x="146906" y="1143125"/>
            <a:ext cx="2856167" cy="461665"/>
          </a:xfrm>
          <a:prstGeom prst="rect">
            <a:avLst/>
          </a:prstGeom>
          <a:noFill/>
        </p:spPr>
        <p:txBody>
          <a:bodyPr wrap="none" rtlCol="0">
            <a:spAutoFit/>
          </a:bodyPr>
          <a:lstStyle/>
          <a:p>
            <a:r>
              <a:rPr lang="en-US" sz="2400" b="1" dirty="0"/>
              <a:t>NaCl on Au substrate</a:t>
            </a:r>
          </a:p>
        </p:txBody>
      </p:sp>
      <p:pic>
        <p:nvPicPr>
          <p:cNvPr id="17" name="Picture 16">
            <a:extLst>
              <a:ext uri="{FF2B5EF4-FFF2-40B4-BE49-F238E27FC236}">
                <a16:creationId xmlns:a16="http://schemas.microsoft.com/office/drawing/2014/main" id="{8685399D-6E79-FC87-8845-8E9A778AB573}"/>
              </a:ext>
            </a:extLst>
          </p:cNvPr>
          <p:cNvPicPr>
            <a:picLocks noChangeAspect="1"/>
          </p:cNvPicPr>
          <p:nvPr/>
        </p:nvPicPr>
        <p:blipFill>
          <a:blip r:embed="rId3"/>
          <a:stretch>
            <a:fillRect/>
          </a:stretch>
        </p:blipFill>
        <p:spPr>
          <a:xfrm>
            <a:off x="3622057" y="1341739"/>
            <a:ext cx="5521943" cy="4174522"/>
          </a:xfrm>
          <a:prstGeom prst="rect">
            <a:avLst/>
          </a:prstGeom>
        </p:spPr>
      </p:pic>
      <p:sp>
        <p:nvSpPr>
          <p:cNvPr id="18" name="TextBox 17">
            <a:extLst>
              <a:ext uri="{FF2B5EF4-FFF2-40B4-BE49-F238E27FC236}">
                <a16:creationId xmlns:a16="http://schemas.microsoft.com/office/drawing/2014/main" id="{87254D1D-4538-0AC8-C33D-3A023D7BDC7F}"/>
              </a:ext>
            </a:extLst>
          </p:cNvPr>
          <p:cNvSpPr txBox="1"/>
          <p:nvPr/>
        </p:nvSpPr>
        <p:spPr>
          <a:xfrm>
            <a:off x="3622056" y="959049"/>
            <a:ext cx="5521943" cy="400110"/>
          </a:xfrm>
          <a:prstGeom prst="rect">
            <a:avLst/>
          </a:prstGeom>
          <a:noFill/>
        </p:spPr>
        <p:txBody>
          <a:bodyPr wrap="square" rtlCol="0">
            <a:spAutoFit/>
          </a:bodyPr>
          <a:lstStyle/>
          <a:p>
            <a:r>
              <a:rPr lang="en-US" sz="2000" b="1" dirty="0"/>
              <a:t>NaCl on silicon substrate; different printer settings</a:t>
            </a:r>
          </a:p>
        </p:txBody>
      </p:sp>
      <p:pic>
        <p:nvPicPr>
          <p:cNvPr id="12" name="Picture 11">
            <a:extLst>
              <a:ext uri="{FF2B5EF4-FFF2-40B4-BE49-F238E27FC236}">
                <a16:creationId xmlns:a16="http://schemas.microsoft.com/office/drawing/2014/main" id="{BBAB7235-8B4A-1CF8-68E7-8D56A1E4903E}"/>
              </a:ext>
            </a:extLst>
          </p:cNvPr>
          <p:cNvPicPr>
            <a:picLocks noChangeAspect="1"/>
          </p:cNvPicPr>
          <p:nvPr/>
        </p:nvPicPr>
        <p:blipFill>
          <a:blip r:embed="rId4"/>
          <a:stretch>
            <a:fillRect/>
          </a:stretch>
        </p:blipFill>
        <p:spPr>
          <a:xfrm>
            <a:off x="-1" y="3670301"/>
            <a:ext cx="4250266" cy="3187700"/>
          </a:xfrm>
          <a:prstGeom prst="rect">
            <a:avLst/>
          </a:prstGeom>
        </p:spPr>
      </p:pic>
      <p:sp>
        <p:nvSpPr>
          <p:cNvPr id="13" name="TextBox 12">
            <a:extLst>
              <a:ext uri="{FF2B5EF4-FFF2-40B4-BE49-F238E27FC236}">
                <a16:creationId xmlns:a16="http://schemas.microsoft.com/office/drawing/2014/main" id="{62C35C74-DC49-0A41-00FA-0EF2887AE006}"/>
              </a:ext>
            </a:extLst>
          </p:cNvPr>
          <p:cNvSpPr txBox="1"/>
          <p:nvPr/>
        </p:nvSpPr>
        <p:spPr>
          <a:xfrm>
            <a:off x="-2274" y="3635591"/>
            <a:ext cx="3328796" cy="461665"/>
          </a:xfrm>
          <a:prstGeom prst="rect">
            <a:avLst/>
          </a:prstGeom>
          <a:noFill/>
        </p:spPr>
        <p:txBody>
          <a:bodyPr wrap="none" rtlCol="0">
            <a:spAutoFit/>
          </a:bodyPr>
          <a:lstStyle/>
          <a:p>
            <a:r>
              <a:rPr lang="en-US" sz="2400" b="1" dirty="0"/>
              <a:t>NaCl on plastic substrate</a:t>
            </a:r>
          </a:p>
        </p:txBody>
      </p:sp>
    </p:spTree>
    <p:extLst>
      <p:ext uri="{BB962C8B-B14F-4D97-AF65-F5344CB8AC3E}">
        <p14:creationId xmlns:p14="http://schemas.microsoft.com/office/powerpoint/2010/main" val="1910165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11760" y="63500"/>
            <a:ext cx="7994055" cy="892208"/>
          </a:xfrm>
        </p:spPr>
        <p:txBody>
          <a:bodyPr/>
          <a:lstStyle/>
          <a:p>
            <a:r>
              <a:rPr lang="en-US" dirty="0"/>
              <a:t>Development of microjet printing</a:t>
            </a:r>
          </a:p>
        </p:txBody>
      </p:sp>
      <p:sp>
        <p:nvSpPr>
          <p:cNvPr id="8" name="Text Placeholder 2">
            <a:extLst>
              <a:ext uri="{FF2B5EF4-FFF2-40B4-BE49-F238E27FC236}">
                <a16:creationId xmlns:a16="http://schemas.microsoft.com/office/drawing/2014/main" id="{2EF2FBD2-E099-CE31-9E33-7F7CD3FECF53}"/>
              </a:ext>
            </a:extLst>
          </p:cNvPr>
          <p:cNvSpPr txBox="1">
            <a:spLocks/>
          </p:cNvSpPr>
          <p:nvPr/>
        </p:nvSpPr>
        <p:spPr>
          <a:xfrm>
            <a:off x="0" y="478799"/>
            <a:ext cx="7720573" cy="702772"/>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b="1" dirty="0"/>
              <a:t>Inkjet printing of radioactive samples is a possibility that LENZ and DICER are currently exploring</a:t>
            </a:r>
          </a:p>
        </p:txBody>
      </p:sp>
      <p:pic>
        <p:nvPicPr>
          <p:cNvPr id="10" name="Picture 9">
            <a:extLst>
              <a:ext uri="{FF2B5EF4-FFF2-40B4-BE49-F238E27FC236}">
                <a16:creationId xmlns:a16="http://schemas.microsoft.com/office/drawing/2014/main" id="{2CDC880A-EDBB-581D-4E33-0EB28800893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720573" y="-7362"/>
            <a:ext cx="1423427" cy="1504706"/>
          </a:xfrm>
          <a:prstGeom prst="rect">
            <a:avLst/>
          </a:prstGeom>
        </p:spPr>
      </p:pic>
      <p:pic>
        <p:nvPicPr>
          <p:cNvPr id="12" name="Picture 11">
            <a:extLst>
              <a:ext uri="{FF2B5EF4-FFF2-40B4-BE49-F238E27FC236}">
                <a16:creationId xmlns:a16="http://schemas.microsoft.com/office/drawing/2014/main" id="{446CB811-EC8E-745B-1198-7108138E6139}"/>
              </a:ext>
            </a:extLst>
          </p:cNvPr>
          <p:cNvPicPr>
            <a:picLocks noChangeAspect="1"/>
          </p:cNvPicPr>
          <p:nvPr/>
        </p:nvPicPr>
        <p:blipFill>
          <a:blip r:embed="rId3"/>
          <a:stretch>
            <a:fillRect/>
          </a:stretch>
        </p:blipFill>
        <p:spPr>
          <a:xfrm>
            <a:off x="0" y="4173046"/>
            <a:ext cx="6085191" cy="2694271"/>
          </a:xfrm>
          <a:prstGeom prst="rect">
            <a:avLst/>
          </a:prstGeom>
        </p:spPr>
      </p:pic>
      <p:pic>
        <p:nvPicPr>
          <p:cNvPr id="2" name="Picture 1">
            <a:extLst>
              <a:ext uri="{FF2B5EF4-FFF2-40B4-BE49-F238E27FC236}">
                <a16:creationId xmlns:a16="http://schemas.microsoft.com/office/drawing/2014/main" id="{43BEAEBF-8E75-2F72-FC1E-285A95007FA7}"/>
              </a:ext>
            </a:extLst>
          </p:cNvPr>
          <p:cNvPicPr>
            <a:picLocks noChangeAspect="1"/>
          </p:cNvPicPr>
          <p:nvPr/>
        </p:nvPicPr>
        <p:blipFill rotWithShape="1">
          <a:blip r:embed="rId4"/>
          <a:srcRect l="2908" t="3542" b="5668"/>
          <a:stretch/>
        </p:blipFill>
        <p:spPr>
          <a:xfrm>
            <a:off x="0" y="1205098"/>
            <a:ext cx="3817674" cy="2967947"/>
          </a:xfrm>
          <a:prstGeom prst="rect">
            <a:avLst/>
          </a:prstGeom>
        </p:spPr>
      </p:pic>
      <p:pic>
        <p:nvPicPr>
          <p:cNvPr id="3" name="Picture 2">
            <a:extLst>
              <a:ext uri="{FF2B5EF4-FFF2-40B4-BE49-F238E27FC236}">
                <a16:creationId xmlns:a16="http://schemas.microsoft.com/office/drawing/2014/main" id="{CCEC7AA6-1E9D-226E-F645-A06C6F2FEF85}"/>
              </a:ext>
            </a:extLst>
          </p:cNvPr>
          <p:cNvPicPr>
            <a:picLocks noChangeAspect="1"/>
          </p:cNvPicPr>
          <p:nvPr/>
        </p:nvPicPr>
        <p:blipFill>
          <a:blip r:embed="rId5"/>
          <a:stretch>
            <a:fillRect/>
          </a:stretch>
        </p:blipFill>
        <p:spPr>
          <a:xfrm>
            <a:off x="3505200" y="1205477"/>
            <a:ext cx="5638800" cy="2967568"/>
          </a:xfrm>
          <a:prstGeom prst="rect">
            <a:avLst/>
          </a:prstGeom>
        </p:spPr>
      </p:pic>
      <p:pic>
        <p:nvPicPr>
          <p:cNvPr id="5" name="Picture 4">
            <a:extLst>
              <a:ext uri="{FF2B5EF4-FFF2-40B4-BE49-F238E27FC236}">
                <a16:creationId xmlns:a16="http://schemas.microsoft.com/office/drawing/2014/main" id="{B525B901-22E6-3BA9-C4E6-FED5756190C4}"/>
              </a:ext>
            </a:extLst>
          </p:cNvPr>
          <p:cNvPicPr>
            <a:picLocks noChangeAspect="1"/>
          </p:cNvPicPr>
          <p:nvPr/>
        </p:nvPicPr>
        <p:blipFill rotWithShape="1">
          <a:blip r:embed="rId6"/>
          <a:srcRect l="7399" t="3750" r="5361" b="2876"/>
          <a:stretch/>
        </p:blipFill>
        <p:spPr>
          <a:xfrm>
            <a:off x="5800039" y="4173046"/>
            <a:ext cx="3343961" cy="2717799"/>
          </a:xfrm>
          <a:prstGeom prst="rect">
            <a:avLst/>
          </a:prstGeom>
        </p:spPr>
      </p:pic>
    </p:spTree>
    <p:extLst>
      <p:ext uri="{BB962C8B-B14F-4D97-AF65-F5344CB8AC3E}">
        <p14:creationId xmlns:p14="http://schemas.microsoft.com/office/powerpoint/2010/main" val="3813781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11760" y="63500"/>
            <a:ext cx="7994055" cy="892208"/>
          </a:xfrm>
        </p:spPr>
        <p:txBody>
          <a:bodyPr/>
          <a:lstStyle/>
          <a:p>
            <a:r>
              <a:rPr lang="en-US" dirty="0"/>
              <a:t>Development of microjet printing</a:t>
            </a:r>
          </a:p>
        </p:txBody>
      </p:sp>
      <p:sp>
        <p:nvSpPr>
          <p:cNvPr id="8" name="Text Placeholder 2">
            <a:extLst>
              <a:ext uri="{FF2B5EF4-FFF2-40B4-BE49-F238E27FC236}">
                <a16:creationId xmlns:a16="http://schemas.microsoft.com/office/drawing/2014/main" id="{2EF2FBD2-E099-CE31-9E33-7F7CD3FECF53}"/>
              </a:ext>
            </a:extLst>
          </p:cNvPr>
          <p:cNvSpPr txBox="1">
            <a:spLocks/>
          </p:cNvSpPr>
          <p:nvPr/>
        </p:nvSpPr>
        <p:spPr>
          <a:xfrm>
            <a:off x="0" y="478799"/>
            <a:ext cx="7720573" cy="702772"/>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b="1" dirty="0" err="1"/>
              <a:t>YOCl</a:t>
            </a:r>
            <a:r>
              <a:rPr lang="en-US" sz="2000" b="1" dirty="0"/>
              <a:t> ink printed on Zr substrate by Scott </a:t>
            </a:r>
            <a:r>
              <a:rPr lang="en-US" sz="2000" b="1"/>
              <a:t>Essenmacher</a:t>
            </a:r>
            <a:endParaRPr lang="en-US" sz="2000" b="1" dirty="0"/>
          </a:p>
        </p:txBody>
      </p:sp>
      <p:pic>
        <p:nvPicPr>
          <p:cNvPr id="6" name="Picture 5" descr="A close-up of a white surface&#10;&#10;Description automatically generated">
            <a:extLst>
              <a:ext uri="{FF2B5EF4-FFF2-40B4-BE49-F238E27FC236}">
                <a16:creationId xmlns:a16="http://schemas.microsoft.com/office/drawing/2014/main" id="{19F37C6F-C05E-D5D9-D009-EBFD4BEAB7F1}"/>
              </a:ext>
            </a:extLst>
          </p:cNvPr>
          <p:cNvPicPr>
            <a:picLocks noChangeAspect="1"/>
          </p:cNvPicPr>
          <p:nvPr/>
        </p:nvPicPr>
        <p:blipFill>
          <a:blip r:embed="rId2"/>
          <a:stretch>
            <a:fillRect/>
          </a:stretch>
        </p:blipFill>
        <p:spPr>
          <a:xfrm>
            <a:off x="-1" y="844063"/>
            <a:ext cx="8018583" cy="6013938"/>
          </a:xfrm>
          <a:prstGeom prst="rect">
            <a:avLst/>
          </a:prstGeom>
        </p:spPr>
      </p:pic>
    </p:spTree>
    <p:extLst>
      <p:ext uri="{BB962C8B-B14F-4D97-AF65-F5344CB8AC3E}">
        <p14:creationId xmlns:p14="http://schemas.microsoft.com/office/powerpoint/2010/main" val="1344747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14219" y="-5791"/>
            <a:ext cx="7994055" cy="504959"/>
          </a:xfrm>
        </p:spPr>
        <p:txBody>
          <a:bodyPr/>
          <a:lstStyle/>
          <a:p>
            <a:r>
              <a:rPr lang="en-US" dirty="0"/>
              <a:t>The why</a:t>
            </a:r>
          </a:p>
        </p:txBody>
      </p:sp>
      <p:pic>
        <p:nvPicPr>
          <p:cNvPr id="9" name="Picture 8">
            <a:extLst>
              <a:ext uri="{FF2B5EF4-FFF2-40B4-BE49-F238E27FC236}">
                <a16:creationId xmlns:a16="http://schemas.microsoft.com/office/drawing/2014/main" id="{5C36B9E6-E559-C77F-E4A8-54C207D1D520}"/>
              </a:ext>
            </a:extLst>
          </p:cNvPr>
          <p:cNvPicPr>
            <a:picLocks noChangeAspect="1"/>
          </p:cNvPicPr>
          <p:nvPr/>
        </p:nvPicPr>
        <p:blipFill>
          <a:blip r:embed="rId3"/>
          <a:stretch>
            <a:fillRect/>
          </a:stretch>
        </p:blipFill>
        <p:spPr>
          <a:xfrm>
            <a:off x="-6386" y="801666"/>
            <a:ext cx="9162214" cy="6068861"/>
          </a:xfrm>
          <a:prstGeom prst="rect">
            <a:avLst/>
          </a:prstGeom>
        </p:spPr>
      </p:pic>
    </p:spTree>
    <p:extLst>
      <p:ext uri="{BB962C8B-B14F-4D97-AF65-F5344CB8AC3E}">
        <p14:creationId xmlns:p14="http://schemas.microsoft.com/office/powerpoint/2010/main" val="576931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3493562C-823F-554B-BAEA-95F2D56DE593}"/>
              </a:ext>
            </a:extLst>
          </p:cNvPr>
          <p:cNvSpPr txBox="1">
            <a:spLocks/>
          </p:cNvSpPr>
          <p:nvPr/>
        </p:nvSpPr>
        <p:spPr>
          <a:xfrm>
            <a:off x="187247" y="40083"/>
            <a:ext cx="7994055" cy="47507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A few future nuclides we would like to study</a:t>
            </a:r>
          </a:p>
        </p:txBody>
      </p:sp>
      <p:graphicFrame>
        <p:nvGraphicFramePr>
          <p:cNvPr id="2" name="Table 1">
            <a:extLst>
              <a:ext uri="{FF2B5EF4-FFF2-40B4-BE49-F238E27FC236}">
                <a16:creationId xmlns:a16="http://schemas.microsoft.com/office/drawing/2014/main" id="{9A81A7C4-5152-7C43-8ECE-5D2F7DD11650}"/>
              </a:ext>
            </a:extLst>
          </p:cNvPr>
          <p:cNvGraphicFramePr>
            <a:graphicFrameLocks noGrp="1"/>
          </p:cNvGraphicFramePr>
          <p:nvPr>
            <p:extLst>
              <p:ext uri="{D42A27DB-BD31-4B8C-83A1-F6EECF244321}">
                <p14:modId xmlns:p14="http://schemas.microsoft.com/office/powerpoint/2010/main" val="4126993705"/>
              </p:ext>
            </p:extLst>
          </p:nvPr>
        </p:nvGraphicFramePr>
        <p:xfrm>
          <a:off x="303249" y="647700"/>
          <a:ext cx="3881025" cy="5669605"/>
        </p:xfrm>
        <a:graphic>
          <a:graphicData uri="http://schemas.openxmlformats.org/drawingml/2006/table">
            <a:tbl>
              <a:tblPr firstRow="1" firstCol="1" bandRow="1">
                <a:tableStyleId>{616DA210-FB5B-4158-B5E0-FEB733F419BA}</a:tableStyleId>
              </a:tblPr>
              <a:tblGrid>
                <a:gridCol w="1826814">
                  <a:extLst>
                    <a:ext uri="{9D8B030D-6E8A-4147-A177-3AD203B41FA5}">
                      <a16:colId xmlns:a16="http://schemas.microsoft.com/office/drawing/2014/main" val="2301852672"/>
                    </a:ext>
                  </a:extLst>
                </a:gridCol>
                <a:gridCol w="2054211">
                  <a:extLst>
                    <a:ext uri="{9D8B030D-6E8A-4147-A177-3AD203B41FA5}">
                      <a16:colId xmlns:a16="http://schemas.microsoft.com/office/drawing/2014/main" val="740834671"/>
                    </a:ext>
                  </a:extLst>
                </a:gridCol>
              </a:tblGrid>
              <a:tr h="350154">
                <a:tc>
                  <a:txBody>
                    <a:bodyPr/>
                    <a:lstStyle/>
                    <a:p>
                      <a:pPr marL="0" marR="0" indent="0" algn="ctr">
                        <a:lnSpc>
                          <a:spcPct val="150000"/>
                        </a:lnSpc>
                        <a:spcBef>
                          <a:spcPts val="2400"/>
                        </a:spcBef>
                        <a:spcAft>
                          <a:spcPts val="2400"/>
                        </a:spcAft>
                      </a:pPr>
                      <a:r>
                        <a:rPr lang="en-US" sz="2400" dirty="0">
                          <a:effectLst/>
                        </a:rPr>
                        <a:t>Nuclide</a:t>
                      </a:r>
                      <a:endParaRPr lang="en-US" sz="2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2400" dirty="0">
                          <a:effectLst/>
                        </a:rPr>
                        <a:t>Half-life</a:t>
                      </a:r>
                      <a:endParaRPr lang="en-US" sz="28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748068"/>
                  </a:ext>
                </a:extLst>
              </a:tr>
              <a:tr h="350154">
                <a:tc>
                  <a:txBody>
                    <a:bodyPr/>
                    <a:lstStyle/>
                    <a:p>
                      <a:pPr marL="0" marR="0" indent="0" algn="ctr">
                        <a:lnSpc>
                          <a:spcPct val="150000"/>
                        </a:lnSpc>
                        <a:spcBef>
                          <a:spcPts val="2400"/>
                        </a:spcBef>
                        <a:spcAft>
                          <a:spcPts val="2400"/>
                        </a:spcAft>
                      </a:pPr>
                      <a:endParaRPr lang="en-US" sz="2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22046128"/>
                  </a:ext>
                </a:extLst>
              </a:tr>
              <a:tr h="350154">
                <a:tc>
                  <a:txBody>
                    <a:bodyPr/>
                    <a:lstStyle/>
                    <a:p>
                      <a:pPr marL="0" marR="0" indent="0" algn="ctr">
                        <a:lnSpc>
                          <a:spcPct val="150000"/>
                        </a:lnSpc>
                        <a:spcBef>
                          <a:spcPts val="2400"/>
                        </a:spcBef>
                        <a:spcAft>
                          <a:spcPts val="2400"/>
                        </a:spcAft>
                      </a:pPr>
                      <a:r>
                        <a:rPr lang="en-US" sz="1800" b="0" baseline="30000" dirty="0">
                          <a:effectLst/>
                        </a:rPr>
                        <a:t>88</a:t>
                      </a:r>
                      <a:r>
                        <a:rPr lang="en-US" sz="1800" b="0" dirty="0">
                          <a:effectLst/>
                        </a:rPr>
                        <a:t>Y</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106.6 days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73352516"/>
                  </a:ext>
                </a:extLst>
              </a:tr>
              <a:tr h="350154">
                <a:tc>
                  <a:txBody>
                    <a:bodyPr/>
                    <a:lstStyle/>
                    <a:p>
                      <a:pPr marL="0" marR="0" indent="0" algn="ctr">
                        <a:lnSpc>
                          <a:spcPct val="150000"/>
                        </a:lnSpc>
                        <a:spcBef>
                          <a:spcPts val="2400"/>
                        </a:spcBef>
                        <a:spcAft>
                          <a:spcPts val="2400"/>
                        </a:spcAft>
                      </a:pPr>
                      <a:r>
                        <a:rPr lang="en-US" sz="1800" b="0" baseline="30000" dirty="0">
                          <a:effectLst/>
                        </a:rPr>
                        <a:t>107</a:t>
                      </a:r>
                      <a:r>
                        <a:rPr lang="en-US" sz="1800" b="0" dirty="0">
                          <a:effectLst/>
                        </a:rPr>
                        <a:t>Pd</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a:effectLst/>
                        </a:rPr>
                        <a:t>6.5 10</a:t>
                      </a:r>
                      <a:r>
                        <a:rPr lang="en-US" sz="1800" baseline="30000">
                          <a:effectLst/>
                        </a:rPr>
                        <a:t>6</a:t>
                      </a:r>
                      <a:r>
                        <a:rPr lang="en-US" sz="1800">
                          <a:effectLst/>
                        </a:rPr>
                        <a:t> years</a:t>
                      </a:r>
                      <a:endParaRPr lang="en-US" sz="20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96214458"/>
                  </a:ext>
                </a:extLst>
              </a:tr>
              <a:tr h="350154">
                <a:tc>
                  <a:txBody>
                    <a:bodyPr/>
                    <a:lstStyle/>
                    <a:p>
                      <a:pPr marL="0" marR="0" indent="0" algn="ctr">
                        <a:lnSpc>
                          <a:spcPct val="150000"/>
                        </a:lnSpc>
                        <a:spcBef>
                          <a:spcPts val="2400"/>
                        </a:spcBef>
                        <a:spcAft>
                          <a:spcPts val="2400"/>
                        </a:spcAft>
                      </a:pPr>
                      <a:r>
                        <a:rPr lang="en-US" sz="1800" b="0" baseline="30000" dirty="0">
                          <a:effectLst/>
                        </a:rPr>
                        <a:t>134</a:t>
                      </a:r>
                      <a:r>
                        <a:rPr lang="en-US" sz="1800" b="0" dirty="0">
                          <a:effectLst/>
                        </a:rPr>
                        <a:t>Cs</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a:effectLst/>
                        </a:rPr>
                        <a:t>2.065 years</a:t>
                      </a:r>
                      <a:endParaRPr lang="en-US" sz="20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08325313"/>
                  </a:ext>
                </a:extLst>
              </a:tr>
              <a:tr h="350154">
                <a:tc>
                  <a:txBody>
                    <a:bodyPr/>
                    <a:lstStyle/>
                    <a:p>
                      <a:pPr marL="0" marR="0" indent="0" algn="ctr">
                        <a:lnSpc>
                          <a:spcPct val="150000"/>
                        </a:lnSpc>
                        <a:spcBef>
                          <a:spcPts val="2400"/>
                        </a:spcBef>
                        <a:spcAft>
                          <a:spcPts val="2400"/>
                        </a:spcAft>
                      </a:pPr>
                      <a:r>
                        <a:rPr lang="en-US" sz="1800" b="0" baseline="30000" dirty="0">
                          <a:effectLst/>
                        </a:rPr>
                        <a:t>147</a:t>
                      </a:r>
                      <a:r>
                        <a:rPr lang="en-US" sz="1800" b="0" dirty="0">
                          <a:effectLst/>
                        </a:rPr>
                        <a:t>Pm</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2.62 years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50997516"/>
                  </a:ext>
                </a:extLst>
              </a:tr>
              <a:tr h="350154">
                <a:tc>
                  <a:txBody>
                    <a:bodyPr/>
                    <a:lstStyle/>
                    <a:p>
                      <a:pPr marL="0" marR="0" indent="0" algn="ctr">
                        <a:lnSpc>
                          <a:spcPct val="150000"/>
                        </a:lnSpc>
                        <a:spcBef>
                          <a:spcPts val="2400"/>
                        </a:spcBef>
                        <a:spcAft>
                          <a:spcPts val="2400"/>
                        </a:spcAft>
                      </a:pPr>
                      <a:r>
                        <a:rPr lang="en-US" sz="1800" b="0" baseline="30000" dirty="0">
                          <a:effectLst/>
                        </a:rPr>
                        <a:t>152</a:t>
                      </a:r>
                      <a:r>
                        <a:rPr lang="en-US" sz="1800" b="0" dirty="0">
                          <a:effectLst/>
                        </a:rPr>
                        <a:t>Eu</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a:effectLst/>
                        </a:rPr>
                        <a:t>13.52 years</a:t>
                      </a:r>
                      <a:endParaRPr lang="en-US" sz="20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31000381"/>
                  </a:ext>
                </a:extLst>
              </a:tr>
              <a:tr h="350154">
                <a:tc>
                  <a:txBody>
                    <a:bodyPr/>
                    <a:lstStyle/>
                    <a:p>
                      <a:pPr marL="0" marR="0" indent="0" algn="ctr">
                        <a:lnSpc>
                          <a:spcPct val="150000"/>
                        </a:lnSpc>
                        <a:spcBef>
                          <a:spcPts val="2400"/>
                        </a:spcBef>
                        <a:spcAft>
                          <a:spcPts val="2400"/>
                        </a:spcAft>
                      </a:pPr>
                      <a:r>
                        <a:rPr lang="en-US" sz="1800" b="0" baseline="30000" dirty="0">
                          <a:effectLst/>
                        </a:rPr>
                        <a:t>155</a:t>
                      </a:r>
                      <a:r>
                        <a:rPr lang="en-US" sz="1800" b="0" dirty="0">
                          <a:effectLst/>
                        </a:rPr>
                        <a:t>Eu</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4.75 years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5886965"/>
                  </a:ext>
                </a:extLst>
              </a:tr>
              <a:tr h="350154">
                <a:tc>
                  <a:txBody>
                    <a:bodyPr/>
                    <a:lstStyle/>
                    <a:p>
                      <a:pPr marL="0" marR="0" indent="0" algn="ctr">
                        <a:lnSpc>
                          <a:spcPct val="150000"/>
                        </a:lnSpc>
                        <a:spcBef>
                          <a:spcPts val="2400"/>
                        </a:spcBef>
                        <a:spcAft>
                          <a:spcPts val="2400"/>
                        </a:spcAft>
                      </a:pPr>
                      <a:r>
                        <a:rPr lang="en-US" sz="1800" b="0" baseline="30000" dirty="0">
                          <a:effectLst/>
                        </a:rPr>
                        <a:t>153</a:t>
                      </a:r>
                      <a:r>
                        <a:rPr lang="en-US" sz="1800" b="0" dirty="0">
                          <a:effectLst/>
                        </a:rPr>
                        <a:t>Gd</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a:effectLst/>
                        </a:rPr>
                        <a:t>240.4 days</a:t>
                      </a:r>
                      <a:endParaRPr lang="en-US" sz="20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13729839"/>
                  </a:ext>
                </a:extLst>
              </a:tr>
              <a:tr h="350154">
                <a:tc>
                  <a:txBody>
                    <a:bodyPr/>
                    <a:lstStyle/>
                    <a:p>
                      <a:pPr marL="0" marR="0" indent="0" algn="ctr">
                        <a:lnSpc>
                          <a:spcPct val="150000"/>
                        </a:lnSpc>
                        <a:spcBef>
                          <a:spcPts val="2400"/>
                        </a:spcBef>
                        <a:spcAft>
                          <a:spcPts val="2400"/>
                        </a:spcAft>
                      </a:pPr>
                      <a:r>
                        <a:rPr lang="en-US" sz="1800" b="0" baseline="30000" dirty="0">
                          <a:effectLst/>
                        </a:rPr>
                        <a:t>163</a:t>
                      </a:r>
                      <a:r>
                        <a:rPr lang="en-US" sz="1800" b="0" dirty="0">
                          <a:effectLst/>
                        </a:rPr>
                        <a:t>Ho</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a:effectLst/>
                        </a:rPr>
                        <a:t>4570 years</a:t>
                      </a:r>
                      <a:endParaRPr lang="en-US" sz="2000" b="1">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30846071"/>
                  </a:ext>
                </a:extLst>
              </a:tr>
              <a:tr h="350154">
                <a:tc>
                  <a:txBody>
                    <a:bodyPr/>
                    <a:lstStyle/>
                    <a:p>
                      <a:pPr marL="0" marR="0" indent="0" algn="ctr">
                        <a:lnSpc>
                          <a:spcPct val="150000"/>
                        </a:lnSpc>
                        <a:spcBef>
                          <a:spcPts val="2400"/>
                        </a:spcBef>
                        <a:spcAft>
                          <a:spcPts val="2400"/>
                        </a:spcAft>
                      </a:pPr>
                      <a:r>
                        <a:rPr lang="en-US" sz="1800" b="0" baseline="30000" dirty="0">
                          <a:effectLst/>
                        </a:rPr>
                        <a:t>170</a:t>
                      </a:r>
                      <a:r>
                        <a:rPr lang="en-US" sz="1800" b="0" dirty="0">
                          <a:effectLst/>
                        </a:rPr>
                        <a:t>Tm</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128.6 days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12141125"/>
                  </a:ext>
                </a:extLst>
              </a:tr>
              <a:tr h="350154">
                <a:tc>
                  <a:txBody>
                    <a:bodyPr/>
                    <a:lstStyle/>
                    <a:p>
                      <a:pPr marL="0" marR="0" indent="0" algn="ctr">
                        <a:lnSpc>
                          <a:spcPct val="150000"/>
                        </a:lnSpc>
                        <a:spcBef>
                          <a:spcPts val="2400"/>
                        </a:spcBef>
                        <a:spcAft>
                          <a:spcPts val="2400"/>
                        </a:spcAft>
                      </a:pPr>
                      <a:r>
                        <a:rPr lang="en-US" sz="1800" b="0" baseline="30000" dirty="0">
                          <a:effectLst/>
                        </a:rPr>
                        <a:t>185</a:t>
                      </a:r>
                      <a:r>
                        <a:rPr lang="en-US" sz="1800" b="0" dirty="0">
                          <a:effectLst/>
                        </a:rPr>
                        <a:t>W</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75.1 days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60436308"/>
                  </a:ext>
                </a:extLst>
              </a:tr>
              <a:tr h="350154">
                <a:tc>
                  <a:txBody>
                    <a:bodyPr/>
                    <a:lstStyle/>
                    <a:p>
                      <a:pPr marL="0" marR="0" indent="0" algn="ctr">
                        <a:lnSpc>
                          <a:spcPct val="150000"/>
                        </a:lnSpc>
                        <a:spcBef>
                          <a:spcPts val="2400"/>
                        </a:spcBef>
                        <a:spcAft>
                          <a:spcPts val="2400"/>
                        </a:spcAft>
                      </a:pPr>
                      <a:r>
                        <a:rPr lang="en-US" sz="1800" b="0" baseline="30000" dirty="0">
                          <a:effectLst/>
                        </a:rPr>
                        <a:t>186</a:t>
                      </a:r>
                      <a:r>
                        <a:rPr lang="en-US" sz="1800" b="0" dirty="0">
                          <a:effectLst/>
                        </a:rPr>
                        <a:t>Re</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3.72 days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11562815"/>
                  </a:ext>
                </a:extLst>
              </a:tr>
              <a:tr h="350154">
                <a:tc>
                  <a:txBody>
                    <a:bodyPr/>
                    <a:lstStyle/>
                    <a:p>
                      <a:pPr marL="0" marR="0" indent="0" algn="ctr">
                        <a:lnSpc>
                          <a:spcPct val="150000"/>
                        </a:lnSpc>
                        <a:spcBef>
                          <a:spcPts val="2400"/>
                        </a:spcBef>
                        <a:spcAft>
                          <a:spcPts val="2400"/>
                        </a:spcAft>
                      </a:pPr>
                      <a:r>
                        <a:rPr lang="en-US" sz="1800" b="0" baseline="30000" dirty="0">
                          <a:effectLst/>
                        </a:rPr>
                        <a:t>192</a:t>
                      </a:r>
                      <a:r>
                        <a:rPr lang="en-US" sz="1800" b="0" dirty="0">
                          <a:effectLst/>
                        </a:rPr>
                        <a:t>Ir</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73.8 days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79454277"/>
                  </a:ext>
                </a:extLst>
              </a:tr>
              <a:tr h="350154">
                <a:tc>
                  <a:txBody>
                    <a:bodyPr/>
                    <a:lstStyle/>
                    <a:p>
                      <a:pPr marL="0" marR="0" indent="0" algn="ctr">
                        <a:lnSpc>
                          <a:spcPct val="150000"/>
                        </a:lnSpc>
                        <a:spcBef>
                          <a:spcPts val="2400"/>
                        </a:spcBef>
                        <a:spcAft>
                          <a:spcPts val="2400"/>
                        </a:spcAft>
                      </a:pPr>
                      <a:r>
                        <a:rPr lang="en-US" sz="1800" b="0" baseline="30000" dirty="0">
                          <a:effectLst/>
                        </a:rPr>
                        <a:t>193</a:t>
                      </a:r>
                      <a:r>
                        <a:rPr lang="en-US" sz="1800" b="0" dirty="0">
                          <a:effectLst/>
                        </a:rPr>
                        <a:t>Pt</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50 years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13021568"/>
                  </a:ext>
                </a:extLst>
              </a:tr>
            </a:tbl>
          </a:graphicData>
        </a:graphic>
      </p:graphicFrame>
      <p:graphicFrame>
        <p:nvGraphicFramePr>
          <p:cNvPr id="3" name="Table 2">
            <a:extLst>
              <a:ext uri="{FF2B5EF4-FFF2-40B4-BE49-F238E27FC236}">
                <a16:creationId xmlns:a16="http://schemas.microsoft.com/office/drawing/2014/main" id="{33FDFDB5-05DB-CE8C-9A46-1312E2B1B438}"/>
              </a:ext>
            </a:extLst>
          </p:cNvPr>
          <p:cNvGraphicFramePr>
            <a:graphicFrameLocks noGrp="1"/>
          </p:cNvGraphicFramePr>
          <p:nvPr>
            <p:extLst>
              <p:ext uri="{D42A27DB-BD31-4B8C-83A1-F6EECF244321}">
                <p14:modId xmlns:p14="http://schemas.microsoft.com/office/powerpoint/2010/main" val="511539304"/>
              </p:ext>
            </p:extLst>
          </p:nvPr>
        </p:nvGraphicFramePr>
        <p:xfrm>
          <a:off x="4966448" y="647700"/>
          <a:ext cx="3881025" cy="3097280"/>
        </p:xfrm>
        <a:graphic>
          <a:graphicData uri="http://schemas.openxmlformats.org/drawingml/2006/table">
            <a:tbl>
              <a:tblPr firstRow="1" firstCol="1" bandRow="1">
                <a:tableStyleId>{616DA210-FB5B-4158-B5E0-FEB733F419BA}</a:tableStyleId>
              </a:tblPr>
              <a:tblGrid>
                <a:gridCol w="1826814">
                  <a:extLst>
                    <a:ext uri="{9D8B030D-6E8A-4147-A177-3AD203B41FA5}">
                      <a16:colId xmlns:a16="http://schemas.microsoft.com/office/drawing/2014/main" val="2301852672"/>
                    </a:ext>
                  </a:extLst>
                </a:gridCol>
                <a:gridCol w="2054211">
                  <a:extLst>
                    <a:ext uri="{9D8B030D-6E8A-4147-A177-3AD203B41FA5}">
                      <a16:colId xmlns:a16="http://schemas.microsoft.com/office/drawing/2014/main" val="740834671"/>
                    </a:ext>
                  </a:extLst>
                </a:gridCol>
              </a:tblGrid>
              <a:tr h="206841">
                <a:tc>
                  <a:txBody>
                    <a:bodyPr/>
                    <a:lstStyle/>
                    <a:p>
                      <a:pPr marL="0" marR="0" indent="0" algn="ctr">
                        <a:lnSpc>
                          <a:spcPct val="150000"/>
                        </a:lnSpc>
                        <a:spcBef>
                          <a:spcPts val="2400"/>
                        </a:spcBef>
                        <a:spcAft>
                          <a:spcPts val="2400"/>
                        </a:spcAft>
                      </a:pPr>
                      <a:r>
                        <a:rPr lang="en-US" sz="2400" dirty="0">
                          <a:effectLst/>
                        </a:rPr>
                        <a:t>Nuclide</a:t>
                      </a:r>
                      <a:endParaRPr lang="en-US" sz="28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2400" dirty="0">
                          <a:effectLst/>
                        </a:rPr>
                        <a:t>Half-life</a:t>
                      </a:r>
                      <a:endParaRPr lang="en-US" sz="28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748068"/>
                  </a:ext>
                </a:extLst>
              </a:tr>
              <a:tr h="169852">
                <a:tc>
                  <a:txBody>
                    <a:bodyPr/>
                    <a:lstStyle/>
                    <a:p>
                      <a:pPr marL="0" marR="0" indent="0" algn="ctr">
                        <a:lnSpc>
                          <a:spcPct val="150000"/>
                        </a:lnSpc>
                        <a:spcBef>
                          <a:spcPts val="2400"/>
                        </a:spcBef>
                        <a:spcAft>
                          <a:spcPts val="2400"/>
                        </a:spcAft>
                      </a:pPr>
                      <a:endParaRPr lang="en-US" sz="20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22046128"/>
                  </a:ext>
                </a:extLst>
              </a:tr>
              <a:tr h="155111">
                <a:tc>
                  <a:txBody>
                    <a:bodyPr/>
                    <a:lstStyle/>
                    <a:p>
                      <a:pPr marL="0" marR="0" indent="0" algn="ctr">
                        <a:lnSpc>
                          <a:spcPct val="150000"/>
                        </a:lnSpc>
                        <a:spcBef>
                          <a:spcPts val="2400"/>
                        </a:spcBef>
                        <a:spcAft>
                          <a:spcPts val="2400"/>
                        </a:spcAft>
                      </a:pPr>
                      <a:r>
                        <a:rPr lang="en-US" sz="1800" b="0" baseline="30000" dirty="0">
                          <a:effectLst/>
                        </a:rPr>
                        <a:t>3</a:t>
                      </a:r>
                      <a:r>
                        <a:rPr lang="en-US" sz="1800" b="0" dirty="0">
                          <a:effectLst/>
                        </a:rPr>
                        <a:t>H</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12.3 years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73352516"/>
                  </a:ext>
                </a:extLst>
              </a:tr>
              <a:tr h="155111">
                <a:tc>
                  <a:txBody>
                    <a:bodyPr/>
                    <a:lstStyle/>
                    <a:p>
                      <a:pPr marL="0" marR="0" indent="0" algn="ctr">
                        <a:lnSpc>
                          <a:spcPct val="150000"/>
                        </a:lnSpc>
                        <a:spcBef>
                          <a:spcPts val="2400"/>
                        </a:spcBef>
                        <a:spcAft>
                          <a:spcPts val="2400"/>
                        </a:spcAft>
                      </a:pPr>
                      <a:r>
                        <a:rPr lang="en-US" sz="1800" b="0" baseline="30000" dirty="0">
                          <a:effectLst/>
                        </a:rPr>
                        <a:t>171</a:t>
                      </a:r>
                      <a:r>
                        <a:rPr lang="en-US" sz="1800" b="0" dirty="0">
                          <a:effectLst/>
                        </a:rPr>
                        <a:t>Tm</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1.92 years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196214458"/>
                  </a:ext>
                </a:extLst>
              </a:tr>
              <a:tr h="155111">
                <a:tc>
                  <a:txBody>
                    <a:bodyPr/>
                    <a:lstStyle/>
                    <a:p>
                      <a:pPr marL="0" marR="0" indent="0" algn="ctr">
                        <a:lnSpc>
                          <a:spcPct val="150000"/>
                        </a:lnSpc>
                        <a:spcBef>
                          <a:spcPts val="2400"/>
                        </a:spcBef>
                        <a:spcAft>
                          <a:spcPts val="2400"/>
                        </a:spcAft>
                      </a:pPr>
                      <a:r>
                        <a:rPr lang="en-US" sz="1800" b="0" baseline="30000" dirty="0">
                          <a:effectLst/>
                        </a:rPr>
                        <a:t>151</a:t>
                      </a:r>
                      <a:r>
                        <a:rPr lang="en-US" sz="1800" b="0" dirty="0">
                          <a:effectLst/>
                        </a:rPr>
                        <a:t>Sm</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90 years</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108325313"/>
                  </a:ext>
                </a:extLst>
              </a:tr>
              <a:tr h="155111">
                <a:tc>
                  <a:txBody>
                    <a:bodyPr/>
                    <a:lstStyle/>
                    <a:p>
                      <a:pPr marL="0" marR="0" indent="0" algn="ctr">
                        <a:lnSpc>
                          <a:spcPct val="150000"/>
                        </a:lnSpc>
                        <a:spcBef>
                          <a:spcPts val="2400"/>
                        </a:spcBef>
                        <a:spcAft>
                          <a:spcPts val="2400"/>
                        </a:spcAft>
                      </a:pPr>
                      <a:r>
                        <a:rPr lang="en-US" sz="1800" b="0" baseline="30000" dirty="0">
                          <a:effectLst/>
                        </a:rPr>
                        <a:t>2</a:t>
                      </a:r>
                      <a:r>
                        <a:rPr lang="en-US" sz="1800" b="0" dirty="0">
                          <a:effectLst/>
                        </a:rPr>
                        <a:t>H</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stable</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50997516"/>
                  </a:ext>
                </a:extLst>
              </a:tr>
              <a:tr h="155111">
                <a:tc>
                  <a:txBody>
                    <a:bodyPr/>
                    <a:lstStyle/>
                    <a:p>
                      <a:pPr marL="0" marR="0" indent="0" algn="ctr">
                        <a:lnSpc>
                          <a:spcPct val="150000"/>
                        </a:lnSpc>
                        <a:spcBef>
                          <a:spcPts val="2400"/>
                        </a:spcBef>
                        <a:spcAft>
                          <a:spcPts val="2400"/>
                        </a:spcAft>
                      </a:pPr>
                      <a:r>
                        <a:rPr lang="en-US" sz="1800" b="0" baseline="30000" dirty="0">
                          <a:effectLst/>
                        </a:rPr>
                        <a:t>133</a:t>
                      </a:r>
                      <a:r>
                        <a:rPr lang="en-US" sz="1800" b="0" dirty="0">
                          <a:effectLst/>
                        </a:rPr>
                        <a:t>Cs</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stable</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507182859"/>
                  </a:ext>
                </a:extLst>
              </a:tr>
              <a:tr h="155111">
                <a:tc>
                  <a:txBody>
                    <a:bodyPr/>
                    <a:lstStyle/>
                    <a:p>
                      <a:pPr marL="0" marR="0" indent="0" algn="ctr">
                        <a:lnSpc>
                          <a:spcPct val="150000"/>
                        </a:lnSpc>
                        <a:spcBef>
                          <a:spcPts val="2400"/>
                        </a:spcBef>
                        <a:spcAft>
                          <a:spcPts val="2400"/>
                        </a:spcAft>
                      </a:pPr>
                      <a:r>
                        <a:rPr lang="en-US" sz="1800" b="0" baseline="30000" dirty="0">
                          <a:effectLst/>
                        </a:rPr>
                        <a:t>40</a:t>
                      </a:r>
                      <a:r>
                        <a:rPr lang="en-US" sz="1800" b="0" dirty="0">
                          <a:effectLst/>
                        </a:rPr>
                        <a:t>Ar</a:t>
                      </a:r>
                      <a:endParaRPr lang="en-US" sz="2000" b="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ctr">
                        <a:lnSpc>
                          <a:spcPct val="150000"/>
                        </a:lnSpc>
                        <a:spcBef>
                          <a:spcPts val="2400"/>
                        </a:spcBef>
                        <a:spcAft>
                          <a:spcPts val="2400"/>
                        </a:spcAft>
                      </a:pPr>
                      <a:r>
                        <a:rPr lang="en-US" sz="1800" dirty="0">
                          <a:effectLst/>
                        </a:rPr>
                        <a:t>stable</a:t>
                      </a:r>
                      <a:endParaRPr lang="en-US" sz="20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77594593"/>
                  </a:ext>
                </a:extLst>
              </a:tr>
            </a:tbl>
          </a:graphicData>
        </a:graphic>
      </p:graphicFrame>
    </p:spTree>
    <p:extLst>
      <p:ext uri="{BB962C8B-B14F-4D97-AF65-F5344CB8AC3E}">
        <p14:creationId xmlns:p14="http://schemas.microsoft.com/office/powerpoint/2010/main" val="2562465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83F0AB-12E3-0D41-80C1-A73E183BF820}"/>
              </a:ext>
            </a:extLst>
          </p:cNvPr>
          <p:cNvPicPr>
            <a:picLocks noChangeAspect="1"/>
          </p:cNvPicPr>
          <p:nvPr/>
        </p:nvPicPr>
        <p:blipFill>
          <a:blip r:embed="rId2"/>
          <a:stretch>
            <a:fillRect/>
          </a:stretch>
        </p:blipFill>
        <p:spPr>
          <a:xfrm>
            <a:off x="-450761" y="-219500"/>
            <a:ext cx="9865217" cy="7306538"/>
          </a:xfrm>
          <a:prstGeom prst="rect">
            <a:avLst/>
          </a:prstGeom>
        </p:spPr>
      </p:pic>
      <p:sp>
        <p:nvSpPr>
          <p:cNvPr id="4" name="TextBox 3">
            <a:extLst>
              <a:ext uri="{FF2B5EF4-FFF2-40B4-BE49-F238E27FC236}">
                <a16:creationId xmlns:a16="http://schemas.microsoft.com/office/drawing/2014/main" id="{33094F92-C5FD-5A4F-A2D8-F7263619330B}"/>
              </a:ext>
            </a:extLst>
          </p:cNvPr>
          <p:cNvSpPr txBox="1"/>
          <p:nvPr/>
        </p:nvSpPr>
        <p:spPr>
          <a:xfrm>
            <a:off x="5358384" y="86229"/>
            <a:ext cx="3785616" cy="1077218"/>
          </a:xfrm>
          <a:prstGeom prst="rect">
            <a:avLst/>
          </a:prstGeom>
          <a:noFill/>
        </p:spPr>
        <p:txBody>
          <a:bodyPr wrap="square" rtlCol="0">
            <a:spAutoFit/>
          </a:bodyPr>
          <a:lstStyle/>
          <a:p>
            <a:r>
              <a:rPr lang="en-US" sz="3200" b="1" dirty="0">
                <a:latin typeface="Lucida Handwriting" panose="03010101010101010101" pitchFamily="66" charset="77"/>
                <a:ea typeface="Ayuthaya" pitchFamily="2" charset="-34"/>
                <a:cs typeface="Ayuthaya" pitchFamily="2" charset="-34"/>
              </a:rPr>
              <a:t>Thank you for </a:t>
            </a:r>
          </a:p>
          <a:p>
            <a:r>
              <a:rPr lang="en-US" sz="3200" b="1" dirty="0">
                <a:latin typeface="Lucida Handwriting" panose="03010101010101010101" pitchFamily="66" charset="77"/>
                <a:ea typeface="Ayuthaya" pitchFamily="2" charset="-34"/>
                <a:cs typeface="Ayuthaya" pitchFamily="2" charset="-34"/>
              </a:rPr>
              <a:t>your attention!</a:t>
            </a:r>
          </a:p>
        </p:txBody>
      </p:sp>
    </p:spTree>
    <p:extLst>
      <p:ext uri="{BB962C8B-B14F-4D97-AF65-F5344CB8AC3E}">
        <p14:creationId xmlns:p14="http://schemas.microsoft.com/office/powerpoint/2010/main" val="266662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E0B53-DE3B-39C0-1D36-720C0A1B47A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6C7B7B6-6578-B262-0DD7-3A8374983BEC}"/>
              </a:ext>
            </a:extLst>
          </p:cNvPr>
          <p:cNvPicPr>
            <a:picLocks noChangeAspect="1"/>
          </p:cNvPicPr>
          <p:nvPr/>
        </p:nvPicPr>
        <p:blipFill>
          <a:blip r:embed="rId2"/>
          <a:stretch>
            <a:fillRect/>
          </a:stretch>
        </p:blipFill>
        <p:spPr>
          <a:xfrm>
            <a:off x="2147454" y="0"/>
            <a:ext cx="4849091" cy="6858000"/>
          </a:xfrm>
          <a:prstGeom prst="rect">
            <a:avLst/>
          </a:prstGeom>
        </p:spPr>
      </p:pic>
    </p:spTree>
    <p:extLst>
      <p:ext uri="{BB962C8B-B14F-4D97-AF65-F5344CB8AC3E}">
        <p14:creationId xmlns:p14="http://schemas.microsoft.com/office/powerpoint/2010/main" val="3110138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0D0DD-2666-8301-5261-71E01AE727E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2210343-A26F-4BB5-88CC-3BD3F0BDEF03}"/>
              </a:ext>
            </a:extLst>
          </p:cNvPr>
          <p:cNvSpPr>
            <a:spLocks noGrp="1"/>
          </p:cNvSpPr>
          <p:nvPr>
            <p:ph type="body" sz="quarter" idx="14"/>
          </p:nvPr>
        </p:nvSpPr>
        <p:spPr/>
        <p:txBody>
          <a:bodyPr/>
          <a:lstStyle/>
          <a:p>
            <a:r>
              <a:rPr lang="en-US" baseline="30000" dirty="0"/>
              <a:t>9</a:t>
            </a:r>
            <a:r>
              <a:rPr lang="en-US" dirty="0">
                <a:solidFill>
                  <a:schemeClr val="bg1"/>
                </a:solidFill>
              </a:rPr>
              <a:t>Back-up slides</a:t>
            </a:r>
            <a:endParaRPr lang="en-US" dirty="0"/>
          </a:p>
        </p:txBody>
      </p:sp>
      <p:sp>
        <p:nvSpPr>
          <p:cNvPr id="5" name="Text Placeholder 4">
            <a:extLst>
              <a:ext uri="{FF2B5EF4-FFF2-40B4-BE49-F238E27FC236}">
                <a16:creationId xmlns:a16="http://schemas.microsoft.com/office/drawing/2014/main" id="{CFB7630C-55E9-6960-0196-E5792C83FA41}"/>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2727978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E172A9-1300-B942-9F28-10C08A2C6C4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62698" y="515155"/>
            <a:ext cx="6608410" cy="5618300"/>
          </a:xfrm>
          <a:prstGeom prst="rect">
            <a:avLst/>
          </a:prstGeom>
        </p:spPr>
      </p:pic>
      <p:sp>
        <p:nvSpPr>
          <p:cNvPr id="2" name="Text Placeholder 3">
            <a:extLst>
              <a:ext uri="{FF2B5EF4-FFF2-40B4-BE49-F238E27FC236}">
                <a16:creationId xmlns:a16="http://schemas.microsoft.com/office/drawing/2014/main" id="{24AC0E67-D352-E03B-60A2-1217F8AB6F4A}"/>
              </a:ext>
            </a:extLst>
          </p:cNvPr>
          <p:cNvSpPr txBox="1">
            <a:spLocks/>
          </p:cNvSpPr>
          <p:nvPr/>
        </p:nvSpPr>
        <p:spPr>
          <a:xfrm>
            <a:off x="187247" y="40083"/>
            <a:ext cx="7994055" cy="47507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Press that we used to seal the 88Zr sample</a:t>
            </a:r>
          </a:p>
        </p:txBody>
      </p:sp>
    </p:spTree>
    <p:extLst>
      <p:ext uri="{BB962C8B-B14F-4D97-AF65-F5344CB8AC3E}">
        <p14:creationId xmlns:p14="http://schemas.microsoft.com/office/powerpoint/2010/main" val="84489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342FBB-C6BD-B246-A0BB-D0BF3197BC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90918"/>
            <a:ext cx="4501166" cy="4501166"/>
          </a:xfrm>
          <a:prstGeom prst="rect">
            <a:avLst/>
          </a:prstGeom>
        </p:spPr>
      </p:pic>
      <p:pic>
        <p:nvPicPr>
          <p:cNvPr id="6" name="Picture 5">
            <a:extLst>
              <a:ext uri="{FF2B5EF4-FFF2-40B4-BE49-F238E27FC236}">
                <a16:creationId xmlns:a16="http://schemas.microsoft.com/office/drawing/2014/main" id="{7DCDE526-61F0-9148-B8B1-B012ECBA31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2833" y="1390917"/>
            <a:ext cx="4501166" cy="4501166"/>
          </a:xfrm>
          <a:prstGeom prst="rect">
            <a:avLst/>
          </a:prstGeom>
        </p:spPr>
      </p:pic>
      <p:sp>
        <p:nvSpPr>
          <p:cNvPr id="2" name="Text Placeholder 3">
            <a:extLst>
              <a:ext uri="{FF2B5EF4-FFF2-40B4-BE49-F238E27FC236}">
                <a16:creationId xmlns:a16="http://schemas.microsoft.com/office/drawing/2014/main" id="{D20C0E42-228A-0D5F-8E53-D25AA87D95D4}"/>
              </a:ext>
            </a:extLst>
          </p:cNvPr>
          <p:cNvSpPr txBox="1">
            <a:spLocks/>
          </p:cNvSpPr>
          <p:nvPr/>
        </p:nvSpPr>
        <p:spPr>
          <a:xfrm>
            <a:off x="187247" y="40083"/>
            <a:ext cx="7994055" cy="475072"/>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tabLst/>
              <a:defRPr sz="2400" b="1" i="0" kern="1200">
                <a:solidFill>
                  <a:srgbClr val="000F7E"/>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None/>
              <a:tabLst/>
              <a:defRPr sz="1600" b="1" i="0" kern="1200">
                <a:solidFill>
                  <a:schemeClr val="tx1"/>
                </a:solidFill>
                <a:latin typeface="Acumin Pro" panose="020B0504020202020204" pitchFamily="34" charset="77"/>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None/>
              <a:defRPr sz="1400" b="1" i="0" kern="1200">
                <a:solidFill>
                  <a:schemeClr val="tx1"/>
                </a:solidFill>
                <a:latin typeface="Acumin Pro" panose="020B0504020202020204" pitchFamily="34" charset="77"/>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None/>
              <a:defRPr sz="1200" b="1" i="0" kern="1200">
                <a:solidFill>
                  <a:schemeClr val="tx1"/>
                </a:solidFill>
                <a:latin typeface="Acumin Pro" panose="020B0504020202020204" pitchFamily="34" charset="77"/>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None/>
              <a:defRPr sz="1400" b="1" i="0" kern="1200">
                <a:solidFill>
                  <a:schemeClr val="tx1"/>
                </a:solidFill>
                <a:latin typeface="Acumin Pro" panose="020B0504020202020204" pitchFamily="34" charset="77"/>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The Pb seal we used on the 88Zr sample</a:t>
            </a:r>
          </a:p>
        </p:txBody>
      </p:sp>
      <p:sp>
        <p:nvSpPr>
          <p:cNvPr id="4" name="Text Placeholder 2">
            <a:extLst>
              <a:ext uri="{FF2B5EF4-FFF2-40B4-BE49-F238E27FC236}">
                <a16:creationId xmlns:a16="http://schemas.microsoft.com/office/drawing/2014/main" id="{B3977E83-8D41-FFF4-0670-089204AEFF43}"/>
              </a:ext>
            </a:extLst>
          </p:cNvPr>
          <p:cNvSpPr txBox="1">
            <a:spLocks/>
          </p:cNvSpPr>
          <p:nvPr/>
        </p:nvSpPr>
        <p:spPr>
          <a:xfrm>
            <a:off x="170370" y="688259"/>
            <a:ext cx="7994055" cy="475073"/>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The press deformed the Pb shot</a:t>
            </a:r>
          </a:p>
        </p:txBody>
      </p:sp>
    </p:spTree>
    <p:extLst>
      <p:ext uri="{BB962C8B-B14F-4D97-AF65-F5344CB8AC3E}">
        <p14:creationId xmlns:p14="http://schemas.microsoft.com/office/powerpoint/2010/main" val="3902680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3DD8F-4C38-CAA4-C16C-257841FC5C8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9FFB1D8-A0A7-7124-BF02-65F356E4559E}"/>
              </a:ext>
            </a:extLst>
          </p:cNvPr>
          <p:cNvSpPr>
            <a:spLocks noGrp="1"/>
          </p:cNvSpPr>
          <p:nvPr>
            <p:ph type="body" sz="quarter" idx="14"/>
          </p:nvPr>
        </p:nvSpPr>
        <p:spPr>
          <a:xfrm>
            <a:off x="114219" y="-5791"/>
            <a:ext cx="7994055" cy="504959"/>
          </a:xfrm>
        </p:spPr>
        <p:txBody>
          <a:bodyPr/>
          <a:lstStyle/>
          <a:p>
            <a:r>
              <a:rPr lang="en-US" dirty="0"/>
              <a:t>The why</a:t>
            </a:r>
          </a:p>
        </p:txBody>
      </p:sp>
      <p:pic>
        <p:nvPicPr>
          <p:cNvPr id="3" name="Picture 2">
            <a:extLst>
              <a:ext uri="{FF2B5EF4-FFF2-40B4-BE49-F238E27FC236}">
                <a16:creationId xmlns:a16="http://schemas.microsoft.com/office/drawing/2014/main" id="{59872DC3-C41E-85A3-8F4F-23207B8C6A63}"/>
              </a:ext>
            </a:extLst>
          </p:cNvPr>
          <p:cNvPicPr>
            <a:picLocks noChangeAspect="1"/>
          </p:cNvPicPr>
          <p:nvPr/>
        </p:nvPicPr>
        <p:blipFill>
          <a:blip r:embed="rId3"/>
          <a:stretch>
            <a:fillRect/>
          </a:stretch>
        </p:blipFill>
        <p:spPr>
          <a:xfrm>
            <a:off x="762000" y="1530350"/>
            <a:ext cx="7620000" cy="3797300"/>
          </a:xfrm>
          <a:prstGeom prst="rect">
            <a:avLst/>
          </a:prstGeom>
        </p:spPr>
      </p:pic>
      <p:cxnSp>
        <p:nvCxnSpPr>
          <p:cNvPr id="8" name="Straight Arrow Connector 7">
            <a:extLst>
              <a:ext uri="{FF2B5EF4-FFF2-40B4-BE49-F238E27FC236}">
                <a16:creationId xmlns:a16="http://schemas.microsoft.com/office/drawing/2014/main" id="{49945AA2-FCB1-AEB1-3B5A-3EF3789EF913}"/>
              </a:ext>
            </a:extLst>
          </p:cNvPr>
          <p:cNvCxnSpPr>
            <a:cxnSpLocks/>
          </p:cNvCxnSpPr>
          <p:nvPr/>
        </p:nvCxnSpPr>
        <p:spPr>
          <a:xfrm>
            <a:off x="2726871" y="2106386"/>
            <a:ext cx="816429" cy="97971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9AFB6BD-62F6-A311-BEE4-ADE6BE9F56B9}"/>
              </a:ext>
            </a:extLst>
          </p:cNvPr>
          <p:cNvCxnSpPr>
            <a:cxnSpLocks/>
          </p:cNvCxnSpPr>
          <p:nvPr/>
        </p:nvCxnSpPr>
        <p:spPr>
          <a:xfrm>
            <a:off x="4045930" y="3429000"/>
            <a:ext cx="816429" cy="979714"/>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85D004B-65C6-0951-0795-30A611F2CE45}"/>
              </a:ext>
            </a:extLst>
          </p:cNvPr>
          <p:cNvCxnSpPr>
            <a:cxnSpLocks/>
          </p:cNvCxnSpPr>
          <p:nvPr/>
        </p:nvCxnSpPr>
        <p:spPr>
          <a:xfrm>
            <a:off x="3912469" y="1298329"/>
            <a:ext cx="1319061" cy="0"/>
          </a:xfrm>
          <a:prstGeom prst="straightConnector1">
            <a:avLst/>
          </a:prstGeom>
          <a:ln w="635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3C80199-5D17-78E5-5767-54C55ADC3E85}"/>
              </a:ext>
            </a:extLst>
          </p:cNvPr>
          <p:cNvSpPr txBox="1"/>
          <p:nvPr/>
        </p:nvSpPr>
        <p:spPr>
          <a:xfrm>
            <a:off x="3994758" y="496358"/>
            <a:ext cx="1154483" cy="707886"/>
          </a:xfrm>
          <a:prstGeom prst="rect">
            <a:avLst/>
          </a:prstGeom>
          <a:noFill/>
        </p:spPr>
        <p:txBody>
          <a:bodyPr wrap="none" rtlCol="0">
            <a:spAutoFit/>
          </a:bodyPr>
          <a:lstStyle/>
          <a:p>
            <a:r>
              <a:rPr lang="en-US" sz="4000" dirty="0">
                <a:solidFill>
                  <a:schemeClr val="accent4">
                    <a:lumMod val="75000"/>
                  </a:schemeClr>
                </a:solidFill>
              </a:rPr>
              <a:t>(n,</a:t>
            </a:r>
            <a:r>
              <a:rPr lang="el-GR" sz="4000" dirty="0">
                <a:solidFill>
                  <a:schemeClr val="accent4">
                    <a:lumMod val="75000"/>
                  </a:schemeClr>
                </a:solidFill>
              </a:rPr>
              <a:t>γ</a:t>
            </a:r>
            <a:r>
              <a:rPr lang="en-US" sz="4000" dirty="0">
                <a:solidFill>
                  <a:schemeClr val="accent4">
                    <a:lumMod val="75000"/>
                  </a:schemeClr>
                </a:solidFill>
              </a:rPr>
              <a:t>)</a:t>
            </a:r>
            <a:endParaRPr lang="en-US" dirty="0">
              <a:solidFill>
                <a:schemeClr val="accent4">
                  <a:lumMod val="75000"/>
                </a:schemeClr>
              </a:solidFill>
            </a:endParaRPr>
          </a:p>
        </p:txBody>
      </p:sp>
      <p:cxnSp>
        <p:nvCxnSpPr>
          <p:cNvPr id="17" name="Straight Arrow Connector 16">
            <a:extLst>
              <a:ext uri="{FF2B5EF4-FFF2-40B4-BE49-F238E27FC236}">
                <a16:creationId xmlns:a16="http://schemas.microsoft.com/office/drawing/2014/main" id="{586BF4E1-433B-69A5-3D27-23983AE01E24}"/>
              </a:ext>
            </a:extLst>
          </p:cNvPr>
          <p:cNvCxnSpPr>
            <a:cxnSpLocks/>
          </p:cNvCxnSpPr>
          <p:nvPr/>
        </p:nvCxnSpPr>
        <p:spPr>
          <a:xfrm rot="10800000">
            <a:off x="3912469" y="5543944"/>
            <a:ext cx="1319061" cy="0"/>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CA73686-8889-C3CF-78F7-A8DD0FCF4F2C}"/>
              </a:ext>
            </a:extLst>
          </p:cNvPr>
          <p:cNvSpPr txBox="1"/>
          <p:nvPr/>
        </p:nvSpPr>
        <p:spPr>
          <a:xfrm>
            <a:off x="3912468" y="5625873"/>
            <a:ext cx="1449436" cy="707886"/>
          </a:xfrm>
          <a:prstGeom prst="rect">
            <a:avLst/>
          </a:prstGeom>
          <a:noFill/>
        </p:spPr>
        <p:txBody>
          <a:bodyPr wrap="none" rtlCol="0">
            <a:spAutoFit/>
          </a:bodyPr>
          <a:lstStyle/>
          <a:p>
            <a:r>
              <a:rPr lang="en-US" sz="4000" dirty="0">
                <a:solidFill>
                  <a:schemeClr val="accent4">
                    <a:lumMod val="75000"/>
                  </a:schemeClr>
                </a:solidFill>
              </a:rPr>
              <a:t>(n,2n)</a:t>
            </a:r>
            <a:endParaRPr lang="en-US" dirty="0">
              <a:solidFill>
                <a:schemeClr val="accent4">
                  <a:lumMod val="75000"/>
                </a:schemeClr>
              </a:solidFill>
            </a:endParaRPr>
          </a:p>
        </p:txBody>
      </p:sp>
    </p:spTree>
    <p:extLst>
      <p:ext uri="{BB962C8B-B14F-4D97-AF65-F5344CB8AC3E}">
        <p14:creationId xmlns:p14="http://schemas.microsoft.com/office/powerpoint/2010/main" val="190242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47E2-1FA5-9B70-EBBA-9F22F855682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EF42933-4BC0-5832-2851-7531B4757373}"/>
              </a:ext>
            </a:extLst>
          </p:cNvPr>
          <p:cNvSpPr>
            <a:spLocks noGrp="1"/>
          </p:cNvSpPr>
          <p:nvPr>
            <p:ph type="body" sz="quarter" idx="14"/>
          </p:nvPr>
        </p:nvSpPr>
        <p:spPr>
          <a:xfrm>
            <a:off x="114219" y="-5791"/>
            <a:ext cx="7994055" cy="504959"/>
          </a:xfrm>
        </p:spPr>
        <p:txBody>
          <a:bodyPr/>
          <a:lstStyle/>
          <a:p>
            <a:r>
              <a:rPr lang="en-US" dirty="0"/>
              <a:t>The what-we-know </a:t>
            </a:r>
          </a:p>
        </p:txBody>
      </p:sp>
      <p:pic>
        <p:nvPicPr>
          <p:cNvPr id="5" name="Picture 4">
            <a:extLst>
              <a:ext uri="{FF2B5EF4-FFF2-40B4-BE49-F238E27FC236}">
                <a16:creationId xmlns:a16="http://schemas.microsoft.com/office/drawing/2014/main" id="{887E4D5B-298C-CE95-E1A8-85E2AD03803F}"/>
              </a:ext>
            </a:extLst>
          </p:cNvPr>
          <p:cNvPicPr>
            <a:picLocks noChangeAspect="1"/>
          </p:cNvPicPr>
          <p:nvPr/>
        </p:nvPicPr>
        <p:blipFill>
          <a:blip r:embed="rId3"/>
          <a:stretch>
            <a:fillRect/>
          </a:stretch>
        </p:blipFill>
        <p:spPr>
          <a:xfrm>
            <a:off x="389869" y="499168"/>
            <a:ext cx="8364262" cy="5901632"/>
          </a:xfrm>
          <a:prstGeom prst="rect">
            <a:avLst/>
          </a:prstGeom>
        </p:spPr>
      </p:pic>
    </p:spTree>
    <p:extLst>
      <p:ext uri="{BB962C8B-B14F-4D97-AF65-F5344CB8AC3E}">
        <p14:creationId xmlns:p14="http://schemas.microsoft.com/office/powerpoint/2010/main" val="418374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BA61E-3621-9F61-7EE2-7EA7F0F098D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5492663-5820-4FAA-9E87-DB6CED53B630}"/>
              </a:ext>
            </a:extLst>
          </p:cNvPr>
          <p:cNvSpPr>
            <a:spLocks noGrp="1"/>
          </p:cNvSpPr>
          <p:nvPr>
            <p:ph type="body" sz="quarter" idx="14"/>
          </p:nvPr>
        </p:nvSpPr>
        <p:spPr>
          <a:xfrm>
            <a:off x="114219" y="-5791"/>
            <a:ext cx="7994055" cy="504959"/>
          </a:xfrm>
        </p:spPr>
        <p:txBody>
          <a:bodyPr/>
          <a:lstStyle/>
          <a:p>
            <a:r>
              <a:rPr lang="en-US" dirty="0"/>
              <a:t>The how-we-wish</a:t>
            </a:r>
          </a:p>
        </p:txBody>
      </p:sp>
      <p:pic>
        <p:nvPicPr>
          <p:cNvPr id="2" name="Picture 1">
            <a:extLst>
              <a:ext uri="{FF2B5EF4-FFF2-40B4-BE49-F238E27FC236}">
                <a16:creationId xmlns:a16="http://schemas.microsoft.com/office/drawing/2014/main" id="{D4A66EFE-8800-60B5-5601-6684E6E1C0D5}"/>
              </a:ext>
            </a:extLst>
          </p:cNvPr>
          <p:cNvPicPr>
            <a:picLocks noChangeAspect="1"/>
          </p:cNvPicPr>
          <p:nvPr/>
        </p:nvPicPr>
        <p:blipFill>
          <a:blip r:embed="rId3"/>
          <a:stretch>
            <a:fillRect/>
          </a:stretch>
        </p:blipFill>
        <p:spPr>
          <a:xfrm>
            <a:off x="520473" y="-143148"/>
            <a:ext cx="8103053" cy="7144296"/>
          </a:xfrm>
          <a:prstGeom prst="rect">
            <a:avLst/>
          </a:prstGeom>
        </p:spPr>
      </p:pic>
    </p:spTree>
    <p:extLst>
      <p:ext uri="{BB962C8B-B14F-4D97-AF65-F5344CB8AC3E}">
        <p14:creationId xmlns:p14="http://schemas.microsoft.com/office/powerpoint/2010/main" val="806448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68475" y="90551"/>
            <a:ext cx="8812687" cy="446104"/>
          </a:xfrm>
        </p:spPr>
        <p:txBody>
          <a:bodyPr/>
          <a:lstStyle/>
          <a:p>
            <a:r>
              <a:rPr lang="en-US" dirty="0"/>
              <a:t>The how-we-can</a:t>
            </a:r>
          </a:p>
        </p:txBody>
      </p:sp>
      <p:pic>
        <p:nvPicPr>
          <p:cNvPr id="6" name="Picture 5">
            <a:extLst>
              <a:ext uri="{FF2B5EF4-FFF2-40B4-BE49-F238E27FC236}">
                <a16:creationId xmlns:a16="http://schemas.microsoft.com/office/drawing/2014/main" id="{CD6E5F1A-7522-49BC-AB3C-195BDB94D0E1}"/>
              </a:ext>
            </a:extLst>
          </p:cNvPr>
          <p:cNvPicPr>
            <a:picLocks noChangeAspect="1"/>
          </p:cNvPicPr>
          <p:nvPr/>
        </p:nvPicPr>
        <p:blipFill>
          <a:blip r:embed="rId3"/>
          <a:stretch>
            <a:fillRect/>
          </a:stretch>
        </p:blipFill>
        <p:spPr>
          <a:xfrm>
            <a:off x="0" y="1258466"/>
            <a:ext cx="9136420" cy="5154051"/>
          </a:xfrm>
          <a:prstGeom prst="rect">
            <a:avLst/>
          </a:prstGeom>
        </p:spPr>
      </p:pic>
      <p:pic>
        <p:nvPicPr>
          <p:cNvPr id="7" name="Picture 6">
            <a:extLst>
              <a:ext uri="{FF2B5EF4-FFF2-40B4-BE49-F238E27FC236}">
                <a16:creationId xmlns:a16="http://schemas.microsoft.com/office/drawing/2014/main" id="{BB35E74A-9EEC-BBBF-2A9C-89D3C3A47AC9}"/>
              </a:ext>
            </a:extLst>
          </p:cNvPr>
          <p:cNvPicPr>
            <a:picLocks noChangeAspect="1"/>
          </p:cNvPicPr>
          <p:nvPr/>
        </p:nvPicPr>
        <p:blipFill>
          <a:blip r:embed="rId4"/>
          <a:stretch>
            <a:fillRect/>
          </a:stretch>
        </p:blipFill>
        <p:spPr>
          <a:xfrm>
            <a:off x="5887233" y="-8352"/>
            <a:ext cx="3249187" cy="2533636"/>
          </a:xfrm>
          <a:prstGeom prst="rect">
            <a:avLst/>
          </a:prstGeom>
        </p:spPr>
      </p:pic>
    </p:spTree>
    <p:extLst>
      <p:ext uri="{BB962C8B-B14F-4D97-AF65-F5344CB8AC3E}">
        <p14:creationId xmlns:p14="http://schemas.microsoft.com/office/powerpoint/2010/main" val="3958164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6E278-D513-10F6-B384-DF25F2E1CB5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4E873C4-3796-29B2-7B62-111DA302FE17}"/>
              </a:ext>
            </a:extLst>
          </p:cNvPr>
          <p:cNvSpPr>
            <a:spLocks noGrp="1"/>
          </p:cNvSpPr>
          <p:nvPr>
            <p:ph type="body" sz="quarter" idx="14"/>
          </p:nvPr>
        </p:nvSpPr>
        <p:spPr>
          <a:xfrm>
            <a:off x="168475" y="90551"/>
            <a:ext cx="8812687" cy="446104"/>
          </a:xfrm>
        </p:spPr>
        <p:txBody>
          <a:bodyPr/>
          <a:lstStyle/>
          <a:p>
            <a:r>
              <a:rPr lang="en-US" dirty="0"/>
              <a:t>The where</a:t>
            </a:r>
          </a:p>
        </p:txBody>
      </p:sp>
      <p:pic>
        <p:nvPicPr>
          <p:cNvPr id="2" name="Picture 1">
            <a:extLst>
              <a:ext uri="{FF2B5EF4-FFF2-40B4-BE49-F238E27FC236}">
                <a16:creationId xmlns:a16="http://schemas.microsoft.com/office/drawing/2014/main" id="{7EEAE30D-3C3C-1610-956A-422A675AF653}"/>
              </a:ext>
            </a:extLst>
          </p:cNvPr>
          <p:cNvPicPr>
            <a:picLocks noChangeAspect="1"/>
          </p:cNvPicPr>
          <p:nvPr/>
        </p:nvPicPr>
        <p:blipFill rotWithShape="1">
          <a:blip r:embed="rId3"/>
          <a:srcRect l="40000" t="39561" r="36585" b="25902"/>
          <a:stretch/>
        </p:blipFill>
        <p:spPr>
          <a:xfrm>
            <a:off x="2274212" y="526189"/>
            <a:ext cx="6886117" cy="6348140"/>
          </a:xfrm>
          <a:prstGeom prst="rect">
            <a:avLst/>
          </a:prstGeom>
        </p:spPr>
      </p:pic>
      <p:sp>
        <p:nvSpPr>
          <p:cNvPr id="5" name="Text Placeholder 5">
            <a:extLst>
              <a:ext uri="{FF2B5EF4-FFF2-40B4-BE49-F238E27FC236}">
                <a16:creationId xmlns:a16="http://schemas.microsoft.com/office/drawing/2014/main" id="{E6D27327-266D-4290-C9D1-E8B2D272B775}"/>
              </a:ext>
            </a:extLst>
          </p:cNvPr>
          <p:cNvSpPr>
            <a:spLocks noGrp="1"/>
          </p:cNvSpPr>
          <p:nvPr>
            <p:ph type="body" sz="quarter" idx="19"/>
          </p:nvPr>
        </p:nvSpPr>
        <p:spPr>
          <a:xfrm>
            <a:off x="115911" y="662260"/>
            <a:ext cx="2158301" cy="1806668"/>
          </a:xfrm>
        </p:spPr>
        <p:txBody>
          <a:bodyPr/>
          <a:lstStyle/>
          <a:p>
            <a:pPr marL="342900" indent="-342900">
              <a:buFont typeface="+mj-lt"/>
              <a:buAutoNum type="arabicPeriod"/>
            </a:pPr>
            <a:r>
              <a:rPr lang="en-US" sz="1600" dirty="0">
                <a:solidFill>
                  <a:srgbClr val="000F7E"/>
                </a:solidFill>
              </a:rPr>
              <a:t>LANSCE@LANL</a:t>
            </a:r>
          </a:p>
          <a:p>
            <a:pPr marL="342900" indent="-342900">
              <a:buFont typeface="+mj-lt"/>
              <a:buAutoNum type="arabicPeriod"/>
            </a:pPr>
            <a:r>
              <a:rPr lang="en-US" sz="1600" dirty="0">
                <a:solidFill>
                  <a:srgbClr val="000F7E"/>
                </a:solidFill>
              </a:rPr>
              <a:t>1</a:t>
            </a:r>
            <a:r>
              <a:rPr lang="en-US" sz="1600" baseline="30000" dirty="0">
                <a:solidFill>
                  <a:srgbClr val="000F7E"/>
                </a:solidFill>
              </a:rPr>
              <a:t>st</a:t>
            </a:r>
            <a:r>
              <a:rPr lang="en-US" sz="1600" dirty="0">
                <a:solidFill>
                  <a:srgbClr val="000F7E"/>
                </a:solidFill>
              </a:rPr>
              <a:t>  takeaway: walking distance from IPF!</a:t>
            </a:r>
          </a:p>
          <a:p>
            <a:pPr marL="342900" indent="-342900">
              <a:buFont typeface="+mj-lt"/>
              <a:buAutoNum type="arabicPeriod"/>
            </a:pPr>
            <a:r>
              <a:rPr lang="en-US" sz="1600" dirty="0">
                <a:solidFill>
                  <a:srgbClr val="000F7E"/>
                </a:solidFill>
              </a:rPr>
              <a:t>2</a:t>
            </a:r>
            <a:r>
              <a:rPr lang="en-US" sz="1600" baseline="30000" dirty="0">
                <a:solidFill>
                  <a:srgbClr val="000F7E"/>
                </a:solidFill>
              </a:rPr>
              <a:t>nd</a:t>
            </a:r>
            <a:r>
              <a:rPr lang="en-US" sz="1600" dirty="0">
                <a:solidFill>
                  <a:srgbClr val="000F7E"/>
                </a:solidFill>
              </a:rPr>
              <a:t> takeaway: A few minutes drive to the hot-cells.</a:t>
            </a:r>
          </a:p>
        </p:txBody>
      </p:sp>
    </p:spTree>
    <p:extLst>
      <p:ext uri="{BB962C8B-B14F-4D97-AF65-F5344CB8AC3E}">
        <p14:creationId xmlns:p14="http://schemas.microsoft.com/office/powerpoint/2010/main" val="8124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6952B-C6D1-5C91-4102-F24AF999F6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67A121-2DE1-2D3A-AF71-DADDFACA6AE4}"/>
              </a:ext>
            </a:extLst>
          </p:cNvPr>
          <p:cNvSpPr>
            <a:spLocks noGrp="1"/>
          </p:cNvSpPr>
          <p:nvPr>
            <p:ph type="body" sz="quarter" idx="14"/>
          </p:nvPr>
        </p:nvSpPr>
        <p:spPr>
          <a:xfrm>
            <a:off x="114219" y="-5791"/>
            <a:ext cx="7994055" cy="504959"/>
          </a:xfrm>
        </p:spPr>
        <p:txBody>
          <a:bodyPr/>
          <a:lstStyle/>
          <a:p>
            <a:r>
              <a:rPr lang="en-US" dirty="0"/>
              <a:t>A few specs</a:t>
            </a:r>
          </a:p>
        </p:txBody>
      </p:sp>
      <p:sp>
        <p:nvSpPr>
          <p:cNvPr id="6" name="Text Placeholder 5">
            <a:extLst>
              <a:ext uri="{FF2B5EF4-FFF2-40B4-BE49-F238E27FC236}">
                <a16:creationId xmlns:a16="http://schemas.microsoft.com/office/drawing/2014/main" id="{0E4EFFC5-A018-2783-5E07-B6DE2F961EA1}"/>
              </a:ext>
            </a:extLst>
          </p:cNvPr>
          <p:cNvSpPr>
            <a:spLocks noGrp="1"/>
          </p:cNvSpPr>
          <p:nvPr>
            <p:ph type="body" sz="quarter" idx="19"/>
          </p:nvPr>
        </p:nvSpPr>
        <p:spPr>
          <a:xfrm>
            <a:off x="115911" y="508270"/>
            <a:ext cx="4456089" cy="945820"/>
          </a:xfrm>
        </p:spPr>
        <p:txBody>
          <a:bodyPr/>
          <a:lstStyle/>
          <a:p>
            <a:pPr marL="342900" indent="-342900">
              <a:buFont typeface="+mj-lt"/>
              <a:buAutoNum type="arabicPeriod"/>
            </a:pPr>
            <a:r>
              <a:rPr lang="en-US" dirty="0">
                <a:solidFill>
                  <a:srgbClr val="000F7E"/>
                </a:solidFill>
              </a:rPr>
              <a:t>Cylinder</a:t>
            </a:r>
          </a:p>
          <a:p>
            <a:pPr marL="342900" indent="-342900">
              <a:buFont typeface="+mj-lt"/>
              <a:buAutoNum type="arabicPeriod"/>
            </a:pPr>
            <a:r>
              <a:rPr lang="en-US" dirty="0">
                <a:solidFill>
                  <a:srgbClr val="000F7E"/>
                </a:solidFill>
              </a:rPr>
              <a:t>1 mm or 0.1 mm diameter</a:t>
            </a:r>
          </a:p>
          <a:p>
            <a:pPr marL="342900" indent="-342900">
              <a:buFont typeface="+mj-lt"/>
              <a:buAutoNum type="arabicPeriod"/>
            </a:pPr>
            <a:r>
              <a:rPr lang="en-US" dirty="0">
                <a:solidFill>
                  <a:srgbClr val="000F7E"/>
                </a:solidFill>
              </a:rPr>
              <a:t>1.5 cm in length</a:t>
            </a:r>
          </a:p>
        </p:txBody>
      </p:sp>
      <p:pic>
        <p:nvPicPr>
          <p:cNvPr id="3" name="Picture 2">
            <a:extLst>
              <a:ext uri="{FF2B5EF4-FFF2-40B4-BE49-F238E27FC236}">
                <a16:creationId xmlns:a16="http://schemas.microsoft.com/office/drawing/2014/main" id="{F25E449B-15C3-1627-8C5E-7718EE8824B8}"/>
              </a:ext>
            </a:extLst>
          </p:cNvPr>
          <p:cNvPicPr>
            <a:picLocks noChangeAspect="1"/>
          </p:cNvPicPr>
          <p:nvPr/>
        </p:nvPicPr>
        <p:blipFill rotWithShape="1">
          <a:blip r:embed="rId3"/>
          <a:srcRect l="22664" t="30000" r="12801" b="20593"/>
          <a:stretch/>
        </p:blipFill>
        <p:spPr>
          <a:xfrm rot="16200000">
            <a:off x="56825" y="1558977"/>
            <a:ext cx="3773882" cy="3852201"/>
          </a:xfrm>
          <a:prstGeom prst="rect">
            <a:avLst/>
          </a:prstGeom>
        </p:spPr>
      </p:pic>
      <p:sp>
        <p:nvSpPr>
          <p:cNvPr id="5" name="TextBox 4">
            <a:extLst>
              <a:ext uri="{FF2B5EF4-FFF2-40B4-BE49-F238E27FC236}">
                <a16:creationId xmlns:a16="http://schemas.microsoft.com/office/drawing/2014/main" id="{BAE9A4A3-61E5-C210-BFB9-AE2D85B949C1}"/>
              </a:ext>
            </a:extLst>
          </p:cNvPr>
          <p:cNvSpPr txBox="1"/>
          <p:nvPr/>
        </p:nvSpPr>
        <p:spPr>
          <a:xfrm>
            <a:off x="14711" y="5672195"/>
            <a:ext cx="3200400" cy="1200329"/>
          </a:xfrm>
          <a:prstGeom prst="rect">
            <a:avLst/>
          </a:prstGeom>
          <a:solidFill>
            <a:schemeClr val="bg1"/>
          </a:solidFill>
        </p:spPr>
        <p:txBody>
          <a:bodyPr wrap="square" rtlCol="0">
            <a:spAutoFit/>
          </a:bodyPr>
          <a:lstStyle/>
          <a:p>
            <a:pPr algn="just"/>
            <a:r>
              <a:rPr lang="en-US" dirty="0"/>
              <a:t>Powder sample, stuffed in a capillary tube, plugged with Al wire and placed inside an Al DICER canister</a:t>
            </a:r>
          </a:p>
        </p:txBody>
      </p:sp>
      <p:cxnSp>
        <p:nvCxnSpPr>
          <p:cNvPr id="10" name="Straight Arrow Connector 9">
            <a:extLst>
              <a:ext uri="{FF2B5EF4-FFF2-40B4-BE49-F238E27FC236}">
                <a16:creationId xmlns:a16="http://schemas.microsoft.com/office/drawing/2014/main" id="{302C1D7A-F47B-9C6F-E81F-8D7D22FD3C19}"/>
              </a:ext>
            </a:extLst>
          </p:cNvPr>
          <p:cNvCxnSpPr>
            <a:cxnSpLocks/>
          </p:cNvCxnSpPr>
          <p:nvPr/>
        </p:nvCxnSpPr>
        <p:spPr>
          <a:xfrm flipV="1">
            <a:off x="674758" y="2150136"/>
            <a:ext cx="1089" cy="2808071"/>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7506CB0-F878-CDB4-C6E1-B87832AAB93D}"/>
              </a:ext>
            </a:extLst>
          </p:cNvPr>
          <p:cNvCxnSpPr>
            <a:cxnSpLocks/>
            <a:endCxn id="41" idx="1"/>
          </p:cNvCxnSpPr>
          <p:nvPr/>
        </p:nvCxnSpPr>
        <p:spPr>
          <a:xfrm>
            <a:off x="1649399" y="5101513"/>
            <a:ext cx="572340" cy="139334"/>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3B4DA18-DD12-DAA4-7583-043F89124440}"/>
              </a:ext>
            </a:extLst>
          </p:cNvPr>
          <p:cNvCxnSpPr>
            <a:cxnSpLocks/>
          </p:cNvCxnSpPr>
          <p:nvPr/>
        </p:nvCxnSpPr>
        <p:spPr>
          <a:xfrm flipV="1">
            <a:off x="880800" y="3050082"/>
            <a:ext cx="180977" cy="2006099"/>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FFBAF83C-3373-4E8B-073A-B0570DB1408D}"/>
              </a:ext>
            </a:extLst>
          </p:cNvPr>
          <p:cNvCxnSpPr>
            <a:cxnSpLocks/>
          </p:cNvCxnSpPr>
          <p:nvPr/>
        </p:nvCxnSpPr>
        <p:spPr>
          <a:xfrm flipV="1">
            <a:off x="2233449" y="2150136"/>
            <a:ext cx="640380" cy="58000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6420FCAF-49BF-1DED-A366-8B15D0BFEBA1}"/>
              </a:ext>
            </a:extLst>
          </p:cNvPr>
          <p:cNvSpPr txBox="1"/>
          <p:nvPr/>
        </p:nvSpPr>
        <p:spPr>
          <a:xfrm>
            <a:off x="289462" y="1811582"/>
            <a:ext cx="915934" cy="338554"/>
          </a:xfrm>
          <a:prstGeom prst="rect">
            <a:avLst/>
          </a:prstGeom>
          <a:noFill/>
        </p:spPr>
        <p:txBody>
          <a:bodyPr wrap="square" rtlCol="0">
            <a:spAutoFit/>
          </a:bodyPr>
          <a:lstStyle/>
          <a:p>
            <a:r>
              <a:rPr lang="en-US" sz="1600" b="1" dirty="0">
                <a:solidFill>
                  <a:srgbClr val="EB0F1E"/>
                </a:solidFill>
              </a:rPr>
              <a:t>Powder</a:t>
            </a:r>
          </a:p>
        </p:txBody>
      </p:sp>
      <p:sp>
        <p:nvSpPr>
          <p:cNvPr id="40" name="TextBox 39">
            <a:extLst>
              <a:ext uri="{FF2B5EF4-FFF2-40B4-BE49-F238E27FC236}">
                <a16:creationId xmlns:a16="http://schemas.microsoft.com/office/drawing/2014/main" id="{BA270323-E8D4-23DE-6B4A-AC0B79A4606E}"/>
              </a:ext>
            </a:extLst>
          </p:cNvPr>
          <p:cNvSpPr txBox="1"/>
          <p:nvPr/>
        </p:nvSpPr>
        <p:spPr>
          <a:xfrm>
            <a:off x="826844" y="2735206"/>
            <a:ext cx="950892" cy="338554"/>
          </a:xfrm>
          <a:prstGeom prst="rect">
            <a:avLst/>
          </a:prstGeom>
          <a:noFill/>
        </p:spPr>
        <p:txBody>
          <a:bodyPr wrap="square" rtlCol="0">
            <a:spAutoFit/>
          </a:bodyPr>
          <a:lstStyle/>
          <a:p>
            <a:r>
              <a:rPr lang="en-US" sz="1600" b="1" dirty="0">
                <a:solidFill>
                  <a:srgbClr val="EB0F1E"/>
                </a:solidFill>
              </a:rPr>
              <a:t>Al plug</a:t>
            </a:r>
          </a:p>
        </p:txBody>
      </p:sp>
      <p:sp>
        <p:nvSpPr>
          <p:cNvPr id="41" name="TextBox 40">
            <a:extLst>
              <a:ext uri="{FF2B5EF4-FFF2-40B4-BE49-F238E27FC236}">
                <a16:creationId xmlns:a16="http://schemas.microsoft.com/office/drawing/2014/main" id="{655BF7CC-5AA6-9D69-49FE-36B941B05B11}"/>
              </a:ext>
            </a:extLst>
          </p:cNvPr>
          <p:cNvSpPr txBox="1"/>
          <p:nvPr/>
        </p:nvSpPr>
        <p:spPr>
          <a:xfrm>
            <a:off x="2221739" y="5056181"/>
            <a:ext cx="1507739" cy="369332"/>
          </a:xfrm>
          <a:prstGeom prst="rect">
            <a:avLst/>
          </a:prstGeom>
          <a:noFill/>
        </p:spPr>
        <p:txBody>
          <a:bodyPr wrap="square" rtlCol="0">
            <a:spAutoFit/>
          </a:bodyPr>
          <a:lstStyle/>
          <a:p>
            <a:r>
              <a:rPr lang="en-US" b="1" dirty="0">
                <a:solidFill>
                  <a:srgbClr val="C00000"/>
                </a:solidFill>
              </a:rPr>
              <a:t>Capillary tube</a:t>
            </a:r>
          </a:p>
        </p:txBody>
      </p:sp>
      <p:sp>
        <p:nvSpPr>
          <p:cNvPr id="52" name="TextBox 51">
            <a:extLst>
              <a:ext uri="{FF2B5EF4-FFF2-40B4-BE49-F238E27FC236}">
                <a16:creationId xmlns:a16="http://schemas.microsoft.com/office/drawing/2014/main" id="{95C32268-8981-2D5C-AE61-E5EDAD3E538D}"/>
              </a:ext>
            </a:extLst>
          </p:cNvPr>
          <p:cNvSpPr txBox="1"/>
          <p:nvPr/>
        </p:nvSpPr>
        <p:spPr>
          <a:xfrm>
            <a:off x="3285476" y="5906867"/>
            <a:ext cx="3200400" cy="646331"/>
          </a:xfrm>
          <a:prstGeom prst="rect">
            <a:avLst/>
          </a:prstGeom>
          <a:noFill/>
        </p:spPr>
        <p:txBody>
          <a:bodyPr wrap="square" rtlCol="0">
            <a:spAutoFit/>
          </a:bodyPr>
          <a:lstStyle/>
          <a:p>
            <a:pPr algn="just"/>
            <a:r>
              <a:rPr lang="en-US" dirty="0"/>
              <a:t>Liquid radioactive </a:t>
            </a:r>
            <a:r>
              <a:rPr lang="en-US" baseline="30000" dirty="0"/>
              <a:t>88</a:t>
            </a:r>
            <a:r>
              <a:rPr lang="en-US" dirty="0"/>
              <a:t>Zr sample, dispensed in a W canister</a:t>
            </a:r>
          </a:p>
        </p:txBody>
      </p:sp>
      <p:pic>
        <p:nvPicPr>
          <p:cNvPr id="53" name="Picture 52">
            <a:extLst>
              <a:ext uri="{FF2B5EF4-FFF2-40B4-BE49-F238E27FC236}">
                <a16:creationId xmlns:a16="http://schemas.microsoft.com/office/drawing/2014/main" id="{7912B565-CBF7-B7E3-EE33-2BD25321CE11}"/>
              </a:ext>
            </a:extLst>
          </p:cNvPr>
          <p:cNvPicPr>
            <a:picLocks noChangeAspect="1"/>
          </p:cNvPicPr>
          <p:nvPr/>
        </p:nvPicPr>
        <p:blipFill rotWithShape="1">
          <a:blip r:embed="rId4"/>
          <a:srcRect l="16498" t="7450" r="13549"/>
          <a:stretch/>
        </p:blipFill>
        <p:spPr>
          <a:xfrm>
            <a:off x="3729478" y="2669522"/>
            <a:ext cx="2569863" cy="2113137"/>
          </a:xfrm>
          <a:prstGeom prst="rect">
            <a:avLst/>
          </a:prstGeom>
        </p:spPr>
      </p:pic>
      <p:sp>
        <p:nvSpPr>
          <p:cNvPr id="54" name="TextBox 53">
            <a:extLst>
              <a:ext uri="{FF2B5EF4-FFF2-40B4-BE49-F238E27FC236}">
                <a16:creationId xmlns:a16="http://schemas.microsoft.com/office/drawing/2014/main" id="{9AE14557-8E32-8B5E-D7F2-51723C3312B1}"/>
              </a:ext>
            </a:extLst>
          </p:cNvPr>
          <p:cNvSpPr txBox="1"/>
          <p:nvPr/>
        </p:nvSpPr>
        <p:spPr>
          <a:xfrm>
            <a:off x="6492999" y="5629868"/>
            <a:ext cx="2635926" cy="923330"/>
          </a:xfrm>
          <a:prstGeom prst="rect">
            <a:avLst/>
          </a:prstGeom>
          <a:noFill/>
        </p:spPr>
        <p:txBody>
          <a:bodyPr wrap="square" rtlCol="0">
            <a:spAutoFit/>
          </a:bodyPr>
          <a:lstStyle/>
          <a:p>
            <a:pPr algn="just"/>
            <a:r>
              <a:rPr lang="en-US" dirty="0"/>
              <a:t>Metallic sample (Mo, Cd, Gd) in an Al screw down canister. </a:t>
            </a:r>
          </a:p>
        </p:txBody>
      </p:sp>
      <p:pic>
        <p:nvPicPr>
          <p:cNvPr id="55" name="Picture 54">
            <a:extLst>
              <a:ext uri="{FF2B5EF4-FFF2-40B4-BE49-F238E27FC236}">
                <a16:creationId xmlns:a16="http://schemas.microsoft.com/office/drawing/2014/main" id="{FE83B2C6-DF89-6BBC-3253-EC91370290EC}"/>
              </a:ext>
            </a:extLst>
          </p:cNvPr>
          <p:cNvPicPr>
            <a:picLocks noChangeAspect="1"/>
          </p:cNvPicPr>
          <p:nvPr/>
        </p:nvPicPr>
        <p:blipFill rotWithShape="1">
          <a:blip r:embed="rId5"/>
          <a:srcRect l="14978" r="6685"/>
          <a:stretch/>
        </p:blipFill>
        <p:spPr>
          <a:xfrm>
            <a:off x="6299341" y="2522788"/>
            <a:ext cx="2825103" cy="2491624"/>
          </a:xfrm>
          <a:prstGeom prst="rect">
            <a:avLst/>
          </a:prstGeom>
        </p:spPr>
      </p:pic>
      <p:sp>
        <p:nvSpPr>
          <p:cNvPr id="7" name="Text Placeholder 5">
            <a:extLst>
              <a:ext uri="{FF2B5EF4-FFF2-40B4-BE49-F238E27FC236}">
                <a16:creationId xmlns:a16="http://schemas.microsoft.com/office/drawing/2014/main" id="{A898E19F-A8B6-C784-8B59-DCAA2CC3E568}"/>
              </a:ext>
            </a:extLst>
          </p:cNvPr>
          <p:cNvSpPr txBox="1">
            <a:spLocks/>
          </p:cNvSpPr>
          <p:nvPr/>
        </p:nvSpPr>
        <p:spPr>
          <a:xfrm>
            <a:off x="3729478" y="627316"/>
            <a:ext cx="5414522" cy="876876"/>
          </a:xfrm>
          <a:prstGeom prst="rect">
            <a:avLst/>
          </a:prstGeom>
        </p:spPr>
        <p:txBody>
          <a:bodyPr vert="horz" lIns="0" tIns="0" rIns="0" bIns="0" rtlCol="0">
            <a:noAutofit/>
          </a:bodyPr>
          <a:lstStyle>
            <a:lvl1pPr marL="230188" indent="-230188" algn="l" defTabSz="685800" rtl="0" eaLnBrk="1" latinLnBrk="0" hangingPunct="1">
              <a:lnSpc>
                <a:spcPct val="100000"/>
              </a:lnSpc>
              <a:spcBef>
                <a:spcPts val="600"/>
              </a:spcBef>
              <a:buFont typeface="Arial"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1pPr>
            <a:lvl2pPr marL="460375" indent="-230188" algn="l" defTabSz="685800" rtl="0" eaLnBrk="1" latinLnBrk="0" hangingPunct="1">
              <a:lnSpc>
                <a:spcPct val="90000"/>
              </a:lnSpc>
              <a:spcBef>
                <a:spcPts val="375"/>
              </a:spcBef>
              <a:buFont typeface="Arial" panose="020B0604020202020204" pitchFamily="34" charset="0"/>
              <a:buChar char="−"/>
              <a:tabLst/>
              <a:defRPr sz="1600" kern="1200">
                <a:solidFill>
                  <a:schemeClr val="tx1"/>
                </a:solidFill>
                <a:latin typeface="Arial" panose="020B0604020202020204" pitchFamily="34" charset="0"/>
                <a:ea typeface="+mn-ea"/>
                <a:cs typeface="Arial" panose="020B0604020202020204" pitchFamily="34" charset="0"/>
              </a:defRPr>
            </a:lvl2pPr>
            <a:lvl3pPr marL="688975" indent="-231775" algn="l" defTabSz="685800" rtl="0" eaLnBrk="1" latinLnBrk="0" hangingPunct="1">
              <a:lnSpc>
                <a:spcPct val="90000"/>
              </a:lnSpc>
              <a:spcBef>
                <a:spcPts val="375"/>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914400" indent="-227013"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mj-lt"/>
              <a:buAutoNum type="arabicPeriod" startAt="4"/>
            </a:pPr>
            <a:r>
              <a:rPr lang="en-US" dirty="0">
                <a:solidFill>
                  <a:srgbClr val="000F7E"/>
                </a:solidFill>
              </a:rPr>
              <a:t>Liquid, powder and metallic samples.</a:t>
            </a:r>
          </a:p>
          <a:p>
            <a:pPr marL="342900" indent="-342900">
              <a:buFont typeface="+mj-lt"/>
              <a:buAutoNum type="arabicPeriod" startAt="4"/>
            </a:pPr>
            <a:r>
              <a:rPr lang="en-US" dirty="0">
                <a:solidFill>
                  <a:srgbClr val="000F7E"/>
                </a:solidFill>
              </a:rPr>
              <a:t>Sample canister: 1.5 cm long, 1 cm diameter</a:t>
            </a:r>
          </a:p>
          <a:p>
            <a:pPr marL="342900" indent="-342900">
              <a:buFont typeface="+mj-lt"/>
              <a:buAutoNum type="arabicPeriod" startAt="4"/>
            </a:pPr>
            <a:r>
              <a:rPr lang="en-US" dirty="0">
                <a:solidFill>
                  <a:srgbClr val="000F7E"/>
                </a:solidFill>
              </a:rPr>
              <a:t>Cryogenic and gaseous targets are on the works</a:t>
            </a:r>
          </a:p>
        </p:txBody>
      </p:sp>
      <p:sp>
        <p:nvSpPr>
          <p:cNvPr id="46" name="TextBox 45">
            <a:extLst>
              <a:ext uri="{FF2B5EF4-FFF2-40B4-BE49-F238E27FC236}">
                <a16:creationId xmlns:a16="http://schemas.microsoft.com/office/drawing/2014/main" id="{0A199942-FD11-2092-3A01-D2FB4DA1FDCF}"/>
              </a:ext>
            </a:extLst>
          </p:cNvPr>
          <p:cNvSpPr txBox="1"/>
          <p:nvPr/>
        </p:nvSpPr>
        <p:spPr>
          <a:xfrm>
            <a:off x="1858261" y="2707464"/>
            <a:ext cx="2310516" cy="584775"/>
          </a:xfrm>
          <a:prstGeom prst="rect">
            <a:avLst/>
          </a:prstGeom>
          <a:noFill/>
        </p:spPr>
        <p:txBody>
          <a:bodyPr wrap="square" rtlCol="0">
            <a:spAutoFit/>
          </a:bodyPr>
          <a:lstStyle/>
          <a:p>
            <a:r>
              <a:rPr lang="en-US" sz="1600" b="1" dirty="0">
                <a:solidFill>
                  <a:srgbClr val="C00000"/>
                </a:solidFill>
              </a:rPr>
              <a:t>Al canister</a:t>
            </a:r>
            <a:br>
              <a:rPr lang="en-US" sz="1600" b="1" dirty="0">
                <a:solidFill>
                  <a:srgbClr val="C00000"/>
                </a:solidFill>
              </a:rPr>
            </a:br>
            <a:r>
              <a:rPr lang="en-US" sz="1600" b="1" dirty="0">
                <a:solidFill>
                  <a:srgbClr val="C00000"/>
                </a:solidFill>
              </a:rPr>
              <a:t>with a pass-through hole</a:t>
            </a:r>
          </a:p>
        </p:txBody>
      </p:sp>
    </p:spTree>
    <p:extLst>
      <p:ext uri="{BB962C8B-B14F-4D97-AF65-F5344CB8AC3E}">
        <p14:creationId xmlns:p14="http://schemas.microsoft.com/office/powerpoint/2010/main" val="3515792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8C0082D-AE95-E84B-ACFA-C1B3472209C3}"/>
              </a:ext>
            </a:extLst>
          </p:cNvPr>
          <p:cNvSpPr>
            <a:spLocks noGrp="1"/>
          </p:cNvSpPr>
          <p:nvPr>
            <p:ph type="body" sz="quarter" idx="14"/>
          </p:nvPr>
        </p:nvSpPr>
        <p:spPr>
          <a:xfrm>
            <a:off x="165735" y="161636"/>
            <a:ext cx="7994055" cy="504959"/>
          </a:xfrm>
        </p:spPr>
        <p:txBody>
          <a:bodyPr/>
          <a:lstStyle/>
          <a:p>
            <a:r>
              <a:rPr lang="en-US" dirty="0"/>
              <a:t>A few more specs</a:t>
            </a:r>
          </a:p>
        </p:txBody>
      </p:sp>
      <p:sp>
        <p:nvSpPr>
          <p:cNvPr id="6" name="Text Placeholder 5">
            <a:extLst>
              <a:ext uri="{FF2B5EF4-FFF2-40B4-BE49-F238E27FC236}">
                <a16:creationId xmlns:a16="http://schemas.microsoft.com/office/drawing/2014/main" id="{A051ADF4-B4ED-AD40-B67B-949DF8A95BD7}"/>
              </a:ext>
            </a:extLst>
          </p:cNvPr>
          <p:cNvSpPr>
            <a:spLocks noGrp="1"/>
          </p:cNvSpPr>
          <p:nvPr>
            <p:ph type="body" sz="quarter" idx="19"/>
          </p:nvPr>
        </p:nvSpPr>
        <p:spPr>
          <a:xfrm>
            <a:off x="0" y="740092"/>
            <a:ext cx="9143999" cy="4434840"/>
          </a:xfrm>
        </p:spPr>
        <p:txBody>
          <a:bodyPr/>
          <a:lstStyle/>
          <a:p>
            <a:pPr marL="342900" indent="-342900">
              <a:buFont typeface="+mj-lt"/>
              <a:buAutoNum type="arabicPeriod"/>
            </a:pPr>
            <a:r>
              <a:rPr lang="en-US" dirty="0">
                <a:solidFill>
                  <a:srgbClr val="000F7E"/>
                </a:solidFill>
              </a:rPr>
              <a:t>Samples should fit the DICER sample format</a:t>
            </a:r>
            <a:br>
              <a:rPr lang="en-US" dirty="0">
                <a:solidFill>
                  <a:srgbClr val="000F7E"/>
                </a:solidFill>
              </a:rPr>
            </a:br>
            <a:r>
              <a:rPr lang="en-US" dirty="0">
                <a:solidFill>
                  <a:srgbClr val="000F7E"/>
                </a:solidFill>
              </a:rPr>
              <a:t> (1/0.1 mm diameter, 1.5 cm length)</a:t>
            </a:r>
          </a:p>
          <a:p>
            <a:pPr marL="342900" indent="-342900">
              <a:buFont typeface="+mj-lt"/>
              <a:buAutoNum type="arabicPeriod"/>
            </a:pPr>
            <a:r>
              <a:rPr lang="en-US" dirty="0">
                <a:solidFill>
                  <a:schemeClr val="bg1">
                    <a:lumMod val="50000"/>
                  </a:schemeClr>
                </a:solidFill>
              </a:rPr>
              <a:t>Uniformity and homogeneity</a:t>
            </a:r>
          </a:p>
          <a:p>
            <a:pPr marL="342900" indent="-342900">
              <a:buFont typeface="+mj-lt"/>
              <a:buAutoNum type="arabicPeriod"/>
            </a:pPr>
            <a:r>
              <a:rPr lang="en-US" dirty="0">
                <a:solidFill>
                  <a:srgbClr val="00B050"/>
                </a:solidFill>
              </a:rPr>
              <a:t>Minimization of hydrogen: replacement with deuterated compounds(?)</a:t>
            </a:r>
          </a:p>
          <a:p>
            <a:pPr marL="342900" indent="-342900">
              <a:buFont typeface="+mj-lt"/>
              <a:buAutoNum type="arabicPeriod"/>
            </a:pPr>
            <a:r>
              <a:rPr lang="en-US" dirty="0">
                <a:solidFill>
                  <a:srgbClr val="FF0000"/>
                </a:solidFill>
              </a:rPr>
              <a:t>Other components in the sample, should be transmission friendly: Avoid nuclei that are neutron absorbers. </a:t>
            </a:r>
          </a:p>
        </p:txBody>
      </p:sp>
      <p:pic>
        <p:nvPicPr>
          <p:cNvPr id="13" name="Picture 12">
            <a:extLst>
              <a:ext uri="{FF2B5EF4-FFF2-40B4-BE49-F238E27FC236}">
                <a16:creationId xmlns:a16="http://schemas.microsoft.com/office/drawing/2014/main" id="{4593C20C-F192-F947-940A-650CF781078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5400000">
            <a:off x="7518719" y="228093"/>
            <a:ext cx="1282142" cy="1474129"/>
          </a:xfrm>
          <a:prstGeom prst="rect">
            <a:avLst/>
          </a:prstGeom>
          <a:ln w="38100">
            <a:solidFill>
              <a:srgbClr val="002060"/>
            </a:solidFill>
          </a:ln>
        </p:spPr>
      </p:pic>
      <p:pic>
        <p:nvPicPr>
          <p:cNvPr id="8" name="Picture 7">
            <a:extLst>
              <a:ext uri="{FF2B5EF4-FFF2-40B4-BE49-F238E27FC236}">
                <a16:creationId xmlns:a16="http://schemas.microsoft.com/office/drawing/2014/main" id="{34F24E75-250D-3441-9619-1E279C4059EA}"/>
              </a:ext>
            </a:extLst>
          </p:cNvPr>
          <p:cNvPicPr>
            <a:picLocks noChangeAspect="1"/>
          </p:cNvPicPr>
          <p:nvPr/>
        </p:nvPicPr>
        <p:blipFill>
          <a:blip r:embed="rId3"/>
          <a:stretch>
            <a:fillRect/>
          </a:stretch>
        </p:blipFill>
        <p:spPr>
          <a:xfrm>
            <a:off x="165735" y="2787929"/>
            <a:ext cx="4303663" cy="3446146"/>
          </a:xfrm>
          <a:prstGeom prst="rect">
            <a:avLst/>
          </a:prstGeom>
          <a:ln w="38100">
            <a:solidFill>
              <a:schemeClr val="bg1">
                <a:lumMod val="50000"/>
              </a:schemeClr>
            </a:solidFill>
          </a:ln>
        </p:spPr>
      </p:pic>
      <p:grpSp>
        <p:nvGrpSpPr>
          <p:cNvPr id="22" name="Group 21">
            <a:extLst>
              <a:ext uri="{FF2B5EF4-FFF2-40B4-BE49-F238E27FC236}">
                <a16:creationId xmlns:a16="http://schemas.microsoft.com/office/drawing/2014/main" id="{F74B7436-402D-1D48-8294-9503766B70F5}"/>
              </a:ext>
            </a:extLst>
          </p:cNvPr>
          <p:cNvGrpSpPr/>
          <p:nvPr/>
        </p:nvGrpSpPr>
        <p:grpSpPr>
          <a:xfrm>
            <a:off x="4635133" y="2378681"/>
            <a:ext cx="3683001" cy="4363608"/>
            <a:chOff x="4635133" y="2378681"/>
            <a:chExt cx="3683001" cy="4363608"/>
          </a:xfrm>
        </p:grpSpPr>
        <p:pic>
          <p:nvPicPr>
            <p:cNvPr id="15" name="Picture 14">
              <a:extLst>
                <a:ext uri="{FF2B5EF4-FFF2-40B4-BE49-F238E27FC236}">
                  <a16:creationId xmlns:a16="http://schemas.microsoft.com/office/drawing/2014/main" id="{AADAE3AC-5F00-BB44-9777-197E9B04D2DE}"/>
                </a:ext>
              </a:extLst>
            </p:cNvPr>
            <p:cNvPicPr>
              <a:picLocks noChangeAspect="1"/>
            </p:cNvPicPr>
            <p:nvPr/>
          </p:nvPicPr>
          <p:blipFill>
            <a:blip r:embed="rId4"/>
            <a:stretch>
              <a:fillRect/>
            </a:stretch>
          </p:blipFill>
          <p:spPr>
            <a:xfrm>
              <a:off x="4635133" y="2378681"/>
              <a:ext cx="3683001" cy="4363608"/>
            </a:xfrm>
            <a:prstGeom prst="rect">
              <a:avLst/>
            </a:prstGeom>
            <a:noFill/>
            <a:ln w="38100">
              <a:solidFill>
                <a:srgbClr val="00AA64"/>
              </a:solidFill>
            </a:ln>
          </p:spPr>
        </p:pic>
        <p:sp>
          <p:nvSpPr>
            <p:cNvPr id="19" name="TextBox 18">
              <a:extLst>
                <a:ext uri="{FF2B5EF4-FFF2-40B4-BE49-F238E27FC236}">
                  <a16:creationId xmlns:a16="http://schemas.microsoft.com/office/drawing/2014/main" id="{5E770C04-B419-8C48-B277-C4D0CDC89071}"/>
                </a:ext>
              </a:extLst>
            </p:cNvPr>
            <p:cNvSpPr txBox="1"/>
            <p:nvPr/>
          </p:nvSpPr>
          <p:spPr>
            <a:xfrm>
              <a:off x="5027564" y="2452063"/>
              <a:ext cx="2229906" cy="523220"/>
            </a:xfrm>
            <a:prstGeom prst="rect">
              <a:avLst/>
            </a:prstGeom>
            <a:solidFill>
              <a:schemeClr val="bg1"/>
            </a:solidFill>
          </p:spPr>
          <p:txBody>
            <a:bodyPr wrap="none" rtlCol="0">
              <a:spAutoFit/>
            </a:bodyPr>
            <a:lstStyle/>
            <a:p>
              <a:r>
                <a:rPr lang="en-US" sz="1400" dirty="0">
                  <a:solidFill>
                    <a:srgbClr val="0070C1"/>
                  </a:solidFill>
                </a:rPr>
                <a:t>1 mm diameter, 1 cm length</a:t>
              </a:r>
            </a:p>
            <a:p>
              <a:r>
                <a:rPr lang="en-US" sz="1400" dirty="0">
                  <a:solidFill>
                    <a:srgbClr val="0070C1"/>
                  </a:solidFill>
                </a:rPr>
                <a:t>Water vs Heavy Water</a:t>
              </a:r>
            </a:p>
          </p:txBody>
        </p:sp>
        <p:sp>
          <p:nvSpPr>
            <p:cNvPr id="20" name="TextBox 19">
              <a:extLst>
                <a:ext uri="{FF2B5EF4-FFF2-40B4-BE49-F238E27FC236}">
                  <a16:creationId xmlns:a16="http://schemas.microsoft.com/office/drawing/2014/main" id="{E6AAEECC-752F-F244-8B2A-1A8664F84C96}"/>
                </a:ext>
              </a:extLst>
            </p:cNvPr>
            <p:cNvSpPr txBox="1"/>
            <p:nvPr/>
          </p:nvSpPr>
          <p:spPr>
            <a:xfrm>
              <a:off x="6146800" y="2933700"/>
              <a:ext cx="1193660" cy="369332"/>
            </a:xfrm>
            <a:prstGeom prst="rect">
              <a:avLst/>
            </a:prstGeom>
            <a:solidFill>
              <a:schemeClr val="bg1"/>
            </a:solidFill>
          </p:spPr>
          <p:txBody>
            <a:bodyPr wrap="none" rtlCol="0">
              <a:spAutoFit/>
            </a:bodyPr>
            <a:lstStyle/>
            <a:p>
              <a:r>
                <a:rPr lang="en-US" dirty="0"/>
                <a:t>Deuterium</a:t>
              </a:r>
            </a:p>
          </p:txBody>
        </p:sp>
        <p:sp>
          <p:nvSpPr>
            <p:cNvPr id="21" name="TextBox 20">
              <a:extLst>
                <a:ext uri="{FF2B5EF4-FFF2-40B4-BE49-F238E27FC236}">
                  <a16:creationId xmlns:a16="http://schemas.microsoft.com/office/drawing/2014/main" id="{854E8F7C-65FB-2041-B422-6CA0D731BF22}"/>
                </a:ext>
              </a:extLst>
            </p:cNvPr>
            <p:cNvSpPr txBox="1"/>
            <p:nvPr/>
          </p:nvSpPr>
          <p:spPr>
            <a:xfrm>
              <a:off x="5942329" y="4878982"/>
              <a:ext cx="1094852" cy="369332"/>
            </a:xfrm>
            <a:prstGeom prst="rect">
              <a:avLst/>
            </a:prstGeom>
            <a:solidFill>
              <a:schemeClr val="bg1"/>
            </a:solidFill>
          </p:spPr>
          <p:txBody>
            <a:bodyPr wrap="none" rtlCol="0">
              <a:spAutoFit/>
            </a:bodyPr>
            <a:lstStyle/>
            <a:p>
              <a:r>
                <a:rPr lang="en-US" dirty="0">
                  <a:solidFill>
                    <a:srgbClr val="FF0000"/>
                  </a:solidFill>
                </a:rPr>
                <a:t>Hydrogen</a:t>
              </a:r>
            </a:p>
          </p:txBody>
        </p:sp>
      </p:grpSp>
    </p:spTree>
    <p:extLst>
      <p:ext uri="{BB962C8B-B14F-4D97-AF65-F5344CB8AC3E}">
        <p14:creationId xmlns:p14="http://schemas.microsoft.com/office/powerpoint/2010/main" val="4190368691"/>
      </p:ext>
    </p:extLst>
  </p:cSld>
  <p:clrMapOvr>
    <a:masterClrMapping/>
  </p:clrMapOvr>
</p:sld>
</file>

<file path=ppt/theme/theme1.xml><?xml version="1.0" encoding="utf-8"?>
<a:theme xmlns:a="http://schemas.openxmlformats.org/drawingml/2006/main" name="Main">
  <a:themeElements>
    <a:clrScheme name="LANL_new logo branding">
      <a:dk1>
        <a:srgbClr val="000000"/>
      </a:dk1>
      <a:lt1>
        <a:srgbClr val="FFFFFF"/>
      </a:lt1>
      <a:dk2>
        <a:srgbClr val="000E7E"/>
      </a:dk2>
      <a:lt2>
        <a:srgbClr val="E7E6E6"/>
      </a:lt2>
      <a:accent1>
        <a:srgbClr val="0070B8"/>
      </a:accent1>
      <a:accent2>
        <a:srgbClr val="FF9128"/>
      </a:accent2>
      <a:accent3>
        <a:srgbClr val="CCD0E1"/>
      </a:accent3>
      <a:accent4>
        <a:srgbClr val="00A963"/>
      </a:accent4>
      <a:accent5>
        <a:srgbClr val="3295DB"/>
      </a:accent5>
      <a:accent6>
        <a:srgbClr val="EB0E1D"/>
      </a:accent6>
      <a:hlink>
        <a:srgbClr val="3295DB"/>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62983</TotalTime>
  <Words>1718</Words>
  <Application>Microsoft Macintosh PowerPoint</Application>
  <PresentationFormat>On-screen Show (4:3)</PresentationFormat>
  <Paragraphs>155</Paragraphs>
  <Slides>25</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25</vt:i4>
      </vt:variant>
    </vt:vector>
  </HeadingPairs>
  <TitlesOfParts>
    <vt:vector size="37" baseType="lpstr">
      <vt:lpstr>Acumin Pro</vt:lpstr>
      <vt:lpstr>Arial</vt:lpstr>
      <vt:lpstr>Calibri</vt:lpstr>
      <vt:lpstr>Gabriola</vt:lpstr>
      <vt:lpstr>Lucida Handwriting</vt:lpstr>
      <vt:lpstr>Source Sans Pro</vt:lpstr>
      <vt:lpstr>System Font Regular</vt:lpstr>
      <vt:lpstr>Times New Roman</vt:lpstr>
      <vt:lpstr>Wingdings</vt:lpstr>
      <vt:lpstr>Main</vt:lpstr>
      <vt:lpstr>Custom Design</vt:lpstr>
      <vt:lpstr>1_Custom Design</vt:lpstr>
      <vt:lpstr>Wanted: Tiny radioactive samples for neutron transmission measurements with DICER at LANSCE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Stamatopoulos, Thanos</cp:lastModifiedBy>
  <cp:revision>725</cp:revision>
  <dcterms:created xsi:type="dcterms:W3CDTF">2020-12-17T00:35:24Z</dcterms:created>
  <dcterms:modified xsi:type="dcterms:W3CDTF">2024-02-27T21:43:10Z</dcterms:modified>
</cp:coreProperties>
</file>