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19"/>
  </p:notesMasterIdLst>
  <p:handoutMasterIdLst>
    <p:handoutMasterId r:id="rId20"/>
  </p:handoutMasterIdLst>
  <p:sldIdLst>
    <p:sldId id="493" r:id="rId6"/>
    <p:sldId id="538" r:id="rId7"/>
    <p:sldId id="711" r:id="rId8"/>
    <p:sldId id="715" r:id="rId9"/>
    <p:sldId id="712" r:id="rId10"/>
    <p:sldId id="547" r:id="rId11"/>
    <p:sldId id="550" r:id="rId12"/>
    <p:sldId id="548" r:id="rId13"/>
    <p:sldId id="549" r:id="rId14"/>
    <p:sldId id="716" r:id="rId15"/>
    <p:sldId id="710" r:id="rId16"/>
    <p:sldId id="714" r:id="rId17"/>
    <p:sldId id="537"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468"/>
    <a:srgbClr val="31859C"/>
    <a:srgbClr val="953735"/>
    <a:srgbClr val="004543"/>
    <a:srgbClr val="E46C0A"/>
    <a:srgbClr val="FFA300"/>
    <a:srgbClr val="FFC000"/>
    <a:srgbClr val="215968"/>
    <a:srgbClr val="93CDDD"/>
    <a:srgbClr val="F0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6" autoAdjust="0"/>
    <p:restoredTop sz="96578" autoAdjust="0"/>
  </p:normalViewPr>
  <p:slideViewPr>
    <p:cSldViewPr snapToGrid="0">
      <p:cViewPr>
        <p:scale>
          <a:sx n="91" d="100"/>
          <a:sy n="91" d="100"/>
        </p:scale>
        <p:origin x="1088" y="1200"/>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3EC67-42A8-4CF3-A134-5D3BCAED7DA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8822114-E950-4E0A-9310-AC22AE370A89}">
      <dgm:prSet phldrT="[Text]"/>
      <dgm:spPr/>
      <dgm:t>
        <a:bodyPr/>
        <a:lstStyle/>
        <a:p>
          <a:r>
            <a:rPr lang="en-US" dirty="0"/>
            <a:t>Preparation of </a:t>
          </a:r>
          <a:r>
            <a:rPr lang="en-US" baseline="30000" dirty="0"/>
            <a:t>91</a:t>
          </a:r>
          <a:r>
            <a:rPr lang="en-US" dirty="0"/>
            <a:t>Y</a:t>
          </a:r>
        </a:p>
      </dgm:t>
    </dgm:pt>
    <dgm:pt modelId="{C19BA19F-7193-4015-A17D-E5B5F52F7371}" type="parTrans" cxnId="{515773EA-0190-4BFD-AF2C-BE096F28A1C0}">
      <dgm:prSet/>
      <dgm:spPr/>
      <dgm:t>
        <a:bodyPr/>
        <a:lstStyle/>
        <a:p>
          <a:endParaRPr lang="en-US"/>
        </a:p>
      </dgm:t>
    </dgm:pt>
    <dgm:pt modelId="{FCED8861-32E4-4A91-9C6B-1CE3F4BE825B}" type="sibTrans" cxnId="{515773EA-0190-4BFD-AF2C-BE096F28A1C0}">
      <dgm:prSet/>
      <dgm:spPr/>
      <dgm:t>
        <a:bodyPr/>
        <a:lstStyle/>
        <a:p>
          <a:endParaRPr lang="en-US"/>
        </a:p>
      </dgm:t>
    </dgm:pt>
    <dgm:pt modelId="{4115B127-C76B-4443-B730-182A96A761CE}">
      <dgm:prSet phldrT="[Text]"/>
      <dgm:spPr/>
      <dgm:t>
        <a:bodyPr/>
        <a:lstStyle/>
        <a:p>
          <a:r>
            <a:rPr lang="en-US" dirty="0"/>
            <a:t>Irradiation of 100 mg HEU at </a:t>
          </a:r>
          <a:r>
            <a:rPr lang="en-US" dirty="0" err="1"/>
            <a:t>McClellen</a:t>
          </a:r>
          <a:r>
            <a:rPr lang="en-US" dirty="0"/>
            <a:t> Nuclear Reactor (~e</a:t>
          </a:r>
          <a:r>
            <a:rPr lang="en-US" baseline="30000" dirty="0"/>
            <a:t>16</a:t>
          </a:r>
          <a:r>
            <a:rPr lang="en-US" dirty="0"/>
            <a:t> fissions)</a:t>
          </a:r>
        </a:p>
      </dgm:t>
    </dgm:pt>
    <dgm:pt modelId="{1F1CC35B-D545-4C17-93BF-19B2EDD13FFB}" type="parTrans" cxnId="{E9ACBCC5-2E08-4196-988E-8D22D01F7176}">
      <dgm:prSet/>
      <dgm:spPr/>
      <dgm:t>
        <a:bodyPr/>
        <a:lstStyle/>
        <a:p>
          <a:endParaRPr lang="en-US"/>
        </a:p>
      </dgm:t>
    </dgm:pt>
    <dgm:pt modelId="{3B928ED5-21A4-459B-A068-255400E89023}" type="sibTrans" cxnId="{E9ACBCC5-2E08-4196-988E-8D22D01F7176}">
      <dgm:prSet/>
      <dgm:spPr/>
      <dgm:t>
        <a:bodyPr/>
        <a:lstStyle/>
        <a:p>
          <a:endParaRPr lang="en-US"/>
        </a:p>
      </dgm:t>
    </dgm:pt>
    <dgm:pt modelId="{BD0D8F1D-4D26-468D-B323-EC99A9EBF405}">
      <dgm:prSet phldrT="[Text]"/>
      <dgm:spPr/>
      <dgm:t>
        <a:bodyPr/>
        <a:lstStyle/>
        <a:p>
          <a:r>
            <a:rPr lang="en-US" dirty="0"/>
            <a:t>Preparation of </a:t>
          </a:r>
          <a:r>
            <a:rPr lang="en-US" baseline="30000" dirty="0"/>
            <a:t>171</a:t>
          </a:r>
          <a:r>
            <a:rPr lang="en-US" dirty="0"/>
            <a:t>Tm</a:t>
          </a:r>
        </a:p>
      </dgm:t>
    </dgm:pt>
    <dgm:pt modelId="{47A94F94-0782-4772-BD2F-955E7B4C5541}" type="parTrans" cxnId="{16E1C073-4D15-4C24-A0EF-CBD53BA0342C}">
      <dgm:prSet/>
      <dgm:spPr/>
      <dgm:t>
        <a:bodyPr/>
        <a:lstStyle/>
        <a:p>
          <a:endParaRPr lang="en-US"/>
        </a:p>
      </dgm:t>
    </dgm:pt>
    <dgm:pt modelId="{ECD3D19A-B96D-495D-8877-FD5CBC63F05E}" type="sibTrans" cxnId="{16E1C073-4D15-4C24-A0EF-CBD53BA0342C}">
      <dgm:prSet/>
      <dgm:spPr/>
      <dgm:t>
        <a:bodyPr/>
        <a:lstStyle/>
        <a:p>
          <a:endParaRPr lang="en-US"/>
        </a:p>
      </dgm:t>
    </dgm:pt>
    <dgm:pt modelId="{0C472ABE-262D-4F39-AE07-8E6F066B418B}">
      <dgm:prSet phldrT="[Text]"/>
      <dgm:spPr/>
      <dgm:t>
        <a:bodyPr/>
        <a:lstStyle/>
        <a:p>
          <a:r>
            <a:rPr lang="en-US" dirty="0"/>
            <a:t>Irradiation of 100 mg Er</a:t>
          </a:r>
          <a:r>
            <a:rPr lang="en-US" baseline="-25000" dirty="0"/>
            <a:t>2</a:t>
          </a:r>
          <a:r>
            <a:rPr lang="en-US" dirty="0"/>
            <a:t>O</a:t>
          </a:r>
          <a:r>
            <a:rPr lang="en-US" baseline="-25000" dirty="0"/>
            <a:t>3</a:t>
          </a:r>
          <a:r>
            <a:rPr lang="en-US" dirty="0"/>
            <a:t> at </a:t>
          </a:r>
          <a:r>
            <a:rPr lang="en-US" dirty="0" err="1"/>
            <a:t>McClellen</a:t>
          </a:r>
          <a:r>
            <a:rPr lang="en-US" dirty="0"/>
            <a:t> Nuclear Reactor </a:t>
          </a:r>
        </a:p>
      </dgm:t>
    </dgm:pt>
    <dgm:pt modelId="{9B41EAE3-BC5E-4E94-B818-D2D6B5717E8B}" type="parTrans" cxnId="{8AB75BDC-4CAF-46A7-938D-DDA7DB25D6B2}">
      <dgm:prSet/>
      <dgm:spPr/>
      <dgm:t>
        <a:bodyPr/>
        <a:lstStyle/>
        <a:p>
          <a:endParaRPr lang="en-US"/>
        </a:p>
      </dgm:t>
    </dgm:pt>
    <dgm:pt modelId="{3A3D9A81-110E-415C-A611-55E5E5311D96}" type="sibTrans" cxnId="{8AB75BDC-4CAF-46A7-938D-DDA7DB25D6B2}">
      <dgm:prSet/>
      <dgm:spPr/>
      <dgm:t>
        <a:bodyPr/>
        <a:lstStyle/>
        <a:p>
          <a:endParaRPr lang="en-US"/>
        </a:p>
      </dgm:t>
    </dgm:pt>
    <dgm:pt modelId="{82E6BEE0-68C6-4910-B26A-8AFD8EF01B36}">
      <dgm:prSet phldrT="[Text]"/>
      <dgm:spPr/>
      <dgm:t>
        <a:bodyPr/>
        <a:lstStyle/>
        <a:p>
          <a:r>
            <a:rPr lang="en-US" dirty="0"/>
            <a:t>Final Preparation</a:t>
          </a:r>
        </a:p>
      </dgm:t>
    </dgm:pt>
    <dgm:pt modelId="{3FA0FD01-D8F3-457B-9F81-1E6B0A2AA030}" type="parTrans" cxnId="{CC5654BA-F560-4840-B17A-FFD2CFF7ED2E}">
      <dgm:prSet/>
      <dgm:spPr/>
      <dgm:t>
        <a:bodyPr/>
        <a:lstStyle/>
        <a:p>
          <a:endParaRPr lang="en-US"/>
        </a:p>
      </dgm:t>
    </dgm:pt>
    <dgm:pt modelId="{499B0CC9-213D-47E2-B26D-AF64EDD4A464}" type="sibTrans" cxnId="{CC5654BA-F560-4840-B17A-FFD2CFF7ED2E}">
      <dgm:prSet/>
      <dgm:spPr/>
      <dgm:t>
        <a:bodyPr/>
        <a:lstStyle/>
        <a:p>
          <a:endParaRPr lang="en-US"/>
        </a:p>
      </dgm:t>
    </dgm:pt>
    <dgm:pt modelId="{414B3758-EB24-4471-BD36-F6EEC4BF6523}">
      <dgm:prSet phldrT="[Text]"/>
      <dgm:spPr/>
      <dgm:t>
        <a:bodyPr/>
        <a:lstStyle/>
        <a:p>
          <a:r>
            <a:rPr lang="en-US" dirty="0"/>
            <a:t>Combine isolated </a:t>
          </a:r>
          <a:r>
            <a:rPr lang="en-US" baseline="30000" dirty="0"/>
            <a:t>91</a:t>
          </a:r>
          <a:r>
            <a:rPr lang="en-US" dirty="0"/>
            <a:t>Y, </a:t>
          </a:r>
          <a:r>
            <a:rPr lang="en-US" baseline="30000" dirty="0"/>
            <a:t>171</a:t>
          </a:r>
          <a:r>
            <a:rPr lang="en-US" dirty="0"/>
            <a:t>Tm and legacy </a:t>
          </a:r>
          <a:r>
            <a:rPr lang="en-US" baseline="30000" dirty="0"/>
            <a:t>152</a:t>
          </a:r>
          <a:r>
            <a:rPr lang="en-US" dirty="0"/>
            <a:t>Eu and convert to 0.55 M HCl</a:t>
          </a:r>
        </a:p>
      </dgm:t>
    </dgm:pt>
    <dgm:pt modelId="{9146031B-E796-47E4-8380-4C8646E8F862}" type="parTrans" cxnId="{72C7A1FA-CA47-46D2-A4A8-AFB423C127CF}">
      <dgm:prSet/>
      <dgm:spPr/>
      <dgm:t>
        <a:bodyPr/>
        <a:lstStyle/>
        <a:p>
          <a:endParaRPr lang="en-US"/>
        </a:p>
      </dgm:t>
    </dgm:pt>
    <dgm:pt modelId="{31006A60-FF35-4180-9027-DFAC20E1193F}" type="sibTrans" cxnId="{72C7A1FA-CA47-46D2-A4A8-AFB423C127CF}">
      <dgm:prSet/>
      <dgm:spPr/>
      <dgm:t>
        <a:bodyPr/>
        <a:lstStyle/>
        <a:p>
          <a:endParaRPr lang="en-US"/>
        </a:p>
      </dgm:t>
    </dgm:pt>
    <dgm:pt modelId="{8E6C8474-027B-408E-934B-65F0C88976DC}">
      <dgm:prSet/>
      <dgm:spPr/>
      <dgm:t>
        <a:bodyPr/>
        <a:lstStyle/>
        <a:p>
          <a:r>
            <a:rPr lang="en-US" dirty="0"/>
            <a:t>Separation of Fission Products - LN Resin</a:t>
          </a:r>
        </a:p>
      </dgm:t>
    </dgm:pt>
    <dgm:pt modelId="{D7560F1D-0169-4F62-843B-63BB00C50CDA}" type="parTrans" cxnId="{18495156-3C55-4B86-8F8B-B4AD60717B9A}">
      <dgm:prSet/>
      <dgm:spPr/>
      <dgm:t>
        <a:bodyPr/>
        <a:lstStyle/>
        <a:p>
          <a:endParaRPr lang="en-US"/>
        </a:p>
      </dgm:t>
    </dgm:pt>
    <dgm:pt modelId="{AD0D5E74-0A84-4197-852A-E7662E702AE4}" type="sibTrans" cxnId="{18495156-3C55-4B86-8F8B-B4AD60717B9A}">
      <dgm:prSet/>
      <dgm:spPr/>
      <dgm:t>
        <a:bodyPr/>
        <a:lstStyle/>
        <a:p>
          <a:endParaRPr lang="en-US"/>
        </a:p>
      </dgm:t>
    </dgm:pt>
    <dgm:pt modelId="{77437587-604A-40B7-B0D4-A4202A0BC854}">
      <dgm:prSet/>
      <dgm:spPr/>
      <dgm:t>
        <a:bodyPr/>
        <a:lstStyle/>
        <a:p>
          <a:r>
            <a:rPr lang="en-US" dirty="0"/>
            <a:t>Separation of </a:t>
          </a:r>
          <a:r>
            <a:rPr lang="en-US" baseline="30000" dirty="0"/>
            <a:t>91</a:t>
          </a:r>
          <a:r>
            <a:rPr lang="en-US" dirty="0"/>
            <a:t>Y from REEs - LN Resin</a:t>
          </a:r>
        </a:p>
      </dgm:t>
    </dgm:pt>
    <dgm:pt modelId="{5D45047A-65E8-444D-AE7E-06EEAE1823CF}" type="parTrans" cxnId="{D650AE1A-80CD-42C5-9537-7E250133A45B}">
      <dgm:prSet/>
      <dgm:spPr/>
      <dgm:t>
        <a:bodyPr/>
        <a:lstStyle/>
        <a:p>
          <a:endParaRPr lang="en-US"/>
        </a:p>
      </dgm:t>
    </dgm:pt>
    <dgm:pt modelId="{86BD8613-E412-4438-B8A1-E443DCBBEF7C}" type="sibTrans" cxnId="{D650AE1A-80CD-42C5-9537-7E250133A45B}">
      <dgm:prSet/>
      <dgm:spPr/>
      <dgm:t>
        <a:bodyPr/>
        <a:lstStyle/>
        <a:p>
          <a:endParaRPr lang="en-US"/>
        </a:p>
      </dgm:t>
    </dgm:pt>
    <dgm:pt modelId="{EF5969AD-541F-4C15-8528-8F2AD83CBAB1}">
      <dgm:prSet/>
      <dgm:spPr/>
      <dgm:t>
        <a:bodyPr/>
        <a:lstStyle/>
        <a:p>
          <a:r>
            <a:rPr lang="en-US" dirty="0"/>
            <a:t>Single pass ultra clean </a:t>
          </a:r>
          <a:r>
            <a:rPr lang="en-US" baseline="30000" dirty="0"/>
            <a:t>91</a:t>
          </a:r>
          <a:r>
            <a:rPr lang="en-US" dirty="0"/>
            <a:t>Y fraction</a:t>
          </a:r>
        </a:p>
      </dgm:t>
    </dgm:pt>
    <dgm:pt modelId="{6E25D0CE-74E7-4376-8E7A-9A4555A18515}" type="parTrans" cxnId="{EDE15B83-91B7-4D22-98DA-EAF565E38703}">
      <dgm:prSet/>
      <dgm:spPr/>
      <dgm:t>
        <a:bodyPr/>
        <a:lstStyle/>
        <a:p>
          <a:endParaRPr lang="en-US"/>
        </a:p>
      </dgm:t>
    </dgm:pt>
    <dgm:pt modelId="{10BA38C5-8393-486E-875E-C93F48B0150B}" type="sibTrans" cxnId="{EDE15B83-91B7-4D22-98DA-EAF565E38703}">
      <dgm:prSet/>
      <dgm:spPr/>
      <dgm:t>
        <a:bodyPr/>
        <a:lstStyle/>
        <a:p>
          <a:endParaRPr lang="en-US"/>
        </a:p>
      </dgm:t>
    </dgm:pt>
    <dgm:pt modelId="{D6DED818-E030-4555-B7AA-E17D1EB29FEE}">
      <dgm:prSet/>
      <dgm:spPr/>
      <dgm:t>
        <a:bodyPr/>
        <a:lstStyle/>
        <a:p>
          <a:r>
            <a:rPr lang="en-US" dirty="0"/>
            <a:t>Separation of </a:t>
          </a:r>
          <a:r>
            <a:rPr lang="en-US" baseline="30000" dirty="0"/>
            <a:t>171</a:t>
          </a:r>
          <a:r>
            <a:rPr lang="en-US" dirty="0"/>
            <a:t>Tm from bulk Er</a:t>
          </a:r>
          <a:r>
            <a:rPr lang="en-US" baseline="-25000" dirty="0"/>
            <a:t>2</a:t>
          </a:r>
          <a:r>
            <a:rPr lang="en-US" dirty="0"/>
            <a:t>O</a:t>
          </a:r>
          <a:r>
            <a:rPr lang="en-US" baseline="-25000" dirty="0"/>
            <a:t>3 </a:t>
          </a:r>
          <a:r>
            <a:rPr lang="en-US" dirty="0"/>
            <a:t>- LN Resin</a:t>
          </a:r>
        </a:p>
      </dgm:t>
    </dgm:pt>
    <dgm:pt modelId="{2679D07A-B893-4D37-9317-2EDDBEB20EF5}" type="parTrans" cxnId="{CBB8F3D2-E189-4EFD-ACD1-A17A048C4A36}">
      <dgm:prSet/>
      <dgm:spPr/>
      <dgm:t>
        <a:bodyPr/>
        <a:lstStyle/>
        <a:p>
          <a:endParaRPr lang="en-US"/>
        </a:p>
      </dgm:t>
    </dgm:pt>
    <dgm:pt modelId="{B405E2DE-4902-4833-934D-C132FA12F9B9}" type="sibTrans" cxnId="{CBB8F3D2-E189-4EFD-ACD1-A17A048C4A36}">
      <dgm:prSet/>
      <dgm:spPr/>
      <dgm:t>
        <a:bodyPr/>
        <a:lstStyle/>
        <a:p>
          <a:endParaRPr lang="en-US"/>
        </a:p>
      </dgm:t>
    </dgm:pt>
    <dgm:pt modelId="{B6838E5D-68F0-4006-BA8D-CF26B59DD9D5}">
      <dgm:prSet/>
      <dgm:spPr/>
      <dgm:t>
        <a:bodyPr/>
        <a:lstStyle/>
        <a:p>
          <a:r>
            <a:rPr lang="en-US" dirty="0"/>
            <a:t>Repeat separation of </a:t>
          </a:r>
          <a:r>
            <a:rPr lang="en-US" baseline="30000" dirty="0"/>
            <a:t>171</a:t>
          </a:r>
          <a:r>
            <a:rPr lang="en-US" dirty="0"/>
            <a:t>Tm from trace Er - LN resin</a:t>
          </a:r>
        </a:p>
      </dgm:t>
    </dgm:pt>
    <dgm:pt modelId="{0C9E3F67-A0AB-4A27-86F6-988DCB256061}" type="parTrans" cxnId="{46C02321-28B5-4854-B7FE-87674D47DF9F}">
      <dgm:prSet/>
      <dgm:spPr/>
      <dgm:t>
        <a:bodyPr/>
        <a:lstStyle/>
        <a:p>
          <a:endParaRPr lang="en-US"/>
        </a:p>
      </dgm:t>
    </dgm:pt>
    <dgm:pt modelId="{3801501A-041E-48CD-9C3C-DD2C043E3CCA}" type="sibTrans" cxnId="{46C02321-28B5-4854-B7FE-87674D47DF9F}">
      <dgm:prSet/>
      <dgm:spPr/>
      <dgm:t>
        <a:bodyPr/>
        <a:lstStyle/>
        <a:p>
          <a:endParaRPr lang="en-US"/>
        </a:p>
      </dgm:t>
    </dgm:pt>
    <dgm:pt modelId="{C9F097F8-DB8B-4125-BF6A-820F446121F5}">
      <dgm:prSet/>
      <dgm:spPr/>
      <dgm:t>
        <a:bodyPr/>
        <a:lstStyle/>
        <a:p>
          <a:r>
            <a:rPr lang="en-US" dirty="0"/>
            <a:t>90+ % Tm in last two fractions, pass 1:  2.5 µg Er, pass 2: &lt;0.02 µg Er </a:t>
          </a:r>
        </a:p>
      </dgm:t>
    </dgm:pt>
    <dgm:pt modelId="{642B3F4D-0F08-4BA2-925F-72162AF22454}" type="parTrans" cxnId="{2194D3F2-87BA-4265-9F78-67CB105B67F7}">
      <dgm:prSet/>
      <dgm:spPr/>
      <dgm:t>
        <a:bodyPr/>
        <a:lstStyle/>
        <a:p>
          <a:endParaRPr lang="en-US"/>
        </a:p>
      </dgm:t>
    </dgm:pt>
    <dgm:pt modelId="{CEA591EE-3E77-4A95-9282-35EE7EEBAF59}" type="sibTrans" cxnId="{2194D3F2-87BA-4265-9F78-67CB105B67F7}">
      <dgm:prSet/>
      <dgm:spPr/>
      <dgm:t>
        <a:bodyPr/>
        <a:lstStyle/>
        <a:p>
          <a:endParaRPr lang="en-US"/>
        </a:p>
      </dgm:t>
    </dgm:pt>
    <dgm:pt modelId="{AB3AC648-2729-44AF-AB2A-9703DA943B39}">
      <dgm:prSet/>
      <dgm:spPr/>
      <dgm:t>
        <a:bodyPr/>
        <a:lstStyle/>
        <a:p>
          <a:r>
            <a:rPr lang="en-US" dirty="0"/>
            <a:t>Separation of salts (Na, K, Ca etc.) - AG 50Wx8 </a:t>
          </a:r>
        </a:p>
      </dgm:t>
    </dgm:pt>
    <dgm:pt modelId="{6CAA732F-5315-43B0-A5FF-8C9B6CF7F6CA}" type="parTrans" cxnId="{B8C08422-0E7D-4B4A-8851-35D9A2F44766}">
      <dgm:prSet/>
      <dgm:spPr/>
      <dgm:t>
        <a:bodyPr/>
        <a:lstStyle/>
        <a:p>
          <a:endParaRPr lang="en-US"/>
        </a:p>
      </dgm:t>
    </dgm:pt>
    <dgm:pt modelId="{CD175393-C5DD-4B40-B34F-A456CF6064D7}" type="sibTrans" cxnId="{B8C08422-0E7D-4B4A-8851-35D9A2F44766}">
      <dgm:prSet/>
      <dgm:spPr/>
      <dgm:t>
        <a:bodyPr/>
        <a:lstStyle/>
        <a:p>
          <a:endParaRPr lang="en-US"/>
        </a:p>
      </dgm:t>
    </dgm:pt>
    <dgm:pt modelId="{113C4FA6-0C03-4540-946A-E867743F03DC}">
      <dgm:prSet/>
      <dgm:spPr/>
      <dgm:t>
        <a:bodyPr/>
        <a:lstStyle/>
        <a:p>
          <a:r>
            <a:rPr lang="en-US" dirty="0"/>
            <a:t>Separation phosphate resin fines and final preparation - AG 1x8</a:t>
          </a:r>
        </a:p>
      </dgm:t>
    </dgm:pt>
    <dgm:pt modelId="{6409DE01-3599-4BFE-9995-DE05A652CD7E}" type="parTrans" cxnId="{E3091A1C-5EE8-4565-91D0-2BE32E805AC8}">
      <dgm:prSet/>
      <dgm:spPr/>
      <dgm:t>
        <a:bodyPr/>
        <a:lstStyle/>
        <a:p>
          <a:endParaRPr lang="en-US"/>
        </a:p>
      </dgm:t>
    </dgm:pt>
    <dgm:pt modelId="{2F98C768-6E09-442A-A033-E97FFEDB8533}" type="sibTrans" cxnId="{E3091A1C-5EE8-4565-91D0-2BE32E805AC8}">
      <dgm:prSet/>
      <dgm:spPr/>
      <dgm:t>
        <a:bodyPr/>
        <a:lstStyle/>
        <a:p>
          <a:endParaRPr lang="en-US"/>
        </a:p>
      </dgm:t>
    </dgm:pt>
    <dgm:pt modelId="{2C02D42D-B264-4627-9421-D373F6038B88}" type="pres">
      <dgm:prSet presAssocID="{B453EC67-42A8-4CF3-A134-5D3BCAED7DA4}" presName="linearFlow" presStyleCnt="0">
        <dgm:presLayoutVars>
          <dgm:dir/>
          <dgm:animLvl val="lvl"/>
          <dgm:resizeHandles val="exact"/>
        </dgm:presLayoutVars>
      </dgm:prSet>
      <dgm:spPr/>
    </dgm:pt>
    <dgm:pt modelId="{091A4BA9-7B26-4F3D-BE10-C7F63D0F5232}" type="pres">
      <dgm:prSet presAssocID="{88822114-E950-4E0A-9310-AC22AE370A89}" presName="composite" presStyleCnt="0"/>
      <dgm:spPr/>
    </dgm:pt>
    <dgm:pt modelId="{2AB22C5A-8F4D-4EEF-B575-3783BC6955F9}" type="pres">
      <dgm:prSet presAssocID="{88822114-E950-4E0A-9310-AC22AE370A89}" presName="parentText" presStyleLbl="alignNode1" presStyleIdx="0" presStyleCnt="3">
        <dgm:presLayoutVars>
          <dgm:chMax val="1"/>
          <dgm:bulletEnabled val="1"/>
        </dgm:presLayoutVars>
      </dgm:prSet>
      <dgm:spPr/>
    </dgm:pt>
    <dgm:pt modelId="{848F4573-9536-4183-A106-81637C13219B}" type="pres">
      <dgm:prSet presAssocID="{88822114-E950-4E0A-9310-AC22AE370A89}" presName="descendantText" presStyleLbl="alignAcc1" presStyleIdx="0" presStyleCnt="3">
        <dgm:presLayoutVars>
          <dgm:bulletEnabled val="1"/>
        </dgm:presLayoutVars>
      </dgm:prSet>
      <dgm:spPr/>
    </dgm:pt>
    <dgm:pt modelId="{9BA54594-C393-431B-89D7-E13F9E705EE4}" type="pres">
      <dgm:prSet presAssocID="{FCED8861-32E4-4A91-9C6B-1CE3F4BE825B}" presName="sp" presStyleCnt="0"/>
      <dgm:spPr/>
    </dgm:pt>
    <dgm:pt modelId="{FF3871F3-E208-4BBE-99F5-1785859DD919}" type="pres">
      <dgm:prSet presAssocID="{BD0D8F1D-4D26-468D-B323-EC99A9EBF405}" presName="composite" presStyleCnt="0"/>
      <dgm:spPr/>
    </dgm:pt>
    <dgm:pt modelId="{C7CE7485-F6BC-4573-AA35-E1CE5366BCAC}" type="pres">
      <dgm:prSet presAssocID="{BD0D8F1D-4D26-468D-B323-EC99A9EBF405}" presName="parentText" presStyleLbl="alignNode1" presStyleIdx="1" presStyleCnt="3">
        <dgm:presLayoutVars>
          <dgm:chMax val="1"/>
          <dgm:bulletEnabled val="1"/>
        </dgm:presLayoutVars>
      </dgm:prSet>
      <dgm:spPr/>
    </dgm:pt>
    <dgm:pt modelId="{7512885E-8F54-48B9-B85B-C2BDF8D9484B}" type="pres">
      <dgm:prSet presAssocID="{BD0D8F1D-4D26-468D-B323-EC99A9EBF405}" presName="descendantText" presStyleLbl="alignAcc1" presStyleIdx="1" presStyleCnt="3">
        <dgm:presLayoutVars>
          <dgm:bulletEnabled val="1"/>
        </dgm:presLayoutVars>
      </dgm:prSet>
      <dgm:spPr/>
    </dgm:pt>
    <dgm:pt modelId="{5879AAF7-3DB3-4C3E-B4D9-04E37E391673}" type="pres">
      <dgm:prSet presAssocID="{ECD3D19A-B96D-495D-8877-FD5CBC63F05E}" presName="sp" presStyleCnt="0"/>
      <dgm:spPr/>
    </dgm:pt>
    <dgm:pt modelId="{E68AB96B-B66A-4726-8C9E-41AAC97B0BD7}" type="pres">
      <dgm:prSet presAssocID="{82E6BEE0-68C6-4910-B26A-8AFD8EF01B36}" presName="composite" presStyleCnt="0"/>
      <dgm:spPr/>
    </dgm:pt>
    <dgm:pt modelId="{D84A9F1C-B0B0-43C6-AA19-ED79EB56C56B}" type="pres">
      <dgm:prSet presAssocID="{82E6BEE0-68C6-4910-B26A-8AFD8EF01B36}" presName="parentText" presStyleLbl="alignNode1" presStyleIdx="2" presStyleCnt="3">
        <dgm:presLayoutVars>
          <dgm:chMax val="1"/>
          <dgm:bulletEnabled val="1"/>
        </dgm:presLayoutVars>
      </dgm:prSet>
      <dgm:spPr/>
    </dgm:pt>
    <dgm:pt modelId="{CFDD1111-A204-4323-8994-B1DCDA2F7805}" type="pres">
      <dgm:prSet presAssocID="{82E6BEE0-68C6-4910-B26A-8AFD8EF01B36}" presName="descendantText" presStyleLbl="alignAcc1" presStyleIdx="2" presStyleCnt="3">
        <dgm:presLayoutVars>
          <dgm:bulletEnabled val="1"/>
        </dgm:presLayoutVars>
      </dgm:prSet>
      <dgm:spPr/>
    </dgm:pt>
  </dgm:ptLst>
  <dgm:cxnLst>
    <dgm:cxn modelId="{EAA51618-B55A-471A-B8A0-2CB6763C3EAA}" type="presOf" srcId="{D6DED818-E030-4555-B7AA-E17D1EB29FEE}" destId="{7512885E-8F54-48B9-B85B-C2BDF8D9484B}" srcOrd="0" destOrd="1" presId="urn:microsoft.com/office/officeart/2005/8/layout/chevron2"/>
    <dgm:cxn modelId="{D650AE1A-80CD-42C5-9537-7E250133A45B}" srcId="{88822114-E950-4E0A-9310-AC22AE370A89}" destId="{77437587-604A-40B7-B0D4-A4202A0BC854}" srcOrd="2" destOrd="0" parTransId="{5D45047A-65E8-444D-AE7E-06EEAE1823CF}" sibTransId="{86BD8613-E412-4438-B8A1-E443DCBBEF7C}"/>
    <dgm:cxn modelId="{E3091A1C-5EE8-4565-91D0-2BE32E805AC8}" srcId="{82E6BEE0-68C6-4910-B26A-8AFD8EF01B36}" destId="{113C4FA6-0C03-4540-946A-E867743F03DC}" srcOrd="2" destOrd="0" parTransId="{6409DE01-3599-4BFE-9995-DE05A652CD7E}" sibTransId="{2F98C768-6E09-442A-A033-E97FFEDB8533}"/>
    <dgm:cxn modelId="{46C02321-28B5-4854-B7FE-87674D47DF9F}" srcId="{BD0D8F1D-4D26-468D-B323-EC99A9EBF405}" destId="{B6838E5D-68F0-4006-BA8D-CF26B59DD9D5}" srcOrd="2" destOrd="0" parTransId="{0C9E3F67-A0AB-4A27-86F6-988DCB256061}" sibTransId="{3801501A-041E-48CD-9C3C-DD2C043E3CCA}"/>
    <dgm:cxn modelId="{B8C08422-0E7D-4B4A-8851-35D9A2F44766}" srcId="{82E6BEE0-68C6-4910-B26A-8AFD8EF01B36}" destId="{AB3AC648-2729-44AF-AB2A-9703DA943B39}" srcOrd="1" destOrd="0" parTransId="{6CAA732F-5315-43B0-A5FF-8C9B6CF7F6CA}" sibTransId="{CD175393-C5DD-4B40-B34F-A456CF6064D7}"/>
    <dgm:cxn modelId="{64692D2D-0564-4A6F-9BDE-B6F217BC2224}" type="presOf" srcId="{BD0D8F1D-4D26-468D-B323-EC99A9EBF405}" destId="{C7CE7485-F6BC-4573-AA35-E1CE5366BCAC}" srcOrd="0" destOrd="0" presId="urn:microsoft.com/office/officeart/2005/8/layout/chevron2"/>
    <dgm:cxn modelId="{61017C3F-E7F4-471E-987C-FDA6E7E7ED2C}" type="presOf" srcId="{8E6C8474-027B-408E-934B-65F0C88976DC}" destId="{848F4573-9536-4183-A106-81637C13219B}" srcOrd="0" destOrd="1" presId="urn:microsoft.com/office/officeart/2005/8/layout/chevron2"/>
    <dgm:cxn modelId="{744CA74C-1902-4671-9A0F-B2747988CC5D}" type="presOf" srcId="{4115B127-C76B-4443-B730-182A96A761CE}" destId="{848F4573-9536-4183-A106-81637C13219B}" srcOrd="0" destOrd="0" presId="urn:microsoft.com/office/officeart/2005/8/layout/chevron2"/>
    <dgm:cxn modelId="{7755D84C-8133-4E32-820E-EA4DDC94278F}" type="presOf" srcId="{EF5969AD-541F-4C15-8528-8F2AD83CBAB1}" destId="{848F4573-9536-4183-A106-81637C13219B}" srcOrd="0" destOrd="3" presId="urn:microsoft.com/office/officeart/2005/8/layout/chevron2"/>
    <dgm:cxn modelId="{18495156-3C55-4B86-8F8B-B4AD60717B9A}" srcId="{88822114-E950-4E0A-9310-AC22AE370A89}" destId="{8E6C8474-027B-408E-934B-65F0C88976DC}" srcOrd="1" destOrd="0" parTransId="{D7560F1D-0169-4F62-843B-63BB00C50CDA}" sibTransId="{AD0D5E74-0A84-4197-852A-E7662E702AE4}"/>
    <dgm:cxn modelId="{2C898270-643E-4379-B149-0AF5F0B9CEC5}" type="presOf" srcId="{C9F097F8-DB8B-4125-BF6A-820F446121F5}" destId="{7512885E-8F54-48B9-B85B-C2BDF8D9484B}" srcOrd="0" destOrd="3" presId="urn:microsoft.com/office/officeart/2005/8/layout/chevron2"/>
    <dgm:cxn modelId="{16E1C073-4D15-4C24-A0EF-CBD53BA0342C}" srcId="{B453EC67-42A8-4CF3-A134-5D3BCAED7DA4}" destId="{BD0D8F1D-4D26-468D-B323-EC99A9EBF405}" srcOrd="1" destOrd="0" parTransId="{47A94F94-0782-4772-BD2F-955E7B4C5541}" sibTransId="{ECD3D19A-B96D-495D-8877-FD5CBC63F05E}"/>
    <dgm:cxn modelId="{0F1B947B-70F7-4A31-AB55-DE1F6C16F128}" type="presOf" srcId="{AB3AC648-2729-44AF-AB2A-9703DA943B39}" destId="{CFDD1111-A204-4323-8994-B1DCDA2F7805}" srcOrd="0" destOrd="1" presId="urn:microsoft.com/office/officeart/2005/8/layout/chevron2"/>
    <dgm:cxn modelId="{42001D82-3441-4E4B-B429-A6C97DB2C2FF}" type="presOf" srcId="{88822114-E950-4E0A-9310-AC22AE370A89}" destId="{2AB22C5A-8F4D-4EEF-B575-3783BC6955F9}" srcOrd="0" destOrd="0" presId="urn:microsoft.com/office/officeart/2005/8/layout/chevron2"/>
    <dgm:cxn modelId="{EDE15B83-91B7-4D22-98DA-EAF565E38703}" srcId="{77437587-604A-40B7-B0D4-A4202A0BC854}" destId="{EF5969AD-541F-4C15-8528-8F2AD83CBAB1}" srcOrd="0" destOrd="0" parTransId="{6E25D0CE-74E7-4376-8E7A-9A4555A18515}" sibTransId="{10BA38C5-8393-486E-875E-C93F48B0150B}"/>
    <dgm:cxn modelId="{CB2CE583-5532-446D-8548-773E5E0CB8C1}" type="presOf" srcId="{77437587-604A-40B7-B0D4-A4202A0BC854}" destId="{848F4573-9536-4183-A106-81637C13219B}" srcOrd="0" destOrd="2" presId="urn:microsoft.com/office/officeart/2005/8/layout/chevron2"/>
    <dgm:cxn modelId="{B9C67485-66BB-4948-A476-0942EC731480}" type="presOf" srcId="{B6838E5D-68F0-4006-BA8D-CF26B59DD9D5}" destId="{7512885E-8F54-48B9-B85B-C2BDF8D9484B}" srcOrd="0" destOrd="2" presId="urn:microsoft.com/office/officeart/2005/8/layout/chevron2"/>
    <dgm:cxn modelId="{76308C86-4FF2-448D-BEF8-F92FCEF3A252}" type="presOf" srcId="{B453EC67-42A8-4CF3-A134-5D3BCAED7DA4}" destId="{2C02D42D-B264-4627-9421-D373F6038B88}" srcOrd="0" destOrd="0" presId="urn:microsoft.com/office/officeart/2005/8/layout/chevron2"/>
    <dgm:cxn modelId="{FFE36292-3651-4040-986B-7E73379CDD7C}" type="presOf" srcId="{414B3758-EB24-4471-BD36-F6EEC4BF6523}" destId="{CFDD1111-A204-4323-8994-B1DCDA2F7805}" srcOrd="0" destOrd="0" presId="urn:microsoft.com/office/officeart/2005/8/layout/chevron2"/>
    <dgm:cxn modelId="{90B12BA5-698E-454D-A50C-E997FAC63FBB}" type="presOf" srcId="{0C472ABE-262D-4F39-AE07-8E6F066B418B}" destId="{7512885E-8F54-48B9-B85B-C2BDF8D9484B}" srcOrd="0" destOrd="0" presId="urn:microsoft.com/office/officeart/2005/8/layout/chevron2"/>
    <dgm:cxn modelId="{CC5654BA-F560-4840-B17A-FFD2CFF7ED2E}" srcId="{B453EC67-42A8-4CF3-A134-5D3BCAED7DA4}" destId="{82E6BEE0-68C6-4910-B26A-8AFD8EF01B36}" srcOrd="2" destOrd="0" parTransId="{3FA0FD01-D8F3-457B-9F81-1E6B0A2AA030}" sibTransId="{499B0CC9-213D-47E2-B26D-AF64EDD4A464}"/>
    <dgm:cxn modelId="{8C5B59BC-9A59-42E5-A52A-669648B4EA40}" type="presOf" srcId="{82E6BEE0-68C6-4910-B26A-8AFD8EF01B36}" destId="{D84A9F1C-B0B0-43C6-AA19-ED79EB56C56B}" srcOrd="0" destOrd="0" presId="urn:microsoft.com/office/officeart/2005/8/layout/chevron2"/>
    <dgm:cxn modelId="{E9ACBCC5-2E08-4196-988E-8D22D01F7176}" srcId="{88822114-E950-4E0A-9310-AC22AE370A89}" destId="{4115B127-C76B-4443-B730-182A96A761CE}" srcOrd="0" destOrd="0" parTransId="{1F1CC35B-D545-4C17-93BF-19B2EDD13FFB}" sibTransId="{3B928ED5-21A4-459B-A068-255400E89023}"/>
    <dgm:cxn modelId="{4F7404C8-E34D-4DD1-89E2-7D0090241EF0}" type="presOf" srcId="{113C4FA6-0C03-4540-946A-E867743F03DC}" destId="{CFDD1111-A204-4323-8994-B1DCDA2F7805}" srcOrd="0" destOrd="2" presId="urn:microsoft.com/office/officeart/2005/8/layout/chevron2"/>
    <dgm:cxn modelId="{CBB8F3D2-E189-4EFD-ACD1-A17A048C4A36}" srcId="{BD0D8F1D-4D26-468D-B323-EC99A9EBF405}" destId="{D6DED818-E030-4555-B7AA-E17D1EB29FEE}" srcOrd="1" destOrd="0" parTransId="{2679D07A-B893-4D37-9317-2EDDBEB20EF5}" sibTransId="{B405E2DE-4902-4833-934D-C132FA12F9B9}"/>
    <dgm:cxn modelId="{8AB75BDC-4CAF-46A7-938D-DDA7DB25D6B2}" srcId="{BD0D8F1D-4D26-468D-B323-EC99A9EBF405}" destId="{0C472ABE-262D-4F39-AE07-8E6F066B418B}" srcOrd="0" destOrd="0" parTransId="{9B41EAE3-BC5E-4E94-B818-D2D6B5717E8B}" sibTransId="{3A3D9A81-110E-415C-A611-55E5E5311D96}"/>
    <dgm:cxn modelId="{515773EA-0190-4BFD-AF2C-BE096F28A1C0}" srcId="{B453EC67-42A8-4CF3-A134-5D3BCAED7DA4}" destId="{88822114-E950-4E0A-9310-AC22AE370A89}" srcOrd="0" destOrd="0" parTransId="{C19BA19F-7193-4015-A17D-E5B5F52F7371}" sibTransId="{FCED8861-32E4-4A91-9C6B-1CE3F4BE825B}"/>
    <dgm:cxn modelId="{2194D3F2-87BA-4265-9F78-67CB105B67F7}" srcId="{B6838E5D-68F0-4006-BA8D-CF26B59DD9D5}" destId="{C9F097F8-DB8B-4125-BF6A-820F446121F5}" srcOrd="0" destOrd="0" parTransId="{642B3F4D-0F08-4BA2-925F-72162AF22454}" sibTransId="{CEA591EE-3E77-4A95-9282-35EE7EEBAF59}"/>
    <dgm:cxn modelId="{72C7A1FA-CA47-46D2-A4A8-AFB423C127CF}" srcId="{82E6BEE0-68C6-4910-B26A-8AFD8EF01B36}" destId="{414B3758-EB24-4471-BD36-F6EEC4BF6523}" srcOrd="0" destOrd="0" parTransId="{9146031B-E796-47E4-8380-4C8646E8F862}" sibTransId="{31006A60-FF35-4180-9027-DFAC20E1193F}"/>
    <dgm:cxn modelId="{F0FD7C9A-2F45-408E-BBF7-CD5792406523}" type="presParOf" srcId="{2C02D42D-B264-4627-9421-D373F6038B88}" destId="{091A4BA9-7B26-4F3D-BE10-C7F63D0F5232}" srcOrd="0" destOrd="0" presId="urn:microsoft.com/office/officeart/2005/8/layout/chevron2"/>
    <dgm:cxn modelId="{76FD61CF-23CA-46BB-AC82-4E75B5D08DD4}" type="presParOf" srcId="{091A4BA9-7B26-4F3D-BE10-C7F63D0F5232}" destId="{2AB22C5A-8F4D-4EEF-B575-3783BC6955F9}" srcOrd="0" destOrd="0" presId="urn:microsoft.com/office/officeart/2005/8/layout/chevron2"/>
    <dgm:cxn modelId="{6A38530C-3B53-4B8E-A1E6-D6D2BC206554}" type="presParOf" srcId="{091A4BA9-7B26-4F3D-BE10-C7F63D0F5232}" destId="{848F4573-9536-4183-A106-81637C13219B}" srcOrd="1" destOrd="0" presId="urn:microsoft.com/office/officeart/2005/8/layout/chevron2"/>
    <dgm:cxn modelId="{B6FD4999-EE05-454B-9F16-BD008B833969}" type="presParOf" srcId="{2C02D42D-B264-4627-9421-D373F6038B88}" destId="{9BA54594-C393-431B-89D7-E13F9E705EE4}" srcOrd="1" destOrd="0" presId="urn:microsoft.com/office/officeart/2005/8/layout/chevron2"/>
    <dgm:cxn modelId="{9926BBF1-336B-4E44-A8CD-D622672769C5}" type="presParOf" srcId="{2C02D42D-B264-4627-9421-D373F6038B88}" destId="{FF3871F3-E208-4BBE-99F5-1785859DD919}" srcOrd="2" destOrd="0" presId="urn:microsoft.com/office/officeart/2005/8/layout/chevron2"/>
    <dgm:cxn modelId="{555CF823-7CB5-4437-A5CA-975C09E79F2B}" type="presParOf" srcId="{FF3871F3-E208-4BBE-99F5-1785859DD919}" destId="{C7CE7485-F6BC-4573-AA35-E1CE5366BCAC}" srcOrd="0" destOrd="0" presId="urn:microsoft.com/office/officeart/2005/8/layout/chevron2"/>
    <dgm:cxn modelId="{CC693418-152C-4C4A-8551-7A14D536A31D}" type="presParOf" srcId="{FF3871F3-E208-4BBE-99F5-1785859DD919}" destId="{7512885E-8F54-48B9-B85B-C2BDF8D9484B}" srcOrd="1" destOrd="0" presId="urn:microsoft.com/office/officeart/2005/8/layout/chevron2"/>
    <dgm:cxn modelId="{59149003-28C7-4721-B13E-7F0C359E78EE}" type="presParOf" srcId="{2C02D42D-B264-4627-9421-D373F6038B88}" destId="{5879AAF7-3DB3-4C3E-B4D9-04E37E391673}" srcOrd="3" destOrd="0" presId="urn:microsoft.com/office/officeart/2005/8/layout/chevron2"/>
    <dgm:cxn modelId="{27805550-CA12-4EB8-AA30-AF487B33DDC3}" type="presParOf" srcId="{2C02D42D-B264-4627-9421-D373F6038B88}" destId="{E68AB96B-B66A-4726-8C9E-41AAC97B0BD7}" srcOrd="4" destOrd="0" presId="urn:microsoft.com/office/officeart/2005/8/layout/chevron2"/>
    <dgm:cxn modelId="{946F199C-B278-44DD-A24F-034ED9BF83B5}" type="presParOf" srcId="{E68AB96B-B66A-4726-8C9E-41AAC97B0BD7}" destId="{D84A9F1C-B0B0-43C6-AA19-ED79EB56C56B}" srcOrd="0" destOrd="0" presId="urn:microsoft.com/office/officeart/2005/8/layout/chevron2"/>
    <dgm:cxn modelId="{9184DA96-7724-4B2A-A4DF-93654BC3C1EE}" type="presParOf" srcId="{E68AB96B-B66A-4726-8C9E-41AAC97B0BD7}" destId="{CFDD1111-A204-4323-8994-B1DCDA2F78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3EC67-42A8-4CF3-A134-5D3BCAED7DA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8822114-E950-4E0A-9310-AC22AE370A89}">
      <dgm:prSet phldrT="[Text]"/>
      <dgm:spPr/>
      <dgm:t>
        <a:bodyPr/>
        <a:lstStyle/>
        <a:p>
          <a:r>
            <a:rPr lang="en-US" dirty="0"/>
            <a:t>Preparation of </a:t>
          </a:r>
          <a:r>
            <a:rPr lang="en-US" baseline="30000" dirty="0"/>
            <a:t>91</a:t>
          </a:r>
          <a:r>
            <a:rPr lang="en-US" dirty="0"/>
            <a:t>Y</a:t>
          </a:r>
        </a:p>
      </dgm:t>
    </dgm:pt>
    <dgm:pt modelId="{C19BA19F-7193-4015-A17D-E5B5F52F7371}" type="parTrans" cxnId="{515773EA-0190-4BFD-AF2C-BE096F28A1C0}">
      <dgm:prSet/>
      <dgm:spPr/>
      <dgm:t>
        <a:bodyPr/>
        <a:lstStyle/>
        <a:p>
          <a:endParaRPr lang="en-US"/>
        </a:p>
      </dgm:t>
    </dgm:pt>
    <dgm:pt modelId="{FCED8861-32E4-4A91-9C6B-1CE3F4BE825B}" type="sibTrans" cxnId="{515773EA-0190-4BFD-AF2C-BE096F28A1C0}">
      <dgm:prSet/>
      <dgm:spPr/>
      <dgm:t>
        <a:bodyPr/>
        <a:lstStyle/>
        <a:p>
          <a:endParaRPr lang="en-US"/>
        </a:p>
      </dgm:t>
    </dgm:pt>
    <dgm:pt modelId="{4115B127-C76B-4443-B730-182A96A761CE}">
      <dgm:prSet phldrT="[Text]"/>
      <dgm:spPr/>
      <dgm:t>
        <a:bodyPr/>
        <a:lstStyle/>
        <a:p>
          <a:r>
            <a:rPr lang="en-US" dirty="0"/>
            <a:t>Irradiation of 100 mg HEU at </a:t>
          </a:r>
          <a:r>
            <a:rPr lang="en-US" dirty="0" err="1"/>
            <a:t>McClellen</a:t>
          </a:r>
          <a:r>
            <a:rPr lang="en-US" dirty="0"/>
            <a:t> Nuclear Reactor (~e</a:t>
          </a:r>
          <a:r>
            <a:rPr lang="en-US" baseline="30000" dirty="0"/>
            <a:t>16</a:t>
          </a:r>
          <a:r>
            <a:rPr lang="en-US" dirty="0"/>
            <a:t> fissions)</a:t>
          </a:r>
        </a:p>
      </dgm:t>
    </dgm:pt>
    <dgm:pt modelId="{1F1CC35B-D545-4C17-93BF-19B2EDD13FFB}" type="parTrans" cxnId="{E9ACBCC5-2E08-4196-988E-8D22D01F7176}">
      <dgm:prSet/>
      <dgm:spPr/>
      <dgm:t>
        <a:bodyPr/>
        <a:lstStyle/>
        <a:p>
          <a:endParaRPr lang="en-US"/>
        </a:p>
      </dgm:t>
    </dgm:pt>
    <dgm:pt modelId="{3B928ED5-21A4-459B-A068-255400E89023}" type="sibTrans" cxnId="{E9ACBCC5-2E08-4196-988E-8D22D01F7176}">
      <dgm:prSet/>
      <dgm:spPr/>
      <dgm:t>
        <a:bodyPr/>
        <a:lstStyle/>
        <a:p>
          <a:endParaRPr lang="en-US"/>
        </a:p>
      </dgm:t>
    </dgm:pt>
    <dgm:pt modelId="{BD0D8F1D-4D26-468D-B323-EC99A9EBF405}">
      <dgm:prSet phldrT="[Text]"/>
      <dgm:spPr/>
      <dgm:t>
        <a:bodyPr/>
        <a:lstStyle/>
        <a:p>
          <a:r>
            <a:rPr lang="en-US" dirty="0"/>
            <a:t>Preparation of </a:t>
          </a:r>
          <a:r>
            <a:rPr lang="en-US" baseline="30000" dirty="0"/>
            <a:t>171</a:t>
          </a:r>
          <a:r>
            <a:rPr lang="en-US" dirty="0"/>
            <a:t>Tm</a:t>
          </a:r>
        </a:p>
      </dgm:t>
    </dgm:pt>
    <dgm:pt modelId="{47A94F94-0782-4772-BD2F-955E7B4C5541}" type="parTrans" cxnId="{16E1C073-4D15-4C24-A0EF-CBD53BA0342C}">
      <dgm:prSet/>
      <dgm:spPr/>
      <dgm:t>
        <a:bodyPr/>
        <a:lstStyle/>
        <a:p>
          <a:endParaRPr lang="en-US"/>
        </a:p>
      </dgm:t>
    </dgm:pt>
    <dgm:pt modelId="{ECD3D19A-B96D-495D-8877-FD5CBC63F05E}" type="sibTrans" cxnId="{16E1C073-4D15-4C24-A0EF-CBD53BA0342C}">
      <dgm:prSet/>
      <dgm:spPr/>
      <dgm:t>
        <a:bodyPr/>
        <a:lstStyle/>
        <a:p>
          <a:endParaRPr lang="en-US"/>
        </a:p>
      </dgm:t>
    </dgm:pt>
    <dgm:pt modelId="{0C472ABE-262D-4F39-AE07-8E6F066B418B}">
      <dgm:prSet phldrT="[Text]"/>
      <dgm:spPr/>
      <dgm:t>
        <a:bodyPr/>
        <a:lstStyle/>
        <a:p>
          <a:r>
            <a:rPr lang="en-US" dirty="0"/>
            <a:t>Irradiation of 100 mg Er</a:t>
          </a:r>
          <a:r>
            <a:rPr lang="en-US" baseline="-25000" dirty="0"/>
            <a:t>2</a:t>
          </a:r>
          <a:r>
            <a:rPr lang="en-US" dirty="0"/>
            <a:t>O</a:t>
          </a:r>
          <a:r>
            <a:rPr lang="en-US" baseline="-25000" dirty="0"/>
            <a:t>3</a:t>
          </a:r>
          <a:r>
            <a:rPr lang="en-US" dirty="0"/>
            <a:t> at </a:t>
          </a:r>
          <a:r>
            <a:rPr lang="en-US" dirty="0" err="1"/>
            <a:t>McClellen</a:t>
          </a:r>
          <a:r>
            <a:rPr lang="en-US" dirty="0"/>
            <a:t> Nuclear Reactor </a:t>
          </a:r>
        </a:p>
      </dgm:t>
    </dgm:pt>
    <dgm:pt modelId="{9B41EAE3-BC5E-4E94-B818-D2D6B5717E8B}" type="parTrans" cxnId="{8AB75BDC-4CAF-46A7-938D-DDA7DB25D6B2}">
      <dgm:prSet/>
      <dgm:spPr/>
      <dgm:t>
        <a:bodyPr/>
        <a:lstStyle/>
        <a:p>
          <a:endParaRPr lang="en-US"/>
        </a:p>
      </dgm:t>
    </dgm:pt>
    <dgm:pt modelId="{3A3D9A81-110E-415C-A611-55E5E5311D96}" type="sibTrans" cxnId="{8AB75BDC-4CAF-46A7-938D-DDA7DB25D6B2}">
      <dgm:prSet/>
      <dgm:spPr/>
      <dgm:t>
        <a:bodyPr/>
        <a:lstStyle/>
        <a:p>
          <a:endParaRPr lang="en-US"/>
        </a:p>
      </dgm:t>
    </dgm:pt>
    <dgm:pt modelId="{82E6BEE0-68C6-4910-B26A-8AFD8EF01B36}">
      <dgm:prSet phldrT="[Text]"/>
      <dgm:spPr/>
      <dgm:t>
        <a:bodyPr/>
        <a:lstStyle/>
        <a:p>
          <a:r>
            <a:rPr lang="en-US" dirty="0"/>
            <a:t>Final Preparation</a:t>
          </a:r>
        </a:p>
      </dgm:t>
    </dgm:pt>
    <dgm:pt modelId="{3FA0FD01-D8F3-457B-9F81-1E6B0A2AA030}" type="parTrans" cxnId="{CC5654BA-F560-4840-B17A-FFD2CFF7ED2E}">
      <dgm:prSet/>
      <dgm:spPr/>
      <dgm:t>
        <a:bodyPr/>
        <a:lstStyle/>
        <a:p>
          <a:endParaRPr lang="en-US"/>
        </a:p>
      </dgm:t>
    </dgm:pt>
    <dgm:pt modelId="{499B0CC9-213D-47E2-B26D-AF64EDD4A464}" type="sibTrans" cxnId="{CC5654BA-F560-4840-B17A-FFD2CFF7ED2E}">
      <dgm:prSet/>
      <dgm:spPr/>
      <dgm:t>
        <a:bodyPr/>
        <a:lstStyle/>
        <a:p>
          <a:endParaRPr lang="en-US"/>
        </a:p>
      </dgm:t>
    </dgm:pt>
    <dgm:pt modelId="{414B3758-EB24-4471-BD36-F6EEC4BF6523}">
      <dgm:prSet phldrT="[Text]"/>
      <dgm:spPr/>
      <dgm:t>
        <a:bodyPr/>
        <a:lstStyle/>
        <a:p>
          <a:r>
            <a:rPr lang="en-US" dirty="0"/>
            <a:t>Combine isolated </a:t>
          </a:r>
          <a:r>
            <a:rPr lang="en-US" baseline="30000" dirty="0"/>
            <a:t>91</a:t>
          </a:r>
          <a:r>
            <a:rPr lang="en-US" dirty="0"/>
            <a:t>Y, </a:t>
          </a:r>
          <a:r>
            <a:rPr lang="en-US" baseline="30000" dirty="0"/>
            <a:t>171</a:t>
          </a:r>
          <a:r>
            <a:rPr lang="en-US" dirty="0"/>
            <a:t>Tm and legacy </a:t>
          </a:r>
          <a:r>
            <a:rPr lang="en-US" baseline="30000" dirty="0"/>
            <a:t>152</a:t>
          </a:r>
          <a:r>
            <a:rPr lang="en-US" dirty="0"/>
            <a:t>Eu and convert to 0.55 M HCl</a:t>
          </a:r>
        </a:p>
      </dgm:t>
    </dgm:pt>
    <dgm:pt modelId="{9146031B-E796-47E4-8380-4C8646E8F862}" type="parTrans" cxnId="{72C7A1FA-CA47-46D2-A4A8-AFB423C127CF}">
      <dgm:prSet/>
      <dgm:spPr/>
      <dgm:t>
        <a:bodyPr/>
        <a:lstStyle/>
        <a:p>
          <a:endParaRPr lang="en-US"/>
        </a:p>
      </dgm:t>
    </dgm:pt>
    <dgm:pt modelId="{31006A60-FF35-4180-9027-DFAC20E1193F}" type="sibTrans" cxnId="{72C7A1FA-CA47-46D2-A4A8-AFB423C127CF}">
      <dgm:prSet/>
      <dgm:spPr/>
      <dgm:t>
        <a:bodyPr/>
        <a:lstStyle/>
        <a:p>
          <a:endParaRPr lang="en-US"/>
        </a:p>
      </dgm:t>
    </dgm:pt>
    <dgm:pt modelId="{8E6C8474-027B-408E-934B-65F0C88976DC}">
      <dgm:prSet/>
      <dgm:spPr/>
      <dgm:t>
        <a:bodyPr/>
        <a:lstStyle/>
        <a:p>
          <a:r>
            <a:rPr lang="en-US" dirty="0"/>
            <a:t>Separation of Fission Products - LN Resin</a:t>
          </a:r>
        </a:p>
      </dgm:t>
    </dgm:pt>
    <dgm:pt modelId="{D7560F1D-0169-4F62-843B-63BB00C50CDA}" type="parTrans" cxnId="{18495156-3C55-4B86-8F8B-B4AD60717B9A}">
      <dgm:prSet/>
      <dgm:spPr/>
      <dgm:t>
        <a:bodyPr/>
        <a:lstStyle/>
        <a:p>
          <a:endParaRPr lang="en-US"/>
        </a:p>
      </dgm:t>
    </dgm:pt>
    <dgm:pt modelId="{AD0D5E74-0A84-4197-852A-E7662E702AE4}" type="sibTrans" cxnId="{18495156-3C55-4B86-8F8B-B4AD60717B9A}">
      <dgm:prSet/>
      <dgm:spPr/>
      <dgm:t>
        <a:bodyPr/>
        <a:lstStyle/>
        <a:p>
          <a:endParaRPr lang="en-US"/>
        </a:p>
      </dgm:t>
    </dgm:pt>
    <dgm:pt modelId="{77437587-604A-40B7-B0D4-A4202A0BC854}">
      <dgm:prSet/>
      <dgm:spPr/>
      <dgm:t>
        <a:bodyPr/>
        <a:lstStyle/>
        <a:p>
          <a:r>
            <a:rPr lang="en-US" dirty="0"/>
            <a:t>Separation of </a:t>
          </a:r>
          <a:r>
            <a:rPr lang="en-US" baseline="30000" dirty="0"/>
            <a:t>91</a:t>
          </a:r>
          <a:r>
            <a:rPr lang="en-US" dirty="0"/>
            <a:t>Y from REEs - LN Resin</a:t>
          </a:r>
        </a:p>
      </dgm:t>
    </dgm:pt>
    <dgm:pt modelId="{5D45047A-65E8-444D-AE7E-06EEAE1823CF}" type="parTrans" cxnId="{D650AE1A-80CD-42C5-9537-7E250133A45B}">
      <dgm:prSet/>
      <dgm:spPr/>
      <dgm:t>
        <a:bodyPr/>
        <a:lstStyle/>
        <a:p>
          <a:endParaRPr lang="en-US"/>
        </a:p>
      </dgm:t>
    </dgm:pt>
    <dgm:pt modelId="{86BD8613-E412-4438-B8A1-E443DCBBEF7C}" type="sibTrans" cxnId="{D650AE1A-80CD-42C5-9537-7E250133A45B}">
      <dgm:prSet/>
      <dgm:spPr/>
      <dgm:t>
        <a:bodyPr/>
        <a:lstStyle/>
        <a:p>
          <a:endParaRPr lang="en-US"/>
        </a:p>
      </dgm:t>
    </dgm:pt>
    <dgm:pt modelId="{EF5969AD-541F-4C15-8528-8F2AD83CBAB1}">
      <dgm:prSet/>
      <dgm:spPr/>
      <dgm:t>
        <a:bodyPr/>
        <a:lstStyle/>
        <a:p>
          <a:r>
            <a:rPr lang="en-US" dirty="0"/>
            <a:t>Single pass ultra clean </a:t>
          </a:r>
          <a:r>
            <a:rPr lang="en-US" baseline="30000" dirty="0"/>
            <a:t>91</a:t>
          </a:r>
          <a:r>
            <a:rPr lang="en-US" dirty="0"/>
            <a:t>Y fraction</a:t>
          </a:r>
        </a:p>
      </dgm:t>
    </dgm:pt>
    <dgm:pt modelId="{6E25D0CE-74E7-4376-8E7A-9A4555A18515}" type="parTrans" cxnId="{EDE15B83-91B7-4D22-98DA-EAF565E38703}">
      <dgm:prSet/>
      <dgm:spPr/>
      <dgm:t>
        <a:bodyPr/>
        <a:lstStyle/>
        <a:p>
          <a:endParaRPr lang="en-US"/>
        </a:p>
      </dgm:t>
    </dgm:pt>
    <dgm:pt modelId="{10BA38C5-8393-486E-875E-C93F48B0150B}" type="sibTrans" cxnId="{EDE15B83-91B7-4D22-98DA-EAF565E38703}">
      <dgm:prSet/>
      <dgm:spPr/>
      <dgm:t>
        <a:bodyPr/>
        <a:lstStyle/>
        <a:p>
          <a:endParaRPr lang="en-US"/>
        </a:p>
      </dgm:t>
    </dgm:pt>
    <dgm:pt modelId="{D6DED818-E030-4555-B7AA-E17D1EB29FEE}">
      <dgm:prSet/>
      <dgm:spPr/>
      <dgm:t>
        <a:bodyPr/>
        <a:lstStyle/>
        <a:p>
          <a:r>
            <a:rPr lang="en-US" dirty="0"/>
            <a:t>Separation of </a:t>
          </a:r>
          <a:r>
            <a:rPr lang="en-US" baseline="30000" dirty="0"/>
            <a:t>171</a:t>
          </a:r>
          <a:r>
            <a:rPr lang="en-US" dirty="0"/>
            <a:t>Tm from bulk Er</a:t>
          </a:r>
          <a:r>
            <a:rPr lang="en-US" baseline="-25000" dirty="0"/>
            <a:t>2</a:t>
          </a:r>
          <a:r>
            <a:rPr lang="en-US" dirty="0"/>
            <a:t>O</a:t>
          </a:r>
          <a:r>
            <a:rPr lang="en-US" baseline="-25000" dirty="0"/>
            <a:t>3 </a:t>
          </a:r>
          <a:r>
            <a:rPr lang="en-US" dirty="0"/>
            <a:t>- LN Resin</a:t>
          </a:r>
        </a:p>
      </dgm:t>
    </dgm:pt>
    <dgm:pt modelId="{2679D07A-B893-4D37-9317-2EDDBEB20EF5}" type="parTrans" cxnId="{CBB8F3D2-E189-4EFD-ACD1-A17A048C4A36}">
      <dgm:prSet/>
      <dgm:spPr/>
      <dgm:t>
        <a:bodyPr/>
        <a:lstStyle/>
        <a:p>
          <a:endParaRPr lang="en-US"/>
        </a:p>
      </dgm:t>
    </dgm:pt>
    <dgm:pt modelId="{B405E2DE-4902-4833-934D-C132FA12F9B9}" type="sibTrans" cxnId="{CBB8F3D2-E189-4EFD-ACD1-A17A048C4A36}">
      <dgm:prSet/>
      <dgm:spPr/>
      <dgm:t>
        <a:bodyPr/>
        <a:lstStyle/>
        <a:p>
          <a:endParaRPr lang="en-US"/>
        </a:p>
      </dgm:t>
    </dgm:pt>
    <dgm:pt modelId="{B6838E5D-68F0-4006-BA8D-CF26B59DD9D5}">
      <dgm:prSet/>
      <dgm:spPr/>
      <dgm:t>
        <a:bodyPr/>
        <a:lstStyle/>
        <a:p>
          <a:r>
            <a:rPr lang="en-US" dirty="0"/>
            <a:t>Repeat separation of </a:t>
          </a:r>
          <a:r>
            <a:rPr lang="en-US" baseline="30000" dirty="0"/>
            <a:t>171</a:t>
          </a:r>
          <a:r>
            <a:rPr lang="en-US" dirty="0"/>
            <a:t>Tm from trace Er - LN resin</a:t>
          </a:r>
        </a:p>
      </dgm:t>
    </dgm:pt>
    <dgm:pt modelId="{0C9E3F67-A0AB-4A27-86F6-988DCB256061}" type="parTrans" cxnId="{46C02321-28B5-4854-B7FE-87674D47DF9F}">
      <dgm:prSet/>
      <dgm:spPr/>
      <dgm:t>
        <a:bodyPr/>
        <a:lstStyle/>
        <a:p>
          <a:endParaRPr lang="en-US"/>
        </a:p>
      </dgm:t>
    </dgm:pt>
    <dgm:pt modelId="{3801501A-041E-48CD-9C3C-DD2C043E3CCA}" type="sibTrans" cxnId="{46C02321-28B5-4854-B7FE-87674D47DF9F}">
      <dgm:prSet/>
      <dgm:spPr/>
      <dgm:t>
        <a:bodyPr/>
        <a:lstStyle/>
        <a:p>
          <a:endParaRPr lang="en-US"/>
        </a:p>
      </dgm:t>
    </dgm:pt>
    <dgm:pt modelId="{C9F097F8-DB8B-4125-BF6A-820F446121F5}">
      <dgm:prSet/>
      <dgm:spPr/>
      <dgm:t>
        <a:bodyPr/>
        <a:lstStyle/>
        <a:p>
          <a:r>
            <a:rPr lang="en-US" dirty="0"/>
            <a:t>90+ % Tm in last two fractions, pass 1:  2.5 µg Er, pass 2: &lt;0.02 µg Er </a:t>
          </a:r>
        </a:p>
      </dgm:t>
    </dgm:pt>
    <dgm:pt modelId="{642B3F4D-0F08-4BA2-925F-72162AF22454}" type="parTrans" cxnId="{2194D3F2-87BA-4265-9F78-67CB105B67F7}">
      <dgm:prSet/>
      <dgm:spPr/>
      <dgm:t>
        <a:bodyPr/>
        <a:lstStyle/>
        <a:p>
          <a:endParaRPr lang="en-US"/>
        </a:p>
      </dgm:t>
    </dgm:pt>
    <dgm:pt modelId="{CEA591EE-3E77-4A95-9282-35EE7EEBAF59}" type="sibTrans" cxnId="{2194D3F2-87BA-4265-9F78-67CB105B67F7}">
      <dgm:prSet/>
      <dgm:spPr/>
      <dgm:t>
        <a:bodyPr/>
        <a:lstStyle/>
        <a:p>
          <a:endParaRPr lang="en-US"/>
        </a:p>
      </dgm:t>
    </dgm:pt>
    <dgm:pt modelId="{AB3AC648-2729-44AF-AB2A-9703DA943B39}">
      <dgm:prSet/>
      <dgm:spPr/>
      <dgm:t>
        <a:bodyPr/>
        <a:lstStyle/>
        <a:p>
          <a:r>
            <a:rPr lang="en-US" dirty="0"/>
            <a:t>Separation of salts (Na, K, Ca etc.) - AG 50Wx8 </a:t>
          </a:r>
        </a:p>
      </dgm:t>
    </dgm:pt>
    <dgm:pt modelId="{6CAA732F-5315-43B0-A5FF-8C9B6CF7F6CA}" type="parTrans" cxnId="{B8C08422-0E7D-4B4A-8851-35D9A2F44766}">
      <dgm:prSet/>
      <dgm:spPr/>
      <dgm:t>
        <a:bodyPr/>
        <a:lstStyle/>
        <a:p>
          <a:endParaRPr lang="en-US"/>
        </a:p>
      </dgm:t>
    </dgm:pt>
    <dgm:pt modelId="{CD175393-C5DD-4B40-B34F-A456CF6064D7}" type="sibTrans" cxnId="{B8C08422-0E7D-4B4A-8851-35D9A2F44766}">
      <dgm:prSet/>
      <dgm:spPr/>
      <dgm:t>
        <a:bodyPr/>
        <a:lstStyle/>
        <a:p>
          <a:endParaRPr lang="en-US"/>
        </a:p>
      </dgm:t>
    </dgm:pt>
    <dgm:pt modelId="{113C4FA6-0C03-4540-946A-E867743F03DC}">
      <dgm:prSet/>
      <dgm:spPr/>
      <dgm:t>
        <a:bodyPr/>
        <a:lstStyle/>
        <a:p>
          <a:r>
            <a:rPr lang="en-US" dirty="0"/>
            <a:t>Separation phosphate resin fines and final preparation - AG 1x8</a:t>
          </a:r>
        </a:p>
      </dgm:t>
    </dgm:pt>
    <dgm:pt modelId="{6409DE01-3599-4BFE-9995-DE05A652CD7E}" type="parTrans" cxnId="{E3091A1C-5EE8-4565-91D0-2BE32E805AC8}">
      <dgm:prSet/>
      <dgm:spPr/>
      <dgm:t>
        <a:bodyPr/>
        <a:lstStyle/>
        <a:p>
          <a:endParaRPr lang="en-US"/>
        </a:p>
      </dgm:t>
    </dgm:pt>
    <dgm:pt modelId="{2F98C768-6E09-442A-A033-E97FFEDB8533}" type="sibTrans" cxnId="{E3091A1C-5EE8-4565-91D0-2BE32E805AC8}">
      <dgm:prSet/>
      <dgm:spPr/>
      <dgm:t>
        <a:bodyPr/>
        <a:lstStyle/>
        <a:p>
          <a:endParaRPr lang="en-US"/>
        </a:p>
      </dgm:t>
    </dgm:pt>
    <dgm:pt modelId="{2C02D42D-B264-4627-9421-D373F6038B88}" type="pres">
      <dgm:prSet presAssocID="{B453EC67-42A8-4CF3-A134-5D3BCAED7DA4}" presName="linearFlow" presStyleCnt="0">
        <dgm:presLayoutVars>
          <dgm:dir/>
          <dgm:animLvl val="lvl"/>
          <dgm:resizeHandles val="exact"/>
        </dgm:presLayoutVars>
      </dgm:prSet>
      <dgm:spPr/>
    </dgm:pt>
    <dgm:pt modelId="{091A4BA9-7B26-4F3D-BE10-C7F63D0F5232}" type="pres">
      <dgm:prSet presAssocID="{88822114-E950-4E0A-9310-AC22AE370A89}" presName="composite" presStyleCnt="0"/>
      <dgm:spPr/>
    </dgm:pt>
    <dgm:pt modelId="{2AB22C5A-8F4D-4EEF-B575-3783BC6955F9}" type="pres">
      <dgm:prSet presAssocID="{88822114-E950-4E0A-9310-AC22AE370A89}" presName="parentText" presStyleLbl="alignNode1" presStyleIdx="0" presStyleCnt="3">
        <dgm:presLayoutVars>
          <dgm:chMax val="1"/>
          <dgm:bulletEnabled val="1"/>
        </dgm:presLayoutVars>
      </dgm:prSet>
      <dgm:spPr/>
    </dgm:pt>
    <dgm:pt modelId="{848F4573-9536-4183-A106-81637C13219B}" type="pres">
      <dgm:prSet presAssocID="{88822114-E950-4E0A-9310-AC22AE370A89}" presName="descendantText" presStyleLbl="alignAcc1" presStyleIdx="0" presStyleCnt="3">
        <dgm:presLayoutVars>
          <dgm:bulletEnabled val="1"/>
        </dgm:presLayoutVars>
      </dgm:prSet>
      <dgm:spPr/>
    </dgm:pt>
    <dgm:pt modelId="{9BA54594-C393-431B-89D7-E13F9E705EE4}" type="pres">
      <dgm:prSet presAssocID="{FCED8861-32E4-4A91-9C6B-1CE3F4BE825B}" presName="sp" presStyleCnt="0"/>
      <dgm:spPr/>
    </dgm:pt>
    <dgm:pt modelId="{FF3871F3-E208-4BBE-99F5-1785859DD919}" type="pres">
      <dgm:prSet presAssocID="{BD0D8F1D-4D26-468D-B323-EC99A9EBF405}" presName="composite" presStyleCnt="0"/>
      <dgm:spPr/>
    </dgm:pt>
    <dgm:pt modelId="{C7CE7485-F6BC-4573-AA35-E1CE5366BCAC}" type="pres">
      <dgm:prSet presAssocID="{BD0D8F1D-4D26-468D-B323-EC99A9EBF405}" presName="parentText" presStyleLbl="alignNode1" presStyleIdx="1" presStyleCnt="3">
        <dgm:presLayoutVars>
          <dgm:chMax val="1"/>
          <dgm:bulletEnabled val="1"/>
        </dgm:presLayoutVars>
      </dgm:prSet>
      <dgm:spPr/>
    </dgm:pt>
    <dgm:pt modelId="{7512885E-8F54-48B9-B85B-C2BDF8D9484B}" type="pres">
      <dgm:prSet presAssocID="{BD0D8F1D-4D26-468D-B323-EC99A9EBF405}" presName="descendantText" presStyleLbl="alignAcc1" presStyleIdx="1" presStyleCnt="3">
        <dgm:presLayoutVars>
          <dgm:bulletEnabled val="1"/>
        </dgm:presLayoutVars>
      </dgm:prSet>
      <dgm:spPr/>
    </dgm:pt>
    <dgm:pt modelId="{5879AAF7-3DB3-4C3E-B4D9-04E37E391673}" type="pres">
      <dgm:prSet presAssocID="{ECD3D19A-B96D-495D-8877-FD5CBC63F05E}" presName="sp" presStyleCnt="0"/>
      <dgm:spPr/>
    </dgm:pt>
    <dgm:pt modelId="{E68AB96B-B66A-4726-8C9E-41AAC97B0BD7}" type="pres">
      <dgm:prSet presAssocID="{82E6BEE0-68C6-4910-B26A-8AFD8EF01B36}" presName="composite" presStyleCnt="0"/>
      <dgm:spPr/>
    </dgm:pt>
    <dgm:pt modelId="{D84A9F1C-B0B0-43C6-AA19-ED79EB56C56B}" type="pres">
      <dgm:prSet presAssocID="{82E6BEE0-68C6-4910-B26A-8AFD8EF01B36}" presName="parentText" presStyleLbl="alignNode1" presStyleIdx="2" presStyleCnt="3">
        <dgm:presLayoutVars>
          <dgm:chMax val="1"/>
          <dgm:bulletEnabled val="1"/>
        </dgm:presLayoutVars>
      </dgm:prSet>
      <dgm:spPr/>
    </dgm:pt>
    <dgm:pt modelId="{CFDD1111-A204-4323-8994-B1DCDA2F7805}" type="pres">
      <dgm:prSet presAssocID="{82E6BEE0-68C6-4910-B26A-8AFD8EF01B36}" presName="descendantText" presStyleLbl="alignAcc1" presStyleIdx="2" presStyleCnt="3">
        <dgm:presLayoutVars>
          <dgm:bulletEnabled val="1"/>
        </dgm:presLayoutVars>
      </dgm:prSet>
      <dgm:spPr/>
    </dgm:pt>
  </dgm:ptLst>
  <dgm:cxnLst>
    <dgm:cxn modelId="{EAA51618-B55A-471A-B8A0-2CB6763C3EAA}" type="presOf" srcId="{D6DED818-E030-4555-B7AA-E17D1EB29FEE}" destId="{7512885E-8F54-48B9-B85B-C2BDF8D9484B}" srcOrd="0" destOrd="1" presId="urn:microsoft.com/office/officeart/2005/8/layout/chevron2"/>
    <dgm:cxn modelId="{D650AE1A-80CD-42C5-9537-7E250133A45B}" srcId="{88822114-E950-4E0A-9310-AC22AE370A89}" destId="{77437587-604A-40B7-B0D4-A4202A0BC854}" srcOrd="2" destOrd="0" parTransId="{5D45047A-65E8-444D-AE7E-06EEAE1823CF}" sibTransId="{86BD8613-E412-4438-B8A1-E443DCBBEF7C}"/>
    <dgm:cxn modelId="{E3091A1C-5EE8-4565-91D0-2BE32E805AC8}" srcId="{82E6BEE0-68C6-4910-B26A-8AFD8EF01B36}" destId="{113C4FA6-0C03-4540-946A-E867743F03DC}" srcOrd="2" destOrd="0" parTransId="{6409DE01-3599-4BFE-9995-DE05A652CD7E}" sibTransId="{2F98C768-6E09-442A-A033-E97FFEDB8533}"/>
    <dgm:cxn modelId="{46C02321-28B5-4854-B7FE-87674D47DF9F}" srcId="{BD0D8F1D-4D26-468D-B323-EC99A9EBF405}" destId="{B6838E5D-68F0-4006-BA8D-CF26B59DD9D5}" srcOrd="2" destOrd="0" parTransId="{0C9E3F67-A0AB-4A27-86F6-988DCB256061}" sibTransId="{3801501A-041E-48CD-9C3C-DD2C043E3CCA}"/>
    <dgm:cxn modelId="{B8C08422-0E7D-4B4A-8851-35D9A2F44766}" srcId="{82E6BEE0-68C6-4910-B26A-8AFD8EF01B36}" destId="{AB3AC648-2729-44AF-AB2A-9703DA943B39}" srcOrd="1" destOrd="0" parTransId="{6CAA732F-5315-43B0-A5FF-8C9B6CF7F6CA}" sibTransId="{CD175393-C5DD-4B40-B34F-A456CF6064D7}"/>
    <dgm:cxn modelId="{64692D2D-0564-4A6F-9BDE-B6F217BC2224}" type="presOf" srcId="{BD0D8F1D-4D26-468D-B323-EC99A9EBF405}" destId="{C7CE7485-F6BC-4573-AA35-E1CE5366BCAC}" srcOrd="0" destOrd="0" presId="urn:microsoft.com/office/officeart/2005/8/layout/chevron2"/>
    <dgm:cxn modelId="{61017C3F-E7F4-471E-987C-FDA6E7E7ED2C}" type="presOf" srcId="{8E6C8474-027B-408E-934B-65F0C88976DC}" destId="{848F4573-9536-4183-A106-81637C13219B}" srcOrd="0" destOrd="1" presId="urn:microsoft.com/office/officeart/2005/8/layout/chevron2"/>
    <dgm:cxn modelId="{744CA74C-1902-4671-9A0F-B2747988CC5D}" type="presOf" srcId="{4115B127-C76B-4443-B730-182A96A761CE}" destId="{848F4573-9536-4183-A106-81637C13219B}" srcOrd="0" destOrd="0" presId="urn:microsoft.com/office/officeart/2005/8/layout/chevron2"/>
    <dgm:cxn modelId="{7755D84C-8133-4E32-820E-EA4DDC94278F}" type="presOf" srcId="{EF5969AD-541F-4C15-8528-8F2AD83CBAB1}" destId="{848F4573-9536-4183-A106-81637C13219B}" srcOrd="0" destOrd="3" presId="urn:microsoft.com/office/officeart/2005/8/layout/chevron2"/>
    <dgm:cxn modelId="{18495156-3C55-4B86-8F8B-B4AD60717B9A}" srcId="{88822114-E950-4E0A-9310-AC22AE370A89}" destId="{8E6C8474-027B-408E-934B-65F0C88976DC}" srcOrd="1" destOrd="0" parTransId="{D7560F1D-0169-4F62-843B-63BB00C50CDA}" sibTransId="{AD0D5E74-0A84-4197-852A-E7662E702AE4}"/>
    <dgm:cxn modelId="{2C898270-643E-4379-B149-0AF5F0B9CEC5}" type="presOf" srcId="{C9F097F8-DB8B-4125-BF6A-820F446121F5}" destId="{7512885E-8F54-48B9-B85B-C2BDF8D9484B}" srcOrd="0" destOrd="3" presId="urn:microsoft.com/office/officeart/2005/8/layout/chevron2"/>
    <dgm:cxn modelId="{16E1C073-4D15-4C24-A0EF-CBD53BA0342C}" srcId="{B453EC67-42A8-4CF3-A134-5D3BCAED7DA4}" destId="{BD0D8F1D-4D26-468D-B323-EC99A9EBF405}" srcOrd="1" destOrd="0" parTransId="{47A94F94-0782-4772-BD2F-955E7B4C5541}" sibTransId="{ECD3D19A-B96D-495D-8877-FD5CBC63F05E}"/>
    <dgm:cxn modelId="{0F1B947B-70F7-4A31-AB55-DE1F6C16F128}" type="presOf" srcId="{AB3AC648-2729-44AF-AB2A-9703DA943B39}" destId="{CFDD1111-A204-4323-8994-B1DCDA2F7805}" srcOrd="0" destOrd="1" presId="urn:microsoft.com/office/officeart/2005/8/layout/chevron2"/>
    <dgm:cxn modelId="{42001D82-3441-4E4B-B429-A6C97DB2C2FF}" type="presOf" srcId="{88822114-E950-4E0A-9310-AC22AE370A89}" destId="{2AB22C5A-8F4D-4EEF-B575-3783BC6955F9}" srcOrd="0" destOrd="0" presId="urn:microsoft.com/office/officeart/2005/8/layout/chevron2"/>
    <dgm:cxn modelId="{EDE15B83-91B7-4D22-98DA-EAF565E38703}" srcId="{77437587-604A-40B7-B0D4-A4202A0BC854}" destId="{EF5969AD-541F-4C15-8528-8F2AD83CBAB1}" srcOrd="0" destOrd="0" parTransId="{6E25D0CE-74E7-4376-8E7A-9A4555A18515}" sibTransId="{10BA38C5-8393-486E-875E-C93F48B0150B}"/>
    <dgm:cxn modelId="{CB2CE583-5532-446D-8548-773E5E0CB8C1}" type="presOf" srcId="{77437587-604A-40B7-B0D4-A4202A0BC854}" destId="{848F4573-9536-4183-A106-81637C13219B}" srcOrd="0" destOrd="2" presId="urn:microsoft.com/office/officeart/2005/8/layout/chevron2"/>
    <dgm:cxn modelId="{B9C67485-66BB-4948-A476-0942EC731480}" type="presOf" srcId="{B6838E5D-68F0-4006-BA8D-CF26B59DD9D5}" destId="{7512885E-8F54-48B9-B85B-C2BDF8D9484B}" srcOrd="0" destOrd="2" presId="urn:microsoft.com/office/officeart/2005/8/layout/chevron2"/>
    <dgm:cxn modelId="{76308C86-4FF2-448D-BEF8-F92FCEF3A252}" type="presOf" srcId="{B453EC67-42A8-4CF3-A134-5D3BCAED7DA4}" destId="{2C02D42D-B264-4627-9421-D373F6038B88}" srcOrd="0" destOrd="0" presId="urn:microsoft.com/office/officeart/2005/8/layout/chevron2"/>
    <dgm:cxn modelId="{FFE36292-3651-4040-986B-7E73379CDD7C}" type="presOf" srcId="{414B3758-EB24-4471-BD36-F6EEC4BF6523}" destId="{CFDD1111-A204-4323-8994-B1DCDA2F7805}" srcOrd="0" destOrd="0" presId="urn:microsoft.com/office/officeart/2005/8/layout/chevron2"/>
    <dgm:cxn modelId="{90B12BA5-698E-454D-A50C-E997FAC63FBB}" type="presOf" srcId="{0C472ABE-262D-4F39-AE07-8E6F066B418B}" destId="{7512885E-8F54-48B9-B85B-C2BDF8D9484B}" srcOrd="0" destOrd="0" presId="urn:microsoft.com/office/officeart/2005/8/layout/chevron2"/>
    <dgm:cxn modelId="{CC5654BA-F560-4840-B17A-FFD2CFF7ED2E}" srcId="{B453EC67-42A8-4CF3-A134-5D3BCAED7DA4}" destId="{82E6BEE0-68C6-4910-B26A-8AFD8EF01B36}" srcOrd="2" destOrd="0" parTransId="{3FA0FD01-D8F3-457B-9F81-1E6B0A2AA030}" sibTransId="{499B0CC9-213D-47E2-B26D-AF64EDD4A464}"/>
    <dgm:cxn modelId="{8C5B59BC-9A59-42E5-A52A-669648B4EA40}" type="presOf" srcId="{82E6BEE0-68C6-4910-B26A-8AFD8EF01B36}" destId="{D84A9F1C-B0B0-43C6-AA19-ED79EB56C56B}" srcOrd="0" destOrd="0" presId="urn:microsoft.com/office/officeart/2005/8/layout/chevron2"/>
    <dgm:cxn modelId="{E9ACBCC5-2E08-4196-988E-8D22D01F7176}" srcId="{88822114-E950-4E0A-9310-AC22AE370A89}" destId="{4115B127-C76B-4443-B730-182A96A761CE}" srcOrd="0" destOrd="0" parTransId="{1F1CC35B-D545-4C17-93BF-19B2EDD13FFB}" sibTransId="{3B928ED5-21A4-459B-A068-255400E89023}"/>
    <dgm:cxn modelId="{4F7404C8-E34D-4DD1-89E2-7D0090241EF0}" type="presOf" srcId="{113C4FA6-0C03-4540-946A-E867743F03DC}" destId="{CFDD1111-A204-4323-8994-B1DCDA2F7805}" srcOrd="0" destOrd="2" presId="urn:microsoft.com/office/officeart/2005/8/layout/chevron2"/>
    <dgm:cxn modelId="{CBB8F3D2-E189-4EFD-ACD1-A17A048C4A36}" srcId="{BD0D8F1D-4D26-468D-B323-EC99A9EBF405}" destId="{D6DED818-E030-4555-B7AA-E17D1EB29FEE}" srcOrd="1" destOrd="0" parTransId="{2679D07A-B893-4D37-9317-2EDDBEB20EF5}" sibTransId="{B405E2DE-4902-4833-934D-C132FA12F9B9}"/>
    <dgm:cxn modelId="{8AB75BDC-4CAF-46A7-938D-DDA7DB25D6B2}" srcId="{BD0D8F1D-4D26-468D-B323-EC99A9EBF405}" destId="{0C472ABE-262D-4F39-AE07-8E6F066B418B}" srcOrd="0" destOrd="0" parTransId="{9B41EAE3-BC5E-4E94-B818-D2D6B5717E8B}" sibTransId="{3A3D9A81-110E-415C-A611-55E5E5311D96}"/>
    <dgm:cxn modelId="{515773EA-0190-4BFD-AF2C-BE096F28A1C0}" srcId="{B453EC67-42A8-4CF3-A134-5D3BCAED7DA4}" destId="{88822114-E950-4E0A-9310-AC22AE370A89}" srcOrd="0" destOrd="0" parTransId="{C19BA19F-7193-4015-A17D-E5B5F52F7371}" sibTransId="{FCED8861-32E4-4A91-9C6B-1CE3F4BE825B}"/>
    <dgm:cxn modelId="{2194D3F2-87BA-4265-9F78-67CB105B67F7}" srcId="{B6838E5D-68F0-4006-BA8D-CF26B59DD9D5}" destId="{C9F097F8-DB8B-4125-BF6A-820F446121F5}" srcOrd="0" destOrd="0" parTransId="{642B3F4D-0F08-4BA2-925F-72162AF22454}" sibTransId="{CEA591EE-3E77-4A95-9282-35EE7EEBAF59}"/>
    <dgm:cxn modelId="{72C7A1FA-CA47-46D2-A4A8-AFB423C127CF}" srcId="{82E6BEE0-68C6-4910-B26A-8AFD8EF01B36}" destId="{414B3758-EB24-4471-BD36-F6EEC4BF6523}" srcOrd="0" destOrd="0" parTransId="{9146031B-E796-47E4-8380-4C8646E8F862}" sibTransId="{31006A60-FF35-4180-9027-DFAC20E1193F}"/>
    <dgm:cxn modelId="{F0FD7C9A-2F45-408E-BBF7-CD5792406523}" type="presParOf" srcId="{2C02D42D-B264-4627-9421-D373F6038B88}" destId="{091A4BA9-7B26-4F3D-BE10-C7F63D0F5232}" srcOrd="0" destOrd="0" presId="urn:microsoft.com/office/officeart/2005/8/layout/chevron2"/>
    <dgm:cxn modelId="{76FD61CF-23CA-46BB-AC82-4E75B5D08DD4}" type="presParOf" srcId="{091A4BA9-7B26-4F3D-BE10-C7F63D0F5232}" destId="{2AB22C5A-8F4D-4EEF-B575-3783BC6955F9}" srcOrd="0" destOrd="0" presId="urn:microsoft.com/office/officeart/2005/8/layout/chevron2"/>
    <dgm:cxn modelId="{6A38530C-3B53-4B8E-A1E6-D6D2BC206554}" type="presParOf" srcId="{091A4BA9-7B26-4F3D-BE10-C7F63D0F5232}" destId="{848F4573-9536-4183-A106-81637C13219B}" srcOrd="1" destOrd="0" presId="urn:microsoft.com/office/officeart/2005/8/layout/chevron2"/>
    <dgm:cxn modelId="{B6FD4999-EE05-454B-9F16-BD008B833969}" type="presParOf" srcId="{2C02D42D-B264-4627-9421-D373F6038B88}" destId="{9BA54594-C393-431B-89D7-E13F9E705EE4}" srcOrd="1" destOrd="0" presId="urn:microsoft.com/office/officeart/2005/8/layout/chevron2"/>
    <dgm:cxn modelId="{9926BBF1-336B-4E44-A8CD-D622672769C5}" type="presParOf" srcId="{2C02D42D-B264-4627-9421-D373F6038B88}" destId="{FF3871F3-E208-4BBE-99F5-1785859DD919}" srcOrd="2" destOrd="0" presId="urn:microsoft.com/office/officeart/2005/8/layout/chevron2"/>
    <dgm:cxn modelId="{555CF823-7CB5-4437-A5CA-975C09E79F2B}" type="presParOf" srcId="{FF3871F3-E208-4BBE-99F5-1785859DD919}" destId="{C7CE7485-F6BC-4573-AA35-E1CE5366BCAC}" srcOrd="0" destOrd="0" presId="urn:microsoft.com/office/officeart/2005/8/layout/chevron2"/>
    <dgm:cxn modelId="{CC693418-152C-4C4A-8551-7A14D536A31D}" type="presParOf" srcId="{FF3871F3-E208-4BBE-99F5-1785859DD919}" destId="{7512885E-8F54-48B9-B85B-C2BDF8D9484B}" srcOrd="1" destOrd="0" presId="urn:microsoft.com/office/officeart/2005/8/layout/chevron2"/>
    <dgm:cxn modelId="{59149003-28C7-4721-B13E-7F0C359E78EE}" type="presParOf" srcId="{2C02D42D-B264-4627-9421-D373F6038B88}" destId="{5879AAF7-3DB3-4C3E-B4D9-04E37E391673}" srcOrd="3" destOrd="0" presId="urn:microsoft.com/office/officeart/2005/8/layout/chevron2"/>
    <dgm:cxn modelId="{27805550-CA12-4EB8-AA30-AF487B33DDC3}" type="presParOf" srcId="{2C02D42D-B264-4627-9421-D373F6038B88}" destId="{E68AB96B-B66A-4726-8C9E-41AAC97B0BD7}" srcOrd="4" destOrd="0" presId="urn:microsoft.com/office/officeart/2005/8/layout/chevron2"/>
    <dgm:cxn modelId="{946F199C-B278-44DD-A24F-034ED9BF83B5}" type="presParOf" srcId="{E68AB96B-B66A-4726-8C9E-41AAC97B0BD7}" destId="{D84A9F1C-B0B0-43C6-AA19-ED79EB56C56B}" srcOrd="0" destOrd="0" presId="urn:microsoft.com/office/officeart/2005/8/layout/chevron2"/>
    <dgm:cxn modelId="{9184DA96-7724-4B2A-A4DF-93654BC3C1EE}" type="presParOf" srcId="{E68AB96B-B66A-4726-8C9E-41AAC97B0BD7}" destId="{CFDD1111-A204-4323-8994-B1DCDA2F78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2C5A-8F4D-4EEF-B575-3783BC6955F9}">
      <dsp:nvSpPr>
        <dsp:cNvPr id="0" name=""/>
        <dsp:cNvSpPr/>
      </dsp:nvSpPr>
      <dsp:spPr>
        <a:xfrm rot="5400000">
          <a:off x="-246774" y="249135"/>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a:t>
          </a:r>
          <a:r>
            <a:rPr lang="en-US" sz="1600" kern="1200" baseline="30000" dirty="0"/>
            <a:t>91</a:t>
          </a:r>
          <a:r>
            <a:rPr lang="en-US" sz="1600" kern="1200" dirty="0"/>
            <a:t>Y</a:t>
          </a:r>
        </a:p>
      </dsp:txBody>
      <dsp:txXfrm rot="-5400000">
        <a:off x="0" y="578167"/>
        <a:ext cx="1151612" cy="493548"/>
      </dsp:txXfrm>
    </dsp:sp>
    <dsp:sp modelId="{848F4573-9536-4183-A106-81637C13219B}">
      <dsp:nvSpPr>
        <dsp:cNvPr id="0" name=""/>
        <dsp:cNvSpPr/>
      </dsp:nvSpPr>
      <dsp:spPr>
        <a:xfrm rot="5400000">
          <a:off x="3597128" y="-2443154"/>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Irradiation of 100 mg HEU at </a:t>
          </a:r>
          <a:r>
            <a:rPr lang="en-US" sz="1500" kern="1200" dirty="0" err="1"/>
            <a:t>McClellen</a:t>
          </a:r>
          <a:r>
            <a:rPr lang="en-US" sz="1500" kern="1200" dirty="0"/>
            <a:t> Nuclear Reactor (~e</a:t>
          </a:r>
          <a:r>
            <a:rPr lang="en-US" sz="1500" kern="1200" baseline="30000" dirty="0"/>
            <a:t>16</a:t>
          </a:r>
          <a:r>
            <a:rPr lang="en-US" sz="1500" kern="1200" dirty="0"/>
            <a:t> fissions)</a:t>
          </a:r>
        </a:p>
        <a:p>
          <a:pPr marL="114300" lvl="1" indent="-114300" algn="l" defTabSz="666750">
            <a:lnSpc>
              <a:spcPct val="90000"/>
            </a:lnSpc>
            <a:spcBef>
              <a:spcPct val="0"/>
            </a:spcBef>
            <a:spcAft>
              <a:spcPct val="15000"/>
            </a:spcAft>
            <a:buChar char="•"/>
          </a:pPr>
          <a:r>
            <a:rPr lang="en-US" sz="1500" kern="1200" dirty="0"/>
            <a:t>Separation of Fission Products - LN Resin</a:t>
          </a:r>
        </a:p>
        <a:p>
          <a:pPr marL="114300" lvl="1" indent="-114300" algn="l" defTabSz="666750">
            <a:lnSpc>
              <a:spcPct val="90000"/>
            </a:lnSpc>
            <a:spcBef>
              <a:spcPct val="0"/>
            </a:spcBef>
            <a:spcAft>
              <a:spcPct val="15000"/>
            </a:spcAft>
            <a:buChar char="•"/>
          </a:pPr>
          <a:r>
            <a:rPr lang="en-US" sz="1500" kern="1200" dirty="0"/>
            <a:t>Separation of </a:t>
          </a:r>
          <a:r>
            <a:rPr lang="en-US" sz="1500" kern="1200" baseline="30000" dirty="0"/>
            <a:t>91</a:t>
          </a:r>
          <a:r>
            <a:rPr lang="en-US" sz="1500" kern="1200" dirty="0"/>
            <a:t>Y from REEs - LN Resin</a:t>
          </a:r>
        </a:p>
        <a:p>
          <a:pPr marL="228600" lvl="2" indent="-114300" algn="l" defTabSz="666750">
            <a:lnSpc>
              <a:spcPct val="90000"/>
            </a:lnSpc>
            <a:spcBef>
              <a:spcPct val="0"/>
            </a:spcBef>
            <a:spcAft>
              <a:spcPct val="15000"/>
            </a:spcAft>
            <a:buChar char="•"/>
          </a:pPr>
          <a:r>
            <a:rPr lang="en-US" sz="1500" kern="1200" dirty="0"/>
            <a:t>Single pass ultra clean </a:t>
          </a:r>
          <a:r>
            <a:rPr lang="en-US" sz="1500" kern="1200" baseline="30000" dirty="0"/>
            <a:t>91</a:t>
          </a:r>
          <a:r>
            <a:rPr lang="en-US" sz="1500" kern="1200" dirty="0"/>
            <a:t>Y fraction</a:t>
          </a:r>
        </a:p>
      </dsp:txBody>
      <dsp:txXfrm rot="-5400000">
        <a:off x="1151612" y="54564"/>
        <a:ext cx="5908184" cy="964950"/>
      </dsp:txXfrm>
    </dsp:sp>
    <dsp:sp modelId="{C7CE7485-F6BC-4573-AA35-E1CE5366BCAC}">
      <dsp:nvSpPr>
        <dsp:cNvPr id="0" name=""/>
        <dsp:cNvSpPr/>
      </dsp:nvSpPr>
      <dsp:spPr>
        <a:xfrm rot="5400000">
          <a:off x="-246774" y="1700740"/>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a:t>
          </a:r>
          <a:r>
            <a:rPr lang="en-US" sz="1600" kern="1200" baseline="30000" dirty="0"/>
            <a:t>171</a:t>
          </a:r>
          <a:r>
            <a:rPr lang="en-US" sz="1600" kern="1200" dirty="0"/>
            <a:t>Tm</a:t>
          </a:r>
        </a:p>
      </dsp:txBody>
      <dsp:txXfrm rot="-5400000">
        <a:off x="0" y="2029772"/>
        <a:ext cx="1151612" cy="493548"/>
      </dsp:txXfrm>
    </dsp:sp>
    <dsp:sp modelId="{7512885E-8F54-48B9-B85B-C2BDF8D9484B}">
      <dsp:nvSpPr>
        <dsp:cNvPr id="0" name=""/>
        <dsp:cNvSpPr/>
      </dsp:nvSpPr>
      <dsp:spPr>
        <a:xfrm rot="5400000">
          <a:off x="3597128" y="-991549"/>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Irradiation of 100 mg Er</a:t>
          </a:r>
          <a:r>
            <a:rPr lang="en-US" sz="1500" kern="1200" baseline="-25000" dirty="0"/>
            <a:t>2</a:t>
          </a:r>
          <a:r>
            <a:rPr lang="en-US" sz="1500" kern="1200" dirty="0"/>
            <a:t>O</a:t>
          </a:r>
          <a:r>
            <a:rPr lang="en-US" sz="1500" kern="1200" baseline="-25000" dirty="0"/>
            <a:t>3</a:t>
          </a:r>
          <a:r>
            <a:rPr lang="en-US" sz="1500" kern="1200" dirty="0"/>
            <a:t> at </a:t>
          </a:r>
          <a:r>
            <a:rPr lang="en-US" sz="1500" kern="1200" dirty="0" err="1"/>
            <a:t>McClellen</a:t>
          </a:r>
          <a:r>
            <a:rPr lang="en-US" sz="1500" kern="1200" dirty="0"/>
            <a:t> Nuclear Reactor </a:t>
          </a:r>
        </a:p>
        <a:p>
          <a:pPr marL="114300" lvl="1" indent="-114300" algn="l" defTabSz="666750">
            <a:lnSpc>
              <a:spcPct val="90000"/>
            </a:lnSpc>
            <a:spcBef>
              <a:spcPct val="0"/>
            </a:spcBef>
            <a:spcAft>
              <a:spcPct val="15000"/>
            </a:spcAft>
            <a:buChar char="•"/>
          </a:pPr>
          <a:r>
            <a:rPr lang="en-US" sz="1500" kern="1200" dirty="0"/>
            <a:t>Separation of </a:t>
          </a:r>
          <a:r>
            <a:rPr lang="en-US" sz="1500" kern="1200" baseline="30000" dirty="0"/>
            <a:t>171</a:t>
          </a:r>
          <a:r>
            <a:rPr lang="en-US" sz="1500" kern="1200" dirty="0"/>
            <a:t>Tm from bulk Er</a:t>
          </a:r>
          <a:r>
            <a:rPr lang="en-US" sz="1500" kern="1200" baseline="-25000" dirty="0"/>
            <a:t>2</a:t>
          </a:r>
          <a:r>
            <a:rPr lang="en-US" sz="1500" kern="1200" dirty="0"/>
            <a:t>O</a:t>
          </a:r>
          <a:r>
            <a:rPr lang="en-US" sz="1500" kern="1200" baseline="-25000" dirty="0"/>
            <a:t>3 </a:t>
          </a:r>
          <a:r>
            <a:rPr lang="en-US" sz="1500" kern="1200" dirty="0"/>
            <a:t>- LN Resin</a:t>
          </a:r>
        </a:p>
        <a:p>
          <a:pPr marL="114300" lvl="1" indent="-114300" algn="l" defTabSz="666750">
            <a:lnSpc>
              <a:spcPct val="90000"/>
            </a:lnSpc>
            <a:spcBef>
              <a:spcPct val="0"/>
            </a:spcBef>
            <a:spcAft>
              <a:spcPct val="15000"/>
            </a:spcAft>
            <a:buChar char="•"/>
          </a:pPr>
          <a:r>
            <a:rPr lang="en-US" sz="1500" kern="1200" dirty="0"/>
            <a:t>Repeat separation of </a:t>
          </a:r>
          <a:r>
            <a:rPr lang="en-US" sz="1500" kern="1200" baseline="30000" dirty="0"/>
            <a:t>171</a:t>
          </a:r>
          <a:r>
            <a:rPr lang="en-US" sz="1500" kern="1200" dirty="0"/>
            <a:t>Tm from trace Er - LN resin</a:t>
          </a:r>
        </a:p>
        <a:p>
          <a:pPr marL="228600" lvl="2" indent="-114300" algn="l" defTabSz="666750">
            <a:lnSpc>
              <a:spcPct val="90000"/>
            </a:lnSpc>
            <a:spcBef>
              <a:spcPct val="0"/>
            </a:spcBef>
            <a:spcAft>
              <a:spcPct val="15000"/>
            </a:spcAft>
            <a:buChar char="•"/>
          </a:pPr>
          <a:r>
            <a:rPr lang="en-US" sz="1500" kern="1200" dirty="0"/>
            <a:t>90+ % Tm in last two fractions, pass 1:  2.5 µg Er, pass 2: &lt;0.02 µg Er </a:t>
          </a:r>
        </a:p>
      </dsp:txBody>
      <dsp:txXfrm rot="-5400000">
        <a:off x="1151612" y="1506169"/>
        <a:ext cx="5908184" cy="964950"/>
      </dsp:txXfrm>
    </dsp:sp>
    <dsp:sp modelId="{D84A9F1C-B0B0-43C6-AA19-ED79EB56C56B}">
      <dsp:nvSpPr>
        <dsp:cNvPr id="0" name=""/>
        <dsp:cNvSpPr/>
      </dsp:nvSpPr>
      <dsp:spPr>
        <a:xfrm rot="5400000">
          <a:off x="-246774" y="3152344"/>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Final Preparation</a:t>
          </a:r>
        </a:p>
      </dsp:txBody>
      <dsp:txXfrm rot="-5400000">
        <a:off x="0" y="3481376"/>
        <a:ext cx="1151612" cy="493548"/>
      </dsp:txXfrm>
    </dsp:sp>
    <dsp:sp modelId="{CFDD1111-A204-4323-8994-B1DCDA2F7805}">
      <dsp:nvSpPr>
        <dsp:cNvPr id="0" name=""/>
        <dsp:cNvSpPr/>
      </dsp:nvSpPr>
      <dsp:spPr>
        <a:xfrm rot="5400000">
          <a:off x="3597128" y="460054"/>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Combine isolated </a:t>
          </a:r>
          <a:r>
            <a:rPr lang="en-US" sz="1500" kern="1200" baseline="30000" dirty="0"/>
            <a:t>91</a:t>
          </a:r>
          <a:r>
            <a:rPr lang="en-US" sz="1500" kern="1200" dirty="0"/>
            <a:t>Y, </a:t>
          </a:r>
          <a:r>
            <a:rPr lang="en-US" sz="1500" kern="1200" baseline="30000" dirty="0"/>
            <a:t>171</a:t>
          </a:r>
          <a:r>
            <a:rPr lang="en-US" sz="1500" kern="1200" dirty="0"/>
            <a:t>Tm and legacy </a:t>
          </a:r>
          <a:r>
            <a:rPr lang="en-US" sz="1500" kern="1200" baseline="30000" dirty="0"/>
            <a:t>152</a:t>
          </a:r>
          <a:r>
            <a:rPr lang="en-US" sz="1500" kern="1200" dirty="0"/>
            <a:t>Eu and convert to 0.55 M HCl</a:t>
          </a:r>
        </a:p>
        <a:p>
          <a:pPr marL="114300" lvl="1" indent="-114300" algn="l" defTabSz="666750">
            <a:lnSpc>
              <a:spcPct val="90000"/>
            </a:lnSpc>
            <a:spcBef>
              <a:spcPct val="0"/>
            </a:spcBef>
            <a:spcAft>
              <a:spcPct val="15000"/>
            </a:spcAft>
            <a:buChar char="•"/>
          </a:pPr>
          <a:r>
            <a:rPr lang="en-US" sz="1500" kern="1200" dirty="0"/>
            <a:t>Separation of salts (Na, K, Ca etc.) - AG 50Wx8 </a:t>
          </a:r>
        </a:p>
        <a:p>
          <a:pPr marL="114300" lvl="1" indent="-114300" algn="l" defTabSz="666750">
            <a:lnSpc>
              <a:spcPct val="90000"/>
            </a:lnSpc>
            <a:spcBef>
              <a:spcPct val="0"/>
            </a:spcBef>
            <a:spcAft>
              <a:spcPct val="15000"/>
            </a:spcAft>
            <a:buChar char="•"/>
          </a:pPr>
          <a:r>
            <a:rPr lang="en-US" sz="1500" kern="1200" dirty="0"/>
            <a:t>Separation phosphate resin fines and final preparation - AG 1x8</a:t>
          </a:r>
        </a:p>
      </dsp:txBody>
      <dsp:txXfrm rot="-5400000">
        <a:off x="1151612" y="2957772"/>
        <a:ext cx="5908184" cy="964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2C5A-8F4D-4EEF-B575-3783BC6955F9}">
      <dsp:nvSpPr>
        <dsp:cNvPr id="0" name=""/>
        <dsp:cNvSpPr/>
      </dsp:nvSpPr>
      <dsp:spPr>
        <a:xfrm rot="5400000">
          <a:off x="-246774" y="249135"/>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a:t>
          </a:r>
          <a:r>
            <a:rPr lang="en-US" sz="1600" kern="1200" baseline="30000" dirty="0"/>
            <a:t>91</a:t>
          </a:r>
          <a:r>
            <a:rPr lang="en-US" sz="1600" kern="1200" dirty="0"/>
            <a:t>Y</a:t>
          </a:r>
        </a:p>
      </dsp:txBody>
      <dsp:txXfrm rot="-5400000">
        <a:off x="0" y="578167"/>
        <a:ext cx="1151612" cy="493548"/>
      </dsp:txXfrm>
    </dsp:sp>
    <dsp:sp modelId="{848F4573-9536-4183-A106-81637C13219B}">
      <dsp:nvSpPr>
        <dsp:cNvPr id="0" name=""/>
        <dsp:cNvSpPr/>
      </dsp:nvSpPr>
      <dsp:spPr>
        <a:xfrm rot="5400000">
          <a:off x="3597128" y="-2443154"/>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Irradiation of 100 mg HEU at </a:t>
          </a:r>
          <a:r>
            <a:rPr lang="en-US" sz="1500" kern="1200" dirty="0" err="1"/>
            <a:t>McClellen</a:t>
          </a:r>
          <a:r>
            <a:rPr lang="en-US" sz="1500" kern="1200" dirty="0"/>
            <a:t> Nuclear Reactor (~e</a:t>
          </a:r>
          <a:r>
            <a:rPr lang="en-US" sz="1500" kern="1200" baseline="30000" dirty="0"/>
            <a:t>16</a:t>
          </a:r>
          <a:r>
            <a:rPr lang="en-US" sz="1500" kern="1200" dirty="0"/>
            <a:t> fissions)</a:t>
          </a:r>
        </a:p>
        <a:p>
          <a:pPr marL="114300" lvl="1" indent="-114300" algn="l" defTabSz="666750">
            <a:lnSpc>
              <a:spcPct val="90000"/>
            </a:lnSpc>
            <a:spcBef>
              <a:spcPct val="0"/>
            </a:spcBef>
            <a:spcAft>
              <a:spcPct val="15000"/>
            </a:spcAft>
            <a:buChar char="•"/>
          </a:pPr>
          <a:r>
            <a:rPr lang="en-US" sz="1500" kern="1200" dirty="0"/>
            <a:t>Separation of Fission Products - LN Resin</a:t>
          </a:r>
        </a:p>
        <a:p>
          <a:pPr marL="114300" lvl="1" indent="-114300" algn="l" defTabSz="666750">
            <a:lnSpc>
              <a:spcPct val="90000"/>
            </a:lnSpc>
            <a:spcBef>
              <a:spcPct val="0"/>
            </a:spcBef>
            <a:spcAft>
              <a:spcPct val="15000"/>
            </a:spcAft>
            <a:buChar char="•"/>
          </a:pPr>
          <a:r>
            <a:rPr lang="en-US" sz="1500" kern="1200" dirty="0"/>
            <a:t>Separation of </a:t>
          </a:r>
          <a:r>
            <a:rPr lang="en-US" sz="1500" kern="1200" baseline="30000" dirty="0"/>
            <a:t>91</a:t>
          </a:r>
          <a:r>
            <a:rPr lang="en-US" sz="1500" kern="1200" dirty="0"/>
            <a:t>Y from REEs - LN Resin</a:t>
          </a:r>
        </a:p>
        <a:p>
          <a:pPr marL="228600" lvl="2" indent="-114300" algn="l" defTabSz="666750">
            <a:lnSpc>
              <a:spcPct val="90000"/>
            </a:lnSpc>
            <a:spcBef>
              <a:spcPct val="0"/>
            </a:spcBef>
            <a:spcAft>
              <a:spcPct val="15000"/>
            </a:spcAft>
            <a:buChar char="•"/>
          </a:pPr>
          <a:r>
            <a:rPr lang="en-US" sz="1500" kern="1200" dirty="0"/>
            <a:t>Single pass ultra clean </a:t>
          </a:r>
          <a:r>
            <a:rPr lang="en-US" sz="1500" kern="1200" baseline="30000" dirty="0"/>
            <a:t>91</a:t>
          </a:r>
          <a:r>
            <a:rPr lang="en-US" sz="1500" kern="1200" dirty="0"/>
            <a:t>Y fraction</a:t>
          </a:r>
        </a:p>
      </dsp:txBody>
      <dsp:txXfrm rot="-5400000">
        <a:off x="1151612" y="54564"/>
        <a:ext cx="5908184" cy="964950"/>
      </dsp:txXfrm>
    </dsp:sp>
    <dsp:sp modelId="{C7CE7485-F6BC-4573-AA35-E1CE5366BCAC}">
      <dsp:nvSpPr>
        <dsp:cNvPr id="0" name=""/>
        <dsp:cNvSpPr/>
      </dsp:nvSpPr>
      <dsp:spPr>
        <a:xfrm rot="5400000">
          <a:off x="-246774" y="1700740"/>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a:t>
          </a:r>
          <a:r>
            <a:rPr lang="en-US" sz="1600" kern="1200" baseline="30000" dirty="0"/>
            <a:t>171</a:t>
          </a:r>
          <a:r>
            <a:rPr lang="en-US" sz="1600" kern="1200" dirty="0"/>
            <a:t>Tm</a:t>
          </a:r>
        </a:p>
      </dsp:txBody>
      <dsp:txXfrm rot="-5400000">
        <a:off x="0" y="2029772"/>
        <a:ext cx="1151612" cy="493548"/>
      </dsp:txXfrm>
    </dsp:sp>
    <dsp:sp modelId="{7512885E-8F54-48B9-B85B-C2BDF8D9484B}">
      <dsp:nvSpPr>
        <dsp:cNvPr id="0" name=""/>
        <dsp:cNvSpPr/>
      </dsp:nvSpPr>
      <dsp:spPr>
        <a:xfrm rot="5400000">
          <a:off x="3597128" y="-991549"/>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Irradiation of 100 mg Er</a:t>
          </a:r>
          <a:r>
            <a:rPr lang="en-US" sz="1500" kern="1200" baseline="-25000" dirty="0"/>
            <a:t>2</a:t>
          </a:r>
          <a:r>
            <a:rPr lang="en-US" sz="1500" kern="1200" dirty="0"/>
            <a:t>O</a:t>
          </a:r>
          <a:r>
            <a:rPr lang="en-US" sz="1500" kern="1200" baseline="-25000" dirty="0"/>
            <a:t>3</a:t>
          </a:r>
          <a:r>
            <a:rPr lang="en-US" sz="1500" kern="1200" dirty="0"/>
            <a:t> at </a:t>
          </a:r>
          <a:r>
            <a:rPr lang="en-US" sz="1500" kern="1200" dirty="0" err="1"/>
            <a:t>McClellen</a:t>
          </a:r>
          <a:r>
            <a:rPr lang="en-US" sz="1500" kern="1200" dirty="0"/>
            <a:t> Nuclear Reactor </a:t>
          </a:r>
        </a:p>
        <a:p>
          <a:pPr marL="114300" lvl="1" indent="-114300" algn="l" defTabSz="666750">
            <a:lnSpc>
              <a:spcPct val="90000"/>
            </a:lnSpc>
            <a:spcBef>
              <a:spcPct val="0"/>
            </a:spcBef>
            <a:spcAft>
              <a:spcPct val="15000"/>
            </a:spcAft>
            <a:buChar char="•"/>
          </a:pPr>
          <a:r>
            <a:rPr lang="en-US" sz="1500" kern="1200" dirty="0"/>
            <a:t>Separation of </a:t>
          </a:r>
          <a:r>
            <a:rPr lang="en-US" sz="1500" kern="1200" baseline="30000" dirty="0"/>
            <a:t>171</a:t>
          </a:r>
          <a:r>
            <a:rPr lang="en-US" sz="1500" kern="1200" dirty="0"/>
            <a:t>Tm from bulk Er</a:t>
          </a:r>
          <a:r>
            <a:rPr lang="en-US" sz="1500" kern="1200" baseline="-25000" dirty="0"/>
            <a:t>2</a:t>
          </a:r>
          <a:r>
            <a:rPr lang="en-US" sz="1500" kern="1200" dirty="0"/>
            <a:t>O</a:t>
          </a:r>
          <a:r>
            <a:rPr lang="en-US" sz="1500" kern="1200" baseline="-25000" dirty="0"/>
            <a:t>3 </a:t>
          </a:r>
          <a:r>
            <a:rPr lang="en-US" sz="1500" kern="1200" dirty="0"/>
            <a:t>- LN Resin</a:t>
          </a:r>
        </a:p>
        <a:p>
          <a:pPr marL="114300" lvl="1" indent="-114300" algn="l" defTabSz="666750">
            <a:lnSpc>
              <a:spcPct val="90000"/>
            </a:lnSpc>
            <a:spcBef>
              <a:spcPct val="0"/>
            </a:spcBef>
            <a:spcAft>
              <a:spcPct val="15000"/>
            </a:spcAft>
            <a:buChar char="•"/>
          </a:pPr>
          <a:r>
            <a:rPr lang="en-US" sz="1500" kern="1200" dirty="0"/>
            <a:t>Repeat separation of </a:t>
          </a:r>
          <a:r>
            <a:rPr lang="en-US" sz="1500" kern="1200" baseline="30000" dirty="0"/>
            <a:t>171</a:t>
          </a:r>
          <a:r>
            <a:rPr lang="en-US" sz="1500" kern="1200" dirty="0"/>
            <a:t>Tm from trace Er - LN resin</a:t>
          </a:r>
        </a:p>
        <a:p>
          <a:pPr marL="228600" lvl="2" indent="-114300" algn="l" defTabSz="666750">
            <a:lnSpc>
              <a:spcPct val="90000"/>
            </a:lnSpc>
            <a:spcBef>
              <a:spcPct val="0"/>
            </a:spcBef>
            <a:spcAft>
              <a:spcPct val="15000"/>
            </a:spcAft>
            <a:buChar char="•"/>
          </a:pPr>
          <a:r>
            <a:rPr lang="en-US" sz="1500" kern="1200" dirty="0"/>
            <a:t>90+ % Tm in last two fractions, pass 1:  2.5 µg Er, pass 2: &lt;0.02 µg Er </a:t>
          </a:r>
        </a:p>
      </dsp:txBody>
      <dsp:txXfrm rot="-5400000">
        <a:off x="1151612" y="1506169"/>
        <a:ext cx="5908184" cy="964950"/>
      </dsp:txXfrm>
    </dsp:sp>
    <dsp:sp modelId="{D84A9F1C-B0B0-43C6-AA19-ED79EB56C56B}">
      <dsp:nvSpPr>
        <dsp:cNvPr id="0" name=""/>
        <dsp:cNvSpPr/>
      </dsp:nvSpPr>
      <dsp:spPr>
        <a:xfrm rot="5400000">
          <a:off x="-246774" y="3152344"/>
          <a:ext cx="1645160" cy="1151612"/>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Final Preparation</a:t>
          </a:r>
        </a:p>
      </dsp:txBody>
      <dsp:txXfrm rot="-5400000">
        <a:off x="0" y="3481376"/>
        <a:ext cx="1151612" cy="493548"/>
      </dsp:txXfrm>
    </dsp:sp>
    <dsp:sp modelId="{CFDD1111-A204-4323-8994-B1DCDA2F7805}">
      <dsp:nvSpPr>
        <dsp:cNvPr id="0" name=""/>
        <dsp:cNvSpPr/>
      </dsp:nvSpPr>
      <dsp:spPr>
        <a:xfrm rot="5400000">
          <a:off x="3597128" y="460054"/>
          <a:ext cx="1069354" cy="59603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Combine isolated </a:t>
          </a:r>
          <a:r>
            <a:rPr lang="en-US" sz="1500" kern="1200" baseline="30000" dirty="0"/>
            <a:t>91</a:t>
          </a:r>
          <a:r>
            <a:rPr lang="en-US" sz="1500" kern="1200" dirty="0"/>
            <a:t>Y, </a:t>
          </a:r>
          <a:r>
            <a:rPr lang="en-US" sz="1500" kern="1200" baseline="30000" dirty="0"/>
            <a:t>171</a:t>
          </a:r>
          <a:r>
            <a:rPr lang="en-US" sz="1500" kern="1200" dirty="0"/>
            <a:t>Tm and legacy </a:t>
          </a:r>
          <a:r>
            <a:rPr lang="en-US" sz="1500" kern="1200" baseline="30000" dirty="0"/>
            <a:t>152</a:t>
          </a:r>
          <a:r>
            <a:rPr lang="en-US" sz="1500" kern="1200" dirty="0"/>
            <a:t>Eu and convert to 0.55 M HCl</a:t>
          </a:r>
        </a:p>
        <a:p>
          <a:pPr marL="114300" lvl="1" indent="-114300" algn="l" defTabSz="666750">
            <a:lnSpc>
              <a:spcPct val="90000"/>
            </a:lnSpc>
            <a:spcBef>
              <a:spcPct val="0"/>
            </a:spcBef>
            <a:spcAft>
              <a:spcPct val="15000"/>
            </a:spcAft>
            <a:buChar char="•"/>
          </a:pPr>
          <a:r>
            <a:rPr lang="en-US" sz="1500" kern="1200" dirty="0"/>
            <a:t>Separation of salts (Na, K, Ca etc.) - AG 50Wx8 </a:t>
          </a:r>
        </a:p>
        <a:p>
          <a:pPr marL="114300" lvl="1" indent="-114300" algn="l" defTabSz="666750">
            <a:lnSpc>
              <a:spcPct val="90000"/>
            </a:lnSpc>
            <a:spcBef>
              <a:spcPct val="0"/>
            </a:spcBef>
            <a:spcAft>
              <a:spcPct val="15000"/>
            </a:spcAft>
            <a:buChar char="•"/>
          </a:pPr>
          <a:r>
            <a:rPr lang="en-US" sz="1500" kern="1200" dirty="0"/>
            <a:t>Separation phosphate resin fines and final preparation - AG 1x8</a:t>
          </a:r>
        </a:p>
      </dsp:txBody>
      <dsp:txXfrm rot="-5400000">
        <a:off x="1151612" y="2957772"/>
        <a:ext cx="5908184" cy="9649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2/20/24</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2/20/24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into more of the chemistry, we produced Y-91 from the irradiation of 100 mg of HEW at </a:t>
            </a:r>
            <a:r>
              <a:rPr lang="en-US" dirty="0" err="1"/>
              <a:t>McClellen</a:t>
            </a:r>
            <a:r>
              <a:rPr lang="en-US" dirty="0"/>
              <a:t> and purified it in a 2 step process using LN resin to first remove the bulk U and fission products. This has since been simplified to a 1 step process</a:t>
            </a:r>
          </a:p>
          <a:p>
            <a:r>
              <a:rPr lang="en-US" dirty="0"/>
              <a:t>Tm-171 was made by the </a:t>
            </a:r>
            <a:r>
              <a:rPr lang="en-US" dirty="0" err="1"/>
              <a:t>n,g</a:t>
            </a:r>
            <a:r>
              <a:rPr lang="en-US" dirty="0"/>
              <a:t> reaction on Er-170 and requires an adjacent lanthanide separation which is always difficult and took 100s of hours to complete. 3 LN columns were carried out and we were able to recover about 90% of the Tm with ~0.02 ug of Er which is good enough for the fractionation shot. However, for </a:t>
            </a:r>
            <a:r>
              <a:rPr lang="en-US" dirty="0" err="1"/>
              <a:t>n,g</a:t>
            </a:r>
            <a:r>
              <a:rPr lang="en-US" dirty="0"/>
              <a:t> experiments Er needs to be undetectable and could be achieved with 1-2 more passes</a:t>
            </a:r>
          </a:p>
          <a:p>
            <a:r>
              <a:rPr lang="en-US" dirty="0"/>
              <a:t>These radionuclides were combined into 1 solution with legacy Eu-152 and passed through a column to remove Na, K, and Ca followed by perchloric fuming to remove any residues from resins</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10</a:t>
            </a:fld>
            <a:endParaRPr lang="en-US" dirty="0"/>
          </a:p>
        </p:txBody>
      </p:sp>
    </p:spTree>
    <p:extLst>
      <p:ext uri="{BB962C8B-B14F-4D97-AF65-F5344CB8AC3E}">
        <p14:creationId xmlns:p14="http://schemas.microsoft.com/office/powerpoint/2010/main" val="11092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data for Y/Eu shows that the ingoing ratio was equal to the outgoing ratio indicating the no fractionation occurs and no correction would need to be applied to an n,2n shot. The error has gotten tighter over time since they’ve worked through the data. 3 Shots were initially planned since the NIF chamber does have a background as they fire a lot of shots that leave FPs, but the blank shot showed no kickback of dopants from the chamber</a:t>
            </a:r>
          </a:p>
        </p:txBody>
      </p:sp>
      <p:sp>
        <p:nvSpPr>
          <p:cNvPr id="4" name="Slide Number Placeholder 3"/>
          <p:cNvSpPr>
            <a:spLocks noGrp="1"/>
          </p:cNvSpPr>
          <p:nvPr>
            <p:ph type="sldNum" sz="quarter" idx="5"/>
          </p:nvPr>
        </p:nvSpPr>
        <p:spPr/>
        <p:txBody>
          <a:bodyPr/>
          <a:lstStyle/>
          <a:p>
            <a:fld id="{4CFDF800-FE0E-A944-8AC1-D57C07B352FC}" type="slidenum">
              <a:rPr lang="en-US" smtClean="0"/>
              <a:pPr/>
              <a:t>11</a:t>
            </a:fld>
            <a:endParaRPr lang="en-US" dirty="0"/>
          </a:p>
        </p:txBody>
      </p:sp>
    </p:spTree>
    <p:extLst>
      <p:ext uri="{BB962C8B-B14F-4D97-AF65-F5344CB8AC3E}">
        <p14:creationId xmlns:p14="http://schemas.microsoft.com/office/powerpoint/2010/main" val="93734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goal of HED </a:t>
            </a:r>
            <a:r>
              <a:rPr lang="en-US" dirty="0" err="1"/>
              <a:t>radchem</a:t>
            </a:r>
            <a:r>
              <a:rPr lang="en-US" dirty="0"/>
              <a:t> is to develop </a:t>
            </a:r>
            <a:r>
              <a:rPr lang="en-US" dirty="0" err="1"/>
              <a:t>platofrms</a:t>
            </a:r>
            <a:r>
              <a:rPr lang="en-US" dirty="0"/>
              <a:t> to measure n,2n neutron capture cross sections at NIF which is a unique facility for measuring neutron induced reactions</a:t>
            </a:r>
          </a:p>
          <a:p>
            <a:r>
              <a:rPr lang="en-US" dirty="0"/>
              <a:t>Measurements at accelerator facilities require ug – mg of dopant which is fractions of a Ci to 10s of Ci of material, but the large flux at NIF allows for measurement with only ~10^13 atoms or ng of material</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6370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39EC-D74F-60F2-F66A-AD55B704F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F1564-B414-F2D2-5402-1FD39D6D3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105F3-1D99-4505-DDAB-FBD522FF82D5}"/>
              </a:ext>
            </a:extLst>
          </p:cNvPr>
          <p:cNvSpPr>
            <a:spLocks noGrp="1"/>
          </p:cNvSpPr>
          <p:nvPr>
            <p:ph type="body" idx="1"/>
          </p:nvPr>
        </p:nvSpPr>
        <p:spPr/>
        <p:txBody>
          <a:bodyPr/>
          <a:lstStyle/>
          <a:p>
            <a:r>
              <a:rPr lang="en-US" dirty="0"/>
              <a:t>To carry out these measurements we use a known/unknown method that adds a flux monitor into the dopant cocktail. In the case of Y, Tm-169 is used as the flux monitor since it has a well-known cross section that plateaus at 14.1 MeV</a:t>
            </a:r>
          </a:p>
          <a:p>
            <a:r>
              <a:rPr lang="en-US" dirty="0"/>
              <a:t>Since Tm and Y are REEs they behave identically chemically so they aren’t expected to fractionate during the explosion and transport to the collectors</a:t>
            </a:r>
          </a:p>
          <a:p>
            <a:r>
              <a:rPr lang="en-US" dirty="0"/>
              <a:t>Since they’re intimately mixed they see the same flux and we can measure the ratio of the ingoing atoms and outgoing n,2n reaction products</a:t>
            </a:r>
          </a:p>
          <a:p>
            <a:r>
              <a:rPr lang="en-US" dirty="0"/>
              <a:t>Different threshold - as we look at the data not be integrating all of the Tm and make a </a:t>
            </a:r>
            <a:r>
              <a:rPr lang="en-US" dirty="0" err="1"/>
              <a:t>correctin</a:t>
            </a:r>
            <a:endParaRPr lang="en-US" dirty="0"/>
          </a:p>
          <a:p>
            <a:r>
              <a:rPr lang="en-US" dirty="0"/>
              <a:t>Can do at threshold of Y or at half max</a:t>
            </a:r>
          </a:p>
          <a:p>
            <a:r>
              <a:rPr lang="en-US" dirty="0" err="1"/>
              <a:t>INtegrate</a:t>
            </a:r>
            <a:r>
              <a:rPr lang="en-US" dirty="0"/>
              <a:t> burn width and larger error in distribution</a:t>
            </a:r>
          </a:p>
        </p:txBody>
      </p:sp>
      <p:sp>
        <p:nvSpPr>
          <p:cNvPr id="4" name="Slide Number Placeholder 3">
            <a:extLst>
              <a:ext uri="{FF2B5EF4-FFF2-40B4-BE49-F238E27FC236}">
                <a16:creationId xmlns:a16="http://schemas.microsoft.com/office/drawing/2014/main" id="{18AEC896-4487-5722-C8E9-8B1DB1D5B626}"/>
              </a:ext>
            </a:extLst>
          </p:cNvPr>
          <p:cNvSpPr>
            <a:spLocks noGrp="1"/>
          </p:cNvSpPr>
          <p:nvPr>
            <p:ph type="sldNum" sz="quarter" idx="5"/>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271864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doping a 2 mm capsule with a 10 um fill hole is a difficult challenge. While isotopic purity is traditionally the main concern, we also must consider solution cleanliness since even ng of salt like Na, K, and Ca which is in every liquid will plug the fill hole and won’t allow for DT fill. </a:t>
            </a:r>
          </a:p>
          <a:p>
            <a:r>
              <a:rPr lang="en-US" dirty="0"/>
              <a:t>A large amount of clean chemistry goes into this since decreasing the salt level to where it’s undetectable by MS is difficult, so we’ve developed tedious chemistry and 2 capsule doping systems to do this</a:t>
            </a:r>
          </a:p>
        </p:txBody>
      </p:sp>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232850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Andarist</a:t>
            </a:r>
            <a:r>
              <a:rPr lang="en-US" dirty="0"/>
              <a:t> is a microinjection system that uses a manipulator to center the NIF capsule at the center of a miniature hexapod that uses pressure differences and capillary action to inject a small amount of solution onto the inner surface of the capsule</a:t>
            </a:r>
          </a:p>
          <a:p>
            <a:r>
              <a:rPr lang="en-US" dirty="0"/>
              <a:t>Volumes ranging from 1 </a:t>
            </a:r>
            <a:r>
              <a:rPr lang="en-US" dirty="0" err="1"/>
              <a:t>pL</a:t>
            </a:r>
            <a:r>
              <a:rPr lang="en-US" dirty="0"/>
              <a:t> to 10s of </a:t>
            </a:r>
            <a:r>
              <a:rPr lang="en-US" dirty="0" err="1"/>
              <a:t>uL</a:t>
            </a:r>
            <a:r>
              <a:rPr lang="en-US" dirty="0"/>
              <a:t> can be manipulated at near 100% efficiency so ANDARIST is useful for the doping of isotopes that you can’t produce much of; however, it’s extremely difficult due to the small scale</a:t>
            </a:r>
          </a:p>
        </p:txBody>
      </p:sp>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19729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VORCAN is a vacuum-based system that features a 1 cm x 1 cm vacuum micromanipulator. The capsule is suspended above a tiny beaker that can hold up to 10 </a:t>
            </a:r>
            <a:r>
              <a:rPr lang="en-US" dirty="0" err="1"/>
              <a:t>uL</a:t>
            </a:r>
            <a:r>
              <a:rPr lang="en-US" dirty="0"/>
              <a:t> of solution, vacuum is applied &amp; beaker is lowered. When system returns to atmosphere the solution is sucked into the capsule. This system has a lower efficiency than ANDARIST and requires larger volumes, but is simpler to use and has less stringent solution cleanliness requirements</a:t>
            </a:r>
          </a:p>
          <a:p>
            <a:endParaRPr lang="en-US" dirty="0"/>
          </a:p>
          <a:p>
            <a:r>
              <a:rPr lang="en-US" dirty="0"/>
              <a:t>Can fill 6 capsules out of 10 mL, 3-4 </a:t>
            </a:r>
            <a:r>
              <a:rPr lang="en-US" dirty="0" err="1"/>
              <a:t>uL</a:t>
            </a:r>
            <a:r>
              <a:rPr lang="en-US" dirty="0"/>
              <a:t> lowest can go</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339480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before a shot we work on developing the optimal cocktail composition for the measurement we want to make and the year prior to the shot those radionuclides are produced. By 4 months of the shot we purify the radionuclides which can take several months depending on how similar the dopants are to salt impurities. 4 months the capsules are doped, centrifuged, dried in a vacuum oven, and metrology is performed before being returned to GA for the capsule fill tube assembly. The capsules are returned to LLNL for target assembly 2 months before the shot.</a:t>
            </a:r>
          </a:p>
        </p:txBody>
      </p:sp>
      <p:sp>
        <p:nvSpPr>
          <p:cNvPr id="4" name="Slide Number Placeholder 3"/>
          <p:cNvSpPr>
            <a:spLocks noGrp="1"/>
          </p:cNvSpPr>
          <p:nvPr>
            <p:ph type="sldNum" sz="quarter" idx="5"/>
          </p:nvPr>
        </p:nvSpPr>
        <p:spPr/>
        <p:txBody>
          <a:bodyPr/>
          <a:lstStyle/>
          <a:p>
            <a:fld id="{4CFDF800-FE0E-A944-8AC1-D57C07B352FC}" type="slidenum">
              <a:rPr lang="en-US" smtClean="0"/>
              <a:pPr/>
              <a:t>7</a:t>
            </a:fld>
            <a:endParaRPr lang="en-US" dirty="0"/>
          </a:p>
        </p:txBody>
      </p:sp>
    </p:spTree>
    <p:extLst>
      <p:ext uri="{BB962C8B-B14F-4D97-AF65-F5344CB8AC3E}">
        <p14:creationId xmlns:p14="http://schemas.microsoft.com/office/powerpoint/2010/main" val="176202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applying the known/unknown method and assuming that the dopants see the same flux, we needed to determine whether fractionation occurs during transport from capsule to collector.</a:t>
            </a:r>
          </a:p>
          <a:p>
            <a:endParaRPr lang="en-US" dirty="0"/>
          </a:p>
          <a:p>
            <a:r>
              <a:rPr lang="en-US" dirty="0"/>
              <a:t>The capsule was doped with 3 radionuclides, Y-91, Tm-171, and Eu-152 to see if the ingoing ratio was the same as the collected ratio. So if there’s no fractionation there would be no corrections needed, but if the ratios were different each element would need a radiotracer for collection efficiency</a:t>
            </a:r>
          </a:p>
        </p:txBody>
      </p:sp>
      <p:sp>
        <p:nvSpPr>
          <p:cNvPr id="4" name="Slide Number Placeholder 3"/>
          <p:cNvSpPr>
            <a:spLocks noGrp="1"/>
          </p:cNvSpPr>
          <p:nvPr>
            <p:ph type="sldNum" sz="quarter" idx="5"/>
          </p:nvPr>
        </p:nvSpPr>
        <p:spPr/>
        <p:txBody>
          <a:bodyPr/>
          <a:lstStyle/>
          <a:p>
            <a:fld id="{4CFDF800-FE0E-A944-8AC1-D57C07B352FC}" type="slidenum">
              <a:rPr lang="en-US" smtClean="0"/>
              <a:pPr/>
              <a:t>8</a:t>
            </a:fld>
            <a:endParaRPr lang="en-US" dirty="0"/>
          </a:p>
        </p:txBody>
      </p:sp>
    </p:spTree>
    <p:extLst>
      <p:ext uri="{BB962C8B-B14F-4D97-AF65-F5344CB8AC3E}">
        <p14:creationId xmlns:p14="http://schemas.microsoft.com/office/powerpoint/2010/main" val="254048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into more of the chemistry, we produced Y-91 from the irradiation of 100 mg of HEW at </a:t>
            </a:r>
            <a:r>
              <a:rPr lang="en-US" dirty="0" err="1"/>
              <a:t>McClellen</a:t>
            </a:r>
            <a:r>
              <a:rPr lang="en-US" dirty="0"/>
              <a:t> and purified it in a 2 step process using LN resin to first remove the bulk U and fission products. This has since been simplified to a 1 step process</a:t>
            </a:r>
          </a:p>
          <a:p>
            <a:r>
              <a:rPr lang="en-US" dirty="0"/>
              <a:t>Tm-171 was made by the </a:t>
            </a:r>
            <a:r>
              <a:rPr lang="en-US" dirty="0" err="1"/>
              <a:t>n,g</a:t>
            </a:r>
            <a:r>
              <a:rPr lang="en-US" dirty="0"/>
              <a:t> reaction on Er-170 and requires an adjacent lanthanide separation which is always difficult and took 100s of hours to complete. 3 LN columns were carried out and we were able to recover about 90% of the Tm with ~0.02 ug of Er which is good enough for the fractionation shot. However, for </a:t>
            </a:r>
            <a:r>
              <a:rPr lang="en-US" dirty="0" err="1"/>
              <a:t>n,g</a:t>
            </a:r>
            <a:r>
              <a:rPr lang="en-US" dirty="0"/>
              <a:t> experiments Er needs to be undetectable and could be achieved with 1-2 more passes</a:t>
            </a:r>
          </a:p>
          <a:p>
            <a:r>
              <a:rPr lang="en-US" dirty="0"/>
              <a:t>These radionuclides were combined into 1 solution with legacy Eu-152 and passed through a column to remove Na, K, and Ca followed by perchloric fuming to remove any residues from resins</a:t>
            </a:r>
          </a:p>
        </p:txBody>
      </p:sp>
      <p:sp>
        <p:nvSpPr>
          <p:cNvPr id="4" name="Slide Number Placeholder 3"/>
          <p:cNvSpPr>
            <a:spLocks noGrp="1"/>
          </p:cNvSpPr>
          <p:nvPr>
            <p:ph type="sldNum" sz="quarter" idx="5"/>
          </p:nvPr>
        </p:nvSpPr>
        <p:spPr/>
        <p:txBody>
          <a:bodyPr/>
          <a:lstStyle/>
          <a:p>
            <a:fld id="{4CFDF800-FE0E-A944-8AC1-D57C07B352FC}" type="slidenum">
              <a:rPr lang="en-US" smtClean="0"/>
              <a:pPr/>
              <a:t>9</a:t>
            </a:fld>
            <a:endParaRPr lang="en-US" dirty="0"/>
          </a:p>
        </p:txBody>
      </p:sp>
    </p:spTree>
    <p:extLst>
      <p:ext uri="{BB962C8B-B14F-4D97-AF65-F5344CB8AC3E}">
        <p14:creationId xmlns:p14="http://schemas.microsoft.com/office/powerpoint/2010/main" val="1622045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100000">
                <a:srgbClr val="294861"/>
              </a:gs>
              <a:gs pos="88000">
                <a:schemeClr val="accent1">
                  <a:lumMod val="50000"/>
                </a:schemeClr>
              </a:gs>
              <a:gs pos="21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91181" y="6416000"/>
            <a:ext cx="6004819" cy="203133"/>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LLNL-PRES-XXXXXX</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550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
        <p:nvSpPr>
          <p:cNvPr id="4" name="Rectangle 3">
            <a:extLst>
              <a:ext uri="{FF2B5EF4-FFF2-40B4-BE49-F238E27FC236}">
                <a16:creationId xmlns:a16="http://schemas.microsoft.com/office/drawing/2014/main" id="{1C31498E-934F-294B-928F-7BF5D96DE768}"/>
              </a:ext>
            </a:extLst>
          </p:cNvPr>
          <p:cNvSpPr/>
          <p:nvPr userDrawn="1"/>
        </p:nvSpPr>
        <p:spPr>
          <a:xfrm>
            <a:off x="5099406" y="4437474"/>
            <a:ext cx="57150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
        <p:nvSpPr>
          <p:cNvPr id="5" name="Rectangle 4">
            <a:extLst>
              <a:ext uri="{FF2B5EF4-FFF2-40B4-BE49-F238E27FC236}">
                <a16:creationId xmlns:a16="http://schemas.microsoft.com/office/drawing/2014/main" id="{3976C2BC-60A7-0547-A911-67347BC0CAFD}"/>
              </a:ext>
            </a:extLst>
          </p:cNvPr>
          <p:cNvSpPr/>
          <p:nvPr userDrawn="1"/>
        </p:nvSpPr>
        <p:spPr>
          <a:xfrm>
            <a:off x="5099406" y="5771963"/>
            <a:ext cx="5715000" cy="313932"/>
          </a:xfrm>
          <a:prstGeom prst="rect">
            <a:avLst/>
          </a:prstGeom>
        </p:spPr>
        <p:txBody>
          <a:bodyPr wrap="square">
            <a:spAutoFit/>
          </a:bodyPr>
          <a:lstStyle/>
          <a:p>
            <a:pPr marL="0" algn="l" defTabSz="457200" rtl="0" eaLnBrk="1" latinLnBrk="0" hangingPunct="1">
              <a:lnSpc>
                <a:spcPct val="9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of Energy by Lawrence Livermore National Laboratory under contract 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69148"/>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2"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pic>
        <p:nvPicPr>
          <p:cNvPr id="13" name="Picture 12">
            <a:extLst>
              <a:ext uri="{FF2B5EF4-FFF2-40B4-BE49-F238E27FC236}">
                <a16:creationId xmlns:a16="http://schemas.microsoft.com/office/drawing/2014/main" id="{B8487A01-C0B8-4643-8CFB-9227E4579F35}"/>
              </a:ext>
            </a:extLst>
          </p:cNvPr>
          <p:cNvPicPr>
            <a:picLocks noChangeAspect="1"/>
          </p:cNvPicPr>
          <p:nvPr userDrawn="1"/>
        </p:nvPicPr>
        <p:blipFill>
          <a:blip r:embed="rId13"/>
          <a:stretch>
            <a:fillRect/>
          </a:stretch>
        </p:blipFill>
        <p:spPr>
          <a:xfrm>
            <a:off x="225926" y="6470897"/>
            <a:ext cx="1501274" cy="257361"/>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panose="020F0502020204030204" pitchFamily="34" charset="0"/>
                <a:cs typeface="Calibri" panose="020F0502020204030204" pitchFamily="34" charset="0"/>
              </a:rPr>
              <a:t>Development of Radiochemical Techniques for Doping NIF Capsules with Radioactive Material</a:t>
            </a:r>
          </a:p>
        </p:txBody>
      </p:sp>
      <p:sp>
        <p:nvSpPr>
          <p:cNvPr id="11" name="Text Placeholder 10"/>
          <p:cNvSpPr>
            <a:spLocks noGrp="1"/>
          </p:cNvSpPr>
          <p:nvPr>
            <p:ph type="body" sz="quarter" idx="13"/>
          </p:nvPr>
        </p:nvSpPr>
        <p:spPr/>
        <p:txBody>
          <a:bodyPr/>
          <a:lstStyle/>
          <a:p>
            <a:pPr marL="58738" indent="-1588"/>
            <a:r>
              <a:rPr lang="en-US" dirty="0">
                <a:latin typeface="Calibri" panose="020F0502020204030204" pitchFamily="34" charset="0"/>
                <a:cs typeface="Calibri" panose="020F0502020204030204" pitchFamily="34" charset="0"/>
              </a:rPr>
              <a:t>WANDA 2024</a:t>
            </a:r>
          </a:p>
        </p:txBody>
      </p:sp>
      <p:sp>
        <p:nvSpPr>
          <p:cNvPr id="5" name="Text Placeholder 4"/>
          <p:cNvSpPr>
            <a:spLocks noGrp="1"/>
          </p:cNvSpPr>
          <p:nvPr>
            <p:ph type="body" sz="quarter" idx="14"/>
          </p:nvPr>
        </p:nvSpPr>
        <p:spPr>
          <a:xfrm>
            <a:off x="5820428" y="3096715"/>
            <a:ext cx="6096000" cy="477838"/>
          </a:xfrm>
        </p:spPr>
        <p:txBody>
          <a:bodyPr/>
          <a:lstStyle/>
          <a:p>
            <a:pPr lvl="0"/>
            <a:r>
              <a:rPr lang="en-US" dirty="0"/>
              <a:t>Samantha A. Labb, John </a:t>
            </a:r>
            <a:r>
              <a:rPr lang="en-US" dirty="0" err="1"/>
              <a:t>Despotopulos</a:t>
            </a:r>
            <a:r>
              <a:rPr lang="en-US" dirty="0"/>
              <a:t>, Kelly </a:t>
            </a:r>
            <a:r>
              <a:rPr lang="en-US" dirty="0" err="1"/>
              <a:t>Kmak</a:t>
            </a:r>
            <a:endParaRPr lang="en-US" dirty="0"/>
          </a:p>
          <a:p>
            <a:pPr lvl="0"/>
            <a:r>
              <a:rPr lang="en-US" dirty="0"/>
              <a:t>Nuclear and Chemical Sciences Division</a:t>
            </a:r>
          </a:p>
        </p:txBody>
      </p:sp>
      <p:sp>
        <p:nvSpPr>
          <p:cNvPr id="9" name="Text Placeholder 10"/>
          <p:cNvSpPr txBox="1">
            <a:spLocks/>
          </p:cNvSpPr>
          <p:nvPr/>
        </p:nvSpPr>
        <p:spPr>
          <a:xfrm>
            <a:off x="609600" y="3230250"/>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February 28,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7E32D-935A-A396-5D49-396CCA6963EC}"/>
              </a:ext>
            </a:extLst>
          </p:cNvPr>
          <p:cNvSpPr>
            <a:spLocks noGrp="1"/>
          </p:cNvSpPr>
          <p:nvPr>
            <p:ph type="title"/>
          </p:nvPr>
        </p:nvSpPr>
        <p:spPr/>
        <p:txBody>
          <a:bodyPr/>
          <a:lstStyle/>
          <a:p>
            <a:r>
              <a:rPr lang="en-US" dirty="0"/>
              <a:t>Preparation of Fractionation Tracers</a:t>
            </a:r>
          </a:p>
        </p:txBody>
      </p:sp>
      <p:graphicFrame>
        <p:nvGraphicFramePr>
          <p:cNvPr id="4" name="Diagram 3">
            <a:extLst>
              <a:ext uri="{FF2B5EF4-FFF2-40B4-BE49-F238E27FC236}">
                <a16:creationId xmlns:a16="http://schemas.microsoft.com/office/drawing/2014/main" id="{9D5F9811-A74A-7C37-A8CC-2E06CA963B4A}"/>
              </a:ext>
            </a:extLst>
          </p:cNvPr>
          <p:cNvGraphicFramePr/>
          <p:nvPr/>
        </p:nvGraphicFramePr>
        <p:xfrm>
          <a:off x="185445" y="1368312"/>
          <a:ext cx="7111999" cy="455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D03936-E682-DA21-82D8-886AE695CAD5}"/>
              </a:ext>
            </a:extLst>
          </p:cNvPr>
          <p:cNvSpPr txBox="1"/>
          <p:nvPr/>
        </p:nvSpPr>
        <p:spPr>
          <a:xfrm>
            <a:off x="-246142" y="5826814"/>
            <a:ext cx="2148513" cy="584775"/>
          </a:xfrm>
          <a:prstGeom prst="rect">
            <a:avLst/>
          </a:prstGeom>
          <a:noFill/>
        </p:spPr>
        <p:txBody>
          <a:bodyPr wrap="square" rtlCol="0">
            <a:spAutoFit/>
          </a:bodyPr>
          <a:lstStyle/>
          <a:p>
            <a:pPr algn="ctr"/>
            <a:r>
              <a:rPr lang="en-US" sz="3200" b="1" dirty="0">
                <a:solidFill>
                  <a:srgbClr val="FF0000"/>
                </a:solidFill>
              </a:rPr>
              <a:t>Doping</a:t>
            </a:r>
          </a:p>
        </p:txBody>
      </p:sp>
      <p:pic>
        <p:nvPicPr>
          <p:cNvPr id="7" name="Content Placeholder 4" descr="Chart, scatter chart&#10;&#10;Description automatically generated">
            <a:extLst>
              <a:ext uri="{FF2B5EF4-FFF2-40B4-BE49-F238E27FC236}">
                <a16:creationId xmlns:a16="http://schemas.microsoft.com/office/drawing/2014/main" id="{BE0D2317-5F9E-4129-E1AB-66B46C453E57}"/>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8500"/>
          <a:stretch/>
        </p:blipFill>
        <p:spPr>
          <a:xfrm>
            <a:off x="7729031" y="1690521"/>
            <a:ext cx="4172607" cy="3476957"/>
          </a:xfrm>
        </p:spPr>
      </p:pic>
    </p:spTree>
    <p:extLst>
      <p:ext uri="{BB962C8B-B14F-4D97-AF65-F5344CB8AC3E}">
        <p14:creationId xmlns:p14="http://schemas.microsoft.com/office/powerpoint/2010/main" val="420277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 in the dark">
            <a:extLst>
              <a:ext uri="{FF2B5EF4-FFF2-40B4-BE49-F238E27FC236}">
                <a16:creationId xmlns:a16="http://schemas.microsoft.com/office/drawing/2014/main" id="{1B48D272-9D8B-E16C-42F1-04C3E7510F80}"/>
              </a:ext>
            </a:extLst>
          </p:cNvPr>
          <p:cNvPicPr>
            <a:picLocks noGrp="1" noChangeAspect="1"/>
          </p:cNvPicPr>
          <p:nvPr>
            <p:ph type="pic" sz="quarter" idx="10"/>
          </p:nvPr>
        </p:nvPicPr>
        <p:blipFill rotWithShape="1">
          <a:blip r:embed="rId3"/>
          <a:srcRect t="2168" b="45757"/>
          <a:stretch/>
        </p:blipFill>
        <p:spPr>
          <a:xfrm>
            <a:off x="20" y="9"/>
            <a:ext cx="12191980" cy="6410217"/>
          </a:xfrm>
          <a:noFill/>
        </p:spPr>
      </p:pic>
      <p:sp>
        <p:nvSpPr>
          <p:cNvPr id="6" name="TextBox 5">
            <a:extLst>
              <a:ext uri="{FF2B5EF4-FFF2-40B4-BE49-F238E27FC236}">
                <a16:creationId xmlns:a16="http://schemas.microsoft.com/office/drawing/2014/main" id="{CFB5BC6C-2BF3-23AC-26D1-2D062D535972}"/>
              </a:ext>
            </a:extLst>
          </p:cNvPr>
          <p:cNvSpPr txBox="1"/>
          <p:nvPr/>
        </p:nvSpPr>
        <p:spPr>
          <a:xfrm>
            <a:off x="0" y="232642"/>
            <a:ext cx="446896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S04 (tracer shot): collected the same fractions of Y, Eu, and Tm as were doped into the capsule. No fractionation observed.</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S05 (blank shot): measured nothing on the collectors, indicating negligible levels of radionuclide background and a good environment for upcoming layered shots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S06 was deferred due to time constraints imposed by deliberate operations. Losing S06 is mitigated substantially by getting an unambiguous result on S04.</a:t>
            </a:r>
          </a:p>
          <a:p>
            <a:pPr marL="285750" indent="-285750">
              <a:buFont typeface="Arial" panose="020B0604020202020204" pitchFamily="34" charset="0"/>
              <a:buChar char="•"/>
            </a:pPr>
            <a:endParaRPr lang="en-US" sz="1600" dirty="0">
              <a:solidFill>
                <a:schemeClr val="bg1"/>
              </a:solidFill>
            </a:endParaRPr>
          </a:p>
        </p:txBody>
      </p:sp>
      <p:sp>
        <p:nvSpPr>
          <p:cNvPr id="8" name="TextBox 7">
            <a:extLst>
              <a:ext uri="{FF2B5EF4-FFF2-40B4-BE49-F238E27FC236}">
                <a16:creationId xmlns:a16="http://schemas.microsoft.com/office/drawing/2014/main" id="{AC47E3EE-419E-E121-3135-A3EE93B4AC27}"/>
              </a:ext>
            </a:extLst>
          </p:cNvPr>
          <p:cNvSpPr txBox="1"/>
          <p:nvPr/>
        </p:nvSpPr>
        <p:spPr>
          <a:xfrm>
            <a:off x="5464934" y="165955"/>
            <a:ext cx="7104845" cy="369332"/>
          </a:xfrm>
          <a:prstGeom prst="rect">
            <a:avLst/>
          </a:prstGeom>
          <a:noFill/>
        </p:spPr>
        <p:txBody>
          <a:bodyPr wrap="square">
            <a:spAutoFit/>
          </a:bodyPr>
          <a:lstStyle/>
          <a:p>
            <a:r>
              <a:rPr lang="pt-BR" b="1" dirty="0">
                <a:solidFill>
                  <a:schemeClr val="bg1"/>
                </a:solidFill>
              </a:rPr>
              <a:t>N230328(29)-001</a:t>
            </a:r>
            <a:r>
              <a:rPr lang="en-US" b="1" dirty="0">
                <a:solidFill>
                  <a:schemeClr val="bg1"/>
                </a:solidFill>
              </a:rPr>
              <a:t> </a:t>
            </a:r>
            <a:r>
              <a:rPr lang="pl-PL" b="1" dirty="0">
                <a:solidFill>
                  <a:schemeClr val="bg1"/>
                </a:solidFill>
              </a:rPr>
              <a:t>H_Burn_Sym_RadChem_</a:t>
            </a:r>
            <a:r>
              <a:rPr lang="en-US" b="1" dirty="0">
                <a:solidFill>
                  <a:schemeClr val="bg1"/>
                </a:solidFill>
              </a:rPr>
              <a:t>S04(S05) Results</a:t>
            </a:r>
          </a:p>
        </p:txBody>
      </p:sp>
      <p:sp>
        <p:nvSpPr>
          <p:cNvPr id="10" name="TextBox 9">
            <a:extLst>
              <a:ext uri="{FF2B5EF4-FFF2-40B4-BE49-F238E27FC236}">
                <a16:creationId xmlns:a16="http://schemas.microsoft.com/office/drawing/2014/main" id="{4B17C20D-3A65-6650-06EB-952AD5C61BB7}"/>
              </a:ext>
            </a:extLst>
          </p:cNvPr>
          <p:cNvSpPr txBox="1"/>
          <p:nvPr/>
        </p:nvSpPr>
        <p:spPr>
          <a:xfrm>
            <a:off x="81565" y="6061312"/>
            <a:ext cx="3082345" cy="276999"/>
          </a:xfrm>
          <a:prstGeom prst="rect">
            <a:avLst/>
          </a:prstGeom>
          <a:noFill/>
        </p:spPr>
        <p:txBody>
          <a:bodyPr wrap="square">
            <a:spAutoFit/>
          </a:bodyPr>
          <a:lstStyle/>
          <a:p>
            <a:r>
              <a:rPr lang="en-US" sz="1200" b="1" dirty="0">
                <a:solidFill>
                  <a:schemeClr val="bg1"/>
                </a:solidFill>
              </a:rPr>
              <a:t>NIF Shot Time Photography (Jedlovec)</a:t>
            </a:r>
          </a:p>
        </p:txBody>
      </p:sp>
      <p:sp>
        <p:nvSpPr>
          <p:cNvPr id="12" name="TextBox 11">
            <a:extLst>
              <a:ext uri="{FF2B5EF4-FFF2-40B4-BE49-F238E27FC236}">
                <a16:creationId xmlns:a16="http://schemas.microsoft.com/office/drawing/2014/main" id="{3AC92DDB-2450-5A4D-51EA-975C8CDC36E3}"/>
              </a:ext>
            </a:extLst>
          </p:cNvPr>
          <p:cNvSpPr txBox="1"/>
          <p:nvPr/>
        </p:nvSpPr>
        <p:spPr>
          <a:xfrm>
            <a:off x="506568" y="4855643"/>
            <a:ext cx="1146221" cy="276999"/>
          </a:xfrm>
          <a:prstGeom prst="rect">
            <a:avLst/>
          </a:prstGeom>
          <a:noFill/>
        </p:spPr>
        <p:txBody>
          <a:bodyPr wrap="square">
            <a:spAutoFit/>
          </a:bodyPr>
          <a:lstStyle/>
          <a:p>
            <a:r>
              <a:rPr lang="en-US" sz="1200" b="1" dirty="0">
                <a:solidFill>
                  <a:schemeClr val="bg1"/>
                </a:solidFill>
              </a:rPr>
              <a:t>90-315</a:t>
            </a:r>
          </a:p>
        </p:txBody>
      </p:sp>
      <p:sp>
        <p:nvSpPr>
          <p:cNvPr id="13" name="TextBox 12">
            <a:extLst>
              <a:ext uri="{FF2B5EF4-FFF2-40B4-BE49-F238E27FC236}">
                <a16:creationId xmlns:a16="http://schemas.microsoft.com/office/drawing/2014/main" id="{0E6CA647-83BF-50F2-8611-75FBF367D46A}"/>
              </a:ext>
            </a:extLst>
          </p:cNvPr>
          <p:cNvSpPr txBox="1"/>
          <p:nvPr/>
        </p:nvSpPr>
        <p:spPr>
          <a:xfrm>
            <a:off x="10938456" y="5169029"/>
            <a:ext cx="1146221" cy="276999"/>
          </a:xfrm>
          <a:prstGeom prst="rect">
            <a:avLst/>
          </a:prstGeom>
          <a:noFill/>
        </p:spPr>
        <p:txBody>
          <a:bodyPr wrap="square">
            <a:spAutoFit/>
          </a:bodyPr>
          <a:lstStyle/>
          <a:p>
            <a:r>
              <a:rPr lang="en-US" sz="1200" b="1" dirty="0">
                <a:solidFill>
                  <a:schemeClr val="bg1"/>
                </a:solidFill>
              </a:rPr>
              <a:t>90-124</a:t>
            </a:r>
          </a:p>
        </p:txBody>
      </p:sp>
      <p:sp>
        <p:nvSpPr>
          <p:cNvPr id="14" name="TextBox 13">
            <a:extLst>
              <a:ext uri="{FF2B5EF4-FFF2-40B4-BE49-F238E27FC236}">
                <a16:creationId xmlns:a16="http://schemas.microsoft.com/office/drawing/2014/main" id="{D77B0039-A408-7F95-0AD0-BC5B6EF15B0B}"/>
              </a:ext>
            </a:extLst>
          </p:cNvPr>
          <p:cNvSpPr txBox="1"/>
          <p:nvPr/>
        </p:nvSpPr>
        <p:spPr>
          <a:xfrm>
            <a:off x="9865216" y="3748060"/>
            <a:ext cx="1146221" cy="276999"/>
          </a:xfrm>
          <a:prstGeom prst="rect">
            <a:avLst/>
          </a:prstGeom>
          <a:noFill/>
        </p:spPr>
        <p:txBody>
          <a:bodyPr wrap="square">
            <a:spAutoFit/>
          </a:bodyPr>
          <a:lstStyle/>
          <a:p>
            <a:r>
              <a:rPr lang="en-US" sz="1200" b="1" dirty="0">
                <a:solidFill>
                  <a:schemeClr val="bg1"/>
                </a:solidFill>
              </a:rPr>
              <a:t>SRCs</a:t>
            </a:r>
          </a:p>
        </p:txBody>
      </p:sp>
      <p:cxnSp>
        <p:nvCxnSpPr>
          <p:cNvPr id="16" name="Straight Arrow Connector 15">
            <a:extLst>
              <a:ext uri="{FF2B5EF4-FFF2-40B4-BE49-F238E27FC236}">
                <a16:creationId xmlns:a16="http://schemas.microsoft.com/office/drawing/2014/main" id="{0F6419ED-C720-BD4C-A399-050AD7C4EFC2}"/>
              </a:ext>
            </a:extLst>
          </p:cNvPr>
          <p:cNvCxnSpPr/>
          <p:nvPr/>
        </p:nvCxnSpPr>
        <p:spPr>
          <a:xfrm flipH="1">
            <a:off x="9268496" y="3863662"/>
            <a:ext cx="570963" cy="300507"/>
          </a:xfrm>
          <a:prstGeom prst="straightConnector1">
            <a:avLst/>
          </a:prstGeom>
          <a:ln w="28575"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EB8C092-FFD6-E2A9-995C-C0739D3611E3}"/>
              </a:ext>
            </a:extLst>
          </p:cNvPr>
          <p:cNvCxnSpPr>
            <a:cxnSpLocks/>
          </p:cNvCxnSpPr>
          <p:nvPr/>
        </p:nvCxnSpPr>
        <p:spPr>
          <a:xfrm flipH="1">
            <a:off x="9228776" y="3863662"/>
            <a:ext cx="610683" cy="452907"/>
          </a:xfrm>
          <a:prstGeom prst="straightConnector1">
            <a:avLst/>
          </a:prstGeom>
          <a:ln w="28575"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B621C80-850B-B832-3DFF-C1943BB5971F}"/>
              </a:ext>
            </a:extLst>
          </p:cNvPr>
          <p:cNvSpPr txBox="1"/>
          <p:nvPr/>
        </p:nvSpPr>
        <p:spPr>
          <a:xfrm>
            <a:off x="7147773" y="5666603"/>
            <a:ext cx="888643" cy="461665"/>
          </a:xfrm>
          <a:prstGeom prst="rect">
            <a:avLst/>
          </a:prstGeom>
          <a:noFill/>
        </p:spPr>
        <p:txBody>
          <a:bodyPr wrap="square">
            <a:spAutoFit/>
          </a:bodyPr>
          <a:lstStyle/>
          <a:p>
            <a:r>
              <a:rPr lang="en-US" sz="1200" b="1" dirty="0">
                <a:solidFill>
                  <a:schemeClr val="bg1"/>
                </a:solidFill>
              </a:rPr>
              <a:t>Radchem data</a:t>
            </a:r>
          </a:p>
        </p:txBody>
      </p:sp>
      <p:cxnSp>
        <p:nvCxnSpPr>
          <p:cNvPr id="24" name="Straight Arrow Connector 23">
            <a:extLst>
              <a:ext uri="{FF2B5EF4-FFF2-40B4-BE49-F238E27FC236}">
                <a16:creationId xmlns:a16="http://schemas.microsoft.com/office/drawing/2014/main" id="{F8035D12-DDF8-ED75-F9A3-360CBA414307}"/>
              </a:ext>
            </a:extLst>
          </p:cNvPr>
          <p:cNvCxnSpPr>
            <a:cxnSpLocks/>
          </p:cNvCxnSpPr>
          <p:nvPr/>
        </p:nvCxnSpPr>
        <p:spPr>
          <a:xfrm flipV="1">
            <a:off x="7989194" y="5392299"/>
            <a:ext cx="343437" cy="368850"/>
          </a:xfrm>
          <a:prstGeom prst="straightConnector1">
            <a:avLst/>
          </a:prstGeom>
          <a:ln w="28575"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27" name="Content Placeholder 3">
            <a:extLst>
              <a:ext uri="{FF2B5EF4-FFF2-40B4-BE49-F238E27FC236}">
                <a16:creationId xmlns:a16="http://schemas.microsoft.com/office/drawing/2014/main" id="{CE36133B-0D0D-D221-120C-8AE1504726DB}"/>
              </a:ext>
            </a:extLst>
          </p:cNvPr>
          <p:cNvGraphicFramePr>
            <a:graphicFrameLocks/>
          </p:cNvGraphicFramePr>
          <p:nvPr/>
        </p:nvGraphicFramePr>
        <p:xfrm>
          <a:off x="8281115" y="956252"/>
          <a:ext cx="3625621" cy="1855470"/>
        </p:xfrm>
        <a:graphic>
          <a:graphicData uri="http://schemas.openxmlformats.org/drawingml/2006/table">
            <a:tbl>
              <a:tblPr firstRow="1" bandRow="1">
                <a:tableStyleId>{793D81CF-94F2-401A-BA57-92F5A7B2D0C5}</a:tableStyleId>
              </a:tblPr>
              <a:tblGrid>
                <a:gridCol w="1569466">
                  <a:extLst>
                    <a:ext uri="{9D8B030D-6E8A-4147-A177-3AD203B41FA5}">
                      <a16:colId xmlns:a16="http://schemas.microsoft.com/office/drawing/2014/main" val="3719618744"/>
                    </a:ext>
                  </a:extLst>
                </a:gridCol>
                <a:gridCol w="2056155">
                  <a:extLst>
                    <a:ext uri="{9D8B030D-6E8A-4147-A177-3AD203B41FA5}">
                      <a16:colId xmlns:a16="http://schemas.microsoft.com/office/drawing/2014/main" val="1103936948"/>
                    </a:ext>
                  </a:extLst>
                </a:gridCol>
              </a:tblGrid>
              <a:tr h="270198">
                <a:tc gridSpan="2">
                  <a:txBody>
                    <a:bodyPr/>
                    <a:lstStyle/>
                    <a:p>
                      <a:pPr algn="ctr" fontAlgn="b"/>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N230328-001 </a:t>
                      </a:r>
                      <a:r>
                        <a:rPr kumimoji="0" lang="en-US" sz="1800" b="1" u="none" strike="noStrike" kern="1200" baseline="30000" dirty="0">
                          <a:solidFill>
                            <a:schemeClr val="lt1"/>
                          </a:solidFill>
                          <a:effectLst/>
                          <a:latin typeface="Calibri" panose="020F0502020204030204" pitchFamily="34" charset="0"/>
                          <a:ea typeface="+mn-ea"/>
                          <a:cs typeface="Calibri" panose="020F0502020204030204" pitchFamily="34" charset="0"/>
                        </a:rPr>
                        <a:t>91</a:t>
                      </a:r>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Y/</a:t>
                      </a:r>
                      <a:r>
                        <a:rPr kumimoji="0" lang="en-US" sz="1800" b="1" u="none" strike="noStrike" kern="1200" baseline="30000" dirty="0">
                          <a:solidFill>
                            <a:schemeClr val="lt1"/>
                          </a:solidFill>
                          <a:effectLst/>
                          <a:latin typeface="Calibri" panose="020F0502020204030204" pitchFamily="34" charset="0"/>
                          <a:ea typeface="+mn-ea"/>
                          <a:cs typeface="Calibri" panose="020F0502020204030204" pitchFamily="34" charset="0"/>
                        </a:rPr>
                        <a:t>152</a:t>
                      </a:r>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Eu ratio</a:t>
                      </a:r>
                    </a:p>
                  </a:txBody>
                  <a:tcPr marL="9525" marR="9525" marT="9525" marB="0" anchor="b"/>
                </a:tc>
                <a:tc hMerge="1">
                  <a:txBody>
                    <a:bodyPr/>
                    <a:lstStyle/>
                    <a:p>
                      <a:pPr algn="ctr" fontAlgn="b"/>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N230328-001 </a:t>
                      </a:r>
                      <a:r>
                        <a:rPr kumimoji="0" lang="en-US" sz="1800" b="1" u="none" strike="noStrike" kern="1200" baseline="30000" dirty="0">
                          <a:solidFill>
                            <a:schemeClr val="lt1"/>
                          </a:solidFill>
                          <a:effectLst/>
                          <a:latin typeface="Calibri" panose="020F0502020204030204" pitchFamily="34" charset="0"/>
                          <a:ea typeface="+mn-ea"/>
                          <a:cs typeface="Calibri" panose="020F0502020204030204" pitchFamily="34" charset="0"/>
                        </a:rPr>
                        <a:t>91</a:t>
                      </a:r>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Y/</a:t>
                      </a:r>
                      <a:r>
                        <a:rPr kumimoji="0" lang="en-US" sz="1800" b="1" u="none" strike="noStrike" kern="1200" baseline="30000" dirty="0">
                          <a:solidFill>
                            <a:schemeClr val="lt1"/>
                          </a:solidFill>
                          <a:effectLst/>
                          <a:latin typeface="Calibri" panose="020F0502020204030204" pitchFamily="34" charset="0"/>
                          <a:ea typeface="+mn-ea"/>
                          <a:cs typeface="Calibri" panose="020F0502020204030204" pitchFamily="34" charset="0"/>
                        </a:rPr>
                        <a:t>152</a:t>
                      </a:r>
                      <a:r>
                        <a:rPr kumimoji="0" lang="en-US" sz="1800" b="1" u="none" strike="noStrike" kern="1200" dirty="0">
                          <a:solidFill>
                            <a:schemeClr val="lt1"/>
                          </a:solidFill>
                          <a:effectLst/>
                          <a:latin typeface="Calibri" panose="020F0502020204030204" pitchFamily="34" charset="0"/>
                          <a:ea typeface="+mn-ea"/>
                          <a:cs typeface="Calibri" panose="020F0502020204030204" pitchFamily="34" charset="0"/>
                        </a:rPr>
                        <a:t>Eu ratio</a:t>
                      </a:r>
                    </a:p>
                  </a:txBody>
                  <a:tcPr marL="9525" marR="9525" marT="9525" marB="0" anchor="b"/>
                </a:tc>
                <a:extLst>
                  <a:ext uri="{0D108BD9-81ED-4DB2-BD59-A6C34878D82A}">
                    <a16:rowId xmlns:a16="http://schemas.microsoft.com/office/drawing/2014/main" val="4115026096"/>
                  </a:ext>
                </a:extLst>
              </a:tr>
              <a:tr h="285718">
                <a:tc>
                  <a:txBody>
                    <a:bodyPr/>
                    <a:lstStyle/>
                    <a:p>
                      <a:pPr algn="r" fontAlgn="b"/>
                      <a:r>
                        <a:rPr lang="en-US" sz="2000" b="1" i="0" u="none" strike="noStrike" dirty="0">
                          <a:solidFill>
                            <a:srgbClr val="000000"/>
                          </a:solidFill>
                          <a:effectLst/>
                          <a:latin typeface="Calibri" panose="020F0502020204030204" pitchFamily="34" charset="0"/>
                          <a:cs typeface="Calibri" panose="020F0502020204030204" pitchFamily="34" charset="0"/>
                        </a:rPr>
                        <a:t>90-315 SRC1</a:t>
                      </a:r>
                      <a:endParaRPr lang="en-US" sz="2000" b="1" i="0" u="none" strike="noStrike" baseline="0" dirty="0">
                        <a:solidFill>
                          <a:srgbClr val="000000"/>
                        </a:solidFill>
                        <a:effectLst/>
                        <a:latin typeface="Calibri" panose="020F0502020204030204" pitchFamily="34" charset="0"/>
                        <a:cs typeface="Calibri" panose="020F0502020204030204" pitchFamily="34" charset="0"/>
                      </a:endParaRPr>
                    </a:p>
                  </a:txBody>
                  <a:tcPr marL="0" marR="182880" marT="0" marB="0" anchor="ctr">
                    <a:lnR w="12700" cap="flat" cmpd="sng" algn="ctr">
                      <a:solidFill>
                        <a:schemeClr val="tx1"/>
                      </a:solidFill>
                      <a:prstDash val="solid"/>
                      <a:round/>
                      <a:headEnd type="none" w="med" len="med"/>
                      <a:tailEnd type="none" w="med" len="med"/>
                    </a:lnR>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47.1 ± 5.2</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11246174"/>
                  </a:ext>
                </a:extLst>
              </a:tr>
              <a:tr h="2857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90-315 SRC2</a:t>
                      </a:r>
                    </a:p>
                  </a:txBody>
                  <a:tcPr marL="0" marR="182880" marT="0" marB="0" anchor="ctr">
                    <a:lnR w="12700" cap="flat" cmpd="sng" algn="ctr">
                      <a:solidFill>
                        <a:schemeClr val="tx1"/>
                      </a:solidFill>
                      <a:prstDash val="solid"/>
                      <a:round/>
                      <a:headEnd type="none" w="med" len="med"/>
                      <a:tailEnd type="none" w="med" len="med"/>
                    </a:lnR>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50.8 ± 5.6</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348109"/>
                  </a:ext>
                </a:extLst>
              </a:tr>
              <a:tr h="2857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90-315 SRC3</a:t>
                      </a:r>
                    </a:p>
                  </a:txBody>
                  <a:tcPr marL="0" marR="182880" marT="0" marB="0" anchor="ctr">
                    <a:lnR w="12700" cap="flat" cmpd="sng" algn="ctr">
                      <a:solidFill>
                        <a:schemeClr val="tx1"/>
                      </a:solidFill>
                      <a:prstDash val="solid"/>
                      <a:round/>
                      <a:headEnd type="none" w="med" len="med"/>
                      <a:tailEnd type="none" w="med" len="med"/>
                    </a:lnR>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53.3 ± 5.9</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9376779"/>
                  </a:ext>
                </a:extLst>
              </a:tr>
              <a:tr h="2857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90-315 SRC4</a:t>
                      </a:r>
                    </a:p>
                  </a:txBody>
                  <a:tcPr marL="0" marR="182880" marT="0" marB="0" anchor="ctr">
                    <a:lnR w="12700" cap="flat" cmpd="sng" algn="ctr">
                      <a:solidFill>
                        <a:schemeClr val="tx1"/>
                      </a:solidFill>
                      <a:prstDash val="solid"/>
                      <a:round/>
                      <a:headEnd type="none" w="med" len="med"/>
                      <a:tailEnd type="none" w="med" len="med"/>
                    </a:lnR>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51.5 ± 5.5</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8932947"/>
                  </a:ext>
                </a:extLst>
              </a:tr>
              <a:tr h="2857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000" b="1" i="0" u="none" strike="noStrike" baseline="0" dirty="0">
                          <a:solidFill>
                            <a:srgbClr val="000000"/>
                          </a:solidFill>
                          <a:effectLst/>
                          <a:latin typeface="Calibri" panose="020F0502020204030204" pitchFamily="34" charset="0"/>
                          <a:cs typeface="Calibri" panose="020F0502020204030204" pitchFamily="34" charset="0"/>
                        </a:rPr>
                        <a:t>Ingoing ratio</a:t>
                      </a:r>
                    </a:p>
                  </a:txBody>
                  <a:tcPr marL="0" marR="1828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cs typeface="Calibri" panose="020F0502020204030204" pitchFamily="34" charset="0"/>
                        </a:rPr>
                        <a:t>47.2 ± 0.5</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755894"/>
                  </a:ext>
                </a:extLst>
              </a:tr>
            </a:tbl>
          </a:graphicData>
        </a:graphic>
      </p:graphicFrame>
      <p:sp>
        <p:nvSpPr>
          <p:cNvPr id="28" name="TextBox 27">
            <a:extLst>
              <a:ext uri="{FF2B5EF4-FFF2-40B4-BE49-F238E27FC236}">
                <a16:creationId xmlns:a16="http://schemas.microsoft.com/office/drawing/2014/main" id="{A15B29F6-DA2C-7D6F-2C42-07D8D840D46F}"/>
              </a:ext>
            </a:extLst>
          </p:cNvPr>
          <p:cNvSpPr txBox="1"/>
          <p:nvPr/>
        </p:nvSpPr>
        <p:spPr>
          <a:xfrm>
            <a:off x="4790941" y="5761149"/>
            <a:ext cx="1747233" cy="276999"/>
          </a:xfrm>
          <a:prstGeom prst="rect">
            <a:avLst/>
          </a:prstGeom>
          <a:noFill/>
        </p:spPr>
        <p:txBody>
          <a:bodyPr wrap="square">
            <a:spAutoFit/>
          </a:bodyPr>
          <a:lstStyle/>
          <a:p>
            <a:r>
              <a:rPr lang="en-US" sz="1200" b="1" dirty="0">
                <a:solidFill>
                  <a:schemeClr val="bg1"/>
                </a:solidFill>
              </a:rPr>
              <a:t>Disassembling target</a:t>
            </a:r>
          </a:p>
        </p:txBody>
      </p:sp>
    </p:spTree>
    <p:extLst>
      <p:ext uri="{BB962C8B-B14F-4D97-AF65-F5344CB8AC3E}">
        <p14:creationId xmlns:p14="http://schemas.microsoft.com/office/powerpoint/2010/main" val="215418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0011A-AED0-BCD2-7A0D-568EF71A9E49}"/>
              </a:ext>
            </a:extLst>
          </p:cNvPr>
          <p:cNvSpPr>
            <a:spLocks noGrp="1"/>
          </p:cNvSpPr>
          <p:nvPr>
            <p:ph idx="1"/>
          </p:nvPr>
        </p:nvSpPr>
        <p:spPr>
          <a:xfrm>
            <a:off x="152400" y="1858557"/>
            <a:ext cx="10972800" cy="3805643"/>
          </a:xfrm>
        </p:spPr>
        <p:txBody>
          <a:bodyPr>
            <a:normAutofit/>
          </a:bodyPr>
          <a:lstStyle/>
          <a:p>
            <a:r>
              <a:rPr lang="en-US" dirty="0"/>
              <a:t>Radiochemical &amp; capsule doping platforms developed for neutron capture cross section measurements at NIF</a:t>
            </a:r>
          </a:p>
          <a:p>
            <a:r>
              <a:rPr lang="en-US" dirty="0"/>
              <a:t>No fractionation of dopant radionuclides observed during fractionation shot</a:t>
            </a:r>
            <a:endParaRPr lang="en-US" sz="2400" dirty="0"/>
          </a:p>
          <a:p>
            <a:r>
              <a:rPr lang="en-US" dirty="0"/>
              <a:t>Ongoing analysis of </a:t>
            </a:r>
            <a:r>
              <a:rPr lang="en-US" baseline="30000" dirty="0"/>
              <a:t>89</a:t>
            </a:r>
            <a:r>
              <a:rPr lang="en-US" dirty="0"/>
              <a:t>Y(n,2n)</a:t>
            </a:r>
            <a:r>
              <a:rPr lang="en-US" baseline="30000" dirty="0"/>
              <a:t>88</a:t>
            </a:r>
            <a:r>
              <a:rPr lang="en-US" dirty="0"/>
              <a:t>Y cross section</a:t>
            </a:r>
          </a:p>
          <a:p>
            <a:pPr lvl="1"/>
            <a:r>
              <a:rPr lang="en-US" sz="2400" dirty="0"/>
              <a:t>Preliminary data in agreement with reported 850 ± 50 mb cross sections</a:t>
            </a:r>
          </a:p>
          <a:p>
            <a:r>
              <a:rPr lang="en-US" dirty="0"/>
              <a:t>Investigation of the effect of dopant mass and ice layer quality on yield</a:t>
            </a:r>
          </a:p>
          <a:p>
            <a:r>
              <a:rPr lang="en-US" dirty="0"/>
              <a:t>Upcoming first attempt at </a:t>
            </a:r>
            <a:r>
              <a:rPr lang="en-US" baseline="30000" dirty="0"/>
              <a:t>88</a:t>
            </a:r>
            <a:r>
              <a:rPr lang="en-US" dirty="0"/>
              <a:t>Y(n,2n)</a:t>
            </a:r>
            <a:r>
              <a:rPr lang="en-US" baseline="30000" dirty="0"/>
              <a:t>87</a:t>
            </a:r>
            <a:r>
              <a:rPr lang="en-US" dirty="0"/>
              <a:t>Y cross section measurement at NIF</a:t>
            </a:r>
          </a:p>
        </p:txBody>
      </p:sp>
      <p:sp>
        <p:nvSpPr>
          <p:cNvPr id="3" name="Title 2">
            <a:extLst>
              <a:ext uri="{FF2B5EF4-FFF2-40B4-BE49-F238E27FC236}">
                <a16:creationId xmlns:a16="http://schemas.microsoft.com/office/drawing/2014/main" id="{DB605AF6-8837-1ACC-678D-DFB025457164}"/>
              </a:ext>
            </a:extLst>
          </p:cNvPr>
          <p:cNvSpPr>
            <a:spLocks noGrp="1"/>
          </p:cNvSpPr>
          <p:nvPr>
            <p:ph type="title"/>
          </p:nvPr>
        </p:nvSpPr>
        <p:spPr/>
        <p:txBody>
          <a:bodyPr/>
          <a:lstStyle/>
          <a:p>
            <a:r>
              <a:rPr lang="en-US" dirty="0"/>
              <a:t>Conclusions &amp; Next Steps</a:t>
            </a:r>
          </a:p>
        </p:txBody>
      </p:sp>
    </p:spTree>
    <p:extLst>
      <p:ext uri="{BB962C8B-B14F-4D97-AF65-F5344CB8AC3E}">
        <p14:creationId xmlns:p14="http://schemas.microsoft.com/office/powerpoint/2010/main" val="49934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43628"/>
            <a:ext cx="5236890" cy="4127480"/>
          </a:xfrm>
        </p:spPr>
        <p:txBody>
          <a:bodyPr>
            <a:noAutofit/>
          </a:bodyPr>
          <a:lstStyle/>
          <a:p>
            <a:pPr algn="just">
              <a:spcBef>
                <a:spcPts val="1200"/>
              </a:spcBef>
            </a:pPr>
            <a:endParaRPr lang="en-US" sz="2000" dirty="0"/>
          </a:p>
          <a:p>
            <a:pPr algn="just">
              <a:spcBef>
                <a:spcPts val="1200"/>
              </a:spcBef>
            </a:pPr>
            <a:r>
              <a:rPr lang="en-US" sz="2000" dirty="0"/>
              <a:t>High neutron yield and small burn volumes result in neutron fluxes much larger than traditional neutron sources</a:t>
            </a:r>
          </a:p>
          <a:p>
            <a:pPr algn="just">
              <a:spcBef>
                <a:spcPts val="1200"/>
              </a:spcBef>
            </a:pPr>
            <a:r>
              <a:rPr lang="en-US" sz="2000" dirty="0"/>
              <a:t>Large neutron flux requires fewer target atoms to made a measurement (10</a:t>
            </a:r>
            <a:r>
              <a:rPr lang="en-US" sz="2000" baseline="30000" dirty="0"/>
              <a:t>13</a:t>
            </a:r>
            <a:r>
              <a:rPr lang="en-US" sz="2000" dirty="0"/>
              <a:t> atoms vs 100 times more material for an accelerator measurement)</a:t>
            </a:r>
          </a:p>
          <a:p>
            <a:pPr algn="just">
              <a:spcBef>
                <a:spcPts val="1200"/>
              </a:spcBef>
            </a:pPr>
            <a:r>
              <a:rPr lang="en-US" sz="2000" dirty="0"/>
              <a:t>Short burn time (~100 </a:t>
            </a:r>
            <a:r>
              <a:rPr lang="en-US" sz="2000" dirty="0" err="1"/>
              <a:t>ps</a:t>
            </a:r>
            <a:r>
              <a:rPr lang="en-US" sz="2000" dirty="0"/>
              <a:t>) means that short-lived, excited states are accessible at higher neutron yields</a:t>
            </a:r>
          </a:p>
          <a:p>
            <a:pPr marL="57150" indent="0" algn="just">
              <a:buNone/>
            </a:pPr>
            <a:endParaRPr lang="en-US" sz="2000" b="1" dirty="0"/>
          </a:p>
          <a:p>
            <a:pPr marL="57150" indent="0" algn="just">
              <a:buNone/>
            </a:pPr>
            <a:endParaRPr lang="en-US" sz="2000" dirty="0"/>
          </a:p>
        </p:txBody>
      </p:sp>
      <p:sp>
        <p:nvSpPr>
          <p:cNvPr id="13" name="Title 12"/>
          <p:cNvSpPr>
            <a:spLocks noGrp="1"/>
          </p:cNvSpPr>
          <p:nvPr>
            <p:ph type="title"/>
          </p:nvPr>
        </p:nvSpPr>
        <p:spPr>
          <a:xfrm>
            <a:off x="609600" y="219514"/>
            <a:ext cx="9902289" cy="1008771"/>
          </a:xfrm>
        </p:spPr>
        <p:txBody>
          <a:bodyPr/>
          <a:lstStyle/>
          <a:p>
            <a:r>
              <a:rPr lang="en-US" dirty="0"/>
              <a:t>Developing NIF Platforms for Measuring (n,2n) Cross Sections on Radioactive Species</a:t>
            </a:r>
            <a:endParaRPr lang="en-US" sz="2400" b="0" dirty="0"/>
          </a:p>
        </p:txBody>
      </p:sp>
      <p:pic>
        <p:nvPicPr>
          <p:cNvPr id="3" name="Picture 2">
            <a:extLst>
              <a:ext uri="{FF2B5EF4-FFF2-40B4-BE49-F238E27FC236}">
                <a16:creationId xmlns:a16="http://schemas.microsoft.com/office/drawing/2014/main" id="{C9155B04-3BE0-5B10-307B-486F22F1A7DE}"/>
              </a:ext>
            </a:extLst>
          </p:cNvPr>
          <p:cNvPicPr>
            <a:picLocks noChangeAspect="1"/>
          </p:cNvPicPr>
          <p:nvPr/>
        </p:nvPicPr>
        <p:blipFill>
          <a:blip r:embed="rId3"/>
          <a:stretch>
            <a:fillRect/>
          </a:stretch>
        </p:blipFill>
        <p:spPr>
          <a:xfrm>
            <a:off x="6893256" y="4290240"/>
            <a:ext cx="4113537" cy="1580868"/>
          </a:xfrm>
          <a:prstGeom prst="rect">
            <a:avLst/>
          </a:prstGeom>
        </p:spPr>
      </p:pic>
      <p:pic>
        <p:nvPicPr>
          <p:cNvPr id="85" name="Picture 84">
            <a:extLst>
              <a:ext uri="{FF2B5EF4-FFF2-40B4-BE49-F238E27FC236}">
                <a16:creationId xmlns:a16="http://schemas.microsoft.com/office/drawing/2014/main" id="{8DFB6619-A298-E95F-8936-2BB6088E59EC}"/>
              </a:ext>
            </a:extLst>
          </p:cNvPr>
          <p:cNvPicPr>
            <a:picLocks noChangeAspect="1"/>
          </p:cNvPicPr>
          <p:nvPr/>
        </p:nvPicPr>
        <p:blipFill>
          <a:blip r:embed="rId4"/>
          <a:stretch>
            <a:fillRect/>
          </a:stretch>
        </p:blipFill>
        <p:spPr>
          <a:xfrm>
            <a:off x="5635959" y="1803499"/>
            <a:ext cx="6556041" cy="2142497"/>
          </a:xfrm>
          <a:prstGeom prst="rect">
            <a:avLst/>
          </a:prstGeom>
        </p:spPr>
      </p:pic>
    </p:spTree>
    <p:extLst>
      <p:ext uri="{BB962C8B-B14F-4D97-AF65-F5344CB8AC3E}">
        <p14:creationId xmlns:p14="http://schemas.microsoft.com/office/powerpoint/2010/main" val="263780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7F93-6942-2B5D-8019-58AAE4272FC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08CD0-6420-E90E-6D2E-C3A5A45A6280}"/>
              </a:ext>
            </a:extLst>
          </p:cNvPr>
          <p:cNvSpPr>
            <a:spLocks noGrp="1"/>
          </p:cNvSpPr>
          <p:nvPr>
            <p:ph idx="1"/>
          </p:nvPr>
        </p:nvSpPr>
        <p:spPr>
          <a:xfrm>
            <a:off x="0" y="1601455"/>
            <a:ext cx="6726326" cy="3655090"/>
          </a:xfrm>
        </p:spPr>
        <p:txBody>
          <a:bodyPr>
            <a:noAutofit/>
          </a:bodyPr>
          <a:lstStyle/>
          <a:p>
            <a:pPr algn="just">
              <a:spcBef>
                <a:spcPts val="1200"/>
              </a:spcBef>
            </a:pPr>
            <a:r>
              <a:rPr lang="en-US" dirty="0"/>
              <a:t>Target materials and associated collection tracers are added to NIF capsules and dried to a thin layer on the inner surface of the capsule</a:t>
            </a:r>
          </a:p>
          <a:p>
            <a:pPr algn="just">
              <a:spcBef>
                <a:spcPts val="1200"/>
              </a:spcBef>
            </a:pPr>
            <a:r>
              <a:rPr lang="en-US" dirty="0"/>
              <a:t>Reaction products are collected using Solid Radiochemistry (SRC) diagnostic at NIF and analyzed in the Nuclear Counting Facility (NCF)</a:t>
            </a:r>
          </a:p>
          <a:p>
            <a:pPr algn="just">
              <a:spcBef>
                <a:spcPts val="1200"/>
              </a:spcBef>
            </a:pPr>
            <a:r>
              <a:rPr lang="en-US" dirty="0"/>
              <a:t>Two target nuclides with a “known” and “unknown” cross section are co-loaded together </a:t>
            </a:r>
          </a:p>
          <a:p>
            <a:pPr marL="57150" indent="0" algn="just">
              <a:buNone/>
            </a:pPr>
            <a:endParaRPr lang="en-US" b="1" dirty="0"/>
          </a:p>
          <a:p>
            <a:pPr marL="57150" indent="0" algn="just">
              <a:buNone/>
            </a:pPr>
            <a:endParaRPr lang="en-US" dirty="0"/>
          </a:p>
        </p:txBody>
      </p:sp>
      <p:sp>
        <p:nvSpPr>
          <p:cNvPr id="13" name="Title 12">
            <a:extLst>
              <a:ext uri="{FF2B5EF4-FFF2-40B4-BE49-F238E27FC236}">
                <a16:creationId xmlns:a16="http://schemas.microsoft.com/office/drawing/2014/main" id="{73AB884D-F04A-4337-75B3-16ADB8CCCF88}"/>
              </a:ext>
            </a:extLst>
          </p:cNvPr>
          <p:cNvSpPr>
            <a:spLocks noGrp="1"/>
          </p:cNvSpPr>
          <p:nvPr>
            <p:ph type="title"/>
          </p:nvPr>
        </p:nvSpPr>
        <p:spPr>
          <a:xfrm>
            <a:off x="609600" y="219514"/>
            <a:ext cx="9902289" cy="1008771"/>
          </a:xfrm>
        </p:spPr>
        <p:txBody>
          <a:bodyPr/>
          <a:lstStyle/>
          <a:p>
            <a:r>
              <a:rPr lang="en-US" dirty="0"/>
              <a:t>Known reference reactions are used to determine unknown cross sections</a:t>
            </a:r>
            <a:endParaRPr lang="en-US" sz="2400" b="0" dirty="0"/>
          </a:p>
        </p:txBody>
      </p:sp>
      <p:sp>
        <p:nvSpPr>
          <p:cNvPr id="5" name="Rectangle 7">
            <a:extLst>
              <a:ext uri="{FF2B5EF4-FFF2-40B4-BE49-F238E27FC236}">
                <a16:creationId xmlns:a16="http://schemas.microsoft.com/office/drawing/2014/main" id="{210F052A-EE13-A38B-2ED3-5116D7D9B0EB}"/>
              </a:ext>
            </a:extLst>
          </p:cNvPr>
          <p:cNvSpPr>
            <a:spLocks noChangeArrowheads="1"/>
          </p:cNvSpPr>
          <p:nvPr/>
        </p:nvSpPr>
        <p:spPr bwMode="auto">
          <a:xfrm>
            <a:off x="0" y="6040410"/>
            <a:ext cx="12192000" cy="369332"/>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Platform developed for </a:t>
            </a:r>
            <a:r>
              <a:rPr lang="en-US" baseline="30000" dirty="0">
                <a:solidFill>
                  <a:schemeClr val="bg1"/>
                </a:solidFill>
                <a:latin typeface="Calibri" panose="020F0502020204030204" pitchFamily="34" charset="0"/>
                <a:cs typeface="Calibri" panose="020F0502020204030204" pitchFamily="34" charset="0"/>
              </a:rPr>
              <a:t>88</a:t>
            </a:r>
            <a:r>
              <a:rPr lang="en-US" dirty="0">
                <a:solidFill>
                  <a:schemeClr val="bg1"/>
                </a:solidFill>
                <a:latin typeface="Calibri" panose="020F0502020204030204" pitchFamily="34" charset="0"/>
                <a:cs typeface="Calibri" panose="020F0502020204030204" pitchFamily="34" charset="0"/>
              </a:rPr>
              <a:t>Y(n,2n)</a:t>
            </a:r>
            <a:r>
              <a:rPr lang="en-US" baseline="30000" dirty="0">
                <a:solidFill>
                  <a:schemeClr val="bg1"/>
                </a:solidFill>
                <a:latin typeface="Calibri" panose="020F0502020204030204" pitchFamily="34" charset="0"/>
                <a:cs typeface="Calibri" panose="020F0502020204030204" pitchFamily="34" charset="0"/>
              </a:rPr>
              <a:t>87</a:t>
            </a:r>
            <a:r>
              <a:rPr lang="en-US" dirty="0">
                <a:solidFill>
                  <a:schemeClr val="bg1"/>
                </a:solidFill>
                <a:latin typeface="Calibri" panose="020F0502020204030204" pitchFamily="34" charset="0"/>
                <a:cs typeface="Calibri" panose="020F0502020204030204" pitchFamily="34" charset="0"/>
              </a:rPr>
              <a:t>Y measurement at 14 MeV at NIF</a:t>
            </a:r>
          </a:p>
        </p:txBody>
      </p:sp>
      <p:pic>
        <p:nvPicPr>
          <p:cNvPr id="4" name="Picture 3">
            <a:extLst>
              <a:ext uri="{FF2B5EF4-FFF2-40B4-BE49-F238E27FC236}">
                <a16:creationId xmlns:a16="http://schemas.microsoft.com/office/drawing/2014/main" id="{A9505EDF-983C-71B4-C4E9-114628894DB6}"/>
              </a:ext>
            </a:extLst>
          </p:cNvPr>
          <p:cNvPicPr>
            <a:picLocks noChangeAspect="1"/>
          </p:cNvPicPr>
          <p:nvPr/>
        </p:nvPicPr>
        <p:blipFill rotWithShape="1">
          <a:blip r:embed="rId3"/>
          <a:srcRect l="4137" t="7354" r="10540" b="3575"/>
          <a:stretch/>
        </p:blipFill>
        <p:spPr>
          <a:xfrm>
            <a:off x="7336940" y="1721273"/>
            <a:ext cx="4274570" cy="3415454"/>
          </a:xfrm>
          <a:prstGeom prst="rect">
            <a:avLst/>
          </a:prstGeom>
        </p:spPr>
      </p:pic>
      <p:sp>
        <p:nvSpPr>
          <p:cNvPr id="7" name="TextBox 6">
            <a:extLst>
              <a:ext uri="{FF2B5EF4-FFF2-40B4-BE49-F238E27FC236}">
                <a16:creationId xmlns:a16="http://schemas.microsoft.com/office/drawing/2014/main" id="{A8A6B3C5-AB13-7DB8-9FE8-C340C259A1AA}"/>
              </a:ext>
            </a:extLst>
          </p:cNvPr>
          <p:cNvSpPr txBox="1"/>
          <p:nvPr/>
        </p:nvSpPr>
        <p:spPr>
          <a:xfrm>
            <a:off x="898839" y="5004146"/>
            <a:ext cx="4928647" cy="369332"/>
          </a:xfrm>
          <a:prstGeom prst="rect">
            <a:avLst/>
          </a:prstGeom>
          <a:noFill/>
        </p:spPr>
        <p:txBody>
          <a:bodyPr wrap="square">
            <a:spAutoFit/>
          </a:bodyPr>
          <a:lstStyle/>
          <a:p>
            <a:pPr algn="ctr"/>
            <a:r>
              <a:rPr lang="en-US" sz="1800" dirty="0"/>
              <a:t> </a:t>
            </a:r>
            <a:r>
              <a:rPr lang="en-US" sz="1800" dirty="0" err="1">
                <a:latin typeface="Symbol" panose="05050102010706020507" pitchFamily="18" charset="2"/>
              </a:rPr>
              <a:t>s</a:t>
            </a:r>
            <a:r>
              <a:rPr lang="en-US" sz="1800" baseline="-25000" dirty="0" err="1"/>
              <a:t>unknown</a:t>
            </a:r>
            <a:r>
              <a:rPr lang="en-US" sz="1800" dirty="0"/>
              <a:t>= </a:t>
            </a:r>
            <a:r>
              <a:rPr lang="en-US" sz="1800" dirty="0" err="1">
                <a:latin typeface="Symbol" panose="05050102010706020507" pitchFamily="18" charset="2"/>
              </a:rPr>
              <a:t>s</a:t>
            </a:r>
            <a:r>
              <a:rPr lang="en-US" sz="1800" baseline="-25000" dirty="0" err="1"/>
              <a:t>known</a:t>
            </a:r>
            <a:r>
              <a:rPr lang="en-US" sz="1800" baseline="30000" dirty="0"/>
              <a:t> </a:t>
            </a:r>
            <a:r>
              <a:rPr lang="en-US" sz="1800" dirty="0"/>
              <a:t>(n</a:t>
            </a:r>
            <a:r>
              <a:rPr lang="en-US" sz="1800" baseline="30000" dirty="0"/>
              <a:t>0</a:t>
            </a:r>
            <a:r>
              <a:rPr lang="en-US" sz="1800" baseline="-25000" dirty="0"/>
              <a:t>known</a:t>
            </a:r>
            <a:r>
              <a:rPr lang="en-US" sz="1800" dirty="0"/>
              <a:t>/n</a:t>
            </a:r>
            <a:r>
              <a:rPr lang="en-US" sz="1800" baseline="30000" dirty="0"/>
              <a:t>0</a:t>
            </a:r>
            <a:r>
              <a:rPr lang="en-US" sz="1800" baseline="-25000" dirty="0"/>
              <a:t>unknown</a:t>
            </a:r>
            <a:r>
              <a:rPr lang="en-US" sz="1800" dirty="0"/>
              <a:t>)(</a:t>
            </a:r>
            <a:r>
              <a:rPr lang="en-US" sz="1800" dirty="0" err="1"/>
              <a:t>N</a:t>
            </a:r>
            <a:r>
              <a:rPr lang="en-US" sz="1800" baseline="-25000" dirty="0" err="1"/>
              <a:t>unknown</a:t>
            </a:r>
            <a:r>
              <a:rPr lang="en-US" sz="1800" dirty="0"/>
              <a:t>/</a:t>
            </a:r>
            <a:r>
              <a:rPr lang="en-US" sz="1800" dirty="0" err="1"/>
              <a:t>N</a:t>
            </a:r>
            <a:r>
              <a:rPr lang="en-US" sz="1800" baseline="-25000" dirty="0" err="1"/>
              <a:t>known</a:t>
            </a:r>
            <a:r>
              <a:rPr lang="en-US" sz="1800" dirty="0"/>
              <a:t>)</a:t>
            </a:r>
            <a:endParaRPr lang="en-US" dirty="0"/>
          </a:p>
        </p:txBody>
      </p:sp>
    </p:spTree>
    <p:extLst>
      <p:ext uri="{BB962C8B-B14F-4D97-AF65-F5344CB8AC3E}">
        <p14:creationId xmlns:p14="http://schemas.microsoft.com/office/powerpoint/2010/main" val="391078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5E65FF-B6FC-16D6-5F19-F6AE924257F5}"/>
              </a:ext>
            </a:extLst>
          </p:cNvPr>
          <p:cNvSpPr>
            <a:spLocks noGrp="1"/>
          </p:cNvSpPr>
          <p:nvPr>
            <p:ph idx="1"/>
          </p:nvPr>
        </p:nvSpPr>
        <p:spPr>
          <a:xfrm>
            <a:off x="235026" y="1428821"/>
            <a:ext cx="6683567" cy="4906889"/>
          </a:xfrm>
        </p:spPr>
        <p:txBody>
          <a:bodyPr/>
          <a:lstStyle/>
          <a:p>
            <a:pPr algn="just"/>
            <a:r>
              <a:rPr lang="en-US" dirty="0"/>
              <a:t>Pre-drilled HDC capsule </a:t>
            </a:r>
          </a:p>
          <a:p>
            <a:pPr lvl="1" algn="just"/>
            <a:r>
              <a:rPr lang="en-US" dirty="0"/>
              <a:t>2 mm diameter, 10 </a:t>
            </a:r>
            <a:r>
              <a:rPr lang="en-US" dirty="0">
                <a:latin typeface="Symbol" pitchFamily="2" charset="2"/>
              </a:rPr>
              <a:t>m</a:t>
            </a:r>
            <a:r>
              <a:rPr lang="en-US" dirty="0"/>
              <a:t>m diameter fill hole</a:t>
            </a:r>
          </a:p>
          <a:p>
            <a:pPr algn="just"/>
            <a:r>
              <a:rPr lang="en-US" dirty="0"/>
              <a:t>Capsule is filled with dilute acid solution containing radionuclides of interest, centrifuged, and dried leaving a thin layer of material on inner surface</a:t>
            </a:r>
          </a:p>
          <a:p>
            <a:pPr algn="just"/>
            <a:r>
              <a:rPr lang="en-US" dirty="0"/>
              <a:t>Isotopic and solution purity is necessary</a:t>
            </a:r>
          </a:p>
          <a:p>
            <a:pPr lvl="1" algn="just"/>
            <a:r>
              <a:rPr lang="en-US" dirty="0"/>
              <a:t>Clean solution free of salt as to not plug the fill-tube hole or deposit stable mass</a:t>
            </a:r>
          </a:p>
          <a:p>
            <a:pPr algn="just"/>
            <a:r>
              <a:rPr lang="en-US" dirty="0"/>
              <a:t>Two capsule doping systems developed:</a:t>
            </a:r>
          </a:p>
          <a:p>
            <a:pPr lvl="1" algn="just"/>
            <a:r>
              <a:rPr lang="en-US" dirty="0"/>
              <a:t>Micro-injection</a:t>
            </a:r>
          </a:p>
          <a:p>
            <a:pPr lvl="1" algn="just"/>
            <a:r>
              <a:rPr lang="en-US" dirty="0"/>
              <a:t>Vacuum Assisted</a:t>
            </a:r>
          </a:p>
        </p:txBody>
      </p:sp>
      <p:sp>
        <p:nvSpPr>
          <p:cNvPr id="3" name="Title 2">
            <a:extLst>
              <a:ext uri="{FF2B5EF4-FFF2-40B4-BE49-F238E27FC236}">
                <a16:creationId xmlns:a16="http://schemas.microsoft.com/office/drawing/2014/main" id="{72A624E3-9DA6-94D3-2F30-B997A6B6CEC2}"/>
              </a:ext>
            </a:extLst>
          </p:cNvPr>
          <p:cNvSpPr>
            <a:spLocks noGrp="1"/>
          </p:cNvSpPr>
          <p:nvPr>
            <p:ph type="title"/>
          </p:nvPr>
        </p:nvSpPr>
        <p:spPr/>
        <p:txBody>
          <a:bodyPr/>
          <a:lstStyle/>
          <a:p>
            <a:r>
              <a:rPr lang="en-US" dirty="0"/>
              <a:t>NIF Capsule Doping is an Interesting Challenge</a:t>
            </a:r>
          </a:p>
        </p:txBody>
      </p:sp>
      <p:pic>
        <p:nvPicPr>
          <p:cNvPr id="4" name="Picture 3">
            <a:extLst>
              <a:ext uri="{FF2B5EF4-FFF2-40B4-BE49-F238E27FC236}">
                <a16:creationId xmlns:a16="http://schemas.microsoft.com/office/drawing/2014/main" id="{6CC90BF4-F6EA-EE7D-B753-A3F9B0BB1D67}"/>
              </a:ext>
            </a:extLst>
          </p:cNvPr>
          <p:cNvPicPr>
            <a:picLocks noChangeAspect="1"/>
          </p:cNvPicPr>
          <p:nvPr/>
        </p:nvPicPr>
        <p:blipFill>
          <a:blip r:embed="rId3"/>
          <a:stretch>
            <a:fillRect/>
          </a:stretch>
        </p:blipFill>
        <p:spPr>
          <a:xfrm>
            <a:off x="8763927" y="1428821"/>
            <a:ext cx="1942917" cy="1801615"/>
          </a:xfrm>
          <a:prstGeom prst="rect">
            <a:avLst/>
          </a:prstGeom>
        </p:spPr>
      </p:pic>
      <p:sp>
        <p:nvSpPr>
          <p:cNvPr id="6" name="TextBox 5">
            <a:extLst>
              <a:ext uri="{FF2B5EF4-FFF2-40B4-BE49-F238E27FC236}">
                <a16:creationId xmlns:a16="http://schemas.microsoft.com/office/drawing/2014/main" id="{FF8E1C1B-0258-D201-B220-B6FFE69BD989}"/>
              </a:ext>
            </a:extLst>
          </p:cNvPr>
          <p:cNvSpPr txBox="1"/>
          <p:nvPr/>
        </p:nvSpPr>
        <p:spPr>
          <a:xfrm>
            <a:off x="8089730" y="3258233"/>
            <a:ext cx="3492670" cy="369332"/>
          </a:xfrm>
          <a:prstGeom prst="rect">
            <a:avLst/>
          </a:prstGeom>
          <a:noFill/>
        </p:spPr>
        <p:txBody>
          <a:bodyPr wrap="square" rtlCol="0">
            <a:spAutoFit/>
          </a:bodyPr>
          <a:lstStyle/>
          <a:p>
            <a:r>
              <a:rPr lang="en-US" dirty="0"/>
              <a:t>Filled capsule prior to drying stage</a:t>
            </a:r>
          </a:p>
        </p:txBody>
      </p:sp>
      <p:pic>
        <p:nvPicPr>
          <p:cNvPr id="7" name="Picture 6">
            <a:extLst>
              <a:ext uri="{FF2B5EF4-FFF2-40B4-BE49-F238E27FC236}">
                <a16:creationId xmlns:a16="http://schemas.microsoft.com/office/drawing/2014/main" id="{FA9A1FCF-7632-9A47-B232-FB524F18382B}"/>
              </a:ext>
            </a:extLst>
          </p:cNvPr>
          <p:cNvPicPr>
            <a:picLocks noChangeAspect="1"/>
          </p:cNvPicPr>
          <p:nvPr/>
        </p:nvPicPr>
        <p:blipFill>
          <a:blip r:embed="rId4"/>
          <a:stretch>
            <a:fillRect/>
          </a:stretch>
        </p:blipFill>
        <p:spPr>
          <a:xfrm>
            <a:off x="8759172" y="3882265"/>
            <a:ext cx="1947672" cy="1897497"/>
          </a:xfrm>
          <a:prstGeom prst="rect">
            <a:avLst/>
          </a:prstGeom>
        </p:spPr>
      </p:pic>
      <p:sp>
        <p:nvSpPr>
          <p:cNvPr id="9" name="TextBox 8">
            <a:extLst>
              <a:ext uri="{FF2B5EF4-FFF2-40B4-BE49-F238E27FC236}">
                <a16:creationId xmlns:a16="http://schemas.microsoft.com/office/drawing/2014/main" id="{0628A559-7875-228C-8D68-7204C4734368}"/>
              </a:ext>
            </a:extLst>
          </p:cNvPr>
          <p:cNvSpPr txBox="1"/>
          <p:nvPr/>
        </p:nvSpPr>
        <p:spPr>
          <a:xfrm>
            <a:off x="7869966" y="5828488"/>
            <a:ext cx="4102270" cy="369332"/>
          </a:xfrm>
          <a:prstGeom prst="rect">
            <a:avLst/>
          </a:prstGeom>
          <a:noFill/>
        </p:spPr>
        <p:txBody>
          <a:bodyPr wrap="square" rtlCol="0">
            <a:spAutoFit/>
          </a:bodyPr>
          <a:lstStyle/>
          <a:p>
            <a:r>
              <a:rPr lang="en-US" dirty="0"/>
              <a:t>X-ray image of capsule after </a:t>
            </a:r>
            <a:r>
              <a:rPr lang="en-US" dirty="0" err="1"/>
              <a:t>cryo</a:t>
            </a:r>
            <a:r>
              <a:rPr lang="en-US" dirty="0"/>
              <a:t> cycling</a:t>
            </a:r>
          </a:p>
        </p:txBody>
      </p:sp>
    </p:spTree>
    <p:extLst>
      <p:ext uri="{BB962C8B-B14F-4D97-AF65-F5344CB8AC3E}">
        <p14:creationId xmlns:p14="http://schemas.microsoft.com/office/powerpoint/2010/main" val="83619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95F9-D1CA-611A-EA6A-1C6D6C38DB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7DB64-84ED-3F7D-7B2E-60CF18AB0675}"/>
              </a:ext>
            </a:extLst>
          </p:cNvPr>
          <p:cNvSpPr>
            <a:spLocks noGrp="1"/>
          </p:cNvSpPr>
          <p:nvPr>
            <p:ph idx="1"/>
          </p:nvPr>
        </p:nvSpPr>
        <p:spPr>
          <a:xfrm>
            <a:off x="184957" y="1664851"/>
            <a:ext cx="4610327" cy="2477106"/>
          </a:xfrm>
        </p:spPr>
        <p:txBody>
          <a:bodyPr>
            <a:noAutofit/>
          </a:bodyPr>
          <a:lstStyle/>
          <a:p>
            <a:pPr algn="just"/>
            <a:r>
              <a:rPr lang="en-US" dirty="0"/>
              <a:t>System allows for precision alignment of microcapillary with fill-tube hole for injection</a:t>
            </a:r>
          </a:p>
          <a:p>
            <a:pPr algn="just"/>
            <a:r>
              <a:rPr lang="en-US" dirty="0"/>
              <a:t>Each “cocktail” requires R&amp;D to optimize the matrix and minimize mass loading</a:t>
            </a:r>
          </a:p>
          <a:p>
            <a:pPr algn="just"/>
            <a:r>
              <a:rPr lang="en-US" dirty="0"/>
              <a:t>Used for radionuclides that cannot be obtained in large quantities</a:t>
            </a:r>
          </a:p>
          <a:p>
            <a:pPr algn="just"/>
            <a:r>
              <a:rPr lang="en-US" dirty="0"/>
              <a:t>High efficiency doping of &lt;1 </a:t>
            </a:r>
            <a:r>
              <a:rPr lang="en-US" dirty="0">
                <a:latin typeface="Symbol" pitchFamily="2" charset="2"/>
              </a:rPr>
              <a:t>m</a:t>
            </a:r>
            <a:r>
              <a:rPr lang="en-US" dirty="0"/>
              <a:t>L volumes</a:t>
            </a:r>
          </a:p>
        </p:txBody>
      </p:sp>
      <p:sp>
        <p:nvSpPr>
          <p:cNvPr id="3" name="Title 2">
            <a:extLst>
              <a:ext uri="{FF2B5EF4-FFF2-40B4-BE49-F238E27FC236}">
                <a16:creationId xmlns:a16="http://schemas.microsoft.com/office/drawing/2014/main" id="{B40D09A0-00EB-56EE-1273-7E2EA8345352}"/>
              </a:ext>
            </a:extLst>
          </p:cNvPr>
          <p:cNvSpPr>
            <a:spLocks noGrp="1"/>
          </p:cNvSpPr>
          <p:nvPr>
            <p:ph type="title"/>
          </p:nvPr>
        </p:nvSpPr>
        <p:spPr/>
        <p:txBody>
          <a:bodyPr/>
          <a:lstStyle/>
          <a:p>
            <a:r>
              <a:rPr lang="en-US" dirty="0"/>
              <a:t>Apparatus for NIF Doping: Automated Robotic Injection System for Targets (ANDARIST)</a:t>
            </a:r>
          </a:p>
        </p:txBody>
      </p:sp>
      <p:grpSp>
        <p:nvGrpSpPr>
          <p:cNvPr id="33" name="Group 32">
            <a:extLst>
              <a:ext uri="{FF2B5EF4-FFF2-40B4-BE49-F238E27FC236}">
                <a16:creationId xmlns:a16="http://schemas.microsoft.com/office/drawing/2014/main" id="{E1D4C2C2-3730-4D4E-3D1E-5CAA8BBB8F87}"/>
              </a:ext>
            </a:extLst>
          </p:cNvPr>
          <p:cNvGrpSpPr/>
          <p:nvPr/>
        </p:nvGrpSpPr>
        <p:grpSpPr>
          <a:xfrm>
            <a:off x="5420551" y="1595739"/>
            <a:ext cx="6415891" cy="4416129"/>
            <a:chOff x="4835758" y="1511603"/>
            <a:chExt cx="6415891" cy="4416129"/>
          </a:xfrm>
        </p:grpSpPr>
        <p:pic>
          <p:nvPicPr>
            <p:cNvPr id="4" name="Picture 5">
              <a:extLst>
                <a:ext uri="{FF2B5EF4-FFF2-40B4-BE49-F238E27FC236}">
                  <a16:creationId xmlns:a16="http://schemas.microsoft.com/office/drawing/2014/main" id="{38CADC4D-9637-20AB-9823-7267A59DF8D5}"/>
                </a:ext>
              </a:extLst>
            </p:cNvPr>
            <p:cNvPicPr>
              <a:picLocks noChangeAspect="1"/>
            </p:cNvPicPr>
            <p:nvPr/>
          </p:nvPicPr>
          <p:blipFill rotWithShape="1">
            <a:blip r:embed="rId3">
              <a:extLst>
                <a:ext uri="{28A0092B-C50C-407E-A947-70E740481C1C}">
                  <a14:useLocalDpi xmlns:a14="http://schemas.microsoft.com/office/drawing/2010/main" val="0"/>
                </a:ext>
              </a:extLst>
            </a:blip>
            <a:srcRect l="15742" r="25718"/>
            <a:stretch/>
          </p:blipFill>
          <p:spPr bwMode="auto">
            <a:xfrm>
              <a:off x="4835758" y="1664851"/>
              <a:ext cx="3197421" cy="36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B6B615E3-529B-216A-0F25-877F7DD39136}"/>
                </a:ext>
              </a:extLst>
            </p:cNvPr>
            <p:cNvGrpSpPr/>
            <p:nvPr/>
          </p:nvGrpSpPr>
          <p:grpSpPr>
            <a:xfrm>
              <a:off x="8604003" y="1511603"/>
              <a:ext cx="2647646" cy="2584765"/>
              <a:chOff x="9280431" y="1763170"/>
              <a:chExt cx="2647646" cy="2584765"/>
            </a:xfrm>
          </p:grpSpPr>
          <p:pic>
            <p:nvPicPr>
              <p:cNvPr id="35" name="Picture 34">
                <a:extLst>
                  <a:ext uri="{FF2B5EF4-FFF2-40B4-BE49-F238E27FC236}">
                    <a16:creationId xmlns:a16="http://schemas.microsoft.com/office/drawing/2014/main" id="{6F175ECF-1E81-A42A-D4A9-5A5E25C1BC8F}"/>
                  </a:ext>
                </a:extLst>
              </p:cNvPr>
              <p:cNvPicPr>
                <a:picLocks noChangeAspect="1"/>
              </p:cNvPicPr>
              <p:nvPr/>
            </p:nvPicPr>
            <p:blipFill rotWithShape="1">
              <a:blip r:embed="rId4">
                <a:extLst>
                  <a:ext uri="{28A0092B-C50C-407E-A947-70E740481C1C}">
                    <a14:useLocalDpi xmlns:a14="http://schemas.microsoft.com/office/drawing/2010/main" val="0"/>
                  </a:ext>
                </a:extLst>
              </a:blip>
              <a:srcRect r="28840"/>
              <a:stretch/>
            </p:blipFill>
            <p:spPr>
              <a:xfrm>
                <a:off x="9330095" y="1763170"/>
                <a:ext cx="2462133" cy="2547908"/>
              </a:xfrm>
              <a:prstGeom prst="rect">
                <a:avLst/>
              </a:prstGeom>
            </p:spPr>
          </p:pic>
          <p:cxnSp>
            <p:nvCxnSpPr>
              <p:cNvPr id="10" name="Straight Arrow Connector 9">
                <a:extLst>
                  <a:ext uri="{FF2B5EF4-FFF2-40B4-BE49-F238E27FC236}">
                    <a16:creationId xmlns:a16="http://schemas.microsoft.com/office/drawing/2014/main" id="{55CD8A49-E736-E1AB-747D-650CB8C18A92}"/>
                  </a:ext>
                </a:extLst>
              </p:cNvPr>
              <p:cNvCxnSpPr>
                <a:cxnSpLocks/>
              </p:cNvCxnSpPr>
              <p:nvPr/>
            </p:nvCxnSpPr>
            <p:spPr>
              <a:xfrm flipH="1" flipV="1">
                <a:off x="10291102" y="2162267"/>
                <a:ext cx="270059" cy="253526"/>
              </a:xfrm>
              <a:prstGeom prst="straightConnector1">
                <a:avLst/>
              </a:prstGeom>
              <a:ln w="28575" cmpd="sng">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Box 10">
                <a:extLst>
                  <a:ext uri="{FF2B5EF4-FFF2-40B4-BE49-F238E27FC236}">
                    <a16:creationId xmlns:a16="http://schemas.microsoft.com/office/drawing/2014/main" id="{C7947DC2-B339-A907-E46D-13578A35CA5B}"/>
                  </a:ext>
                </a:extLst>
              </p:cNvPr>
              <p:cNvSpPr txBox="1">
                <a:spLocks noChangeArrowheads="1"/>
              </p:cNvSpPr>
              <p:nvPr/>
            </p:nvSpPr>
            <p:spPr bwMode="auto">
              <a:xfrm>
                <a:off x="9280431" y="1850699"/>
                <a:ext cx="1479301" cy="4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Helvetica" panose="020B0604020202020204" pitchFamily="34" charset="0"/>
                    <a:ea typeface="MS PGothic" panose="020B0600070205080204" pitchFamily="34" charset="-128"/>
                  </a:defRPr>
                </a:lvl1pPr>
                <a:lvl2pPr marL="742950" indent="-285750">
                  <a:defRPr sz="1400" b="1">
                    <a:solidFill>
                      <a:schemeClr val="tx1"/>
                    </a:solidFill>
                    <a:latin typeface="Helvetica" panose="020B0604020202020204" pitchFamily="34" charset="0"/>
                    <a:ea typeface="MS PGothic" panose="020B0600070205080204" pitchFamily="34" charset="-128"/>
                  </a:defRPr>
                </a:lvl2pPr>
                <a:lvl3pPr marL="1143000" indent="-228600">
                  <a:defRPr sz="1400" b="1">
                    <a:solidFill>
                      <a:schemeClr val="tx1"/>
                    </a:solidFill>
                    <a:latin typeface="Helvetica" panose="020B0604020202020204" pitchFamily="34" charset="0"/>
                    <a:ea typeface="MS PGothic" panose="020B0600070205080204" pitchFamily="34" charset="-128"/>
                  </a:defRPr>
                </a:lvl3pPr>
                <a:lvl4pPr marL="1600200" indent="-228600">
                  <a:defRPr sz="1400" b="1">
                    <a:solidFill>
                      <a:schemeClr val="tx1"/>
                    </a:solidFill>
                    <a:latin typeface="Helvetica" panose="020B0604020202020204" pitchFamily="34" charset="0"/>
                    <a:ea typeface="MS PGothic" panose="020B0600070205080204" pitchFamily="34" charset="-128"/>
                  </a:defRPr>
                </a:lvl4pPr>
                <a:lvl5pPr marL="2057400" indent="-228600">
                  <a:defRPr sz="1400" b="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MS PGothic" panose="020B0600070205080204" pitchFamily="34" charset="-128"/>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en-US" sz="1313" b="0" i="0" u="none" strike="noStrike" kern="1200" cap="none" spc="0" normalizeH="0" baseline="0" noProof="0" dirty="0">
                    <a:ln>
                      <a:noFill/>
                    </a:ln>
                    <a:effectLst/>
                    <a:uLnTx/>
                    <a:uFillTx/>
                    <a:latin typeface="Helvetica" panose="020B0604020202020204" pitchFamily="34" charset="0"/>
                    <a:ea typeface="MS PGothic" panose="020B0600070205080204" pitchFamily="34" charset="-128"/>
                    <a:cs typeface="+mn-cs"/>
                  </a:rPr>
                  <a:t>Capillary entering fill-tube hole</a:t>
                </a:r>
              </a:p>
            </p:txBody>
          </p:sp>
          <p:grpSp>
            <p:nvGrpSpPr>
              <p:cNvPr id="17" name="Group 16">
                <a:extLst>
                  <a:ext uri="{FF2B5EF4-FFF2-40B4-BE49-F238E27FC236}">
                    <a16:creationId xmlns:a16="http://schemas.microsoft.com/office/drawing/2014/main" id="{3FBCA066-B982-588A-1197-180E7A09C421}"/>
                  </a:ext>
                </a:extLst>
              </p:cNvPr>
              <p:cNvGrpSpPr/>
              <p:nvPr/>
            </p:nvGrpSpPr>
            <p:grpSpPr>
              <a:xfrm>
                <a:off x="11522198" y="4018193"/>
                <a:ext cx="99821" cy="91440"/>
                <a:chOff x="6101787" y="5167749"/>
                <a:chExt cx="99821" cy="91440"/>
              </a:xfrm>
            </p:grpSpPr>
            <p:cxnSp>
              <p:nvCxnSpPr>
                <p:cNvPr id="18" name="Straight Connector 17">
                  <a:extLst>
                    <a:ext uri="{FF2B5EF4-FFF2-40B4-BE49-F238E27FC236}">
                      <a16:creationId xmlns:a16="http://schemas.microsoft.com/office/drawing/2014/main" id="{4D6214B8-201A-058E-6F5F-38B2C8F68A75}"/>
                    </a:ext>
                  </a:extLst>
                </p:cNvPr>
                <p:cNvCxnSpPr>
                  <a:cxnSpLocks/>
                </p:cNvCxnSpPr>
                <p:nvPr/>
              </p:nvCxnSpPr>
              <p:spPr>
                <a:xfrm>
                  <a:off x="6101787" y="5167749"/>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E1CF80E-C1E1-7E90-BAF3-8B47BF7BF769}"/>
                    </a:ext>
                  </a:extLst>
                </p:cNvPr>
                <p:cNvCxnSpPr>
                  <a:cxnSpLocks/>
                </p:cNvCxnSpPr>
                <p:nvPr/>
              </p:nvCxnSpPr>
              <p:spPr>
                <a:xfrm>
                  <a:off x="6201608" y="5167749"/>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0847B73-6B6D-B795-ABA4-75799B5AB2A1}"/>
                    </a:ext>
                  </a:extLst>
                </p:cNvPr>
                <p:cNvCxnSpPr>
                  <a:cxnSpLocks/>
                </p:cNvCxnSpPr>
                <p:nvPr/>
              </p:nvCxnSpPr>
              <p:spPr>
                <a:xfrm flipH="1" flipV="1">
                  <a:off x="6114396" y="5218317"/>
                  <a:ext cx="73152" cy="1000"/>
                </a:xfrm>
                <a:prstGeom prst="line">
                  <a:avLst/>
                </a:prstGeom>
                <a:ln w="19050"/>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DEEDE2B9-9F16-0A46-EADE-9B49B10B78D9}"/>
                  </a:ext>
                </a:extLst>
              </p:cNvPr>
              <p:cNvSpPr txBox="1"/>
              <p:nvPr/>
            </p:nvSpPr>
            <p:spPr>
              <a:xfrm>
                <a:off x="11287841" y="4082478"/>
                <a:ext cx="640236" cy="265457"/>
              </a:xfrm>
              <a:prstGeom prst="rect">
                <a:avLst/>
              </a:prstGeom>
              <a:noFill/>
            </p:spPr>
            <p:txBody>
              <a:bodyPr wrap="square" rtlCol="0">
                <a:spAutoFit/>
              </a:bodyPr>
              <a:lstStyle/>
              <a:p>
                <a:r>
                  <a:rPr lang="en-US" sz="1125" b="1" dirty="0"/>
                  <a:t>10 </a:t>
                </a:r>
                <a:r>
                  <a:rPr lang="el-GR" sz="1125" b="1" dirty="0"/>
                  <a:t>μ</a:t>
                </a:r>
                <a:r>
                  <a:rPr lang="en-US" sz="1125" b="1" dirty="0"/>
                  <a:t>m</a:t>
                </a:r>
              </a:p>
            </p:txBody>
          </p:sp>
        </p:grpSp>
        <p:pic>
          <p:nvPicPr>
            <p:cNvPr id="24" name="Picture 23">
              <a:extLst>
                <a:ext uri="{FF2B5EF4-FFF2-40B4-BE49-F238E27FC236}">
                  <a16:creationId xmlns:a16="http://schemas.microsoft.com/office/drawing/2014/main" id="{E7AD45B7-83B1-4C3E-CF2C-9F5D0E7CC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2228" y="4086574"/>
              <a:ext cx="2283996" cy="1841158"/>
            </a:xfrm>
            <a:prstGeom prst="rect">
              <a:avLst/>
            </a:prstGeom>
          </p:spPr>
        </p:pic>
        <p:grpSp>
          <p:nvGrpSpPr>
            <p:cNvPr id="32" name="Group 31">
              <a:extLst>
                <a:ext uri="{FF2B5EF4-FFF2-40B4-BE49-F238E27FC236}">
                  <a16:creationId xmlns:a16="http://schemas.microsoft.com/office/drawing/2014/main" id="{4AD006D1-DADE-146B-6B7E-669DAE5D2941}"/>
                </a:ext>
              </a:extLst>
            </p:cNvPr>
            <p:cNvGrpSpPr/>
            <p:nvPr/>
          </p:nvGrpSpPr>
          <p:grpSpPr>
            <a:xfrm>
              <a:off x="10585470" y="5616555"/>
              <a:ext cx="640236" cy="311177"/>
              <a:chOff x="11262282" y="5974663"/>
              <a:chExt cx="640236" cy="311177"/>
            </a:xfrm>
          </p:grpSpPr>
          <p:sp>
            <p:nvSpPr>
              <p:cNvPr id="26" name="TextBox 25">
                <a:extLst>
                  <a:ext uri="{FF2B5EF4-FFF2-40B4-BE49-F238E27FC236}">
                    <a16:creationId xmlns:a16="http://schemas.microsoft.com/office/drawing/2014/main" id="{DAF47738-964D-4D18-C615-82E81CB8BBAB}"/>
                  </a:ext>
                </a:extLst>
              </p:cNvPr>
              <p:cNvSpPr txBox="1"/>
              <p:nvPr/>
            </p:nvSpPr>
            <p:spPr>
              <a:xfrm>
                <a:off x="11262282" y="6020383"/>
                <a:ext cx="640236" cy="265457"/>
              </a:xfrm>
              <a:prstGeom prst="rect">
                <a:avLst/>
              </a:prstGeom>
              <a:noFill/>
            </p:spPr>
            <p:txBody>
              <a:bodyPr wrap="square" rtlCol="0">
                <a:spAutoFit/>
              </a:bodyPr>
              <a:lstStyle/>
              <a:p>
                <a:r>
                  <a:rPr lang="en-US" sz="1125" b="1" dirty="0"/>
                  <a:t>100 </a:t>
                </a:r>
                <a:r>
                  <a:rPr lang="el-GR" sz="1125" b="1" dirty="0"/>
                  <a:t>μ</a:t>
                </a:r>
                <a:r>
                  <a:rPr lang="en-US" sz="1125" b="1" dirty="0"/>
                  <a:t>m</a:t>
                </a:r>
              </a:p>
            </p:txBody>
          </p:sp>
          <p:grpSp>
            <p:nvGrpSpPr>
              <p:cNvPr id="27" name="Group 26">
                <a:extLst>
                  <a:ext uri="{FF2B5EF4-FFF2-40B4-BE49-F238E27FC236}">
                    <a16:creationId xmlns:a16="http://schemas.microsoft.com/office/drawing/2014/main" id="{883B3AC7-2F55-373E-8A48-BFFDA30A2E83}"/>
                  </a:ext>
                </a:extLst>
              </p:cNvPr>
              <p:cNvGrpSpPr/>
              <p:nvPr/>
            </p:nvGrpSpPr>
            <p:grpSpPr>
              <a:xfrm>
                <a:off x="11522198" y="5974663"/>
                <a:ext cx="99821" cy="91440"/>
                <a:chOff x="6101787" y="5167749"/>
                <a:chExt cx="99821" cy="91440"/>
              </a:xfrm>
            </p:grpSpPr>
            <p:cxnSp>
              <p:nvCxnSpPr>
                <p:cNvPr id="28" name="Straight Connector 27">
                  <a:extLst>
                    <a:ext uri="{FF2B5EF4-FFF2-40B4-BE49-F238E27FC236}">
                      <a16:creationId xmlns:a16="http://schemas.microsoft.com/office/drawing/2014/main" id="{5559546E-5580-926C-8069-2C3A394BBDD2}"/>
                    </a:ext>
                  </a:extLst>
                </p:cNvPr>
                <p:cNvCxnSpPr>
                  <a:cxnSpLocks/>
                </p:cNvCxnSpPr>
                <p:nvPr/>
              </p:nvCxnSpPr>
              <p:spPr>
                <a:xfrm>
                  <a:off x="6101787" y="5167749"/>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685D1E7-F82C-EDF4-F3CE-47AB41D0CCE1}"/>
                    </a:ext>
                  </a:extLst>
                </p:cNvPr>
                <p:cNvCxnSpPr>
                  <a:cxnSpLocks/>
                </p:cNvCxnSpPr>
                <p:nvPr/>
              </p:nvCxnSpPr>
              <p:spPr>
                <a:xfrm>
                  <a:off x="6201608" y="5167749"/>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1DB49B5-FD9D-C441-CFA7-394712DEBA39}"/>
                    </a:ext>
                  </a:extLst>
                </p:cNvPr>
                <p:cNvCxnSpPr>
                  <a:cxnSpLocks/>
                </p:cNvCxnSpPr>
                <p:nvPr/>
              </p:nvCxnSpPr>
              <p:spPr>
                <a:xfrm flipH="1" flipV="1">
                  <a:off x="6114396" y="5218317"/>
                  <a:ext cx="73152" cy="100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8" name="Rectangle 198">
              <a:extLst>
                <a:ext uri="{FF2B5EF4-FFF2-40B4-BE49-F238E27FC236}">
                  <a16:creationId xmlns:a16="http://schemas.microsoft.com/office/drawing/2014/main" id="{3AAC6926-DAC2-9811-CD20-2B7A37192174}"/>
                </a:ext>
              </a:extLst>
            </p:cNvPr>
            <p:cNvSpPr/>
            <p:nvPr/>
          </p:nvSpPr>
          <p:spPr>
            <a:xfrm>
              <a:off x="7516739" y="1511603"/>
              <a:ext cx="1159497" cy="4380886"/>
            </a:xfrm>
            <a:custGeom>
              <a:avLst/>
              <a:gdLst>
                <a:gd name="connsiteX0" fmla="*/ 0 w 114284"/>
                <a:gd name="connsiteY0" fmla="*/ 0 h 182392"/>
                <a:gd name="connsiteX1" fmla="*/ 114284 w 114284"/>
                <a:gd name="connsiteY1" fmla="*/ 0 h 182392"/>
                <a:gd name="connsiteX2" fmla="*/ 114284 w 114284"/>
                <a:gd name="connsiteY2" fmla="*/ 182392 h 182392"/>
                <a:gd name="connsiteX3" fmla="*/ 0 w 114284"/>
                <a:gd name="connsiteY3" fmla="*/ 182392 h 182392"/>
                <a:gd name="connsiteX4" fmla="*/ 0 w 114284"/>
                <a:gd name="connsiteY4" fmla="*/ 0 h 182392"/>
                <a:gd name="connsiteX0" fmla="*/ 0 w 576246"/>
                <a:gd name="connsiteY0" fmla="*/ 692150 h 874542"/>
                <a:gd name="connsiteX1" fmla="*/ 576246 w 576246"/>
                <a:gd name="connsiteY1" fmla="*/ 0 h 874542"/>
                <a:gd name="connsiteX2" fmla="*/ 114284 w 576246"/>
                <a:gd name="connsiteY2" fmla="*/ 874542 h 874542"/>
                <a:gd name="connsiteX3" fmla="*/ 0 w 576246"/>
                <a:gd name="connsiteY3" fmla="*/ 874542 h 874542"/>
                <a:gd name="connsiteX4" fmla="*/ 0 w 576246"/>
                <a:gd name="connsiteY4" fmla="*/ 692150 h 874542"/>
                <a:gd name="connsiteX0" fmla="*/ 0 w 576246"/>
                <a:gd name="connsiteY0" fmla="*/ 692150 h 1095204"/>
                <a:gd name="connsiteX1" fmla="*/ 576246 w 576246"/>
                <a:gd name="connsiteY1" fmla="*/ 0 h 1095204"/>
                <a:gd name="connsiteX2" fmla="*/ 563547 w 576246"/>
                <a:gd name="connsiteY2" fmla="*/ 1095204 h 1095204"/>
                <a:gd name="connsiteX3" fmla="*/ 0 w 576246"/>
                <a:gd name="connsiteY3" fmla="*/ 874542 h 1095204"/>
                <a:gd name="connsiteX4" fmla="*/ 0 w 576246"/>
                <a:gd name="connsiteY4" fmla="*/ 692150 h 1095204"/>
                <a:gd name="connsiteX0" fmla="*/ 0 w 568309"/>
                <a:gd name="connsiteY0" fmla="*/ 692150 h 1095204"/>
                <a:gd name="connsiteX1" fmla="*/ 568309 w 568309"/>
                <a:gd name="connsiteY1" fmla="*/ 0 h 1095204"/>
                <a:gd name="connsiteX2" fmla="*/ 563547 w 568309"/>
                <a:gd name="connsiteY2" fmla="*/ 1095204 h 1095204"/>
                <a:gd name="connsiteX3" fmla="*/ 0 w 568309"/>
                <a:gd name="connsiteY3" fmla="*/ 874542 h 1095204"/>
                <a:gd name="connsiteX4" fmla="*/ 0 w 568309"/>
                <a:gd name="connsiteY4" fmla="*/ 692150 h 1095204"/>
                <a:gd name="connsiteX0" fmla="*/ 0 w 568309"/>
                <a:gd name="connsiteY0" fmla="*/ 692150 h 1095204"/>
                <a:gd name="connsiteX1" fmla="*/ 568309 w 568309"/>
                <a:gd name="connsiteY1" fmla="*/ 0 h 1095204"/>
                <a:gd name="connsiteX2" fmla="*/ 563547 w 568309"/>
                <a:gd name="connsiteY2" fmla="*/ 1095204 h 1095204"/>
                <a:gd name="connsiteX3" fmla="*/ 0 w 568309"/>
                <a:gd name="connsiteY3" fmla="*/ 874542 h 1095204"/>
                <a:gd name="connsiteX4" fmla="*/ 0 w 568309"/>
                <a:gd name="connsiteY4" fmla="*/ 692150 h 1095204"/>
                <a:gd name="connsiteX0" fmla="*/ 4762 w 568309"/>
                <a:gd name="connsiteY0" fmla="*/ 693737 h 1095204"/>
                <a:gd name="connsiteX1" fmla="*/ 568309 w 568309"/>
                <a:gd name="connsiteY1" fmla="*/ 0 h 1095204"/>
                <a:gd name="connsiteX2" fmla="*/ 563547 w 568309"/>
                <a:gd name="connsiteY2" fmla="*/ 1095204 h 1095204"/>
                <a:gd name="connsiteX3" fmla="*/ 0 w 568309"/>
                <a:gd name="connsiteY3" fmla="*/ 874542 h 1095204"/>
                <a:gd name="connsiteX4" fmla="*/ 4762 w 568309"/>
                <a:gd name="connsiteY4" fmla="*/ 693737 h 1095204"/>
                <a:gd name="connsiteX0" fmla="*/ 0 w 563547"/>
                <a:gd name="connsiteY0" fmla="*/ 693737 h 1095204"/>
                <a:gd name="connsiteX1" fmla="*/ 563547 w 563547"/>
                <a:gd name="connsiteY1" fmla="*/ 0 h 1095204"/>
                <a:gd name="connsiteX2" fmla="*/ 558785 w 563547"/>
                <a:gd name="connsiteY2" fmla="*/ 1095204 h 1095204"/>
                <a:gd name="connsiteX3" fmla="*/ 3176 w 563547"/>
                <a:gd name="connsiteY3" fmla="*/ 872954 h 1095204"/>
                <a:gd name="connsiteX4" fmla="*/ 0 w 563547"/>
                <a:gd name="connsiteY4" fmla="*/ 693737 h 1095204"/>
                <a:gd name="connsiteX0" fmla="*/ 0 w 630222"/>
                <a:gd name="connsiteY0" fmla="*/ 663575 h 1095204"/>
                <a:gd name="connsiteX1" fmla="*/ 630222 w 630222"/>
                <a:gd name="connsiteY1" fmla="*/ 0 h 1095204"/>
                <a:gd name="connsiteX2" fmla="*/ 625460 w 630222"/>
                <a:gd name="connsiteY2" fmla="*/ 1095204 h 1095204"/>
                <a:gd name="connsiteX3" fmla="*/ 69851 w 630222"/>
                <a:gd name="connsiteY3" fmla="*/ 872954 h 1095204"/>
                <a:gd name="connsiteX4" fmla="*/ 0 w 630222"/>
                <a:gd name="connsiteY4" fmla="*/ 663575 h 1095204"/>
                <a:gd name="connsiteX0" fmla="*/ 0 w 630222"/>
                <a:gd name="connsiteY0" fmla="*/ 663575 h 1095204"/>
                <a:gd name="connsiteX1" fmla="*/ 630222 w 630222"/>
                <a:gd name="connsiteY1" fmla="*/ 0 h 1095204"/>
                <a:gd name="connsiteX2" fmla="*/ 625460 w 630222"/>
                <a:gd name="connsiteY2" fmla="*/ 1095204 h 1095204"/>
                <a:gd name="connsiteX3" fmla="*/ 1589 w 630222"/>
                <a:gd name="connsiteY3" fmla="*/ 850729 h 1095204"/>
                <a:gd name="connsiteX4" fmla="*/ 0 w 630222"/>
                <a:gd name="connsiteY4" fmla="*/ 663575 h 1095204"/>
                <a:gd name="connsiteX0" fmla="*/ 0 w 627047"/>
                <a:gd name="connsiteY0" fmla="*/ 852487 h 1284116"/>
                <a:gd name="connsiteX1" fmla="*/ 627047 w 627047"/>
                <a:gd name="connsiteY1" fmla="*/ 0 h 1284116"/>
                <a:gd name="connsiteX2" fmla="*/ 625460 w 627047"/>
                <a:gd name="connsiteY2" fmla="*/ 1284116 h 1284116"/>
                <a:gd name="connsiteX3" fmla="*/ 1589 w 627047"/>
                <a:gd name="connsiteY3" fmla="*/ 1039641 h 1284116"/>
                <a:gd name="connsiteX4" fmla="*/ 0 w 627047"/>
                <a:gd name="connsiteY4" fmla="*/ 852487 h 1284116"/>
                <a:gd name="connsiteX0" fmla="*/ 0 w 625639"/>
                <a:gd name="connsiteY0" fmla="*/ 571499 h 1003128"/>
                <a:gd name="connsiteX1" fmla="*/ 619110 w 625639"/>
                <a:gd name="connsiteY1" fmla="*/ 0 h 1003128"/>
                <a:gd name="connsiteX2" fmla="*/ 625460 w 625639"/>
                <a:gd name="connsiteY2" fmla="*/ 1003128 h 1003128"/>
                <a:gd name="connsiteX3" fmla="*/ 1589 w 625639"/>
                <a:gd name="connsiteY3" fmla="*/ 758653 h 1003128"/>
                <a:gd name="connsiteX4" fmla="*/ 0 w 625639"/>
                <a:gd name="connsiteY4" fmla="*/ 571499 h 1003128"/>
                <a:gd name="connsiteX0" fmla="*/ 0 w 621026"/>
                <a:gd name="connsiteY0" fmla="*/ 571499 h 952328"/>
                <a:gd name="connsiteX1" fmla="*/ 619110 w 621026"/>
                <a:gd name="connsiteY1" fmla="*/ 0 h 952328"/>
                <a:gd name="connsiteX2" fmla="*/ 620698 w 621026"/>
                <a:gd name="connsiteY2" fmla="*/ 952328 h 952328"/>
                <a:gd name="connsiteX3" fmla="*/ 1589 w 621026"/>
                <a:gd name="connsiteY3" fmla="*/ 758653 h 952328"/>
                <a:gd name="connsiteX4" fmla="*/ 0 w 621026"/>
                <a:gd name="connsiteY4" fmla="*/ 571499 h 952328"/>
                <a:gd name="connsiteX0" fmla="*/ 0 w 630551"/>
                <a:gd name="connsiteY0" fmla="*/ 630237 h 952328"/>
                <a:gd name="connsiteX1" fmla="*/ 628635 w 630551"/>
                <a:gd name="connsiteY1" fmla="*/ 0 h 952328"/>
                <a:gd name="connsiteX2" fmla="*/ 630223 w 630551"/>
                <a:gd name="connsiteY2" fmla="*/ 952328 h 952328"/>
                <a:gd name="connsiteX3" fmla="*/ 11114 w 630551"/>
                <a:gd name="connsiteY3" fmla="*/ 758653 h 952328"/>
                <a:gd name="connsiteX4" fmla="*/ 0 w 630551"/>
                <a:gd name="connsiteY4" fmla="*/ 630237 h 952328"/>
                <a:gd name="connsiteX0" fmla="*/ 0 w 621026"/>
                <a:gd name="connsiteY0" fmla="*/ 623887 h 952328"/>
                <a:gd name="connsiteX1" fmla="*/ 619110 w 621026"/>
                <a:gd name="connsiteY1" fmla="*/ 0 h 952328"/>
                <a:gd name="connsiteX2" fmla="*/ 620698 w 621026"/>
                <a:gd name="connsiteY2" fmla="*/ 952328 h 952328"/>
                <a:gd name="connsiteX3" fmla="*/ 1589 w 621026"/>
                <a:gd name="connsiteY3" fmla="*/ 758653 h 952328"/>
                <a:gd name="connsiteX4" fmla="*/ 0 w 621026"/>
                <a:gd name="connsiteY4" fmla="*/ 623887 h 952328"/>
                <a:gd name="connsiteX0" fmla="*/ 0 w 621026"/>
                <a:gd name="connsiteY0" fmla="*/ 623887 h 952328"/>
                <a:gd name="connsiteX1" fmla="*/ 619110 w 621026"/>
                <a:gd name="connsiteY1" fmla="*/ 0 h 952328"/>
                <a:gd name="connsiteX2" fmla="*/ 620698 w 621026"/>
                <a:gd name="connsiteY2" fmla="*/ 952328 h 952328"/>
                <a:gd name="connsiteX3" fmla="*/ 1589 w 621026"/>
                <a:gd name="connsiteY3" fmla="*/ 801516 h 952328"/>
                <a:gd name="connsiteX4" fmla="*/ 0 w 621026"/>
                <a:gd name="connsiteY4" fmla="*/ 623887 h 952328"/>
                <a:gd name="connsiteX0" fmla="*/ 0 w 626507"/>
                <a:gd name="connsiteY0" fmla="*/ 623887 h 1411096"/>
                <a:gd name="connsiteX1" fmla="*/ 619110 w 626507"/>
                <a:gd name="connsiteY1" fmla="*/ 0 h 1411096"/>
                <a:gd name="connsiteX2" fmla="*/ 626342 w 626507"/>
                <a:gd name="connsiteY2" fmla="*/ 1411096 h 1411096"/>
                <a:gd name="connsiteX3" fmla="*/ 1589 w 626507"/>
                <a:gd name="connsiteY3" fmla="*/ 801516 h 1411096"/>
                <a:gd name="connsiteX4" fmla="*/ 0 w 626507"/>
                <a:gd name="connsiteY4" fmla="*/ 623887 h 1411096"/>
                <a:gd name="connsiteX0" fmla="*/ 0 w 626507"/>
                <a:gd name="connsiteY0" fmla="*/ 623887 h 1411096"/>
                <a:gd name="connsiteX1" fmla="*/ 619110 w 626507"/>
                <a:gd name="connsiteY1" fmla="*/ 0 h 1411096"/>
                <a:gd name="connsiteX2" fmla="*/ 626342 w 626507"/>
                <a:gd name="connsiteY2" fmla="*/ 1411096 h 1411096"/>
                <a:gd name="connsiteX3" fmla="*/ 1589 w 626507"/>
                <a:gd name="connsiteY3" fmla="*/ 801516 h 1411096"/>
                <a:gd name="connsiteX4" fmla="*/ 0 w 626507"/>
                <a:gd name="connsiteY4" fmla="*/ 623887 h 141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507" h="1411096">
                  <a:moveTo>
                    <a:pt x="0" y="623887"/>
                  </a:moveTo>
                  <a:lnTo>
                    <a:pt x="619110" y="0"/>
                  </a:lnTo>
                  <a:cubicBezTo>
                    <a:pt x="617523" y="365068"/>
                    <a:pt x="627929" y="1046028"/>
                    <a:pt x="626342" y="1411096"/>
                  </a:cubicBezTo>
                  <a:lnTo>
                    <a:pt x="1589" y="801516"/>
                  </a:lnTo>
                  <a:cubicBezTo>
                    <a:pt x="530" y="741777"/>
                    <a:pt x="1059" y="683626"/>
                    <a:pt x="0" y="623887"/>
                  </a:cubicBezTo>
                  <a:close/>
                </a:path>
              </a:pathLst>
            </a:custGeom>
            <a:gradFill flip="none" rotWithShape="1">
              <a:gsLst>
                <a:gs pos="0">
                  <a:schemeClr val="accent1">
                    <a:lumMod val="5000"/>
                    <a:lumOff val="95000"/>
                    <a:alpha val="30000"/>
                  </a:schemeClr>
                </a:gs>
                <a:gs pos="100000">
                  <a:srgbClr val="AFABA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1144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4F8BA-7A33-6BCC-D96E-FC5AC882AE86}"/>
              </a:ext>
            </a:extLst>
          </p:cNvPr>
          <p:cNvSpPr>
            <a:spLocks noGrp="1"/>
          </p:cNvSpPr>
          <p:nvPr>
            <p:ph idx="1"/>
          </p:nvPr>
        </p:nvSpPr>
        <p:spPr>
          <a:xfrm>
            <a:off x="5411973" y="1381568"/>
            <a:ext cx="6570920" cy="4906889"/>
          </a:xfrm>
        </p:spPr>
        <p:txBody>
          <a:bodyPr/>
          <a:lstStyle/>
          <a:p>
            <a:pPr algn="just"/>
            <a:r>
              <a:rPr lang="en-US" dirty="0"/>
              <a:t>Capsule filled via vacuum</a:t>
            </a:r>
          </a:p>
          <a:p>
            <a:pPr algn="just"/>
            <a:r>
              <a:rPr lang="en-US" dirty="0"/>
              <a:t>Requires more target atoms than ANDARIST, but solution cleanliness standards are not as high</a:t>
            </a:r>
          </a:p>
          <a:p>
            <a:pPr algn="just"/>
            <a:r>
              <a:rPr lang="en-US" dirty="0"/>
              <a:t>Used primarily for HDC capsules where the fill-tube hole is difficult to see</a:t>
            </a:r>
          </a:p>
        </p:txBody>
      </p:sp>
      <p:sp>
        <p:nvSpPr>
          <p:cNvPr id="3" name="Title 2">
            <a:extLst>
              <a:ext uri="{FF2B5EF4-FFF2-40B4-BE49-F238E27FC236}">
                <a16:creationId xmlns:a16="http://schemas.microsoft.com/office/drawing/2014/main" id="{93C758CD-CF36-BD67-B7BE-7702E9A29444}"/>
              </a:ext>
            </a:extLst>
          </p:cNvPr>
          <p:cNvSpPr>
            <a:spLocks noGrp="1"/>
          </p:cNvSpPr>
          <p:nvPr>
            <p:ph type="title"/>
          </p:nvPr>
        </p:nvSpPr>
        <p:spPr/>
        <p:txBody>
          <a:bodyPr/>
          <a:lstStyle/>
          <a:p>
            <a:r>
              <a:rPr lang="en-US" dirty="0"/>
              <a:t>Vacuum Optimized Radionuclide Capsule Administer for NIF: VORCAN</a:t>
            </a:r>
          </a:p>
        </p:txBody>
      </p:sp>
      <p:pic>
        <p:nvPicPr>
          <p:cNvPr id="5" name="Picture 4">
            <a:extLst>
              <a:ext uri="{FF2B5EF4-FFF2-40B4-BE49-F238E27FC236}">
                <a16:creationId xmlns:a16="http://schemas.microsoft.com/office/drawing/2014/main" id="{F23CF554-2CF9-CD75-6813-1E7B5111E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44" y="1651046"/>
            <a:ext cx="4616134" cy="4367931"/>
          </a:xfrm>
          <a:prstGeom prst="rect">
            <a:avLst/>
          </a:prstGeom>
        </p:spPr>
      </p:pic>
      <p:pic>
        <p:nvPicPr>
          <p:cNvPr id="7" name="Picture 6">
            <a:extLst>
              <a:ext uri="{FF2B5EF4-FFF2-40B4-BE49-F238E27FC236}">
                <a16:creationId xmlns:a16="http://schemas.microsoft.com/office/drawing/2014/main" id="{B28C070E-2941-E167-A801-D50B5E4F5FA0}"/>
              </a:ext>
            </a:extLst>
          </p:cNvPr>
          <p:cNvPicPr>
            <a:picLocks noChangeAspect="1"/>
          </p:cNvPicPr>
          <p:nvPr/>
        </p:nvPicPr>
        <p:blipFill>
          <a:blip r:embed="rId4"/>
          <a:stretch>
            <a:fillRect/>
          </a:stretch>
        </p:blipFill>
        <p:spPr>
          <a:xfrm>
            <a:off x="6648984" y="3912610"/>
            <a:ext cx="4096897" cy="2259147"/>
          </a:xfrm>
          <a:prstGeom prst="rect">
            <a:avLst/>
          </a:prstGeom>
        </p:spPr>
      </p:pic>
    </p:spTree>
    <p:extLst>
      <p:ext uri="{BB962C8B-B14F-4D97-AF65-F5344CB8AC3E}">
        <p14:creationId xmlns:p14="http://schemas.microsoft.com/office/powerpoint/2010/main" val="155280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F0E706-FDCF-35BC-66FA-616FBDFEE7B1}"/>
              </a:ext>
            </a:extLst>
          </p:cNvPr>
          <p:cNvSpPr>
            <a:spLocks noGrp="1"/>
          </p:cNvSpPr>
          <p:nvPr>
            <p:ph type="title"/>
          </p:nvPr>
        </p:nvSpPr>
        <p:spPr/>
        <p:txBody>
          <a:bodyPr/>
          <a:lstStyle/>
          <a:p>
            <a:r>
              <a:rPr lang="en-US" dirty="0"/>
              <a:t>Simplified Capsule Doping Timeline</a:t>
            </a:r>
          </a:p>
        </p:txBody>
      </p:sp>
      <p:grpSp>
        <p:nvGrpSpPr>
          <p:cNvPr id="78" name="Group 77">
            <a:extLst>
              <a:ext uri="{FF2B5EF4-FFF2-40B4-BE49-F238E27FC236}">
                <a16:creationId xmlns:a16="http://schemas.microsoft.com/office/drawing/2014/main" id="{D61472BB-32D7-F502-6A54-FA6F73DDCA39}"/>
              </a:ext>
            </a:extLst>
          </p:cNvPr>
          <p:cNvGrpSpPr/>
          <p:nvPr/>
        </p:nvGrpSpPr>
        <p:grpSpPr>
          <a:xfrm>
            <a:off x="0" y="1651679"/>
            <a:ext cx="12136579" cy="4314005"/>
            <a:chOff x="0" y="1646515"/>
            <a:chExt cx="12136579" cy="4314005"/>
          </a:xfrm>
        </p:grpSpPr>
        <p:grpSp>
          <p:nvGrpSpPr>
            <p:cNvPr id="6" name="Group 5">
              <a:extLst>
                <a:ext uri="{FF2B5EF4-FFF2-40B4-BE49-F238E27FC236}">
                  <a16:creationId xmlns:a16="http://schemas.microsoft.com/office/drawing/2014/main" id="{7451BEBE-3405-80DA-751C-DFB5BA263F40}"/>
                </a:ext>
              </a:extLst>
            </p:cNvPr>
            <p:cNvGrpSpPr/>
            <p:nvPr/>
          </p:nvGrpSpPr>
          <p:grpSpPr>
            <a:xfrm>
              <a:off x="0" y="2137223"/>
              <a:ext cx="1620165" cy="2196102"/>
              <a:chOff x="-247264" y="1732168"/>
              <a:chExt cx="1847674" cy="2511043"/>
            </a:xfrm>
          </p:grpSpPr>
          <p:sp>
            <p:nvSpPr>
              <p:cNvPr id="73" name="Arc 72">
                <a:extLst>
                  <a:ext uri="{FF2B5EF4-FFF2-40B4-BE49-F238E27FC236}">
                    <a16:creationId xmlns:a16="http://schemas.microsoft.com/office/drawing/2014/main" id="{090E3602-DCB0-2DEF-17CA-EA844F80B957}"/>
                  </a:ext>
                </a:extLst>
              </p:cNvPr>
              <p:cNvSpPr/>
              <p:nvPr/>
            </p:nvSpPr>
            <p:spPr>
              <a:xfrm>
                <a:off x="424342" y="3067143"/>
                <a:ext cx="1176068" cy="1176068"/>
              </a:xfrm>
              <a:prstGeom prst="arc">
                <a:avLst>
                  <a:gd name="adj1" fmla="val 15956854"/>
                  <a:gd name="adj2" fmla="val 10891041"/>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FCE81D64-661F-ABF5-C8D2-AE4FC76C0703}"/>
                  </a:ext>
                </a:extLst>
              </p:cNvPr>
              <p:cNvCxnSpPr>
                <a:cxnSpLocks/>
              </p:cNvCxnSpPr>
              <p:nvPr/>
            </p:nvCxnSpPr>
            <p:spPr>
              <a:xfrm flipH="1">
                <a:off x="-247264" y="3634379"/>
                <a:ext cx="661156" cy="974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DF65C0-80E0-7D11-848C-5F557C012C75}"/>
                  </a:ext>
                </a:extLst>
              </p:cNvPr>
              <p:cNvCxnSpPr>
                <a:cxnSpLocks/>
              </p:cNvCxnSpPr>
              <p:nvPr/>
            </p:nvCxnSpPr>
            <p:spPr>
              <a:xfrm flipV="1">
                <a:off x="966057" y="1732168"/>
                <a:ext cx="0" cy="1333939"/>
              </a:xfrm>
              <a:prstGeom prst="line">
                <a:avLst/>
              </a:prstGeom>
              <a:ln w="381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FFF15A39-9774-0319-6CCF-033C1A7BF2BA}"/>
                  </a:ext>
                </a:extLst>
              </p:cNvPr>
              <p:cNvSpPr/>
              <p:nvPr/>
            </p:nvSpPr>
            <p:spPr>
              <a:xfrm>
                <a:off x="572066" y="3214866"/>
                <a:ext cx="880621" cy="880621"/>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7" name="Group 6">
              <a:extLst>
                <a:ext uri="{FF2B5EF4-FFF2-40B4-BE49-F238E27FC236}">
                  <a16:creationId xmlns:a16="http://schemas.microsoft.com/office/drawing/2014/main" id="{8F20658B-8A34-9AFD-570F-A92C2F386D94}"/>
                </a:ext>
              </a:extLst>
            </p:cNvPr>
            <p:cNvGrpSpPr/>
            <p:nvPr/>
          </p:nvGrpSpPr>
          <p:grpSpPr>
            <a:xfrm>
              <a:off x="1648445" y="3303856"/>
              <a:ext cx="1730801" cy="2195196"/>
              <a:chOff x="-362683" y="3056364"/>
              <a:chExt cx="1973844" cy="2510007"/>
            </a:xfrm>
          </p:grpSpPr>
          <p:sp>
            <p:nvSpPr>
              <p:cNvPr id="69" name="Arc 68">
                <a:extLst>
                  <a:ext uri="{FF2B5EF4-FFF2-40B4-BE49-F238E27FC236}">
                    <a16:creationId xmlns:a16="http://schemas.microsoft.com/office/drawing/2014/main" id="{1DB6AA2F-9FF4-F1E0-53E4-197D671B3307}"/>
                  </a:ext>
                </a:extLst>
              </p:cNvPr>
              <p:cNvSpPr/>
              <p:nvPr/>
            </p:nvSpPr>
            <p:spPr>
              <a:xfrm rot="217605" flipV="1">
                <a:off x="435093" y="3056364"/>
                <a:ext cx="1176068" cy="1176068"/>
              </a:xfrm>
              <a:prstGeom prst="arc">
                <a:avLst>
                  <a:gd name="adj1" fmla="val 15956854"/>
                  <a:gd name="adj2" fmla="val 10891041"/>
                </a:avLst>
              </a:prstGeom>
              <a:ln w="38100">
                <a:solidFill>
                  <a:srgbClr val="FFA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05AFA0F-939E-5B15-D5FA-20C34CD27E3C}"/>
                  </a:ext>
                </a:extLst>
              </p:cNvPr>
              <p:cNvCxnSpPr>
                <a:cxnSpLocks/>
              </p:cNvCxnSpPr>
              <p:nvPr/>
            </p:nvCxnSpPr>
            <p:spPr>
              <a:xfrm flipH="1">
                <a:off x="-362683" y="3634379"/>
                <a:ext cx="779813" cy="0"/>
              </a:xfrm>
              <a:prstGeom prst="line">
                <a:avLst/>
              </a:prstGeom>
              <a:ln w="38100">
                <a:solidFill>
                  <a:srgbClr val="FFA3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4F09EC2-3744-1AAD-D58A-3D4427698F02}"/>
                  </a:ext>
                </a:extLst>
              </p:cNvPr>
              <p:cNvCxnSpPr>
                <a:cxnSpLocks/>
              </p:cNvCxnSpPr>
              <p:nvPr/>
            </p:nvCxnSpPr>
            <p:spPr>
              <a:xfrm>
                <a:off x="926373" y="4232432"/>
                <a:ext cx="0" cy="1333939"/>
              </a:xfrm>
              <a:prstGeom prst="line">
                <a:avLst/>
              </a:prstGeom>
              <a:ln w="38100">
                <a:solidFill>
                  <a:srgbClr val="FFA300"/>
                </a:solidFill>
                <a:tailEnd type="ova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5B906AF-5E03-B770-ABD1-0BDDC47FDF9F}"/>
                  </a:ext>
                </a:extLst>
              </p:cNvPr>
              <p:cNvSpPr/>
              <p:nvPr/>
            </p:nvSpPr>
            <p:spPr>
              <a:xfrm>
                <a:off x="572066" y="3214866"/>
                <a:ext cx="880621" cy="880621"/>
              </a:xfrm>
              <a:prstGeom prst="ellipse">
                <a:avLst/>
              </a:prstGeom>
              <a:solidFill>
                <a:srgbClr val="FFA300"/>
              </a:solidFill>
              <a:ln>
                <a:solidFill>
                  <a:srgbClr val="FFA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8" name="Group 7">
              <a:extLst>
                <a:ext uri="{FF2B5EF4-FFF2-40B4-BE49-F238E27FC236}">
                  <a16:creationId xmlns:a16="http://schemas.microsoft.com/office/drawing/2014/main" id="{8282910F-1B1A-D2AE-2CD6-E0A9A46C857F}"/>
                </a:ext>
              </a:extLst>
            </p:cNvPr>
            <p:cNvGrpSpPr/>
            <p:nvPr/>
          </p:nvGrpSpPr>
          <p:grpSpPr>
            <a:xfrm>
              <a:off x="3405000" y="2127796"/>
              <a:ext cx="1718319" cy="2196102"/>
              <a:chOff x="-359203" y="1732168"/>
              <a:chExt cx="1959613" cy="2511043"/>
            </a:xfrm>
          </p:grpSpPr>
          <p:sp>
            <p:nvSpPr>
              <p:cNvPr id="65" name="Arc 64">
                <a:extLst>
                  <a:ext uri="{FF2B5EF4-FFF2-40B4-BE49-F238E27FC236}">
                    <a16:creationId xmlns:a16="http://schemas.microsoft.com/office/drawing/2014/main" id="{B70D28C5-8952-68CE-3F3A-AC5D6E0D04C8}"/>
                  </a:ext>
                </a:extLst>
              </p:cNvPr>
              <p:cNvSpPr/>
              <p:nvPr/>
            </p:nvSpPr>
            <p:spPr>
              <a:xfrm>
                <a:off x="424342" y="3067143"/>
                <a:ext cx="1176068" cy="1176068"/>
              </a:xfrm>
              <a:prstGeom prst="arc">
                <a:avLst>
                  <a:gd name="adj1" fmla="val 15956854"/>
                  <a:gd name="adj2" fmla="val 10891041"/>
                </a:avLst>
              </a:prstGeom>
              <a:ln w="38100">
                <a:solidFill>
                  <a:srgbClr val="F88F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155883CB-21D4-CB21-F2B5-7D0E943C6FB2}"/>
                  </a:ext>
                </a:extLst>
              </p:cNvPr>
              <p:cNvCxnSpPr>
                <a:cxnSpLocks/>
              </p:cNvCxnSpPr>
              <p:nvPr/>
            </p:nvCxnSpPr>
            <p:spPr>
              <a:xfrm flipH="1">
                <a:off x="-359203" y="3634379"/>
                <a:ext cx="782101" cy="0"/>
              </a:xfrm>
              <a:prstGeom prst="line">
                <a:avLst/>
              </a:prstGeom>
              <a:ln w="38100">
                <a:solidFill>
                  <a:srgbClr val="F88F2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4C26777-16AF-3824-2F9E-CC0E3FEE502F}"/>
                  </a:ext>
                </a:extLst>
              </p:cNvPr>
              <p:cNvCxnSpPr>
                <a:cxnSpLocks/>
              </p:cNvCxnSpPr>
              <p:nvPr/>
            </p:nvCxnSpPr>
            <p:spPr>
              <a:xfrm flipV="1">
                <a:off x="966057" y="1732168"/>
                <a:ext cx="0" cy="1333939"/>
              </a:xfrm>
              <a:prstGeom prst="line">
                <a:avLst/>
              </a:prstGeom>
              <a:ln w="38100">
                <a:solidFill>
                  <a:srgbClr val="F88F2F"/>
                </a:solidFill>
                <a:tailEnd type="ova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9A087F1-1E3A-D093-417B-02A704EF5418}"/>
                  </a:ext>
                </a:extLst>
              </p:cNvPr>
              <p:cNvSpPr/>
              <p:nvPr/>
            </p:nvSpPr>
            <p:spPr>
              <a:xfrm>
                <a:off x="572066" y="3214866"/>
                <a:ext cx="880621" cy="880621"/>
              </a:xfrm>
              <a:prstGeom prst="ellipse">
                <a:avLst/>
              </a:prstGeom>
              <a:solidFill>
                <a:srgbClr val="F88F2F"/>
              </a:solidFill>
              <a:ln>
                <a:solidFill>
                  <a:srgbClr val="F88F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9" name="Group 8">
              <a:extLst>
                <a:ext uri="{FF2B5EF4-FFF2-40B4-BE49-F238E27FC236}">
                  <a16:creationId xmlns:a16="http://schemas.microsoft.com/office/drawing/2014/main" id="{28C98EF5-EAC2-2087-5084-BF36B7FBA62F}"/>
                </a:ext>
              </a:extLst>
            </p:cNvPr>
            <p:cNvGrpSpPr/>
            <p:nvPr/>
          </p:nvGrpSpPr>
          <p:grpSpPr>
            <a:xfrm>
              <a:off x="5143320" y="3295335"/>
              <a:ext cx="1734486" cy="2195196"/>
              <a:chOff x="-366887" y="3056364"/>
              <a:chExt cx="1978048" cy="2510007"/>
            </a:xfrm>
          </p:grpSpPr>
          <p:sp>
            <p:nvSpPr>
              <p:cNvPr id="61" name="Arc 60">
                <a:extLst>
                  <a:ext uri="{FF2B5EF4-FFF2-40B4-BE49-F238E27FC236}">
                    <a16:creationId xmlns:a16="http://schemas.microsoft.com/office/drawing/2014/main" id="{7B3683E7-8D17-063D-169C-E9C836D391B9}"/>
                  </a:ext>
                </a:extLst>
              </p:cNvPr>
              <p:cNvSpPr/>
              <p:nvPr/>
            </p:nvSpPr>
            <p:spPr>
              <a:xfrm rot="217605" flipV="1">
                <a:off x="435093" y="3056364"/>
                <a:ext cx="1176068" cy="1176068"/>
              </a:xfrm>
              <a:prstGeom prst="arc">
                <a:avLst>
                  <a:gd name="adj1" fmla="val 15956854"/>
                  <a:gd name="adj2" fmla="val 10891041"/>
                </a:avLst>
              </a:prstGeom>
              <a:ln w="38100">
                <a:solidFill>
                  <a:srgbClr val="FF7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F4032F93-3145-B248-6A7F-BA88046A2CFB}"/>
                  </a:ext>
                </a:extLst>
              </p:cNvPr>
              <p:cNvCxnSpPr>
                <a:cxnSpLocks/>
              </p:cNvCxnSpPr>
              <p:nvPr/>
            </p:nvCxnSpPr>
            <p:spPr>
              <a:xfrm flipH="1">
                <a:off x="-366887" y="3634379"/>
                <a:ext cx="782101" cy="0"/>
              </a:xfrm>
              <a:prstGeom prst="line">
                <a:avLst/>
              </a:prstGeom>
              <a:ln w="38100">
                <a:solidFill>
                  <a:srgbClr val="FF7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0EDB36-070F-6F03-D23A-2BA13B1DDFC9}"/>
                  </a:ext>
                </a:extLst>
              </p:cNvPr>
              <p:cNvCxnSpPr>
                <a:cxnSpLocks/>
              </p:cNvCxnSpPr>
              <p:nvPr/>
            </p:nvCxnSpPr>
            <p:spPr>
              <a:xfrm>
                <a:off x="926373" y="4232432"/>
                <a:ext cx="0" cy="1333939"/>
              </a:xfrm>
              <a:prstGeom prst="line">
                <a:avLst/>
              </a:prstGeom>
              <a:ln w="38100">
                <a:solidFill>
                  <a:srgbClr val="FF7000"/>
                </a:solidFill>
                <a:tailEnd type="ova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420C859-4570-27D0-AA22-43B3338FEE9C}"/>
                  </a:ext>
                </a:extLst>
              </p:cNvPr>
              <p:cNvSpPr/>
              <p:nvPr/>
            </p:nvSpPr>
            <p:spPr>
              <a:xfrm>
                <a:off x="572066" y="3214866"/>
                <a:ext cx="880621" cy="880621"/>
              </a:xfrm>
              <a:prstGeom prst="ellipse">
                <a:avLst/>
              </a:prstGeom>
              <a:solidFill>
                <a:srgbClr val="FF7000"/>
              </a:solidFill>
              <a:ln>
                <a:solidFill>
                  <a:srgbClr val="FF7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10" name="Group 9">
              <a:extLst>
                <a:ext uri="{FF2B5EF4-FFF2-40B4-BE49-F238E27FC236}">
                  <a16:creationId xmlns:a16="http://schemas.microsoft.com/office/drawing/2014/main" id="{DFDAECA9-AC65-6F1D-8949-98E48F7A10DA}"/>
                </a:ext>
              </a:extLst>
            </p:cNvPr>
            <p:cNvGrpSpPr/>
            <p:nvPr/>
          </p:nvGrpSpPr>
          <p:grpSpPr>
            <a:xfrm>
              <a:off x="6908151" y="2127796"/>
              <a:ext cx="1718319" cy="2196102"/>
              <a:chOff x="-359203" y="1732168"/>
              <a:chExt cx="1959613" cy="2511043"/>
            </a:xfrm>
          </p:grpSpPr>
          <p:sp>
            <p:nvSpPr>
              <p:cNvPr id="57" name="Arc 56">
                <a:extLst>
                  <a:ext uri="{FF2B5EF4-FFF2-40B4-BE49-F238E27FC236}">
                    <a16:creationId xmlns:a16="http://schemas.microsoft.com/office/drawing/2014/main" id="{E273CD81-27F0-BC7C-0B89-EFDE70DC1A45}"/>
                  </a:ext>
                </a:extLst>
              </p:cNvPr>
              <p:cNvSpPr/>
              <p:nvPr/>
            </p:nvSpPr>
            <p:spPr>
              <a:xfrm>
                <a:off x="424342" y="3067143"/>
                <a:ext cx="1176068" cy="1176068"/>
              </a:xfrm>
              <a:prstGeom prst="arc">
                <a:avLst>
                  <a:gd name="adj1" fmla="val 15956854"/>
                  <a:gd name="adj2" fmla="val 10891041"/>
                </a:avLst>
              </a:prstGeom>
              <a:ln w="38100">
                <a:solidFill>
                  <a:srgbClr val="F05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F733AB71-E6AD-0084-14B5-D5250D06D977}"/>
                  </a:ext>
                </a:extLst>
              </p:cNvPr>
              <p:cNvCxnSpPr>
                <a:cxnSpLocks/>
              </p:cNvCxnSpPr>
              <p:nvPr/>
            </p:nvCxnSpPr>
            <p:spPr>
              <a:xfrm flipH="1">
                <a:off x="-359203" y="3634379"/>
                <a:ext cx="782101" cy="0"/>
              </a:xfrm>
              <a:prstGeom prst="line">
                <a:avLst/>
              </a:prstGeom>
              <a:ln w="38100">
                <a:solidFill>
                  <a:srgbClr val="F057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70A956-2720-2687-18D3-6B86B7E4E702}"/>
                  </a:ext>
                </a:extLst>
              </p:cNvPr>
              <p:cNvCxnSpPr>
                <a:cxnSpLocks/>
              </p:cNvCxnSpPr>
              <p:nvPr/>
            </p:nvCxnSpPr>
            <p:spPr>
              <a:xfrm flipV="1">
                <a:off x="966057" y="1732168"/>
                <a:ext cx="0" cy="1333939"/>
              </a:xfrm>
              <a:prstGeom prst="line">
                <a:avLst/>
              </a:prstGeom>
              <a:ln w="38100">
                <a:solidFill>
                  <a:srgbClr val="F05700"/>
                </a:solidFill>
                <a:tailEnd type="ova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E7149F5-50A9-9BAB-15D5-5C31E435C5CA}"/>
                  </a:ext>
                </a:extLst>
              </p:cNvPr>
              <p:cNvSpPr/>
              <p:nvPr/>
            </p:nvSpPr>
            <p:spPr>
              <a:xfrm>
                <a:off x="572066" y="3214866"/>
                <a:ext cx="880621" cy="880621"/>
              </a:xfrm>
              <a:prstGeom prst="ellipse">
                <a:avLst/>
              </a:prstGeom>
              <a:solidFill>
                <a:srgbClr val="F05700"/>
              </a:solidFill>
              <a:ln>
                <a:solidFill>
                  <a:srgbClr val="F057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11" name="Group 10">
              <a:extLst>
                <a:ext uri="{FF2B5EF4-FFF2-40B4-BE49-F238E27FC236}">
                  <a16:creationId xmlns:a16="http://schemas.microsoft.com/office/drawing/2014/main" id="{9EE4E228-9EED-FAA9-6063-D72F9941452D}"/>
                </a:ext>
              </a:extLst>
            </p:cNvPr>
            <p:cNvGrpSpPr/>
            <p:nvPr/>
          </p:nvGrpSpPr>
          <p:grpSpPr>
            <a:xfrm>
              <a:off x="8654575" y="3294429"/>
              <a:ext cx="1725058" cy="2195196"/>
              <a:chOff x="-356134" y="3056364"/>
              <a:chExt cx="1967295" cy="2510007"/>
            </a:xfrm>
          </p:grpSpPr>
          <p:sp>
            <p:nvSpPr>
              <p:cNvPr id="53" name="Arc 52">
                <a:extLst>
                  <a:ext uri="{FF2B5EF4-FFF2-40B4-BE49-F238E27FC236}">
                    <a16:creationId xmlns:a16="http://schemas.microsoft.com/office/drawing/2014/main" id="{BD9F77B8-C836-6902-692F-671877C863FD}"/>
                  </a:ext>
                </a:extLst>
              </p:cNvPr>
              <p:cNvSpPr/>
              <p:nvPr/>
            </p:nvSpPr>
            <p:spPr>
              <a:xfrm rot="217605" flipV="1">
                <a:off x="435093" y="3056364"/>
                <a:ext cx="1176068" cy="1176068"/>
              </a:xfrm>
              <a:prstGeom prst="arc">
                <a:avLst>
                  <a:gd name="adj1" fmla="val 15956854"/>
                  <a:gd name="adj2" fmla="val 10891041"/>
                </a:avLst>
              </a:prstGeom>
              <a:ln w="38100">
                <a:solidFill>
                  <a:srgbClr val="FF5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925A50C5-9032-666A-9A61-8C541ABCEEE6}"/>
                  </a:ext>
                </a:extLst>
              </p:cNvPr>
              <p:cNvCxnSpPr>
                <a:cxnSpLocks/>
              </p:cNvCxnSpPr>
              <p:nvPr/>
            </p:nvCxnSpPr>
            <p:spPr>
              <a:xfrm flipH="1">
                <a:off x="-356134" y="3634379"/>
                <a:ext cx="782101" cy="0"/>
              </a:xfrm>
              <a:prstGeom prst="line">
                <a:avLst/>
              </a:prstGeom>
              <a:ln w="38100">
                <a:solidFill>
                  <a:srgbClr val="FF55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31B191-25BD-068F-796F-11F657FA820F}"/>
                  </a:ext>
                </a:extLst>
              </p:cNvPr>
              <p:cNvCxnSpPr>
                <a:cxnSpLocks/>
              </p:cNvCxnSpPr>
              <p:nvPr/>
            </p:nvCxnSpPr>
            <p:spPr>
              <a:xfrm>
                <a:off x="926373" y="4232432"/>
                <a:ext cx="0" cy="1333939"/>
              </a:xfrm>
              <a:prstGeom prst="line">
                <a:avLst/>
              </a:prstGeom>
              <a:ln w="38100">
                <a:solidFill>
                  <a:srgbClr val="FF5500"/>
                </a:solidFill>
                <a:tailEnd type="ova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B64C33FD-C242-4524-B965-85BCBACBC117}"/>
                  </a:ext>
                </a:extLst>
              </p:cNvPr>
              <p:cNvSpPr/>
              <p:nvPr/>
            </p:nvSpPr>
            <p:spPr>
              <a:xfrm>
                <a:off x="572066" y="3214866"/>
                <a:ext cx="880621" cy="880621"/>
              </a:xfrm>
              <a:prstGeom prst="ellipse">
                <a:avLst/>
              </a:prstGeom>
              <a:solidFill>
                <a:srgbClr val="FF5500"/>
              </a:solidFill>
              <a:ln>
                <a:solidFill>
                  <a:srgbClr val="FF5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grpSp>
          <p:nvGrpSpPr>
            <p:cNvPr id="12" name="Group 11">
              <a:extLst>
                <a:ext uri="{FF2B5EF4-FFF2-40B4-BE49-F238E27FC236}">
                  <a16:creationId xmlns:a16="http://schemas.microsoft.com/office/drawing/2014/main" id="{E8E16917-0A61-3F24-AD1E-A2EC19E62F9D}"/>
                </a:ext>
              </a:extLst>
            </p:cNvPr>
            <p:cNvGrpSpPr/>
            <p:nvPr/>
          </p:nvGrpSpPr>
          <p:grpSpPr>
            <a:xfrm>
              <a:off x="10416618" y="2127796"/>
              <a:ext cx="1719961" cy="2196102"/>
              <a:chOff x="-361073" y="1732168"/>
              <a:chExt cx="1961483" cy="2511043"/>
            </a:xfrm>
          </p:grpSpPr>
          <p:sp>
            <p:nvSpPr>
              <p:cNvPr id="49" name="Arc 48">
                <a:extLst>
                  <a:ext uri="{FF2B5EF4-FFF2-40B4-BE49-F238E27FC236}">
                    <a16:creationId xmlns:a16="http://schemas.microsoft.com/office/drawing/2014/main" id="{32180B73-379E-7A63-F596-AE4E075B55D3}"/>
                  </a:ext>
                </a:extLst>
              </p:cNvPr>
              <p:cNvSpPr/>
              <p:nvPr/>
            </p:nvSpPr>
            <p:spPr>
              <a:xfrm>
                <a:off x="424342" y="3067143"/>
                <a:ext cx="1176068" cy="1176068"/>
              </a:xfrm>
              <a:prstGeom prst="arc">
                <a:avLst>
                  <a:gd name="adj1" fmla="val 15956854"/>
                  <a:gd name="adj2" fmla="val 1089104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BBA582C-9F6F-68D7-7D91-CA4D2028EA9B}"/>
                  </a:ext>
                </a:extLst>
              </p:cNvPr>
              <p:cNvCxnSpPr>
                <a:cxnSpLocks/>
              </p:cNvCxnSpPr>
              <p:nvPr/>
            </p:nvCxnSpPr>
            <p:spPr>
              <a:xfrm flipH="1">
                <a:off x="-361073" y="3634379"/>
                <a:ext cx="7821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97C2EBC-6375-0228-64A7-F243F4DA17A7}"/>
                  </a:ext>
                </a:extLst>
              </p:cNvPr>
              <p:cNvCxnSpPr>
                <a:cxnSpLocks/>
              </p:cNvCxnSpPr>
              <p:nvPr/>
            </p:nvCxnSpPr>
            <p:spPr>
              <a:xfrm flipV="1">
                <a:off x="966057" y="1732168"/>
                <a:ext cx="0" cy="1333939"/>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EEE91DBF-9943-96C1-3DA4-B427F189DD56}"/>
                  </a:ext>
                </a:extLst>
              </p:cNvPr>
              <p:cNvSpPr/>
              <p:nvPr/>
            </p:nvSpPr>
            <p:spPr>
              <a:xfrm>
                <a:off x="572066" y="3214866"/>
                <a:ext cx="880621" cy="88062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8454F905-D83E-0B07-2897-0AC52F7E105F}"/>
                </a:ext>
              </a:extLst>
            </p:cNvPr>
            <p:cNvSpPr txBox="1"/>
            <p:nvPr/>
          </p:nvSpPr>
          <p:spPr>
            <a:xfrm>
              <a:off x="187179" y="1661573"/>
              <a:ext cx="1739579" cy="352084"/>
            </a:xfrm>
            <a:prstGeom prst="rect">
              <a:avLst/>
            </a:prstGeom>
            <a:noFill/>
          </p:spPr>
          <p:txBody>
            <a:bodyPr wrap="none" rtlCol="0">
              <a:spAutoFit/>
            </a:bodyPr>
            <a:lstStyle/>
            <a:p>
              <a:r>
                <a:rPr lang="en-US" sz="1688" b="1" dirty="0"/>
                <a:t>Years before shot</a:t>
              </a:r>
            </a:p>
          </p:txBody>
        </p:sp>
        <p:sp>
          <p:nvSpPr>
            <p:cNvPr id="14" name="TextBox 13">
              <a:extLst>
                <a:ext uri="{FF2B5EF4-FFF2-40B4-BE49-F238E27FC236}">
                  <a16:creationId xmlns:a16="http://schemas.microsoft.com/office/drawing/2014/main" id="{1608D4E7-BCCA-B845-1D8D-689A5169D04C}"/>
                </a:ext>
              </a:extLst>
            </p:cNvPr>
            <p:cNvSpPr txBox="1"/>
            <p:nvPr/>
          </p:nvSpPr>
          <p:spPr>
            <a:xfrm>
              <a:off x="3418610" y="1661573"/>
              <a:ext cx="2325893" cy="352084"/>
            </a:xfrm>
            <a:prstGeom prst="rect">
              <a:avLst/>
            </a:prstGeom>
            <a:noFill/>
          </p:spPr>
          <p:txBody>
            <a:bodyPr wrap="none" rtlCol="0">
              <a:spAutoFit/>
            </a:bodyPr>
            <a:lstStyle/>
            <a:p>
              <a:r>
                <a:rPr lang="en-US" sz="1688" b="1" dirty="0"/>
                <a:t>Finished 4 Months Prior</a:t>
              </a:r>
            </a:p>
          </p:txBody>
        </p:sp>
        <p:sp>
          <p:nvSpPr>
            <p:cNvPr id="15" name="TextBox 14">
              <a:extLst>
                <a:ext uri="{FF2B5EF4-FFF2-40B4-BE49-F238E27FC236}">
                  <a16:creationId xmlns:a16="http://schemas.microsoft.com/office/drawing/2014/main" id="{58FE8EA1-70A6-DC3C-686B-EA6E39BEC14E}"/>
                </a:ext>
              </a:extLst>
            </p:cNvPr>
            <p:cNvSpPr txBox="1"/>
            <p:nvPr/>
          </p:nvSpPr>
          <p:spPr>
            <a:xfrm>
              <a:off x="1818514" y="5608436"/>
              <a:ext cx="1920526" cy="352084"/>
            </a:xfrm>
            <a:prstGeom prst="rect">
              <a:avLst/>
            </a:prstGeom>
            <a:noFill/>
          </p:spPr>
          <p:txBody>
            <a:bodyPr wrap="none" rtlCol="0">
              <a:spAutoFit/>
            </a:bodyPr>
            <a:lstStyle/>
            <a:p>
              <a:r>
                <a:rPr lang="en-US" sz="1688" b="1" dirty="0"/>
                <a:t>1 Year Prior to Shot</a:t>
              </a:r>
            </a:p>
          </p:txBody>
        </p:sp>
        <p:sp>
          <p:nvSpPr>
            <p:cNvPr id="16" name="TextBox 15">
              <a:extLst>
                <a:ext uri="{FF2B5EF4-FFF2-40B4-BE49-F238E27FC236}">
                  <a16:creationId xmlns:a16="http://schemas.microsoft.com/office/drawing/2014/main" id="{2BD7133C-FD50-41E8-D9EA-3A3F2F3EB563}"/>
                </a:ext>
              </a:extLst>
            </p:cNvPr>
            <p:cNvSpPr txBox="1"/>
            <p:nvPr/>
          </p:nvSpPr>
          <p:spPr>
            <a:xfrm>
              <a:off x="5512737" y="5608436"/>
              <a:ext cx="1529201" cy="352084"/>
            </a:xfrm>
            <a:prstGeom prst="rect">
              <a:avLst/>
            </a:prstGeom>
            <a:noFill/>
          </p:spPr>
          <p:txBody>
            <a:bodyPr wrap="none" rtlCol="0">
              <a:spAutoFit/>
            </a:bodyPr>
            <a:lstStyle/>
            <a:p>
              <a:r>
                <a:rPr lang="en-US" sz="1688" b="1" dirty="0"/>
                <a:t>4 Months Prior</a:t>
              </a:r>
            </a:p>
          </p:txBody>
        </p:sp>
        <p:sp>
          <p:nvSpPr>
            <p:cNvPr id="17" name="TextBox 16">
              <a:extLst>
                <a:ext uri="{FF2B5EF4-FFF2-40B4-BE49-F238E27FC236}">
                  <a16:creationId xmlns:a16="http://schemas.microsoft.com/office/drawing/2014/main" id="{304E1C32-21A8-99D7-EC8D-0E84A7FAA740}"/>
                </a:ext>
              </a:extLst>
            </p:cNvPr>
            <p:cNvSpPr txBox="1"/>
            <p:nvPr/>
          </p:nvSpPr>
          <p:spPr>
            <a:xfrm>
              <a:off x="7305626" y="1646515"/>
              <a:ext cx="1529201" cy="352084"/>
            </a:xfrm>
            <a:prstGeom prst="rect">
              <a:avLst/>
            </a:prstGeom>
            <a:noFill/>
          </p:spPr>
          <p:txBody>
            <a:bodyPr wrap="none" rtlCol="0">
              <a:spAutoFit/>
            </a:bodyPr>
            <a:lstStyle/>
            <a:p>
              <a:r>
                <a:rPr lang="en-US" sz="1688" b="1" dirty="0"/>
                <a:t>3 Months Prior</a:t>
              </a:r>
            </a:p>
          </p:txBody>
        </p:sp>
        <p:sp>
          <p:nvSpPr>
            <p:cNvPr id="18" name="TextBox 17">
              <a:extLst>
                <a:ext uri="{FF2B5EF4-FFF2-40B4-BE49-F238E27FC236}">
                  <a16:creationId xmlns:a16="http://schemas.microsoft.com/office/drawing/2014/main" id="{2AC0EC31-A845-DE58-A3CA-8280BA196DC8}"/>
                </a:ext>
              </a:extLst>
            </p:cNvPr>
            <p:cNvSpPr txBox="1"/>
            <p:nvPr/>
          </p:nvSpPr>
          <p:spPr>
            <a:xfrm>
              <a:off x="9014563" y="5608436"/>
              <a:ext cx="1529201" cy="352084"/>
            </a:xfrm>
            <a:prstGeom prst="rect">
              <a:avLst/>
            </a:prstGeom>
            <a:noFill/>
          </p:spPr>
          <p:txBody>
            <a:bodyPr wrap="none" rtlCol="0">
              <a:spAutoFit/>
            </a:bodyPr>
            <a:lstStyle/>
            <a:p>
              <a:r>
                <a:rPr lang="en-US" sz="1688" b="1" dirty="0"/>
                <a:t>2 Months Prior</a:t>
              </a:r>
            </a:p>
          </p:txBody>
        </p:sp>
        <p:sp>
          <p:nvSpPr>
            <p:cNvPr id="19" name="TextBox 18">
              <a:extLst>
                <a:ext uri="{FF2B5EF4-FFF2-40B4-BE49-F238E27FC236}">
                  <a16:creationId xmlns:a16="http://schemas.microsoft.com/office/drawing/2014/main" id="{C8DBB97E-38C0-1CB3-006B-AE4014CBF51C}"/>
                </a:ext>
              </a:extLst>
            </p:cNvPr>
            <p:cNvSpPr txBox="1"/>
            <p:nvPr/>
          </p:nvSpPr>
          <p:spPr>
            <a:xfrm>
              <a:off x="11244313" y="1659017"/>
              <a:ext cx="672043" cy="352084"/>
            </a:xfrm>
            <a:prstGeom prst="rect">
              <a:avLst/>
            </a:prstGeom>
            <a:noFill/>
          </p:spPr>
          <p:txBody>
            <a:bodyPr wrap="none" rtlCol="0">
              <a:spAutoFit/>
            </a:bodyPr>
            <a:lstStyle/>
            <a:p>
              <a:r>
                <a:rPr lang="en-US" sz="1688" b="1" dirty="0"/>
                <a:t>SHOT</a:t>
              </a:r>
            </a:p>
          </p:txBody>
        </p:sp>
        <p:grpSp>
          <p:nvGrpSpPr>
            <p:cNvPr id="20" name="Group 19">
              <a:extLst>
                <a:ext uri="{FF2B5EF4-FFF2-40B4-BE49-F238E27FC236}">
                  <a16:creationId xmlns:a16="http://schemas.microsoft.com/office/drawing/2014/main" id="{58A09E97-B962-7A34-323D-A4600BF0E23D}"/>
                </a:ext>
              </a:extLst>
            </p:cNvPr>
            <p:cNvGrpSpPr/>
            <p:nvPr/>
          </p:nvGrpSpPr>
          <p:grpSpPr>
            <a:xfrm>
              <a:off x="1075416" y="2016209"/>
              <a:ext cx="1675911" cy="1014002"/>
              <a:chOff x="1033336" y="1776888"/>
              <a:chExt cx="1675911" cy="1014002"/>
            </a:xfrm>
          </p:grpSpPr>
          <p:sp>
            <p:nvSpPr>
              <p:cNvPr id="46" name="TextBox 45">
                <a:extLst>
                  <a:ext uri="{FF2B5EF4-FFF2-40B4-BE49-F238E27FC236}">
                    <a16:creationId xmlns:a16="http://schemas.microsoft.com/office/drawing/2014/main" id="{37A52735-94E4-4A1D-B2C0-A0013EBE38D5}"/>
                  </a:ext>
                </a:extLst>
              </p:cNvPr>
              <p:cNvSpPr txBox="1"/>
              <p:nvPr/>
            </p:nvSpPr>
            <p:spPr>
              <a:xfrm>
                <a:off x="1033336" y="1776888"/>
                <a:ext cx="1636616" cy="369332"/>
              </a:xfrm>
              <a:prstGeom prst="rect">
                <a:avLst/>
              </a:prstGeom>
              <a:noFill/>
            </p:spPr>
            <p:txBody>
              <a:bodyPr wrap="square" rtlCol="0">
                <a:spAutoFit/>
              </a:bodyPr>
              <a:lstStyle/>
              <a:p>
                <a:r>
                  <a:rPr lang="en-US" b="1" noProof="1"/>
                  <a:t>Development</a:t>
                </a:r>
                <a:endParaRPr lang="en-US" sz="1200" b="1" noProof="1"/>
              </a:p>
            </p:txBody>
          </p:sp>
          <p:cxnSp>
            <p:nvCxnSpPr>
              <p:cNvPr id="47" name="Straight Connector 46">
                <a:extLst>
                  <a:ext uri="{FF2B5EF4-FFF2-40B4-BE49-F238E27FC236}">
                    <a16:creationId xmlns:a16="http://schemas.microsoft.com/office/drawing/2014/main" id="{C9730EC1-F2A0-A6F4-5B09-DF22C646FC21}"/>
                  </a:ext>
                </a:extLst>
              </p:cNvPr>
              <p:cNvCxnSpPr/>
              <p:nvPr/>
            </p:nvCxnSpPr>
            <p:spPr>
              <a:xfrm>
                <a:off x="1136650" y="2158920"/>
                <a:ext cx="14033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B91832C-A890-2B9B-AFA8-08655CD0A1E3}"/>
                  </a:ext>
                </a:extLst>
              </p:cNvPr>
              <p:cNvSpPr/>
              <p:nvPr/>
            </p:nvSpPr>
            <p:spPr>
              <a:xfrm>
                <a:off x="1041930" y="2190726"/>
                <a:ext cx="1667317" cy="600164"/>
              </a:xfrm>
              <a:prstGeom prst="rect">
                <a:avLst/>
              </a:prstGeom>
            </p:spPr>
            <p:txBody>
              <a:bodyPr wrap="square">
                <a:spAutoFit/>
              </a:bodyPr>
              <a:lstStyle/>
              <a:p>
                <a:r>
                  <a:rPr lang="en-US" sz="1100" noProof="1"/>
                  <a:t>Development of radionuclide cocktail for desired measurement</a:t>
                </a:r>
              </a:p>
            </p:txBody>
          </p:sp>
        </p:grpSp>
        <p:grpSp>
          <p:nvGrpSpPr>
            <p:cNvPr id="21" name="Group 20">
              <a:extLst>
                <a:ext uri="{FF2B5EF4-FFF2-40B4-BE49-F238E27FC236}">
                  <a16:creationId xmlns:a16="http://schemas.microsoft.com/office/drawing/2014/main" id="{C950FF42-E077-4691-4C82-FA1D69D59D5C}"/>
                </a:ext>
              </a:extLst>
            </p:cNvPr>
            <p:cNvGrpSpPr/>
            <p:nvPr/>
          </p:nvGrpSpPr>
          <p:grpSpPr>
            <a:xfrm>
              <a:off x="2848086" y="4405119"/>
              <a:ext cx="1667317" cy="1014002"/>
              <a:chOff x="1075389" y="1776888"/>
              <a:chExt cx="1667317" cy="1014002"/>
            </a:xfrm>
          </p:grpSpPr>
          <p:sp>
            <p:nvSpPr>
              <p:cNvPr id="43" name="TextBox 42">
                <a:extLst>
                  <a:ext uri="{FF2B5EF4-FFF2-40B4-BE49-F238E27FC236}">
                    <a16:creationId xmlns:a16="http://schemas.microsoft.com/office/drawing/2014/main" id="{DA1515B3-522E-6B2D-2F53-6C0BA19AE5E5}"/>
                  </a:ext>
                </a:extLst>
              </p:cNvPr>
              <p:cNvSpPr txBox="1"/>
              <p:nvPr/>
            </p:nvSpPr>
            <p:spPr>
              <a:xfrm>
                <a:off x="1075389" y="1776888"/>
                <a:ext cx="1509057" cy="369332"/>
              </a:xfrm>
              <a:prstGeom prst="rect">
                <a:avLst/>
              </a:prstGeom>
              <a:noFill/>
            </p:spPr>
            <p:txBody>
              <a:bodyPr wrap="square" rtlCol="0">
                <a:spAutoFit/>
              </a:bodyPr>
              <a:lstStyle/>
              <a:p>
                <a:r>
                  <a:rPr lang="en-US" b="1" noProof="1"/>
                  <a:t>Production</a:t>
                </a:r>
              </a:p>
            </p:txBody>
          </p:sp>
          <p:cxnSp>
            <p:nvCxnSpPr>
              <p:cNvPr id="44" name="Straight Connector 43">
                <a:extLst>
                  <a:ext uri="{FF2B5EF4-FFF2-40B4-BE49-F238E27FC236}">
                    <a16:creationId xmlns:a16="http://schemas.microsoft.com/office/drawing/2014/main" id="{6932C49E-76CB-24C2-DD70-D066297D14E7}"/>
                  </a:ext>
                </a:extLst>
              </p:cNvPr>
              <p:cNvCxnSpPr/>
              <p:nvPr/>
            </p:nvCxnSpPr>
            <p:spPr>
              <a:xfrm>
                <a:off x="1136650" y="2158920"/>
                <a:ext cx="1403350" cy="0"/>
              </a:xfrm>
              <a:prstGeom prst="line">
                <a:avLst/>
              </a:prstGeom>
              <a:ln w="38100">
                <a:solidFill>
                  <a:srgbClr val="FFA3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133575C4-D6E1-27A9-FD63-F61F30E3B350}"/>
                  </a:ext>
                </a:extLst>
              </p:cNvPr>
              <p:cNvSpPr/>
              <p:nvPr/>
            </p:nvSpPr>
            <p:spPr>
              <a:xfrm>
                <a:off x="1075389" y="2190726"/>
                <a:ext cx="1667317" cy="600164"/>
              </a:xfrm>
              <a:prstGeom prst="rect">
                <a:avLst/>
              </a:prstGeom>
            </p:spPr>
            <p:txBody>
              <a:bodyPr wrap="square">
                <a:spAutoFit/>
              </a:bodyPr>
              <a:lstStyle/>
              <a:p>
                <a:r>
                  <a:rPr lang="en-US" sz="1100" noProof="1"/>
                  <a:t>Production of radionuclides required for doping</a:t>
                </a:r>
              </a:p>
            </p:txBody>
          </p:sp>
        </p:grpSp>
        <p:grpSp>
          <p:nvGrpSpPr>
            <p:cNvPr id="22" name="Group 21">
              <a:extLst>
                <a:ext uri="{FF2B5EF4-FFF2-40B4-BE49-F238E27FC236}">
                  <a16:creationId xmlns:a16="http://schemas.microsoft.com/office/drawing/2014/main" id="{A17E6C9B-80DA-932A-5D90-EDB46831213E}"/>
                </a:ext>
              </a:extLst>
            </p:cNvPr>
            <p:cNvGrpSpPr/>
            <p:nvPr/>
          </p:nvGrpSpPr>
          <p:grpSpPr>
            <a:xfrm>
              <a:off x="4676331" y="1991196"/>
              <a:ext cx="2048006" cy="1183279"/>
              <a:chOff x="1075388" y="1776888"/>
              <a:chExt cx="2048006" cy="1183279"/>
            </a:xfrm>
          </p:grpSpPr>
          <p:sp>
            <p:nvSpPr>
              <p:cNvPr id="40" name="TextBox 39">
                <a:extLst>
                  <a:ext uri="{FF2B5EF4-FFF2-40B4-BE49-F238E27FC236}">
                    <a16:creationId xmlns:a16="http://schemas.microsoft.com/office/drawing/2014/main" id="{A5FD7C0C-B729-964A-979F-74AF73644D32}"/>
                  </a:ext>
                </a:extLst>
              </p:cNvPr>
              <p:cNvSpPr txBox="1"/>
              <p:nvPr/>
            </p:nvSpPr>
            <p:spPr>
              <a:xfrm>
                <a:off x="1075389" y="1776888"/>
                <a:ext cx="1509057" cy="369332"/>
              </a:xfrm>
              <a:prstGeom prst="rect">
                <a:avLst/>
              </a:prstGeom>
              <a:noFill/>
            </p:spPr>
            <p:txBody>
              <a:bodyPr wrap="square" rtlCol="0">
                <a:spAutoFit/>
              </a:bodyPr>
              <a:lstStyle/>
              <a:p>
                <a:r>
                  <a:rPr lang="en-US" b="1" noProof="1"/>
                  <a:t>Purification</a:t>
                </a:r>
              </a:p>
            </p:txBody>
          </p:sp>
          <p:cxnSp>
            <p:nvCxnSpPr>
              <p:cNvPr id="41" name="Straight Connector 40">
                <a:extLst>
                  <a:ext uri="{FF2B5EF4-FFF2-40B4-BE49-F238E27FC236}">
                    <a16:creationId xmlns:a16="http://schemas.microsoft.com/office/drawing/2014/main" id="{BF875E7F-0BB5-A81A-04EE-426B0E5C5C89}"/>
                  </a:ext>
                </a:extLst>
              </p:cNvPr>
              <p:cNvCxnSpPr/>
              <p:nvPr/>
            </p:nvCxnSpPr>
            <p:spPr>
              <a:xfrm>
                <a:off x="1136650" y="2158920"/>
                <a:ext cx="1403350" cy="0"/>
              </a:xfrm>
              <a:prstGeom prst="line">
                <a:avLst/>
              </a:prstGeom>
              <a:ln w="38100">
                <a:solidFill>
                  <a:srgbClr val="FF8F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52FCD315-AF20-5180-24B7-B213F30CE712}"/>
                  </a:ext>
                </a:extLst>
              </p:cNvPr>
              <p:cNvSpPr/>
              <p:nvPr/>
            </p:nvSpPr>
            <p:spPr>
              <a:xfrm>
                <a:off x="1075388" y="2190726"/>
                <a:ext cx="2048006" cy="769441"/>
              </a:xfrm>
              <a:prstGeom prst="rect">
                <a:avLst/>
              </a:prstGeom>
            </p:spPr>
            <p:txBody>
              <a:bodyPr wrap="square">
                <a:spAutoFit/>
              </a:bodyPr>
              <a:lstStyle/>
              <a:p>
                <a:r>
                  <a:rPr lang="en-US" sz="1100" noProof="1"/>
                  <a:t>Radionuclide purification and production of dopant cocktail</a:t>
                </a:r>
              </a:p>
              <a:p>
                <a:r>
                  <a:rPr lang="en-US" sz="1100" noProof="1"/>
                  <a:t>Requires new chemical methods to produce ultra-clean samples</a:t>
                </a:r>
              </a:p>
            </p:txBody>
          </p:sp>
        </p:grpSp>
        <p:grpSp>
          <p:nvGrpSpPr>
            <p:cNvPr id="23" name="Group 22">
              <a:extLst>
                <a:ext uri="{FF2B5EF4-FFF2-40B4-BE49-F238E27FC236}">
                  <a16:creationId xmlns:a16="http://schemas.microsoft.com/office/drawing/2014/main" id="{DD6DE4B7-2592-0703-039C-59FBE0694108}"/>
                </a:ext>
              </a:extLst>
            </p:cNvPr>
            <p:cNvGrpSpPr/>
            <p:nvPr/>
          </p:nvGrpSpPr>
          <p:grpSpPr>
            <a:xfrm>
              <a:off x="6346648" y="4391550"/>
              <a:ext cx="2017641" cy="1183279"/>
              <a:chOff x="1075389" y="1776888"/>
              <a:chExt cx="2017641" cy="1183279"/>
            </a:xfrm>
          </p:grpSpPr>
          <p:sp>
            <p:nvSpPr>
              <p:cNvPr id="37" name="TextBox 36">
                <a:extLst>
                  <a:ext uri="{FF2B5EF4-FFF2-40B4-BE49-F238E27FC236}">
                    <a16:creationId xmlns:a16="http://schemas.microsoft.com/office/drawing/2014/main" id="{59F39331-FD57-3185-77E0-7CBA9AD194F4}"/>
                  </a:ext>
                </a:extLst>
              </p:cNvPr>
              <p:cNvSpPr txBox="1"/>
              <p:nvPr/>
            </p:nvSpPr>
            <p:spPr>
              <a:xfrm>
                <a:off x="1075389" y="1776888"/>
                <a:ext cx="2017641" cy="369332"/>
              </a:xfrm>
              <a:prstGeom prst="rect">
                <a:avLst/>
              </a:prstGeom>
              <a:noFill/>
            </p:spPr>
            <p:txBody>
              <a:bodyPr wrap="square" rtlCol="0">
                <a:spAutoFit/>
              </a:bodyPr>
              <a:lstStyle/>
              <a:p>
                <a:r>
                  <a:rPr lang="en-US" b="1" noProof="1"/>
                  <a:t>Capsule Doping</a:t>
                </a:r>
              </a:p>
            </p:txBody>
          </p:sp>
          <p:cxnSp>
            <p:nvCxnSpPr>
              <p:cNvPr id="38" name="Straight Connector 37">
                <a:extLst>
                  <a:ext uri="{FF2B5EF4-FFF2-40B4-BE49-F238E27FC236}">
                    <a16:creationId xmlns:a16="http://schemas.microsoft.com/office/drawing/2014/main" id="{82DBEC04-5F15-6770-C785-1AE5C28E2ED0}"/>
                  </a:ext>
                </a:extLst>
              </p:cNvPr>
              <p:cNvCxnSpPr/>
              <p:nvPr/>
            </p:nvCxnSpPr>
            <p:spPr>
              <a:xfrm>
                <a:off x="1136650" y="2158920"/>
                <a:ext cx="1403350" cy="0"/>
              </a:xfrm>
              <a:prstGeom prst="line">
                <a:avLst/>
              </a:prstGeom>
              <a:ln w="38100">
                <a:solidFill>
                  <a:srgbClr val="FF70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D4A6FA9-30CD-41C3-0938-B639AC732098}"/>
                  </a:ext>
                </a:extLst>
              </p:cNvPr>
              <p:cNvSpPr/>
              <p:nvPr/>
            </p:nvSpPr>
            <p:spPr>
              <a:xfrm>
                <a:off x="1075389" y="2190726"/>
                <a:ext cx="1667317" cy="769441"/>
              </a:xfrm>
              <a:prstGeom prst="rect">
                <a:avLst/>
              </a:prstGeom>
            </p:spPr>
            <p:txBody>
              <a:bodyPr wrap="square">
                <a:spAutoFit/>
              </a:bodyPr>
              <a:lstStyle/>
              <a:p>
                <a:r>
                  <a:rPr lang="en-US" sz="1100" noProof="1"/>
                  <a:t>Doping of NIF capsules received from GA</a:t>
                </a:r>
              </a:p>
              <a:p>
                <a:r>
                  <a:rPr lang="en-US" sz="1100" noProof="1"/>
                  <a:t>Characterization of materials added</a:t>
                </a:r>
              </a:p>
            </p:txBody>
          </p:sp>
        </p:grpSp>
        <p:grpSp>
          <p:nvGrpSpPr>
            <p:cNvPr id="24" name="Group 23">
              <a:extLst>
                <a:ext uri="{FF2B5EF4-FFF2-40B4-BE49-F238E27FC236}">
                  <a16:creationId xmlns:a16="http://schemas.microsoft.com/office/drawing/2014/main" id="{D0EFF374-C553-7CF3-99A3-B37A5908493C}"/>
                </a:ext>
              </a:extLst>
            </p:cNvPr>
            <p:cNvGrpSpPr/>
            <p:nvPr/>
          </p:nvGrpSpPr>
          <p:grpSpPr>
            <a:xfrm>
              <a:off x="8140976" y="2006997"/>
              <a:ext cx="1667317" cy="844725"/>
              <a:chOff x="1075389" y="1776888"/>
              <a:chExt cx="1667317" cy="844725"/>
            </a:xfrm>
          </p:grpSpPr>
          <p:sp>
            <p:nvSpPr>
              <p:cNvPr id="34" name="TextBox 33">
                <a:extLst>
                  <a:ext uri="{FF2B5EF4-FFF2-40B4-BE49-F238E27FC236}">
                    <a16:creationId xmlns:a16="http://schemas.microsoft.com/office/drawing/2014/main" id="{93E1D932-7D88-238B-64EF-000E31580125}"/>
                  </a:ext>
                </a:extLst>
              </p:cNvPr>
              <p:cNvSpPr txBox="1"/>
              <p:nvPr/>
            </p:nvSpPr>
            <p:spPr>
              <a:xfrm>
                <a:off x="1075389" y="1776888"/>
                <a:ext cx="1667311" cy="369332"/>
              </a:xfrm>
              <a:prstGeom prst="rect">
                <a:avLst/>
              </a:prstGeom>
              <a:noFill/>
            </p:spPr>
            <p:txBody>
              <a:bodyPr wrap="square" rtlCol="0">
                <a:spAutoFit/>
              </a:bodyPr>
              <a:lstStyle/>
              <a:p>
                <a:r>
                  <a:rPr lang="en-US" b="1" noProof="1"/>
                  <a:t>CFTA Assembly</a:t>
                </a:r>
              </a:p>
            </p:txBody>
          </p:sp>
          <p:cxnSp>
            <p:nvCxnSpPr>
              <p:cNvPr id="35" name="Straight Connector 34">
                <a:extLst>
                  <a:ext uri="{FF2B5EF4-FFF2-40B4-BE49-F238E27FC236}">
                    <a16:creationId xmlns:a16="http://schemas.microsoft.com/office/drawing/2014/main" id="{5DBF069D-0E18-DD8C-DA9A-643E720B7593}"/>
                  </a:ext>
                </a:extLst>
              </p:cNvPr>
              <p:cNvCxnSpPr/>
              <p:nvPr/>
            </p:nvCxnSpPr>
            <p:spPr>
              <a:xfrm>
                <a:off x="1136650" y="2158920"/>
                <a:ext cx="1403350" cy="0"/>
              </a:xfrm>
              <a:prstGeom prst="line">
                <a:avLst/>
              </a:prstGeom>
              <a:ln w="38100">
                <a:solidFill>
                  <a:srgbClr val="F057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11CF85F-B537-7DCF-4DA4-C015C2311A72}"/>
                  </a:ext>
                </a:extLst>
              </p:cNvPr>
              <p:cNvSpPr/>
              <p:nvPr/>
            </p:nvSpPr>
            <p:spPr>
              <a:xfrm>
                <a:off x="1075389" y="2190726"/>
                <a:ext cx="1667317" cy="430887"/>
              </a:xfrm>
              <a:prstGeom prst="rect">
                <a:avLst/>
              </a:prstGeom>
            </p:spPr>
            <p:txBody>
              <a:bodyPr wrap="square">
                <a:spAutoFit/>
              </a:bodyPr>
              <a:lstStyle/>
              <a:p>
                <a:r>
                  <a:rPr lang="en-US" sz="1100" noProof="1"/>
                  <a:t>Capules sent back to GA for CFTA assembly</a:t>
                </a:r>
              </a:p>
            </p:txBody>
          </p:sp>
        </p:grpSp>
        <p:grpSp>
          <p:nvGrpSpPr>
            <p:cNvPr id="25" name="Group 24">
              <a:extLst>
                <a:ext uri="{FF2B5EF4-FFF2-40B4-BE49-F238E27FC236}">
                  <a16:creationId xmlns:a16="http://schemas.microsoft.com/office/drawing/2014/main" id="{5AB180FD-12DB-239E-B6D0-437AC87F09D8}"/>
                </a:ext>
              </a:extLst>
            </p:cNvPr>
            <p:cNvGrpSpPr/>
            <p:nvPr/>
          </p:nvGrpSpPr>
          <p:grpSpPr>
            <a:xfrm>
              <a:off x="9848473" y="4389099"/>
              <a:ext cx="2017641" cy="844725"/>
              <a:chOff x="1075389" y="1776888"/>
              <a:chExt cx="2017641" cy="844725"/>
            </a:xfrm>
          </p:grpSpPr>
          <p:sp>
            <p:nvSpPr>
              <p:cNvPr id="31" name="TextBox 30">
                <a:extLst>
                  <a:ext uri="{FF2B5EF4-FFF2-40B4-BE49-F238E27FC236}">
                    <a16:creationId xmlns:a16="http://schemas.microsoft.com/office/drawing/2014/main" id="{D2CB7B88-6D4B-EECF-DB4F-6EDF21FC756E}"/>
                  </a:ext>
                </a:extLst>
              </p:cNvPr>
              <p:cNvSpPr txBox="1"/>
              <p:nvPr/>
            </p:nvSpPr>
            <p:spPr>
              <a:xfrm>
                <a:off x="1075389" y="1776888"/>
                <a:ext cx="2017641" cy="369332"/>
              </a:xfrm>
              <a:prstGeom prst="rect">
                <a:avLst/>
              </a:prstGeom>
              <a:noFill/>
            </p:spPr>
            <p:txBody>
              <a:bodyPr wrap="square" rtlCol="0">
                <a:spAutoFit/>
              </a:bodyPr>
              <a:lstStyle/>
              <a:p>
                <a:r>
                  <a:rPr lang="en-US" b="1" noProof="1"/>
                  <a:t>Target Assembly</a:t>
                </a:r>
              </a:p>
            </p:txBody>
          </p:sp>
          <p:cxnSp>
            <p:nvCxnSpPr>
              <p:cNvPr id="32" name="Straight Connector 31">
                <a:extLst>
                  <a:ext uri="{FF2B5EF4-FFF2-40B4-BE49-F238E27FC236}">
                    <a16:creationId xmlns:a16="http://schemas.microsoft.com/office/drawing/2014/main" id="{7C68B39A-37C2-23BB-6054-2845A04A5052}"/>
                  </a:ext>
                </a:extLst>
              </p:cNvPr>
              <p:cNvCxnSpPr/>
              <p:nvPr/>
            </p:nvCxnSpPr>
            <p:spPr>
              <a:xfrm>
                <a:off x="1136650" y="2158920"/>
                <a:ext cx="1403350" cy="0"/>
              </a:xfrm>
              <a:prstGeom prst="line">
                <a:avLst/>
              </a:prstGeom>
              <a:ln w="38100">
                <a:solidFill>
                  <a:srgbClr val="FF7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D8E8034-18C9-7DE0-CC73-5CBC16CD6400}"/>
                  </a:ext>
                </a:extLst>
              </p:cNvPr>
              <p:cNvSpPr/>
              <p:nvPr/>
            </p:nvSpPr>
            <p:spPr>
              <a:xfrm>
                <a:off x="1075389" y="2190726"/>
                <a:ext cx="1667317" cy="430887"/>
              </a:xfrm>
              <a:prstGeom prst="rect">
                <a:avLst/>
              </a:prstGeom>
            </p:spPr>
            <p:txBody>
              <a:bodyPr wrap="square">
                <a:spAutoFit/>
              </a:bodyPr>
              <a:lstStyle/>
              <a:p>
                <a:r>
                  <a:rPr lang="en-US" sz="1100" noProof="1"/>
                  <a:t>Capsules to LLNL for target assembly</a:t>
                </a:r>
              </a:p>
            </p:txBody>
          </p:sp>
        </p:grpSp>
        <p:pic>
          <p:nvPicPr>
            <p:cNvPr id="26" name="Graphic 25" descr="Head with gears with solid fill">
              <a:extLst>
                <a:ext uri="{FF2B5EF4-FFF2-40B4-BE49-F238E27FC236}">
                  <a16:creationId xmlns:a16="http://schemas.microsoft.com/office/drawing/2014/main" id="{6E4DF5B7-653C-D08D-4CC2-889741A48C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234" y="3498304"/>
              <a:ext cx="658517" cy="658517"/>
            </a:xfrm>
            <a:prstGeom prst="rect">
              <a:avLst/>
            </a:prstGeom>
          </p:spPr>
        </p:pic>
        <p:pic>
          <p:nvPicPr>
            <p:cNvPr id="27" name="Graphic 26" descr="Factory with solid fill">
              <a:extLst>
                <a:ext uri="{FF2B5EF4-FFF2-40B4-BE49-F238E27FC236}">
                  <a16:creationId xmlns:a16="http://schemas.microsoft.com/office/drawing/2014/main" id="{97087A09-BCF7-6AA3-CAEF-2061822EFD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8858" y="3477537"/>
              <a:ext cx="662564" cy="662564"/>
            </a:xfrm>
            <a:prstGeom prst="rect">
              <a:avLst/>
            </a:prstGeom>
          </p:spPr>
        </p:pic>
        <p:pic>
          <p:nvPicPr>
            <p:cNvPr id="28" name="Graphic 27" descr="Flask with solid fill">
              <a:extLst>
                <a:ext uri="{FF2B5EF4-FFF2-40B4-BE49-F238E27FC236}">
                  <a16:creationId xmlns:a16="http://schemas.microsoft.com/office/drawing/2014/main" id="{92EF1088-5DDB-6467-FA05-1307E8BB78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2591" y="3442753"/>
              <a:ext cx="697348" cy="697348"/>
            </a:xfrm>
            <a:prstGeom prst="rect">
              <a:avLst/>
            </a:prstGeom>
          </p:spPr>
        </p:pic>
        <p:pic>
          <p:nvPicPr>
            <p:cNvPr id="29" name="Graphic 28" descr="Radioactive with solid fill">
              <a:extLst>
                <a:ext uri="{FF2B5EF4-FFF2-40B4-BE49-F238E27FC236}">
                  <a16:creationId xmlns:a16="http://schemas.microsoft.com/office/drawing/2014/main" id="{BCBB3C6B-E69E-B9A7-EAFF-BE7674EB76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5595" y="3490636"/>
              <a:ext cx="708747" cy="708747"/>
            </a:xfrm>
            <a:prstGeom prst="rect">
              <a:avLst/>
            </a:prstGeom>
          </p:spPr>
        </p:pic>
        <p:pic>
          <p:nvPicPr>
            <p:cNvPr id="30" name="Graphic 29" descr="Collision with solid fill">
              <a:extLst>
                <a:ext uri="{FF2B5EF4-FFF2-40B4-BE49-F238E27FC236}">
                  <a16:creationId xmlns:a16="http://schemas.microsoft.com/office/drawing/2014/main" id="{49609C9D-7595-45E9-4D52-D0EE7607EB1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65556" y="3462741"/>
              <a:ext cx="710790" cy="710790"/>
            </a:xfrm>
            <a:prstGeom prst="rect">
              <a:avLst/>
            </a:prstGeom>
          </p:spPr>
        </p:pic>
      </p:grpSp>
      <p:grpSp>
        <p:nvGrpSpPr>
          <p:cNvPr id="98" name="Group 97">
            <a:extLst>
              <a:ext uri="{FF2B5EF4-FFF2-40B4-BE49-F238E27FC236}">
                <a16:creationId xmlns:a16="http://schemas.microsoft.com/office/drawing/2014/main" id="{3EC94109-8730-1D62-734D-1E3630FB3689}"/>
              </a:ext>
            </a:extLst>
          </p:cNvPr>
          <p:cNvGrpSpPr/>
          <p:nvPr/>
        </p:nvGrpSpPr>
        <p:grpSpPr>
          <a:xfrm>
            <a:off x="9520790" y="3725416"/>
            <a:ext cx="681545" cy="236472"/>
            <a:chOff x="9453054" y="3708482"/>
            <a:chExt cx="772187" cy="236472"/>
          </a:xfrm>
        </p:grpSpPr>
        <p:grpSp>
          <p:nvGrpSpPr>
            <p:cNvPr id="92" name="Group 91">
              <a:extLst>
                <a:ext uri="{FF2B5EF4-FFF2-40B4-BE49-F238E27FC236}">
                  <a16:creationId xmlns:a16="http://schemas.microsoft.com/office/drawing/2014/main" id="{D97E31BB-D59A-3B2D-29BE-EE964738F732}"/>
                </a:ext>
              </a:extLst>
            </p:cNvPr>
            <p:cNvGrpSpPr/>
            <p:nvPr/>
          </p:nvGrpSpPr>
          <p:grpSpPr>
            <a:xfrm>
              <a:off x="9453054" y="3708482"/>
              <a:ext cx="772187" cy="236472"/>
              <a:chOff x="51504" y="5043591"/>
              <a:chExt cx="1045670" cy="344111"/>
            </a:xfrm>
          </p:grpSpPr>
          <p:sp>
            <p:nvSpPr>
              <p:cNvPr id="79" name="Can 78">
                <a:extLst>
                  <a:ext uri="{FF2B5EF4-FFF2-40B4-BE49-F238E27FC236}">
                    <a16:creationId xmlns:a16="http://schemas.microsoft.com/office/drawing/2014/main" id="{DCCE4442-C5CE-2767-BF55-072E395240BE}"/>
                  </a:ext>
                </a:extLst>
              </p:cNvPr>
              <p:cNvSpPr/>
              <p:nvPr/>
            </p:nvSpPr>
            <p:spPr bwMode="auto">
              <a:xfrm>
                <a:off x="810278" y="5070427"/>
                <a:ext cx="148590" cy="265228"/>
              </a:xfrm>
              <a:prstGeom prst="can">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0" name="Terminator 79">
                <a:extLst>
                  <a:ext uri="{FF2B5EF4-FFF2-40B4-BE49-F238E27FC236}">
                    <a16:creationId xmlns:a16="http://schemas.microsoft.com/office/drawing/2014/main" id="{84589213-01C5-C732-14E3-F52C3ECEBFED}"/>
                  </a:ext>
                </a:extLst>
              </p:cNvPr>
              <p:cNvSpPr/>
              <p:nvPr/>
            </p:nvSpPr>
            <p:spPr bwMode="auto">
              <a:xfrm>
                <a:off x="51504" y="5043591"/>
                <a:ext cx="1045670" cy="66530"/>
              </a:xfrm>
              <a:prstGeom prst="flowChartTerminator">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1" name="Terminator 80">
                <a:extLst>
                  <a:ext uri="{FF2B5EF4-FFF2-40B4-BE49-F238E27FC236}">
                    <a16:creationId xmlns:a16="http://schemas.microsoft.com/office/drawing/2014/main" id="{AE5C11EC-3EAD-E0B2-4A17-E15EB5D5565E}"/>
                  </a:ext>
                </a:extLst>
              </p:cNvPr>
              <p:cNvSpPr/>
              <p:nvPr/>
            </p:nvSpPr>
            <p:spPr bwMode="auto">
              <a:xfrm>
                <a:off x="51505" y="5321172"/>
                <a:ext cx="1031382" cy="66530"/>
              </a:xfrm>
              <a:prstGeom prst="flowChartTerminator">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2" name="Can 81">
                <a:extLst>
                  <a:ext uri="{FF2B5EF4-FFF2-40B4-BE49-F238E27FC236}">
                    <a16:creationId xmlns:a16="http://schemas.microsoft.com/office/drawing/2014/main" id="{6FDBBE56-8588-E4CD-3349-A9161A1E45A8}"/>
                  </a:ext>
                </a:extLst>
              </p:cNvPr>
              <p:cNvSpPr/>
              <p:nvPr/>
            </p:nvSpPr>
            <p:spPr bwMode="auto">
              <a:xfrm rot="5400000">
                <a:off x="682825" y="5213050"/>
                <a:ext cx="45719" cy="185099"/>
              </a:xfrm>
              <a:prstGeom prst="can">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3" name="Can 82">
                <a:extLst>
                  <a:ext uri="{FF2B5EF4-FFF2-40B4-BE49-F238E27FC236}">
                    <a16:creationId xmlns:a16="http://schemas.microsoft.com/office/drawing/2014/main" id="{03DDFD2F-CC1B-19D0-96A1-FD9B7D519118}"/>
                  </a:ext>
                </a:extLst>
              </p:cNvPr>
              <p:cNvSpPr/>
              <p:nvPr/>
            </p:nvSpPr>
            <p:spPr bwMode="auto">
              <a:xfrm rot="5400000">
                <a:off x="695539" y="5049349"/>
                <a:ext cx="45719" cy="185099"/>
              </a:xfrm>
              <a:prstGeom prst="can">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85" name="Straight Connector 84">
                <a:extLst>
                  <a:ext uri="{FF2B5EF4-FFF2-40B4-BE49-F238E27FC236}">
                    <a16:creationId xmlns:a16="http://schemas.microsoft.com/office/drawing/2014/main" id="{07CF4CE8-E679-E794-447A-45438E4F6EF0}"/>
                  </a:ext>
                </a:extLst>
              </p:cNvPr>
              <p:cNvCxnSpPr>
                <a:cxnSpLocks/>
              </p:cNvCxnSpPr>
              <p:nvPr/>
            </p:nvCxnSpPr>
            <p:spPr>
              <a:xfrm flipV="1">
                <a:off x="72399" y="5211854"/>
                <a:ext cx="737879" cy="121"/>
              </a:xfrm>
              <a:prstGeom prst="line">
                <a:avLst/>
              </a:prstGeom>
              <a:ln/>
            </p:spPr>
            <p:style>
              <a:lnRef idx="1">
                <a:schemeClr val="dk1"/>
              </a:lnRef>
              <a:fillRef idx="0">
                <a:schemeClr val="dk1"/>
              </a:fillRef>
              <a:effectRef idx="0">
                <a:schemeClr val="dk1"/>
              </a:effectRef>
              <a:fontRef idx="minor">
                <a:schemeClr val="tx1"/>
              </a:fontRef>
            </p:style>
          </p:cxnSp>
        </p:grpSp>
        <p:cxnSp>
          <p:nvCxnSpPr>
            <p:cNvPr id="88" name="Straight Connector 87">
              <a:extLst>
                <a:ext uri="{FF2B5EF4-FFF2-40B4-BE49-F238E27FC236}">
                  <a16:creationId xmlns:a16="http://schemas.microsoft.com/office/drawing/2014/main" id="{0A103403-42AE-9F40-6121-B858F5D15B69}"/>
                </a:ext>
              </a:extLst>
            </p:cNvPr>
            <p:cNvCxnSpPr>
              <a:cxnSpLocks/>
              <a:stCxn id="56" idx="2"/>
            </p:cNvCxnSpPr>
            <p:nvPr/>
          </p:nvCxnSpPr>
          <p:spPr>
            <a:xfrm>
              <a:off x="9468484" y="3823301"/>
              <a:ext cx="421432" cy="82613"/>
            </a:xfrm>
            <a:prstGeom prst="line">
              <a:avLst/>
            </a:prstGeom>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6DBF9EE-FBF8-D0C9-6CEE-288728317F0F}"/>
                </a:ext>
              </a:extLst>
            </p:cNvPr>
            <p:cNvCxnSpPr>
              <a:cxnSpLocks/>
            </p:cNvCxnSpPr>
            <p:nvPr/>
          </p:nvCxnSpPr>
          <p:spPr>
            <a:xfrm flipV="1">
              <a:off x="9468484" y="3767615"/>
              <a:ext cx="471000" cy="51238"/>
            </a:xfrm>
            <a:prstGeom prst="line">
              <a:avLst/>
            </a:prstGeom>
            <a:ln/>
          </p:spPr>
          <p:style>
            <a:lnRef idx="1">
              <a:schemeClr val="dk1"/>
            </a:lnRef>
            <a:fillRef idx="0">
              <a:schemeClr val="dk1"/>
            </a:fillRef>
            <a:effectRef idx="0">
              <a:schemeClr val="dk1"/>
            </a:effectRef>
            <a:fontRef idx="minor">
              <a:schemeClr val="tx1"/>
            </a:fontRef>
          </p:style>
        </p:cxnSp>
      </p:grpSp>
      <p:sp>
        <p:nvSpPr>
          <p:cNvPr id="4" name="Oval 3">
            <a:extLst>
              <a:ext uri="{FF2B5EF4-FFF2-40B4-BE49-F238E27FC236}">
                <a16:creationId xmlns:a16="http://schemas.microsoft.com/office/drawing/2014/main" id="{B3CB9E1C-5C01-7D0F-9855-90DF86DB8051}"/>
              </a:ext>
            </a:extLst>
          </p:cNvPr>
          <p:cNvSpPr/>
          <p:nvPr/>
        </p:nvSpPr>
        <p:spPr bwMode="auto">
          <a:xfrm>
            <a:off x="7882242" y="3604126"/>
            <a:ext cx="457200" cy="457200"/>
          </a:xfrm>
          <a:prstGeom prst="ellipse">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 name="Can 4">
            <a:extLst>
              <a:ext uri="{FF2B5EF4-FFF2-40B4-BE49-F238E27FC236}">
                <a16:creationId xmlns:a16="http://schemas.microsoft.com/office/drawing/2014/main" id="{FA16051D-37CD-B473-0E79-A35B5672B1A1}"/>
              </a:ext>
            </a:extLst>
          </p:cNvPr>
          <p:cNvSpPr/>
          <p:nvPr/>
        </p:nvSpPr>
        <p:spPr bwMode="auto">
          <a:xfrm>
            <a:off x="8088500" y="3485954"/>
            <a:ext cx="45719" cy="352070"/>
          </a:xfrm>
          <a:prstGeom prst="can">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98192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F1CF9-5576-573D-8420-7B5069A0B2FC}"/>
              </a:ext>
            </a:extLst>
          </p:cNvPr>
          <p:cNvSpPr>
            <a:spLocks noGrp="1"/>
          </p:cNvSpPr>
          <p:nvPr>
            <p:ph idx="1"/>
          </p:nvPr>
        </p:nvSpPr>
        <p:spPr>
          <a:xfrm>
            <a:off x="37139" y="2004580"/>
            <a:ext cx="5486400" cy="3195103"/>
          </a:xfrm>
        </p:spPr>
        <p:txBody>
          <a:bodyPr/>
          <a:lstStyle/>
          <a:p>
            <a:pPr algn="just"/>
            <a:r>
              <a:rPr lang="en-US" dirty="0"/>
              <a:t>Use of a reference nuclide requires that the reactions products do not fractionate</a:t>
            </a:r>
          </a:p>
          <a:p>
            <a:pPr algn="just"/>
            <a:r>
              <a:rPr lang="en-US" dirty="0"/>
              <a:t>Trivalent REEs typically have similar chemical behavior</a:t>
            </a:r>
          </a:p>
          <a:p>
            <a:pPr algn="just"/>
            <a:r>
              <a:rPr lang="en-US" dirty="0"/>
              <a:t>2 shots designed to study condensation behavior of +3 ions from plasma onto SRC plates</a:t>
            </a:r>
          </a:p>
        </p:txBody>
      </p:sp>
      <p:sp>
        <p:nvSpPr>
          <p:cNvPr id="3" name="Title 2">
            <a:extLst>
              <a:ext uri="{FF2B5EF4-FFF2-40B4-BE49-F238E27FC236}">
                <a16:creationId xmlns:a16="http://schemas.microsoft.com/office/drawing/2014/main" id="{6C5C4F89-0C1E-84C1-216F-7340B386F0E7}"/>
              </a:ext>
            </a:extLst>
          </p:cNvPr>
          <p:cNvSpPr>
            <a:spLocks noGrp="1"/>
          </p:cNvSpPr>
          <p:nvPr>
            <p:ph type="title"/>
          </p:nvPr>
        </p:nvSpPr>
        <p:spPr/>
        <p:txBody>
          <a:bodyPr/>
          <a:lstStyle/>
          <a:p>
            <a:r>
              <a:rPr lang="en-US" dirty="0"/>
              <a:t>Fractionation Shot</a:t>
            </a:r>
          </a:p>
        </p:txBody>
      </p:sp>
      <p:grpSp>
        <p:nvGrpSpPr>
          <p:cNvPr id="4" name="Group 3">
            <a:extLst>
              <a:ext uri="{FF2B5EF4-FFF2-40B4-BE49-F238E27FC236}">
                <a16:creationId xmlns:a16="http://schemas.microsoft.com/office/drawing/2014/main" id="{35C357AB-7552-E6B2-89CA-57C779F64B60}"/>
              </a:ext>
            </a:extLst>
          </p:cNvPr>
          <p:cNvGrpSpPr/>
          <p:nvPr/>
        </p:nvGrpSpPr>
        <p:grpSpPr>
          <a:xfrm>
            <a:off x="6668463" y="1715299"/>
            <a:ext cx="3979725" cy="3188921"/>
            <a:chOff x="1660735" y="1263438"/>
            <a:chExt cx="3979725" cy="3188921"/>
          </a:xfrm>
        </p:grpSpPr>
        <p:pic>
          <p:nvPicPr>
            <p:cNvPr id="5" name="Picture 4">
              <a:extLst>
                <a:ext uri="{FF2B5EF4-FFF2-40B4-BE49-F238E27FC236}">
                  <a16:creationId xmlns:a16="http://schemas.microsoft.com/office/drawing/2014/main" id="{14E5C672-74BE-6BCC-1938-B6AE4A1A54C3}"/>
                </a:ext>
              </a:extLst>
            </p:cNvPr>
            <p:cNvPicPr>
              <a:picLocks noChangeAspect="1"/>
            </p:cNvPicPr>
            <p:nvPr/>
          </p:nvPicPr>
          <p:blipFill>
            <a:blip r:embed="rId3"/>
            <a:stretch>
              <a:fillRect/>
            </a:stretch>
          </p:blipFill>
          <p:spPr>
            <a:xfrm>
              <a:off x="1716004" y="1562879"/>
              <a:ext cx="2487384" cy="2792210"/>
            </a:xfrm>
            <a:prstGeom prst="rect">
              <a:avLst/>
            </a:prstGeom>
          </p:spPr>
        </p:pic>
        <p:cxnSp>
          <p:nvCxnSpPr>
            <p:cNvPr id="6" name="Straight Connector 5">
              <a:extLst>
                <a:ext uri="{FF2B5EF4-FFF2-40B4-BE49-F238E27FC236}">
                  <a16:creationId xmlns:a16="http://schemas.microsoft.com/office/drawing/2014/main" id="{0DF2A688-A2C3-CCEB-9A32-31CFA5F8F40A}"/>
                </a:ext>
              </a:extLst>
            </p:cNvPr>
            <p:cNvCxnSpPr/>
            <p:nvPr/>
          </p:nvCxnSpPr>
          <p:spPr>
            <a:xfrm>
              <a:off x="2609318" y="1562880"/>
              <a:ext cx="102550" cy="556481"/>
            </a:xfrm>
            <a:prstGeom prst="lin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8BEE1A2-9315-38DF-6B67-9228C63CB59D}"/>
                </a:ext>
              </a:extLst>
            </p:cNvPr>
            <p:cNvCxnSpPr/>
            <p:nvPr/>
          </p:nvCxnSpPr>
          <p:spPr>
            <a:xfrm flipH="1">
              <a:off x="3062246" y="1562879"/>
              <a:ext cx="68367" cy="539390"/>
            </a:xfrm>
            <a:prstGeom prst="lin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F144495-6894-7099-93DE-19F267BDC6A6}"/>
                </a:ext>
              </a:extLst>
            </p:cNvPr>
            <p:cNvSpPr txBox="1"/>
            <p:nvPr/>
          </p:nvSpPr>
          <p:spPr>
            <a:xfrm>
              <a:off x="1929928" y="1263438"/>
              <a:ext cx="2059536" cy="338554"/>
            </a:xfrm>
            <a:prstGeom prst="rect">
              <a:avLst/>
            </a:prstGeom>
            <a:noFill/>
          </p:spPr>
          <p:txBody>
            <a:bodyPr wrap="square" rtlCol="0">
              <a:spAutoFit/>
            </a:bodyPr>
            <a:lstStyle/>
            <a:p>
              <a:r>
                <a:rPr lang="en-US" sz="1600" dirty="0"/>
                <a:t>10 </a:t>
              </a:r>
              <a:r>
                <a:rPr lang="en-US" sz="1600" dirty="0">
                  <a:latin typeface="Symbol" panose="05050102010706020507" pitchFamily="18" charset="2"/>
                </a:rPr>
                <a:t>m</a:t>
              </a:r>
              <a:r>
                <a:rPr lang="en-US" sz="1600" dirty="0"/>
                <a:t>m fill tube hole</a:t>
              </a:r>
            </a:p>
          </p:txBody>
        </p:sp>
        <p:sp>
          <p:nvSpPr>
            <p:cNvPr id="9" name="TextBox 8">
              <a:extLst>
                <a:ext uri="{FF2B5EF4-FFF2-40B4-BE49-F238E27FC236}">
                  <a16:creationId xmlns:a16="http://schemas.microsoft.com/office/drawing/2014/main" id="{060D5276-697A-8376-9C54-7C9B62842238}"/>
                </a:ext>
              </a:extLst>
            </p:cNvPr>
            <p:cNvSpPr txBox="1"/>
            <p:nvPr/>
          </p:nvSpPr>
          <p:spPr>
            <a:xfrm>
              <a:off x="4290782" y="1587577"/>
              <a:ext cx="1349678" cy="584775"/>
            </a:xfrm>
            <a:prstGeom prst="rect">
              <a:avLst/>
            </a:prstGeom>
            <a:noFill/>
          </p:spPr>
          <p:txBody>
            <a:bodyPr wrap="square" rtlCol="0">
              <a:spAutoFit/>
            </a:bodyPr>
            <a:lstStyle/>
            <a:p>
              <a:r>
                <a:rPr lang="en-US" sz="1600" dirty="0"/>
                <a:t>High Density Carbon shell</a:t>
              </a:r>
            </a:p>
          </p:txBody>
        </p:sp>
        <p:cxnSp>
          <p:nvCxnSpPr>
            <p:cNvPr id="11" name="Straight Arrow Connector 10">
              <a:extLst>
                <a:ext uri="{FF2B5EF4-FFF2-40B4-BE49-F238E27FC236}">
                  <a16:creationId xmlns:a16="http://schemas.microsoft.com/office/drawing/2014/main" id="{FEB3A9E2-F5C7-225E-FEDF-9A9F1F69B71A}"/>
                </a:ext>
              </a:extLst>
            </p:cNvPr>
            <p:cNvCxnSpPr/>
            <p:nvPr/>
          </p:nvCxnSpPr>
          <p:spPr>
            <a:xfrm>
              <a:off x="1660735" y="1738569"/>
              <a:ext cx="59821" cy="2713790"/>
            </a:xfrm>
            <a:prstGeom prst="straightConnector1">
              <a:avLst/>
            </a:prstGeom>
            <a:ln w="28575" cmpd="sng">
              <a:solidFill>
                <a:schemeClr val="accent1">
                  <a:lumMod val="7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6F06E6C-8DD8-009A-EE13-E50A18674D00}"/>
                </a:ext>
              </a:extLst>
            </p:cNvPr>
            <p:cNvSpPr txBox="1"/>
            <p:nvPr/>
          </p:nvSpPr>
          <p:spPr>
            <a:xfrm>
              <a:off x="1675412" y="3288494"/>
              <a:ext cx="893314" cy="584775"/>
            </a:xfrm>
            <a:prstGeom prst="rect">
              <a:avLst/>
            </a:prstGeom>
            <a:noFill/>
          </p:spPr>
          <p:txBody>
            <a:bodyPr wrap="square" rtlCol="0">
              <a:spAutoFit/>
            </a:bodyPr>
            <a:lstStyle/>
            <a:p>
              <a:r>
                <a:rPr lang="en-US" sz="1600" dirty="0"/>
                <a:t>1 mm radius</a:t>
              </a:r>
            </a:p>
          </p:txBody>
        </p:sp>
        <p:sp>
          <p:nvSpPr>
            <p:cNvPr id="13" name="Oval 12">
              <a:extLst>
                <a:ext uri="{FF2B5EF4-FFF2-40B4-BE49-F238E27FC236}">
                  <a16:creationId xmlns:a16="http://schemas.microsoft.com/office/drawing/2014/main" id="{223C34BD-57A7-75F2-C20D-41A45A5E1E7C}"/>
                </a:ext>
              </a:extLst>
            </p:cNvPr>
            <p:cNvSpPr/>
            <p:nvPr/>
          </p:nvSpPr>
          <p:spPr bwMode="auto">
            <a:xfrm>
              <a:off x="2022143" y="2217761"/>
              <a:ext cx="129654" cy="122830"/>
            </a:xfrm>
            <a:prstGeom prst="ellipse">
              <a:avLst/>
            </a:prstGeom>
            <a:solidFill>
              <a:srgbClr val="FF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4" name="Oval 13">
              <a:extLst>
                <a:ext uri="{FF2B5EF4-FFF2-40B4-BE49-F238E27FC236}">
                  <a16:creationId xmlns:a16="http://schemas.microsoft.com/office/drawing/2014/main" id="{22C8BEFB-0BBB-11CE-8471-28D19D90BE83}"/>
                </a:ext>
              </a:extLst>
            </p:cNvPr>
            <p:cNvSpPr/>
            <p:nvPr/>
          </p:nvSpPr>
          <p:spPr bwMode="auto">
            <a:xfrm>
              <a:off x="2147716" y="2201996"/>
              <a:ext cx="129654" cy="122830"/>
            </a:xfrm>
            <a:prstGeom prst="ellipse">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5" name="Oval 14">
              <a:extLst>
                <a:ext uri="{FF2B5EF4-FFF2-40B4-BE49-F238E27FC236}">
                  <a16:creationId xmlns:a16="http://schemas.microsoft.com/office/drawing/2014/main" id="{6995FCF2-8840-BB87-EEE6-C4215A11186D}"/>
                </a:ext>
              </a:extLst>
            </p:cNvPr>
            <p:cNvSpPr/>
            <p:nvPr/>
          </p:nvSpPr>
          <p:spPr bwMode="auto">
            <a:xfrm>
              <a:off x="2273289" y="2173878"/>
              <a:ext cx="129654" cy="122830"/>
            </a:xfrm>
            <a:prstGeom prst="ellipse">
              <a:avLst/>
            </a:prstGeom>
            <a:solidFill>
              <a:srgbClr val="FFFF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6" name="Oval 15">
              <a:extLst>
                <a:ext uri="{FF2B5EF4-FFF2-40B4-BE49-F238E27FC236}">
                  <a16:creationId xmlns:a16="http://schemas.microsoft.com/office/drawing/2014/main" id="{38627B8E-5D4A-2DB0-C2F9-4B4C4D02D708}"/>
                </a:ext>
              </a:extLst>
            </p:cNvPr>
            <p:cNvSpPr/>
            <p:nvPr/>
          </p:nvSpPr>
          <p:spPr bwMode="auto">
            <a:xfrm>
              <a:off x="2398193" y="2156346"/>
              <a:ext cx="129654" cy="122830"/>
            </a:xfrm>
            <a:prstGeom prst="ellipse">
              <a:avLst/>
            </a:prstGeom>
            <a:solidFill>
              <a:srgbClr val="00B05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7" name="Oval 16">
              <a:extLst>
                <a:ext uri="{FF2B5EF4-FFF2-40B4-BE49-F238E27FC236}">
                  <a16:creationId xmlns:a16="http://schemas.microsoft.com/office/drawing/2014/main" id="{A1832240-55FD-0E1E-21B1-00AD12945336}"/>
                </a:ext>
              </a:extLst>
            </p:cNvPr>
            <p:cNvSpPr/>
            <p:nvPr/>
          </p:nvSpPr>
          <p:spPr bwMode="auto">
            <a:xfrm>
              <a:off x="2529657" y="2142856"/>
              <a:ext cx="129654" cy="122830"/>
            </a:xfrm>
            <a:prstGeom prst="ellipse">
              <a:avLst/>
            </a:prstGeom>
            <a:solidFill>
              <a:srgbClr val="FF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8" name="Oval 17">
              <a:extLst>
                <a:ext uri="{FF2B5EF4-FFF2-40B4-BE49-F238E27FC236}">
                  <a16:creationId xmlns:a16="http://schemas.microsoft.com/office/drawing/2014/main" id="{65652E72-CD5B-687E-6970-30D6DB06E165}"/>
                </a:ext>
              </a:extLst>
            </p:cNvPr>
            <p:cNvSpPr/>
            <p:nvPr/>
          </p:nvSpPr>
          <p:spPr bwMode="auto">
            <a:xfrm>
              <a:off x="2650317" y="2129366"/>
              <a:ext cx="129654" cy="122830"/>
            </a:xfrm>
            <a:prstGeom prst="ellipse">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Oval 18">
              <a:extLst>
                <a:ext uri="{FF2B5EF4-FFF2-40B4-BE49-F238E27FC236}">
                  <a16:creationId xmlns:a16="http://schemas.microsoft.com/office/drawing/2014/main" id="{49C54988-BB1F-03AB-1DEB-8EB4A6531955}"/>
                </a:ext>
              </a:extLst>
            </p:cNvPr>
            <p:cNvSpPr/>
            <p:nvPr/>
          </p:nvSpPr>
          <p:spPr bwMode="auto">
            <a:xfrm>
              <a:off x="2787591" y="2116414"/>
              <a:ext cx="129654" cy="122830"/>
            </a:xfrm>
            <a:prstGeom prst="ellipse">
              <a:avLst/>
            </a:prstGeom>
            <a:solidFill>
              <a:srgbClr val="FFFF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0" name="Oval 19">
              <a:extLst>
                <a:ext uri="{FF2B5EF4-FFF2-40B4-BE49-F238E27FC236}">
                  <a16:creationId xmlns:a16="http://schemas.microsoft.com/office/drawing/2014/main" id="{E26CDB2F-87B7-843D-0B6A-79C4C3E19756}"/>
                </a:ext>
              </a:extLst>
            </p:cNvPr>
            <p:cNvSpPr/>
            <p:nvPr/>
          </p:nvSpPr>
          <p:spPr bwMode="auto">
            <a:xfrm>
              <a:off x="2931711" y="2110512"/>
              <a:ext cx="129654" cy="122830"/>
            </a:xfrm>
            <a:prstGeom prst="ellipse">
              <a:avLst/>
            </a:prstGeom>
            <a:solidFill>
              <a:srgbClr val="00B05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1" name="Oval 20">
              <a:extLst>
                <a:ext uri="{FF2B5EF4-FFF2-40B4-BE49-F238E27FC236}">
                  <a16:creationId xmlns:a16="http://schemas.microsoft.com/office/drawing/2014/main" id="{F677FA69-A531-65E1-2857-679FE21BD64F}"/>
                </a:ext>
              </a:extLst>
            </p:cNvPr>
            <p:cNvSpPr/>
            <p:nvPr/>
          </p:nvSpPr>
          <p:spPr bwMode="auto">
            <a:xfrm>
              <a:off x="3065785" y="2117199"/>
              <a:ext cx="129654" cy="122830"/>
            </a:xfrm>
            <a:prstGeom prst="ellipse">
              <a:avLst/>
            </a:prstGeom>
            <a:solidFill>
              <a:srgbClr val="FF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2" name="Oval 21">
              <a:extLst>
                <a:ext uri="{FF2B5EF4-FFF2-40B4-BE49-F238E27FC236}">
                  <a16:creationId xmlns:a16="http://schemas.microsoft.com/office/drawing/2014/main" id="{7457D698-9C25-1D9E-EB79-4A9D737C0371}"/>
                </a:ext>
              </a:extLst>
            </p:cNvPr>
            <p:cNvSpPr/>
            <p:nvPr/>
          </p:nvSpPr>
          <p:spPr bwMode="auto">
            <a:xfrm>
              <a:off x="3209952" y="2126605"/>
              <a:ext cx="129654" cy="122830"/>
            </a:xfrm>
            <a:prstGeom prst="ellipse">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Oval 22">
              <a:extLst>
                <a:ext uri="{FF2B5EF4-FFF2-40B4-BE49-F238E27FC236}">
                  <a16:creationId xmlns:a16="http://schemas.microsoft.com/office/drawing/2014/main" id="{C520716E-80CA-B66B-C070-A50759329C34}"/>
                </a:ext>
              </a:extLst>
            </p:cNvPr>
            <p:cNvSpPr/>
            <p:nvPr/>
          </p:nvSpPr>
          <p:spPr bwMode="auto">
            <a:xfrm>
              <a:off x="3748617" y="2226546"/>
              <a:ext cx="129654" cy="122830"/>
            </a:xfrm>
            <a:prstGeom prst="ellipse">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4" name="Oval 23">
              <a:extLst>
                <a:ext uri="{FF2B5EF4-FFF2-40B4-BE49-F238E27FC236}">
                  <a16:creationId xmlns:a16="http://schemas.microsoft.com/office/drawing/2014/main" id="{8CCB5FC2-AFC6-A5EB-23E1-423BF981118C}"/>
                </a:ext>
              </a:extLst>
            </p:cNvPr>
            <p:cNvSpPr/>
            <p:nvPr/>
          </p:nvSpPr>
          <p:spPr bwMode="auto">
            <a:xfrm>
              <a:off x="3616426" y="2196800"/>
              <a:ext cx="129654" cy="122830"/>
            </a:xfrm>
            <a:prstGeom prst="ellipse">
              <a:avLst/>
            </a:prstGeom>
            <a:solidFill>
              <a:srgbClr val="FF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5" name="Oval 24">
              <a:extLst>
                <a:ext uri="{FF2B5EF4-FFF2-40B4-BE49-F238E27FC236}">
                  <a16:creationId xmlns:a16="http://schemas.microsoft.com/office/drawing/2014/main" id="{9ED11B89-A84C-E31A-9136-438B5E50FCA4}"/>
                </a:ext>
              </a:extLst>
            </p:cNvPr>
            <p:cNvSpPr/>
            <p:nvPr/>
          </p:nvSpPr>
          <p:spPr bwMode="auto">
            <a:xfrm>
              <a:off x="3482531" y="2167054"/>
              <a:ext cx="129654" cy="122830"/>
            </a:xfrm>
            <a:prstGeom prst="ellipse">
              <a:avLst/>
            </a:prstGeom>
            <a:solidFill>
              <a:srgbClr val="00B05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6" name="Oval 25">
              <a:extLst>
                <a:ext uri="{FF2B5EF4-FFF2-40B4-BE49-F238E27FC236}">
                  <a16:creationId xmlns:a16="http://schemas.microsoft.com/office/drawing/2014/main" id="{D8DF0517-9F9C-6BD3-7E1B-C8012661CD73}"/>
                </a:ext>
              </a:extLst>
            </p:cNvPr>
            <p:cNvSpPr/>
            <p:nvPr/>
          </p:nvSpPr>
          <p:spPr bwMode="auto">
            <a:xfrm>
              <a:off x="3354119" y="2150405"/>
              <a:ext cx="129654" cy="122830"/>
            </a:xfrm>
            <a:prstGeom prst="ellipse">
              <a:avLst/>
            </a:prstGeom>
            <a:solidFill>
              <a:srgbClr val="FFFF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27" name="Straight Arrow Connector 26">
              <a:extLst>
                <a:ext uri="{FF2B5EF4-FFF2-40B4-BE49-F238E27FC236}">
                  <a16:creationId xmlns:a16="http://schemas.microsoft.com/office/drawing/2014/main" id="{FB8FACCE-4347-D246-FE44-B51BF843BC03}"/>
                </a:ext>
              </a:extLst>
            </p:cNvPr>
            <p:cNvCxnSpPr>
              <a:cxnSpLocks/>
            </p:cNvCxnSpPr>
            <p:nvPr/>
          </p:nvCxnSpPr>
          <p:spPr>
            <a:xfrm flipH="1" flipV="1">
              <a:off x="3851014" y="1841120"/>
              <a:ext cx="407643" cy="5807"/>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id="{DF76E427-83E2-A57A-8665-B65D2D216DF2}"/>
              </a:ext>
            </a:extLst>
          </p:cNvPr>
          <p:cNvSpPr txBox="1"/>
          <p:nvPr/>
        </p:nvSpPr>
        <p:spPr>
          <a:xfrm>
            <a:off x="8782372" y="3726669"/>
            <a:ext cx="3194070" cy="1077218"/>
          </a:xfrm>
          <a:prstGeom prst="rect">
            <a:avLst/>
          </a:prstGeom>
          <a:noFill/>
        </p:spPr>
        <p:txBody>
          <a:bodyPr wrap="square" rtlCol="0">
            <a:spAutoFit/>
          </a:bodyPr>
          <a:lstStyle/>
          <a:p>
            <a:r>
              <a:rPr lang="en-US" sz="1600" u="sng" dirty="0"/>
              <a:t>Nuclides deposited on inner surface:</a:t>
            </a:r>
          </a:p>
          <a:p>
            <a:r>
              <a:rPr lang="en-US" sz="1600" baseline="30000" dirty="0"/>
              <a:t>91</a:t>
            </a:r>
            <a:r>
              <a:rPr lang="en-US" sz="1600" dirty="0"/>
              <a:t>Y (t</a:t>
            </a:r>
            <a:r>
              <a:rPr lang="en-US" sz="1600" baseline="-25000" dirty="0"/>
              <a:t>1/2</a:t>
            </a:r>
            <a:r>
              <a:rPr lang="en-US" sz="1600" dirty="0"/>
              <a:t>=58.5 d, 36.144 µCi) </a:t>
            </a:r>
          </a:p>
          <a:p>
            <a:r>
              <a:rPr lang="en-US" sz="1600" baseline="30000" dirty="0"/>
              <a:t>171</a:t>
            </a:r>
            <a:r>
              <a:rPr lang="en-US" sz="1600" dirty="0"/>
              <a:t>Tm (t</a:t>
            </a:r>
            <a:r>
              <a:rPr lang="en-US" sz="1600" baseline="-25000" dirty="0"/>
              <a:t>1/2</a:t>
            </a:r>
            <a:r>
              <a:rPr lang="en-US" sz="1600" dirty="0"/>
              <a:t>=1.92 y, 2.705 µCi) </a:t>
            </a:r>
          </a:p>
          <a:p>
            <a:r>
              <a:rPr lang="en-US" sz="1600" baseline="30000" dirty="0"/>
              <a:t>152</a:t>
            </a:r>
            <a:r>
              <a:rPr lang="en-US" sz="1600" dirty="0"/>
              <a:t>Eu (t</a:t>
            </a:r>
            <a:r>
              <a:rPr lang="en-US" sz="1600" baseline="-25000" dirty="0"/>
              <a:t>1/2</a:t>
            </a:r>
            <a:r>
              <a:rPr lang="en-US" sz="1600" dirty="0"/>
              <a:t>=13.54 y, 0.747 </a:t>
            </a:r>
            <a:r>
              <a:rPr lang="en-US" sz="1600" dirty="0" err="1">
                <a:latin typeface="Symbol" panose="05050102010706020507" pitchFamily="18" charset="2"/>
              </a:rPr>
              <a:t>m</a:t>
            </a:r>
            <a:r>
              <a:rPr lang="en-US" sz="1600" dirty="0" err="1"/>
              <a:t>Ci</a:t>
            </a:r>
            <a:r>
              <a:rPr lang="en-US" sz="1600" dirty="0"/>
              <a:t>) </a:t>
            </a:r>
          </a:p>
        </p:txBody>
      </p:sp>
    </p:spTree>
    <p:extLst>
      <p:ext uri="{BB962C8B-B14F-4D97-AF65-F5344CB8AC3E}">
        <p14:creationId xmlns:p14="http://schemas.microsoft.com/office/powerpoint/2010/main" val="13423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7E32D-935A-A396-5D49-396CCA6963EC}"/>
              </a:ext>
            </a:extLst>
          </p:cNvPr>
          <p:cNvSpPr>
            <a:spLocks noGrp="1"/>
          </p:cNvSpPr>
          <p:nvPr>
            <p:ph type="title"/>
          </p:nvPr>
        </p:nvSpPr>
        <p:spPr/>
        <p:txBody>
          <a:bodyPr/>
          <a:lstStyle/>
          <a:p>
            <a:r>
              <a:rPr lang="en-US" dirty="0"/>
              <a:t>Preparation of Fractionation Tracers</a:t>
            </a:r>
          </a:p>
        </p:txBody>
      </p:sp>
      <p:graphicFrame>
        <p:nvGraphicFramePr>
          <p:cNvPr id="4" name="Diagram 3">
            <a:extLst>
              <a:ext uri="{FF2B5EF4-FFF2-40B4-BE49-F238E27FC236}">
                <a16:creationId xmlns:a16="http://schemas.microsoft.com/office/drawing/2014/main" id="{9D5F9811-A74A-7C37-A8CC-2E06CA963B4A}"/>
              </a:ext>
            </a:extLst>
          </p:cNvPr>
          <p:cNvGraphicFramePr/>
          <p:nvPr/>
        </p:nvGraphicFramePr>
        <p:xfrm>
          <a:off x="185445" y="1368312"/>
          <a:ext cx="7111999" cy="455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D03936-E682-DA21-82D8-886AE695CAD5}"/>
              </a:ext>
            </a:extLst>
          </p:cNvPr>
          <p:cNvSpPr txBox="1"/>
          <p:nvPr/>
        </p:nvSpPr>
        <p:spPr>
          <a:xfrm>
            <a:off x="-246142" y="5826814"/>
            <a:ext cx="2148513" cy="584775"/>
          </a:xfrm>
          <a:prstGeom prst="rect">
            <a:avLst/>
          </a:prstGeom>
          <a:noFill/>
        </p:spPr>
        <p:txBody>
          <a:bodyPr wrap="square" rtlCol="0">
            <a:spAutoFit/>
          </a:bodyPr>
          <a:lstStyle/>
          <a:p>
            <a:pPr algn="ctr"/>
            <a:r>
              <a:rPr lang="en-US" sz="3200" b="1" dirty="0">
                <a:solidFill>
                  <a:srgbClr val="FF0000"/>
                </a:solidFill>
              </a:rPr>
              <a:t>Doping</a:t>
            </a:r>
          </a:p>
        </p:txBody>
      </p:sp>
      <p:pic>
        <p:nvPicPr>
          <p:cNvPr id="6" name="Picture 1">
            <a:extLst>
              <a:ext uri="{FF2B5EF4-FFF2-40B4-BE49-F238E27FC236}">
                <a16:creationId xmlns:a16="http://schemas.microsoft.com/office/drawing/2014/main" id="{EE90DE19-BB51-8A08-6239-67F8BB6F78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9845" y="1536760"/>
            <a:ext cx="4361793" cy="37844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098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8" id="{DB1C0C83-EB78-6D46-BC1A-C523C10D186F}" vid="{A98ECB41-1A38-724C-92E4-DB04DC15D6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5ad9919-f0e0-487b-8f52-43d473122cfe">HR3XNR2C5VZH-447583921-548</_dlc_DocId>
    <_dlc_DocIdUrl xmlns="25ad9919-f0e0-487b-8f52-43d473122cfe">
      <Url>https://doellnl.sharepoint.com/sites/projects/tidwebteam/_layouts/15/DocIdRedir.aspx?ID=HR3XNR2C5VZH-447583921-548</Url>
      <Description>HR3XNR2C5VZH-447583921-548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1EC974603AE042831710773229F9AA" ma:contentTypeVersion="10" ma:contentTypeDescription="Create a new document." ma:contentTypeScope="" ma:versionID="77753803a33976cb06fbf76fbcb7699b">
  <xsd:schema xmlns:xsd="http://www.w3.org/2001/XMLSchema" xmlns:xs="http://www.w3.org/2001/XMLSchema" xmlns:p="http://schemas.microsoft.com/office/2006/metadata/properties" xmlns:ns2="25ad9919-f0e0-487b-8f52-43d473122cfe" xmlns:ns3="d8cf642f-ef23-44d3-9ecc-868cfc1706e1" targetNamespace="http://schemas.microsoft.com/office/2006/metadata/properties" ma:root="true" ma:fieldsID="848cc9983d8bc7925cd570fc78bead00" ns2:_="" ns3:_="">
    <xsd:import namespace="25ad9919-f0e0-487b-8f52-43d473122cfe"/>
    <xsd:import namespace="d8cf642f-ef23-44d3-9ecc-868cfc1706e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d9919-f0e0-487b-8f52-43d473122cf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cf642f-ef23-44d3-9ecc-868cfc1706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FD597-8EEA-467C-8075-6A44EF5253DF}">
  <ds:schemaRefs>
    <ds:schemaRef ds:uri="http://schemas.microsoft.com/office/2006/metadata/properties"/>
    <ds:schemaRef ds:uri="http://schemas.microsoft.com/office/infopath/2007/PartnerControls"/>
    <ds:schemaRef ds:uri="25ad9919-f0e0-487b-8f52-43d473122cfe"/>
  </ds:schemaRefs>
</ds:datastoreItem>
</file>

<file path=customXml/itemProps2.xml><?xml version="1.0" encoding="utf-8"?>
<ds:datastoreItem xmlns:ds="http://schemas.openxmlformats.org/officeDocument/2006/customXml" ds:itemID="{297E90FE-45ED-4518-89F9-6DB0AA3DB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d9919-f0e0-487b-8f52-43d473122cfe"/>
    <ds:schemaRef ds:uri="d8cf642f-ef23-44d3-9ecc-868cfc170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2453AE-5EA5-4F5E-90EB-576772223550}">
  <ds:schemaRefs>
    <ds:schemaRef ds:uri="http://schemas.microsoft.com/sharepoint/events"/>
  </ds:schemaRefs>
</ds:datastoreItem>
</file>

<file path=customXml/itemProps4.xml><?xml version="1.0" encoding="utf-8"?>
<ds:datastoreItem xmlns:ds="http://schemas.openxmlformats.org/officeDocument/2006/customXml" ds:itemID="{7197ADA6-54D4-4719-BE40-D02D452C3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2015_PPT_UNC_V7</Template>
  <TotalTime>18777</TotalTime>
  <Words>2170</Words>
  <Application>Microsoft Macintosh PowerPoint</Application>
  <PresentationFormat>Widescreen</PresentationFormat>
  <Paragraphs>171</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Helvetica</vt:lpstr>
      <vt:lpstr>Lucida Grande</vt:lpstr>
      <vt:lpstr>Lucida Handwriting</vt:lpstr>
      <vt:lpstr>Open Sans</vt:lpstr>
      <vt:lpstr>Symbol</vt:lpstr>
      <vt:lpstr>Wingdings</vt:lpstr>
      <vt:lpstr>Wingdings 2</vt:lpstr>
      <vt:lpstr>2015_PPT_UNC_V7.06 (1)</vt:lpstr>
      <vt:lpstr>Development of Radiochemical Techniques for Doping NIF Capsules with Radioactive Material</vt:lpstr>
      <vt:lpstr>Developing NIF Platforms for Measuring (n,2n) Cross Sections on Radioactive Species</vt:lpstr>
      <vt:lpstr>Known reference reactions are used to determine unknown cross sections</vt:lpstr>
      <vt:lpstr>NIF Capsule Doping is an Interesting Challenge</vt:lpstr>
      <vt:lpstr>Apparatus for NIF Doping: Automated Robotic Injection System for Targets (ANDARIST)</vt:lpstr>
      <vt:lpstr>Vacuum Optimized Radionuclide Capsule Administer for NIF: VORCAN</vt:lpstr>
      <vt:lpstr>Simplified Capsule Doping Timeline</vt:lpstr>
      <vt:lpstr>Fractionation Shot</vt:lpstr>
      <vt:lpstr>Preparation of Fractionation Tracers</vt:lpstr>
      <vt:lpstr>Preparation of Fractionation Tracers</vt:lpstr>
      <vt:lpstr>PowerPoint Presentation</vt:lpstr>
      <vt:lpstr>Conclusions &amp;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Radiochemical Techniques for Doping NIF Capsules with Radioactive Material</dc:title>
  <dc:creator>Labb, Samantha Alexandra</dc:creator>
  <cp:lastModifiedBy>Labb, Samantha Alexandra</cp:lastModifiedBy>
  <cp:revision>73</cp:revision>
  <cp:lastPrinted>2018-03-02T18:21:35Z</cp:lastPrinted>
  <dcterms:created xsi:type="dcterms:W3CDTF">2024-02-08T21:40:40Z</dcterms:created>
  <dcterms:modified xsi:type="dcterms:W3CDTF">2024-02-26T14:07:14Z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0x0101008E1EC974603AE042831710773229F9AA</vt:lpwstr>
  </property>
  <property fmtid="{D5CDD505-2E9C-101B-9397-08002B2CF9AE}" pid="3" name="_dlc_DocIdItemGuid">
    <vt:lpwstr>148eea95-f773-44bc-bed5-172e2ecec85c</vt:lpwstr>
  </property>
</Properties>
</file>