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452" r:id="rId3"/>
    <p:sldId id="268" r:id="rId4"/>
    <p:sldId id="450" r:id="rId5"/>
    <p:sldId id="451" r:id="rId6"/>
    <p:sldId id="453" r:id="rId7"/>
    <p:sldId id="454" r:id="rId8"/>
    <p:sldId id="455" r:id="rId9"/>
    <p:sldId id="456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102"/>
    <a:srgbClr val="E0E0E0"/>
    <a:srgbClr val="F2F2F2"/>
    <a:srgbClr val="D6E3C3"/>
    <a:srgbClr val="98BA6A"/>
    <a:srgbClr val="90C2C2"/>
    <a:srgbClr val="8ECCB8"/>
    <a:srgbClr val="1DABA1"/>
    <a:srgbClr val="CFCFCF"/>
    <a:srgbClr val="A3C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7166" autoAdjust="0"/>
  </p:normalViewPr>
  <p:slideViewPr>
    <p:cSldViewPr snapToGrid="0" showGuides="1">
      <p:cViewPr varScale="1">
        <p:scale>
          <a:sx n="91" d="100"/>
          <a:sy n="91" d="100"/>
        </p:scale>
        <p:origin x="1051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2120" y="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2059-949A-4D84-A84D-82EB5F97947B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095A-F86B-4B29-8A9F-DF3D3D1F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4286"/>
          <a:stretch/>
        </p:blipFill>
        <p:spPr>
          <a:xfrm>
            <a:off x="200371" y="1074420"/>
            <a:ext cx="8506306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0371" y="5343836"/>
            <a:ext cx="403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</a:t>
            </a:r>
            <a:b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for the US Department of Energy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1E8798D-8DC1-4F66-BD16-7083682BED34}"/>
              </a:ext>
            </a:extLst>
          </p:cNvPr>
          <p:cNvSpPr/>
          <p:nvPr userDrawn="1"/>
        </p:nvSpPr>
        <p:spPr>
          <a:xfrm>
            <a:off x="8706678" y="1"/>
            <a:ext cx="437323" cy="5307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1553" y="1388962"/>
            <a:ext cx="8148679" cy="1058605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611" y="2928829"/>
            <a:ext cx="4690151" cy="180817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39961D-E2BA-492C-BC48-01E29F648BCC}"/>
              </a:ext>
            </a:extLst>
          </p:cNvPr>
          <p:cNvSpPr/>
          <p:nvPr userDrawn="1"/>
        </p:nvSpPr>
        <p:spPr>
          <a:xfrm>
            <a:off x="4572000" y="5307666"/>
            <a:ext cx="4572000" cy="1550335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A2B3-A685-470B-9190-7D6FE9C16A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05" y="5386774"/>
            <a:ext cx="1620963" cy="39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44590-B596-4A93-8D86-6F9A318AF1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3"/>
            <a:ext cx="436626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5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4572000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911019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63" y="2434851"/>
            <a:ext cx="4134678" cy="270957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78993"/>
            <a:ext cx="4134678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87E3B-57BC-4B9E-9BA0-707BE07CB94C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945-2BB3-4CE6-AA63-28E4BBC64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2"/>
            <a:ext cx="436626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4572000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867930"/>
          </a:xfrm>
        </p:spPr>
        <p:txBody>
          <a:bodyPr/>
          <a:lstStyle>
            <a:lvl1pPr>
              <a:lnSpc>
                <a:spcPct val="90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63" y="2477531"/>
            <a:ext cx="4134678" cy="4139078"/>
          </a:xfrm>
        </p:spPr>
        <p:txBody>
          <a:bodyPr/>
          <a:lstStyle>
            <a:lvl1pPr>
              <a:lnSpc>
                <a:spcPct val="90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78993"/>
            <a:ext cx="4134678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B9F43-3CEE-446F-8E35-BC213A599756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8DF9A1-5042-4686-969C-CF4B11C6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741" y="0"/>
            <a:ext cx="8500937" cy="634440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C2A179-EA72-4D9C-8B5A-60C726FDCDB1}"/>
              </a:ext>
            </a:extLst>
          </p:cNvPr>
          <p:cNvSpPr/>
          <p:nvPr userDrawn="1"/>
        </p:nvSpPr>
        <p:spPr>
          <a:xfrm>
            <a:off x="4571999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344401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344401 h 6858000"/>
              <a:gd name="connsiteX6" fmla="*/ 5512903 w 6096000"/>
              <a:gd name="connsiteY6" fmla="*/ 63444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6344401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344401"/>
                </a:lnTo>
                <a:lnTo>
                  <a:pt x="5512903" y="63444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CE25A-AEE2-4B84-B230-E61FBB5916C0}"/>
              </a:ext>
            </a:extLst>
          </p:cNvPr>
          <p:cNvSpPr/>
          <p:nvPr userDrawn="1"/>
        </p:nvSpPr>
        <p:spPr>
          <a:xfrm>
            <a:off x="0" y="6344403"/>
            <a:ext cx="20574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7" y="274321"/>
            <a:ext cx="8250174" cy="1014984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53D30EF-56FE-412C-8B5E-E1FEDC6BE58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D7D10-50EE-4EC8-8429-7F10D50FD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6474106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5552"/>
            <a:ext cx="4380567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763689" y="1435552"/>
            <a:ext cx="4380311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437900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763689" y="948037"/>
            <a:ext cx="438031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10603" y="966165"/>
            <a:ext cx="436139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0603" y="1517523"/>
            <a:ext cx="4361396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768008" y="966165"/>
            <a:ext cx="4358907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768008" y="1517523"/>
            <a:ext cx="4358907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1" y="400521"/>
            <a:ext cx="7499493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8302" y="65460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D583F3-A626-4386-A514-ABEE74ACAA93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3F72F-D8C5-4724-B209-B51C0502E70D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2AAD89-B12B-45CD-B15D-8478AE5BE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5552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24318" y="1435552"/>
            <a:ext cx="290093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242895" y="1435552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290006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24317" y="948037"/>
            <a:ext cx="290093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242896" y="948037"/>
            <a:ext cx="291444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8500" y="966165"/>
            <a:ext cx="287541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2598" y="1517904"/>
            <a:ext cx="2875410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34012" y="966165"/>
            <a:ext cx="2873769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39873" y="1517904"/>
            <a:ext cx="2873769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53455" y="966165"/>
            <a:ext cx="28479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259316" y="1517904"/>
            <a:ext cx="2847992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2" y="405256"/>
            <a:ext cx="745257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8302" y="65460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A5E570-6CEB-41E7-8D0B-3A8F71C0DC0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01B422-8DF5-45CF-9477-2F7F2A9A0FF4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BF1765-1FC6-4B2E-978F-E2CE306D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1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9112" y="966459"/>
            <a:ext cx="216114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2466458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2466458" y="948037"/>
            <a:ext cx="215610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4727176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4727176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6987895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6987895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2598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85800" indent="-170260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2462937" y="969264"/>
            <a:ext cx="216114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247903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28692" y="969264"/>
            <a:ext cx="2151068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73471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2" y="405256"/>
            <a:ext cx="745237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84373" y="969264"/>
            <a:ext cx="2159627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99895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87BB4B-352F-40F3-92C4-449A98607320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F4C16E-1143-4307-BA5B-3A22A63363EC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45BF44-A7D3-46D8-9427-D88674E3E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2F9D-B67D-0655-0819-2052649E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70872-6499-4CD1-60EA-A8C077A5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147B-DCE8-44FF-820E-C0A6A6FAAE8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C2D6C-3ABE-DD4B-F99B-BCBD3295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C0C32-99E2-2EFC-CCF4-B28D937E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E5FC-390D-40CC-9411-87086CDB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1014984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3" y="1371600"/>
            <a:ext cx="8529578" cy="4247957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B55031-6CBC-4BE4-8563-DD69C0E4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5" t="2732" r="4700" b="924"/>
          <a:stretch/>
        </p:blipFill>
        <p:spPr>
          <a:xfrm>
            <a:off x="4565123" y="1078993"/>
            <a:ext cx="4176689" cy="430197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C8C473-D781-4047-9817-78BBBB4E8673}"/>
              </a:ext>
            </a:extLst>
          </p:cNvPr>
          <p:cNvSpPr/>
          <p:nvPr userDrawn="1"/>
        </p:nvSpPr>
        <p:spPr>
          <a:xfrm>
            <a:off x="4571999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05740" y="1078993"/>
            <a:ext cx="4359383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352480"/>
            <a:ext cx="4060102" cy="97872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163" y="2688198"/>
            <a:ext cx="4073266" cy="2456231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CC9B5-CED7-4937-B550-93909B189247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9ADF-6A42-46CF-A9A5-D7059B139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1014984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26" y="1444753"/>
            <a:ext cx="4130874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753"/>
            <a:ext cx="4128516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1014984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26" y="1444752"/>
            <a:ext cx="4130874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26" y="2265943"/>
            <a:ext cx="4130874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4752"/>
            <a:ext cx="4128516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5943"/>
            <a:ext cx="4128516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00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1014984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3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11329" cy="1014984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18" y="1568740"/>
            <a:ext cx="4045429" cy="697201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18" y="2265943"/>
            <a:ext cx="404542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007" y="1568740"/>
            <a:ext cx="4041648" cy="697201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007" y="2270334"/>
            <a:ext cx="404164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1"/>
            <a:ext cx="8511281" cy="1005840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2768"/>
            <a:ext cx="2654504" cy="692602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5369"/>
            <a:ext cx="2654504" cy="3813645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5665" y="1572768"/>
            <a:ext cx="2652989" cy="692602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5665" y="2265369"/>
            <a:ext cx="265298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0617" y="1572768"/>
            <a:ext cx="2652989" cy="692602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0617" y="2265369"/>
            <a:ext cx="265298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55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5898EA-8E71-4515-853F-1387A5882EE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6474106"/>
            <a:ext cx="1101547" cy="26517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326" y="274321"/>
            <a:ext cx="8580985" cy="1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711" y="1371600"/>
            <a:ext cx="8564601" cy="43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4C89F170-E44E-425F-916D-A6CE75BAD71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127479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1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41" r:id="rId5"/>
    <p:sldLayoutId id="2147483736" r:id="rId6"/>
    <p:sldLayoutId id="2147483742" r:id="rId7"/>
    <p:sldLayoutId id="2147483685" r:id="rId8"/>
    <p:sldLayoutId id="2147483737" r:id="rId9"/>
    <p:sldLayoutId id="2147483667" r:id="rId10"/>
    <p:sldLayoutId id="2147483725" r:id="rId11"/>
    <p:sldLayoutId id="2147483678" r:id="rId12"/>
    <p:sldLayoutId id="2147483738" r:id="rId13"/>
    <p:sldLayoutId id="2147483739" r:id="rId14"/>
    <p:sldLayoutId id="2147483740" r:id="rId15"/>
    <p:sldLayoutId id="2147483743" r:id="rId16"/>
  </p:sldLayoutIdLst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5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er.iter.org/?uid=3FM52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5E0E-E1BC-6443-BFDD-97587F5A1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data for neutron sources and diagnostics and electronics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D1A7A-E16F-5944-A965-98DF4DFF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11" y="2928829"/>
            <a:ext cx="8222602" cy="1808175"/>
          </a:xfrm>
        </p:spPr>
        <p:txBody>
          <a:bodyPr/>
          <a:lstStyle/>
          <a:p>
            <a:r>
              <a:rPr lang="en-US"/>
              <a:t>Michael J Loughlin</a:t>
            </a:r>
          </a:p>
          <a:p>
            <a:r>
              <a:rPr lang="en-US" sz="1600" dirty="0"/>
              <a:t>Contributions from Universidad Nacional de </a:t>
            </a:r>
            <a:r>
              <a:rPr lang="en-US" sz="1600" dirty="0" err="1"/>
              <a:t>Educación</a:t>
            </a:r>
            <a:r>
              <a:rPr lang="en-US" sz="1600" dirty="0"/>
              <a:t> a </a:t>
            </a:r>
            <a:r>
              <a:rPr lang="en-US" sz="1600" dirty="0" err="1"/>
              <a:t>Distancia</a:t>
            </a:r>
            <a:r>
              <a:rPr lang="en-US" sz="1600" dirty="0"/>
              <a:t> (UNED), Escuela Técnica Superior de </a:t>
            </a:r>
            <a:r>
              <a:rPr lang="en-US" sz="1600" dirty="0" err="1"/>
              <a:t>Ingenieros</a:t>
            </a:r>
            <a:r>
              <a:rPr lang="en-US" sz="1600" dirty="0"/>
              <a:t> </a:t>
            </a:r>
            <a:r>
              <a:rPr lang="en-US" sz="1600" dirty="0" err="1"/>
              <a:t>Industriales</a:t>
            </a:r>
            <a:r>
              <a:rPr lang="en-US" sz="1600" dirty="0"/>
              <a:t>, </a:t>
            </a:r>
            <a:r>
              <a:rPr lang="en-US" sz="1600" dirty="0" err="1"/>
              <a:t>Departamento</a:t>
            </a:r>
            <a:r>
              <a:rPr lang="en-US" sz="1600" dirty="0"/>
              <a:t> de </a:t>
            </a:r>
            <a:r>
              <a:rPr lang="en-US" sz="1600" dirty="0" err="1"/>
              <a:t>Ingeniería</a:t>
            </a:r>
            <a:r>
              <a:rPr lang="en-US" sz="1600" dirty="0"/>
              <a:t> </a:t>
            </a:r>
            <a:r>
              <a:rPr lang="en-US" sz="1600" dirty="0" err="1"/>
              <a:t>Energética</a:t>
            </a:r>
            <a:r>
              <a:rPr lang="en-US" sz="1600" dirty="0"/>
              <a:t>, Madrid, Spain</a:t>
            </a:r>
          </a:p>
        </p:txBody>
      </p:sp>
    </p:spTree>
    <p:extLst>
      <p:ext uri="{BB962C8B-B14F-4D97-AF65-F5344CB8AC3E}">
        <p14:creationId xmlns:p14="http://schemas.microsoft.com/office/powerpoint/2010/main" val="424508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7742-FD4E-22BD-F17C-AA33B56F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577734"/>
          </a:xfrm>
        </p:spPr>
        <p:txBody>
          <a:bodyPr/>
          <a:lstStyle/>
          <a:p>
            <a:r>
              <a:rPr lang="en-US" b="1" dirty="0"/>
              <a:t>Neutron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D6D2-D722-2E53-E68E-F6B25BA8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26" y="852055"/>
            <a:ext cx="8529578" cy="3387435"/>
          </a:xfrm>
        </p:spPr>
        <p:txBody>
          <a:bodyPr/>
          <a:lstStyle/>
          <a:p>
            <a:r>
              <a:rPr lang="en-US" dirty="0"/>
              <a:t>For the study of damage and gas production</a:t>
            </a:r>
          </a:p>
          <a:p>
            <a:pPr lvl="1"/>
            <a:r>
              <a:rPr lang="en-US" dirty="0"/>
              <a:t>FPNS or IFMIF-DONES, Advanced Fusion Neutron Source (A-FNS, Japan) (D-Li stripping)</a:t>
            </a:r>
          </a:p>
          <a:p>
            <a:pPr lvl="1"/>
            <a:r>
              <a:rPr lang="en-US" dirty="0"/>
              <a:t>Reactor (e.g., HFIR)</a:t>
            </a:r>
          </a:p>
          <a:p>
            <a:pPr lvl="1"/>
            <a:r>
              <a:rPr lang="en-US" dirty="0"/>
              <a:t>Spallation Neutron Source</a:t>
            </a:r>
          </a:p>
          <a:p>
            <a:pPr lvl="1"/>
            <a:r>
              <a:rPr lang="en-US" dirty="0"/>
              <a:t>Component test facility</a:t>
            </a:r>
          </a:p>
          <a:p>
            <a:pPr lvl="1"/>
            <a:r>
              <a:rPr lang="en-US" dirty="0"/>
              <a:t>Operating tokamaks</a:t>
            </a:r>
          </a:p>
          <a:p>
            <a:r>
              <a:rPr lang="en-US" dirty="0"/>
              <a:t>What improved nuclear data is required to design and build a new neutron source?</a:t>
            </a:r>
          </a:p>
        </p:txBody>
      </p:sp>
    </p:spTree>
    <p:extLst>
      <p:ext uri="{BB962C8B-B14F-4D97-AF65-F5344CB8AC3E}">
        <p14:creationId xmlns:p14="http://schemas.microsoft.com/office/powerpoint/2010/main" val="157996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3BA2BC-9EA6-86D1-ACDA-D51E62069338}"/>
              </a:ext>
            </a:extLst>
          </p:cNvPr>
          <p:cNvSpPr txBox="1"/>
          <p:nvPr/>
        </p:nvSpPr>
        <p:spPr>
          <a:xfrm>
            <a:off x="210378" y="848134"/>
            <a:ext cx="8723243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Breakup reactions cause the emission of a projectile fragment with an angular distribution strongly focused toward forward.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Kalbach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-Mann systematics [1] is not able to reproduce this peaked neutron emission.</a:t>
            </a:r>
          </a:p>
          <a:p>
            <a:pPr algn="just"/>
            <a:endParaRPr lang="en-US" sz="6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Sauvan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[2] proposed a methodology to implement a new kinematics [3] in ENDF format and transport code.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3E430B-FC12-A388-70E8-7ACA1A16632C}"/>
              </a:ext>
            </a:extLst>
          </p:cNvPr>
          <p:cNvSpPr txBox="1"/>
          <p:nvPr/>
        </p:nvSpPr>
        <p:spPr>
          <a:xfrm>
            <a:off x="277943" y="2410374"/>
            <a:ext cx="4411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methodology requires</a:t>
            </a:r>
          </a:p>
          <a:p>
            <a:pPr marL="557213" lvl="1" indent="-214313" algn="just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consideration of breakup and other neutron-emitting reactions.</a:t>
            </a:r>
          </a:p>
          <a:p>
            <a:pPr marL="557213" lvl="1" indent="-214313" algn="just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Angular emission of neutrons dependent on the reaction.</a:t>
            </a:r>
          </a:p>
          <a:p>
            <a:pPr marL="557213" lvl="1" indent="-214313" algn="just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can provide these data.</a:t>
            </a:r>
          </a:p>
          <a:p>
            <a:pPr algn="just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use this new emitting law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ENDF format documentation related with new kinematics needs to be updated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NJOY code needs to be modified to allow this new formatted file being converted to ACE.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MCNP6 transport code needs to be modified to read the new ACE files and reproduce the breakup angular distribution.</a:t>
            </a:r>
          </a:p>
        </p:txBody>
      </p:sp>
      <p:sp>
        <p:nvSpPr>
          <p:cNvPr id="24" name="9 Rectángulo">
            <a:extLst>
              <a:ext uri="{FF2B5EF4-FFF2-40B4-BE49-F238E27FC236}">
                <a16:creationId xmlns:a16="http://schemas.microsoft.com/office/drawing/2014/main" id="{28E1E25B-6B0D-4556-8D33-27574EE48116}"/>
              </a:ext>
            </a:extLst>
          </p:cNvPr>
          <p:cNvSpPr/>
          <p:nvPr/>
        </p:nvSpPr>
        <p:spPr>
          <a:xfrm>
            <a:off x="215217" y="5518160"/>
            <a:ext cx="894776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[1] C.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Kalbach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, “Systematics of continuum angular distributions: Extensions to higher energies” Phys. Rev. C 37, 2350 (1987)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[2] P.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Sauvan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et al. “Implementation of a new energy-angular distribution of particles emitted by deuteron induced nuclear reaction in transport simulations”, EPJ Web of Conferences, 146,  02010 (2017)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[3] C.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Kalbach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, “Phenomenological model for light-projectile breakup” Phys. Rev. C 95, 014606 (2017)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E61290-3203-C43C-0B60-81A2F4B3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3" y="153199"/>
            <a:ext cx="7886700" cy="449939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Breakup reactions</a:t>
            </a:r>
            <a:endParaRPr lang="en-US" b="1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A55E8CA9-AF35-D248-00A7-F40A3120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20" y="133080"/>
            <a:ext cx="675000" cy="675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8CDAB5-9260-D29A-A2BA-C91FE509EBA9}"/>
              </a:ext>
            </a:extLst>
          </p:cNvPr>
          <p:cNvSpPr txBox="1"/>
          <p:nvPr/>
        </p:nvSpPr>
        <p:spPr>
          <a:xfrm>
            <a:off x="5117819" y="4743290"/>
            <a:ext cx="381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Much better fitting for neutron from 33-MeV deuterons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AEF1F-8CFB-3A39-0900-EB9A4C9A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42" y="2410374"/>
            <a:ext cx="4265278" cy="22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1405-9A18-A0C1-5F9F-F17F46CE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F542B-632E-FB67-93B0-ADDD69D4C0B6}"/>
              </a:ext>
            </a:extLst>
          </p:cNvPr>
          <p:cNvSpPr txBox="1"/>
          <p:nvPr/>
        </p:nvSpPr>
        <p:spPr>
          <a:xfrm>
            <a:off x="224180" y="1023998"/>
            <a:ext cx="821760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Scarce experimental data concerning the neutron emission from 40 MeV deuteron irradiation.</a:t>
            </a:r>
            <a:endParaRPr lang="en-AU" sz="1500" dirty="0"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latin typeface="Tenorite" panose="00000500000000000000" pitchFamily="2" charset="0"/>
                <a:cs typeface="Arial" panose="020B0604020202020204" pitchFamily="34" charset="0"/>
              </a:rPr>
              <a:t>JENDL-5 seems to be the most accurate deuteron library, but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Disparity of the results reveals the existence of large uncertainties [4].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Limited available nuclides.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Very large data files, since the angular distribution is tabulated.</a:t>
            </a:r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These uncertainties will also have a direct impact on the residual doses.</a:t>
            </a:r>
            <a:endParaRPr lang="en-AU" sz="15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56568-0309-04EA-26B9-DAAABDBC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4" y="2955920"/>
            <a:ext cx="5324381" cy="2795665"/>
          </a:xfrm>
          <a:prstGeom prst="rect">
            <a:avLst/>
          </a:prstGeom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3D866A8-9A00-A33A-418E-3B8DFE8F2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33788"/>
              </p:ext>
            </p:extLst>
          </p:nvPr>
        </p:nvGraphicFramePr>
        <p:xfrm>
          <a:off x="6134614" y="3748293"/>
          <a:ext cx="2908940" cy="127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40">
                  <a:extLst>
                    <a:ext uri="{9D8B030D-6E8A-4147-A177-3AD203B41FA5}">
                      <a16:colId xmlns:a16="http://schemas.microsoft.com/office/drawing/2014/main" val="5602146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4326199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Deuteron data library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Maximum outside dose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9683769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/>
                        <a:t>JENDL-5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/>
                        <a:t>57 µ</a:t>
                      </a:r>
                      <a:r>
                        <a:rPr lang="en-US" sz="1200" noProof="0" dirty="0" err="1"/>
                        <a:t>Sv</a:t>
                      </a:r>
                      <a:r>
                        <a:rPr lang="en-US" sz="1200" noProof="0" dirty="0"/>
                        <a:t>/h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681048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/>
                        <a:t>TENDL-2021 with breakup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noProof="0" dirty="0"/>
                        <a:t>16 µ</a:t>
                      </a:r>
                      <a:r>
                        <a:rPr lang="en-US" sz="1200" noProof="0" dirty="0" err="1"/>
                        <a:t>Sv</a:t>
                      </a:r>
                      <a:r>
                        <a:rPr lang="en-US" sz="1200" noProof="0" dirty="0"/>
                        <a:t>/h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38515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12C442-6CD1-132F-5A62-A3AE39ABCC46}"/>
              </a:ext>
            </a:extLst>
          </p:cNvPr>
          <p:cNvSpPr txBox="1"/>
          <p:nvPr/>
        </p:nvSpPr>
        <p:spPr>
          <a:xfrm>
            <a:off x="5990874" y="3155439"/>
            <a:ext cx="3383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latin typeface="Tenorite" panose="00000500000000000000" pitchFamily="2" charset="0"/>
                <a:cs typeface="Arial" panose="020B0604020202020204" pitchFamily="34" charset="0"/>
              </a:rPr>
              <a:t>Dose outside accelerator vault from neutrons emitted in the Beam Dump </a:t>
            </a:r>
            <a:endParaRPr lang="es-ES" sz="15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FF01BCC5-9537-A400-E7A2-BBE73C799078}"/>
              </a:ext>
            </a:extLst>
          </p:cNvPr>
          <p:cNvSpPr/>
          <p:nvPr/>
        </p:nvSpPr>
        <p:spPr>
          <a:xfrm>
            <a:off x="297744" y="5910800"/>
            <a:ext cx="8180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[4] V. Lopez et al. “Sensitivity to nuclear data of the design of the IFMIF-DONES beam dump” Front. Phys. 11, 1144057 (2023)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88EFD40-2E54-47D5-454D-E9C52B86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44" y="320841"/>
            <a:ext cx="7886700" cy="555323"/>
          </a:xfrm>
        </p:spPr>
        <p:txBody>
          <a:bodyPr>
            <a:normAutofit/>
          </a:bodyPr>
          <a:lstStyle/>
          <a:p>
            <a:r>
              <a:rPr lang="en-GB" sz="2700" b="1" dirty="0"/>
              <a:t>Recent activities for DONES – Nuclear data</a:t>
            </a:r>
            <a:endParaRPr lang="es-ES" sz="2700" b="1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47992C46-B5EF-D36B-FF2B-94D3C068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03" y="261002"/>
            <a:ext cx="675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914023A-F156-C29E-F0A8-7BF9D54AF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82" y="3341491"/>
            <a:ext cx="6026047" cy="29837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184621-1554-E20C-8991-7BFA8131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DONES: activation of beam tube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406A5-EB0A-22B1-591D-2337014E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1" y="829797"/>
            <a:ext cx="8836789" cy="2971203"/>
          </a:xfrm>
        </p:spPr>
        <p:txBody>
          <a:bodyPr/>
          <a:lstStyle/>
          <a:p>
            <a:r>
              <a:rPr lang="en-US" sz="1600" dirty="0"/>
              <a:t>Stainless Steel as a beam facing material results in large activation and residual doses during maintenance.</a:t>
            </a:r>
          </a:p>
          <a:p>
            <a:pPr lvl="1"/>
            <a:r>
              <a:rPr lang="en-US" sz="1400" baseline="30000" dirty="0"/>
              <a:t>56</a:t>
            </a:r>
            <a:r>
              <a:rPr lang="en-US" sz="1400" dirty="0"/>
              <a:t>Fe (d,2n) </a:t>
            </a:r>
            <a:r>
              <a:rPr lang="en-US" sz="1400" baseline="30000" dirty="0"/>
              <a:t>56</a:t>
            </a:r>
            <a:r>
              <a:rPr lang="en-US" sz="1400" dirty="0"/>
              <a:t>Co is the mainly responsible.</a:t>
            </a:r>
          </a:p>
          <a:p>
            <a:pPr lvl="1"/>
            <a:r>
              <a:rPr lang="en-US" sz="1400" dirty="0"/>
              <a:t>Experimental data up to 20MeV and discrepant data in libraries from that energy.</a:t>
            </a:r>
          </a:p>
          <a:p>
            <a:r>
              <a:rPr lang="en-US" sz="1600" dirty="0"/>
              <a:t>The replacement of steel with aluminum alloy very much reduces residual doses after several days of cooling time [5]</a:t>
            </a:r>
          </a:p>
          <a:p>
            <a:r>
              <a:rPr lang="en-US" sz="1600" dirty="0"/>
              <a:t>One of the key missing nuclear data for DONES were the Nb cross sections for deuteron interactions. Niobium is present in accelerating cavities and is thus a beam-facing material.</a:t>
            </a:r>
          </a:p>
        </p:txBody>
      </p:sp>
      <p:sp>
        <p:nvSpPr>
          <p:cNvPr id="6" name="9 Rectángulo">
            <a:extLst>
              <a:ext uri="{FF2B5EF4-FFF2-40B4-BE49-F238E27FC236}">
                <a16:creationId xmlns:a16="http://schemas.microsoft.com/office/drawing/2014/main" id="{FF621300-C490-74F2-E4ED-E47D9169AF0C}"/>
              </a:ext>
            </a:extLst>
          </p:cNvPr>
          <p:cNvSpPr/>
          <p:nvPr/>
        </p:nvSpPr>
        <p:spPr>
          <a:xfrm>
            <a:off x="1475509" y="6368236"/>
            <a:ext cx="75230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[5] F. Ogando, et al. “Beam-facing material selection for mitigation of residual doses in the HEBT of IFMIF-DONES”, Journal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Nucl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Mat and Energy (2024)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BD16B26-C8E3-B327-4D59-02B6B143F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53" y="154797"/>
            <a:ext cx="675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EE90-A58A-01E8-338D-3BD23A27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62D3-9A9B-D6FB-E6FA-E2791EAC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26" y="842963"/>
            <a:ext cx="8664512" cy="1142999"/>
          </a:xfrm>
        </p:spPr>
        <p:txBody>
          <a:bodyPr/>
          <a:lstStyle/>
          <a:p>
            <a:r>
              <a:rPr lang="en-US" sz="2000" dirty="0"/>
              <a:t>A wider range of materials are used then those encountered in first wall materials and shielding.</a:t>
            </a:r>
          </a:p>
          <a:p>
            <a:r>
              <a:rPr lang="en-US" sz="2000" dirty="0"/>
              <a:t>Nuclear heating, transmutation, gas production.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FDE705-0A11-F5DF-06AE-1E976A2CA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8811"/>
              </p:ext>
            </p:extLst>
          </p:nvPr>
        </p:nvGraphicFramePr>
        <p:xfrm>
          <a:off x="446357" y="2064545"/>
          <a:ext cx="8108412" cy="41166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57118">
                  <a:extLst>
                    <a:ext uri="{9D8B030D-6E8A-4147-A177-3AD203B41FA5}">
                      <a16:colId xmlns:a16="http://schemas.microsoft.com/office/drawing/2014/main" val="881141263"/>
                    </a:ext>
                  </a:extLst>
                </a:gridCol>
                <a:gridCol w="201139">
                  <a:extLst>
                    <a:ext uri="{9D8B030D-6E8A-4147-A177-3AD203B41FA5}">
                      <a16:colId xmlns:a16="http://schemas.microsoft.com/office/drawing/2014/main" val="2074022560"/>
                    </a:ext>
                  </a:extLst>
                </a:gridCol>
                <a:gridCol w="213710">
                  <a:extLst>
                    <a:ext uri="{9D8B030D-6E8A-4147-A177-3AD203B41FA5}">
                      <a16:colId xmlns:a16="http://schemas.microsoft.com/office/drawing/2014/main" val="1609846965"/>
                    </a:ext>
                  </a:extLst>
                </a:gridCol>
                <a:gridCol w="213710">
                  <a:extLst>
                    <a:ext uri="{9D8B030D-6E8A-4147-A177-3AD203B41FA5}">
                      <a16:colId xmlns:a16="http://schemas.microsoft.com/office/drawing/2014/main" val="3721248197"/>
                    </a:ext>
                  </a:extLst>
                </a:gridCol>
                <a:gridCol w="226281">
                  <a:extLst>
                    <a:ext uri="{9D8B030D-6E8A-4147-A177-3AD203B41FA5}">
                      <a16:colId xmlns:a16="http://schemas.microsoft.com/office/drawing/2014/main" val="3051099044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3843535089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2830887409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4263764967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1027221409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3684957098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92122327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3258249907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3359965843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711782837"/>
                    </a:ext>
                  </a:extLst>
                </a:gridCol>
                <a:gridCol w="301708">
                  <a:extLst>
                    <a:ext uri="{9D8B030D-6E8A-4147-A177-3AD203B41FA5}">
                      <a16:colId xmlns:a16="http://schemas.microsoft.com/office/drawing/2014/main" val="1028702648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612335288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756993328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315119531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2823601479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939061057"/>
                    </a:ext>
                  </a:extLst>
                </a:gridCol>
                <a:gridCol w="326851">
                  <a:extLst>
                    <a:ext uri="{9D8B030D-6E8A-4147-A177-3AD203B41FA5}">
                      <a16:colId xmlns:a16="http://schemas.microsoft.com/office/drawing/2014/main" val="407327461"/>
                    </a:ext>
                  </a:extLst>
                </a:gridCol>
                <a:gridCol w="314280">
                  <a:extLst>
                    <a:ext uri="{9D8B030D-6E8A-4147-A177-3AD203B41FA5}">
                      <a16:colId xmlns:a16="http://schemas.microsoft.com/office/drawing/2014/main" val="2403580567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3772369759"/>
                    </a:ext>
                  </a:extLst>
                </a:gridCol>
                <a:gridCol w="289137">
                  <a:extLst>
                    <a:ext uri="{9D8B030D-6E8A-4147-A177-3AD203B41FA5}">
                      <a16:colId xmlns:a16="http://schemas.microsoft.com/office/drawing/2014/main" val="649773119"/>
                    </a:ext>
                  </a:extLst>
                </a:gridCol>
                <a:gridCol w="301708">
                  <a:extLst>
                    <a:ext uri="{9D8B030D-6E8A-4147-A177-3AD203B41FA5}">
                      <a16:colId xmlns:a16="http://schemas.microsoft.com/office/drawing/2014/main" val="1429453868"/>
                    </a:ext>
                  </a:extLst>
                </a:gridCol>
              </a:tblGrid>
              <a:tr h="2187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Zr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Nb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Rh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extLst>
                  <a:ext uri="{0D108BD9-81ED-4DB2-BD59-A6C34878D82A}">
                    <a16:rowId xmlns:a16="http://schemas.microsoft.com/office/drawing/2014/main" val="792735456"/>
                  </a:ext>
                </a:extLst>
              </a:tr>
              <a:tr h="565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Aluminum Nitride Ceramic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2301938568"/>
                  </a:ext>
                </a:extLst>
              </a:tr>
              <a:tr h="377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Boron Nitride Ceramic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28659872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Gold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370280836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Inconel 718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582144274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Nitronic-60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229772938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Monel 400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4134016684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Molybdenum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352260309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Pascalloy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64788354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Platinum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72039194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Rhodium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1993839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TZM Alloy (Ti-Mo-Zr)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369631873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Tungsten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•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ctr"/>
                </a:tc>
                <a:extLst>
                  <a:ext uri="{0D108BD9-81ED-4DB2-BD59-A6C34878D82A}">
                    <a16:rowId xmlns:a16="http://schemas.microsoft.com/office/drawing/2014/main" val="42648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17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A718-433C-CB51-29CA-769D4902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6" y="0"/>
            <a:ext cx="8568927" cy="511492"/>
          </a:xfrm>
        </p:spPr>
        <p:txBody>
          <a:bodyPr/>
          <a:lstStyle/>
          <a:p>
            <a:r>
              <a:rPr lang="en-US" b="1" dirty="0"/>
              <a:t>Neutron Diagnostics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7FFC-C018-672E-D067-04FA324A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64" y="511491"/>
            <a:ext cx="8669259" cy="4033875"/>
          </a:xfrm>
        </p:spPr>
        <p:txBody>
          <a:bodyPr/>
          <a:lstStyle/>
          <a:p>
            <a:r>
              <a:rPr lang="en-US" dirty="0"/>
              <a:t>The primary diagnostic for fusion power measurement will be neutron activation.</a:t>
            </a:r>
          </a:p>
          <a:p>
            <a:r>
              <a:rPr lang="en-US" dirty="0"/>
              <a:t>Nuclear data needs:</a:t>
            </a:r>
          </a:p>
          <a:p>
            <a:pPr lvl="1"/>
            <a:r>
              <a:rPr lang="en-US" sz="1800" dirty="0"/>
              <a:t>Radiation transport</a:t>
            </a:r>
          </a:p>
          <a:p>
            <a:pPr lvl="1"/>
            <a:r>
              <a:rPr lang="en-US" sz="1800" dirty="0"/>
              <a:t>Neutron sources</a:t>
            </a:r>
          </a:p>
          <a:p>
            <a:pPr lvl="1"/>
            <a:r>
              <a:rPr lang="en-US" sz="1800" dirty="0"/>
              <a:t>Dosimetry Standards</a:t>
            </a:r>
          </a:p>
          <a:p>
            <a:pPr lvl="1"/>
            <a:r>
              <a:rPr lang="en-US" sz="1800" dirty="0"/>
              <a:t>Uncertainty quantification</a:t>
            </a:r>
          </a:p>
          <a:p>
            <a:pPr lvl="1"/>
            <a:r>
              <a:rPr lang="en-US" sz="1800" dirty="0"/>
              <a:t>Use in breeder blankets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3AED19-C211-037F-B5BD-9A18B438C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84827"/>
              </p:ext>
            </p:extLst>
          </p:nvPr>
        </p:nvGraphicFramePr>
        <p:xfrm>
          <a:off x="4349870" y="4135120"/>
          <a:ext cx="4794130" cy="27228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0182">
                  <a:extLst>
                    <a:ext uri="{9D8B030D-6E8A-4147-A177-3AD203B41FA5}">
                      <a16:colId xmlns:a16="http://schemas.microsoft.com/office/drawing/2014/main" val="3442270213"/>
                    </a:ext>
                  </a:extLst>
                </a:gridCol>
                <a:gridCol w="749378">
                  <a:extLst>
                    <a:ext uri="{9D8B030D-6E8A-4147-A177-3AD203B41FA5}">
                      <a16:colId xmlns:a16="http://schemas.microsoft.com/office/drawing/2014/main" val="182850723"/>
                    </a:ext>
                  </a:extLst>
                </a:gridCol>
                <a:gridCol w="380445">
                  <a:extLst>
                    <a:ext uri="{9D8B030D-6E8A-4147-A177-3AD203B41FA5}">
                      <a16:colId xmlns:a16="http://schemas.microsoft.com/office/drawing/2014/main" val="253239020"/>
                    </a:ext>
                  </a:extLst>
                </a:gridCol>
                <a:gridCol w="1198486">
                  <a:extLst>
                    <a:ext uri="{9D8B030D-6E8A-4147-A177-3AD203B41FA5}">
                      <a16:colId xmlns:a16="http://schemas.microsoft.com/office/drawing/2014/main" val="3465582231"/>
                    </a:ext>
                  </a:extLst>
                </a:gridCol>
                <a:gridCol w="1175639">
                  <a:extLst>
                    <a:ext uri="{9D8B030D-6E8A-4147-A177-3AD203B41FA5}">
                      <a16:colId xmlns:a16="http://schemas.microsoft.com/office/drawing/2014/main" val="2552856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Zn(n,2n)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38.1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0.669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727117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Na(n,2n)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1.275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086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Zr(n,2n)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Zr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4.18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0.588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82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Cl(n,2n)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64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Ti(n,2n)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3.08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427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K(n,2n)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7.71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4003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Cr(n,2n)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41.9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0.153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34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Lu(n,3n)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Lu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1.342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63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Fe(n,2n)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8.53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0.153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9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203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Tl(n,3n)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Tl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3.05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0.167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14.0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676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Tm(n,3n)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Tm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9.25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0.208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14.9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63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Ir(n,3n)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Ir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0.245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16.0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699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Au(n,3n)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Au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183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0.099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16.0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981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Ag(n,3n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)105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Ag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41.3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0.443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65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18.8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97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Co(n,3n)</a:t>
                      </a: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271.6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0.122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19.1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795086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4775A1-8745-4443-3E1E-7F7CC026C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06674"/>
              </p:ext>
            </p:extLst>
          </p:nvPr>
        </p:nvGraphicFramePr>
        <p:xfrm>
          <a:off x="4349870" y="1087486"/>
          <a:ext cx="4794130" cy="307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786">
                  <a:extLst>
                    <a:ext uri="{9D8B030D-6E8A-4147-A177-3AD203B41FA5}">
                      <a16:colId xmlns:a16="http://schemas.microsoft.com/office/drawing/2014/main" val="2361552930"/>
                    </a:ext>
                  </a:extLst>
                </a:gridCol>
                <a:gridCol w="764774">
                  <a:extLst>
                    <a:ext uri="{9D8B030D-6E8A-4147-A177-3AD203B41FA5}">
                      <a16:colId xmlns:a16="http://schemas.microsoft.com/office/drawing/2014/main" val="1401493291"/>
                    </a:ext>
                  </a:extLst>
                </a:gridCol>
                <a:gridCol w="386962">
                  <a:extLst>
                    <a:ext uri="{9D8B030D-6E8A-4147-A177-3AD203B41FA5}">
                      <a16:colId xmlns:a16="http://schemas.microsoft.com/office/drawing/2014/main" val="1137088644"/>
                    </a:ext>
                  </a:extLst>
                </a:gridCol>
                <a:gridCol w="1191969">
                  <a:extLst>
                    <a:ext uri="{9D8B030D-6E8A-4147-A177-3AD203B41FA5}">
                      <a16:colId xmlns:a16="http://schemas.microsoft.com/office/drawing/2014/main" val="2463805928"/>
                    </a:ext>
                  </a:extLst>
                </a:gridCol>
                <a:gridCol w="1175639">
                  <a:extLst>
                    <a:ext uri="{9D8B030D-6E8A-4147-A177-3AD203B41FA5}">
                      <a16:colId xmlns:a16="http://schemas.microsoft.com/office/drawing/2014/main" val="3044471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Reaction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Half-life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solidFill>
                            <a:schemeClr val="tx1"/>
                          </a:solidFill>
                          <a:effectLst/>
                        </a:rPr>
                        <a:t>Eγ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 (MeV)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Threshold (MeV)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82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B(n,p)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13.80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2.140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10.0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56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N(n,2n)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9.96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min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27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O(n,p)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7.13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6.130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429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V(n,α)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43.67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1.3145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1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Cu(n,2n)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12.70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65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Mn(n,2n)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312.5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0.835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9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Co(n,2n)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70.8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0.811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638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F(n,2n)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109.7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033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Cu(n,2n)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9.74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0.511, 1.173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39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Y(n,2n)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1.836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11.5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32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Ti(n,d)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3.35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0.159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11.7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906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Sc(n,2n)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2.44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0.271, 1.159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11.9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71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Zr(n,2n)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Zr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78.4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0.909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5009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Cr(n,2n)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27.2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0.320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82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Ti(n,d)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83.8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0.889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500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Ni(n,2n)</a:t>
                      </a: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36.1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0.026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12.5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71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05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37DD-F19A-F303-3EA1-EFFD0716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507493"/>
          </a:xfrm>
        </p:spPr>
        <p:txBody>
          <a:bodyPr/>
          <a:lstStyle/>
          <a:p>
            <a:r>
              <a:rPr lang="en-US" b="1" dirty="0"/>
              <a:t>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60AC-F653-68CB-6C62-D8360B6D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47" y="781814"/>
            <a:ext cx="8529578" cy="2234866"/>
          </a:xfrm>
        </p:spPr>
        <p:txBody>
          <a:bodyPr/>
          <a:lstStyle/>
          <a:p>
            <a:r>
              <a:rPr lang="en-US" sz="2000" dirty="0"/>
              <a:t>Single event effects caused by neutrons can disable electronics. This is important for control and safety equipment.</a:t>
            </a:r>
          </a:p>
          <a:p>
            <a:r>
              <a:rPr lang="en-US" sz="2000" dirty="0"/>
              <a:t>Thermal neutrons (reactions in doping materials) and neutrons above 6MeV ((</a:t>
            </a:r>
            <a:r>
              <a:rPr lang="en-US" sz="2000" dirty="0" err="1"/>
              <a:t>n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err="1"/>
              <a:t>p</a:t>
            </a:r>
            <a:r>
              <a:rPr lang="en-US" sz="2000" dirty="0"/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/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/>
              <a:t>recoiling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silicon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nuclei</a:t>
            </a:r>
            <a:r>
              <a:rPr lang="en-US" sz="2000" dirty="0"/>
              <a:t>)are the most important.</a:t>
            </a:r>
          </a:p>
          <a:p>
            <a:r>
              <a:rPr lang="en-US" sz="2000" dirty="0"/>
              <a:t>Important during operations and maintenance (remote handling)</a:t>
            </a:r>
          </a:p>
          <a:p>
            <a:r>
              <a:rPr lang="en-US" sz="2000" dirty="0"/>
              <a:t>The shielding problem: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C3DBFEB-8CFE-510C-05FF-0E64B0B8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7" y="3810740"/>
            <a:ext cx="3151786" cy="2367342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B7F0FBA-CB92-8334-6297-F9B41DDAC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568" y="3624052"/>
            <a:ext cx="5736432" cy="255669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8EE2CE-3EBB-4E4F-473A-749D99F3E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84960"/>
              </p:ext>
            </p:extLst>
          </p:nvPr>
        </p:nvGraphicFramePr>
        <p:xfrm>
          <a:off x="4300537" y="6297642"/>
          <a:ext cx="4843463" cy="201136"/>
        </p:xfrm>
        <a:graphic>
          <a:graphicData uri="http://schemas.openxmlformats.org/drawingml/2006/table">
            <a:tbl>
              <a:tblPr/>
              <a:tblGrid>
                <a:gridCol w="4843463">
                  <a:extLst>
                    <a:ext uri="{9D8B030D-6E8A-4147-A177-3AD203B41FA5}">
                      <a16:colId xmlns:a16="http://schemas.microsoft.com/office/drawing/2014/main" val="2321628015"/>
                    </a:ext>
                  </a:extLst>
                </a:gridCol>
              </a:tblGrid>
              <a:tr h="201136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hlinkClick r:id="rId4"/>
                        </a:rPr>
                        <a:t>ITER_D_3FM52L - Radiation environment for equipment during operations</a:t>
                      </a:r>
                      <a:r>
                        <a:rPr lang="en-US" sz="900" dirty="0">
                          <a:effectLst/>
                        </a:rPr>
                        <a:t> by R Juarez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ABF0-00CE-245E-8CAD-D4FD1FE1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8150-1B35-DF2D-6451-7749F362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 based neutron sources require improved nuclear data at energies for charged particle reactions at </a:t>
            </a:r>
            <a:r>
              <a:rPr lang="en-US"/>
              <a:t>energies &gt;/= </a:t>
            </a:r>
            <a:r>
              <a:rPr lang="en-US" dirty="0"/>
              <a:t>55MeV.</a:t>
            </a:r>
          </a:p>
          <a:p>
            <a:r>
              <a:rPr lang="en-US" dirty="0"/>
              <a:t>Diagnostics require nuclear data for a wide variety of materials shielding nuclear heating, gas production and transmutation.</a:t>
            </a:r>
          </a:p>
          <a:p>
            <a:r>
              <a:rPr lang="en-US" dirty="0"/>
              <a:t>Neutron diagnostics need dosimetry standards.</a:t>
            </a:r>
          </a:p>
          <a:p>
            <a:r>
              <a:rPr lang="en-US" dirty="0"/>
              <a:t>Improved radiation transport modelling for shielding design and qualification of electronics (if opted for).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560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lor palette 180726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1" id="{A456C50A-68BD-B04E-A111-BF98CCBA11F7}" vid="{2EC32D4D-B353-4B43-B8C5-2367F31C7C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ORNL-Presentation-4x3-Template</Template>
  <TotalTime>324</TotalTime>
  <Words>1275</Words>
  <Application>Microsoft Office PowerPoint</Application>
  <PresentationFormat>On-screen Show (4:3)</PresentationFormat>
  <Paragraphs>326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Tenorite</vt:lpstr>
      <vt:lpstr>Times New Roman</vt:lpstr>
      <vt:lpstr>ORNL</vt:lpstr>
      <vt:lpstr>Nuclear data for neutron sources and diagnostics and electronics</vt:lpstr>
      <vt:lpstr>Neutron Sources</vt:lpstr>
      <vt:lpstr>Breakup reactions</vt:lpstr>
      <vt:lpstr>Recent activities for DONES – Nuclear data</vt:lpstr>
      <vt:lpstr>DONES: activation of beam tube</vt:lpstr>
      <vt:lpstr>Diagnostics</vt:lpstr>
      <vt:lpstr>Neutron Diagnostics </vt:lpstr>
      <vt:lpstr>Electronics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Loughlin, Michael</dc:creator>
  <cp:keywords/>
  <dc:description/>
  <cp:lastModifiedBy>Loughlin, Michael</cp:lastModifiedBy>
  <cp:revision>17</cp:revision>
  <dcterms:created xsi:type="dcterms:W3CDTF">2024-02-13T14:49:43Z</dcterms:created>
  <dcterms:modified xsi:type="dcterms:W3CDTF">2024-02-25T11:48:38Z</dcterms:modified>
  <cp:category/>
</cp:coreProperties>
</file>