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25" r:id="rId2"/>
    <p:sldMasterId id="2147483741" r:id="rId3"/>
  </p:sldMasterIdLst>
  <p:notesMasterIdLst>
    <p:notesMasterId r:id="rId16"/>
  </p:notesMasterIdLst>
  <p:sldIdLst>
    <p:sldId id="256" r:id="rId4"/>
    <p:sldId id="1261" r:id="rId5"/>
    <p:sldId id="1210" r:id="rId6"/>
    <p:sldId id="1273" r:id="rId7"/>
    <p:sldId id="263" r:id="rId8"/>
    <p:sldId id="1284" r:id="rId9"/>
    <p:sldId id="1285" r:id="rId10"/>
    <p:sldId id="1279" r:id="rId11"/>
    <p:sldId id="1267" r:id="rId12"/>
    <p:sldId id="1259" r:id="rId13"/>
    <p:sldId id="1281" r:id="rId14"/>
    <p:sldId id="123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01"/>
    <p:restoredTop sz="93189" autoAdjust="0"/>
  </p:normalViewPr>
  <p:slideViewPr>
    <p:cSldViewPr>
      <p:cViewPr varScale="1">
        <p:scale>
          <a:sx n="152" d="100"/>
          <a:sy n="152" d="100"/>
        </p:scale>
        <p:origin x="240" y="17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D6E83-4E3A-4C4E-B358-84A63B5E1153}" type="datetimeFigureOut">
              <a:rPr lang="en-US" smtClean="0"/>
              <a:t>2/26/24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0E539-F9F0-4B72-905A-EE1AB002A8A6}" type="slidenum">
              <a:rPr lang="en-US" smtClean="0"/>
              <a:t>‹#›</a:t>
            </a:fld>
            <a:endParaRPr lang="en-US"/>
          </a:p>
        </p:txBody>
      </p:sp>
    </p:spTree>
    <p:extLst>
      <p:ext uri="{BB962C8B-B14F-4D97-AF65-F5344CB8AC3E}">
        <p14:creationId xmlns:p14="http://schemas.microsoft.com/office/powerpoint/2010/main" val="372434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EC7F7-ED74-A14C-879B-B195759F26D2}" type="slidenum">
              <a:rPr lang="en-US" smtClean="0"/>
              <a:t>1</a:t>
            </a:fld>
            <a:endParaRPr lang="en-US"/>
          </a:p>
        </p:txBody>
      </p:sp>
    </p:spTree>
    <p:extLst>
      <p:ext uri="{BB962C8B-B14F-4D97-AF65-F5344CB8AC3E}">
        <p14:creationId xmlns:p14="http://schemas.microsoft.com/office/powerpoint/2010/main" val="114783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 your handout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D29B5-A7BA-884E-BD13-B6F37FBFF9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23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E0E539-F9F0-4B72-905A-EE1AB002A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87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0E539-F9F0-4B72-905A-EE1AB002A8A6}" type="slidenum">
              <a:rPr lang="en-US" smtClean="0"/>
              <a:t>12</a:t>
            </a:fld>
            <a:endParaRPr lang="en-US"/>
          </a:p>
        </p:txBody>
      </p:sp>
    </p:spTree>
    <p:extLst>
      <p:ext uri="{BB962C8B-B14F-4D97-AF65-F5344CB8AC3E}">
        <p14:creationId xmlns:p14="http://schemas.microsoft.com/office/powerpoint/2010/main" val="192456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685800"/>
          </a:xfrm>
        </p:spPr>
        <p:txBody>
          <a:bodyPr anchor="b" anchorCtr="0">
            <a:normAutofit/>
          </a:body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05740" y="1435552"/>
            <a:ext cx="4380567"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763689" y="1435552"/>
            <a:ext cx="4380311"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05740" y="948037"/>
            <a:ext cx="4379004"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763689" y="948037"/>
            <a:ext cx="438031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10603" y="966165"/>
            <a:ext cx="4361396" cy="457200"/>
          </a:xfrm>
          <a:noFill/>
          <a:ln w="12700">
            <a:noFill/>
          </a:ln>
        </p:spPr>
        <p:txBody>
          <a:bodyPr tIns="91440" bIns="91440" anchor="ctr"/>
          <a:lstStyle>
            <a:lvl1pPr marL="0" indent="0">
              <a:lnSpc>
                <a:spcPct val="90000"/>
              </a:lnSpc>
              <a:buNone/>
              <a:defRPr sz="1500" b="0"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10603" y="1517523"/>
            <a:ext cx="4361396"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768008" y="966165"/>
            <a:ext cx="4358907" cy="457200"/>
          </a:xfrm>
          <a:noFill/>
          <a:ln w="12700">
            <a:noFill/>
          </a:ln>
        </p:spPr>
        <p:txBody>
          <a:bodyPr tIns="91440" bIns="9144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768008" y="1517523"/>
            <a:ext cx="4358907"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330252" y="320041"/>
            <a:ext cx="781374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330252" y="400521"/>
            <a:ext cx="7749540" cy="341632"/>
          </a:xfrm>
        </p:spPr>
        <p:txBody>
          <a:bodyPr anchor="ctr"/>
          <a:lstStyle>
            <a:lvl1pPr>
              <a:lnSpc>
                <a:spcPct val="90000"/>
              </a:lnSpc>
              <a:defRPr sz="18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6008302" y="6546080"/>
            <a:ext cx="2895600" cy="182562"/>
          </a:xfrm>
          <a:prstGeom prst="rect">
            <a:avLst/>
          </a:prstGeom>
          <a:ln/>
        </p:spPr>
        <p:txBody>
          <a:bodyPr anchor="ctr"/>
          <a:lstStyle/>
          <a:p>
            <a:pPr algn="r">
              <a:lnSpc>
                <a:spcPct val="90000"/>
              </a:lnSpc>
            </a:pP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399922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05740" y="1435552"/>
            <a:ext cx="2901104"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24318" y="1435552"/>
            <a:ext cx="2900934"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242895" y="1435552"/>
            <a:ext cx="2901104"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05740" y="948037"/>
            <a:ext cx="290006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24317" y="948037"/>
            <a:ext cx="2900934"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242896" y="948037"/>
            <a:ext cx="291444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08500" y="966165"/>
            <a:ext cx="2875410" cy="457200"/>
          </a:xfrm>
          <a:noFill/>
          <a:ln w="12700">
            <a:noFill/>
          </a:ln>
        </p:spPr>
        <p:txBody>
          <a:bodyPr tIns="91440" bIns="91440" anchor="ctr"/>
          <a:lstStyle>
            <a:lvl1pPr marL="0" indent="0">
              <a:lnSpc>
                <a:spcPct val="90000"/>
              </a:lnSpc>
              <a:buNone/>
              <a:defRPr sz="1500" b="0"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12598" y="1517904"/>
            <a:ext cx="2875410"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34012" y="966165"/>
            <a:ext cx="2873769" cy="457200"/>
          </a:xfrm>
          <a:noFill/>
          <a:ln w="12700">
            <a:noFill/>
          </a:ln>
        </p:spPr>
        <p:txBody>
          <a:bodyPr tIns="91440" bIns="9144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39873" y="1517904"/>
            <a:ext cx="2873769" cy="411035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253455" y="966165"/>
            <a:ext cx="2847992" cy="457200"/>
          </a:xfrm>
          <a:noFill/>
          <a:ln w="12700">
            <a:noFill/>
          </a:ln>
        </p:spPr>
        <p:txBody>
          <a:bodyPr tIns="91440" bIns="9144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259316" y="1517904"/>
            <a:ext cx="2847992" cy="4110352"/>
          </a:xfrm>
          <a:ln w="12700">
            <a:noFill/>
          </a:ln>
        </p:spPr>
        <p:txBody>
          <a:bodyPr tIns="45720" bIns="91440"/>
          <a:lstStyle>
            <a:lvl1pPr marL="170260" indent="-170260">
              <a:lnSpc>
                <a:spcPct val="90000"/>
              </a:lnSpc>
              <a:defRPr sz="1350"/>
            </a:lvl1pPr>
            <a:lvl2pPr marL="427435" indent="-169069">
              <a:lnSpc>
                <a:spcPct val="90000"/>
              </a:lnSpc>
              <a:buSzPct val="90000"/>
              <a:buFont typeface="Century Gothic" panose="020B0502020202020204" pitchFamily="34" charset="0"/>
              <a:buChar char="–"/>
              <a:defRPr sz="1200"/>
            </a:lvl2pPr>
            <a:lvl3pPr marL="645319" indent="-129779">
              <a:lnSpc>
                <a:spcPct val="90000"/>
              </a:lnSpc>
              <a:buFont typeface="Century Gothic" panose="020B0502020202020204" pitchFamily="34" charset="0"/>
              <a:buChar char="•"/>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330252" y="320041"/>
            <a:ext cx="781374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330452" y="405256"/>
            <a:ext cx="7749540" cy="341632"/>
          </a:xfrm>
        </p:spPr>
        <p:txBody>
          <a:bodyPr anchor="ctr"/>
          <a:lstStyle>
            <a:lvl1pPr>
              <a:lnSpc>
                <a:spcPct val="90000"/>
              </a:lnSpc>
              <a:defRPr sz="18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6008302" y="6546080"/>
            <a:ext cx="2895600" cy="182562"/>
          </a:xfrm>
          <a:prstGeom prst="rect">
            <a:avLst/>
          </a:prstGeom>
          <a:ln/>
        </p:spPr>
        <p:txBody>
          <a:bodyPr anchor="ctr"/>
          <a:lstStyle/>
          <a:p>
            <a:pPr algn="r">
              <a:lnSpc>
                <a:spcPct val="90000"/>
              </a:lnSpc>
            </a:pP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215987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05741" y="948037"/>
            <a:ext cx="21561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09112" y="966459"/>
            <a:ext cx="2161143" cy="457200"/>
          </a:xfrm>
          <a:noFill/>
          <a:ln w="12700">
            <a:noFill/>
          </a:ln>
        </p:spPr>
        <p:txBody>
          <a:bodyPr lIns="91440" tIns="45720" rIns="91440" bIns="4572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05740" y="1434925"/>
            <a:ext cx="2156105"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2466458" y="1434925"/>
            <a:ext cx="2156105"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2466458" y="948037"/>
            <a:ext cx="2156104"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4727176" y="1434925"/>
            <a:ext cx="2156105"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4727176" y="948037"/>
            <a:ext cx="21561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6987895" y="1434925"/>
            <a:ext cx="2156105"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6987895" y="948037"/>
            <a:ext cx="21561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12598" y="1517904"/>
            <a:ext cx="2132838" cy="5010912"/>
          </a:xfrm>
          <a:ln w="12700">
            <a:noFill/>
          </a:ln>
        </p:spPr>
        <p:txBody>
          <a:bodyPr tIns="45720" bIns="91440"/>
          <a:lstStyle>
            <a:lvl1pPr marL="170260" indent="-170260">
              <a:lnSpc>
                <a:spcPct val="90000"/>
              </a:lnSpc>
              <a:buFont typeface="Century Gothic" panose="020B0502020202020204" pitchFamily="34" charset="0"/>
              <a:buChar char="•"/>
              <a:defRPr sz="1350"/>
            </a:lvl1pPr>
            <a:lvl2pPr marL="427435" indent="-169069">
              <a:lnSpc>
                <a:spcPct val="90000"/>
              </a:lnSpc>
              <a:buSzPct val="90000"/>
              <a:buFont typeface="Century Gothic" panose="020B0502020202020204" pitchFamily="34" charset="0"/>
              <a:buChar char="–"/>
              <a:defRPr sz="1200"/>
            </a:lvl2pPr>
            <a:lvl3pPr marL="685800" indent="-170260">
              <a:lnSpc>
                <a:spcPct val="90000"/>
              </a:lnSpc>
              <a:buFont typeface="Century Gothic" panose="020B0502020202020204" pitchFamily="34" charset="0"/>
              <a:buChar char="•"/>
              <a:tabLst/>
              <a:defRPr sz="1050"/>
            </a:lvl3pPr>
            <a:lvl4pPr marL="858441" indent="-129779">
              <a:lnSpc>
                <a:spcPct val="90000"/>
              </a:lnSpc>
              <a:buSzPct val="90000"/>
              <a:buFont typeface="Century Gothic" panose="020B0502020202020204" pitchFamily="34" charset="0"/>
              <a:buChar char="–"/>
              <a:defRPr sz="900"/>
            </a:lvl4pPr>
            <a:lvl5pPr marL="1112044" indent="-166688">
              <a:lnSpc>
                <a:spcPct val="90000"/>
              </a:lnSpc>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2462937" y="969264"/>
            <a:ext cx="2161143" cy="457200"/>
          </a:xfrm>
          <a:noFill/>
          <a:ln w="12700">
            <a:noFill/>
          </a:ln>
        </p:spPr>
        <p:txBody>
          <a:bodyPr lIns="91440" tIns="45720" rIns="91440" bIns="4572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2479034" y="1517904"/>
            <a:ext cx="2132838" cy="5010912"/>
          </a:xfrm>
          <a:ln w="12700">
            <a:noFill/>
          </a:ln>
        </p:spPr>
        <p:txBody>
          <a:bodyPr tIns="45720" bIns="91440"/>
          <a:lstStyle>
            <a:lvl1pPr marL="170260" indent="-170260">
              <a:lnSpc>
                <a:spcPct val="90000"/>
              </a:lnSpc>
              <a:buFont typeface="Century Gothic" panose="020B0502020202020204" pitchFamily="34" charset="0"/>
              <a:buChar char="•"/>
              <a:defRPr sz="1350"/>
            </a:lvl1pPr>
            <a:lvl2pPr marL="472679" indent="-214313">
              <a:lnSpc>
                <a:spcPct val="90000"/>
              </a:lnSpc>
              <a:buSzPct val="90000"/>
              <a:buFont typeface="Century Gothic" panose="020B0502020202020204" pitchFamily="34" charset="0"/>
              <a:buChar char="–"/>
              <a:defRPr lang="en-US" sz="1200" kern="1200" dirty="0">
                <a:solidFill>
                  <a:schemeClr val="tx1"/>
                </a:solidFill>
                <a:latin typeface="Century Gothic" panose="020B0502020202020204" pitchFamily="34" charset="0"/>
                <a:ea typeface="+mn-ea"/>
                <a:cs typeface="+mn-cs"/>
              </a:defRPr>
            </a:lvl2pPr>
            <a:lvl3pPr marL="729853" indent="-214313">
              <a:lnSpc>
                <a:spcPct val="90000"/>
              </a:lnSpc>
              <a:buFont typeface="Century Gothic" panose="020B0502020202020204" pitchFamily="34" charset="0"/>
              <a:buChar char="•"/>
              <a:defRPr lang="en-US" sz="1050" kern="1200" dirty="0">
                <a:solidFill>
                  <a:schemeClr val="tx1"/>
                </a:solidFill>
                <a:latin typeface="Century Gothic" panose="020B0502020202020204" pitchFamily="34" charset="0"/>
                <a:ea typeface="+mn-ea"/>
                <a:cs typeface="+mn-cs"/>
              </a:defRPr>
            </a:lvl3pPr>
            <a:lvl4pPr>
              <a:lnSpc>
                <a:spcPct val="90000"/>
              </a:lnSpc>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427435"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marL="685800" lvl="2" indent="-17026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4728692" y="969264"/>
            <a:ext cx="2151068" cy="457200"/>
          </a:xfrm>
          <a:noFill/>
          <a:ln w="12700">
            <a:noFill/>
          </a:ln>
        </p:spPr>
        <p:txBody>
          <a:bodyPr lIns="91440" tIns="45720" rIns="91440" bIns="4572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4734714" y="1517904"/>
            <a:ext cx="2132838" cy="5010912"/>
          </a:xfrm>
          <a:ln w="12700">
            <a:noFill/>
          </a:ln>
        </p:spPr>
        <p:txBody>
          <a:bodyPr tIns="45720" bIns="91440"/>
          <a:lstStyle>
            <a:lvl1pPr marL="170260" indent="-170260">
              <a:lnSpc>
                <a:spcPct val="90000"/>
              </a:lnSpc>
              <a:buFont typeface="Century Gothic" panose="020B0502020202020204" pitchFamily="34" charset="0"/>
              <a:buChar char="•"/>
              <a:defRPr sz="1350"/>
            </a:lvl1pPr>
            <a:lvl2pPr marL="472679" indent="-214313">
              <a:lnSpc>
                <a:spcPct val="90000"/>
              </a:lnSpc>
              <a:buSzPct val="90000"/>
              <a:buFont typeface="Century Gothic" panose="020B0502020202020204" pitchFamily="34" charset="0"/>
              <a:buChar char="–"/>
              <a:defRPr lang="en-US" sz="1200" kern="1200" dirty="0">
                <a:solidFill>
                  <a:schemeClr val="tx1"/>
                </a:solidFill>
                <a:latin typeface="Century Gothic" panose="020B0502020202020204" pitchFamily="34" charset="0"/>
                <a:ea typeface="+mn-ea"/>
                <a:cs typeface="+mn-cs"/>
              </a:defRPr>
            </a:lvl2pPr>
            <a:lvl3pPr marL="729853" indent="-214313">
              <a:lnSpc>
                <a:spcPct val="90000"/>
              </a:lnSpc>
              <a:buFont typeface="Century Gothic" panose="020B0502020202020204" pitchFamily="34" charset="0"/>
              <a:buChar char="•"/>
              <a:defRPr lang="en-US" sz="1050" kern="1200" dirty="0">
                <a:solidFill>
                  <a:schemeClr val="tx1"/>
                </a:solidFill>
                <a:latin typeface="Century Gothic" panose="020B0502020202020204" pitchFamily="34" charset="0"/>
                <a:ea typeface="+mn-ea"/>
                <a:cs typeface="+mn-cs"/>
              </a:defRPr>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427435"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marL="685800" lvl="2" indent="-17026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330252" y="320041"/>
            <a:ext cx="7813748"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330252" y="405256"/>
            <a:ext cx="7749540" cy="341632"/>
          </a:xfrm>
        </p:spPr>
        <p:txBody>
          <a:bodyPr anchor="ctr"/>
          <a:lstStyle>
            <a:lvl1pPr>
              <a:lnSpc>
                <a:spcPct val="90000"/>
              </a:lnSpc>
              <a:defRPr sz="18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6984373" y="969264"/>
            <a:ext cx="2159627" cy="457200"/>
          </a:xfrm>
          <a:noFill/>
          <a:ln w="12700">
            <a:noFill/>
          </a:ln>
        </p:spPr>
        <p:txBody>
          <a:bodyPr lIns="91440" tIns="45720" rIns="91440" bIns="45720" anchor="ctr"/>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6998954" y="1517904"/>
            <a:ext cx="2132838" cy="5010912"/>
          </a:xfrm>
          <a:ln w="12700">
            <a:noFill/>
          </a:ln>
        </p:spPr>
        <p:txBody>
          <a:bodyPr tIns="45720" bIns="91440"/>
          <a:lstStyle>
            <a:lvl1pPr marL="170260" indent="-170260">
              <a:lnSpc>
                <a:spcPct val="90000"/>
              </a:lnSpc>
              <a:buFont typeface="Century Gothic" panose="020B0502020202020204" pitchFamily="34" charset="0"/>
              <a:buChar char="•"/>
              <a:defRPr sz="1350"/>
            </a:lvl1pPr>
            <a:lvl2pPr marL="472679" indent="-214313">
              <a:lnSpc>
                <a:spcPct val="90000"/>
              </a:lnSpc>
              <a:buSzPct val="90000"/>
              <a:buFont typeface="Century Gothic" panose="020B0502020202020204" pitchFamily="34" charset="0"/>
              <a:buChar char="–"/>
              <a:defRPr lang="en-US" sz="1200" kern="1200" dirty="0">
                <a:solidFill>
                  <a:schemeClr val="tx1"/>
                </a:solidFill>
                <a:latin typeface="Century Gothic" panose="020B0502020202020204" pitchFamily="34" charset="0"/>
                <a:ea typeface="+mn-ea"/>
                <a:cs typeface="+mn-cs"/>
              </a:defRPr>
            </a:lvl2pPr>
            <a:lvl3pPr marL="729853" indent="-214313">
              <a:lnSpc>
                <a:spcPct val="90000"/>
              </a:lnSpc>
              <a:buFont typeface="Century Gothic" panose="020B0502020202020204" pitchFamily="34" charset="0"/>
              <a:buChar char="•"/>
              <a:defRPr lang="en-US" sz="1050" kern="1200" dirty="0">
                <a:solidFill>
                  <a:schemeClr val="tx1"/>
                </a:solidFill>
                <a:latin typeface="Century Gothic" panose="020B0502020202020204" pitchFamily="34" charset="0"/>
                <a:ea typeface="+mn-ea"/>
                <a:cs typeface="+mn-cs"/>
              </a:defRPr>
            </a:lvl3pPr>
            <a:lvl4pPr marL="858441" indent="-129779">
              <a:lnSpc>
                <a:spcPct val="90000"/>
              </a:lnSpc>
              <a:buSzPct val="90000"/>
              <a:buFont typeface="Century Gothic" panose="020B0502020202020204" pitchFamily="34" charset="0"/>
              <a:buChar char="–"/>
              <a:defRPr sz="900"/>
            </a:lvl4pPr>
            <a:lvl5pPr marL="1112044" indent="-166688">
              <a:lnSpc>
                <a:spcPct val="90000"/>
              </a:lnSpc>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427435"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marL="685800" lvl="2" indent="-170260"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2471064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571728" y="1083755"/>
            <a:ext cx="4115073"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05740" y="1078993"/>
            <a:ext cx="436626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 name="Title 1"/>
          <p:cNvSpPr>
            <a:spLocks noGrp="1"/>
          </p:cNvSpPr>
          <p:nvPr>
            <p:ph type="title" hasCustomPrompt="1"/>
          </p:nvPr>
        </p:nvSpPr>
        <p:spPr>
          <a:xfrm>
            <a:off x="291060" y="1275789"/>
            <a:ext cx="4153054" cy="757130"/>
          </a:xfrm>
        </p:spPr>
        <p:txBody>
          <a:bodyPr/>
          <a:lstStyle>
            <a:lvl1pPr>
              <a:lnSpc>
                <a:spcPct val="90000"/>
              </a:lnSpc>
              <a:defRPr sz="24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6003131"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6003131"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4572000" y="0"/>
            <a:ext cx="4572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291059" y="2453317"/>
            <a:ext cx="4134678" cy="2690184"/>
          </a:xfrm>
        </p:spPr>
        <p:txBody>
          <a:bodyPr/>
          <a:lstStyle>
            <a:lvl1pPr marL="215504" indent="-215504">
              <a:lnSpc>
                <a:spcPct val="90000"/>
              </a:lnSpc>
              <a:buClr>
                <a:schemeClr val="tx1"/>
              </a:buClr>
              <a:buFont typeface="Century Gothic" panose="020B0502020202020204" pitchFamily="34" charset="0"/>
              <a:buChar char="•"/>
              <a:defRPr sz="1500">
                <a:latin typeface="Century Gothic" panose="020B0502020202020204" pitchFamily="34" charset="0"/>
              </a:defRPr>
            </a:lvl1pPr>
            <a:lvl2pPr marL="516731" indent="-214313">
              <a:lnSpc>
                <a:spcPct val="90000"/>
              </a:lnSpc>
              <a:buClr>
                <a:schemeClr val="tx1"/>
              </a:buClr>
              <a:buFont typeface="Century Gothic" panose="020B0502020202020204" pitchFamily="34" charset="0"/>
              <a:buChar char="–"/>
              <a:defRPr lang="en-US" sz="1350" kern="1200" dirty="0">
                <a:solidFill>
                  <a:schemeClr val="tx1"/>
                </a:solidFill>
                <a:latin typeface="Century Gothic" panose="020B0502020202020204" pitchFamily="34" charset="0"/>
                <a:ea typeface="+mn-ea"/>
                <a:cs typeface="+mn-cs"/>
              </a:defRPr>
            </a:lvl2pPr>
            <a:lvl3pPr>
              <a:defRPr sz="1200"/>
            </a:lvl3pPr>
            <a:lvl4pPr>
              <a:defRPr sz="1050"/>
            </a:lvl4pPr>
            <a:lvl5pPr marL="1112044" indent="-166688">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516731" lvl="1"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51522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571727" y="1078992"/>
            <a:ext cx="4115305"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05740" y="1078992"/>
            <a:ext cx="436626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 name="Title 1"/>
          <p:cNvSpPr>
            <a:spLocks noGrp="1"/>
          </p:cNvSpPr>
          <p:nvPr>
            <p:ph type="title" hasCustomPrompt="1"/>
          </p:nvPr>
        </p:nvSpPr>
        <p:spPr>
          <a:xfrm>
            <a:off x="291060" y="1275789"/>
            <a:ext cx="4153054" cy="757130"/>
          </a:xfrm>
        </p:spPr>
        <p:txBody>
          <a:bodyPr/>
          <a:lstStyle>
            <a:lvl1pPr>
              <a:lnSpc>
                <a:spcPct val="90000"/>
              </a:lnSpc>
              <a:defRPr sz="24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291059" y="2453317"/>
            <a:ext cx="4134678" cy="4163291"/>
          </a:xfrm>
        </p:spPr>
        <p:txBody>
          <a:bodyPr/>
          <a:lstStyle>
            <a:lvl1pPr marL="215504" indent="-215504">
              <a:lnSpc>
                <a:spcPct val="90000"/>
              </a:lnSpc>
              <a:buClr>
                <a:schemeClr val="tx1"/>
              </a:buClr>
              <a:buFont typeface="Century Gothic" panose="020B0502020202020204" pitchFamily="34" charset="0"/>
              <a:buChar char="•"/>
              <a:defRPr sz="1500">
                <a:latin typeface="Century Gothic" panose="020B0502020202020204" pitchFamily="34" charset="0"/>
              </a:defRPr>
            </a:lvl1pPr>
            <a:lvl2pPr marL="516731" indent="-214313">
              <a:lnSpc>
                <a:spcPct val="90000"/>
              </a:lnSpc>
              <a:buClr>
                <a:schemeClr val="tx1"/>
              </a:buClr>
              <a:buFont typeface="Century Gothic" panose="020B0502020202020204" pitchFamily="34" charset="0"/>
              <a:buChar char="–"/>
              <a:defRPr lang="en-US" sz="1350" kern="1200" dirty="0">
                <a:solidFill>
                  <a:schemeClr val="tx1"/>
                </a:solidFill>
                <a:latin typeface="Century Gothic" panose="020B0502020202020204" pitchFamily="34" charset="0"/>
                <a:ea typeface="+mn-ea"/>
                <a:cs typeface="+mn-cs"/>
              </a:defRPr>
            </a:lvl2pPr>
            <a:lvl3pPr>
              <a:defRPr sz="1200"/>
            </a:lvl3pPr>
            <a:lvl4pPr>
              <a:defRPr sz="1050"/>
            </a:lvl4pPr>
            <a:lvl5pPr marL="1112044" indent="-166688">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516731" lvl="1"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4572000" y="0"/>
            <a:ext cx="4572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Tree>
    <p:extLst>
      <p:ext uri="{BB962C8B-B14F-4D97-AF65-F5344CB8AC3E}">
        <p14:creationId xmlns:p14="http://schemas.microsoft.com/office/powerpoint/2010/main" val="2822333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3090446" y="1078990"/>
            <a:ext cx="5598140"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05741" y="1078992"/>
            <a:ext cx="2884706"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2" name="Title 1"/>
          <p:cNvSpPr>
            <a:spLocks noGrp="1"/>
          </p:cNvSpPr>
          <p:nvPr>
            <p:ph type="title"/>
          </p:nvPr>
        </p:nvSpPr>
        <p:spPr>
          <a:xfrm>
            <a:off x="291059" y="1275789"/>
            <a:ext cx="2682171" cy="757130"/>
          </a:xfrm>
        </p:spPr>
        <p:txBody>
          <a:bodyP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291060" y="2800350"/>
            <a:ext cx="2656459" cy="3816258"/>
          </a:xfrm>
        </p:spPr>
        <p:txBody>
          <a:bodyPr/>
          <a:lstStyle>
            <a:lvl1pPr marL="215504" indent="-215504">
              <a:lnSpc>
                <a:spcPct val="90000"/>
              </a:lnSpc>
              <a:buClr>
                <a:schemeClr val="tx1"/>
              </a:buClr>
              <a:buFont typeface="Century Gothic" panose="020B0502020202020204" pitchFamily="34" charset="0"/>
              <a:buChar char="•"/>
              <a:defRPr sz="1500">
                <a:latin typeface="Century Gothic" panose="020B0502020202020204" pitchFamily="34" charset="0"/>
              </a:defRPr>
            </a:lvl1pPr>
            <a:lvl2pPr marL="516731" indent="-214313">
              <a:lnSpc>
                <a:spcPct val="90000"/>
              </a:lnSpc>
              <a:buClr>
                <a:schemeClr val="tx1"/>
              </a:buClr>
              <a:buFont typeface="Century Gothic" panose="020B0502020202020204" pitchFamily="34" charset="0"/>
              <a:buChar char="–"/>
              <a:defRPr lang="en-US" sz="1350" kern="1200" dirty="0">
                <a:solidFill>
                  <a:schemeClr val="tx1"/>
                </a:solidFill>
                <a:latin typeface="Century Gothic" panose="020B0502020202020204" pitchFamily="34" charset="0"/>
                <a:ea typeface="+mn-ea"/>
                <a:cs typeface="+mn-cs"/>
              </a:defRPr>
            </a:lvl2pPr>
            <a:lvl3pPr>
              <a:defRPr sz="1200"/>
            </a:lvl3pPr>
            <a:lvl4pPr>
              <a:defRPr sz="1050"/>
            </a:lvl4pPr>
            <a:lvl5pPr marL="1112044" indent="-166688">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516731" lvl="1"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309847" y="456244"/>
            <a:ext cx="816102"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3090447" y="1"/>
            <a:ext cx="6053554"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Tree>
    <p:extLst>
      <p:ext uri="{BB962C8B-B14F-4D97-AF65-F5344CB8AC3E}">
        <p14:creationId xmlns:p14="http://schemas.microsoft.com/office/powerpoint/2010/main" val="2138209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05741" y="2382"/>
            <a:ext cx="8484632"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322327" y="274321"/>
            <a:ext cx="8250174" cy="424732"/>
          </a:xfrm>
        </p:spPr>
        <p:txBody>
          <a:bodyPr/>
          <a:lstStyle>
            <a:lvl1pPr>
              <a:lnSpc>
                <a:spcPct val="90000"/>
              </a:lnSpc>
              <a:defRPr sz="24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6007712" y="6477000"/>
            <a:ext cx="2895600" cy="182562"/>
          </a:xfrm>
          <a:prstGeom prst="rect">
            <a:avLst/>
          </a:prstGeom>
          <a:ln/>
        </p:spPr>
        <p:txBody>
          <a:bodyPr anchor="ctr"/>
          <a:lstStyle/>
          <a:p>
            <a:pPr algn="r"/>
            <a:r>
              <a:rPr lang="en-US" sz="75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4519612" y="0"/>
            <a:ext cx="4624388"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3"/>
            <a:ext cx="20574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4FCA792B-F3C6-440D-9FAF-B0D8AC4CDC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703" y="6472945"/>
            <a:ext cx="820246" cy="265176"/>
          </a:xfrm>
          <a:prstGeom prst="rect">
            <a:avLst/>
          </a:prstGeom>
        </p:spPr>
      </p:pic>
    </p:spTree>
    <p:extLst>
      <p:ext uri="{BB962C8B-B14F-4D97-AF65-F5344CB8AC3E}">
        <p14:creationId xmlns:p14="http://schemas.microsoft.com/office/powerpoint/2010/main" val="4020282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434" y="236982"/>
            <a:ext cx="8636290" cy="403957"/>
          </a:xfrm>
        </p:spPr>
        <p:txBody>
          <a:bodyPr/>
          <a:lstStyle>
            <a:lvl1pPr>
              <a:defRPr sz="2250"/>
            </a:lvl1pPr>
          </a:lstStyle>
          <a:p>
            <a:r>
              <a:rPr lang="en-US"/>
              <a:t>Click to edit Master title style</a:t>
            </a:r>
            <a:endParaRPr lang="en-US" dirty="0"/>
          </a:p>
        </p:txBody>
      </p:sp>
      <p:sp>
        <p:nvSpPr>
          <p:cNvPr id="3" name="Content Placeholder 2"/>
          <p:cNvSpPr>
            <a:spLocks noGrp="1"/>
          </p:cNvSpPr>
          <p:nvPr>
            <p:ph idx="1"/>
          </p:nvPr>
        </p:nvSpPr>
        <p:spPr>
          <a:xfrm>
            <a:off x="201168" y="1508760"/>
            <a:ext cx="8642640" cy="4195415"/>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marL="1112044" indent="-166688">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2914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793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C7F0502-F330-4A72-AC07-AD1686F72CD4}" type="datetime1">
              <a:rPr lang="en-US" smtClean="0"/>
              <a:t>2/26/24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A17629C-ECC2-416D-B398-D8AE1840B516}" type="slidenum">
              <a:rPr lang="en-US" smtClean="0"/>
              <a:t>‹#›</a:t>
            </a:fld>
            <a:endParaRPr lang="en-US"/>
          </a:p>
        </p:txBody>
      </p:sp>
    </p:spTree>
    <p:extLst>
      <p:ext uri="{BB962C8B-B14F-4D97-AF65-F5344CB8AC3E}">
        <p14:creationId xmlns:p14="http://schemas.microsoft.com/office/powerpoint/2010/main" val="200407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F545BC-B484-4517-94BD-E9B43FD1D996}" type="datetime1">
              <a:rPr lang="en-US" smtClean="0"/>
              <a:t>2/26/24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17629C-ECC2-416D-B398-D8AE1840B516}" type="slidenum">
              <a:rPr lang="en-US" smtClean="0"/>
              <a:t>‹#›</a:t>
            </a:fld>
            <a:endParaRPr lang="en-US"/>
          </a:p>
        </p:txBody>
      </p:sp>
    </p:spTree>
    <p:extLst>
      <p:ext uri="{BB962C8B-B14F-4D97-AF65-F5344CB8AC3E}">
        <p14:creationId xmlns:p14="http://schemas.microsoft.com/office/powerpoint/2010/main" val="2891295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47C384-3BBA-4413-9F2F-3EDBDE02260F}" type="datetime1">
              <a:rPr lang="en-US" smtClean="0"/>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17629C-ECC2-416D-B398-D8AE1840B516}" type="slidenum">
              <a:rPr lang="en-US" smtClean="0"/>
              <a:t>‹#›</a:t>
            </a:fld>
            <a:endParaRPr lang="en-US"/>
          </a:p>
        </p:txBody>
      </p:sp>
      <p:sp>
        <p:nvSpPr>
          <p:cNvPr id="7" name="Title 6"/>
          <p:cNvSpPr>
            <a:spLocks noGrp="1"/>
          </p:cNvSpPr>
          <p:nvPr>
            <p:ph type="title"/>
          </p:nvPr>
        </p:nvSpPr>
        <p:spPr/>
        <p:txBody>
          <a:bodyPr rtlCol="0"/>
          <a:lstStyle>
            <a:lvl1pPr>
              <a:defRPr>
                <a:effectLst/>
              </a:defRPr>
            </a:lvl1pPr>
            <a:extLst/>
          </a:lstStyle>
          <a:p>
            <a:r>
              <a:rPr kumimoji="0" lang="en-US" dirty="0"/>
              <a:t>Click to edit Master title style</a:t>
            </a:r>
          </a:p>
        </p:txBody>
      </p:sp>
    </p:spTree>
    <p:extLst>
      <p:ext uri="{BB962C8B-B14F-4D97-AF65-F5344CB8AC3E}">
        <p14:creationId xmlns:p14="http://schemas.microsoft.com/office/powerpoint/2010/main" val="3144657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89770E5-AD28-4168-BD31-44DBF79654B4}" type="datetime1">
              <a:rPr lang="en-US" smtClean="0"/>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C14DF-7122-43D5-A39F-545697BBD89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37769208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358754E-EB97-4F62-86C3-127715FDD69D}" type="datetime1">
              <a:rPr lang="en-US" smtClean="0"/>
              <a:t>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C14DF-7122-43D5-A39F-545697BBD893}"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17154016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E7C0544-E906-41FC-8624-B3F2832DF459}" type="datetime1">
              <a:rPr lang="en-US" smtClean="0"/>
              <a:t>2/26/24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C14DF-7122-43D5-A39F-545697BBD893}" type="slidenum">
              <a:rPr lang="en-US" smtClean="0"/>
              <a:t>‹#›</a:t>
            </a:fld>
            <a:endParaRPr lang="en-US"/>
          </a:p>
        </p:txBody>
      </p:sp>
    </p:spTree>
    <p:extLst>
      <p:ext uri="{BB962C8B-B14F-4D97-AF65-F5344CB8AC3E}">
        <p14:creationId xmlns:p14="http://schemas.microsoft.com/office/powerpoint/2010/main" val="14545542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BAAB4A-E540-4D4C-A541-01CBC5386EC3}" type="datetime1">
              <a:rPr lang="en-US" smtClean="0"/>
              <a:t>2/26/24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C14DF-7122-43D5-A39F-545697BBD893}"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432599636"/>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CE8F0-0412-4408-B1E6-3F48FE78F347}" type="datetime1">
              <a:rPr lang="en-US" smtClean="0"/>
              <a:t>2/26/24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C14DF-7122-43D5-A39F-545697BBD893}" type="slidenum">
              <a:rPr lang="en-US" smtClean="0"/>
              <a:t>‹#›</a:t>
            </a:fld>
            <a:endParaRPr lang="en-US"/>
          </a:p>
        </p:txBody>
      </p:sp>
    </p:spTree>
    <p:extLst>
      <p:ext uri="{BB962C8B-B14F-4D97-AF65-F5344CB8AC3E}">
        <p14:creationId xmlns:p14="http://schemas.microsoft.com/office/powerpoint/2010/main" val="1666169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6C1DB02-9D84-47C5-8C39-B269DA274399}" type="datetime1">
              <a:rPr lang="en-US" smtClean="0"/>
              <a:t>2/26/24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C14DF-7122-43D5-A39F-545697BBD893}" type="slidenum">
              <a:rPr lang="en-US" smtClean="0"/>
              <a:t>‹#›</a:t>
            </a:fld>
            <a:endParaRPr lang="en-US"/>
          </a:p>
        </p:txBody>
      </p:sp>
    </p:spTree>
    <p:extLst>
      <p:ext uri="{BB962C8B-B14F-4D97-AF65-F5344CB8AC3E}">
        <p14:creationId xmlns:p14="http://schemas.microsoft.com/office/powerpoint/2010/main" val="177329173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C1D46EF-AEF0-4E4E-940E-B7051933E169}" type="datetime1">
              <a:rPr lang="en-US" smtClean="0"/>
              <a:t>2/26/24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A5C14DF-7122-43D5-A39F-545697BBD89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61018022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D19FDD-6F2C-42C0-9DD1-694C235494E4}" type="datetime1">
              <a:rPr lang="en-US" smtClean="0"/>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C14DF-7122-43D5-A39F-545697BBD893}" type="slidenum">
              <a:rPr lang="en-US" smtClean="0"/>
              <a:t>‹#›</a:t>
            </a:fld>
            <a:endParaRPr lang="en-US"/>
          </a:p>
        </p:txBody>
      </p:sp>
    </p:spTree>
    <p:extLst>
      <p:ext uri="{BB962C8B-B14F-4D97-AF65-F5344CB8AC3E}">
        <p14:creationId xmlns:p14="http://schemas.microsoft.com/office/powerpoint/2010/main" val="3793202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C178F6-5134-4B75-A6C7-3518B1D549A5}" type="datetime1">
              <a:rPr lang="en-US" smtClean="0"/>
              <a:t>2/26/24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C14DF-7122-43D5-A39F-545697BBD893}" type="slidenum">
              <a:rPr lang="en-US" smtClean="0"/>
              <a:t>‹#›</a:t>
            </a:fld>
            <a:endParaRPr lang="en-US"/>
          </a:p>
        </p:txBody>
      </p:sp>
    </p:spTree>
    <p:extLst>
      <p:ext uri="{BB962C8B-B14F-4D97-AF65-F5344CB8AC3E}">
        <p14:creationId xmlns:p14="http://schemas.microsoft.com/office/powerpoint/2010/main" val="60600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D55C4E-D5FC-4E60-A1FF-150DC7D02BF1}" type="datetime1">
              <a:rPr lang="en-US" smtClean="0"/>
              <a:t>2/26/24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17629C-ECC2-416D-B398-D8AE1840B516}" type="slidenum">
              <a:rPr lang="en-US" smtClean="0"/>
              <a:t>‹#›</a:t>
            </a:fld>
            <a:endParaRPr lang="en-US"/>
          </a:p>
        </p:txBody>
      </p:sp>
    </p:spTree>
    <p:extLst>
      <p:ext uri="{BB962C8B-B14F-4D97-AF65-F5344CB8AC3E}">
        <p14:creationId xmlns:p14="http://schemas.microsoft.com/office/powerpoint/2010/main" val="3314762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156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559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B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ext uri="{BB962C8B-B14F-4D97-AF65-F5344CB8AC3E}">
        <p14:creationId xmlns:p14="http://schemas.microsoft.com/office/powerpoint/2010/main" val="1102341408"/>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00000"/>
              <a:buFont typeface="Arial"/>
              <a:buChar char="•"/>
              <a:tabLst/>
              <a:defRPr sz="1800"/>
            </a:lvl1pPr>
            <a:lvl2pPr marL="517525" indent="-227013">
              <a:defRPr sz="1600"/>
            </a:lvl2pPr>
            <a:lvl3pPr marL="800100" indent="-176213">
              <a:buSzPct val="95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90000"/>
              <a:buFont typeface="Arial"/>
              <a:buChar char="•"/>
              <a:tabLst/>
              <a:defRPr sz="1600"/>
            </a:lvl5pPr>
          </a:lstStyle>
          <a:p>
            <a:r>
              <a:rPr lang="en-US" dirty="0"/>
              <a:t>Bullet 1 level—Bullet 100% size text—Black, 18 point Arial</a:t>
            </a:r>
          </a:p>
          <a:p>
            <a:pPr lvl="1"/>
            <a:r>
              <a:rPr lang="en-US" dirty="0"/>
              <a:t>Bullet 2 level—16 point Arial Italic</a:t>
            </a:r>
          </a:p>
          <a:p>
            <a:pPr lvl="2"/>
            <a:r>
              <a:rPr lang="en-US" dirty="0"/>
              <a:t>Bullet 3 level—Bullet 95% size text—16 point Arial</a:t>
            </a:r>
          </a:p>
          <a:p>
            <a:pPr lvl="3"/>
            <a:r>
              <a:rPr lang="en-US" dirty="0"/>
              <a:t>Bullet 4 level—16 point Arial Italic</a:t>
            </a:r>
          </a:p>
          <a:p>
            <a:pPr lvl="4"/>
            <a:r>
              <a:rPr lang="en-US" dirty="0"/>
              <a:t>Bullet 5 level—Bullet 90% size text—16 point Arial</a:t>
            </a:r>
          </a:p>
          <a:p>
            <a:pPr lvl="4"/>
            <a:endParaRPr lang="en-US" dirty="0"/>
          </a:p>
        </p:txBody>
      </p:sp>
    </p:spTree>
    <p:extLst>
      <p:ext uri="{BB962C8B-B14F-4D97-AF65-F5344CB8AC3E}">
        <p14:creationId xmlns:p14="http://schemas.microsoft.com/office/powerpoint/2010/main" val="3112750419"/>
      </p:ext>
    </p:extLst>
  </p:cSld>
  <p:clrMapOvr>
    <a:masterClrMapping/>
  </p:clrMapOvr>
  <p:extLst>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05741" y="1074421"/>
            <a:ext cx="8500937" cy="4233245"/>
          </a:xfrm>
          <a:prstGeom prst="rect">
            <a:avLst/>
          </a:prstGeom>
        </p:spPr>
      </p:pic>
      <p:sp>
        <p:nvSpPr>
          <p:cNvPr id="10" name="TextBox 9"/>
          <p:cNvSpPr txBox="1"/>
          <p:nvPr userDrawn="1"/>
        </p:nvSpPr>
        <p:spPr>
          <a:xfrm>
            <a:off x="200371" y="5343835"/>
            <a:ext cx="4038605" cy="369332"/>
          </a:xfrm>
          <a:prstGeom prst="rect">
            <a:avLst/>
          </a:prstGeom>
          <a:noFill/>
        </p:spPr>
        <p:txBody>
          <a:bodyPr wrap="square" rtlCol="0">
            <a:spAutoFit/>
          </a:bodyPr>
          <a:lstStyle/>
          <a:p>
            <a:r>
              <a:rPr lang="en-US" sz="9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321552" y="1388963"/>
            <a:ext cx="6508646" cy="757130"/>
          </a:xfrm>
        </p:spPr>
        <p:txBody>
          <a:bodyPr/>
          <a:lstStyle>
            <a:lvl1pPr algn="l">
              <a:defRPr sz="24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335611" y="3013455"/>
            <a:ext cx="4080386" cy="2028101"/>
          </a:xfrm>
        </p:spPr>
        <p:txBody>
          <a:bodyPr/>
          <a:lstStyle>
            <a:lvl1pPr marL="0" indent="0" algn="l">
              <a:buNone/>
              <a:defRPr sz="1500" baseline="0">
                <a:solidFill>
                  <a:schemeClr val="bg1"/>
                </a:solidFill>
                <a:latin typeface="Century Gothic" panose="020B0502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309847" y="456244"/>
            <a:ext cx="816102"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4572000" y="0"/>
            <a:ext cx="4572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50932" y="5409489"/>
            <a:ext cx="1202817" cy="388553"/>
          </a:xfrm>
          <a:prstGeom prst="rect">
            <a:avLst/>
          </a:prstGeom>
        </p:spPr>
      </p:pic>
    </p:spTree>
    <p:extLst>
      <p:ext uri="{BB962C8B-B14F-4D97-AF65-F5344CB8AC3E}">
        <p14:creationId xmlns:p14="http://schemas.microsoft.com/office/powerpoint/2010/main" val="3979563824"/>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2325" y="274320"/>
            <a:ext cx="8572500" cy="424732"/>
          </a:xfrm>
        </p:spPr>
        <p:txBody>
          <a:bodyPr/>
          <a:lstStyle>
            <a:lvl1pPr>
              <a:lnSpc>
                <a:spcPct val="90000"/>
              </a:lnSpc>
              <a:defRPr sz="2400"/>
            </a:lvl1pPr>
          </a:lstStyle>
          <a:p>
            <a:r>
              <a:rPr lang="en-US" dirty="0"/>
              <a:t>Click to edit Master title style</a:t>
            </a:r>
          </a:p>
        </p:txBody>
      </p:sp>
      <p:sp>
        <p:nvSpPr>
          <p:cNvPr id="3" name="Content Placeholder 2"/>
          <p:cNvSpPr>
            <a:spLocks noGrp="1"/>
          </p:cNvSpPr>
          <p:nvPr>
            <p:ph idx="1"/>
          </p:nvPr>
        </p:nvSpPr>
        <p:spPr>
          <a:xfrm>
            <a:off x="336041" y="1653735"/>
            <a:ext cx="8572500" cy="4047778"/>
          </a:xfrm>
        </p:spPr>
        <p:txBody>
          <a:bodyPr/>
          <a:lstStyle>
            <a:lvl1pPr marL="216694" indent="-216694">
              <a:spcBef>
                <a:spcPts val="1350"/>
              </a:spcBef>
              <a:buClr>
                <a:schemeClr val="tx1"/>
              </a:buClr>
              <a:buSzPct val="90000"/>
              <a:buFont typeface="Century Gothic" panose="020B0502020202020204" pitchFamily="34" charset="0"/>
              <a:buChar char="•"/>
              <a:defRPr lang="en-US" sz="2100" kern="1200" dirty="0">
                <a:solidFill>
                  <a:schemeClr val="tx1"/>
                </a:solidFill>
                <a:latin typeface="Century Gothic" panose="020B0502020202020204" pitchFamily="34" charset="0"/>
                <a:ea typeface="+mn-ea"/>
                <a:cs typeface="+mn-cs"/>
              </a:defRPr>
            </a:lvl1pPr>
            <a:lvl2pPr marL="515541" indent="-216694">
              <a:buClr>
                <a:schemeClr val="tx1"/>
              </a:buClr>
              <a:buSzPct val="90000"/>
              <a:buFont typeface="Century Gothic" panose="020B0502020202020204" pitchFamily="34" charset="0"/>
              <a:buChar char="–"/>
              <a:defRPr>
                <a:latin typeface="+mn-lt"/>
                <a:cs typeface="Arial" panose="020B0604020202020204" pitchFamily="34" charset="0"/>
              </a:defRPr>
            </a:lvl2pPr>
            <a:lvl3pPr marL="773906" indent="-216694">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112044" indent="-166688">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C1AE7B96-D2A6-4A16-9C8C-9BA017C83499}"/>
              </a:ext>
            </a:extLst>
          </p:cNvPr>
          <p:cNvPicPr>
            <a:picLocks noChangeAspect="1"/>
          </p:cNvPicPr>
          <p:nvPr userDrawn="1"/>
        </p:nvPicPr>
        <p:blipFill>
          <a:blip r:embed="rId2"/>
          <a:stretch>
            <a:fillRect/>
          </a:stretch>
        </p:blipFill>
        <p:spPr>
          <a:xfrm>
            <a:off x="309847" y="6477000"/>
            <a:ext cx="816102" cy="261860"/>
          </a:xfrm>
          <a:prstGeom prst="rect">
            <a:avLst/>
          </a:prstGeom>
        </p:spPr>
      </p:pic>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15812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01" b="-1"/>
          <a:stretch/>
        </p:blipFill>
        <p:spPr>
          <a:xfrm>
            <a:off x="4571999" y="1078993"/>
            <a:ext cx="4151269"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05740" y="1078993"/>
            <a:ext cx="436626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322326" y="1352480"/>
            <a:ext cx="4060102" cy="757130"/>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309163" y="2891883"/>
            <a:ext cx="4073266" cy="2252546"/>
          </a:xfrm>
        </p:spPr>
        <p:txBody>
          <a:bodyPr/>
          <a:lstStyle>
            <a:lvl1pPr marL="215504" indent="-215504">
              <a:buClr>
                <a:schemeClr val="tx1"/>
              </a:buClr>
              <a:buFont typeface="Century Gothic" panose="020B0502020202020204" pitchFamily="34" charset="0"/>
              <a:buChar char="•"/>
              <a:defRPr sz="1500">
                <a:latin typeface="Century Gothic" panose="020B0502020202020204" pitchFamily="34" charset="0"/>
              </a:defRPr>
            </a:lvl1pPr>
            <a:lvl2pPr marL="516731" indent="-214313">
              <a:buClr>
                <a:schemeClr val="tx1"/>
              </a:buClr>
              <a:buFont typeface="Century Gothic" panose="020B0502020202020204" pitchFamily="34" charset="0"/>
              <a:buChar char="–"/>
              <a:defRPr sz="1350">
                <a:latin typeface="Century Gothic" panose="020B0502020202020204" pitchFamily="34" charset="0"/>
              </a:defRPr>
            </a:lvl2pPr>
            <a:lvl3pPr>
              <a:defRPr sz="1200"/>
            </a:lvl3pPr>
            <a:lvl4pPr>
              <a:defRPr sz="1050"/>
            </a:lvl4pPr>
            <a:lvl5pPr marL="1112044" indent="-166688">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1"/>
            <a:ext cx="20574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lvl="0" algn="ctr">
              <a:lnSpc>
                <a:spcPct val="90000"/>
              </a:lnSpc>
            </a:pPr>
            <a:endParaRPr lang="en-US" sz="1350"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05740" y="320041"/>
            <a:ext cx="1059505"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309847" y="456244"/>
            <a:ext cx="816102"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4572000" y="0"/>
            <a:ext cx="4572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68580" tIns="34290" rIns="68580" bIns="34290" numCol="1" anchor="t" anchorCtr="0" compatLnSpc="1">
            <a:prstTxWarp prst="textNoShape">
              <a:avLst/>
            </a:prstTxWarp>
          </a:bodyPr>
          <a:lstStyle/>
          <a:p>
            <a:endParaRPr lang="en-US" sz="1350" dirty="0">
              <a:latin typeface="Century Gothic" panose="020B0502020202020204" pitchFamily="34" charset="0"/>
            </a:endParaRPr>
          </a:p>
        </p:txBody>
      </p:sp>
    </p:spTree>
    <p:extLst>
      <p:ext uri="{BB962C8B-B14F-4D97-AF65-F5344CB8AC3E}">
        <p14:creationId xmlns:p14="http://schemas.microsoft.com/office/powerpoint/2010/main" val="78687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 name="Title 1"/>
          <p:cNvSpPr>
            <a:spLocks noGrp="1"/>
          </p:cNvSpPr>
          <p:nvPr>
            <p:ph type="title"/>
          </p:nvPr>
        </p:nvSpPr>
        <p:spPr>
          <a:xfrm>
            <a:off x="322326" y="274321"/>
            <a:ext cx="8568927" cy="424732"/>
          </a:xfrm>
        </p:spPr>
        <p:txBody>
          <a:bodyPr/>
          <a:lstStyle>
            <a:lvl1pPr>
              <a:lnSpc>
                <a:spcPct val="90000"/>
              </a:lnSpc>
              <a:defRPr sz="24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6C911F93-34D4-49C9-8A88-C4DDE1F1E031}"/>
              </a:ext>
            </a:extLst>
          </p:cNvPr>
          <p:cNvPicPr>
            <a:picLocks noChangeAspect="1"/>
          </p:cNvPicPr>
          <p:nvPr userDrawn="1"/>
        </p:nvPicPr>
        <p:blipFill>
          <a:blip r:embed="rId2"/>
          <a:stretch>
            <a:fillRect/>
          </a:stretch>
        </p:blipFill>
        <p:spPr>
          <a:xfrm>
            <a:off x="309847" y="6477000"/>
            <a:ext cx="816102" cy="261860"/>
          </a:xfrm>
          <a:prstGeom prst="rect">
            <a:avLst/>
          </a:prstGeom>
        </p:spPr>
      </p:pic>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1629829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 name="Title 1"/>
          <p:cNvSpPr>
            <a:spLocks noGrp="1"/>
          </p:cNvSpPr>
          <p:nvPr>
            <p:ph type="title"/>
          </p:nvPr>
        </p:nvSpPr>
        <p:spPr>
          <a:xfrm>
            <a:off x="322326" y="274321"/>
            <a:ext cx="8628678" cy="424732"/>
          </a:xfrm>
        </p:spPr>
        <p:txBody>
          <a:bodyPr/>
          <a:lstStyle>
            <a:lvl1pPr>
              <a:lnSpc>
                <a:spcPct val="90000"/>
              </a:lnSpc>
              <a:defRPr sz="24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312758" y="1444752"/>
            <a:ext cx="4130874" cy="821190"/>
          </a:xfrm>
        </p:spPr>
        <p:txBody>
          <a:bodyPr anchor="b"/>
          <a:lstStyle>
            <a:lvl1pPr marL="0" indent="0">
              <a:buNone/>
              <a:defRPr sz="1800" b="0" baseline="0">
                <a:solidFill>
                  <a:schemeClr val="tx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312758" y="2275468"/>
            <a:ext cx="4130874" cy="3373229"/>
          </a:xfrm>
        </p:spPr>
        <p:txBody>
          <a:bodyPr/>
          <a:lstStyle>
            <a:lvl1pPr marL="172641" indent="-172641">
              <a:buClr>
                <a:schemeClr val="tx1"/>
              </a:buClr>
              <a:buFont typeface="Century Gothic" panose="020B0502020202020204" pitchFamily="34" charset="0"/>
              <a:buChar char="•"/>
              <a:defRPr sz="1500" baseline="0">
                <a:latin typeface="Century Gothic" panose="020B0502020202020204" pitchFamily="34" charset="0"/>
              </a:defRPr>
            </a:lvl1pPr>
            <a:lvl2pPr marL="469106" indent="-209550">
              <a:buClr>
                <a:schemeClr val="tx1"/>
              </a:buClr>
              <a:buSzPct val="90000"/>
              <a:buFont typeface="Century Gothic" panose="020B0502020202020204" pitchFamily="34" charset="0"/>
              <a:buChar char="–"/>
              <a:defRPr sz="1350">
                <a:latin typeface="+mn-lt"/>
              </a:defRPr>
            </a:lvl2pPr>
            <a:lvl3pPr marL="685800" indent="-172641">
              <a:buClr>
                <a:schemeClr val="tx1"/>
              </a:buClr>
              <a:buFont typeface="Century Gothic" panose="020B0502020202020204" pitchFamily="34" charset="0"/>
              <a:buChar char="•"/>
              <a:defRPr sz="1200" baseline="0">
                <a:latin typeface="Century Gothic" panose="020B0502020202020204" pitchFamily="34" charset="0"/>
              </a:defRPr>
            </a:lvl3pPr>
            <a:lvl4pPr marL="728663" indent="0">
              <a:buClr>
                <a:schemeClr val="tx1"/>
              </a:buClr>
              <a:buFont typeface="Century Gothic" panose="020B0502020202020204" pitchFamily="34" charset="0"/>
              <a:buNone/>
              <a:defRPr sz="1050">
                <a:latin typeface="+mn-lt"/>
              </a:defRPr>
            </a:lvl4pPr>
            <a:lvl5pPr marL="1112044" indent="-166688">
              <a:buClr>
                <a:schemeClr val="tx1"/>
              </a:buClr>
              <a:buFont typeface="Century Gothic" panose="020B0502020202020204" pitchFamily="34" charset="0"/>
              <a:buChar char="•"/>
              <a:defRPr sz="1200">
                <a:latin typeface="+mn-lt"/>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6" y="1444752"/>
            <a:ext cx="4128516" cy="821190"/>
          </a:xfrm>
        </p:spPr>
        <p:txBody>
          <a:bodyPr anchor="b"/>
          <a:lstStyle>
            <a:lvl1pPr marL="0" indent="0">
              <a:buNone/>
              <a:defRPr sz="1800" b="0" baseline="0">
                <a:solidFill>
                  <a:schemeClr val="tx1"/>
                </a:solidFill>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45026" y="2275468"/>
            <a:ext cx="4128516" cy="3373229"/>
          </a:xfrm>
        </p:spPr>
        <p:txBody>
          <a:bodyPr/>
          <a:lstStyle>
            <a:lvl1pPr marL="215504" indent="-215504">
              <a:buClr>
                <a:schemeClr val="tx1"/>
              </a:buClr>
              <a:buFont typeface="Century Gothic" panose="020B0502020202020204" pitchFamily="34" charset="0"/>
              <a:buChar char="•"/>
              <a:defRPr sz="1500" baseline="0">
                <a:latin typeface="Century Gothic" panose="020B0502020202020204" pitchFamily="34" charset="0"/>
              </a:defRPr>
            </a:lvl1pPr>
            <a:lvl2pPr marL="469106" indent="-209550">
              <a:buClr>
                <a:schemeClr val="tx1"/>
              </a:buClr>
              <a:buSzPct val="90000"/>
              <a:buFont typeface="Century Gothic" panose="020B0502020202020204" pitchFamily="34" charset="0"/>
              <a:buChar char="–"/>
              <a:defRPr sz="1350" baseline="0">
                <a:latin typeface="Century Gothic" panose="020B0502020202020204" pitchFamily="34" charset="0"/>
              </a:defRPr>
            </a:lvl2pPr>
            <a:lvl3pPr marL="685800" indent="-172641">
              <a:buClr>
                <a:schemeClr val="tx1"/>
              </a:buClr>
              <a:buFont typeface="Century Gothic" panose="020B0502020202020204" pitchFamily="34" charset="0"/>
              <a:buChar char="•"/>
              <a:defRPr sz="1200">
                <a:latin typeface="+mn-lt"/>
              </a:defRPr>
            </a:lvl3pPr>
            <a:lvl4pPr marL="858441" indent="-129779">
              <a:buClr>
                <a:schemeClr val="tx1"/>
              </a:buClr>
              <a:buFont typeface="Century Gothic" panose="020B0502020202020204" pitchFamily="34" charset="0"/>
              <a:buChar char="•"/>
              <a:defRPr sz="1050">
                <a:latin typeface="+mn-lt"/>
              </a:defRPr>
            </a:lvl4pPr>
            <a:lvl5pPr marL="1112044" indent="-166688">
              <a:buClr>
                <a:schemeClr val="tx1"/>
              </a:buClr>
              <a:defRPr lang="en-US" sz="120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E4EEDC71-13B7-4B76-A967-98C8665C451E}"/>
              </a:ext>
            </a:extLst>
          </p:cNvPr>
          <p:cNvPicPr>
            <a:picLocks noChangeAspect="1"/>
          </p:cNvPicPr>
          <p:nvPr userDrawn="1"/>
        </p:nvPicPr>
        <p:blipFill>
          <a:blip r:embed="rId2"/>
          <a:stretch>
            <a:fillRect/>
          </a:stretch>
        </p:blipFill>
        <p:spPr>
          <a:xfrm>
            <a:off x="309847" y="6486525"/>
            <a:ext cx="816102" cy="261860"/>
          </a:xfrm>
          <a:prstGeom prst="rect">
            <a:avLst/>
          </a:prstGeom>
        </p:spPr>
      </p:pic>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99692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2" name="Title 1"/>
          <p:cNvSpPr>
            <a:spLocks noGrp="1"/>
          </p:cNvSpPr>
          <p:nvPr>
            <p:ph type="title"/>
          </p:nvPr>
        </p:nvSpPr>
        <p:spPr>
          <a:xfrm>
            <a:off x="322326" y="274321"/>
            <a:ext cx="8628678" cy="424732"/>
          </a:xfrm>
        </p:spPr>
        <p:txBody>
          <a:bodyPr/>
          <a:lstStyle>
            <a:lvl1pPr>
              <a:lnSpc>
                <a:spcPct val="90000"/>
              </a:lnSpc>
              <a:defRPr sz="2400"/>
            </a:lvl1pPr>
          </a:lstStyle>
          <a:p>
            <a:r>
              <a:rPr lang="en-US"/>
              <a:t>Click to edit Master title style</a:t>
            </a:r>
            <a:endParaRPr lang="en-US" dirty="0"/>
          </a:p>
        </p:txBody>
      </p:sp>
      <p:sp>
        <p:nvSpPr>
          <p:cNvPr id="3" name="Text Placeholder 2"/>
          <p:cNvSpPr>
            <a:spLocks noGrp="1"/>
          </p:cNvSpPr>
          <p:nvPr>
            <p:ph type="body" idx="1"/>
          </p:nvPr>
        </p:nvSpPr>
        <p:spPr>
          <a:xfrm>
            <a:off x="402522" y="1387602"/>
            <a:ext cx="2707859" cy="821190"/>
          </a:xfrm>
          <a:solidFill>
            <a:schemeClr val="tx2"/>
          </a:solidFill>
          <a:ln w="12700">
            <a:solidFill>
              <a:schemeClr val="tx2"/>
            </a:solidFill>
          </a:ln>
        </p:spPr>
        <p:txBody>
          <a:bodyPr tIns="91440" bIns="91440" anchor="b"/>
          <a:lstStyle>
            <a:lvl1pPr marL="0" indent="0">
              <a:lnSpc>
                <a:spcPct val="90000"/>
              </a:lnSpc>
              <a:buNone/>
              <a:defRPr sz="1500" b="0"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02522" y="2208793"/>
            <a:ext cx="2707859" cy="3813071"/>
          </a:xfrm>
          <a:ln w="12700">
            <a:gradFill flip="none" rotWithShape="1">
              <a:gsLst>
                <a:gs pos="0">
                  <a:schemeClr val="bg1">
                    <a:alpha val="0"/>
                  </a:schemeClr>
                </a:gs>
                <a:gs pos="100000">
                  <a:schemeClr val="tx2"/>
                </a:gs>
              </a:gsLst>
              <a:lin ang="16200000" scaled="1"/>
              <a:tileRect/>
            </a:gradFill>
          </a:ln>
        </p:spPr>
        <p:txBody>
          <a:bodyPr tIns="91440" bIns="91440"/>
          <a:lstStyle>
            <a:lvl1pPr marL="170260" indent="-170260">
              <a:lnSpc>
                <a:spcPct val="90000"/>
              </a:lnSpc>
              <a:buClr>
                <a:schemeClr val="tx1"/>
              </a:buClr>
              <a:buFont typeface="Century Gothic" panose="020B0502020202020204" pitchFamily="34" charset="0"/>
              <a:buChar char="•"/>
              <a:defRPr sz="1350" baseline="0"/>
            </a:lvl1pPr>
            <a:lvl2pPr marL="385763" indent="-169069">
              <a:lnSpc>
                <a:spcPct val="90000"/>
              </a:lnSpc>
              <a:buClr>
                <a:schemeClr val="tx1"/>
              </a:buClr>
              <a:buSzPct val="90000"/>
              <a:buFont typeface="Century Gothic" panose="020B0502020202020204" pitchFamily="34" charset="0"/>
              <a:buChar char="–"/>
              <a:defRPr sz="1200" baseline="0"/>
            </a:lvl2pPr>
            <a:lvl3pPr marL="557213" indent="-129779">
              <a:lnSpc>
                <a:spcPct val="90000"/>
              </a:lnSpc>
              <a:buClr>
                <a:schemeClr val="tx1"/>
              </a:buClr>
              <a:buFont typeface="Century Gothic" panose="020B0502020202020204" pitchFamily="34" charset="0"/>
              <a:buChar char="•"/>
              <a:defRPr sz="1050"/>
            </a:lvl3pPr>
            <a:lvl4pPr marL="858441" indent="-129779">
              <a:lnSpc>
                <a:spcPct val="90000"/>
              </a:lnSpc>
              <a:buClr>
                <a:schemeClr val="tx1"/>
              </a:buClr>
              <a:buSzPct val="90000"/>
              <a:buFont typeface="Century Gothic" panose="020B0502020202020204" pitchFamily="34" charset="0"/>
              <a:buChar char="–"/>
              <a:defRPr sz="900"/>
            </a:lvl4pPr>
            <a:lvl5pPr marL="1112044" indent="-166688">
              <a:lnSpc>
                <a:spcPct val="90000"/>
              </a:lnSpc>
              <a:buClr>
                <a:schemeClr val="tx1"/>
              </a:buClr>
              <a:buFont typeface="Arial" panose="020B0604020202020204" pitchFamily="34" charset="0"/>
              <a:buChar char="•"/>
              <a:defRPr sz="105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3295244" y="1387602"/>
            <a:ext cx="2706314" cy="821190"/>
          </a:xfrm>
          <a:solidFill>
            <a:schemeClr val="tx2"/>
          </a:solidFill>
          <a:ln w="12700">
            <a:solidFill>
              <a:schemeClr val="tx2"/>
            </a:solidFill>
          </a:ln>
        </p:spPr>
        <p:txBody>
          <a:bodyPr tIns="91440" bIns="91440" anchor="b"/>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295244" y="2213185"/>
            <a:ext cx="2706314" cy="3813071"/>
          </a:xfrm>
          <a:ln w="12700">
            <a:gradFill flip="none" rotWithShape="1">
              <a:gsLst>
                <a:gs pos="0">
                  <a:schemeClr val="bg1">
                    <a:alpha val="0"/>
                  </a:schemeClr>
                </a:gs>
                <a:gs pos="100000">
                  <a:schemeClr val="tx2"/>
                </a:gs>
              </a:gsLst>
              <a:lin ang="16200000" scaled="1"/>
              <a:tileRect/>
            </a:gradFill>
          </a:ln>
        </p:spPr>
        <p:txBody>
          <a:bodyPr tIns="91440" bIns="91440"/>
          <a:lstStyle>
            <a:lvl1pPr marL="170260" indent="-170260">
              <a:lnSpc>
                <a:spcPct val="90000"/>
              </a:lnSpc>
              <a:buClr>
                <a:schemeClr val="tx1"/>
              </a:buClr>
              <a:buFont typeface="Century Gothic" panose="020B0502020202020204" pitchFamily="34" charset="0"/>
              <a:buChar char="•"/>
              <a:defRPr sz="1350"/>
            </a:lvl1pPr>
            <a:lvl2pPr marL="345281" indent="-128588">
              <a:lnSpc>
                <a:spcPct val="90000"/>
              </a:lnSpc>
              <a:buClr>
                <a:schemeClr val="tx1"/>
              </a:buClr>
              <a:buSzPct val="90000"/>
              <a:buFont typeface="Century Gothic" panose="020B0502020202020204" pitchFamily="34" charset="0"/>
              <a:buChar char="–"/>
              <a:defRPr lang="en-US" sz="1200" kern="1200" baseline="0" dirty="0">
                <a:solidFill>
                  <a:schemeClr val="tx1"/>
                </a:solidFill>
                <a:latin typeface="Century Gothic" panose="020B0502020202020204" pitchFamily="34" charset="0"/>
                <a:ea typeface="+mn-ea"/>
                <a:cs typeface="+mn-cs"/>
              </a:defRPr>
            </a:lvl2pPr>
            <a:lvl3pPr marL="557213" indent="-129779">
              <a:lnSpc>
                <a:spcPct val="90000"/>
              </a:lnSpc>
              <a:buClr>
                <a:schemeClr val="tx1"/>
              </a:buClr>
              <a:buFont typeface="Century Gothic" panose="020B0502020202020204" pitchFamily="34" charset="0"/>
              <a:buChar char="•"/>
              <a:defRPr sz="1050"/>
            </a:lvl3pPr>
            <a:lvl4pPr marL="858441" indent="-129779">
              <a:lnSpc>
                <a:spcPct val="90000"/>
              </a:lnSpc>
              <a:buClr>
                <a:schemeClr val="tx1"/>
              </a:buClr>
              <a:buSzPct val="90000"/>
              <a:buFont typeface="Century Gothic" panose="020B0502020202020204" pitchFamily="34" charset="0"/>
              <a:buChar char="–"/>
              <a:defRPr sz="900"/>
            </a:lvl4pPr>
            <a:lvl5pPr marL="1112044" indent="-166688">
              <a:lnSpc>
                <a:spcPct val="90000"/>
              </a:lnSpc>
              <a:buClr>
                <a:schemeClr val="tx1"/>
              </a:buClr>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385763"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6186421" y="1387602"/>
            <a:ext cx="2706314" cy="821190"/>
          </a:xfrm>
          <a:solidFill>
            <a:schemeClr val="tx2"/>
          </a:solidFill>
          <a:ln w="12700">
            <a:solidFill>
              <a:schemeClr val="tx2"/>
            </a:solidFill>
          </a:ln>
        </p:spPr>
        <p:txBody>
          <a:bodyPr tIns="91440" bIns="91440" anchor="b"/>
          <a:lstStyle>
            <a:lvl1pPr marL="0" indent="0">
              <a:lnSpc>
                <a:spcPct val="90000"/>
              </a:lnSpc>
              <a:buNone/>
              <a:defRPr sz="15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6186421" y="2213185"/>
            <a:ext cx="2706314" cy="3813071"/>
          </a:xfrm>
          <a:ln w="12700">
            <a:gradFill flip="none" rotWithShape="1">
              <a:gsLst>
                <a:gs pos="0">
                  <a:schemeClr val="bg1">
                    <a:alpha val="0"/>
                  </a:schemeClr>
                </a:gs>
                <a:gs pos="100000">
                  <a:schemeClr val="tx2"/>
                </a:gs>
              </a:gsLst>
              <a:lin ang="16200000" scaled="1"/>
              <a:tileRect/>
            </a:gradFill>
          </a:ln>
        </p:spPr>
        <p:txBody>
          <a:bodyPr tIns="91440" bIns="91440"/>
          <a:lstStyle>
            <a:lvl1pPr marL="170260" indent="-170260">
              <a:lnSpc>
                <a:spcPct val="90000"/>
              </a:lnSpc>
              <a:buClr>
                <a:schemeClr val="tx1"/>
              </a:buClr>
              <a:buFont typeface="Century Gothic" panose="020B0502020202020204" pitchFamily="34" charset="0"/>
              <a:buChar char="•"/>
              <a:defRPr sz="1350"/>
            </a:lvl1pPr>
            <a:lvl2pPr marL="345281" indent="-128588">
              <a:lnSpc>
                <a:spcPct val="90000"/>
              </a:lnSpc>
              <a:buClr>
                <a:schemeClr val="tx1"/>
              </a:buClr>
              <a:buSzPct val="90000"/>
              <a:buFont typeface="Century Gothic" panose="020B0502020202020204" pitchFamily="34" charset="0"/>
              <a:buChar char="–"/>
              <a:defRPr lang="en-US" sz="1200" kern="1200" baseline="0" dirty="0">
                <a:solidFill>
                  <a:schemeClr val="tx1"/>
                </a:solidFill>
                <a:latin typeface="Century Gothic" panose="020B0502020202020204" pitchFamily="34" charset="0"/>
                <a:ea typeface="+mn-ea"/>
                <a:cs typeface="+mn-cs"/>
              </a:defRPr>
            </a:lvl2pPr>
            <a:lvl3pPr marL="557213" indent="-129779">
              <a:lnSpc>
                <a:spcPct val="90000"/>
              </a:lnSpc>
              <a:buClr>
                <a:schemeClr val="tx1"/>
              </a:buClr>
              <a:buFont typeface="Century Gothic" panose="020B0502020202020204" pitchFamily="34" charset="0"/>
              <a:buChar char="•"/>
              <a:defRPr sz="1050"/>
            </a:lvl3pPr>
            <a:lvl4pPr marL="858441" indent="-129779">
              <a:lnSpc>
                <a:spcPct val="90000"/>
              </a:lnSpc>
              <a:buClr>
                <a:schemeClr val="tx1"/>
              </a:buClr>
              <a:buSzPct val="90000"/>
              <a:buFont typeface="Century Gothic" panose="020B0502020202020204" pitchFamily="34" charset="0"/>
              <a:buChar char="–"/>
              <a:defRPr sz="900"/>
            </a:lvl4pPr>
            <a:lvl5pPr marL="1112044" indent="-166688">
              <a:lnSpc>
                <a:spcPct val="90000"/>
              </a:lnSpc>
              <a:buClr>
                <a:schemeClr val="tx1"/>
              </a:buClr>
              <a:defRPr lang="en-US" sz="1050" kern="1200" dirty="0">
                <a:solidFill>
                  <a:schemeClr val="tx1"/>
                </a:solidFill>
                <a:latin typeface="+mn-lt"/>
                <a:ea typeface="+mn-ea"/>
                <a:cs typeface="+mn-cs"/>
              </a:defRPr>
            </a:lvl5pPr>
            <a:lvl6pPr>
              <a:defRPr sz="1200"/>
            </a:lvl6pPr>
            <a:lvl7pPr>
              <a:defRPr sz="1200"/>
            </a:lvl7pPr>
            <a:lvl8pPr>
              <a:defRPr sz="1200"/>
            </a:lvl8pPr>
            <a:lvl9pPr>
              <a:defRPr sz="1200"/>
            </a:lvl9pPr>
          </a:lstStyle>
          <a:p>
            <a:pPr lvl="0"/>
            <a:r>
              <a:rPr lang="en-US" dirty="0"/>
              <a:t>Edit Master text styles</a:t>
            </a:r>
          </a:p>
          <a:p>
            <a:pPr marL="385763" lvl="1" indent="-169069"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07690CFA-BCE4-4BCB-BADE-0862029B12BF}"/>
              </a:ext>
            </a:extLst>
          </p:cNvPr>
          <p:cNvPicPr>
            <a:picLocks noChangeAspect="1"/>
          </p:cNvPicPr>
          <p:nvPr userDrawn="1"/>
        </p:nvPicPr>
        <p:blipFill>
          <a:blip r:embed="rId2"/>
          <a:stretch>
            <a:fillRect/>
          </a:stretch>
        </p:blipFill>
        <p:spPr>
          <a:xfrm>
            <a:off x="309847" y="6477000"/>
            <a:ext cx="816102" cy="261860"/>
          </a:xfrm>
          <a:prstGeom prst="rect">
            <a:avLst/>
          </a:prstGeom>
        </p:spPr>
      </p:pic>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2260663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3.pn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8.jpeg"/><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571500"/>
            <a:ext cx="8686800" cy="5715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Insert Title Here</a:t>
            </a:r>
          </a:p>
        </p:txBody>
      </p:sp>
      <p:pic>
        <p:nvPicPr>
          <p:cNvPr id="1027" name="Picture 3" descr="NNSA LOGO"/>
          <p:cNvPicPr>
            <a:picLocks noChangeAspect="1" noChangeArrowheads="1"/>
          </p:cNvPicPr>
          <p:nvPr/>
        </p:nvPicPr>
        <p:blipFill>
          <a:blip r:embed="rId5"/>
          <a:srcRect/>
          <a:stretch>
            <a:fillRect/>
          </a:stretch>
        </p:blipFill>
        <p:spPr bwMode="auto">
          <a:xfrm>
            <a:off x="228600" y="66675"/>
            <a:ext cx="1325563" cy="390525"/>
          </a:xfrm>
          <a:prstGeom prst="rect">
            <a:avLst/>
          </a:prstGeom>
          <a:noFill/>
          <a:ln w="9525">
            <a:noFill/>
            <a:miter lim="800000"/>
            <a:headEnd/>
            <a:tailEnd/>
          </a:ln>
        </p:spPr>
      </p:pic>
      <p:sp>
        <p:nvSpPr>
          <p:cNvPr id="31748" name="Line 4"/>
          <p:cNvSpPr>
            <a:spLocks noChangeShapeType="1"/>
          </p:cNvSpPr>
          <p:nvPr/>
        </p:nvSpPr>
        <p:spPr bwMode="auto">
          <a:xfrm>
            <a:off x="228600" y="571500"/>
            <a:ext cx="8683625" cy="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sp>
        <p:nvSpPr>
          <p:cNvPr id="31749" name="Text Box 5"/>
          <p:cNvSpPr txBox="1">
            <a:spLocks noChangeArrowheads="1"/>
          </p:cNvSpPr>
          <p:nvPr/>
        </p:nvSpPr>
        <p:spPr bwMode="auto">
          <a:xfrm>
            <a:off x="228600" y="0"/>
            <a:ext cx="8686800" cy="1544012"/>
          </a:xfrm>
          <a:prstGeom prst="rect">
            <a:avLst/>
          </a:prstGeom>
          <a:noFill/>
          <a:ln w="9525">
            <a:noFill/>
            <a:miter lim="800000"/>
            <a:headEnd/>
            <a:tailEnd/>
          </a:ln>
          <a:effectLst/>
        </p:spPr>
        <p:txBody>
          <a:bodyPr wrap="square">
            <a:spAutoFit/>
          </a:bodyPr>
          <a:lstStyle/>
          <a:p>
            <a:pPr algn="ctr">
              <a:spcBef>
                <a:spcPts val="0"/>
              </a:spcBef>
              <a:buFontTx/>
              <a:buNone/>
              <a:defRPr/>
            </a:pPr>
            <a:r>
              <a:rPr lang="en-US" sz="1200" b="1" dirty="0">
                <a:solidFill>
                  <a:srgbClr val="000041"/>
                </a:solidFill>
                <a:latin typeface="Georgia" charset="0"/>
              </a:rPr>
              <a:t>UNCLASSIFIED</a:t>
            </a:r>
          </a:p>
          <a:p>
            <a:pPr algn="ctr">
              <a:spcBef>
                <a:spcPts val="0"/>
              </a:spcBef>
              <a:spcAft>
                <a:spcPts val="1000"/>
              </a:spcAft>
              <a:buFontTx/>
              <a:buNone/>
              <a:defRPr/>
            </a:pPr>
            <a:r>
              <a:rPr lang="en-US" sz="1200" b="1" dirty="0">
                <a:solidFill>
                  <a:srgbClr val="000041"/>
                </a:solidFill>
                <a:latin typeface="Georgia" charset="0"/>
              </a:rPr>
              <a:t>Office of Defense</a:t>
            </a:r>
            <a:r>
              <a:rPr lang="en-US" sz="1200" b="1" baseline="0" dirty="0">
                <a:solidFill>
                  <a:srgbClr val="000041"/>
                </a:solidFill>
                <a:latin typeface="Georgia" charset="0"/>
              </a:rPr>
              <a:t> Nuclear Nonproliferation R&amp;D</a:t>
            </a:r>
          </a:p>
          <a:p>
            <a:pPr algn="ctr">
              <a:spcBef>
                <a:spcPts val="0"/>
              </a:spcBef>
              <a:buFontTx/>
              <a:buNone/>
              <a:defRPr/>
            </a:pPr>
            <a:r>
              <a:rPr lang="en-US" sz="1400" b="1" baseline="0" dirty="0">
                <a:solidFill>
                  <a:schemeClr val="accent2"/>
                </a:solidFill>
                <a:latin typeface="Georgia" charset="0"/>
              </a:rPr>
              <a:t>Nuclear Weapons and Material Security 2013</a:t>
            </a:r>
            <a:endParaRPr lang="en-US" sz="1400" b="1" dirty="0">
              <a:solidFill>
                <a:schemeClr val="accent2"/>
              </a:solidFill>
              <a:latin typeface="Georgia" charset="0"/>
            </a:endParaRPr>
          </a:p>
          <a:p>
            <a:pPr algn="ctr">
              <a:spcBef>
                <a:spcPts val="0"/>
              </a:spcBef>
              <a:buFontTx/>
              <a:buNone/>
              <a:defRPr/>
            </a:pPr>
            <a:endParaRPr lang="en-US" sz="1200" b="1" dirty="0">
              <a:solidFill>
                <a:schemeClr val="accent2"/>
              </a:solidFill>
              <a:latin typeface="Georgia" charset="0"/>
            </a:endParaRPr>
          </a:p>
          <a:p>
            <a:pPr algn="l">
              <a:spcBef>
                <a:spcPts val="0"/>
              </a:spcBef>
              <a:buFontTx/>
              <a:buNone/>
              <a:defRPr/>
            </a:pPr>
            <a:endParaRPr lang="en-US" sz="1200" b="1" dirty="0">
              <a:solidFill>
                <a:schemeClr val="accent2"/>
              </a:solidFill>
              <a:latin typeface="Georgia" charset="0"/>
            </a:endParaRPr>
          </a:p>
          <a:p>
            <a:pPr algn="l">
              <a:spcBef>
                <a:spcPts val="0"/>
              </a:spcBef>
              <a:buFontTx/>
              <a:buNone/>
              <a:defRPr/>
            </a:pPr>
            <a:endParaRPr lang="en-US" sz="1200" b="1" dirty="0">
              <a:solidFill>
                <a:schemeClr val="accent2"/>
              </a:solidFill>
              <a:latin typeface="Georgia" charset="0"/>
            </a:endParaRPr>
          </a:p>
          <a:p>
            <a:pPr algn="l">
              <a:spcBef>
                <a:spcPts val="0"/>
              </a:spcBef>
              <a:buFontTx/>
              <a:buNone/>
              <a:defRPr/>
            </a:pPr>
            <a:endParaRPr lang="en-US" sz="1200" b="1" dirty="0">
              <a:solidFill>
                <a:schemeClr val="accent2"/>
              </a:solidFill>
              <a:latin typeface="Georgia" charset="0"/>
            </a:endParaRPr>
          </a:p>
        </p:txBody>
      </p:sp>
      <p:sp>
        <p:nvSpPr>
          <p:cNvPr id="31750" name="Line 6"/>
          <p:cNvSpPr>
            <a:spLocks noChangeShapeType="1"/>
          </p:cNvSpPr>
          <p:nvPr/>
        </p:nvSpPr>
        <p:spPr bwMode="auto">
          <a:xfrm>
            <a:off x="228600" y="1485900"/>
            <a:ext cx="8683625" cy="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sp>
        <p:nvSpPr>
          <p:cNvPr id="31752" name="Line 8"/>
          <p:cNvSpPr>
            <a:spLocks noChangeShapeType="1"/>
          </p:cNvSpPr>
          <p:nvPr/>
        </p:nvSpPr>
        <p:spPr bwMode="auto">
          <a:xfrm>
            <a:off x="230188" y="3821113"/>
            <a:ext cx="8683625" cy="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sp>
        <p:nvSpPr>
          <p:cNvPr id="31753" name="Line 9"/>
          <p:cNvSpPr>
            <a:spLocks noChangeShapeType="1"/>
          </p:cNvSpPr>
          <p:nvPr/>
        </p:nvSpPr>
        <p:spPr bwMode="auto">
          <a:xfrm>
            <a:off x="304800" y="6400800"/>
            <a:ext cx="8534400" cy="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pic>
        <p:nvPicPr>
          <p:cNvPr id="1033" name="Picture 10" descr="DOE11"/>
          <p:cNvPicPr>
            <a:picLocks noChangeAspect="1" noChangeArrowheads="1"/>
          </p:cNvPicPr>
          <p:nvPr/>
        </p:nvPicPr>
        <p:blipFill>
          <a:blip r:embed="rId6"/>
          <a:srcRect/>
          <a:stretch>
            <a:fillRect/>
          </a:stretch>
        </p:blipFill>
        <p:spPr bwMode="auto">
          <a:xfrm>
            <a:off x="8458200" y="76200"/>
            <a:ext cx="457200" cy="457200"/>
          </a:xfrm>
          <a:prstGeom prst="rect">
            <a:avLst/>
          </a:prstGeom>
          <a:noFill/>
          <a:ln w="9525">
            <a:noFill/>
            <a:miter lim="800000"/>
            <a:headEnd/>
            <a:tailEnd/>
          </a:ln>
        </p:spPr>
      </p:pic>
      <p:sp>
        <p:nvSpPr>
          <p:cNvPr id="86023" name="Line 7"/>
          <p:cNvSpPr>
            <a:spLocks noChangeShapeType="1"/>
          </p:cNvSpPr>
          <p:nvPr/>
        </p:nvSpPr>
        <p:spPr bwMode="auto">
          <a:xfrm>
            <a:off x="4572000" y="1485900"/>
            <a:ext cx="0" cy="4914900"/>
          </a:xfrm>
          <a:prstGeom prst="line">
            <a:avLst/>
          </a:prstGeom>
          <a:noFill/>
          <a:ln w="12700">
            <a:solidFill>
              <a:srgbClr val="000041"/>
            </a:solidFill>
            <a:round/>
            <a:headEnd/>
            <a:tailEnd/>
          </a:ln>
          <a:effectLst/>
        </p:spPr>
        <p:txBody>
          <a:bodyPr/>
          <a:lstStyle/>
          <a:p>
            <a:pPr>
              <a:defRPr/>
            </a:pPr>
            <a:endParaRPr lang="en-US" dirty="0">
              <a:latin typeface="Arial" pitchFamily="-97" charset="0"/>
              <a:ea typeface="+mn-ea"/>
            </a:endParaRPr>
          </a:p>
        </p:txBody>
      </p:sp>
      <p:sp>
        <p:nvSpPr>
          <p:cNvPr id="11" name="TextBox 10"/>
          <p:cNvSpPr txBox="1"/>
          <p:nvPr/>
        </p:nvSpPr>
        <p:spPr>
          <a:xfrm>
            <a:off x="3886200" y="6553200"/>
            <a:ext cx="1454150" cy="573088"/>
          </a:xfrm>
          <a:prstGeom prst="rect">
            <a:avLst/>
          </a:prstGeom>
          <a:noFill/>
        </p:spPr>
        <p:txBody>
          <a:bodyPr wrap="none">
            <a:spAutoFit/>
          </a:bodyPr>
          <a:lstStyle/>
          <a:p>
            <a:pPr>
              <a:buFontTx/>
              <a:buNone/>
              <a:defRPr/>
            </a:pPr>
            <a:r>
              <a:rPr lang="en-US" sz="1200" b="1" dirty="0">
                <a:solidFill>
                  <a:srgbClr val="000041"/>
                </a:solidFill>
                <a:latin typeface="Georgia" charset="0"/>
              </a:rPr>
              <a:t>UNCLASSIFIED</a:t>
            </a:r>
          </a:p>
          <a:p>
            <a:pPr>
              <a:defRPr/>
            </a:pP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rtl="0" eaLnBrk="1" fontAlgn="base" hangingPunct="1">
        <a:spcBef>
          <a:spcPct val="0"/>
        </a:spcBef>
        <a:spcAft>
          <a:spcPct val="0"/>
        </a:spcAft>
        <a:defRPr sz="2000" b="1">
          <a:solidFill>
            <a:srgbClr val="000041"/>
          </a:solidFill>
          <a:latin typeface="+mj-lt"/>
          <a:ea typeface="ＭＳ Ｐゴシック" pitchFamily="-97" charset="-128"/>
          <a:cs typeface="ＭＳ Ｐゴシック" pitchFamily="-97" charset="-128"/>
        </a:defRPr>
      </a:lvl1pPr>
      <a:lvl2pPr algn="ctr" rtl="0" eaLnBrk="1" fontAlgn="base" hangingPunct="1">
        <a:spcBef>
          <a:spcPct val="0"/>
        </a:spcBef>
        <a:spcAft>
          <a:spcPct val="0"/>
        </a:spcAft>
        <a:defRPr sz="2000" b="1">
          <a:solidFill>
            <a:srgbClr val="000041"/>
          </a:solidFill>
          <a:latin typeface="Georgia" pitchFamily="-97" charset="0"/>
          <a:ea typeface="ＭＳ Ｐゴシック" pitchFamily="-97" charset="-128"/>
          <a:cs typeface="ＭＳ Ｐゴシック" pitchFamily="-97" charset="-128"/>
        </a:defRPr>
      </a:lvl2pPr>
      <a:lvl3pPr algn="ctr" rtl="0" eaLnBrk="1" fontAlgn="base" hangingPunct="1">
        <a:spcBef>
          <a:spcPct val="0"/>
        </a:spcBef>
        <a:spcAft>
          <a:spcPct val="0"/>
        </a:spcAft>
        <a:defRPr sz="2000" b="1">
          <a:solidFill>
            <a:srgbClr val="000041"/>
          </a:solidFill>
          <a:latin typeface="Georgia" pitchFamily="-97" charset="0"/>
          <a:ea typeface="ＭＳ Ｐゴシック" pitchFamily="-97" charset="-128"/>
          <a:cs typeface="ＭＳ Ｐゴシック" pitchFamily="-97" charset="-128"/>
        </a:defRPr>
      </a:lvl3pPr>
      <a:lvl4pPr algn="ctr" rtl="0" eaLnBrk="1" fontAlgn="base" hangingPunct="1">
        <a:spcBef>
          <a:spcPct val="0"/>
        </a:spcBef>
        <a:spcAft>
          <a:spcPct val="0"/>
        </a:spcAft>
        <a:defRPr sz="2000" b="1">
          <a:solidFill>
            <a:srgbClr val="000041"/>
          </a:solidFill>
          <a:latin typeface="Georgia" pitchFamily="-97" charset="0"/>
          <a:ea typeface="ＭＳ Ｐゴシック" pitchFamily="-97" charset="-128"/>
          <a:cs typeface="ＭＳ Ｐゴシック" pitchFamily="-97" charset="-128"/>
        </a:defRPr>
      </a:lvl4pPr>
      <a:lvl5pPr algn="ctr" rtl="0" eaLnBrk="1" fontAlgn="base" hangingPunct="1">
        <a:spcBef>
          <a:spcPct val="0"/>
        </a:spcBef>
        <a:spcAft>
          <a:spcPct val="0"/>
        </a:spcAft>
        <a:defRPr sz="2000" b="1">
          <a:solidFill>
            <a:srgbClr val="000041"/>
          </a:solidFill>
          <a:latin typeface="Georgia" pitchFamily="-97" charset="0"/>
          <a:ea typeface="ＭＳ Ｐゴシック" pitchFamily="-97" charset="-128"/>
          <a:cs typeface="ＭＳ Ｐゴシック" pitchFamily="-97" charset="-128"/>
        </a:defRPr>
      </a:lvl5pPr>
      <a:lvl6pPr marL="457200" algn="ctr" rtl="0" eaLnBrk="1" fontAlgn="base" hangingPunct="1">
        <a:spcBef>
          <a:spcPct val="0"/>
        </a:spcBef>
        <a:spcAft>
          <a:spcPct val="0"/>
        </a:spcAft>
        <a:defRPr sz="2000">
          <a:solidFill>
            <a:srgbClr val="000041"/>
          </a:solidFill>
          <a:latin typeface="Georgia" pitchFamily="-97" charset="0"/>
        </a:defRPr>
      </a:lvl6pPr>
      <a:lvl7pPr marL="914400" algn="ctr" rtl="0" eaLnBrk="1" fontAlgn="base" hangingPunct="1">
        <a:spcBef>
          <a:spcPct val="0"/>
        </a:spcBef>
        <a:spcAft>
          <a:spcPct val="0"/>
        </a:spcAft>
        <a:defRPr sz="2000">
          <a:solidFill>
            <a:srgbClr val="000041"/>
          </a:solidFill>
          <a:latin typeface="Georgia" pitchFamily="-97" charset="0"/>
        </a:defRPr>
      </a:lvl7pPr>
      <a:lvl8pPr marL="1371600" algn="ctr" rtl="0" eaLnBrk="1" fontAlgn="base" hangingPunct="1">
        <a:spcBef>
          <a:spcPct val="0"/>
        </a:spcBef>
        <a:spcAft>
          <a:spcPct val="0"/>
        </a:spcAft>
        <a:defRPr sz="2000">
          <a:solidFill>
            <a:srgbClr val="000041"/>
          </a:solidFill>
          <a:latin typeface="Georgia" pitchFamily="-97" charset="0"/>
        </a:defRPr>
      </a:lvl8pPr>
      <a:lvl9pPr marL="1828800" algn="ctr" rtl="0" eaLnBrk="1" fontAlgn="base" hangingPunct="1">
        <a:spcBef>
          <a:spcPct val="0"/>
        </a:spcBef>
        <a:spcAft>
          <a:spcPct val="0"/>
        </a:spcAft>
        <a:defRPr sz="2000">
          <a:solidFill>
            <a:srgbClr val="000041"/>
          </a:solidFill>
          <a:latin typeface="Georgia" pitchFamily="-97"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ＭＳ Ｐゴシック" pitchFamily="-97" charset="-128"/>
          <a:cs typeface="ＭＳ Ｐゴシック" pitchFamily="-97" charset="-128"/>
        </a:defRPr>
      </a:lvl1pPr>
      <a:lvl2pPr marL="742950" indent="-285750" algn="l" rtl="0" eaLnBrk="1" fontAlgn="base" hangingPunct="1">
        <a:spcBef>
          <a:spcPct val="20000"/>
        </a:spcBef>
        <a:spcAft>
          <a:spcPct val="0"/>
        </a:spcAft>
        <a:defRPr sz="2800">
          <a:solidFill>
            <a:schemeClr val="tx1"/>
          </a:solidFill>
          <a:latin typeface="+mn-lt"/>
          <a:ea typeface="ＭＳ Ｐゴシック" pitchFamily="-97"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22326" y="274321"/>
            <a:ext cx="8572500" cy="424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38711" y="1650030"/>
            <a:ext cx="8564601"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3293" y="6626132"/>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1"/>
            <a:ext cx="20574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a:lnSpc>
                <a:spcPct val="90000"/>
              </a:lnSpc>
            </a:pPr>
            <a:endParaRPr lang="en-US" sz="1350"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3293" y="6616607"/>
            <a:ext cx="210301" cy="152400"/>
          </a:xfrm>
          <a:prstGeom prst="rect">
            <a:avLst/>
          </a:prstGeom>
          <a:noFill/>
          <a:ln w="9525">
            <a:noFill/>
            <a:miter lim="800000"/>
            <a:headEnd/>
            <a:tailEnd/>
          </a:ln>
          <a:effectLst/>
        </p:spPr>
        <p:txBody>
          <a:bodyPr lIns="0" tIns="0" rIns="0" bIns="0"/>
          <a:lstStyle/>
          <a:p>
            <a:pPr algn="ctr" defTabSz="129779">
              <a:lnSpc>
                <a:spcPct val="90000"/>
              </a:lnSpc>
              <a:tabLst>
                <a:tab pos="172641" algn="l"/>
              </a:tabLst>
              <a:defRPr/>
            </a:pPr>
            <a:fld id="{040BB257-551A-4736-B50F-DCF1BA034C06}" type="slidenum">
              <a:rPr lang="en-US" sz="675" smtClean="0">
                <a:solidFill>
                  <a:schemeClr val="tx1"/>
                </a:solidFill>
                <a:latin typeface="+mn-lt"/>
                <a:cs typeface="Times New Roman" panose="02020603050405020304" pitchFamily="18" charset="0"/>
              </a:rPr>
              <a:pPr algn="ctr" defTabSz="129779">
                <a:lnSpc>
                  <a:spcPct val="90000"/>
                </a:lnSpc>
                <a:tabLst>
                  <a:tab pos="172641" algn="l"/>
                </a:tabLst>
                <a:defRPr/>
              </a:pPr>
              <a:t>‹#›</a:t>
            </a:fld>
            <a:endParaRPr lang="en-US" sz="675"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7"/>
          <a:stretch>
            <a:fillRect/>
          </a:stretch>
        </p:blipFill>
        <p:spPr>
          <a:xfrm>
            <a:off x="309847" y="6477000"/>
            <a:ext cx="816102"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6007712" y="6583680"/>
            <a:ext cx="2895600" cy="182562"/>
          </a:xfrm>
          <a:prstGeom prst="rect">
            <a:avLst/>
          </a:prstGeom>
          <a:ln/>
        </p:spPr>
        <p:txBody>
          <a:bodyPr anchor="ctr"/>
          <a:lstStyle/>
          <a:p>
            <a:pPr algn="r"/>
            <a:r>
              <a:rPr lang="en-US" sz="750" dirty="0">
                <a:solidFill>
                  <a:srgbClr val="BFBFBF"/>
                </a:solidFill>
                <a:latin typeface="+mn-lt"/>
                <a:cs typeface="Arial" pitchFamily="34" charset="0"/>
              </a:rPr>
              <a:t> </a:t>
            </a:r>
          </a:p>
        </p:txBody>
      </p:sp>
    </p:spTree>
    <p:extLst>
      <p:ext uri="{BB962C8B-B14F-4D97-AF65-F5344CB8AC3E}">
        <p14:creationId xmlns:p14="http://schemas.microsoft.com/office/powerpoint/2010/main" val="150243737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Lst>
  <p:txStyles>
    <p:titleStyle>
      <a:lvl1pPr algn="l" rtl="0" eaLnBrk="1" fontAlgn="base" hangingPunct="1">
        <a:lnSpc>
          <a:spcPct val="90000"/>
        </a:lnSpc>
        <a:spcBef>
          <a:spcPct val="0"/>
        </a:spcBef>
        <a:spcAft>
          <a:spcPct val="0"/>
        </a:spcAft>
        <a:defRPr sz="24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2250">
          <a:solidFill>
            <a:srgbClr val="006C3A"/>
          </a:solidFill>
          <a:latin typeface="Arial Black" pitchFamily="34" charset="0"/>
        </a:defRPr>
      </a:lvl2pPr>
      <a:lvl3pPr algn="l" rtl="0" eaLnBrk="1" fontAlgn="base" hangingPunct="1">
        <a:lnSpc>
          <a:spcPct val="85000"/>
        </a:lnSpc>
        <a:spcBef>
          <a:spcPct val="0"/>
        </a:spcBef>
        <a:spcAft>
          <a:spcPct val="0"/>
        </a:spcAft>
        <a:defRPr sz="2250">
          <a:solidFill>
            <a:srgbClr val="006C3A"/>
          </a:solidFill>
          <a:latin typeface="Arial Black" pitchFamily="34" charset="0"/>
        </a:defRPr>
      </a:lvl3pPr>
      <a:lvl4pPr algn="l" rtl="0" eaLnBrk="1" fontAlgn="base" hangingPunct="1">
        <a:lnSpc>
          <a:spcPct val="85000"/>
        </a:lnSpc>
        <a:spcBef>
          <a:spcPct val="0"/>
        </a:spcBef>
        <a:spcAft>
          <a:spcPct val="0"/>
        </a:spcAft>
        <a:defRPr sz="2250">
          <a:solidFill>
            <a:srgbClr val="006C3A"/>
          </a:solidFill>
          <a:latin typeface="Arial Black" pitchFamily="34" charset="0"/>
        </a:defRPr>
      </a:lvl4pPr>
      <a:lvl5pPr algn="l" rtl="0" eaLnBrk="1" fontAlgn="base" hangingPunct="1">
        <a:lnSpc>
          <a:spcPct val="85000"/>
        </a:lnSpc>
        <a:spcBef>
          <a:spcPct val="0"/>
        </a:spcBef>
        <a:spcAft>
          <a:spcPct val="0"/>
        </a:spcAft>
        <a:defRPr sz="2250">
          <a:solidFill>
            <a:srgbClr val="006C3A"/>
          </a:solidFill>
          <a:latin typeface="Arial Black" pitchFamily="34" charset="0"/>
        </a:defRPr>
      </a:lvl5pPr>
      <a:lvl6pPr marL="342900" algn="l" rtl="0" eaLnBrk="1" fontAlgn="base" hangingPunct="1">
        <a:lnSpc>
          <a:spcPct val="85000"/>
        </a:lnSpc>
        <a:spcBef>
          <a:spcPct val="0"/>
        </a:spcBef>
        <a:spcAft>
          <a:spcPct val="0"/>
        </a:spcAft>
        <a:defRPr sz="2250">
          <a:solidFill>
            <a:srgbClr val="006C3A"/>
          </a:solidFill>
          <a:latin typeface="Arial Black" pitchFamily="34" charset="0"/>
        </a:defRPr>
      </a:lvl6pPr>
      <a:lvl7pPr marL="685800" algn="l" rtl="0" eaLnBrk="1" fontAlgn="base" hangingPunct="1">
        <a:lnSpc>
          <a:spcPct val="85000"/>
        </a:lnSpc>
        <a:spcBef>
          <a:spcPct val="0"/>
        </a:spcBef>
        <a:spcAft>
          <a:spcPct val="0"/>
        </a:spcAft>
        <a:defRPr sz="2250">
          <a:solidFill>
            <a:srgbClr val="006C3A"/>
          </a:solidFill>
          <a:latin typeface="Arial Black" pitchFamily="34" charset="0"/>
        </a:defRPr>
      </a:lvl7pPr>
      <a:lvl8pPr marL="1028700" algn="l" rtl="0" eaLnBrk="1" fontAlgn="base" hangingPunct="1">
        <a:lnSpc>
          <a:spcPct val="85000"/>
        </a:lnSpc>
        <a:spcBef>
          <a:spcPct val="0"/>
        </a:spcBef>
        <a:spcAft>
          <a:spcPct val="0"/>
        </a:spcAft>
        <a:defRPr sz="2250">
          <a:solidFill>
            <a:srgbClr val="006C3A"/>
          </a:solidFill>
          <a:latin typeface="Arial Black" pitchFamily="34" charset="0"/>
        </a:defRPr>
      </a:lvl8pPr>
      <a:lvl9pPr marL="1371600" algn="l" rtl="0" eaLnBrk="1" fontAlgn="base" hangingPunct="1">
        <a:lnSpc>
          <a:spcPct val="85000"/>
        </a:lnSpc>
        <a:spcBef>
          <a:spcPct val="0"/>
        </a:spcBef>
        <a:spcAft>
          <a:spcPct val="0"/>
        </a:spcAft>
        <a:defRPr sz="2250">
          <a:solidFill>
            <a:srgbClr val="006C3A"/>
          </a:solidFill>
          <a:latin typeface="Arial Black" pitchFamily="34" charset="0"/>
        </a:defRPr>
      </a:lvl9pPr>
    </p:titleStyle>
    <p:bodyStyle>
      <a:lvl1pPr marL="215504" indent="-215504" algn="l" rtl="0" eaLnBrk="1" fontAlgn="base" hangingPunct="1">
        <a:lnSpc>
          <a:spcPct val="90000"/>
        </a:lnSpc>
        <a:spcBef>
          <a:spcPts val="1050"/>
        </a:spcBef>
        <a:spcAft>
          <a:spcPct val="0"/>
        </a:spcAft>
        <a:buClr>
          <a:schemeClr val="tx1"/>
        </a:buClr>
        <a:buSzPct val="90000"/>
        <a:buFont typeface="Century Gothic" panose="020B0502020202020204" pitchFamily="34" charset="0"/>
        <a:buChar char="•"/>
        <a:defRPr sz="2100" kern="1200">
          <a:solidFill>
            <a:schemeClr val="tx1"/>
          </a:solidFill>
          <a:latin typeface="Century Gothic" panose="020B0502020202020204" pitchFamily="34" charset="0"/>
          <a:ea typeface="+mn-ea"/>
          <a:cs typeface="+mn-cs"/>
        </a:defRPr>
      </a:lvl1pPr>
      <a:lvl2pPr marL="516731"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2pPr>
      <a:lvl3pPr marL="772716" indent="-214313" algn="l" rtl="0" eaLnBrk="1" fontAlgn="base" hangingPunct="1">
        <a:lnSpc>
          <a:spcPct val="90000"/>
        </a:lnSpc>
        <a:spcBef>
          <a:spcPts val="600"/>
        </a:spcBef>
        <a:spcAft>
          <a:spcPct val="0"/>
        </a:spcAft>
        <a:buClr>
          <a:schemeClr val="tx1"/>
        </a:buClr>
        <a:buSzPct val="90000"/>
        <a:buFont typeface="Century Gothic" panose="020B0502020202020204" pitchFamily="34" charset="0"/>
        <a:buChar char="•"/>
        <a:defRPr sz="1500" kern="1200">
          <a:solidFill>
            <a:schemeClr val="tx1"/>
          </a:solidFill>
          <a:latin typeface="Century Gothic" panose="020B0502020202020204" pitchFamily="34" charset="0"/>
          <a:ea typeface="+mn-ea"/>
          <a:cs typeface="+mn-cs"/>
        </a:defRPr>
      </a:lvl3pPr>
      <a:lvl4pPr marL="858441" indent="-129779" algn="l" rtl="0" eaLnBrk="1" fontAlgn="base" hangingPunct="1">
        <a:lnSpc>
          <a:spcPct val="90000"/>
        </a:lnSpc>
        <a:spcBef>
          <a:spcPts val="600"/>
        </a:spcBef>
        <a:spcAft>
          <a:spcPct val="0"/>
        </a:spcAft>
        <a:buClr>
          <a:schemeClr val="tx1"/>
        </a:buClr>
        <a:buFont typeface="Arial" charset="0"/>
        <a:buChar char="–"/>
        <a:defRPr sz="1350" kern="1200">
          <a:solidFill>
            <a:schemeClr val="tx1"/>
          </a:solidFill>
          <a:latin typeface="Century Gothic" panose="020B0502020202020204" pitchFamily="34" charset="0"/>
          <a:ea typeface="+mn-ea"/>
          <a:cs typeface="+mn-cs"/>
        </a:defRPr>
      </a:lvl4pPr>
      <a:lvl5pPr marL="1112044" indent="-166688" algn="l" rtl="0" eaLnBrk="1" fontAlgn="base" hangingPunct="1">
        <a:lnSpc>
          <a:spcPct val="90000"/>
        </a:lnSpc>
        <a:spcBef>
          <a:spcPts val="450"/>
        </a:spcBef>
        <a:spcAft>
          <a:spcPct val="0"/>
        </a:spcAft>
        <a:buClr>
          <a:schemeClr val="tx1"/>
        </a:buClr>
        <a:buFont typeface="Arial"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104C29D2-540D-4479-B4AC-2DEA198EBEA1}" type="datetime1">
              <a:rPr lang="en-US" smtClean="0"/>
              <a:t>2/26/24</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63798155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74" r:id="rId12"/>
    <p:sldLayoutId id="2147483768" r:id="rId13"/>
    <p:sldLayoutId id="2147483777" r:id="rId14"/>
    <p:sldLayoutId id="2147483778" r:id="rId15"/>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hyperlink" Target="https://www.nndc.bnl.gov/ndw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228600" y="1066800"/>
            <a:ext cx="3200400" cy="3020291"/>
            <a:chOff x="768659" y="609599"/>
            <a:chExt cx="5791664" cy="5465727"/>
          </a:xfrm>
        </p:grpSpPr>
        <p:grpSp>
          <p:nvGrpSpPr>
            <p:cNvPr id="8" name="Group 7"/>
            <p:cNvGrpSpPr>
              <a:grpSpLocks noChangeAspect="1"/>
            </p:cNvGrpSpPr>
            <p:nvPr/>
          </p:nvGrpSpPr>
          <p:grpSpPr>
            <a:xfrm>
              <a:off x="768659" y="609599"/>
              <a:ext cx="5791664" cy="5465727"/>
              <a:chOff x="768659" y="609599"/>
              <a:chExt cx="5791664" cy="5465727"/>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tle 3"/>
          <p:cNvSpPr>
            <a:spLocks noGrp="1"/>
          </p:cNvSpPr>
          <p:nvPr>
            <p:ph type="ctrTitle"/>
          </p:nvPr>
        </p:nvSpPr>
        <p:spPr>
          <a:xfrm>
            <a:off x="3048000" y="2143510"/>
            <a:ext cx="5867400" cy="3114290"/>
          </a:xfrm>
        </p:spPr>
        <p:txBody>
          <a:bodyPr>
            <a:normAutofit fontScale="90000"/>
          </a:bodyPr>
          <a:lstStyle/>
          <a:p>
            <a:pPr algn="ctr"/>
            <a:r>
              <a:rPr lang="en-US" sz="4000" dirty="0">
                <a:effectLst/>
                <a:latin typeface="Times New Roman"/>
                <a:ea typeface="MS PGothic" charset="0"/>
                <a:cs typeface="Times New Roman"/>
              </a:rPr>
              <a:t>Update On The Nuclear Data Working Group: Cross Cutting Activities in Nuclear Data</a:t>
            </a:r>
            <a:br>
              <a:rPr lang="en-US" sz="3600" dirty="0">
                <a:effectLst/>
                <a:latin typeface="Times New Roman"/>
                <a:ea typeface="MS PGothic" charset="0"/>
                <a:cs typeface="Times New Roman"/>
              </a:rPr>
            </a:br>
            <a:br>
              <a:rPr lang="en-US" dirty="0">
                <a:effectLst/>
                <a:latin typeface="Times New Roman"/>
                <a:ea typeface="MS PGothic" charset="0"/>
                <a:cs typeface="Times New Roman"/>
              </a:rPr>
            </a:br>
            <a:r>
              <a:rPr lang="en-US" sz="3100" dirty="0">
                <a:effectLst/>
                <a:latin typeface="Times New Roman"/>
                <a:ea typeface="MS PGothic" charset="0"/>
                <a:cs typeface="Times New Roman"/>
              </a:rPr>
              <a:t>Todd Bredeweg</a:t>
            </a:r>
            <a:br>
              <a:rPr lang="en-US" sz="4000" dirty="0">
                <a:effectLst/>
                <a:latin typeface="Times New Roman"/>
                <a:ea typeface="MS PGothic" charset="0"/>
                <a:cs typeface="Times New Roman"/>
              </a:rPr>
            </a:br>
            <a:r>
              <a:rPr lang="en-US" sz="1600" dirty="0">
                <a:effectLst/>
                <a:latin typeface="Times New Roman"/>
                <a:ea typeface="MS PGothic" charset="0"/>
                <a:cs typeface="Times New Roman"/>
              </a:rPr>
              <a:t>Chair, NDWG</a:t>
            </a:r>
            <a:br>
              <a:rPr lang="en-US" sz="1600" dirty="0">
                <a:effectLst/>
                <a:latin typeface="Times New Roman"/>
                <a:ea typeface="MS PGothic" charset="0"/>
                <a:cs typeface="Times New Roman"/>
              </a:rPr>
            </a:br>
            <a:r>
              <a:rPr lang="en-US" sz="3100" dirty="0">
                <a:effectLst/>
                <a:latin typeface="Times New Roman"/>
                <a:ea typeface="MS PGothic" charset="0"/>
                <a:cs typeface="Times New Roman"/>
              </a:rPr>
              <a:t>Jennifer (Jo) Ressler</a:t>
            </a:r>
            <a:br>
              <a:rPr lang="en-US" sz="3600" dirty="0">
                <a:effectLst/>
                <a:latin typeface="Times New Roman"/>
                <a:ea typeface="MS PGothic" charset="0"/>
                <a:cs typeface="Times New Roman"/>
              </a:rPr>
            </a:br>
            <a:r>
              <a:rPr lang="en-US" sz="1600" dirty="0">
                <a:effectLst/>
                <a:latin typeface="Times New Roman"/>
                <a:ea typeface="MS PGothic" charset="0"/>
                <a:cs typeface="Times New Roman"/>
              </a:rPr>
              <a:t>Vice Chair, NDWG</a:t>
            </a:r>
            <a:br>
              <a:rPr lang="en-US" sz="1400" dirty="0">
                <a:effectLst/>
                <a:latin typeface="Times New Roman"/>
                <a:ea typeface="MS PGothic" charset="0"/>
                <a:cs typeface="Times New Roman"/>
              </a:rPr>
            </a:br>
            <a:r>
              <a:rPr lang="en-US" sz="3100" dirty="0">
                <a:effectLst/>
                <a:latin typeface="Times New Roman"/>
                <a:ea typeface="MS PGothic" charset="0"/>
                <a:cs typeface="Times New Roman"/>
              </a:rPr>
              <a:t>Catherine Romano</a:t>
            </a:r>
            <a:br>
              <a:rPr lang="en-US" sz="4000" dirty="0">
                <a:effectLst/>
                <a:latin typeface="Times New Roman"/>
                <a:ea typeface="MS PGothic" charset="0"/>
                <a:cs typeface="Times New Roman"/>
              </a:rPr>
            </a:br>
            <a:r>
              <a:rPr lang="en-US" sz="1600" dirty="0">
                <a:solidFill>
                  <a:srgbClr val="464646"/>
                </a:solidFill>
                <a:effectLst/>
                <a:latin typeface="Times New Roman"/>
                <a:ea typeface="MS PGothic" charset="0"/>
                <a:cs typeface="Times New Roman"/>
              </a:rPr>
              <a:t>Past Chair</a:t>
            </a:r>
            <a:r>
              <a:rPr kumimoji="0" lang="en-US" sz="1600" b="1" i="0" u="none" strike="noStrike" kern="1200" cap="none" spc="0" normalizeH="0" baseline="0" noProof="0" dirty="0">
                <a:ln>
                  <a:noFill/>
                </a:ln>
                <a:solidFill>
                  <a:srgbClr val="464646"/>
                </a:solidFill>
                <a:effectLst/>
                <a:uLnTx/>
                <a:uFillTx/>
                <a:latin typeface="Times New Roman"/>
                <a:ea typeface="MS PGothic" charset="0"/>
                <a:cs typeface="Times New Roman"/>
              </a:rPr>
              <a:t>, NDWG</a:t>
            </a:r>
            <a:br>
              <a:rPr lang="en-US" sz="1600" dirty="0">
                <a:effectLst/>
                <a:latin typeface="Times New Roman"/>
                <a:ea typeface="MS PGothic" charset="0"/>
                <a:cs typeface="Times New Roman"/>
              </a:rPr>
            </a:br>
            <a:endParaRPr lang="en-US" sz="1600" dirty="0">
              <a:effectLst/>
            </a:endParaRPr>
          </a:p>
        </p:txBody>
      </p:sp>
      <p:sp>
        <p:nvSpPr>
          <p:cNvPr id="2" name="TextBox 1">
            <a:extLst>
              <a:ext uri="{FF2B5EF4-FFF2-40B4-BE49-F238E27FC236}">
                <a16:creationId xmlns:a16="http://schemas.microsoft.com/office/drawing/2014/main" id="{DE7EDA12-3FCC-46FD-BFF1-4085686301CC}"/>
              </a:ext>
            </a:extLst>
          </p:cNvPr>
          <p:cNvSpPr txBox="1"/>
          <p:nvPr/>
        </p:nvSpPr>
        <p:spPr>
          <a:xfrm>
            <a:off x="498706" y="5629870"/>
            <a:ext cx="6740294" cy="646331"/>
          </a:xfrm>
          <a:prstGeom prst="rect">
            <a:avLst/>
          </a:prstGeom>
          <a:noFill/>
        </p:spPr>
        <p:txBody>
          <a:bodyPr wrap="square" rtlCol="0">
            <a:spAutoFit/>
          </a:bodyPr>
          <a:lstStyle/>
          <a:p>
            <a:r>
              <a:rPr lang="en-US" b="1" dirty="0">
                <a:solidFill>
                  <a:schemeClr val="bg1"/>
                </a:solidFill>
              </a:rPr>
              <a:t>WANDA 2024</a:t>
            </a:r>
          </a:p>
          <a:p>
            <a:r>
              <a:rPr lang="en-US" b="1" dirty="0">
                <a:solidFill>
                  <a:schemeClr val="bg1"/>
                </a:solidFill>
              </a:rPr>
              <a:t>February 26 – 29, 2024</a:t>
            </a:r>
          </a:p>
        </p:txBody>
      </p:sp>
      <p:sp>
        <p:nvSpPr>
          <p:cNvPr id="5" name="TextBox 4">
            <a:extLst>
              <a:ext uri="{FF2B5EF4-FFF2-40B4-BE49-F238E27FC236}">
                <a16:creationId xmlns:a16="http://schemas.microsoft.com/office/drawing/2014/main" id="{964E055E-47A4-C079-1E77-5820102F8C90}"/>
              </a:ext>
            </a:extLst>
          </p:cNvPr>
          <p:cNvSpPr txBox="1"/>
          <p:nvPr/>
        </p:nvSpPr>
        <p:spPr>
          <a:xfrm>
            <a:off x="152400" y="4426263"/>
            <a:ext cx="4587410" cy="369332"/>
          </a:xfrm>
          <a:prstGeom prst="rect">
            <a:avLst/>
          </a:prstGeom>
          <a:noFill/>
        </p:spPr>
        <p:txBody>
          <a:bodyPr wrap="square">
            <a:spAutoFit/>
          </a:bodyPr>
          <a:lstStyle/>
          <a:p>
            <a:r>
              <a:rPr lang="en-US" b="1" dirty="0">
                <a:solidFill>
                  <a:srgbClr val="FF0000"/>
                </a:solidFill>
              </a:rPr>
              <a:t>https://www.nndc.bnl.gov/ndwg/</a:t>
            </a:r>
          </a:p>
        </p:txBody>
      </p:sp>
    </p:spTree>
    <p:extLst>
      <p:ext uri="{BB962C8B-B14F-4D97-AF65-F5344CB8AC3E}">
        <p14:creationId xmlns:p14="http://schemas.microsoft.com/office/powerpoint/2010/main" val="15434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643B5-46E4-45F2-A3DF-513206F00C71}"/>
              </a:ext>
            </a:extLst>
          </p:cNvPr>
          <p:cNvSpPr>
            <a:spLocks noGrp="1"/>
          </p:cNvSpPr>
          <p:nvPr>
            <p:ph type="title"/>
          </p:nvPr>
        </p:nvSpPr>
        <p:spPr/>
        <p:txBody>
          <a:bodyPr/>
          <a:lstStyle/>
          <a:p>
            <a:r>
              <a:rPr lang="en-US" dirty="0"/>
              <a:t>WANDA2022 Outcomes</a:t>
            </a:r>
          </a:p>
        </p:txBody>
      </p:sp>
      <p:pic>
        <p:nvPicPr>
          <p:cNvPr id="19" name="Content Placeholder 18">
            <a:extLst>
              <a:ext uri="{FF2B5EF4-FFF2-40B4-BE49-F238E27FC236}">
                <a16:creationId xmlns:a16="http://schemas.microsoft.com/office/drawing/2014/main" id="{85A771A0-ADE4-42D7-BE38-0D7E73E5381E}"/>
              </a:ext>
            </a:extLst>
          </p:cNvPr>
          <p:cNvPicPr>
            <a:picLocks noGrp="1" noChangeAspect="1"/>
          </p:cNvPicPr>
          <p:nvPr>
            <p:ph sz="quarter" idx="15"/>
          </p:nvPr>
        </p:nvPicPr>
        <p:blipFill>
          <a:blip r:embed="rId2"/>
          <a:stretch>
            <a:fillRect/>
          </a:stretch>
        </p:blipFill>
        <p:spPr>
          <a:xfrm>
            <a:off x="0" y="1375033"/>
            <a:ext cx="9144000" cy="4142736"/>
          </a:xfrm>
        </p:spPr>
      </p:pic>
      <p:sp>
        <p:nvSpPr>
          <p:cNvPr id="21" name="Text Placeholder 20">
            <a:extLst>
              <a:ext uri="{FF2B5EF4-FFF2-40B4-BE49-F238E27FC236}">
                <a16:creationId xmlns:a16="http://schemas.microsoft.com/office/drawing/2014/main" id="{40F4959F-3CD3-4819-A1E7-794A4DBB33C0}"/>
              </a:ext>
            </a:extLst>
          </p:cNvPr>
          <p:cNvSpPr>
            <a:spLocks noGrp="1"/>
          </p:cNvSpPr>
          <p:nvPr>
            <p:ph type="body" sz="quarter" idx="16"/>
          </p:nvPr>
        </p:nvSpPr>
        <p:spPr/>
        <p:txBody>
          <a:bodyPr/>
          <a:lstStyle/>
          <a:p>
            <a:r>
              <a:rPr lang="en-US" dirty="0"/>
              <a:t>Nuclear Data Needs</a:t>
            </a:r>
          </a:p>
        </p:txBody>
      </p:sp>
    </p:spTree>
    <p:extLst>
      <p:ext uri="{BB962C8B-B14F-4D97-AF65-F5344CB8AC3E}">
        <p14:creationId xmlns:p14="http://schemas.microsoft.com/office/powerpoint/2010/main" val="321335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AE17D6-4568-4ADB-9B41-9B7268B49B66}"/>
              </a:ext>
            </a:extLst>
          </p:cNvPr>
          <p:cNvSpPr txBox="1"/>
          <p:nvPr/>
        </p:nvSpPr>
        <p:spPr>
          <a:xfrm>
            <a:off x="533400" y="57090"/>
            <a:ext cx="7930376"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Lucida Sans Unicode"/>
                <a:ea typeface="+mn-ea"/>
                <a:cs typeface="+mn-cs"/>
              </a:rPr>
              <a:t>Nearly $</a:t>
            </a:r>
            <a:r>
              <a:rPr lang="en-US" sz="2000" b="1" i="1" dirty="0">
                <a:solidFill>
                  <a:prstClr val="black"/>
                </a:solidFill>
                <a:latin typeface="Lucida Sans Unicode"/>
              </a:rPr>
              <a:t>60</a:t>
            </a:r>
            <a:r>
              <a:rPr kumimoji="0" lang="en-US" sz="2000" b="1" i="1" u="none" strike="noStrike" kern="1200" cap="none" spc="0" normalizeH="0" baseline="0" noProof="0" dirty="0">
                <a:ln>
                  <a:noFill/>
                </a:ln>
                <a:solidFill>
                  <a:prstClr val="black"/>
                </a:solidFill>
                <a:effectLst/>
                <a:uLnTx/>
                <a:uFillTx/>
                <a:latin typeface="Lucida Sans Unicode"/>
                <a:ea typeface="+mn-ea"/>
                <a:cs typeface="+mn-cs"/>
              </a:rPr>
              <a:t> Million NDIAWG FOA Funded Projects Since 2018</a:t>
            </a:r>
          </a:p>
        </p:txBody>
      </p:sp>
      <p:graphicFrame>
        <p:nvGraphicFramePr>
          <p:cNvPr id="2" name="Table 1">
            <a:extLst>
              <a:ext uri="{FF2B5EF4-FFF2-40B4-BE49-F238E27FC236}">
                <a16:creationId xmlns:a16="http://schemas.microsoft.com/office/drawing/2014/main" id="{B37109C9-846C-65A6-776A-8CB32E0EA881}"/>
              </a:ext>
            </a:extLst>
          </p:cNvPr>
          <p:cNvGraphicFramePr>
            <a:graphicFrameLocks noGrp="1"/>
          </p:cNvGraphicFramePr>
          <p:nvPr>
            <p:extLst>
              <p:ext uri="{D42A27DB-BD31-4B8C-83A1-F6EECF244321}">
                <p14:modId xmlns:p14="http://schemas.microsoft.com/office/powerpoint/2010/main" val="1195158974"/>
              </p:ext>
            </p:extLst>
          </p:nvPr>
        </p:nvGraphicFramePr>
        <p:xfrm>
          <a:off x="0" y="422827"/>
          <a:ext cx="9144000" cy="6435172"/>
        </p:xfrm>
        <a:graphic>
          <a:graphicData uri="http://schemas.openxmlformats.org/drawingml/2006/table">
            <a:tbl>
              <a:tblPr/>
              <a:tblGrid>
                <a:gridCol w="350152">
                  <a:extLst>
                    <a:ext uri="{9D8B030D-6E8A-4147-A177-3AD203B41FA5}">
                      <a16:colId xmlns:a16="http://schemas.microsoft.com/office/drawing/2014/main" val="1454204916"/>
                    </a:ext>
                  </a:extLst>
                </a:gridCol>
                <a:gridCol w="2521104">
                  <a:extLst>
                    <a:ext uri="{9D8B030D-6E8A-4147-A177-3AD203B41FA5}">
                      <a16:colId xmlns:a16="http://schemas.microsoft.com/office/drawing/2014/main" val="955646705"/>
                    </a:ext>
                  </a:extLst>
                </a:gridCol>
                <a:gridCol w="410180">
                  <a:extLst>
                    <a:ext uri="{9D8B030D-6E8A-4147-A177-3AD203B41FA5}">
                      <a16:colId xmlns:a16="http://schemas.microsoft.com/office/drawing/2014/main" val="2355388299"/>
                    </a:ext>
                  </a:extLst>
                </a:gridCol>
                <a:gridCol w="1130495">
                  <a:extLst>
                    <a:ext uri="{9D8B030D-6E8A-4147-A177-3AD203B41FA5}">
                      <a16:colId xmlns:a16="http://schemas.microsoft.com/office/drawing/2014/main" val="1000487176"/>
                    </a:ext>
                  </a:extLst>
                </a:gridCol>
                <a:gridCol w="70030">
                  <a:extLst>
                    <a:ext uri="{9D8B030D-6E8A-4147-A177-3AD203B41FA5}">
                      <a16:colId xmlns:a16="http://schemas.microsoft.com/office/drawing/2014/main" val="3959410763"/>
                    </a:ext>
                  </a:extLst>
                </a:gridCol>
                <a:gridCol w="380166">
                  <a:extLst>
                    <a:ext uri="{9D8B030D-6E8A-4147-A177-3AD203B41FA5}">
                      <a16:colId xmlns:a16="http://schemas.microsoft.com/office/drawing/2014/main" val="3864047548"/>
                    </a:ext>
                  </a:extLst>
                </a:gridCol>
                <a:gridCol w="2521104">
                  <a:extLst>
                    <a:ext uri="{9D8B030D-6E8A-4147-A177-3AD203B41FA5}">
                      <a16:colId xmlns:a16="http://schemas.microsoft.com/office/drawing/2014/main" val="3808482021"/>
                    </a:ext>
                  </a:extLst>
                </a:gridCol>
                <a:gridCol w="380166">
                  <a:extLst>
                    <a:ext uri="{9D8B030D-6E8A-4147-A177-3AD203B41FA5}">
                      <a16:colId xmlns:a16="http://schemas.microsoft.com/office/drawing/2014/main" val="422924272"/>
                    </a:ext>
                  </a:extLst>
                </a:gridCol>
                <a:gridCol w="1380603">
                  <a:extLst>
                    <a:ext uri="{9D8B030D-6E8A-4147-A177-3AD203B41FA5}">
                      <a16:colId xmlns:a16="http://schemas.microsoft.com/office/drawing/2014/main" val="161425771"/>
                    </a:ext>
                  </a:extLst>
                </a:gridCol>
              </a:tblGrid>
              <a:tr h="189420">
                <a:tc>
                  <a:txBody>
                    <a:bodyPr/>
                    <a:lstStyle/>
                    <a:p>
                      <a:pPr algn="ctr" fontAlgn="b"/>
                      <a:r>
                        <a:rPr lang="en-US" sz="1050" b="1" i="0" u="none" strike="noStrike" dirty="0">
                          <a:solidFill>
                            <a:srgbClr val="000000"/>
                          </a:solidFill>
                          <a:effectLst/>
                          <a:latin typeface="Calibri" panose="020F0502020204030204" pitchFamily="34" charset="0"/>
                        </a:rPr>
                        <a:t>FY </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50" b="1" i="0" u="none" strike="noStrike" dirty="0">
                          <a:solidFill>
                            <a:srgbClr val="000000"/>
                          </a:solidFill>
                          <a:effectLst/>
                          <a:latin typeface="Calibri" panose="020F0502020204030204" pitchFamily="34" charset="0"/>
                        </a:rPr>
                        <a:t>Title</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50" b="1" i="0" u="none" strike="noStrike" dirty="0">
                          <a:solidFill>
                            <a:srgbClr val="000000"/>
                          </a:solidFill>
                          <a:effectLst/>
                          <a:latin typeface="Calibri" panose="020F0502020204030204" pitchFamily="34" charset="0"/>
                        </a:rPr>
                        <a:t> Lab</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50" b="1" i="0" u="none" strike="noStrike" dirty="0">
                          <a:solidFill>
                            <a:srgbClr val="000000"/>
                          </a:solidFill>
                          <a:effectLst/>
                          <a:latin typeface="Calibri" panose="020F0502020204030204" pitchFamily="34" charset="0"/>
                        </a:rPr>
                        <a:t>PI</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US" sz="1050" b="1"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50" b="1" i="0" u="none" strike="noStrike">
                          <a:solidFill>
                            <a:srgbClr val="000000"/>
                          </a:solidFill>
                          <a:effectLst/>
                          <a:latin typeface="Calibri" panose="020F0502020204030204" pitchFamily="34" charset="0"/>
                        </a:rPr>
                        <a:t>FY </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50" b="1" i="0" u="none" strike="noStrike" dirty="0">
                          <a:solidFill>
                            <a:srgbClr val="000000"/>
                          </a:solidFill>
                          <a:effectLst/>
                          <a:latin typeface="Calibri" panose="020F0502020204030204" pitchFamily="34" charset="0"/>
                        </a:rPr>
                        <a:t>Title</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50" b="1" i="0" u="none" strike="noStrike" dirty="0">
                          <a:solidFill>
                            <a:srgbClr val="000000"/>
                          </a:solidFill>
                          <a:effectLst/>
                          <a:latin typeface="Calibri" panose="020F0502020204030204" pitchFamily="34" charset="0"/>
                        </a:rPr>
                        <a:t> Lab</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050" b="1" i="0" u="none" strike="noStrike" dirty="0">
                          <a:solidFill>
                            <a:srgbClr val="000000"/>
                          </a:solidFill>
                          <a:effectLst/>
                          <a:latin typeface="Calibri" panose="020F0502020204030204" pitchFamily="34" charset="0"/>
                        </a:rPr>
                        <a:t>PI</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4256184215"/>
                  </a:ext>
                </a:extLst>
              </a:tr>
              <a:tr h="296929">
                <a:tc>
                  <a:txBody>
                    <a:bodyPr/>
                    <a:lstStyle/>
                    <a:p>
                      <a:pPr algn="ctr" fontAlgn="b"/>
                      <a:r>
                        <a:rPr lang="en-US" sz="900" b="0" i="0" u="none" strike="noStrike" dirty="0">
                          <a:solidFill>
                            <a:srgbClr val="000000"/>
                          </a:solidFill>
                          <a:effectLst/>
                          <a:latin typeface="Calibri" panose="020F0502020204030204" pitchFamily="34" charset="0"/>
                        </a:rPr>
                        <a:t>FY18</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Novel Approach for Improving Antineutrino Spectra Predictions for Nonproliferation Applications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ANL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Kondev, Filip</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FY22</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Gamma Rays Induced by Neutrons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BNL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Brown, Dave</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001435"/>
                  </a:ext>
                </a:extLst>
              </a:tr>
              <a:tr h="445394">
                <a:tc>
                  <a:txBody>
                    <a:bodyPr/>
                    <a:lstStyle/>
                    <a:p>
                      <a:pPr algn="ctr" fontAlgn="b"/>
                      <a:r>
                        <a:rPr lang="en-US" sz="900" b="0" i="0" u="none" strike="noStrike" dirty="0">
                          <a:solidFill>
                            <a:srgbClr val="000000"/>
                          </a:solidFill>
                          <a:effectLst/>
                          <a:latin typeface="Calibri" panose="020F0502020204030204" pitchFamily="34" charset="0"/>
                        </a:rPr>
                        <a:t>FY18</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Improving the Nuclear Data on Fission Product Decays at CARIBU</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ANL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Savard, Guy</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FY22</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White-source neutron-gamma coincidence measurements of gamma production cross sections at LANSCE</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LANL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Kelly, Keegan</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06547"/>
                  </a:ext>
                </a:extLst>
              </a:tr>
              <a:tr h="296929">
                <a:tc>
                  <a:txBody>
                    <a:bodyPr/>
                    <a:lstStyle/>
                    <a:p>
                      <a:pPr algn="ctr" fontAlgn="ctr"/>
                      <a:r>
                        <a:rPr lang="en-US" sz="900" b="0" i="0" u="none" strike="noStrike" dirty="0">
                          <a:solidFill>
                            <a:srgbClr val="000000"/>
                          </a:solidFill>
                          <a:effectLst/>
                          <a:latin typeface="Calibri" panose="020F0502020204030204" pitchFamily="34" charset="0"/>
                        </a:rPr>
                        <a:t>FY19</a:t>
                      </a:r>
                    </a:p>
                  </a:txBody>
                  <a:tcPr marL="3601" marR="3601" marT="3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Independent Fission Product Yields from 0.5 to 20 MeV</a:t>
                      </a:r>
                    </a:p>
                  </a:txBody>
                  <a:tcPr marL="3601" marR="3601" marT="3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panose="020F0502020204030204" pitchFamily="34" charset="0"/>
                        </a:rPr>
                        <a:t>LANL</a:t>
                      </a:r>
                    </a:p>
                  </a:txBody>
                  <a:tcPr marL="3601" marR="3601" marT="3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Winkelbauer, Jack</a:t>
                      </a:r>
                    </a:p>
                  </a:txBody>
                  <a:tcPr marL="3601" marR="3601" marT="3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3601" marR="3601" marT="36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FY22</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Evaluation of Gamma-ray Production</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LANL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Kawano, Toshihiko</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786302"/>
                  </a:ext>
                </a:extLst>
              </a:tr>
              <a:tr h="593858">
                <a:tc>
                  <a:txBody>
                    <a:bodyPr/>
                    <a:lstStyle/>
                    <a:p>
                      <a:pPr algn="ctr" fontAlgn="b"/>
                      <a:r>
                        <a:rPr lang="en-US" sz="900" b="0" i="0" u="none" strike="noStrike" dirty="0">
                          <a:solidFill>
                            <a:srgbClr val="000000"/>
                          </a:solidFill>
                          <a:effectLst/>
                          <a:latin typeface="Calibri" panose="020F0502020204030204" pitchFamily="34" charset="0"/>
                        </a:rPr>
                        <a:t>FY19</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Energy Dependent Fission Product Yields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LLNL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Tonchev, Anton</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FY22</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Determination of ß-energy spectral shapes in fission products affecting reactor decay heat and anti-neutrino flux and addressing potential physics beyond the standard model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ORNL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Charlie Rasco</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642705"/>
                  </a:ext>
                </a:extLst>
              </a:tr>
              <a:tr h="296929">
                <a:tc>
                  <a:txBody>
                    <a:bodyPr/>
                    <a:lstStyle/>
                    <a:p>
                      <a:pPr algn="ctr" fontAlgn="b"/>
                      <a:r>
                        <a:rPr lang="en-US" sz="900" b="0" i="0" u="none" strike="noStrike" dirty="0">
                          <a:solidFill>
                            <a:srgbClr val="000000"/>
                          </a:solidFill>
                          <a:effectLst/>
                          <a:latin typeface="Calibri" panose="020F0502020204030204" pitchFamily="34" charset="0"/>
                        </a:rPr>
                        <a:t>FY19</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Measurements of Independent Fission Product Yields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LANL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Duke, Dana</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FY22</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Modern Structure-based Nuclear Data Evaluations for Basic Science, Nuclear Safety &amp; Security</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LANL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Mark Paris</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294309"/>
                  </a:ext>
                </a:extLst>
              </a:tr>
              <a:tr h="445394">
                <a:tc>
                  <a:txBody>
                    <a:bodyPr/>
                    <a:lstStyle/>
                    <a:p>
                      <a:pPr algn="ctr" fontAlgn="b"/>
                      <a:r>
                        <a:rPr lang="en-US" sz="900" b="0" i="0" u="none" strike="noStrike" dirty="0">
                          <a:solidFill>
                            <a:srgbClr val="000000"/>
                          </a:solidFill>
                          <a:effectLst/>
                          <a:latin typeface="Calibri" panose="020F0502020204030204" pitchFamily="34" charset="0"/>
                        </a:rPr>
                        <a:t>FY19</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Beta-strength function, reactor decay heat, and anti-neutrino properties from total absorption spectroscopy of fission fragments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ORNL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Rykaczewski, Krzysztof</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FY22</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Designing Nuclear-data Measurements that Resolve Discrepancies in Existing Data</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LANL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Denise neudecker</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118763"/>
                  </a:ext>
                </a:extLst>
              </a:tr>
              <a:tr h="445394">
                <a:tc>
                  <a:txBody>
                    <a:bodyPr/>
                    <a:lstStyle/>
                    <a:p>
                      <a:pPr algn="ctr" fontAlgn="b"/>
                      <a:r>
                        <a:rPr lang="en-US" sz="900" b="0" i="0" u="none" strike="noStrike" dirty="0">
                          <a:solidFill>
                            <a:srgbClr val="000000"/>
                          </a:solidFill>
                          <a:effectLst/>
                          <a:latin typeface="Calibri" panose="020F0502020204030204" pitchFamily="34" charset="0"/>
                        </a:rPr>
                        <a:t>FY19</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Integral Measurements of Independent and Cumulative Fission Product Yields Supporting Nuclear Forensics and Other Applications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LANL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Bredeweg, Todd</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FY22</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Two and Three-body Photodisintegration of the Triton at Energies Below 30 MeV</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Duke</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Calvin Howell</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431986"/>
                  </a:ext>
                </a:extLst>
              </a:tr>
              <a:tr h="296929">
                <a:tc>
                  <a:txBody>
                    <a:bodyPr/>
                    <a:lstStyle/>
                    <a:p>
                      <a:pPr algn="ctr" fontAlgn="b"/>
                      <a:r>
                        <a:rPr lang="en-US" sz="900" b="0" i="0" u="none" strike="noStrike" dirty="0">
                          <a:solidFill>
                            <a:srgbClr val="000000"/>
                          </a:solidFill>
                          <a:effectLst/>
                          <a:latin typeface="Calibri" panose="020F0502020204030204" pitchFamily="34" charset="0"/>
                        </a:rPr>
                        <a:t>FY19</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Evaluation of Energy Dependent Fission Product Yields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LANL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Kawano, Toshihiko</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FY24</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Accelerated Decay Data Evaluation and Development of an Adopted Decay Data Library</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BNL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Ricard-McCutchan,Elizabeth </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809555"/>
                  </a:ext>
                </a:extLst>
              </a:tr>
              <a:tr h="296929">
                <a:tc>
                  <a:txBody>
                    <a:bodyPr/>
                    <a:lstStyle/>
                    <a:p>
                      <a:pPr algn="ctr" fontAlgn="b"/>
                      <a:r>
                        <a:rPr lang="en-US" sz="900" b="0" i="0" u="none" strike="noStrike" dirty="0">
                          <a:solidFill>
                            <a:srgbClr val="000000"/>
                          </a:solidFill>
                          <a:effectLst/>
                          <a:latin typeface="Calibri" panose="020F0502020204030204" pitchFamily="34" charset="0"/>
                        </a:rPr>
                        <a:t>FY19</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State-of-the-art Gamma-ray Spectroscopy to Enhance the ENSDF </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BNL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McCutchan, Elizabeth</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FY24</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Benchmarking and validating cosmogenic activation models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PNNL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Saldanha, Richard </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565614"/>
                  </a:ext>
                </a:extLst>
              </a:tr>
              <a:tr h="296929">
                <a:tc>
                  <a:txBody>
                    <a:bodyPr/>
                    <a:lstStyle/>
                    <a:p>
                      <a:pPr algn="ctr" fontAlgn="b"/>
                      <a:r>
                        <a:rPr lang="en-US" sz="900" b="0" i="0" u="none" strike="noStrike" dirty="0">
                          <a:solidFill>
                            <a:srgbClr val="000000"/>
                          </a:solidFill>
                          <a:effectLst/>
                          <a:latin typeface="Calibri" panose="020F0502020204030204" pitchFamily="34" charset="0"/>
                        </a:rPr>
                        <a:t>FY20</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Improving the double-differential 238U(n,n’g) cross section using neutron-gamma coincidences</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LBNL</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Bernstein, Lee</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FY24</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Development of Benchmark Measurements for Capture Gamma Cascades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RPI</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Danon, Yaron </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761470"/>
                  </a:ext>
                </a:extLst>
              </a:tr>
              <a:tr h="445394">
                <a:tc>
                  <a:txBody>
                    <a:bodyPr/>
                    <a:lstStyle/>
                    <a:p>
                      <a:pPr algn="ctr" fontAlgn="b"/>
                      <a:r>
                        <a:rPr lang="en-US" sz="900" b="0" i="0" u="none" strike="noStrike" dirty="0">
                          <a:solidFill>
                            <a:srgbClr val="000000"/>
                          </a:solidFill>
                          <a:effectLst/>
                          <a:latin typeface="Calibri" panose="020F0502020204030204" pitchFamily="34" charset="0"/>
                        </a:rPr>
                        <a:t>FY20</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238U(p,xn) and 235U(d,xn) 235-237Np Nuclear Reaction Cross Sections Relevant to the Production of 236gNp</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LBNL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Bernstein, Lee</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FY24</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Impact of Nuclear Data on Advanced Nuclear Energy Systems Safety and Operation</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ORNL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Ilas, Germina </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336610"/>
                  </a:ext>
                </a:extLst>
              </a:tr>
              <a:tr h="445394">
                <a:tc>
                  <a:txBody>
                    <a:bodyPr/>
                    <a:lstStyle/>
                    <a:p>
                      <a:pPr algn="ctr" fontAlgn="b"/>
                      <a:r>
                        <a:rPr lang="en-US" sz="900" b="0" i="0" u="none" strike="noStrike" dirty="0">
                          <a:solidFill>
                            <a:srgbClr val="000000"/>
                          </a:solidFill>
                          <a:effectLst/>
                          <a:latin typeface="Calibri" panose="020F0502020204030204" pitchFamily="34" charset="0"/>
                        </a:rPr>
                        <a:t>FY20</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Scoping Study of the Impact of (alpha,n) Reactions and Yields of Nonproliferation Applications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ORNL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Romano, Catherine   </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FY24</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The Berkeley Atlas: A database of absolute cross sections for inelastic, gamma-ray production with 14 MeV neutrons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Johns Hopkins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Peplowski, Patrick </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503351"/>
                  </a:ext>
                </a:extLst>
              </a:tr>
              <a:tr h="593858">
                <a:tc>
                  <a:txBody>
                    <a:bodyPr/>
                    <a:lstStyle/>
                    <a:p>
                      <a:pPr algn="ctr" fontAlgn="b"/>
                      <a:r>
                        <a:rPr lang="en-US" sz="900" b="0" i="0" u="none" strike="noStrike" dirty="0">
                          <a:solidFill>
                            <a:srgbClr val="000000"/>
                          </a:solidFill>
                          <a:effectLst/>
                          <a:latin typeface="Calibri" panose="020F0502020204030204" pitchFamily="34" charset="0"/>
                        </a:rPr>
                        <a:t>FY20</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Assessment of Nuclear Data Needs for Neutron Active Interrogation</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Calibri" panose="020F0502020204030204" pitchFamily="34" charset="0"/>
                        </a:rPr>
                        <a:t>ORNL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effectLst/>
                          <a:latin typeface="Calibri" panose="020F0502020204030204" pitchFamily="34" charset="0"/>
                        </a:rPr>
                        <a:t>McConchie, Seth</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FY24</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A Comprehensive Self-Consistent Campaign to Determine Reaction Cross Sections, Secondary Gamma-Ray Yields, and Measured Neutron Spectra for Alpha-Induced Reactions on Light Nuclei</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ORNL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Nattress, Jason</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030405"/>
                  </a:ext>
                </a:extLst>
              </a:tr>
              <a:tr h="445394">
                <a:tc>
                  <a:txBody>
                    <a:bodyPr/>
                    <a:lstStyle/>
                    <a:p>
                      <a:pPr algn="ctr" fontAlgn="b"/>
                      <a:r>
                        <a:rPr lang="en-US" sz="900" b="0" i="0" u="none" strike="noStrike" dirty="0">
                          <a:solidFill>
                            <a:srgbClr val="000000"/>
                          </a:solidFill>
                          <a:effectLst/>
                          <a:latin typeface="Calibri" panose="020F0502020204030204" pitchFamily="34" charset="0"/>
                        </a:rPr>
                        <a:t>FY20</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Fission product yield measurements using 252Cf spontaneous fission and neutron-induced fission on actinide targets at CARIBU </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Calibri" panose="020F0502020204030204" pitchFamily="34" charset="0"/>
                        </a:rPr>
                        <a:t>ANL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effectLst/>
                          <a:latin typeface="Calibri" panose="020F0502020204030204" pitchFamily="34" charset="0"/>
                        </a:rPr>
                        <a:t>Savard, Guy</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a:solidFill>
                            <a:srgbClr val="000000"/>
                          </a:solidFill>
                          <a:effectLst/>
                          <a:latin typeface="Calibri" panose="020F0502020204030204" pitchFamily="34" charset="0"/>
                        </a:rPr>
                        <a:t>FY24</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New measurements of spontaneous fission properties of Pu isotopes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LANL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Devlin, Matthew</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92008"/>
                  </a:ext>
                </a:extLst>
              </a:tr>
              <a:tr h="302049">
                <a:tc>
                  <a:txBody>
                    <a:bodyPr/>
                    <a:lstStyle/>
                    <a:p>
                      <a:pPr algn="ctr" fontAlgn="b"/>
                      <a:r>
                        <a:rPr lang="en-US" sz="900" b="0" i="0" u="none" strike="noStrike" dirty="0">
                          <a:solidFill>
                            <a:srgbClr val="000000"/>
                          </a:solidFill>
                          <a:effectLst/>
                          <a:latin typeface="Calibri" panose="020F0502020204030204" pitchFamily="34" charset="0"/>
                        </a:rPr>
                        <a:t>FY20</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000000"/>
                          </a:solidFill>
                          <a:effectLst/>
                          <a:latin typeface="Calibri" panose="020F0502020204030204" pitchFamily="34" charset="0"/>
                        </a:rPr>
                        <a:t>Modernization and Optimization of the Evaluated Nuclear Structure Data File</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Calibri" panose="020F0502020204030204" pitchFamily="34" charset="0"/>
                        </a:rPr>
                        <a:t>BNL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effectLst/>
                          <a:latin typeface="Calibri" panose="020F0502020204030204" pitchFamily="34" charset="0"/>
                        </a:rPr>
                        <a:t>McCutchan, Elizabeth</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b"/>
                      <a:r>
                        <a:rPr lang="en-US" sz="900" b="0" i="0" u="none" strike="noStrike" dirty="0">
                          <a:solidFill>
                            <a:srgbClr val="000000"/>
                          </a:solidFill>
                          <a:effectLst/>
                          <a:latin typeface="Calibri" panose="020F0502020204030204" pitchFamily="34" charset="0"/>
                        </a:rPr>
                        <a:t>FY24</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Scoping Study for Nuclear Reaction Cross Sections on Short-Lived Fission Products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LLNL</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Ratkiewicz, Andrew</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939057"/>
                  </a:ext>
                </a:extLst>
              </a:tr>
              <a:tr h="302049">
                <a:tc>
                  <a:txBody>
                    <a:bodyPr/>
                    <a:lstStyle/>
                    <a:p>
                      <a:pPr algn="ctr" fontAlgn="b"/>
                      <a:r>
                        <a:rPr lang="en-US" sz="900" b="0" i="0" u="none" strike="noStrike" dirty="0">
                          <a:solidFill>
                            <a:srgbClr val="000000"/>
                          </a:solidFill>
                          <a:effectLst/>
                          <a:latin typeface="Calibri" panose="020F0502020204030204" pitchFamily="34" charset="0"/>
                        </a:rPr>
                        <a:t>FY21</a:t>
                      </a:r>
                    </a:p>
                  </a:txBody>
                  <a:tcPr marL="3601" marR="3601" marT="360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effectLst/>
                          <a:latin typeface="Calibri" panose="020F0502020204030204" pitchFamily="34" charset="0"/>
                        </a:rPr>
                        <a:t>Neutron Scattering Cross Sections: (n,n'), (n,n'g), and (n,g) Measurements</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900" b="0" i="0" u="none" strike="noStrike" dirty="0">
                          <a:solidFill>
                            <a:srgbClr val="000000"/>
                          </a:solidFill>
                          <a:effectLst/>
                          <a:latin typeface="Calibri" panose="020F0502020204030204" pitchFamily="34" charset="0"/>
                        </a:rPr>
                        <a:t>USNA</a:t>
                      </a:r>
                    </a:p>
                  </a:txBody>
                  <a:tcPr marL="3601" marR="3601" marT="3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err="1">
                          <a:solidFill>
                            <a:srgbClr val="000000"/>
                          </a:solidFill>
                          <a:effectLst/>
                          <a:latin typeface="Calibri" panose="020F0502020204030204" pitchFamily="34" charset="0"/>
                        </a:rPr>
                        <a:t>Vanhoy</a:t>
                      </a:r>
                      <a:r>
                        <a:rPr lang="en-US" sz="900" b="0" i="0" u="none" strike="noStrike" dirty="0">
                          <a:solidFill>
                            <a:srgbClr val="000000"/>
                          </a:solidFill>
                          <a:effectLst/>
                          <a:latin typeface="Calibri" panose="020F0502020204030204" pitchFamily="34" charset="0"/>
                        </a:rPr>
                        <a:t>, Jeff</a:t>
                      </a:r>
                    </a:p>
                  </a:txBody>
                  <a:tcPr marL="3601" marR="3601" marT="360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3601" marR="3601" marT="3601" marB="0" anchor="b">
                    <a:lnL w="12700" cap="flat" cmpd="sng" algn="ctr">
                      <a:solidFill>
                        <a:srgbClr val="000000"/>
                      </a:solidFill>
                      <a:prstDash val="solid"/>
                      <a:round/>
                      <a:headEnd type="none" w="med" len="med"/>
                      <a:tailEnd type="none" w="med" len="med"/>
                    </a:lnL>
                    <a:lnR>
                      <a:noFill/>
                    </a:lnR>
                    <a:lnT>
                      <a:noFill/>
                    </a:lnT>
                    <a:lnB>
                      <a:noFill/>
                    </a:lnB>
                    <a:solidFill>
                      <a:srgbClr val="BDD7EE"/>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3601" marR="3601" marT="360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3601" marR="3601" marT="360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3601" marR="3601" marT="360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3601" marR="3601" marT="3601"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303906700"/>
                  </a:ext>
                </a:extLst>
              </a:tr>
            </a:tbl>
          </a:graphicData>
        </a:graphic>
      </p:graphicFrame>
    </p:spTree>
    <p:extLst>
      <p:ext uri="{BB962C8B-B14F-4D97-AF65-F5344CB8AC3E}">
        <p14:creationId xmlns:p14="http://schemas.microsoft.com/office/powerpoint/2010/main" val="372977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424BC-53A7-4E00-96E6-6A88116A63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Title 3">
            <a:extLst>
              <a:ext uri="{FF2B5EF4-FFF2-40B4-BE49-F238E27FC236}">
                <a16:creationId xmlns:a16="http://schemas.microsoft.com/office/drawing/2014/main" id="{A856B84A-CFFF-4049-96B7-A5109F6934A7}"/>
              </a:ext>
            </a:extLst>
          </p:cNvPr>
          <p:cNvSpPr>
            <a:spLocks noGrp="1"/>
          </p:cNvSpPr>
          <p:nvPr>
            <p:ph type="title"/>
          </p:nvPr>
        </p:nvSpPr>
        <p:spPr>
          <a:xfrm>
            <a:off x="417672" y="-7536"/>
            <a:ext cx="8229600" cy="365125"/>
          </a:xfrm>
        </p:spPr>
        <p:txBody>
          <a:bodyPr>
            <a:noAutofit/>
          </a:bodyPr>
          <a:lstStyle/>
          <a:p>
            <a:pPr algn="ctr"/>
            <a:r>
              <a:rPr lang="en-US" sz="2000" b="1" i="1" dirty="0">
                <a:solidFill>
                  <a:schemeClr val="tx1"/>
                </a:solidFill>
              </a:rPr>
              <a:t>Organizations Represented at </a:t>
            </a:r>
            <a:r>
              <a:rPr lang="en-US" sz="2000" i="1" dirty="0">
                <a:solidFill>
                  <a:schemeClr val="tx1"/>
                </a:solidFill>
              </a:rPr>
              <a:t>WANDA</a:t>
            </a:r>
            <a:r>
              <a:rPr lang="en-US" sz="2000" b="1" i="1" dirty="0">
                <a:solidFill>
                  <a:schemeClr val="tx1"/>
                </a:solidFill>
              </a:rPr>
              <a:t> Workshops</a:t>
            </a:r>
          </a:p>
        </p:txBody>
      </p:sp>
      <p:graphicFrame>
        <p:nvGraphicFramePr>
          <p:cNvPr id="2" name="Table 1">
            <a:extLst>
              <a:ext uri="{FF2B5EF4-FFF2-40B4-BE49-F238E27FC236}">
                <a16:creationId xmlns:a16="http://schemas.microsoft.com/office/drawing/2014/main" id="{169C106A-BB9C-6228-AB22-98D9BB511247}"/>
              </a:ext>
            </a:extLst>
          </p:cNvPr>
          <p:cNvGraphicFramePr>
            <a:graphicFrameLocks noGrp="1"/>
          </p:cNvGraphicFramePr>
          <p:nvPr>
            <p:extLst>
              <p:ext uri="{D42A27DB-BD31-4B8C-83A1-F6EECF244321}">
                <p14:modId xmlns:p14="http://schemas.microsoft.com/office/powerpoint/2010/main" val="3613858680"/>
              </p:ext>
            </p:extLst>
          </p:nvPr>
        </p:nvGraphicFramePr>
        <p:xfrm>
          <a:off x="0" y="357588"/>
          <a:ext cx="9144001" cy="6528576"/>
        </p:xfrm>
        <a:graphic>
          <a:graphicData uri="http://schemas.openxmlformats.org/drawingml/2006/table">
            <a:tbl>
              <a:tblPr/>
              <a:tblGrid>
                <a:gridCol w="2439587">
                  <a:extLst>
                    <a:ext uri="{9D8B030D-6E8A-4147-A177-3AD203B41FA5}">
                      <a16:colId xmlns:a16="http://schemas.microsoft.com/office/drawing/2014/main" val="1713237811"/>
                    </a:ext>
                  </a:extLst>
                </a:gridCol>
                <a:gridCol w="3605960">
                  <a:extLst>
                    <a:ext uri="{9D8B030D-6E8A-4147-A177-3AD203B41FA5}">
                      <a16:colId xmlns:a16="http://schemas.microsoft.com/office/drawing/2014/main" val="998356514"/>
                    </a:ext>
                  </a:extLst>
                </a:gridCol>
                <a:gridCol w="3098454">
                  <a:extLst>
                    <a:ext uri="{9D8B030D-6E8A-4147-A177-3AD203B41FA5}">
                      <a16:colId xmlns:a16="http://schemas.microsoft.com/office/drawing/2014/main" val="1632735887"/>
                    </a:ext>
                  </a:extLst>
                </a:gridCol>
              </a:tblGrid>
              <a:tr h="171751">
                <a:tc>
                  <a:txBody>
                    <a:bodyPr/>
                    <a:lstStyle/>
                    <a:p>
                      <a:pPr algn="l" fontAlgn="b"/>
                      <a:r>
                        <a:rPr lang="en-US" sz="1100" b="0" i="0" u="none" strike="noStrike">
                          <a:solidFill>
                            <a:srgbClr val="000000"/>
                          </a:solidFill>
                          <a:effectLst/>
                          <a:latin typeface="Calibri" panose="020F0502020204030204" pitchFamily="34" charset="0"/>
                        </a:rPr>
                        <a:t>Universities</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100" b="0" i="0" u="none" strike="noStrike">
                          <a:solidFill>
                            <a:srgbClr val="000000"/>
                          </a:solidFill>
                          <a:effectLst/>
                          <a:latin typeface="Calibri" panose="020F0502020204030204" pitchFamily="34" charset="0"/>
                        </a:rPr>
                        <a:t>Universities (cont.)</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100" b="0" i="0" u="none" strike="noStrike">
                          <a:solidFill>
                            <a:srgbClr val="000000"/>
                          </a:solidFill>
                          <a:effectLst/>
                          <a:latin typeface="Calibri" panose="020F0502020204030204" pitchFamily="34" charset="0"/>
                        </a:rPr>
                        <a:t>DOE</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64894214"/>
                  </a:ext>
                </a:extLst>
              </a:tr>
              <a:tr h="171751">
                <a:tc>
                  <a:txBody>
                    <a:bodyPr/>
                    <a:lstStyle/>
                    <a:p>
                      <a:pPr algn="l" fontAlgn="t"/>
                      <a:r>
                        <a:rPr lang="en-US" sz="1100" b="0" i="0" u="none" strike="noStrike">
                          <a:solidFill>
                            <a:srgbClr val="000000"/>
                          </a:solidFill>
                          <a:effectLst/>
                          <a:latin typeface="Calibri" panose="020F0502020204030204" pitchFamily="34" charset="0"/>
                        </a:rPr>
                        <a:t>Air Force Institute of Technology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Mississippi State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Office of Science, Office of Nuclear Physics</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4200466"/>
                  </a:ext>
                </a:extLst>
              </a:tr>
              <a:tr h="171751">
                <a:tc>
                  <a:txBody>
                    <a:bodyPr/>
                    <a:lstStyle/>
                    <a:p>
                      <a:pPr algn="l" fontAlgn="t"/>
                      <a:r>
                        <a:rPr lang="en-US" sz="1100" b="0" i="0" u="none" strike="noStrike">
                          <a:solidFill>
                            <a:srgbClr val="000000"/>
                          </a:solidFill>
                          <a:effectLst/>
                          <a:latin typeface="Calibri" panose="020F0502020204030204" pitchFamily="34" charset="0"/>
                        </a:rPr>
                        <a:t>Boston University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University of Kentucky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Office of Science, Office of Fusion Energy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011720"/>
                  </a:ext>
                </a:extLst>
              </a:tr>
              <a:tr h="171751">
                <a:tc>
                  <a:txBody>
                    <a:bodyPr/>
                    <a:lstStyle/>
                    <a:p>
                      <a:pPr algn="l" fontAlgn="t"/>
                      <a:r>
                        <a:rPr lang="en-US" sz="1100" b="0" i="0" u="none" strike="noStrike">
                          <a:solidFill>
                            <a:srgbClr val="000000"/>
                          </a:solidFill>
                          <a:effectLst/>
                          <a:latin typeface="Calibri" panose="020F0502020204030204" pitchFamily="34" charset="0"/>
                        </a:rPr>
                        <a:t>Central Michigan University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University of Massachusetts-Lowell</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Office of Science, Office of High Energy Physics</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805861"/>
                  </a:ext>
                </a:extLst>
              </a:tr>
              <a:tr h="329379">
                <a:tc>
                  <a:txBody>
                    <a:bodyPr/>
                    <a:lstStyle/>
                    <a:p>
                      <a:pPr algn="l" fontAlgn="t"/>
                      <a:r>
                        <a:rPr lang="en-US" sz="1100" b="0" i="0" u="none" strike="noStrike">
                          <a:solidFill>
                            <a:srgbClr val="000000"/>
                          </a:solidFill>
                          <a:effectLst/>
                          <a:latin typeface="Calibri" panose="020F0502020204030204" pitchFamily="34" charset="0"/>
                        </a:rPr>
                        <a:t>Colorado School of Mines</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Grand Valley State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Office of Science, Advanced Scientific Computing Research</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137654"/>
                  </a:ext>
                </a:extLst>
              </a:tr>
              <a:tr h="171751">
                <a:tc>
                  <a:txBody>
                    <a:bodyPr/>
                    <a:lstStyle/>
                    <a:p>
                      <a:pPr algn="l" fontAlgn="t"/>
                      <a:r>
                        <a:rPr lang="en-US" sz="1100" b="0" i="0" u="none" strike="noStrike">
                          <a:solidFill>
                            <a:srgbClr val="000000"/>
                          </a:solidFill>
                          <a:effectLst/>
                          <a:latin typeface="Calibri" panose="020F0502020204030204" pitchFamily="34" charset="0"/>
                        </a:rPr>
                        <a:t>George Washington University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James Madison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Office of Science, Isotope Program</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253415"/>
                  </a:ext>
                </a:extLst>
              </a:tr>
              <a:tr h="171751">
                <a:tc>
                  <a:txBody>
                    <a:bodyPr/>
                    <a:lstStyle/>
                    <a:p>
                      <a:pPr algn="l" fontAlgn="t"/>
                      <a:r>
                        <a:rPr lang="en-US" sz="1100" b="0" i="0" u="none" strike="noStrike">
                          <a:solidFill>
                            <a:srgbClr val="000000"/>
                          </a:solidFill>
                          <a:effectLst/>
                          <a:latin typeface="Calibri" panose="020F0502020204030204" pitchFamily="34" charset="0"/>
                        </a:rPr>
                        <a:t>Illinois Institute of Technology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University of New Mexico</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Office of Nuclear Energy </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882583"/>
                  </a:ext>
                </a:extLst>
              </a:tr>
              <a:tr h="171751">
                <a:tc>
                  <a:txBody>
                    <a:bodyPr/>
                    <a:lstStyle/>
                    <a:p>
                      <a:pPr algn="l" fontAlgn="t"/>
                      <a:r>
                        <a:rPr lang="en-US" sz="1100" b="0" i="0" u="none" strike="noStrike">
                          <a:solidFill>
                            <a:srgbClr val="000000"/>
                          </a:solidFill>
                          <a:effectLst/>
                          <a:latin typeface="Calibri" panose="020F0502020204030204" pitchFamily="34" charset="0"/>
                        </a:rPr>
                        <a:t>Johns Hopkins Univeristy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National Laboratories</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100" b="0" i="0" u="none" strike="noStrike">
                          <a:solidFill>
                            <a:srgbClr val="000000"/>
                          </a:solidFill>
                          <a:effectLst/>
                          <a:latin typeface="Calibri" panose="020F0502020204030204" pitchFamily="34" charset="0"/>
                        </a:rPr>
                        <a:t>ARPA-E</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744209"/>
                  </a:ext>
                </a:extLst>
              </a:tr>
              <a:tr h="187997">
                <a:tc>
                  <a:txBody>
                    <a:bodyPr/>
                    <a:lstStyle/>
                    <a:p>
                      <a:pPr algn="l" fontAlgn="b"/>
                      <a:r>
                        <a:rPr lang="en-US" sz="1100" b="0" i="0" u="none" strike="noStrike">
                          <a:solidFill>
                            <a:srgbClr val="000000"/>
                          </a:solidFill>
                          <a:effectLst/>
                          <a:latin typeface="Calibri" panose="020F0502020204030204" pitchFamily="34" charset="0"/>
                        </a:rPr>
                        <a:t>Michigan State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Argonne National Laboratory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Office of Scientific and Technical Information (OSTI)</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796330"/>
                  </a:ext>
                </a:extLst>
              </a:tr>
              <a:tr h="171751">
                <a:tc>
                  <a:txBody>
                    <a:bodyPr/>
                    <a:lstStyle/>
                    <a:p>
                      <a:pPr algn="l" fontAlgn="b"/>
                      <a:r>
                        <a:rPr lang="en-US" sz="1100" b="0" i="0" u="none" strike="noStrike">
                          <a:solidFill>
                            <a:srgbClr val="000000"/>
                          </a:solidFill>
                          <a:effectLst/>
                          <a:latin typeface="Calibri" panose="020F0502020204030204" pitchFamily="34" charset="0"/>
                        </a:rPr>
                        <a:t>North Carolina State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Brookhaven National Laboratory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NNSA</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98099409"/>
                  </a:ext>
                </a:extLst>
              </a:tr>
              <a:tr h="171751">
                <a:tc>
                  <a:txBody>
                    <a:bodyPr/>
                    <a:lstStyle/>
                    <a:p>
                      <a:pPr algn="l" fontAlgn="t"/>
                      <a:r>
                        <a:rPr lang="en-US" sz="1100" b="0" i="0" u="none" strike="noStrike">
                          <a:solidFill>
                            <a:srgbClr val="000000"/>
                          </a:solidFill>
                          <a:effectLst/>
                          <a:latin typeface="Calibri" panose="020F0502020204030204" pitchFamily="34" charset="0"/>
                        </a:rPr>
                        <a:t>Ohio University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Idaho National Laboratory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Defense Programs, NA-11</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905864"/>
                  </a:ext>
                </a:extLst>
              </a:tr>
              <a:tr h="171751">
                <a:tc>
                  <a:txBody>
                    <a:bodyPr/>
                    <a:lstStyle/>
                    <a:p>
                      <a:pPr algn="l" fontAlgn="t"/>
                      <a:r>
                        <a:rPr lang="en-US" sz="1100" b="0" i="0" u="none" strike="noStrike">
                          <a:solidFill>
                            <a:srgbClr val="000000"/>
                          </a:solidFill>
                          <a:effectLst/>
                          <a:latin typeface="Calibri" panose="020F0502020204030204" pitchFamily="34" charset="0"/>
                        </a:rPr>
                        <a:t>Oregon State University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Lawrence Berkeley National Laboratory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Defense Nuclear Nonproliferation, NA-20</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412328"/>
                  </a:ext>
                </a:extLst>
              </a:tr>
              <a:tr h="171751">
                <a:tc>
                  <a:txBody>
                    <a:bodyPr/>
                    <a:lstStyle/>
                    <a:p>
                      <a:pPr algn="l" fontAlgn="t"/>
                      <a:r>
                        <a:rPr lang="en-US" sz="1100" b="0" i="0" u="none" strike="noStrike">
                          <a:solidFill>
                            <a:srgbClr val="000000"/>
                          </a:solidFill>
                          <a:effectLst/>
                          <a:latin typeface="Calibri" panose="020F0502020204030204" pitchFamily="34" charset="0"/>
                        </a:rPr>
                        <a:t>Rensselaer Polytechnic Institute</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Lawrence Livermore National Laboratory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Naval Reactors, NA-30</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635420"/>
                  </a:ext>
                </a:extLst>
              </a:tr>
              <a:tr h="171751">
                <a:tc>
                  <a:txBody>
                    <a:bodyPr/>
                    <a:lstStyle/>
                    <a:p>
                      <a:pPr algn="l" fontAlgn="t"/>
                      <a:r>
                        <a:rPr lang="en-US" sz="1100" b="0" i="0" u="none" strike="noStrike">
                          <a:solidFill>
                            <a:srgbClr val="000000"/>
                          </a:solidFill>
                          <a:effectLst/>
                          <a:latin typeface="Calibri" panose="020F0502020204030204" pitchFamily="34" charset="0"/>
                        </a:rPr>
                        <a:t>Texas A&amp;M University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Los Alamos National Laboratory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Environment, Safety and Health, NA-50</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484018"/>
                  </a:ext>
                </a:extLst>
              </a:tr>
              <a:tr h="171751">
                <a:tc>
                  <a:txBody>
                    <a:bodyPr/>
                    <a:lstStyle/>
                    <a:p>
                      <a:pPr algn="l" fontAlgn="b"/>
                      <a:r>
                        <a:rPr lang="en-US" sz="1100" b="0" i="0" u="none" strike="noStrike">
                          <a:solidFill>
                            <a:srgbClr val="000000"/>
                          </a:solidFill>
                          <a:effectLst/>
                          <a:latin typeface="Calibri" panose="020F0502020204030204" pitchFamily="34" charset="0"/>
                        </a:rPr>
                        <a:t>Triangle Universities Nuclear Laboratory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National Institute of Standards and Technology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Defense Nuclear Security, NA-80</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473613"/>
                  </a:ext>
                </a:extLst>
              </a:tr>
              <a:tr h="171751">
                <a:tc>
                  <a:txBody>
                    <a:bodyPr/>
                    <a:lstStyle/>
                    <a:p>
                      <a:pPr algn="l" fontAlgn="t"/>
                      <a:r>
                        <a:rPr lang="en-US" sz="1100" b="0" i="0" u="none" strike="noStrike">
                          <a:solidFill>
                            <a:srgbClr val="000000"/>
                          </a:solidFill>
                          <a:effectLst/>
                          <a:latin typeface="Calibri" panose="020F0502020204030204" pitchFamily="34" charset="0"/>
                        </a:rPr>
                        <a:t>United States Naval Academy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Facility for Rare Isotope Beams, Michigan State Univ.</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DOD</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99780630"/>
                  </a:ext>
                </a:extLst>
              </a:tr>
              <a:tr h="171751">
                <a:tc>
                  <a:txBody>
                    <a:bodyPr/>
                    <a:lstStyle/>
                    <a:p>
                      <a:pPr algn="l" fontAlgn="t"/>
                      <a:r>
                        <a:rPr lang="en-US" sz="1100" b="0" i="0" u="none" strike="noStrike">
                          <a:solidFill>
                            <a:srgbClr val="000000"/>
                          </a:solidFill>
                          <a:effectLst/>
                          <a:latin typeface="Calibri" panose="020F0502020204030204" pitchFamily="34" charset="0"/>
                        </a:rPr>
                        <a:t>Univerisity of Tennessee</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Naval Nuclear Laboratory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Defense Threat Reduction Agency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153608"/>
                  </a:ext>
                </a:extLst>
              </a:tr>
              <a:tr h="171751">
                <a:tc>
                  <a:txBody>
                    <a:bodyPr/>
                    <a:lstStyle/>
                    <a:p>
                      <a:pPr algn="l" fontAlgn="t"/>
                      <a:r>
                        <a:rPr lang="en-US" sz="1100" b="0" i="0" u="none" strike="noStrike">
                          <a:solidFill>
                            <a:srgbClr val="000000"/>
                          </a:solidFill>
                          <a:effectLst/>
                          <a:latin typeface="Calibri" panose="020F0502020204030204" pitchFamily="34" charset="0"/>
                        </a:rPr>
                        <a:t>Univeristy of Wisconsin</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Oak Ridge National Laboratory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MDA - Missle Defense Agency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537655"/>
                  </a:ext>
                </a:extLst>
              </a:tr>
              <a:tr h="171751">
                <a:tc>
                  <a:txBody>
                    <a:bodyPr/>
                    <a:lstStyle/>
                    <a:p>
                      <a:pPr algn="l" fontAlgn="t"/>
                      <a:r>
                        <a:rPr lang="en-US" sz="1100" b="0" i="0" u="none" strike="noStrike">
                          <a:solidFill>
                            <a:srgbClr val="000000"/>
                          </a:solidFill>
                          <a:effectLst/>
                          <a:latin typeface="Calibri" panose="020F0502020204030204" pitchFamily="34" charset="0"/>
                        </a:rPr>
                        <a:t>University of California, Berkeley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Pacific Northwest National Laboratory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AFTAC - Air Force Technical Applications Center</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489256"/>
                  </a:ext>
                </a:extLst>
              </a:tr>
              <a:tr h="171751">
                <a:tc>
                  <a:txBody>
                    <a:bodyPr/>
                    <a:lstStyle/>
                    <a:p>
                      <a:pPr algn="l" fontAlgn="t"/>
                      <a:r>
                        <a:rPr lang="en-US" sz="1100" b="0" i="0" u="none" strike="noStrike">
                          <a:solidFill>
                            <a:srgbClr val="000000"/>
                          </a:solidFill>
                          <a:effectLst/>
                          <a:latin typeface="Calibri" panose="020F0502020204030204" pitchFamily="34" charset="0"/>
                        </a:rPr>
                        <a:t>University of Massachusetts</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Sandia National Laboratories</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Other Federal Agencies</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40413830"/>
                  </a:ext>
                </a:extLst>
              </a:tr>
              <a:tr h="171751">
                <a:tc>
                  <a:txBody>
                    <a:bodyPr/>
                    <a:lstStyle/>
                    <a:p>
                      <a:pPr algn="l" fontAlgn="b"/>
                      <a:r>
                        <a:rPr lang="en-US" sz="1100" b="0" i="0" u="none" strike="noStrike">
                          <a:solidFill>
                            <a:srgbClr val="000000"/>
                          </a:solidFill>
                          <a:effectLst/>
                          <a:latin typeface="Calibri" panose="020F0502020204030204" pitchFamily="34" charset="0"/>
                        </a:rPr>
                        <a:t>University of Michigan</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Savannah River National Laboratory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NRC - Nuclear Regulatory Commission</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979208"/>
                  </a:ext>
                </a:extLst>
              </a:tr>
              <a:tr h="171751">
                <a:tc>
                  <a:txBody>
                    <a:bodyPr/>
                    <a:lstStyle/>
                    <a:p>
                      <a:pPr algn="l" fontAlgn="t"/>
                      <a:r>
                        <a:rPr lang="en-US" sz="1100" b="0" i="0" u="none" strike="noStrike">
                          <a:solidFill>
                            <a:srgbClr val="000000"/>
                          </a:solidFill>
                          <a:effectLst/>
                          <a:latin typeface="Calibri" panose="020F0502020204030204" pitchFamily="34" charset="0"/>
                        </a:rPr>
                        <a:t>University of Notre Dame</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SLAC National Accelerator Laboratory, Stanford University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NASA - National Aeronautics and Space Administration</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1440619"/>
                  </a:ext>
                </a:extLst>
              </a:tr>
              <a:tr h="329379">
                <a:tc>
                  <a:txBody>
                    <a:bodyPr/>
                    <a:lstStyle/>
                    <a:p>
                      <a:pPr algn="l" fontAlgn="t"/>
                      <a:r>
                        <a:rPr lang="en-US" sz="1100" b="0" i="0" u="none" strike="noStrike">
                          <a:solidFill>
                            <a:srgbClr val="000000"/>
                          </a:solidFill>
                          <a:effectLst/>
                          <a:latin typeface="Calibri" panose="020F0502020204030204" pitchFamily="34" charset="0"/>
                        </a:rPr>
                        <a:t>University of Tennessee, Knoxville</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JPL - Jet Propulsion Laboratory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NIH - National Institute of Health, National Cancer Institute</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083090"/>
                  </a:ext>
                </a:extLst>
              </a:tr>
              <a:tr h="171751">
                <a:tc>
                  <a:txBody>
                    <a:bodyPr/>
                    <a:lstStyle/>
                    <a:p>
                      <a:pPr algn="l" fontAlgn="b"/>
                      <a:r>
                        <a:rPr lang="en-US" sz="1100" b="0" i="0" u="none" strike="noStrike">
                          <a:solidFill>
                            <a:srgbClr val="000000"/>
                          </a:solidFill>
                          <a:effectLst/>
                          <a:latin typeface="Calibri" panose="020F0502020204030204" pitchFamily="34" charset="0"/>
                        </a:rPr>
                        <a:t>University of Washington</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John's Hopkins Applied Physics Laboratory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DHS - Countering Weapons of Mass Destruction</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048747"/>
                  </a:ext>
                </a:extLst>
              </a:tr>
              <a:tr h="171751">
                <a:tc>
                  <a:txBody>
                    <a:bodyPr/>
                    <a:lstStyle/>
                    <a:p>
                      <a:pPr algn="l" fontAlgn="t"/>
                      <a:r>
                        <a:rPr lang="en-US" sz="1100" b="0" i="0" u="none" strike="noStrike">
                          <a:solidFill>
                            <a:srgbClr val="000000"/>
                          </a:solidFill>
                          <a:effectLst/>
                          <a:latin typeface="Calibri" panose="020F0502020204030204" pitchFamily="34" charset="0"/>
                        </a:rPr>
                        <a:t>University of California, Davis</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Thomas Jefferson National Accelerator Facility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International Agencies and Universities</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92335535"/>
                  </a:ext>
                </a:extLst>
              </a:tr>
              <a:tr h="171751">
                <a:tc>
                  <a:txBody>
                    <a:bodyPr/>
                    <a:lstStyle/>
                    <a:p>
                      <a:pPr algn="l" fontAlgn="b"/>
                      <a:r>
                        <a:rPr lang="en-US" sz="1100" b="0" i="0" u="none" strike="noStrike">
                          <a:solidFill>
                            <a:srgbClr val="000000"/>
                          </a:solidFill>
                          <a:effectLst/>
                          <a:latin typeface="Calibri" panose="020F0502020204030204" pitchFamily="34" charset="0"/>
                        </a:rPr>
                        <a:t>Missouri State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a:solidFill>
                            <a:srgbClr val="000000"/>
                          </a:solidFill>
                          <a:effectLst/>
                          <a:latin typeface="Calibri" panose="020F0502020204030204" pitchFamily="34" charset="0"/>
                        </a:rPr>
                        <a:t>Industry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100" b="0" i="0" u="none" strike="noStrike">
                          <a:solidFill>
                            <a:srgbClr val="000000"/>
                          </a:solidFill>
                          <a:effectLst/>
                          <a:latin typeface="Calibri" panose="020F0502020204030204" pitchFamily="34" charset="0"/>
                        </a:rPr>
                        <a:t>European Commission, Joint Research Centre</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824123"/>
                  </a:ext>
                </a:extLst>
              </a:tr>
              <a:tr h="171751">
                <a:tc>
                  <a:txBody>
                    <a:bodyPr/>
                    <a:lstStyle/>
                    <a:p>
                      <a:pPr algn="l" fontAlgn="b"/>
                      <a:r>
                        <a:rPr lang="en-US" sz="1100" b="0" i="0" u="none" strike="noStrike">
                          <a:solidFill>
                            <a:srgbClr val="000000"/>
                          </a:solidFill>
                          <a:effectLst/>
                          <a:latin typeface="Calibri" panose="020F0502020204030204" pitchFamily="34" charset="0"/>
                        </a:rPr>
                        <a:t>Carnegie Mellon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ARA</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International Atomic Energy Agency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50800674"/>
                  </a:ext>
                </a:extLst>
              </a:tr>
              <a:tr h="171751">
                <a:tc>
                  <a:txBody>
                    <a:bodyPr/>
                    <a:lstStyle/>
                    <a:p>
                      <a:pPr algn="l" fontAlgn="b"/>
                      <a:r>
                        <a:rPr lang="en-US" sz="1100" b="0" i="0" u="none" strike="noStrike">
                          <a:solidFill>
                            <a:srgbClr val="000000"/>
                          </a:solidFill>
                          <a:effectLst/>
                          <a:latin typeface="Calibri" panose="020F0502020204030204" pitchFamily="34" charset="0"/>
                        </a:rPr>
                        <a:t>Univeristy of Nevada, Las Vegas</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Schlumberger</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Japan Atomic Energy Agency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48843439"/>
                  </a:ext>
                </a:extLst>
              </a:tr>
              <a:tr h="171751">
                <a:tc>
                  <a:txBody>
                    <a:bodyPr/>
                    <a:lstStyle/>
                    <a:p>
                      <a:pPr algn="l" fontAlgn="b"/>
                      <a:r>
                        <a:rPr lang="en-US" sz="1100" b="0" i="0" u="none" strike="noStrike">
                          <a:solidFill>
                            <a:srgbClr val="000000"/>
                          </a:solidFill>
                          <a:effectLst/>
                          <a:latin typeface="Calibri" panose="020F0502020204030204" pitchFamily="34" charset="0"/>
                        </a:rPr>
                        <a:t>Vanderbilt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Studsvik, Scandpower</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National Institute for Nuclear Physics (INFN)</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1015269"/>
                  </a:ext>
                </a:extLst>
              </a:tr>
              <a:tr h="171751">
                <a:tc>
                  <a:txBody>
                    <a:bodyPr/>
                    <a:lstStyle/>
                    <a:p>
                      <a:pPr algn="l" fontAlgn="b"/>
                      <a:r>
                        <a:rPr lang="en-US" sz="1100" b="0" i="0" u="none" strike="noStrike">
                          <a:solidFill>
                            <a:srgbClr val="000000"/>
                          </a:solidFill>
                          <a:effectLst/>
                          <a:latin typeface="Calibri" panose="020F0502020204030204" pitchFamily="34" charset="0"/>
                        </a:rPr>
                        <a:t>East Carolina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Westinghouse</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UK Ministry of </a:t>
                      </a:r>
                      <a:r>
                        <a:rPr lang="en-US" sz="1100" b="0" i="0" u="none" strike="noStrike" dirty="0" err="1">
                          <a:solidFill>
                            <a:srgbClr val="000000"/>
                          </a:solidFill>
                          <a:effectLst/>
                          <a:latin typeface="Calibri" panose="020F0502020204030204" pitchFamily="34" charset="0"/>
                        </a:rPr>
                        <a:t>Defence</a:t>
                      </a:r>
                      <a:endParaRPr lang="en-US" sz="1100" b="0" i="0" u="none" strike="noStrike" dirty="0">
                        <a:solidFill>
                          <a:srgbClr val="000000"/>
                        </a:solidFill>
                        <a:effectLst/>
                        <a:latin typeface="Calibri" panose="020F0502020204030204" pitchFamily="34" charset="0"/>
                      </a:endParaRP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848302"/>
                  </a:ext>
                </a:extLst>
              </a:tr>
              <a:tr h="171751">
                <a:tc>
                  <a:txBody>
                    <a:bodyPr/>
                    <a:lstStyle/>
                    <a:p>
                      <a:pPr algn="l" fontAlgn="b"/>
                      <a:r>
                        <a:rPr lang="en-US" sz="1100" b="0" i="0" u="none" strike="noStrike">
                          <a:solidFill>
                            <a:srgbClr val="000000"/>
                          </a:solidFill>
                          <a:effectLst/>
                          <a:latin typeface="Calibri" panose="020F0502020204030204" pitchFamily="34" charset="0"/>
                        </a:rPr>
                        <a:t>Kansas State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X-energy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European Space Agency</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59400660"/>
                  </a:ext>
                </a:extLst>
              </a:tr>
              <a:tr h="329379">
                <a:tc>
                  <a:txBody>
                    <a:bodyPr/>
                    <a:lstStyle/>
                    <a:p>
                      <a:pPr algn="l" fontAlgn="b"/>
                      <a:r>
                        <a:rPr lang="en-US" sz="1100" b="0" i="0" u="none" strike="noStrike">
                          <a:solidFill>
                            <a:srgbClr val="000000"/>
                          </a:solidFill>
                          <a:effectLst/>
                          <a:latin typeface="Calibri" panose="020F0502020204030204" pitchFamily="34" charset="0"/>
                        </a:rPr>
                        <a:t>Western Norway University of Applied Sciences</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The Aerospace Corporation</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dirty="0">
                          <a:solidFill>
                            <a:srgbClr val="000000"/>
                          </a:solidFill>
                          <a:effectLst/>
                          <a:latin typeface="Calibri" panose="020F0502020204030204" pitchFamily="34" charset="0"/>
                        </a:rPr>
                        <a:t>CERN</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1217910"/>
                  </a:ext>
                </a:extLst>
              </a:tr>
              <a:tr h="171751">
                <a:tc>
                  <a:txBody>
                    <a:bodyPr/>
                    <a:lstStyle/>
                    <a:p>
                      <a:pPr algn="l" fontAlgn="b"/>
                      <a:r>
                        <a:rPr lang="en-US" sz="1100" b="0" i="0" u="none" strike="noStrike">
                          <a:solidFill>
                            <a:srgbClr val="000000"/>
                          </a:solidFill>
                          <a:effectLst/>
                          <a:latin typeface="Calibri" panose="020F0502020204030204" pitchFamily="34" charset="0"/>
                        </a:rPr>
                        <a:t>North Carolina Central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Mayo Clinic</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Institute of Astronomy and Space Physics (IAFE)</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1144967"/>
                  </a:ext>
                </a:extLst>
              </a:tr>
              <a:tr h="171751">
                <a:tc>
                  <a:txBody>
                    <a:bodyPr/>
                    <a:lstStyle/>
                    <a:p>
                      <a:pPr algn="l" fontAlgn="b"/>
                      <a:r>
                        <a:rPr lang="en-US" sz="1100" b="0" i="0" u="none" strike="noStrike">
                          <a:solidFill>
                            <a:srgbClr val="000000"/>
                          </a:solidFill>
                          <a:effectLst/>
                          <a:latin typeface="Calibri" panose="020F0502020204030204" pitchFamily="34" charset="0"/>
                        </a:rPr>
                        <a:t>Duke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KBR Wyle/ SSAI</a:t>
                      </a:r>
                    </a:p>
                  </a:txBody>
                  <a:tcPr marL="3486" marR="3486" marT="348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Technical University of Darmstadt</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14278006"/>
                  </a:ext>
                </a:extLst>
              </a:tr>
              <a:tr h="171751">
                <a:tc>
                  <a:txBody>
                    <a:bodyPr/>
                    <a:lstStyle/>
                    <a:p>
                      <a:pPr algn="l" fontAlgn="b"/>
                      <a:r>
                        <a:rPr lang="en-US" sz="1100" b="0" i="0" u="none" strike="noStrike">
                          <a:solidFill>
                            <a:srgbClr val="000000"/>
                          </a:solidFill>
                          <a:effectLst/>
                          <a:latin typeface="Calibri" panose="020F0502020204030204" pitchFamily="34" charset="0"/>
                        </a:rPr>
                        <a:t>Massachusetts Institute of Technology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Lancaster University</a:t>
                      </a:r>
                    </a:p>
                  </a:txBody>
                  <a:tcPr marL="3486" marR="3486" marT="34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2174388"/>
                  </a:ext>
                </a:extLst>
              </a:tr>
            </a:tbl>
          </a:graphicData>
        </a:graphic>
      </p:graphicFrame>
    </p:spTree>
    <p:extLst>
      <p:ext uri="{BB962C8B-B14F-4D97-AF65-F5344CB8AC3E}">
        <p14:creationId xmlns:p14="http://schemas.microsoft.com/office/powerpoint/2010/main" val="65175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ACB643-2481-4D3C-A28B-0948E7603D26}"/>
              </a:ext>
            </a:extLst>
          </p:cNvPr>
          <p:cNvSpPr txBox="1"/>
          <p:nvPr/>
        </p:nvSpPr>
        <p:spPr>
          <a:xfrm>
            <a:off x="542925" y="2152947"/>
            <a:ext cx="7909560" cy="830997"/>
          </a:xfrm>
          <a:prstGeom prst="rect">
            <a:avLst/>
          </a:prstGeom>
          <a:noFill/>
        </p:spPr>
        <p:txBody>
          <a:bodyPr wrap="square">
            <a:spAutoFit/>
          </a:bodyPr>
          <a:lstStyle/>
          <a:p>
            <a:pPr marL="0" indent="0">
              <a:buNone/>
            </a:pPr>
            <a:r>
              <a:rPr lang="en-US" sz="2400" b="1" dirty="0">
                <a:solidFill>
                  <a:srgbClr val="C00000"/>
                </a:solidFill>
              </a:rPr>
              <a:t>“There is a need to be able to model systems from first principals where reality is not known.”</a:t>
            </a:r>
          </a:p>
        </p:txBody>
      </p:sp>
      <p:sp>
        <p:nvSpPr>
          <p:cNvPr id="9" name="Text Placeholder 2">
            <a:extLst>
              <a:ext uri="{FF2B5EF4-FFF2-40B4-BE49-F238E27FC236}">
                <a16:creationId xmlns:a16="http://schemas.microsoft.com/office/drawing/2014/main" id="{DF196233-805A-4AF1-8044-9667F6CC2D38}"/>
              </a:ext>
            </a:extLst>
          </p:cNvPr>
          <p:cNvSpPr txBox="1">
            <a:spLocks/>
          </p:cNvSpPr>
          <p:nvPr/>
        </p:nvSpPr>
        <p:spPr>
          <a:xfrm>
            <a:off x="641032" y="3000590"/>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kern="1200" baseline="0">
                <a:solidFill>
                  <a:srgbClr val="8C8D8E"/>
                </a:solidFill>
                <a:latin typeface="Arial"/>
                <a:ea typeface="+mn-ea"/>
                <a:cs typeface="Arial"/>
              </a:defRPr>
            </a:lvl1pPr>
            <a:lvl2pPr marL="457200" indent="0" algn="l" defTabSz="457200" rtl="0" eaLnBrk="1" latinLnBrk="0" hangingPunct="1">
              <a:spcBef>
                <a:spcPct val="20000"/>
              </a:spcBef>
              <a:buFont typeface="Arial"/>
              <a:buNone/>
              <a:defRPr sz="2000" i="1"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20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i="1"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Nuclear Data Pipeline Talk:  Teresa Bailey, NDREW, 2018</a:t>
            </a:r>
          </a:p>
        </p:txBody>
      </p:sp>
      <p:sp>
        <p:nvSpPr>
          <p:cNvPr id="11" name="Title 10">
            <a:extLst>
              <a:ext uri="{FF2B5EF4-FFF2-40B4-BE49-F238E27FC236}">
                <a16:creationId xmlns:a16="http://schemas.microsoft.com/office/drawing/2014/main" id="{6187BA78-F0ED-43D0-A655-B40C3B6EC23A}"/>
              </a:ext>
            </a:extLst>
          </p:cNvPr>
          <p:cNvSpPr>
            <a:spLocks noGrp="1"/>
          </p:cNvSpPr>
          <p:nvPr>
            <p:ph type="title"/>
          </p:nvPr>
        </p:nvSpPr>
        <p:spPr>
          <a:xfrm>
            <a:off x="190499" y="499788"/>
            <a:ext cx="7909561" cy="581597"/>
          </a:xfrm>
        </p:spPr>
        <p:txBody>
          <a:bodyPr/>
          <a:lstStyle/>
          <a:p>
            <a:r>
              <a:rPr lang="en-US" dirty="0"/>
              <a:t>  Why Do We Care About Nuclear Data?</a:t>
            </a:r>
          </a:p>
        </p:txBody>
      </p:sp>
      <p:sp>
        <p:nvSpPr>
          <p:cNvPr id="12" name="TextBox 11">
            <a:extLst>
              <a:ext uri="{FF2B5EF4-FFF2-40B4-BE49-F238E27FC236}">
                <a16:creationId xmlns:a16="http://schemas.microsoft.com/office/drawing/2014/main" id="{E3F66759-BED7-4755-8D8B-2C578F8F6BB1}"/>
              </a:ext>
            </a:extLst>
          </p:cNvPr>
          <p:cNvSpPr txBox="1"/>
          <p:nvPr/>
        </p:nvSpPr>
        <p:spPr>
          <a:xfrm>
            <a:off x="641032" y="4152900"/>
            <a:ext cx="6721793" cy="830997"/>
          </a:xfrm>
          <a:prstGeom prst="rect">
            <a:avLst/>
          </a:prstGeom>
          <a:noFill/>
        </p:spPr>
        <p:txBody>
          <a:bodyPr wrap="square" rtlCol="0">
            <a:spAutoFit/>
          </a:bodyPr>
          <a:lstStyle/>
          <a:p>
            <a:pPr algn="ctr"/>
            <a:r>
              <a:rPr lang="en-US" sz="2400" b="1" dirty="0"/>
              <a:t>In many cases, nuclear data drive the uncertainties in those models</a:t>
            </a:r>
          </a:p>
        </p:txBody>
      </p:sp>
    </p:spTree>
    <p:extLst>
      <p:ext uri="{BB962C8B-B14F-4D97-AF65-F5344CB8AC3E}">
        <p14:creationId xmlns:p14="http://schemas.microsoft.com/office/powerpoint/2010/main" val="30088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C322CD-A4A0-4AF4-830E-916A0376323C}"/>
              </a:ext>
            </a:extLst>
          </p:cNvPr>
          <p:cNvSpPr>
            <a:spLocks noGrp="1"/>
          </p:cNvSpPr>
          <p:nvPr>
            <p:ph idx="1"/>
          </p:nvPr>
        </p:nvSpPr>
        <p:spPr>
          <a:xfrm>
            <a:off x="206698" y="1373376"/>
            <a:ext cx="8642640" cy="2515196"/>
          </a:xfrm>
        </p:spPr>
        <p:txBody>
          <a:bodyPr>
            <a:normAutofit fontScale="77500" lnSpcReduction="20000"/>
          </a:bodyPr>
          <a:lstStyle/>
          <a:p>
            <a:pPr marL="0" indent="0">
              <a:buNone/>
            </a:pPr>
            <a:endParaRPr lang="en-US" dirty="0">
              <a:latin typeface="+mn-lt"/>
            </a:endParaRPr>
          </a:p>
          <a:p>
            <a:pPr marL="0" indent="0">
              <a:buNone/>
            </a:pPr>
            <a:r>
              <a:rPr lang="en-US" dirty="0">
                <a:latin typeface="+mn-lt"/>
              </a:rPr>
              <a:t>MISSION STATEMENT</a:t>
            </a:r>
          </a:p>
          <a:p>
            <a:r>
              <a:rPr lang="en-US" dirty="0">
                <a:latin typeface="+mn-lt"/>
              </a:rPr>
              <a:t>The goal of the Nuclear Data Working Group (NDWG) is to facilitate communication, collaboration, coordination, and prioritization of nuclear data efforts across multiple program offices, the national laboratories, universities, and industry.</a:t>
            </a:r>
          </a:p>
          <a:p>
            <a:r>
              <a:rPr lang="en-US" dirty="0">
                <a:latin typeface="+mn-lt"/>
              </a:rPr>
              <a:t>Established 2015</a:t>
            </a:r>
          </a:p>
          <a:p>
            <a:pPr marL="0" indent="0">
              <a:buNone/>
            </a:pPr>
            <a:r>
              <a:rPr lang="en-US" dirty="0">
                <a:latin typeface="+mn-lt"/>
              </a:rPr>
              <a:t> </a:t>
            </a:r>
            <a:endParaRPr lang="en-US" dirty="0">
              <a:solidFill>
                <a:srgbClr val="FF0000"/>
              </a:solidFill>
              <a:latin typeface="+mn-lt"/>
            </a:endParaRPr>
          </a:p>
        </p:txBody>
      </p:sp>
      <p:sp>
        <p:nvSpPr>
          <p:cNvPr id="4" name="Title 3">
            <a:extLst>
              <a:ext uri="{FF2B5EF4-FFF2-40B4-BE49-F238E27FC236}">
                <a16:creationId xmlns:a16="http://schemas.microsoft.com/office/drawing/2014/main" id="{E9618875-4918-4F99-84E9-46C5737B6581}"/>
              </a:ext>
            </a:extLst>
          </p:cNvPr>
          <p:cNvSpPr>
            <a:spLocks noGrp="1"/>
          </p:cNvSpPr>
          <p:nvPr>
            <p:ph type="title"/>
          </p:nvPr>
        </p:nvSpPr>
        <p:spPr>
          <a:xfrm>
            <a:off x="213048" y="636956"/>
            <a:ext cx="8636290" cy="380873"/>
          </a:xfrm>
        </p:spPr>
        <p:txBody>
          <a:bodyPr>
            <a:normAutofit fontScale="90000"/>
          </a:bodyPr>
          <a:lstStyle/>
          <a:p>
            <a:r>
              <a:rPr lang="en-US" b="1" dirty="0">
                <a:latin typeface="+mj-lt"/>
              </a:rPr>
              <a:t>The Nuclear Data Working group</a:t>
            </a:r>
          </a:p>
        </p:txBody>
      </p:sp>
      <p:grpSp>
        <p:nvGrpSpPr>
          <p:cNvPr id="5" name="Group 4">
            <a:extLst>
              <a:ext uri="{FF2B5EF4-FFF2-40B4-BE49-F238E27FC236}">
                <a16:creationId xmlns:a16="http://schemas.microsoft.com/office/drawing/2014/main" id="{8B31609C-E5CB-4615-B072-64462BC6FEED}"/>
              </a:ext>
            </a:extLst>
          </p:cNvPr>
          <p:cNvGrpSpPr>
            <a:grpSpLocks noChangeAspect="1"/>
          </p:cNvGrpSpPr>
          <p:nvPr/>
        </p:nvGrpSpPr>
        <p:grpSpPr>
          <a:xfrm>
            <a:off x="5593914" y="3210490"/>
            <a:ext cx="2330886" cy="2199710"/>
            <a:chOff x="768659" y="609599"/>
            <a:chExt cx="5791664" cy="5465727"/>
          </a:xfrm>
        </p:grpSpPr>
        <p:grpSp>
          <p:nvGrpSpPr>
            <p:cNvPr id="6" name="Group 5">
              <a:extLst>
                <a:ext uri="{FF2B5EF4-FFF2-40B4-BE49-F238E27FC236}">
                  <a16:creationId xmlns:a16="http://schemas.microsoft.com/office/drawing/2014/main" id="{3FB6017E-F350-4E27-8FAE-247465F53687}"/>
                </a:ext>
              </a:extLst>
            </p:cNvPr>
            <p:cNvGrpSpPr>
              <a:grpSpLocks noChangeAspect="1"/>
            </p:cNvGrpSpPr>
            <p:nvPr/>
          </p:nvGrpSpPr>
          <p:grpSpPr>
            <a:xfrm>
              <a:off x="768659" y="609599"/>
              <a:ext cx="5791664" cy="5465727"/>
              <a:chOff x="768659" y="609599"/>
              <a:chExt cx="5791664" cy="5465727"/>
            </a:xfrm>
          </p:grpSpPr>
          <p:pic>
            <p:nvPicPr>
              <p:cNvPr id="8" name="Picture 3">
                <a:extLst>
                  <a:ext uri="{FF2B5EF4-FFF2-40B4-BE49-F238E27FC236}">
                    <a16:creationId xmlns:a16="http://schemas.microsoft.com/office/drawing/2014/main" id="{7EBFBC5E-5BC5-42B8-8947-EDCC64E1A50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a:extLst>
                  <a:ext uri="{FF2B5EF4-FFF2-40B4-BE49-F238E27FC236}">
                    <a16:creationId xmlns:a16="http://schemas.microsoft.com/office/drawing/2014/main" id="{83CF3D77-62A5-4909-AB9F-2F06A962AFEC}"/>
                  </a:ext>
                </a:extLst>
              </p:cNvPr>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Lucida Sans Unicode"/>
                  <a:ea typeface="+mn-ea"/>
                  <a:cs typeface="+mn-cs"/>
                </a:endParaRPr>
              </a:p>
            </p:txBody>
          </p:sp>
        </p:grpSp>
        <p:pic>
          <p:nvPicPr>
            <p:cNvPr id="7" name="Picture 4">
              <a:extLst>
                <a:ext uri="{FF2B5EF4-FFF2-40B4-BE49-F238E27FC236}">
                  <a16:creationId xmlns:a16="http://schemas.microsoft.com/office/drawing/2014/main" id="{B73C3C92-C0DF-4B96-84E9-0EE0C4A47925}"/>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Rectangle 12">
            <a:extLst>
              <a:ext uri="{FF2B5EF4-FFF2-40B4-BE49-F238E27FC236}">
                <a16:creationId xmlns:a16="http://schemas.microsoft.com/office/drawing/2014/main" id="{F1DA32BF-2CFA-4D22-BAA8-C66235F75ECA}"/>
              </a:ext>
            </a:extLst>
          </p:cNvPr>
          <p:cNvSpPr/>
          <p:nvPr/>
        </p:nvSpPr>
        <p:spPr>
          <a:xfrm>
            <a:off x="533400" y="5595211"/>
            <a:ext cx="776847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ucida Sans Unicode"/>
                <a:ea typeface="+mn-ea"/>
                <a:cs typeface="+mn-cs"/>
              </a:rPr>
              <a:t>NDWG website:   </a:t>
            </a:r>
            <a:r>
              <a:rPr kumimoji="0" lang="en-US" sz="2400" b="1" i="0" u="none" strike="noStrike" kern="1200" cap="none" spc="0" normalizeH="0" baseline="0" noProof="0" dirty="0">
                <a:ln>
                  <a:noFill/>
                </a:ln>
                <a:solidFill>
                  <a:srgbClr val="FF0000"/>
                </a:solidFill>
                <a:effectLst/>
                <a:uLnTx/>
                <a:uFillTx/>
                <a:latin typeface="Lucida Sans Unicode"/>
                <a:ea typeface="+mn-ea"/>
                <a:cs typeface="+mn-cs"/>
                <a:hlinkClick r:id="rId4">
                  <a:extLst>
                    <a:ext uri="{A12FA001-AC4F-418D-AE19-62706E023703}">
                      <ahyp:hlinkClr xmlns:ahyp="http://schemas.microsoft.com/office/drawing/2018/hyperlinkcolor" val="tx"/>
                    </a:ext>
                  </a:extLst>
                </a:hlinkClick>
              </a:rPr>
              <a:t>https://www.nndc.bnl.gov/ndwg</a:t>
            </a:r>
            <a:r>
              <a:rPr kumimoji="0" lang="en-US" sz="1350" b="0" i="0" u="none" strike="noStrike" kern="1200" cap="none" spc="0" normalizeH="0" baseline="0" noProof="0" dirty="0">
                <a:ln>
                  <a:noFill/>
                </a:ln>
                <a:solidFill>
                  <a:srgbClr val="FF0000"/>
                </a:solidFill>
                <a:effectLst/>
                <a:uLnTx/>
                <a:uFillTx/>
                <a:latin typeface="Lucida Sans Unicode"/>
                <a:ea typeface="+mn-ea"/>
                <a:cs typeface="+mn-cs"/>
                <a:hlinkClick r:id="rId4">
                  <a:extLst>
                    <a:ext uri="{A12FA001-AC4F-418D-AE19-62706E023703}">
                      <ahyp:hlinkClr xmlns:ahyp="http://schemas.microsoft.com/office/drawing/2018/hyperlinkcolor" val="tx"/>
                    </a:ext>
                  </a:extLst>
                </a:hlinkClick>
              </a:rPr>
              <a:t>/</a:t>
            </a:r>
            <a:endParaRPr kumimoji="0" lang="en-US" sz="135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498891639"/>
      </p:ext>
    </p:extLst>
  </p:cSld>
  <p:clrMapOvr>
    <a:masterClrMapping/>
  </p:clrMapOvr>
  <mc:AlternateContent xmlns:mc="http://schemas.openxmlformats.org/markup-compatibility/2006" xmlns:p14="http://schemas.microsoft.com/office/powerpoint/2010/main">
    <mc:Choice Requires="p14">
      <p:transition spd="slow" p14:dur="2000" advTm="81901"/>
    </mc:Choice>
    <mc:Fallback xmlns="">
      <p:transition spd="slow" advTm="819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668CA33-F118-DA1D-9718-3A6D472E7CEB}"/>
              </a:ext>
            </a:extLst>
          </p:cNvPr>
          <p:cNvPicPr>
            <a:picLocks noGrp="1" noChangeAspect="1"/>
          </p:cNvPicPr>
          <p:nvPr>
            <p:ph idx="1"/>
          </p:nvPr>
        </p:nvPicPr>
        <p:blipFill>
          <a:blip r:embed="rId2"/>
          <a:stretch>
            <a:fillRect/>
          </a:stretch>
        </p:blipFill>
        <p:spPr>
          <a:xfrm>
            <a:off x="62679" y="1828800"/>
            <a:ext cx="8970051" cy="3809999"/>
          </a:xfrm>
        </p:spPr>
      </p:pic>
      <p:sp>
        <p:nvSpPr>
          <p:cNvPr id="3" name="Slide Number Placeholder 2">
            <a:extLst>
              <a:ext uri="{FF2B5EF4-FFF2-40B4-BE49-F238E27FC236}">
                <a16:creationId xmlns:a16="http://schemas.microsoft.com/office/drawing/2014/main" id="{47A69F17-288F-144E-8DEC-8571F4B5B91F}"/>
              </a:ext>
            </a:extLst>
          </p:cNvPr>
          <p:cNvSpPr>
            <a:spLocks noGrp="1"/>
          </p:cNvSpPr>
          <p:nvPr>
            <p:ph type="sldNum" sz="quarter" idx="12"/>
          </p:nvPr>
        </p:nvSpPr>
        <p:spPr/>
        <p:txBody>
          <a:bodyPr/>
          <a:lstStyle/>
          <a:p>
            <a:fld id="{CA17629C-ECC2-416D-B398-D8AE1840B516}" type="slidenum">
              <a:rPr lang="en-US" smtClean="0"/>
              <a:t>4</a:t>
            </a:fld>
            <a:endParaRPr lang="en-US"/>
          </a:p>
        </p:txBody>
      </p:sp>
      <p:sp>
        <p:nvSpPr>
          <p:cNvPr id="4" name="Title 3">
            <a:extLst>
              <a:ext uri="{FF2B5EF4-FFF2-40B4-BE49-F238E27FC236}">
                <a16:creationId xmlns:a16="http://schemas.microsoft.com/office/drawing/2014/main" id="{E1383BC7-75C7-A67E-E952-46E67BF321EF}"/>
              </a:ext>
            </a:extLst>
          </p:cNvPr>
          <p:cNvSpPr>
            <a:spLocks noGrp="1"/>
          </p:cNvSpPr>
          <p:nvPr>
            <p:ph type="title"/>
          </p:nvPr>
        </p:nvSpPr>
        <p:spPr/>
        <p:txBody>
          <a:bodyPr>
            <a:normAutofit fontScale="90000"/>
          </a:bodyPr>
          <a:lstStyle/>
          <a:p>
            <a:r>
              <a:rPr lang="en-US" dirty="0"/>
              <a:t>Nuclear Data Interagency Working Group (NDIAWG)</a:t>
            </a:r>
          </a:p>
        </p:txBody>
      </p:sp>
      <p:sp>
        <p:nvSpPr>
          <p:cNvPr id="2" name="TextBox 1">
            <a:extLst>
              <a:ext uri="{FF2B5EF4-FFF2-40B4-BE49-F238E27FC236}">
                <a16:creationId xmlns:a16="http://schemas.microsoft.com/office/drawing/2014/main" id="{8D99B63F-EEB0-86D4-9666-4E343CFDDC2F}"/>
              </a:ext>
            </a:extLst>
          </p:cNvPr>
          <p:cNvSpPr txBox="1"/>
          <p:nvPr/>
        </p:nvSpPr>
        <p:spPr>
          <a:xfrm>
            <a:off x="1981200" y="5838705"/>
            <a:ext cx="6045245" cy="369332"/>
          </a:xfrm>
          <a:prstGeom prst="rect">
            <a:avLst/>
          </a:prstGeom>
          <a:noFill/>
        </p:spPr>
        <p:txBody>
          <a:bodyPr wrap="none" rtlCol="0">
            <a:spAutoFit/>
          </a:bodyPr>
          <a:lstStyle/>
          <a:p>
            <a:r>
              <a:rPr lang="en-US" dirty="0"/>
              <a:t>The NDIAWG releases a nuclear data FOA each year</a:t>
            </a:r>
          </a:p>
        </p:txBody>
      </p:sp>
    </p:spTree>
    <p:extLst>
      <p:ext uri="{BB962C8B-B14F-4D97-AF65-F5344CB8AC3E}">
        <p14:creationId xmlns:p14="http://schemas.microsoft.com/office/powerpoint/2010/main" val="239167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B297E3B2-83BF-4CB7-A2F2-45511D8A17FE}"/>
              </a:ext>
            </a:extLst>
          </p:cNvPr>
          <p:cNvCxnSpPr>
            <a:cxnSpLocks/>
          </p:cNvCxnSpPr>
          <p:nvPr/>
        </p:nvCxnSpPr>
        <p:spPr>
          <a:xfrm flipV="1">
            <a:off x="7328268" y="3524812"/>
            <a:ext cx="0" cy="289629"/>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a:cxnSpLocks/>
          </p:cNvCxnSpPr>
          <p:nvPr/>
        </p:nvCxnSpPr>
        <p:spPr>
          <a:xfrm flipH="1" flipV="1">
            <a:off x="1631136" y="3112817"/>
            <a:ext cx="11271" cy="751178"/>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cxnSpLocks/>
          </p:cNvCxnSpPr>
          <p:nvPr/>
        </p:nvCxnSpPr>
        <p:spPr>
          <a:xfrm flipV="1">
            <a:off x="2940738" y="1928184"/>
            <a:ext cx="0" cy="1911215"/>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cxnSpLocks/>
          </p:cNvCxnSpPr>
          <p:nvPr/>
        </p:nvCxnSpPr>
        <p:spPr>
          <a:xfrm flipV="1">
            <a:off x="3459001" y="3872616"/>
            <a:ext cx="6428" cy="493333"/>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9293" y="2232319"/>
            <a:ext cx="929510" cy="621163"/>
          </a:xfrm>
          <a:prstGeom prst="rect">
            <a:avLst/>
          </a:prstGeom>
          <a:gradFill>
            <a:gsLst>
              <a:gs pos="0">
                <a:schemeClr val="accent2">
                  <a:lumMod val="75000"/>
                </a:schemeClr>
              </a:gs>
              <a:gs pos="100000">
                <a:schemeClr val="accent2">
                  <a:lumMod val="75000"/>
                </a:schemeClr>
              </a:gs>
            </a:gsLst>
          </a:gradFill>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Light"/>
                <a:ea typeface="+mn-ea"/>
                <a:cs typeface="Helvetica Light"/>
              </a:rPr>
              <a:t>USNDP Review </a:t>
            </a:r>
            <a:r>
              <a:rPr kumimoji="0" lang="en-US" sz="1050" b="0" i="0" u="none" strike="noStrike" kern="1200" cap="none" spc="0" normalizeH="0" baseline="0" noProof="0" dirty="0">
                <a:ln>
                  <a:noFill/>
                </a:ln>
                <a:solidFill>
                  <a:prstClr val="white"/>
                </a:solidFill>
                <a:effectLst/>
                <a:uLnTx/>
                <a:uFillTx/>
                <a:latin typeface="Helvetica Light"/>
                <a:ea typeface="+mn-ea"/>
                <a:cs typeface="Helvetica Light"/>
              </a:rPr>
              <a:t>(</a:t>
            </a:r>
            <a:r>
              <a:rPr kumimoji="0" lang="en-US" sz="1400" b="0" i="0" u="none" strike="noStrike" kern="1200" cap="none" spc="0" normalizeH="0" baseline="0" noProof="0" dirty="0">
                <a:ln>
                  <a:noFill/>
                </a:ln>
                <a:solidFill>
                  <a:prstClr val="white"/>
                </a:solidFill>
                <a:effectLst/>
                <a:uLnTx/>
                <a:uFillTx/>
                <a:latin typeface="Helvetica Light"/>
                <a:ea typeface="+mn-ea"/>
                <a:cs typeface="Helvetica Light"/>
              </a:rPr>
              <a:t>7/14</a:t>
            </a:r>
            <a:r>
              <a:rPr kumimoji="0" lang="en-US" sz="1050" b="0" i="0" u="none" strike="noStrike" kern="1200" cap="none" spc="0" normalizeH="0" baseline="0" noProof="0" dirty="0">
                <a:ln>
                  <a:noFill/>
                </a:ln>
                <a:solidFill>
                  <a:prstClr val="white"/>
                </a:solidFill>
                <a:effectLst/>
                <a:uLnTx/>
                <a:uFillTx/>
                <a:latin typeface="Helvetica Light"/>
                <a:ea typeface="+mn-ea"/>
                <a:cs typeface="Helvetica Light"/>
              </a:rPr>
              <a:t>)</a:t>
            </a:r>
          </a:p>
        </p:txBody>
      </p:sp>
      <p:cxnSp>
        <p:nvCxnSpPr>
          <p:cNvPr id="22" name="Straight Connector 21"/>
          <p:cNvCxnSpPr>
            <a:cxnSpLocks/>
          </p:cNvCxnSpPr>
          <p:nvPr/>
        </p:nvCxnSpPr>
        <p:spPr>
          <a:xfrm flipV="1">
            <a:off x="323740" y="2852665"/>
            <a:ext cx="2437" cy="1013736"/>
          </a:xfrm>
          <a:prstGeom prst="line">
            <a:avLst/>
          </a:prstGeom>
          <a:ln w="28575"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5" name="Frame 24"/>
          <p:cNvSpPr/>
          <p:nvPr/>
        </p:nvSpPr>
        <p:spPr>
          <a:xfrm>
            <a:off x="388719" y="4283991"/>
            <a:ext cx="1543893" cy="964201"/>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Nuclear Data Needs and Capabilities for Applications (NDNCA) Workshop (05/15</a:t>
            </a:r>
            <a:r>
              <a:rPr kumimoji="0" lang="en-US" sz="788" b="0" i="0" u="none" strike="noStrike" kern="1200" cap="none" spc="0" normalizeH="0" baseline="0" noProof="0" dirty="0">
                <a:ln>
                  <a:noFill/>
                </a:ln>
                <a:solidFill>
                  <a:prstClr val="black"/>
                </a:solidFill>
                <a:effectLst/>
                <a:uLnTx/>
                <a:uFillTx/>
                <a:latin typeface="Helvetica Light"/>
                <a:ea typeface="+mn-ea"/>
                <a:cs typeface="Helvetica Light"/>
              </a:rPr>
              <a:t>)</a:t>
            </a:r>
            <a:endParaRPr kumimoji="0" lang="en-US" sz="900"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28" name="Frame 27"/>
          <p:cNvSpPr/>
          <p:nvPr/>
        </p:nvSpPr>
        <p:spPr>
          <a:xfrm>
            <a:off x="1282858" y="5430686"/>
            <a:ext cx="1543893" cy="796589"/>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Nuclear Data Exchange Meeting (04/16)</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30" name="Straight Connector 29"/>
          <p:cNvCxnSpPr>
            <a:cxnSpLocks/>
            <a:endCxn id="72" idx="2"/>
          </p:cNvCxnSpPr>
          <p:nvPr/>
        </p:nvCxnSpPr>
        <p:spPr>
          <a:xfrm flipV="1">
            <a:off x="2204247" y="3130029"/>
            <a:ext cx="2648" cy="714126"/>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p:cNvCxnSpPr>
          <p:nvPr/>
        </p:nvCxnSpPr>
        <p:spPr>
          <a:xfrm flipV="1">
            <a:off x="1363607" y="3887207"/>
            <a:ext cx="0" cy="396784"/>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63" name="Frame 62"/>
          <p:cNvSpPr/>
          <p:nvPr/>
        </p:nvSpPr>
        <p:spPr>
          <a:xfrm>
            <a:off x="552343" y="1086767"/>
            <a:ext cx="1663462" cy="896056"/>
          </a:xfrm>
          <a:prstGeom prst="frame">
            <a:avLst>
              <a:gd name="adj1" fmla="val 6250"/>
            </a:avLst>
          </a:prstGeom>
          <a:solidFill>
            <a:srgbClr val="00B0F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Nuclear Data Working Group Formed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(11/15)</a:t>
            </a:r>
            <a:endParaRPr kumimoji="0" lang="en-US" sz="825"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69" name="Straight Connector 68"/>
          <p:cNvCxnSpPr>
            <a:cxnSpLocks/>
          </p:cNvCxnSpPr>
          <p:nvPr/>
        </p:nvCxnSpPr>
        <p:spPr>
          <a:xfrm flipV="1">
            <a:off x="2036977" y="3887206"/>
            <a:ext cx="0" cy="1531575"/>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93" name="Group 92"/>
          <p:cNvGrpSpPr>
            <a:grpSpLocks noChangeAspect="1"/>
          </p:cNvGrpSpPr>
          <p:nvPr/>
        </p:nvGrpSpPr>
        <p:grpSpPr>
          <a:xfrm>
            <a:off x="0" y="5864043"/>
            <a:ext cx="1027822" cy="1031072"/>
            <a:chOff x="768659" y="609599"/>
            <a:chExt cx="5791664" cy="5465727"/>
          </a:xfrm>
          <a:effectLst/>
        </p:grpSpPr>
        <p:grpSp>
          <p:nvGrpSpPr>
            <p:cNvPr id="94" name="Group 93"/>
            <p:cNvGrpSpPr>
              <a:grpSpLocks noChangeAspect="1"/>
            </p:cNvGrpSpPr>
            <p:nvPr/>
          </p:nvGrpSpPr>
          <p:grpSpPr>
            <a:xfrm>
              <a:off x="768659" y="609599"/>
              <a:ext cx="5791664" cy="5465727"/>
              <a:chOff x="768659" y="609599"/>
              <a:chExt cx="5791664" cy="5465727"/>
            </a:xfrm>
          </p:grpSpPr>
          <p:pic>
            <p:nvPicPr>
              <p:cNvPr id="9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Oval 96"/>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Lucida Sans Unicode"/>
                  <a:ea typeface="+mn-ea"/>
                  <a:cs typeface="+mn-cs"/>
                </a:endParaRPr>
              </a:p>
            </p:txBody>
          </p:sp>
        </p:grpSp>
        <p:pic>
          <p:nvPicPr>
            <p:cNvPr id="95"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Frame 70"/>
          <p:cNvSpPr/>
          <p:nvPr/>
        </p:nvSpPr>
        <p:spPr>
          <a:xfrm>
            <a:off x="2401837" y="983767"/>
            <a:ext cx="1231112"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NDIWG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NP, NE, IP, </a:t>
            </a:r>
            <a:b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DNN R&amp;D, DNDO   (4/17)</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54" name="Frame 53"/>
          <p:cNvSpPr/>
          <p:nvPr/>
        </p:nvSpPr>
        <p:spPr>
          <a:xfrm>
            <a:off x="2945523" y="4338473"/>
            <a:ext cx="1268124" cy="1100253"/>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DNN R&amp;D Nuclear Data Roadmapping Workshop (NDREW) (01/18)</a:t>
            </a:r>
            <a:endParaRPr kumimoji="0" lang="en-US" sz="825"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59" name="Frame 58">
            <a:extLst>
              <a:ext uri="{FF2B5EF4-FFF2-40B4-BE49-F238E27FC236}">
                <a16:creationId xmlns:a16="http://schemas.microsoft.com/office/drawing/2014/main" id="{6889CB59-8055-4315-87BC-3F4CD2010A8A}"/>
              </a:ext>
            </a:extLst>
          </p:cNvPr>
          <p:cNvSpPr/>
          <p:nvPr/>
        </p:nvSpPr>
        <p:spPr>
          <a:xfrm>
            <a:off x="3120537" y="2532566"/>
            <a:ext cx="1204624" cy="996017"/>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NDIWG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NP, ASCR, NE,  </a:t>
            </a:r>
            <a:b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DNN R&amp;D, DP   (3/18)</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60" name="Straight Connector 59">
            <a:extLst>
              <a:ext uri="{FF2B5EF4-FFF2-40B4-BE49-F238E27FC236}">
                <a16:creationId xmlns:a16="http://schemas.microsoft.com/office/drawing/2014/main" id="{1474C030-6A65-4997-BFF1-B644CE672BE1}"/>
              </a:ext>
            </a:extLst>
          </p:cNvPr>
          <p:cNvCxnSpPr>
            <a:cxnSpLocks/>
          </p:cNvCxnSpPr>
          <p:nvPr/>
        </p:nvCxnSpPr>
        <p:spPr>
          <a:xfrm flipV="1">
            <a:off x="3632984" y="3525711"/>
            <a:ext cx="0" cy="322613"/>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CA180213-F929-4C15-B546-B9CEEEC84A85}"/>
              </a:ext>
            </a:extLst>
          </p:cNvPr>
          <p:cNvCxnSpPr>
            <a:cxnSpLocks/>
            <a:stCxn id="43" idx="0"/>
          </p:cNvCxnSpPr>
          <p:nvPr/>
        </p:nvCxnSpPr>
        <p:spPr>
          <a:xfrm flipH="1" flipV="1">
            <a:off x="4265951" y="3839399"/>
            <a:ext cx="20820" cy="1805577"/>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70" name="Title 1">
            <a:extLst>
              <a:ext uri="{FF2B5EF4-FFF2-40B4-BE49-F238E27FC236}">
                <a16:creationId xmlns:a16="http://schemas.microsoft.com/office/drawing/2014/main" id="{EED74ADC-D02A-4D9C-81A4-707D7FC770B6}"/>
              </a:ext>
            </a:extLst>
          </p:cNvPr>
          <p:cNvSpPr txBox="1">
            <a:spLocks/>
          </p:cNvSpPr>
          <p:nvPr/>
        </p:nvSpPr>
        <p:spPr bwMode="auto">
          <a:xfrm>
            <a:off x="2604770" y="323163"/>
            <a:ext cx="3515297" cy="482595"/>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normAutofit fontScale="92500"/>
          </a:bodyPr>
          <a:lst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cida Sans Unicode"/>
                <a:ea typeface="+mj-ea"/>
                <a:cs typeface="Helvetica Light"/>
              </a:rPr>
              <a:t>NDWG/NDIAWG Events</a:t>
            </a:r>
          </a:p>
        </p:txBody>
      </p:sp>
      <p:sp>
        <p:nvSpPr>
          <p:cNvPr id="43" name="Frame 42">
            <a:extLst>
              <a:ext uri="{FF2B5EF4-FFF2-40B4-BE49-F238E27FC236}">
                <a16:creationId xmlns:a16="http://schemas.microsoft.com/office/drawing/2014/main" id="{8DEE11E6-4BD0-4EB5-8908-97143F6A5520}"/>
              </a:ext>
            </a:extLst>
          </p:cNvPr>
          <p:cNvSpPr/>
          <p:nvPr/>
        </p:nvSpPr>
        <p:spPr>
          <a:xfrm>
            <a:off x="3632984" y="5644976"/>
            <a:ext cx="1307573" cy="796589"/>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WANDA2019    (01/19)</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50" name="Straight Connector 49">
            <a:extLst>
              <a:ext uri="{FF2B5EF4-FFF2-40B4-BE49-F238E27FC236}">
                <a16:creationId xmlns:a16="http://schemas.microsoft.com/office/drawing/2014/main" id="{517009AB-5477-4CE4-B1CA-473C94DB71DD}"/>
              </a:ext>
            </a:extLst>
          </p:cNvPr>
          <p:cNvCxnSpPr>
            <a:cxnSpLocks/>
          </p:cNvCxnSpPr>
          <p:nvPr/>
        </p:nvCxnSpPr>
        <p:spPr>
          <a:xfrm flipV="1">
            <a:off x="4398535" y="2372123"/>
            <a:ext cx="4007" cy="1481389"/>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52" name="Frame 51">
            <a:extLst>
              <a:ext uri="{FF2B5EF4-FFF2-40B4-BE49-F238E27FC236}">
                <a16:creationId xmlns:a16="http://schemas.microsoft.com/office/drawing/2014/main" id="{EE67D96D-924A-46F0-825A-00E64CBB25DC}"/>
              </a:ext>
            </a:extLst>
          </p:cNvPr>
          <p:cNvSpPr/>
          <p:nvPr/>
        </p:nvSpPr>
        <p:spPr>
          <a:xfrm>
            <a:off x="3773694" y="1410887"/>
            <a:ext cx="1231112"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NDIWG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NP, NE, IP </a:t>
            </a:r>
            <a:b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DNN R&amp;D   (3/19)</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56" name="Frame 55">
            <a:extLst>
              <a:ext uri="{FF2B5EF4-FFF2-40B4-BE49-F238E27FC236}">
                <a16:creationId xmlns:a16="http://schemas.microsoft.com/office/drawing/2014/main" id="{508E15FF-B004-439C-9934-914861025820}"/>
              </a:ext>
            </a:extLst>
          </p:cNvPr>
          <p:cNvSpPr/>
          <p:nvPr/>
        </p:nvSpPr>
        <p:spPr>
          <a:xfrm>
            <a:off x="4586184" y="4342062"/>
            <a:ext cx="1186140" cy="799580"/>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WANDA2020     (03/20)</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58" name="Straight Connector 57">
            <a:extLst>
              <a:ext uri="{FF2B5EF4-FFF2-40B4-BE49-F238E27FC236}">
                <a16:creationId xmlns:a16="http://schemas.microsoft.com/office/drawing/2014/main" id="{0561B9AD-B635-409A-8DA7-B4630A8487E9}"/>
              </a:ext>
            </a:extLst>
          </p:cNvPr>
          <p:cNvCxnSpPr>
            <a:cxnSpLocks/>
            <a:stCxn id="56" idx="0"/>
          </p:cNvCxnSpPr>
          <p:nvPr/>
        </p:nvCxnSpPr>
        <p:spPr>
          <a:xfrm flipH="1" flipV="1">
            <a:off x="5174203" y="3799552"/>
            <a:ext cx="5051" cy="54251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E571F34-470A-49BF-B581-8B47E009660D}"/>
              </a:ext>
            </a:extLst>
          </p:cNvPr>
          <p:cNvCxnSpPr>
            <a:cxnSpLocks/>
          </p:cNvCxnSpPr>
          <p:nvPr/>
        </p:nvCxnSpPr>
        <p:spPr>
          <a:xfrm flipV="1">
            <a:off x="4942560" y="3524812"/>
            <a:ext cx="1" cy="312309"/>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46" name="Frame 45">
            <a:extLst>
              <a:ext uri="{FF2B5EF4-FFF2-40B4-BE49-F238E27FC236}">
                <a16:creationId xmlns:a16="http://schemas.microsoft.com/office/drawing/2014/main" id="{3F78D952-BD01-494D-A3EF-B511C6D8BE7F}"/>
              </a:ext>
            </a:extLst>
          </p:cNvPr>
          <p:cNvSpPr/>
          <p:nvPr/>
        </p:nvSpPr>
        <p:spPr>
          <a:xfrm>
            <a:off x="4438536" y="2561159"/>
            <a:ext cx="1166863"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NDIWG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NP, IP </a:t>
            </a:r>
            <a:b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DNN R&amp;D   (12/20)</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65" name="Frame 64">
            <a:extLst>
              <a:ext uri="{FF2B5EF4-FFF2-40B4-BE49-F238E27FC236}">
                <a16:creationId xmlns:a16="http://schemas.microsoft.com/office/drawing/2014/main" id="{9A5245E2-F835-45A2-AC92-5D30765ECB40}"/>
              </a:ext>
            </a:extLst>
          </p:cNvPr>
          <p:cNvSpPr/>
          <p:nvPr/>
        </p:nvSpPr>
        <p:spPr>
          <a:xfrm>
            <a:off x="5312178" y="5335816"/>
            <a:ext cx="1217738" cy="797118"/>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WANDA2021    (01/21)</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66" name="Straight Connector 65">
            <a:extLst>
              <a:ext uri="{FF2B5EF4-FFF2-40B4-BE49-F238E27FC236}">
                <a16:creationId xmlns:a16="http://schemas.microsoft.com/office/drawing/2014/main" id="{62298528-F7D4-464C-B392-89A469D705D7}"/>
              </a:ext>
            </a:extLst>
          </p:cNvPr>
          <p:cNvCxnSpPr>
            <a:cxnSpLocks/>
          </p:cNvCxnSpPr>
          <p:nvPr/>
        </p:nvCxnSpPr>
        <p:spPr>
          <a:xfrm flipV="1">
            <a:off x="5891349" y="3821905"/>
            <a:ext cx="0" cy="1531315"/>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7" name="Frame 46">
            <a:extLst>
              <a:ext uri="{FF2B5EF4-FFF2-40B4-BE49-F238E27FC236}">
                <a16:creationId xmlns:a16="http://schemas.microsoft.com/office/drawing/2014/main" id="{F186947B-91EA-4DFC-B683-271741B684B7}"/>
              </a:ext>
            </a:extLst>
          </p:cNvPr>
          <p:cNvSpPr/>
          <p:nvPr/>
        </p:nvSpPr>
        <p:spPr>
          <a:xfrm>
            <a:off x="6282693" y="4347107"/>
            <a:ext cx="1137752" cy="797118"/>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WANDA2022     (02/22)</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48" name="Straight Connector 47">
            <a:extLst>
              <a:ext uri="{FF2B5EF4-FFF2-40B4-BE49-F238E27FC236}">
                <a16:creationId xmlns:a16="http://schemas.microsoft.com/office/drawing/2014/main" id="{CBBEF58D-C7C0-478A-BB34-E5881336C852}"/>
              </a:ext>
            </a:extLst>
          </p:cNvPr>
          <p:cNvCxnSpPr>
            <a:cxnSpLocks/>
            <a:stCxn id="47" idx="0"/>
          </p:cNvCxnSpPr>
          <p:nvPr/>
        </p:nvCxnSpPr>
        <p:spPr>
          <a:xfrm flipH="1" flipV="1">
            <a:off x="6833229" y="3808186"/>
            <a:ext cx="18340" cy="538921"/>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9" name="Frame 48">
            <a:extLst>
              <a:ext uri="{FF2B5EF4-FFF2-40B4-BE49-F238E27FC236}">
                <a16:creationId xmlns:a16="http://schemas.microsoft.com/office/drawing/2014/main" id="{AD405F9B-30B6-4151-93FC-55EE9DC797A6}"/>
              </a:ext>
            </a:extLst>
          </p:cNvPr>
          <p:cNvSpPr/>
          <p:nvPr/>
        </p:nvSpPr>
        <p:spPr>
          <a:xfrm>
            <a:off x="7168094" y="5370877"/>
            <a:ext cx="1137752" cy="762057"/>
          </a:xfrm>
          <a:prstGeom prst="frame">
            <a:avLst>
              <a:gd name="adj1" fmla="val 6250"/>
            </a:avLst>
          </a:prstGeom>
          <a:solidFill>
            <a:srgbClr val="FF000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WANDA2023    (03/23)</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51" name="Straight Connector 50">
            <a:extLst>
              <a:ext uri="{FF2B5EF4-FFF2-40B4-BE49-F238E27FC236}">
                <a16:creationId xmlns:a16="http://schemas.microsoft.com/office/drawing/2014/main" id="{ADAC1452-37BE-4388-9B4C-7672CF0C02EC}"/>
              </a:ext>
            </a:extLst>
          </p:cNvPr>
          <p:cNvCxnSpPr>
            <a:cxnSpLocks/>
          </p:cNvCxnSpPr>
          <p:nvPr/>
        </p:nvCxnSpPr>
        <p:spPr>
          <a:xfrm flipV="1">
            <a:off x="7585122" y="3799552"/>
            <a:ext cx="0" cy="1571325"/>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7" name="Frame 56">
            <a:extLst>
              <a:ext uri="{FF2B5EF4-FFF2-40B4-BE49-F238E27FC236}">
                <a16:creationId xmlns:a16="http://schemas.microsoft.com/office/drawing/2014/main" id="{BADFC1B2-082A-49BC-8DAC-0F2D9D7DAEC8}"/>
              </a:ext>
            </a:extLst>
          </p:cNvPr>
          <p:cNvSpPr/>
          <p:nvPr/>
        </p:nvSpPr>
        <p:spPr>
          <a:xfrm>
            <a:off x="5168092" y="1515802"/>
            <a:ext cx="1600989" cy="986333"/>
          </a:xfrm>
          <a:prstGeom prst="frame">
            <a:avLst>
              <a:gd name="adj1" fmla="val 6250"/>
            </a:avLst>
          </a:prstGeom>
          <a:solidFill>
            <a:srgbClr val="7030A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Workshop on Nuclear Data for Reactor Antineutrino Measurements (</a:t>
            </a:r>
            <a:r>
              <a:rPr kumimoji="0" lang="en-US" sz="1050" b="0" i="0" u="none" strike="noStrike" kern="1200" cap="none" spc="0" normalizeH="0" baseline="0" noProof="0" dirty="0" err="1">
                <a:ln>
                  <a:noFill/>
                </a:ln>
                <a:solidFill>
                  <a:prstClr val="black"/>
                </a:solidFill>
                <a:effectLst/>
                <a:uLnTx/>
                <a:uFillTx/>
                <a:latin typeface="Helvetica Light"/>
                <a:ea typeface="+mn-ea"/>
                <a:cs typeface="Helvetica Light"/>
              </a:rPr>
              <a:t>WoNDRAM</a:t>
            </a: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 (06/21)</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61" name="Straight Connector 60">
            <a:extLst>
              <a:ext uri="{FF2B5EF4-FFF2-40B4-BE49-F238E27FC236}">
                <a16:creationId xmlns:a16="http://schemas.microsoft.com/office/drawing/2014/main" id="{56F94612-72A7-4380-B068-5F809B4EB9C9}"/>
              </a:ext>
            </a:extLst>
          </p:cNvPr>
          <p:cNvCxnSpPr>
            <a:cxnSpLocks/>
          </p:cNvCxnSpPr>
          <p:nvPr/>
        </p:nvCxnSpPr>
        <p:spPr>
          <a:xfrm flipV="1">
            <a:off x="6174456" y="2502134"/>
            <a:ext cx="0" cy="1308029"/>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6DC9E9FE-7166-473F-BDFE-B99C75D2DB11}"/>
              </a:ext>
            </a:extLst>
          </p:cNvPr>
          <p:cNvCxnSpPr>
            <a:cxnSpLocks/>
          </p:cNvCxnSpPr>
          <p:nvPr/>
        </p:nvCxnSpPr>
        <p:spPr>
          <a:xfrm flipV="1">
            <a:off x="7212956" y="3571729"/>
            <a:ext cx="0" cy="205560"/>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67" name="Frame 66">
            <a:extLst>
              <a:ext uri="{FF2B5EF4-FFF2-40B4-BE49-F238E27FC236}">
                <a16:creationId xmlns:a16="http://schemas.microsoft.com/office/drawing/2014/main" id="{67DD4613-5F4F-44DF-8B35-C0EBA1A5FFC3}"/>
              </a:ext>
            </a:extLst>
          </p:cNvPr>
          <p:cNvSpPr/>
          <p:nvPr/>
        </p:nvSpPr>
        <p:spPr>
          <a:xfrm>
            <a:off x="6477001" y="2585396"/>
            <a:ext cx="1239681" cy="986333"/>
          </a:xfrm>
          <a:prstGeom prst="frame">
            <a:avLst>
              <a:gd name="adj1" fmla="val 6250"/>
            </a:avLst>
          </a:prstGeom>
          <a:solidFill>
            <a:srgbClr val="7030A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Uncertainty Quantification for Nuclear Data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(10/22)</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72" name="Frame 71"/>
          <p:cNvSpPr/>
          <p:nvPr/>
        </p:nvSpPr>
        <p:spPr>
          <a:xfrm>
            <a:off x="1546423" y="2148482"/>
            <a:ext cx="1320942" cy="981548"/>
          </a:xfrm>
          <a:prstGeom prst="frame">
            <a:avLst>
              <a:gd name="adj1" fmla="val 6250"/>
            </a:avLst>
          </a:prstGeom>
          <a:solidFill>
            <a:srgbClr val="00B0F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Nuclear Data Interagency Working Group (PMs) (6,/16)</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sp>
        <p:nvSpPr>
          <p:cNvPr id="124" name="Frame 123">
            <a:extLst>
              <a:ext uri="{FF2B5EF4-FFF2-40B4-BE49-F238E27FC236}">
                <a16:creationId xmlns:a16="http://schemas.microsoft.com/office/drawing/2014/main" id="{B5E512F1-472B-4F20-8DDF-972715BDEB12}"/>
              </a:ext>
            </a:extLst>
          </p:cNvPr>
          <p:cNvSpPr/>
          <p:nvPr/>
        </p:nvSpPr>
        <p:spPr>
          <a:xfrm>
            <a:off x="7655212" y="4247681"/>
            <a:ext cx="1297278" cy="872180"/>
          </a:xfrm>
          <a:prstGeom prst="frame">
            <a:avLst>
              <a:gd name="adj1" fmla="val 6250"/>
            </a:avLst>
          </a:prstGeom>
          <a:solidFill>
            <a:schemeClr val="bg2">
              <a:lumMod val="50000"/>
            </a:schemeClr>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NSAC-ND report on nuclear data (03/22)</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136" name="Straight Connector 135">
            <a:extLst>
              <a:ext uri="{FF2B5EF4-FFF2-40B4-BE49-F238E27FC236}">
                <a16:creationId xmlns:a16="http://schemas.microsoft.com/office/drawing/2014/main" id="{BA8C6F2E-8834-4DE8-81E8-128990831C4E}"/>
              </a:ext>
            </a:extLst>
          </p:cNvPr>
          <p:cNvCxnSpPr>
            <a:cxnSpLocks/>
          </p:cNvCxnSpPr>
          <p:nvPr/>
        </p:nvCxnSpPr>
        <p:spPr>
          <a:xfrm flipV="1">
            <a:off x="7825920" y="3812056"/>
            <a:ext cx="0" cy="471935"/>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428D9163-0C7D-4719-A129-C5E4DF709CE0}"/>
              </a:ext>
            </a:extLst>
          </p:cNvPr>
          <p:cNvCxnSpPr>
            <a:cxnSpLocks/>
          </p:cNvCxnSpPr>
          <p:nvPr/>
        </p:nvCxnSpPr>
        <p:spPr>
          <a:xfrm flipH="1" flipV="1">
            <a:off x="1631136" y="1928184"/>
            <a:ext cx="11271" cy="233021"/>
          </a:xfrm>
          <a:prstGeom prst="line">
            <a:avLst/>
          </a:prstGeom>
          <a:ln w="2857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8" name="Frame 87">
            <a:extLst>
              <a:ext uri="{FF2B5EF4-FFF2-40B4-BE49-F238E27FC236}">
                <a16:creationId xmlns:a16="http://schemas.microsoft.com/office/drawing/2014/main" id="{64BF2C0B-5F93-4795-9668-EC95A494F8FB}"/>
              </a:ext>
            </a:extLst>
          </p:cNvPr>
          <p:cNvSpPr/>
          <p:nvPr/>
        </p:nvSpPr>
        <p:spPr>
          <a:xfrm>
            <a:off x="6800489" y="1347174"/>
            <a:ext cx="1186766" cy="986333"/>
          </a:xfrm>
          <a:prstGeom prst="frame">
            <a:avLst>
              <a:gd name="adj1" fmla="val 6250"/>
            </a:avLst>
          </a:prstGeom>
          <a:solidFill>
            <a:srgbClr val="7030A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RNDWA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(10/22)</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grpSp>
        <p:nvGrpSpPr>
          <p:cNvPr id="74" name="Timeline" title="Timeline">
            <a:extLst>
              <a:ext uri="{FF2B5EF4-FFF2-40B4-BE49-F238E27FC236}">
                <a16:creationId xmlns:a16="http://schemas.microsoft.com/office/drawing/2014/main" id="{3C50E79C-7707-4107-8A69-3EC2FD72B996}"/>
              </a:ext>
            </a:extLst>
          </p:cNvPr>
          <p:cNvGrpSpPr/>
          <p:nvPr/>
        </p:nvGrpSpPr>
        <p:grpSpPr>
          <a:xfrm>
            <a:off x="-92169" y="3799552"/>
            <a:ext cx="8079424" cy="183695"/>
            <a:chOff x="782971" y="5497140"/>
            <a:chExt cx="6543559" cy="555911"/>
          </a:xfrm>
        </p:grpSpPr>
        <p:grpSp>
          <p:nvGrpSpPr>
            <p:cNvPr id="75" name="Group 74" title="Timeline">
              <a:extLst>
                <a:ext uri="{FF2B5EF4-FFF2-40B4-BE49-F238E27FC236}">
                  <a16:creationId xmlns:a16="http://schemas.microsoft.com/office/drawing/2014/main" id="{36D19B23-0599-4749-9175-DC1D1DEF6E34}"/>
                </a:ext>
              </a:extLst>
            </p:cNvPr>
            <p:cNvGrpSpPr/>
            <p:nvPr/>
          </p:nvGrpSpPr>
          <p:grpSpPr>
            <a:xfrm>
              <a:off x="956376" y="5497140"/>
              <a:ext cx="6370154" cy="188135"/>
              <a:chOff x="956376" y="3323601"/>
              <a:chExt cx="6370154" cy="188135"/>
            </a:xfrm>
          </p:grpSpPr>
          <p:cxnSp>
            <p:nvCxnSpPr>
              <p:cNvPr id="103" name="Straight Arrow Connector 102">
                <a:extLst>
                  <a:ext uri="{FF2B5EF4-FFF2-40B4-BE49-F238E27FC236}">
                    <a16:creationId xmlns:a16="http://schemas.microsoft.com/office/drawing/2014/main" id="{12177D99-3A08-4797-961A-F63ABFDD7952}"/>
                  </a:ext>
                </a:extLst>
              </p:cNvPr>
              <p:cNvCxnSpPr>
                <a:cxnSpLocks/>
              </p:cNvCxnSpPr>
              <p:nvPr/>
            </p:nvCxnSpPr>
            <p:spPr>
              <a:xfrm flipV="1">
                <a:off x="956376" y="3323601"/>
                <a:ext cx="6370154" cy="92755"/>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2545EBD-DC45-483B-A37D-572C261031E9}"/>
                  </a:ext>
                </a:extLst>
              </p:cNvPr>
              <p:cNvCxnSpPr>
                <a:cxnSpLocks/>
              </p:cNvCxnSpPr>
              <p:nvPr/>
            </p:nvCxnSpPr>
            <p:spPr>
              <a:xfrm>
                <a:off x="1067476"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B98A122-FDEA-4D2E-BAD1-353F3F526C54}"/>
                  </a:ext>
                </a:extLst>
              </p:cNvPr>
              <p:cNvCxnSpPr>
                <a:cxnSpLocks/>
              </p:cNvCxnSpPr>
              <p:nvPr/>
            </p:nvCxnSpPr>
            <p:spPr>
              <a:xfrm>
                <a:off x="171486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9F2C631-36A3-4C9C-965B-3A723A4F7F65}"/>
                  </a:ext>
                </a:extLst>
              </p:cNvPr>
              <p:cNvCxnSpPr>
                <a:cxnSpLocks/>
              </p:cNvCxnSpPr>
              <p:nvPr/>
            </p:nvCxnSpPr>
            <p:spPr>
              <a:xfrm>
                <a:off x="236226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7028B0A-3D4B-472D-A42A-3952C6C7AC6A}"/>
                  </a:ext>
                </a:extLst>
              </p:cNvPr>
              <p:cNvCxnSpPr>
                <a:cxnSpLocks/>
              </p:cNvCxnSpPr>
              <p:nvPr/>
            </p:nvCxnSpPr>
            <p:spPr>
              <a:xfrm>
                <a:off x="300965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4DD430E-207F-4F27-81F0-49D66DD1354A}"/>
                  </a:ext>
                </a:extLst>
              </p:cNvPr>
              <p:cNvCxnSpPr>
                <a:cxnSpLocks/>
              </p:cNvCxnSpPr>
              <p:nvPr/>
            </p:nvCxnSpPr>
            <p:spPr>
              <a:xfrm>
                <a:off x="3657044"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D5081C9-E8E2-483E-8BBB-18754FD0A434}"/>
                  </a:ext>
                </a:extLst>
              </p:cNvPr>
              <p:cNvCxnSpPr>
                <a:cxnSpLocks/>
              </p:cNvCxnSpPr>
              <p:nvPr/>
            </p:nvCxnSpPr>
            <p:spPr>
              <a:xfrm>
                <a:off x="430443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6521524-DAF7-4624-8380-2F994BB6DA9E}"/>
                  </a:ext>
                </a:extLst>
              </p:cNvPr>
              <p:cNvCxnSpPr>
                <a:cxnSpLocks/>
              </p:cNvCxnSpPr>
              <p:nvPr/>
            </p:nvCxnSpPr>
            <p:spPr>
              <a:xfrm>
                <a:off x="495182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072164F-EBDF-4C37-B418-EBE0AD20E881}"/>
                  </a:ext>
                </a:extLst>
              </p:cNvPr>
              <p:cNvCxnSpPr>
                <a:cxnSpLocks/>
              </p:cNvCxnSpPr>
              <p:nvPr/>
            </p:nvCxnSpPr>
            <p:spPr>
              <a:xfrm>
                <a:off x="559922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6DA91E8F-FBB9-4D67-B031-5B7EBA277396}"/>
                  </a:ext>
                </a:extLst>
              </p:cNvPr>
              <p:cNvCxnSpPr>
                <a:cxnSpLocks/>
              </p:cNvCxnSpPr>
              <p:nvPr/>
            </p:nvCxnSpPr>
            <p:spPr>
              <a:xfrm>
                <a:off x="6246612"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42D6E66-70AC-43B5-9FB8-979C70BD3713}"/>
                  </a:ext>
                </a:extLst>
              </p:cNvPr>
              <p:cNvCxnSpPr>
                <a:cxnSpLocks/>
              </p:cNvCxnSpPr>
              <p:nvPr/>
            </p:nvCxnSpPr>
            <p:spPr>
              <a:xfrm>
                <a:off x="689400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76" name="Group 75" title="Timeline Text">
              <a:extLst>
                <a:ext uri="{FF2B5EF4-FFF2-40B4-BE49-F238E27FC236}">
                  <a16:creationId xmlns:a16="http://schemas.microsoft.com/office/drawing/2014/main" id="{9DAF676B-90FF-4E53-B433-B43803F85707}"/>
                </a:ext>
              </a:extLst>
            </p:cNvPr>
            <p:cNvGrpSpPr/>
            <p:nvPr/>
          </p:nvGrpSpPr>
          <p:grpSpPr>
            <a:xfrm>
              <a:off x="782971" y="5817314"/>
              <a:ext cx="6324438" cy="235737"/>
              <a:chOff x="782971" y="5817314"/>
              <a:chExt cx="6324438" cy="235737"/>
            </a:xfrm>
          </p:grpSpPr>
          <p:sp>
            <p:nvSpPr>
              <p:cNvPr id="77" name="TextBox 76">
                <a:extLst>
                  <a:ext uri="{FF2B5EF4-FFF2-40B4-BE49-F238E27FC236}">
                    <a16:creationId xmlns:a16="http://schemas.microsoft.com/office/drawing/2014/main" id="{B387310A-5CC6-4CE9-8347-3DE412989102}"/>
                  </a:ext>
                </a:extLst>
              </p:cNvPr>
              <p:cNvSpPr txBox="1"/>
              <p:nvPr/>
            </p:nvSpPr>
            <p:spPr>
              <a:xfrm>
                <a:off x="782971" y="5817314"/>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2014</a:t>
                </a:r>
                <a:endParaRPr kumimoji="0" lang="en-ZA" sz="1000" b="0" i="0" u="none" strike="noStrike" kern="1200" cap="none" spc="0" normalizeH="0" baseline="0" noProof="0" dirty="0">
                  <a:ln>
                    <a:noFill/>
                  </a:ln>
                  <a:solidFill>
                    <a:prstClr val="white">
                      <a:lumMod val="75000"/>
                    </a:prstClr>
                  </a:solidFill>
                  <a:effectLst/>
                  <a:uLnTx/>
                  <a:uFillTx/>
                  <a:latin typeface="Lucida Sans Unicode"/>
                  <a:ea typeface="+mn-ea"/>
                  <a:cs typeface="+mn-cs"/>
                </a:endParaRPr>
              </a:p>
            </p:txBody>
          </p:sp>
          <p:sp>
            <p:nvSpPr>
              <p:cNvPr id="79" name="TextBox 78">
                <a:extLst>
                  <a:ext uri="{FF2B5EF4-FFF2-40B4-BE49-F238E27FC236}">
                    <a16:creationId xmlns:a16="http://schemas.microsoft.com/office/drawing/2014/main" id="{48924229-CDAE-4F6F-AE8F-1C624D68C699}"/>
                  </a:ext>
                </a:extLst>
              </p:cNvPr>
              <p:cNvSpPr txBox="1"/>
              <p:nvPr/>
            </p:nvSpPr>
            <p:spPr>
              <a:xfrm>
                <a:off x="1510890" y="5817314"/>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2015</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80" name="TextBox 79">
                <a:extLst>
                  <a:ext uri="{FF2B5EF4-FFF2-40B4-BE49-F238E27FC236}">
                    <a16:creationId xmlns:a16="http://schemas.microsoft.com/office/drawing/2014/main" id="{19B6916E-ACFA-47C7-B8C0-F360956CCB2D}"/>
                  </a:ext>
                </a:extLst>
              </p:cNvPr>
              <p:cNvSpPr txBox="1"/>
              <p:nvPr/>
            </p:nvSpPr>
            <p:spPr>
              <a:xfrm>
                <a:off x="2158282" y="5817314"/>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2016</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81" name="TextBox 80">
                <a:extLst>
                  <a:ext uri="{FF2B5EF4-FFF2-40B4-BE49-F238E27FC236}">
                    <a16:creationId xmlns:a16="http://schemas.microsoft.com/office/drawing/2014/main" id="{0AFA12BD-38D9-4BF5-806A-ADBD2BB24A31}"/>
                  </a:ext>
                </a:extLst>
              </p:cNvPr>
              <p:cNvSpPr txBox="1"/>
              <p:nvPr/>
            </p:nvSpPr>
            <p:spPr>
              <a:xfrm>
                <a:off x="2805674" y="5817314"/>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2017</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82" name="TextBox 81">
                <a:extLst>
                  <a:ext uri="{FF2B5EF4-FFF2-40B4-BE49-F238E27FC236}">
                    <a16:creationId xmlns:a16="http://schemas.microsoft.com/office/drawing/2014/main" id="{B7F9EEB7-F8AC-48FF-AB18-A3D521255B09}"/>
                  </a:ext>
                </a:extLst>
              </p:cNvPr>
              <p:cNvSpPr txBox="1"/>
              <p:nvPr/>
            </p:nvSpPr>
            <p:spPr>
              <a:xfrm>
                <a:off x="3381966" y="5817314"/>
                <a:ext cx="569010" cy="235737"/>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2018</a:t>
                </a:r>
                <a:endParaRPr kumimoji="0" lang="en-ZA" sz="1000" b="0" i="0" u="none" strike="noStrike" kern="1200" cap="none" spc="0" normalizeH="0" baseline="0" noProof="0" dirty="0">
                  <a:ln>
                    <a:noFill/>
                  </a:ln>
                  <a:solidFill>
                    <a:prstClr val="white">
                      <a:lumMod val="75000"/>
                    </a:prstClr>
                  </a:solidFill>
                  <a:effectLst/>
                  <a:uLnTx/>
                  <a:uFillTx/>
                  <a:latin typeface="Lucida Sans Unicode"/>
                  <a:ea typeface="+mn-ea"/>
                  <a:cs typeface="+mn-cs"/>
                </a:endParaRPr>
              </a:p>
            </p:txBody>
          </p:sp>
          <p:sp>
            <p:nvSpPr>
              <p:cNvPr id="83" name="TextBox 82">
                <a:extLst>
                  <a:ext uri="{FF2B5EF4-FFF2-40B4-BE49-F238E27FC236}">
                    <a16:creationId xmlns:a16="http://schemas.microsoft.com/office/drawing/2014/main" id="{3279A8F9-F94C-486D-90EF-9067DFA5B6E4}"/>
                  </a:ext>
                </a:extLst>
              </p:cNvPr>
              <p:cNvSpPr txBox="1"/>
              <p:nvPr/>
            </p:nvSpPr>
            <p:spPr>
              <a:xfrm>
                <a:off x="4109885" y="5817314"/>
                <a:ext cx="407956" cy="235737"/>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2019</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84" name="TextBox 83">
                <a:extLst>
                  <a:ext uri="{FF2B5EF4-FFF2-40B4-BE49-F238E27FC236}">
                    <a16:creationId xmlns:a16="http://schemas.microsoft.com/office/drawing/2014/main" id="{B2203CAB-AB81-408D-A413-071A34E8B5D3}"/>
                  </a:ext>
                </a:extLst>
              </p:cNvPr>
              <p:cNvSpPr txBox="1"/>
              <p:nvPr/>
            </p:nvSpPr>
            <p:spPr>
              <a:xfrm>
                <a:off x="4757277" y="5817314"/>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2020</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85" name="TextBox 84">
                <a:extLst>
                  <a:ext uri="{FF2B5EF4-FFF2-40B4-BE49-F238E27FC236}">
                    <a16:creationId xmlns:a16="http://schemas.microsoft.com/office/drawing/2014/main" id="{83EA1A48-9C10-497B-9B41-A67542DFFF06}"/>
                  </a:ext>
                </a:extLst>
              </p:cNvPr>
              <p:cNvSpPr txBox="1"/>
              <p:nvPr/>
            </p:nvSpPr>
            <p:spPr>
              <a:xfrm>
                <a:off x="5404669" y="5817314"/>
                <a:ext cx="407956" cy="235737"/>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2021</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sp>
            <p:nvSpPr>
              <p:cNvPr id="86" name="TextBox 85">
                <a:extLst>
                  <a:ext uri="{FF2B5EF4-FFF2-40B4-BE49-F238E27FC236}">
                    <a16:creationId xmlns:a16="http://schemas.microsoft.com/office/drawing/2014/main" id="{82D63A5B-D9C3-4E36-9E55-9575F4ADD522}"/>
                  </a:ext>
                </a:extLst>
              </p:cNvPr>
              <p:cNvSpPr txBox="1"/>
              <p:nvPr/>
            </p:nvSpPr>
            <p:spPr>
              <a:xfrm>
                <a:off x="5971534" y="5817314"/>
                <a:ext cx="569010"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2022</a:t>
                </a:r>
                <a:endParaRPr kumimoji="0" lang="en-ZA" sz="1000" b="0" i="0" u="none" strike="noStrike" kern="1200" cap="none" spc="0" normalizeH="0" baseline="0" noProof="0" dirty="0">
                  <a:ln>
                    <a:noFill/>
                  </a:ln>
                  <a:solidFill>
                    <a:prstClr val="white">
                      <a:lumMod val="75000"/>
                    </a:prstClr>
                  </a:solidFill>
                  <a:effectLst/>
                  <a:uLnTx/>
                  <a:uFillTx/>
                  <a:latin typeface="Lucida Sans Unicode"/>
                  <a:ea typeface="+mn-ea"/>
                  <a:cs typeface="+mn-cs"/>
                </a:endParaRPr>
              </a:p>
            </p:txBody>
          </p:sp>
          <p:sp>
            <p:nvSpPr>
              <p:cNvPr id="87" name="TextBox 86">
                <a:extLst>
                  <a:ext uri="{FF2B5EF4-FFF2-40B4-BE49-F238E27FC236}">
                    <a16:creationId xmlns:a16="http://schemas.microsoft.com/office/drawing/2014/main" id="{FC6C5DD8-724A-47E7-9F00-7855AF8D4BC9}"/>
                  </a:ext>
                </a:extLst>
              </p:cNvPr>
              <p:cNvSpPr txBox="1"/>
              <p:nvPr/>
            </p:nvSpPr>
            <p:spPr>
              <a:xfrm>
                <a:off x="6699453" y="5817314"/>
                <a:ext cx="407956" cy="235737"/>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rPr>
                  <a:t>2023</a:t>
                </a:r>
                <a:endParaRPr kumimoji="0" lang="en-ZA" sz="1000" b="0" i="0" u="none" strike="noStrike" kern="1200" cap="none" spc="0" normalizeH="0" baseline="0" noProof="0" dirty="0">
                  <a:ln>
                    <a:noFill/>
                  </a:ln>
                  <a:solidFill>
                    <a:prstClr val="black">
                      <a:lumMod val="65000"/>
                      <a:lumOff val="35000"/>
                    </a:prstClr>
                  </a:solidFill>
                  <a:effectLst/>
                  <a:uLnTx/>
                  <a:uFillTx/>
                  <a:latin typeface="Lucida Sans Unicode"/>
                  <a:ea typeface="+mn-ea"/>
                  <a:cs typeface="+mn-cs"/>
                </a:endParaRPr>
              </a:p>
            </p:txBody>
          </p:sp>
        </p:grpSp>
      </p:grpSp>
      <p:cxnSp>
        <p:nvCxnSpPr>
          <p:cNvPr id="5" name="Straight Connector 4"/>
          <p:cNvCxnSpPr>
            <a:cxnSpLocks/>
          </p:cNvCxnSpPr>
          <p:nvPr/>
        </p:nvCxnSpPr>
        <p:spPr>
          <a:xfrm flipV="1">
            <a:off x="0" y="3777979"/>
            <a:ext cx="9144000" cy="81815"/>
          </a:xfrm>
          <a:prstGeom prst="line">
            <a:avLst/>
          </a:prstGeom>
          <a:ln w="34925"/>
        </p:spPr>
        <p:style>
          <a:lnRef idx="1">
            <a:schemeClr val="dk1"/>
          </a:lnRef>
          <a:fillRef idx="0">
            <a:schemeClr val="dk1"/>
          </a:fillRef>
          <a:effectRef idx="0">
            <a:schemeClr val="dk1"/>
          </a:effectRef>
          <a:fontRef idx="minor">
            <a:schemeClr val="tx1"/>
          </a:fontRef>
        </p:style>
      </p:cxnSp>
      <p:sp>
        <p:nvSpPr>
          <p:cNvPr id="6" name="Frame 5">
            <a:extLst>
              <a:ext uri="{FF2B5EF4-FFF2-40B4-BE49-F238E27FC236}">
                <a16:creationId xmlns:a16="http://schemas.microsoft.com/office/drawing/2014/main" id="{E13AA824-C2EB-0F58-2A55-22B4B7EB656A}"/>
              </a:ext>
            </a:extLst>
          </p:cNvPr>
          <p:cNvSpPr/>
          <p:nvPr/>
        </p:nvSpPr>
        <p:spPr>
          <a:xfrm>
            <a:off x="7864540" y="2643519"/>
            <a:ext cx="1047751" cy="986333"/>
          </a:xfrm>
          <a:prstGeom prst="frame">
            <a:avLst>
              <a:gd name="adj1" fmla="val 6250"/>
            </a:avLst>
          </a:prstGeom>
          <a:solidFill>
            <a:srgbClr val="00B050"/>
          </a:solidFill>
          <a:effectLst/>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NDIWG FOA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NP, IP </a:t>
            </a:r>
            <a:b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b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DNN R&amp;D   (</a:t>
            </a:r>
            <a:r>
              <a:rPr lang="en-US" sz="1050" dirty="0">
                <a:solidFill>
                  <a:prstClr val="black"/>
                </a:solidFill>
                <a:latin typeface="Helvetica Light"/>
                <a:cs typeface="Helvetica Light"/>
              </a:rPr>
              <a:t>3/23</a:t>
            </a:r>
            <a:r>
              <a:rPr kumimoji="0" lang="en-US" sz="1050" b="0" i="0" u="none" strike="noStrike" kern="1200" cap="none" spc="0" normalizeH="0" baseline="0" noProof="0" dirty="0">
                <a:ln>
                  <a:noFill/>
                </a:ln>
                <a:solidFill>
                  <a:prstClr val="black"/>
                </a:solidFill>
                <a:effectLst/>
                <a:uLnTx/>
                <a:uFillTx/>
                <a:latin typeface="Helvetica Light"/>
                <a:ea typeface="+mn-ea"/>
                <a:cs typeface="Helvetica Light"/>
              </a:rPr>
              <a:t>)</a:t>
            </a:r>
            <a:endParaRPr kumimoji="0" lang="en-US" sz="1350" b="0" i="0" u="none" strike="noStrike" kern="1200" cap="none" spc="0" normalizeH="0" baseline="0" noProof="0" dirty="0">
              <a:ln>
                <a:noFill/>
              </a:ln>
              <a:solidFill>
                <a:prstClr val="black"/>
              </a:solidFill>
              <a:effectLst/>
              <a:uLnTx/>
              <a:uFillTx/>
              <a:latin typeface="Helvetica Light"/>
              <a:ea typeface="+mn-ea"/>
              <a:cs typeface="Helvetica Light"/>
            </a:endParaRPr>
          </a:p>
        </p:txBody>
      </p:sp>
      <p:cxnSp>
        <p:nvCxnSpPr>
          <p:cNvPr id="15" name="Straight Connector 14">
            <a:extLst>
              <a:ext uri="{FF2B5EF4-FFF2-40B4-BE49-F238E27FC236}">
                <a16:creationId xmlns:a16="http://schemas.microsoft.com/office/drawing/2014/main" id="{394467D0-D21A-4182-8025-AA36243E4EA2}"/>
              </a:ext>
            </a:extLst>
          </p:cNvPr>
          <p:cNvCxnSpPr>
            <a:cxnSpLocks/>
          </p:cNvCxnSpPr>
          <p:nvPr/>
        </p:nvCxnSpPr>
        <p:spPr>
          <a:xfrm flipV="1">
            <a:off x="8404820" y="3585274"/>
            <a:ext cx="0" cy="192015"/>
          </a:xfrm>
          <a:prstGeom prst="line">
            <a:avLst/>
          </a:prstGeom>
          <a:ln w="28575"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C647D49-A2D6-D239-A889-EB4C2417CE03}"/>
              </a:ext>
            </a:extLst>
          </p:cNvPr>
          <p:cNvCxnSpPr>
            <a:cxnSpLocks/>
          </p:cNvCxnSpPr>
          <p:nvPr/>
        </p:nvCxnSpPr>
        <p:spPr>
          <a:xfrm flipV="1">
            <a:off x="7315200" y="2333507"/>
            <a:ext cx="0" cy="289629"/>
          </a:xfrm>
          <a:prstGeom prst="line">
            <a:avLst/>
          </a:prstGeom>
          <a:ln w="28575" cmpd="sng">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911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3C62-859D-54E9-2F22-C2F09766D96D}"/>
              </a:ext>
            </a:extLst>
          </p:cNvPr>
          <p:cNvSpPr>
            <a:spLocks noGrp="1"/>
          </p:cNvSpPr>
          <p:nvPr>
            <p:ph type="title"/>
          </p:nvPr>
        </p:nvSpPr>
        <p:spPr/>
        <p:txBody>
          <a:bodyPr/>
          <a:lstStyle/>
          <a:p>
            <a:r>
              <a:rPr lang="en-US" dirty="0"/>
              <a:t>What are WANDA Workshops</a:t>
            </a:r>
          </a:p>
        </p:txBody>
      </p:sp>
      <p:sp>
        <p:nvSpPr>
          <p:cNvPr id="5" name="Content Placeholder 4">
            <a:extLst>
              <a:ext uri="{FF2B5EF4-FFF2-40B4-BE49-F238E27FC236}">
                <a16:creationId xmlns:a16="http://schemas.microsoft.com/office/drawing/2014/main" id="{505D74C9-F1B9-5D58-A24C-6460DE59E0C3}"/>
              </a:ext>
            </a:extLst>
          </p:cNvPr>
          <p:cNvSpPr>
            <a:spLocks noGrp="1"/>
          </p:cNvSpPr>
          <p:nvPr>
            <p:ph sz="quarter" idx="15"/>
          </p:nvPr>
        </p:nvSpPr>
        <p:spPr>
          <a:xfrm>
            <a:off x="237835" y="914400"/>
            <a:ext cx="8453761" cy="4798717"/>
          </a:xfrm>
        </p:spPr>
        <p:txBody>
          <a:bodyPr/>
          <a:lstStyle/>
          <a:p>
            <a:pPr marL="0" indent="0">
              <a:buNone/>
            </a:pPr>
            <a:r>
              <a:rPr lang="en-US" dirty="0"/>
              <a:t>Format</a:t>
            </a:r>
          </a:p>
          <a:p>
            <a:r>
              <a:rPr lang="en-US" dirty="0"/>
              <a:t>Plenary talks of mission priorities by federal agencies</a:t>
            </a:r>
          </a:p>
          <a:p>
            <a:r>
              <a:rPr lang="en-US" dirty="0"/>
              <a:t>Five topical “</a:t>
            </a:r>
            <a:r>
              <a:rPr lang="en-US" dirty="0" err="1"/>
              <a:t>roadmapping</a:t>
            </a:r>
            <a:r>
              <a:rPr lang="en-US" dirty="0"/>
              <a:t>” sessions</a:t>
            </a:r>
          </a:p>
          <a:p>
            <a:pPr lvl="1"/>
            <a:r>
              <a:rPr lang="en-US" dirty="0"/>
              <a:t>Presentations of nuclear data needs</a:t>
            </a:r>
          </a:p>
          <a:p>
            <a:pPr lvl="1"/>
            <a:r>
              <a:rPr lang="en-US" dirty="0"/>
              <a:t>Identify the state of current data and uncertainty requirements</a:t>
            </a:r>
          </a:p>
          <a:p>
            <a:pPr lvl="1"/>
            <a:r>
              <a:rPr lang="en-US" dirty="0"/>
              <a:t>Identify capabilities and proposed solutions</a:t>
            </a:r>
          </a:p>
          <a:p>
            <a:pPr lvl="1"/>
            <a:r>
              <a:rPr lang="en-US" dirty="0"/>
              <a:t>Describe complete solution to provide data to end users</a:t>
            </a:r>
          </a:p>
          <a:p>
            <a:pPr lvl="1"/>
            <a:r>
              <a:rPr lang="en-US" dirty="0"/>
              <a:t>Identify cross-cutting nuclear data needs</a:t>
            </a:r>
          </a:p>
          <a:p>
            <a:pPr lvl="1"/>
            <a:r>
              <a:rPr lang="en-US" dirty="0"/>
              <a:t>Focus on mission priorities</a:t>
            </a:r>
          </a:p>
          <a:p>
            <a:pPr lvl="1"/>
            <a:r>
              <a:rPr lang="en-US" dirty="0"/>
              <a:t>Gain community consensus on a path forward</a:t>
            </a:r>
          </a:p>
          <a:p>
            <a:r>
              <a:rPr lang="en-US" dirty="0"/>
              <a:t>Technical review of current funded projects</a:t>
            </a:r>
          </a:p>
          <a:p>
            <a:r>
              <a:rPr lang="en-US" dirty="0"/>
              <a:t>Summary of </a:t>
            </a:r>
            <a:r>
              <a:rPr lang="en-US" dirty="0" err="1"/>
              <a:t>roadmapping</a:t>
            </a:r>
            <a:r>
              <a:rPr lang="en-US" dirty="0"/>
              <a:t> session outcomes</a:t>
            </a:r>
          </a:p>
        </p:txBody>
      </p:sp>
    </p:spTree>
    <p:extLst>
      <p:ext uri="{BB962C8B-B14F-4D97-AF65-F5344CB8AC3E}">
        <p14:creationId xmlns:p14="http://schemas.microsoft.com/office/powerpoint/2010/main" val="67127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3C62-859D-54E9-2F22-C2F09766D96D}"/>
              </a:ext>
            </a:extLst>
          </p:cNvPr>
          <p:cNvSpPr>
            <a:spLocks noGrp="1"/>
          </p:cNvSpPr>
          <p:nvPr>
            <p:ph type="title"/>
          </p:nvPr>
        </p:nvSpPr>
        <p:spPr/>
        <p:txBody>
          <a:bodyPr/>
          <a:lstStyle/>
          <a:p>
            <a:r>
              <a:rPr lang="en-US" dirty="0"/>
              <a:t>What Happens After WANDA?</a:t>
            </a:r>
          </a:p>
        </p:txBody>
      </p:sp>
      <p:sp>
        <p:nvSpPr>
          <p:cNvPr id="5" name="Content Placeholder 4">
            <a:extLst>
              <a:ext uri="{FF2B5EF4-FFF2-40B4-BE49-F238E27FC236}">
                <a16:creationId xmlns:a16="http://schemas.microsoft.com/office/drawing/2014/main" id="{505D74C9-F1B9-5D58-A24C-6460DE59E0C3}"/>
              </a:ext>
            </a:extLst>
          </p:cNvPr>
          <p:cNvSpPr>
            <a:spLocks noGrp="1"/>
          </p:cNvSpPr>
          <p:nvPr>
            <p:ph sz="quarter" idx="15"/>
          </p:nvPr>
        </p:nvSpPr>
        <p:spPr>
          <a:xfrm>
            <a:off x="237835" y="914400"/>
            <a:ext cx="8453761" cy="4798717"/>
          </a:xfrm>
        </p:spPr>
        <p:txBody>
          <a:bodyPr>
            <a:normAutofit lnSpcReduction="10000"/>
          </a:bodyPr>
          <a:lstStyle/>
          <a:p>
            <a:pPr marL="0" indent="0">
              <a:buNone/>
            </a:pPr>
            <a:r>
              <a:rPr lang="en-US" dirty="0"/>
              <a:t>WANDA Report</a:t>
            </a:r>
          </a:p>
          <a:p>
            <a:pPr marL="285750" indent="-285750"/>
            <a:r>
              <a:rPr lang="en-US" dirty="0"/>
              <a:t>The WANDA report provides a set of recommended tasks to resolve nuclear data uncertainties</a:t>
            </a:r>
          </a:p>
          <a:p>
            <a:pPr marL="285750" indent="-285750"/>
            <a:r>
              <a:rPr lang="en-US" dirty="0"/>
              <a:t>This report is used by federal agencies to direct nuclear data funding</a:t>
            </a:r>
          </a:p>
          <a:p>
            <a:pPr marL="285750" indent="-285750"/>
            <a:r>
              <a:rPr lang="en-US" dirty="0"/>
              <a:t>Funding is coordinated through the NDIAWG, not all funding is through the NDIAWG FOA</a:t>
            </a:r>
          </a:p>
          <a:p>
            <a:pPr marL="285750" indent="-285750"/>
            <a:endParaRPr lang="en-US" dirty="0"/>
          </a:p>
          <a:p>
            <a:pPr marL="0" indent="0">
              <a:buNone/>
            </a:pPr>
            <a:r>
              <a:rPr lang="en-US" dirty="0"/>
              <a:t>Future engagement</a:t>
            </a:r>
          </a:p>
          <a:p>
            <a:pPr marL="285750" indent="-285750"/>
            <a:r>
              <a:rPr lang="en-US" dirty="0"/>
              <a:t>Integrate with the NDIAWG</a:t>
            </a:r>
          </a:p>
          <a:p>
            <a:pPr marL="285750" indent="-285750"/>
            <a:r>
              <a:rPr lang="en-US" dirty="0"/>
              <a:t>Request special sessions at future WANDA meetings</a:t>
            </a:r>
          </a:p>
          <a:p>
            <a:pPr marL="285750" indent="-285750"/>
            <a:r>
              <a:rPr lang="en-US" dirty="0"/>
              <a:t>Topical workshop</a:t>
            </a:r>
          </a:p>
          <a:p>
            <a:pPr marL="285750" indent="-285750"/>
            <a:r>
              <a:rPr lang="en-US" dirty="0"/>
              <a:t>Continued collaborations with National Laboratories</a:t>
            </a:r>
          </a:p>
          <a:p>
            <a:pPr marL="285750" indent="-285750"/>
            <a:endParaRPr lang="en-US" dirty="0"/>
          </a:p>
          <a:p>
            <a:pPr marL="0" indent="0">
              <a:buNone/>
            </a:pPr>
            <a:r>
              <a:rPr lang="en-US" dirty="0"/>
              <a:t>Funded Nuclear data typically takes 3-5 years to be integrated into the databases</a:t>
            </a:r>
          </a:p>
          <a:p>
            <a:pPr marL="285750" indent="-285750"/>
            <a:endParaRPr lang="en-US" dirty="0"/>
          </a:p>
          <a:p>
            <a:endParaRPr lang="en-US" dirty="0"/>
          </a:p>
        </p:txBody>
      </p:sp>
    </p:spTree>
    <p:extLst>
      <p:ext uri="{BB962C8B-B14F-4D97-AF65-F5344CB8AC3E}">
        <p14:creationId xmlns:p14="http://schemas.microsoft.com/office/powerpoint/2010/main" val="352994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04CCF64-D148-40B9-9ADB-16EDC2CCE342}"/>
              </a:ext>
            </a:extLst>
          </p:cNvPr>
          <p:cNvGrpSpPr>
            <a:grpSpLocks noChangeAspect="1"/>
          </p:cNvGrpSpPr>
          <p:nvPr/>
        </p:nvGrpSpPr>
        <p:grpSpPr>
          <a:xfrm>
            <a:off x="3728721" y="1723852"/>
            <a:ext cx="5334016" cy="4858540"/>
            <a:chOff x="1913600" y="1295842"/>
            <a:chExt cx="5020568" cy="4664548"/>
          </a:xfrm>
        </p:grpSpPr>
        <p:sp>
          <p:nvSpPr>
            <p:cNvPr id="6" name="Flowchart: Connector 5">
              <a:extLst>
                <a:ext uri="{FF2B5EF4-FFF2-40B4-BE49-F238E27FC236}">
                  <a16:creationId xmlns:a16="http://schemas.microsoft.com/office/drawing/2014/main" id="{73B2D249-BCFA-456A-BBAB-397156874900}"/>
                </a:ext>
              </a:extLst>
            </p:cNvPr>
            <p:cNvSpPr>
              <a:spLocks noChangeAspect="1"/>
            </p:cNvSpPr>
            <p:nvPr/>
          </p:nvSpPr>
          <p:spPr>
            <a:xfrm>
              <a:off x="2053105" y="3810111"/>
              <a:ext cx="1989254" cy="1990772"/>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7" name="Flowchart: Connector 6">
              <a:extLst>
                <a:ext uri="{FF2B5EF4-FFF2-40B4-BE49-F238E27FC236}">
                  <a16:creationId xmlns:a16="http://schemas.microsoft.com/office/drawing/2014/main" id="{9F288C1D-8BB9-4693-911C-5E5263768EEB}"/>
                </a:ext>
              </a:extLst>
            </p:cNvPr>
            <p:cNvSpPr>
              <a:spLocks noChangeAspect="1"/>
            </p:cNvSpPr>
            <p:nvPr/>
          </p:nvSpPr>
          <p:spPr>
            <a:xfrm>
              <a:off x="1913600" y="1957203"/>
              <a:ext cx="1989254" cy="1990772"/>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8" name="Flowchart: Connector 7">
              <a:extLst>
                <a:ext uri="{FF2B5EF4-FFF2-40B4-BE49-F238E27FC236}">
                  <a16:creationId xmlns:a16="http://schemas.microsoft.com/office/drawing/2014/main" id="{33369753-71B1-4D84-B1BD-37B31923E87B}"/>
                </a:ext>
              </a:extLst>
            </p:cNvPr>
            <p:cNvSpPr>
              <a:spLocks noChangeAspect="1"/>
            </p:cNvSpPr>
            <p:nvPr/>
          </p:nvSpPr>
          <p:spPr>
            <a:xfrm>
              <a:off x="4730776" y="3966510"/>
              <a:ext cx="1992359" cy="1993880"/>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9" name="Flowchart: Connector 8">
              <a:extLst>
                <a:ext uri="{FF2B5EF4-FFF2-40B4-BE49-F238E27FC236}">
                  <a16:creationId xmlns:a16="http://schemas.microsoft.com/office/drawing/2014/main" id="{6934486D-51FE-4C40-AD5A-F2BC30598019}"/>
                </a:ext>
              </a:extLst>
            </p:cNvPr>
            <p:cNvSpPr>
              <a:spLocks noChangeAspect="1"/>
            </p:cNvSpPr>
            <p:nvPr/>
          </p:nvSpPr>
          <p:spPr>
            <a:xfrm>
              <a:off x="4814580" y="2177823"/>
              <a:ext cx="1992358" cy="1993879"/>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10" name="Flowchart: Connector 9">
              <a:extLst>
                <a:ext uri="{FF2B5EF4-FFF2-40B4-BE49-F238E27FC236}">
                  <a16:creationId xmlns:a16="http://schemas.microsoft.com/office/drawing/2014/main" id="{C43E1A7E-88CE-4892-914B-D352C922E0E3}"/>
                </a:ext>
              </a:extLst>
            </p:cNvPr>
            <p:cNvSpPr>
              <a:spLocks noChangeAspect="1"/>
            </p:cNvSpPr>
            <p:nvPr/>
          </p:nvSpPr>
          <p:spPr>
            <a:xfrm>
              <a:off x="3437012" y="1295842"/>
              <a:ext cx="1989254" cy="1990772"/>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100" dirty="0">
                <a:solidFill>
                  <a:schemeClr val="tx1"/>
                </a:solidFill>
              </a:endParaRPr>
            </a:p>
          </p:txBody>
        </p:sp>
        <p:sp>
          <p:nvSpPr>
            <p:cNvPr id="11" name="TextBox 10">
              <a:extLst>
                <a:ext uri="{FF2B5EF4-FFF2-40B4-BE49-F238E27FC236}">
                  <a16:creationId xmlns:a16="http://schemas.microsoft.com/office/drawing/2014/main" id="{23036F23-9262-48D2-9BB8-CDDB9B9CDDB6}"/>
                </a:ext>
              </a:extLst>
            </p:cNvPr>
            <p:cNvSpPr txBox="1"/>
            <p:nvPr/>
          </p:nvSpPr>
          <p:spPr>
            <a:xfrm>
              <a:off x="3995523" y="2228388"/>
              <a:ext cx="905585" cy="407773"/>
            </a:xfrm>
            <a:prstGeom prst="rect">
              <a:avLst/>
            </a:prstGeom>
            <a:noFill/>
          </p:spPr>
          <p:txBody>
            <a:bodyPr wrap="none" rtlCol="0">
              <a:spAutoFit/>
            </a:bodyPr>
            <a:lstStyle/>
            <a:p>
              <a:pPr algn="l">
                <a:lnSpc>
                  <a:spcPct val="90000"/>
                </a:lnSpc>
              </a:pPr>
              <a:r>
                <a:rPr lang="en-US" sz="1200" b="1" dirty="0"/>
                <a:t>Needs and</a:t>
              </a:r>
            </a:p>
            <a:p>
              <a:pPr algn="l">
                <a:lnSpc>
                  <a:spcPct val="90000"/>
                </a:lnSpc>
              </a:pPr>
              <a:r>
                <a:rPr lang="en-US" sz="1200" b="1" dirty="0"/>
                <a:t>Impact</a:t>
              </a:r>
            </a:p>
          </p:txBody>
        </p:sp>
        <p:sp>
          <p:nvSpPr>
            <p:cNvPr id="12" name="TextBox 11">
              <a:extLst>
                <a:ext uri="{FF2B5EF4-FFF2-40B4-BE49-F238E27FC236}">
                  <a16:creationId xmlns:a16="http://schemas.microsoft.com/office/drawing/2014/main" id="{C784B057-F683-4956-B399-2040A6B23DCA}"/>
                </a:ext>
              </a:extLst>
            </p:cNvPr>
            <p:cNvSpPr txBox="1"/>
            <p:nvPr/>
          </p:nvSpPr>
          <p:spPr>
            <a:xfrm>
              <a:off x="5220692" y="3283853"/>
              <a:ext cx="1300892" cy="367882"/>
            </a:xfrm>
            <a:prstGeom prst="rect">
              <a:avLst/>
            </a:prstGeom>
            <a:noFill/>
          </p:spPr>
          <p:txBody>
            <a:bodyPr wrap="none" rtlCol="0">
              <a:spAutoFit/>
            </a:bodyPr>
            <a:lstStyle/>
            <a:p>
              <a:pPr algn="l">
                <a:lnSpc>
                  <a:spcPct val="90000"/>
                </a:lnSpc>
              </a:pPr>
              <a:r>
                <a:rPr lang="en-US" sz="1050" b="1" dirty="0"/>
                <a:t>Experimental </a:t>
              </a:r>
            </a:p>
            <a:p>
              <a:pPr algn="l">
                <a:lnSpc>
                  <a:spcPct val="90000"/>
                </a:lnSpc>
              </a:pPr>
              <a:r>
                <a:rPr lang="en-US" sz="1050" b="1" dirty="0"/>
                <a:t>Capabilities/Needs</a:t>
              </a:r>
            </a:p>
          </p:txBody>
        </p:sp>
        <p:sp>
          <p:nvSpPr>
            <p:cNvPr id="13" name="TextBox 12">
              <a:extLst>
                <a:ext uri="{FF2B5EF4-FFF2-40B4-BE49-F238E27FC236}">
                  <a16:creationId xmlns:a16="http://schemas.microsoft.com/office/drawing/2014/main" id="{776504ED-435F-4025-A6FF-98922E874ECB}"/>
                </a:ext>
              </a:extLst>
            </p:cNvPr>
            <p:cNvSpPr txBox="1"/>
            <p:nvPr/>
          </p:nvSpPr>
          <p:spPr>
            <a:xfrm>
              <a:off x="5259529" y="5251829"/>
              <a:ext cx="1198346" cy="407773"/>
            </a:xfrm>
            <a:prstGeom prst="rect">
              <a:avLst/>
            </a:prstGeom>
            <a:noFill/>
          </p:spPr>
          <p:txBody>
            <a:bodyPr wrap="square" rtlCol="0">
              <a:spAutoFit/>
            </a:bodyPr>
            <a:lstStyle/>
            <a:p>
              <a:pPr algn="l">
                <a:lnSpc>
                  <a:spcPct val="90000"/>
                </a:lnSpc>
              </a:pPr>
              <a:r>
                <a:rPr lang="en-US" sz="1200" b="1" dirty="0"/>
                <a:t>Coordinate efforts</a:t>
              </a:r>
            </a:p>
          </p:txBody>
        </p:sp>
        <p:sp>
          <p:nvSpPr>
            <p:cNvPr id="14" name="TextBox 13">
              <a:extLst>
                <a:ext uri="{FF2B5EF4-FFF2-40B4-BE49-F238E27FC236}">
                  <a16:creationId xmlns:a16="http://schemas.microsoft.com/office/drawing/2014/main" id="{9B113C30-C50A-433E-82CA-50E1453472B7}"/>
                </a:ext>
              </a:extLst>
            </p:cNvPr>
            <p:cNvSpPr txBox="1"/>
            <p:nvPr/>
          </p:nvSpPr>
          <p:spPr>
            <a:xfrm>
              <a:off x="2050896" y="3050336"/>
              <a:ext cx="1460825" cy="407773"/>
            </a:xfrm>
            <a:prstGeom prst="rect">
              <a:avLst/>
            </a:prstGeom>
            <a:noFill/>
          </p:spPr>
          <p:txBody>
            <a:bodyPr wrap="none" rtlCol="0">
              <a:spAutoFit/>
            </a:bodyPr>
            <a:lstStyle/>
            <a:p>
              <a:pPr algn="l">
                <a:lnSpc>
                  <a:spcPct val="90000"/>
                </a:lnSpc>
              </a:pPr>
              <a:r>
                <a:rPr lang="en-US" sz="1200" b="1" dirty="0"/>
                <a:t>Evaluation Code </a:t>
              </a:r>
            </a:p>
            <a:p>
              <a:pPr algn="l">
                <a:lnSpc>
                  <a:spcPct val="90000"/>
                </a:lnSpc>
              </a:pPr>
              <a:r>
                <a:rPr lang="en-US" sz="1200" b="1" dirty="0"/>
                <a:t>Capabilities/Needs</a:t>
              </a:r>
            </a:p>
          </p:txBody>
        </p:sp>
        <p:sp>
          <p:nvSpPr>
            <p:cNvPr id="15" name="TextBox 14">
              <a:extLst>
                <a:ext uri="{FF2B5EF4-FFF2-40B4-BE49-F238E27FC236}">
                  <a16:creationId xmlns:a16="http://schemas.microsoft.com/office/drawing/2014/main" id="{98E5F20D-FEFF-404A-8831-EFFB4BFFE9FD}"/>
                </a:ext>
              </a:extLst>
            </p:cNvPr>
            <p:cNvSpPr txBox="1"/>
            <p:nvPr/>
          </p:nvSpPr>
          <p:spPr>
            <a:xfrm>
              <a:off x="3959259" y="1886599"/>
              <a:ext cx="810939" cy="294104"/>
            </a:xfrm>
            <a:prstGeom prst="rect">
              <a:avLst/>
            </a:prstGeom>
            <a:noFill/>
          </p:spPr>
          <p:txBody>
            <a:bodyPr wrap="none" rtlCol="0">
              <a:spAutoFit/>
            </a:bodyPr>
            <a:lstStyle/>
            <a:p>
              <a:pPr algn="l">
                <a:lnSpc>
                  <a:spcPct val="90000"/>
                </a:lnSpc>
              </a:pPr>
              <a:r>
                <a:rPr lang="en-US" sz="1400" b="1" dirty="0">
                  <a:solidFill>
                    <a:srgbClr val="FF0000"/>
                  </a:solidFill>
                </a:rPr>
                <a:t>USERS</a:t>
              </a:r>
            </a:p>
          </p:txBody>
        </p:sp>
        <p:sp>
          <p:nvSpPr>
            <p:cNvPr id="16" name="TextBox 15">
              <a:extLst>
                <a:ext uri="{FF2B5EF4-FFF2-40B4-BE49-F238E27FC236}">
                  <a16:creationId xmlns:a16="http://schemas.microsoft.com/office/drawing/2014/main" id="{3EC7166F-7F9A-473B-9B19-2B40C1467DFA}"/>
                </a:ext>
              </a:extLst>
            </p:cNvPr>
            <p:cNvSpPr txBox="1"/>
            <p:nvPr/>
          </p:nvSpPr>
          <p:spPr>
            <a:xfrm>
              <a:off x="4941733" y="3018480"/>
              <a:ext cx="1992435" cy="294104"/>
            </a:xfrm>
            <a:prstGeom prst="rect">
              <a:avLst/>
            </a:prstGeom>
            <a:noFill/>
          </p:spPr>
          <p:txBody>
            <a:bodyPr wrap="none" rtlCol="0">
              <a:spAutoFit/>
            </a:bodyPr>
            <a:lstStyle/>
            <a:p>
              <a:pPr algn="l">
                <a:lnSpc>
                  <a:spcPct val="90000"/>
                </a:lnSpc>
              </a:pPr>
              <a:r>
                <a:rPr lang="en-US" sz="1400" b="1" dirty="0">
                  <a:solidFill>
                    <a:srgbClr val="FF0000"/>
                  </a:solidFill>
                </a:rPr>
                <a:t>EXPERIMENTALISTS</a:t>
              </a:r>
            </a:p>
          </p:txBody>
        </p:sp>
        <p:sp>
          <p:nvSpPr>
            <p:cNvPr id="17" name="TextBox 16">
              <a:extLst>
                <a:ext uri="{FF2B5EF4-FFF2-40B4-BE49-F238E27FC236}">
                  <a16:creationId xmlns:a16="http://schemas.microsoft.com/office/drawing/2014/main" id="{6A37EB40-84E0-4F7F-A49B-9DFE998CC27D}"/>
                </a:ext>
              </a:extLst>
            </p:cNvPr>
            <p:cNvSpPr txBox="1"/>
            <p:nvPr/>
          </p:nvSpPr>
          <p:spPr>
            <a:xfrm>
              <a:off x="4910464" y="4781069"/>
              <a:ext cx="1706216" cy="460960"/>
            </a:xfrm>
            <a:prstGeom prst="rect">
              <a:avLst/>
            </a:prstGeom>
            <a:noFill/>
          </p:spPr>
          <p:txBody>
            <a:bodyPr wrap="none" rtlCol="0">
              <a:spAutoFit/>
            </a:bodyPr>
            <a:lstStyle/>
            <a:p>
              <a:pPr algn="l">
                <a:lnSpc>
                  <a:spcPct val="90000"/>
                </a:lnSpc>
              </a:pPr>
              <a:r>
                <a:rPr lang="en-US" sz="1400" b="1" dirty="0">
                  <a:solidFill>
                    <a:srgbClr val="FF0000"/>
                  </a:solidFill>
                </a:rPr>
                <a:t>INTERNATIONAL </a:t>
              </a:r>
            </a:p>
            <a:p>
              <a:pPr algn="l">
                <a:lnSpc>
                  <a:spcPct val="90000"/>
                </a:lnSpc>
              </a:pPr>
              <a:r>
                <a:rPr lang="en-US" sz="1400" b="1" dirty="0">
                  <a:solidFill>
                    <a:srgbClr val="FF0000"/>
                  </a:solidFill>
                </a:rPr>
                <a:t>COLLABORATORS</a:t>
              </a:r>
            </a:p>
          </p:txBody>
        </p:sp>
        <p:sp>
          <p:nvSpPr>
            <p:cNvPr id="18" name="TextBox 17">
              <a:extLst>
                <a:ext uri="{FF2B5EF4-FFF2-40B4-BE49-F238E27FC236}">
                  <a16:creationId xmlns:a16="http://schemas.microsoft.com/office/drawing/2014/main" id="{DAC696F8-7093-4079-8ABA-B247BBA44AB5}"/>
                </a:ext>
              </a:extLst>
            </p:cNvPr>
            <p:cNvSpPr txBox="1"/>
            <p:nvPr/>
          </p:nvSpPr>
          <p:spPr>
            <a:xfrm>
              <a:off x="2067727" y="2506322"/>
              <a:ext cx="1464921" cy="493335"/>
            </a:xfrm>
            <a:prstGeom prst="rect">
              <a:avLst/>
            </a:prstGeom>
            <a:noFill/>
          </p:spPr>
          <p:txBody>
            <a:bodyPr wrap="none" rtlCol="0">
              <a:spAutoFit/>
            </a:bodyPr>
            <a:lstStyle/>
            <a:p>
              <a:pPr algn="l">
                <a:lnSpc>
                  <a:spcPct val="90000"/>
                </a:lnSpc>
              </a:pPr>
              <a:r>
                <a:rPr lang="en-US" sz="1400" b="1" dirty="0">
                  <a:solidFill>
                    <a:srgbClr val="FF0000"/>
                  </a:solidFill>
                </a:rPr>
                <a:t>EVALUATORS/</a:t>
              </a:r>
            </a:p>
            <a:p>
              <a:pPr algn="l">
                <a:lnSpc>
                  <a:spcPct val="90000"/>
                </a:lnSpc>
              </a:pPr>
              <a:r>
                <a:rPr lang="en-US" sz="1400" b="1" dirty="0">
                  <a:solidFill>
                    <a:srgbClr val="FF0000"/>
                  </a:solidFill>
                </a:rPr>
                <a:t>PROCESSORS</a:t>
              </a:r>
              <a:endParaRPr lang="en-US" sz="1050" b="1" dirty="0">
                <a:solidFill>
                  <a:srgbClr val="FF0000"/>
                </a:solidFill>
              </a:endParaRPr>
            </a:p>
          </p:txBody>
        </p:sp>
        <p:sp>
          <p:nvSpPr>
            <p:cNvPr id="19" name="TextBox 18">
              <a:extLst>
                <a:ext uri="{FF2B5EF4-FFF2-40B4-BE49-F238E27FC236}">
                  <a16:creationId xmlns:a16="http://schemas.microsoft.com/office/drawing/2014/main" id="{17EF7730-8F16-4E2C-9749-FDCE120B2241}"/>
                </a:ext>
              </a:extLst>
            </p:cNvPr>
            <p:cNvSpPr txBox="1"/>
            <p:nvPr/>
          </p:nvSpPr>
          <p:spPr>
            <a:xfrm>
              <a:off x="2217472" y="4638401"/>
              <a:ext cx="1349173" cy="274803"/>
            </a:xfrm>
            <a:prstGeom prst="rect">
              <a:avLst/>
            </a:prstGeom>
            <a:noFill/>
          </p:spPr>
          <p:txBody>
            <a:bodyPr wrap="none" rtlCol="0">
              <a:spAutoFit/>
            </a:bodyPr>
            <a:lstStyle/>
            <a:p>
              <a:pPr algn="l">
                <a:lnSpc>
                  <a:spcPct val="90000"/>
                </a:lnSpc>
              </a:pPr>
              <a:r>
                <a:rPr lang="en-US" sz="1400" b="1" dirty="0">
                  <a:solidFill>
                    <a:srgbClr val="FF0000"/>
                  </a:solidFill>
                </a:rPr>
                <a:t>UNIVERSITIES</a:t>
              </a:r>
            </a:p>
          </p:txBody>
        </p:sp>
        <p:sp>
          <p:nvSpPr>
            <p:cNvPr id="20" name="TextBox 19">
              <a:extLst>
                <a:ext uri="{FF2B5EF4-FFF2-40B4-BE49-F238E27FC236}">
                  <a16:creationId xmlns:a16="http://schemas.microsoft.com/office/drawing/2014/main" id="{ACE4027A-0C64-4052-9848-9DD4B4966CDA}"/>
                </a:ext>
              </a:extLst>
            </p:cNvPr>
            <p:cNvSpPr txBox="1"/>
            <p:nvPr/>
          </p:nvSpPr>
          <p:spPr>
            <a:xfrm>
              <a:off x="2404839" y="4957278"/>
              <a:ext cx="1340884" cy="407773"/>
            </a:xfrm>
            <a:prstGeom prst="rect">
              <a:avLst/>
            </a:prstGeom>
            <a:noFill/>
          </p:spPr>
          <p:txBody>
            <a:bodyPr wrap="square" rtlCol="0">
              <a:spAutoFit/>
            </a:bodyPr>
            <a:lstStyle/>
            <a:p>
              <a:pPr algn="l">
                <a:lnSpc>
                  <a:spcPct val="90000"/>
                </a:lnSpc>
              </a:pPr>
              <a:r>
                <a:rPr lang="en-US" sz="1200" b="1" dirty="0"/>
                <a:t>Collaboration Opportunities</a:t>
              </a:r>
            </a:p>
          </p:txBody>
        </p:sp>
        <p:sp>
          <p:nvSpPr>
            <p:cNvPr id="21" name="Flowchart: Connector 20">
              <a:extLst>
                <a:ext uri="{FF2B5EF4-FFF2-40B4-BE49-F238E27FC236}">
                  <a16:creationId xmlns:a16="http://schemas.microsoft.com/office/drawing/2014/main" id="{E9815BF1-18CC-4287-93F9-1F1594B171B4}"/>
                </a:ext>
              </a:extLst>
            </p:cNvPr>
            <p:cNvSpPr>
              <a:spLocks noChangeAspect="1"/>
            </p:cNvSpPr>
            <p:nvPr/>
          </p:nvSpPr>
          <p:spPr>
            <a:xfrm>
              <a:off x="3333242" y="3031663"/>
              <a:ext cx="1992359" cy="1993880"/>
            </a:xfrm>
            <a:prstGeom prst="flowChartConnector">
              <a:avLst/>
            </a:prstGeom>
            <a:solidFill>
              <a:schemeClr val="accent1">
                <a:lumMod val="20000"/>
                <a:lumOff val="80000"/>
              </a:schemeClr>
            </a:solidFill>
            <a:ln w="38100">
              <a:solidFill>
                <a:schemeClr val="accent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22" name="TextBox 21">
              <a:extLst>
                <a:ext uri="{FF2B5EF4-FFF2-40B4-BE49-F238E27FC236}">
                  <a16:creationId xmlns:a16="http://schemas.microsoft.com/office/drawing/2014/main" id="{DB228F4E-8A9F-4921-A6AE-7AB37FDFF688}"/>
                </a:ext>
              </a:extLst>
            </p:cNvPr>
            <p:cNvSpPr txBox="1"/>
            <p:nvPr/>
          </p:nvSpPr>
          <p:spPr>
            <a:xfrm>
              <a:off x="3698824" y="3387088"/>
              <a:ext cx="1727443" cy="460960"/>
            </a:xfrm>
            <a:prstGeom prst="rect">
              <a:avLst/>
            </a:prstGeom>
            <a:noFill/>
          </p:spPr>
          <p:txBody>
            <a:bodyPr wrap="square" rtlCol="0">
              <a:spAutoFit/>
            </a:bodyPr>
            <a:lstStyle/>
            <a:p>
              <a:pPr algn="l">
                <a:lnSpc>
                  <a:spcPct val="90000"/>
                </a:lnSpc>
              </a:pPr>
              <a:r>
                <a:rPr lang="en-US" sz="1400" b="1" dirty="0">
                  <a:solidFill>
                    <a:srgbClr val="FF0000"/>
                  </a:solidFill>
                </a:rPr>
                <a:t>PROGRAM MANAGERS</a:t>
              </a:r>
            </a:p>
          </p:txBody>
        </p:sp>
        <p:sp>
          <p:nvSpPr>
            <p:cNvPr id="23" name="TextBox 22">
              <a:extLst>
                <a:ext uri="{FF2B5EF4-FFF2-40B4-BE49-F238E27FC236}">
                  <a16:creationId xmlns:a16="http://schemas.microsoft.com/office/drawing/2014/main" id="{3761A8D9-6B49-458C-B84D-1CFFBC38BD21}"/>
                </a:ext>
              </a:extLst>
            </p:cNvPr>
            <p:cNvSpPr txBox="1"/>
            <p:nvPr/>
          </p:nvSpPr>
          <p:spPr>
            <a:xfrm>
              <a:off x="3515242" y="3939496"/>
              <a:ext cx="1940687" cy="248209"/>
            </a:xfrm>
            <a:prstGeom prst="rect">
              <a:avLst/>
            </a:prstGeom>
            <a:noFill/>
          </p:spPr>
          <p:txBody>
            <a:bodyPr wrap="square" rtlCol="0">
              <a:spAutoFit/>
            </a:bodyPr>
            <a:lstStyle/>
            <a:p>
              <a:pPr algn="l">
                <a:lnSpc>
                  <a:spcPct val="90000"/>
                </a:lnSpc>
              </a:pPr>
              <a:r>
                <a:rPr lang="en-US" sz="1200" b="1" dirty="0"/>
                <a:t>MISSION PRIORITIES</a:t>
              </a:r>
            </a:p>
          </p:txBody>
        </p:sp>
      </p:grpSp>
      <p:sp>
        <p:nvSpPr>
          <p:cNvPr id="26" name="Rectangle 25">
            <a:extLst>
              <a:ext uri="{FF2B5EF4-FFF2-40B4-BE49-F238E27FC236}">
                <a16:creationId xmlns:a16="http://schemas.microsoft.com/office/drawing/2014/main" id="{E5673F0D-A7A0-43CB-9F61-C29C00FD0F9B}"/>
              </a:ext>
            </a:extLst>
          </p:cNvPr>
          <p:cNvSpPr/>
          <p:nvPr/>
        </p:nvSpPr>
        <p:spPr>
          <a:xfrm>
            <a:off x="190126" y="1432082"/>
            <a:ext cx="3536276" cy="3758978"/>
          </a:xfrm>
          <a:prstGeom prst="rect">
            <a:avLst/>
          </a:prstGeom>
        </p:spPr>
        <p:txBody>
          <a:bodyPr wrap="square">
            <a:spAutoFit/>
          </a:bodyPr>
          <a:lstStyle/>
          <a:p>
            <a:pPr marL="215504" indent="-215504">
              <a:lnSpc>
                <a:spcPct val="90000"/>
              </a:lnSpc>
              <a:spcBef>
                <a:spcPts val="1050"/>
              </a:spcBef>
              <a:buClr>
                <a:prstClr val="black"/>
              </a:buClr>
              <a:buSzPct val="90000"/>
              <a:buFont typeface="Century Gothic" panose="020B0502020202020204" pitchFamily="34" charset="0"/>
              <a:buChar char="•"/>
            </a:pPr>
            <a:r>
              <a:rPr lang="en-US" sz="1600" dirty="0">
                <a:solidFill>
                  <a:prstClr val="black"/>
                </a:solidFill>
                <a:latin typeface="Arial" panose="020B0604020202020204" pitchFamily="34" charset="0"/>
                <a:cs typeface="Arial" panose="020B0604020202020204" pitchFamily="34" charset="0"/>
              </a:rPr>
              <a:t>Many nuclear data users do not realize the uncertainties can be quite large.</a:t>
            </a:r>
          </a:p>
          <a:p>
            <a:pPr marL="215504" indent="-215504">
              <a:lnSpc>
                <a:spcPct val="90000"/>
              </a:lnSpc>
              <a:spcBef>
                <a:spcPts val="1050"/>
              </a:spcBef>
              <a:buClr>
                <a:prstClr val="black"/>
              </a:buClr>
              <a:buSzPct val="90000"/>
              <a:buFont typeface="Century Gothic" panose="020B0502020202020204" pitchFamily="34" charset="0"/>
              <a:buChar char="•"/>
            </a:pPr>
            <a:r>
              <a:rPr lang="en-US" sz="1600" dirty="0">
                <a:solidFill>
                  <a:prstClr val="black"/>
                </a:solidFill>
                <a:latin typeface="Arial" panose="020B0604020202020204" pitchFamily="34" charset="0"/>
                <a:cs typeface="Arial" panose="020B0604020202020204" pitchFamily="34" charset="0"/>
              </a:rPr>
              <a:t>Many nuclear data “needs” documents are written, but programs often do not know where to begin to meet those needs.</a:t>
            </a:r>
          </a:p>
          <a:p>
            <a:pPr marL="215504" indent="-215504">
              <a:lnSpc>
                <a:spcPct val="90000"/>
              </a:lnSpc>
              <a:spcBef>
                <a:spcPts val="1050"/>
              </a:spcBef>
              <a:buClr>
                <a:prstClr val="black"/>
              </a:buClr>
              <a:buSzPct val="90000"/>
              <a:buFont typeface="Century Gothic" panose="020B0502020202020204" pitchFamily="34" charset="0"/>
              <a:buChar char="•"/>
            </a:pPr>
            <a:r>
              <a:rPr lang="en-US" sz="1600" dirty="0">
                <a:solidFill>
                  <a:prstClr val="black"/>
                </a:solidFill>
                <a:latin typeface="Arial" panose="020B0604020202020204" pitchFamily="34" charset="0"/>
                <a:cs typeface="Arial" panose="020B0604020202020204" pitchFamily="34" charset="0"/>
              </a:rPr>
              <a:t>Nuclear data producers can benefit in understanding user needs.</a:t>
            </a:r>
          </a:p>
          <a:p>
            <a:pPr marL="215504" indent="-215504">
              <a:lnSpc>
                <a:spcPct val="90000"/>
              </a:lnSpc>
              <a:spcBef>
                <a:spcPts val="1050"/>
              </a:spcBef>
              <a:buClr>
                <a:prstClr val="black"/>
              </a:buClr>
              <a:buSzPct val="90000"/>
              <a:buFont typeface="Century Gothic" panose="020B0502020202020204" pitchFamily="34" charset="0"/>
              <a:buChar char="•"/>
            </a:pPr>
            <a:r>
              <a:rPr lang="en-US" sz="1600" dirty="0">
                <a:solidFill>
                  <a:prstClr val="black"/>
                </a:solidFill>
                <a:latin typeface="Arial" panose="020B0604020202020204" pitchFamily="34" charset="0"/>
                <a:cs typeface="Arial" panose="020B0604020202020204" pitchFamily="34" charset="0"/>
              </a:rPr>
              <a:t>The scope of nuclear data is large and collaboration is critical.</a:t>
            </a:r>
          </a:p>
          <a:p>
            <a:pPr marL="215504" indent="-215504">
              <a:lnSpc>
                <a:spcPct val="90000"/>
              </a:lnSpc>
              <a:spcBef>
                <a:spcPts val="1050"/>
              </a:spcBef>
              <a:buClr>
                <a:prstClr val="black"/>
              </a:buClr>
              <a:buSzPct val="90000"/>
              <a:buFont typeface="Century Gothic" panose="020B0502020202020204" pitchFamily="34" charset="0"/>
              <a:buChar char="•"/>
            </a:pPr>
            <a:r>
              <a:rPr lang="en-US" sz="1600" dirty="0">
                <a:solidFill>
                  <a:prstClr val="black"/>
                </a:solidFill>
                <a:latin typeface="Arial" panose="020B0604020202020204" pitchFamily="34" charset="0"/>
                <a:cs typeface="Arial" panose="020B0604020202020204" pitchFamily="34" charset="0"/>
              </a:rPr>
              <a:t>Universities stay informed on program priorities.</a:t>
            </a:r>
          </a:p>
        </p:txBody>
      </p:sp>
      <p:sp>
        <p:nvSpPr>
          <p:cNvPr id="30" name="Title 3">
            <a:extLst>
              <a:ext uri="{FF2B5EF4-FFF2-40B4-BE49-F238E27FC236}">
                <a16:creationId xmlns:a16="http://schemas.microsoft.com/office/drawing/2014/main" id="{5777748F-A061-4E07-ADFC-9F5F2D3248CC}"/>
              </a:ext>
            </a:extLst>
          </p:cNvPr>
          <p:cNvSpPr txBox="1">
            <a:spLocks/>
          </p:cNvSpPr>
          <p:nvPr/>
        </p:nvSpPr>
        <p:spPr bwMode="auto">
          <a:xfrm>
            <a:off x="313167" y="380810"/>
            <a:ext cx="7902759" cy="725001"/>
          </a:xfrm>
          <a:prstGeom prst="rect">
            <a:avLst/>
          </a:prstGeom>
          <a:noFill/>
          <a:ln w="9525">
            <a:noFill/>
            <a:miter lim="800000"/>
            <a:headEnd/>
            <a:tailEnd/>
          </a:ln>
        </p:spPr>
        <p:txBody>
          <a:bodyPr vert="horz" wrap="square" lIns="68580" tIns="34290" rIns="68580" bIns="34290" numCol="1" anchor="t" anchorCtr="0" compatLnSpc="1">
            <a:prstTxWarp prst="textNoShape">
              <a:avLst/>
            </a:prstTxWarp>
            <a:noAutofit/>
          </a:bodyPr>
          <a:lstStyle>
            <a:lvl1pPr algn="l" rtl="0" eaLnBrk="1" fontAlgn="base" hangingPunct="1">
              <a:lnSpc>
                <a:spcPct val="90000"/>
              </a:lnSpc>
              <a:spcBef>
                <a:spcPct val="0"/>
              </a:spcBef>
              <a:spcAft>
                <a:spcPct val="0"/>
              </a:spcAft>
              <a:defRPr sz="30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sz="2400" b="1" dirty="0">
                <a:solidFill>
                  <a:schemeClr val="tx1"/>
                </a:solidFill>
                <a:latin typeface="+mj-lt"/>
              </a:rPr>
              <a:t>The WANDA Workshops Facilitate Communications Across Communities and Programs </a:t>
            </a:r>
            <a:endParaRPr lang="en-US" sz="2400" b="1" dirty="0">
              <a:latin typeface="+mj-lt"/>
            </a:endParaRPr>
          </a:p>
        </p:txBody>
      </p:sp>
    </p:spTree>
    <p:extLst>
      <p:ext uri="{BB962C8B-B14F-4D97-AF65-F5344CB8AC3E}">
        <p14:creationId xmlns:p14="http://schemas.microsoft.com/office/powerpoint/2010/main" val="39994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Connector 25">
            <a:extLst>
              <a:ext uri="{FF2B5EF4-FFF2-40B4-BE49-F238E27FC236}">
                <a16:creationId xmlns:a16="http://schemas.microsoft.com/office/drawing/2014/main" id="{4EF445A6-C4D1-0E63-8CBD-805F2DCF2705}"/>
              </a:ext>
            </a:extLst>
          </p:cNvPr>
          <p:cNvSpPr>
            <a:spLocks noChangeAspect="1"/>
          </p:cNvSpPr>
          <p:nvPr/>
        </p:nvSpPr>
        <p:spPr>
          <a:xfrm>
            <a:off x="3405677" y="4385283"/>
            <a:ext cx="2101078" cy="2061428"/>
          </a:xfrm>
          <a:prstGeom prst="flowChartConnector">
            <a:avLst/>
          </a:prstGeom>
          <a:solidFill>
            <a:schemeClr val="accent1">
              <a:lumMod val="20000"/>
              <a:lumOff val="80000"/>
            </a:schemeClr>
          </a:solidFill>
          <a:ln w="38100">
            <a:solidFill>
              <a:schemeClr val="accent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2" name="Title 1">
            <a:extLst>
              <a:ext uri="{FF2B5EF4-FFF2-40B4-BE49-F238E27FC236}">
                <a16:creationId xmlns:a16="http://schemas.microsoft.com/office/drawing/2014/main" id="{CD3643B5-46E4-45F2-A3DF-513206F00C71}"/>
              </a:ext>
            </a:extLst>
          </p:cNvPr>
          <p:cNvSpPr>
            <a:spLocks noGrp="1"/>
          </p:cNvSpPr>
          <p:nvPr>
            <p:ph type="title"/>
          </p:nvPr>
        </p:nvSpPr>
        <p:spPr/>
        <p:txBody>
          <a:bodyPr>
            <a:normAutofit/>
          </a:bodyPr>
          <a:lstStyle/>
          <a:p>
            <a:pPr marL="285750" indent="-285750"/>
            <a:r>
              <a:rPr lang="en-US" sz="2400" dirty="0">
                <a:latin typeface="Arial" panose="020B0604020202020204" pitchFamily="34" charset="0"/>
                <a:cs typeface="Arial" panose="020B0604020202020204" pitchFamily="34" charset="0"/>
              </a:rPr>
              <a:t>Integration of the Basic Science community</a:t>
            </a:r>
          </a:p>
        </p:txBody>
      </p:sp>
      <p:sp>
        <p:nvSpPr>
          <p:cNvPr id="10" name="Content Placeholder 4">
            <a:extLst>
              <a:ext uri="{FF2B5EF4-FFF2-40B4-BE49-F238E27FC236}">
                <a16:creationId xmlns:a16="http://schemas.microsoft.com/office/drawing/2014/main" id="{6B602AFF-4EE1-4454-8BD9-8F7EE9BD6139}"/>
              </a:ext>
            </a:extLst>
          </p:cNvPr>
          <p:cNvSpPr>
            <a:spLocks noGrp="1"/>
          </p:cNvSpPr>
          <p:nvPr>
            <p:ph sz="quarter" idx="15"/>
          </p:nvPr>
        </p:nvSpPr>
        <p:spPr>
          <a:xfrm>
            <a:off x="0" y="1143000"/>
            <a:ext cx="9144000" cy="2701426"/>
          </a:xfrm>
        </p:spPr>
        <p:txBody>
          <a:bodyPr>
            <a:normAutofit/>
          </a:bodyPr>
          <a:lstStyle/>
          <a:p>
            <a:pPr marL="285750" indent="-285750"/>
            <a:r>
              <a:rPr lang="en-US" sz="2000" i="0" dirty="0">
                <a:solidFill>
                  <a:srgbClr val="000000"/>
                </a:solidFill>
                <a:effectLst/>
                <a:latin typeface="+mn-lt"/>
              </a:rPr>
              <a:t>Nuclear Data for High Energy Ion Interactions and Secondary Particle Production </a:t>
            </a:r>
          </a:p>
          <a:p>
            <a:pPr marL="285750" indent="-285750"/>
            <a:r>
              <a:rPr lang="en-US" sz="2000" dirty="0">
                <a:latin typeface="+mn-lt"/>
              </a:rPr>
              <a:t>Stopping </a:t>
            </a:r>
            <a:r>
              <a:rPr lang="en-US" sz="2000" dirty="0"/>
              <a:t>P</a:t>
            </a:r>
            <a:r>
              <a:rPr lang="en-US" sz="2000" dirty="0">
                <a:latin typeface="+mn-lt"/>
              </a:rPr>
              <a:t>owers, Energy </a:t>
            </a:r>
            <a:r>
              <a:rPr lang="en-US" sz="2000" dirty="0"/>
              <a:t>D</a:t>
            </a:r>
            <a:r>
              <a:rPr lang="en-US" sz="2000" dirty="0">
                <a:latin typeface="+mn-lt"/>
              </a:rPr>
              <a:t>eposition and Dose </a:t>
            </a:r>
          </a:p>
          <a:p>
            <a:pPr marL="285750" indent="-285750"/>
            <a:r>
              <a:rPr lang="en-US" sz="2000" dirty="0">
                <a:latin typeface="+mn-lt"/>
              </a:rPr>
              <a:t>Reactions on Unstable Nuclei  </a:t>
            </a:r>
            <a:r>
              <a:rPr lang="en-US" sz="2000" dirty="0"/>
              <a:t>Gamma Strength Functions and Level Densities</a:t>
            </a:r>
          </a:p>
          <a:p>
            <a:pPr marL="285750" indent="-285750"/>
            <a:r>
              <a:rPr lang="en-US" sz="2000" dirty="0"/>
              <a:t>Workshop on Nuclear Data for Reactor Antineutrino Measurements</a:t>
            </a:r>
          </a:p>
          <a:p>
            <a:pPr marL="285750" indent="-285750"/>
            <a:r>
              <a:rPr lang="en-US" sz="2000" dirty="0"/>
              <a:t>Current Outreach to Fusion Energy</a:t>
            </a:r>
          </a:p>
          <a:p>
            <a:pPr marL="285750" indent="-285750"/>
            <a:endParaRPr lang="en-US" sz="2000" dirty="0">
              <a:latin typeface="+mn-lt"/>
            </a:endParaRPr>
          </a:p>
          <a:p>
            <a:pPr marL="285750" indent="-285750"/>
            <a:endParaRPr lang="en-US" sz="2000" dirty="0">
              <a:latin typeface="+mn-lt"/>
            </a:endParaRPr>
          </a:p>
        </p:txBody>
      </p:sp>
      <p:grpSp>
        <p:nvGrpSpPr>
          <p:cNvPr id="6" name="Group 5">
            <a:extLst>
              <a:ext uri="{FF2B5EF4-FFF2-40B4-BE49-F238E27FC236}">
                <a16:creationId xmlns:a16="http://schemas.microsoft.com/office/drawing/2014/main" id="{8469905A-478D-7FC2-EF94-2D30B1A38016}"/>
              </a:ext>
            </a:extLst>
          </p:cNvPr>
          <p:cNvGrpSpPr>
            <a:grpSpLocks noChangeAspect="1"/>
          </p:cNvGrpSpPr>
          <p:nvPr/>
        </p:nvGrpSpPr>
        <p:grpSpPr>
          <a:xfrm>
            <a:off x="4953000" y="3322829"/>
            <a:ext cx="3941008" cy="3535171"/>
            <a:chOff x="1913600" y="1295842"/>
            <a:chExt cx="5098016" cy="4664548"/>
          </a:xfrm>
        </p:grpSpPr>
        <p:sp>
          <p:nvSpPr>
            <p:cNvPr id="7" name="Flowchart: Connector 6">
              <a:extLst>
                <a:ext uri="{FF2B5EF4-FFF2-40B4-BE49-F238E27FC236}">
                  <a16:creationId xmlns:a16="http://schemas.microsoft.com/office/drawing/2014/main" id="{0DF179D3-014D-49F1-C1A4-DC12030B8A1D}"/>
                </a:ext>
              </a:extLst>
            </p:cNvPr>
            <p:cNvSpPr>
              <a:spLocks noChangeAspect="1"/>
            </p:cNvSpPr>
            <p:nvPr/>
          </p:nvSpPr>
          <p:spPr>
            <a:xfrm>
              <a:off x="2053105" y="3810111"/>
              <a:ext cx="1989254" cy="1990772"/>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8" name="Flowchart: Connector 7">
              <a:extLst>
                <a:ext uri="{FF2B5EF4-FFF2-40B4-BE49-F238E27FC236}">
                  <a16:creationId xmlns:a16="http://schemas.microsoft.com/office/drawing/2014/main" id="{0700F02A-E12A-CB2A-8175-664E9449FEF4}"/>
                </a:ext>
              </a:extLst>
            </p:cNvPr>
            <p:cNvSpPr>
              <a:spLocks noChangeAspect="1"/>
            </p:cNvSpPr>
            <p:nvPr/>
          </p:nvSpPr>
          <p:spPr>
            <a:xfrm>
              <a:off x="1913600" y="1957203"/>
              <a:ext cx="1989254" cy="1990772"/>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9" name="Flowchart: Connector 8">
              <a:extLst>
                <a:ext uri="{FF2B5EF4-FFF2-40B4-BE49-F238E27FC236}">
                  <a16:creationId xmlns:a16="http://schemas.microsoft.com/office/drawing/2014/main" id="{FCAB4EC1-D5BD-253C-0C60-9A22AC7CC197}"/>
                </a:ext>
              </a:extLst>
            </p:cNvPr>
            <p:cNvSpPr>
              <a:spLocks noChangeAspect="1"/>
            </p:cNvSpPr>
            <p:nvPr/>
          </p:nvSpPr>
          <p:spPr>
            <a:xfrm>
              <a:off x="4730776" y="3966510"/>
              <a:ext cx="1992359" cy="1993880"/>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11" name="Flowchart: Connector 10">
              <a:extLst>
                <a:ext uri="{FF2B5EF4-FFF2-40B4-BE49-F238E27FC236}">
                  <a16:creationId xmlns:a16="http://schemas.microsoft.com/office/drawing/2014/main" id="{1DC7D890-7435-CF84-7EB9-12148B18EB57}"/>
                </a:ext>
              </a:extLst>
            </p:cNvPr>
            <p:cNvSpPr>
              <a:spLocks noChangeAspect="1"/>
            </p:cNvSpPr>
            <p:nvPr/>
          </p:nvSpPr>
          <p:spPr>
            <a:xfrm>
              <a:off x="4814580" y="2096815"/>
              <a:ext cx="2073304" cy="2074886"/>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12" name="Flowchart: Connector 11">
              <a:extLst>
                <a:ext uri="{FF2B5EF4-FFF2-40B4-BE49-F238E27FC236}">
                  <a16:creationId xmlns:a16="http://schemas.microsoft.com/office/drawing/2014/main" id="{83B6A39E-5808-80DA-9D37-C80292E1D4FC}"/>
                </a:ext>
              </a:extLst>
            </p:cNvPr>
            <p:cNvSpPr>
              <a:spLocks noChangeAspect="1"/>
            </p:cNvSpPr>
            <p:nvPr/>
          </p:nvSpPr>
          <p:spPr>
            <a:xfrm>
              <a:off x="3437012" y="1295842"/>
              <a:ext cx="1989254" cy="1990772"/>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100" dirty="0">
                <a:solidFill>
                  <a:schemeClr val="tx1"/>
                </a:solidFill>
              </a:endParaRPr>
            </a:p>
          </p:txBody>
        </p:sp>
        <p:sp>
          <p:nvSpPr>
            <p:cNvPr id="17" name="TextBox 16">
              <a:extLst>
                <a:ext uri="{FF2B5EF4-FFF2-40B4-BE49-F238E27FC236}">
                  <a16:creationId xmlns:a16="http://schemas.microsoft.com/office/drawing/2014/main" id="{5B6CCB8A-2661-CEC5-A8D5-1101893E337A}"/>
                </a:ext>
              </a:extLst>
            </p:cNvPr>
            <p:cNvSpPr txBox="1"/>
            <p:nvPr/>
          </p:nvSpPr>
          <p:spPr>
            <a:xfrm>
              <a:off x="3501006" y="1883325"/>
              <a:ext cx="1980717" cy="640626"/>
            </a:xfrm>
            <a:prstGeom prst="rect">
              <a:avLst/>
            </a:prstGeom>
            <a:noFill/>
          </p:spPr>
          <p:txBody>
            <a:bodyPr wrap="none" rtlCol="0">
              <a:spAutoFit/>
            </a:bodyPr>
            <a:lstStyle/>
            <a:p>
              <a:pPr algn="l">
                <a:lnSpc>
                  <a:spcPct val="90000"/>
                </a:lnSpc>
              </a:pPr>
              <a:r>
                <a:rPr lang="en-US" sz="1400" b="1" dirty="0">
                  <a:solidFill>
                    <a:srgbClr val="FF0000"/>
                  </a:solidFill>
                </a:rPr>
                <a:t>APPLICATIONS/</a:t>
              </a:r>
            </a:p>
            <a:p>
              <a:pPr algn="l">
                <a:lnSpc>
                  <a:spcPct val="90000"/>
                </a:lnSpc>
              </a:pPr>
              <a:r>
                <a:rPr lang="en-US" sz="1400" b="1" dirty="0">
                  <a:solidFill>
                    <a:srgbClr val="FF0000"/>
                  </a:solidFill>
                </a:rPr>
                <a:t>USERS</a:t>
              </a:r>
            </a:p>
          </p:txBody>
        </p:sp>
        <p:sp>
          <p:nvSpPr>
            <p:cNvPr id="18" name="TextBox 17">
              <a:extLst>
                <a:ext uri="{FF2B5EF4-FFF2-40B4-BE49-F238E27FC236}">
                  <a16:creationId xmlns:a16="http://schemas.microsoft.com/office/drawing/2014/main" id="{6A284382-F725-31F4-8EE3-19E483E19DFC}"/>
                </a:ext>
              </a:extLst>
            </p:cNvPr>
            <p:cNvSpPr txBox="1"/>
            <p:nvPr/>
          </p:nvSpPr>
          <p:spPr>
            <a:xfrm>
              <a:off x="4941733" y="3018480"/>
              <a:ext cx="2069883" cy="347217"/>
            </a:xfrm>
            <a:prstGeom prst="rect">
              <a:avLst/>
            </a:prstGeom>
            <a:noFill/>
          </p:spPr>
          <p:txBody>
            <a:bodyPr wrap="none" rtlCol="0">
              <a:spAutoFit/>
            </a:bodyPr>
            <a:lstStyle/>
            <a:p>
              <a:pPr algn="l">
                <a:lnSpc>
                  <a:spcPct val="90000"/>
                </a:lnSpc>
              </a:pPr>
              <a:r>
                <a:rPr lang="en-US" sz="1200" b="1" dirty="0">
                  <a:solidFill>
                    <a:srgbClr val="FF0000"/>
                  </a:solidFill>
                </a:rPr>
                <a:t>EXPERIMENTALISTS</a:t>
              </a:r>
              <a:endParaRPr lang="en-US" sz="1400" b="1" dirty="0">
                <a:solidFill>
                  <a:srgbClr val="FF0000"/>
                </a:solidFill>
              </a:endParaRPr>
            </a:p>
          </p:txBody>
        </p:sp>
        <p:sp>
          <p:nvSpPr>
            <p:cNvPr id="19" name="TextBox 18">
              <a:extLst>
                <a:ext uri="{FF2B5EF4-FFF2-40B4-BE49-F238E27FC236}">
                  <a16:creationId xmlns:a16="http://schemas.microsoft.com/office/drawing/2014/main" id="{EE02E95D-C0AE-6EDD-1E0F-516AE6CBCE9B}"/>
                </a:ext>
              </a:extLst>
            </p:cNvPr>
            <p:cNvSpPr txBox="1"/>
            <p:nvPr/>
          </p:nvSpPr>
          <p:spPr>
            <a:xfrm>
              <a:off x="4876632" y="4820084"/>
              <a:ext cx="1928878" cy="566511"/>
            </a:xfrm>
            <a:prstGeom prst="rect">
              <a:avLst/>
            </a:prstGeom>
            <a:noFill/>
          </p:spPr>
          <p:txBody>
            <a:bodyPr wrap="none" rtlCol="0">
              <a:spAutoFit/>
            </a:bodyPr>
            <a:lstStyle/>
            <a:p>
              <a:pPr algn="l">
                <a:lnSpc>
                  <a:spcPct val="90000"/>
                </a:lnSpc>
              </a:pPr>
              <a:r>
                <a:rPr lang="en-US" sz="1200" b="1" dirty="0">
                  <a:solidFill>
                    <a:srgbClr val="FF0000"/>
                  </a:solidFill>
                </a:rPr>
                <a:t>INTERNATIONAL </a:t>
              </a:r>
            </a:p>
            <a:p>
              <a:pPr algn="l">
                <a:lnSpc>
                  <a:spcPct val="90000"/>
                </a:lnSpc>
              </a:pPr>
              <a:r>
                <a:rPr lang="en-US" sz="1200" b="1" dirty="0">
                  <a:solidFill>
                    <a:srgbClr val="FF0000"/>
                  </a:solidFill>
                </a:rPr>
                <a:t>COLLABORATORS</a:t>
              </a:r>
            </a:p>
          </p:txBody>
        </p:sp>
        <p:sp>
          <p:nvSpPr>
            <p:cNvPr id="20" name="TextBox 19">
              <a:extLst>
                <a:ext uri="{FF2B5EF4-FFF2-40B4-BE49-F238E27FC236}">
                  <a16:creationId xmlns:a16="http://schemas.microsoft.com/office/drawing/2014/main" id="{11AFE090-6E01-BF07-51BA-1B68C6410009}"/>
                </a:ext>
              </a:extLst>
            </p:cNvPr>
            <p:cNvSpPr txBox="1"/>
            <p:nvPr/>
          </p:nvSpPr>
          <p:spPr>
            <a:xfrm>
              <a:off x="1935709" y="2832253"/>
              <a:ext cx="1634424" cy="603061"/>
            </a:xfrm>
            <a:prstGeom prst="rect">
              <a:avLst/>
            </a:prstGeom>
            <a:noFill/>
          </p:spPr>
          <p:txBody>
            <a:bodyPr wrap="none" rtlCol="0">
              <a:spAutoFit/>
            </a:bodyPr>
            <a:lstStyle/>
            <a:p>
              <a:pPr algn="l">
                <a:lnSpc>
                  <a:spcPct val="90000"/>
                </a:lnSpc>
              </a:pPr>
              <a:r>
                <a:rPr lang="en-US" sz="1200" b="1" dirty="0">
                  <a:solidFill>
                    <a:srgbClr val="FF0000"/>
                  </a:solidFill>
                </a:rPr>
                <a:t>EVALUATORS</a:t>
              </a:r>
              <a:r>
                <a:rPr lang="en-US" sz="1400" b="1" dirty="0">
                  <a:solidFill>
                    <a:srgbClr val="FF0000"/>
                  </a:solidFill>
                </a:rPr>
                <a:t>/</a:t>
              </a:r>
            </a:p>
            <a:p>
              <a:pPr algn="l">
                <a:lnSpc>
                  <a:spcPct val="90000"/>
                </a:lnSpc>
              </a:pPr>
              <a:r>
                <a:rPr lang="en-US" sz="1200" b="1" dirty="0">
                  <a:solidFill>
                    <a:srgbClr val="FF0000"/>
                  </a:solidFill>
                </a:rPr>
                <a:t>PROCESSORS</a:t>
              </a:r>
              <a:endParaRPr lang="en-US" sz="1050" b="1" dirty="0">
                <a:solidFill>
                  <a:srgbClr val="FF0000"/>
                </a:solidFill>
              </a:endParaRPr>
            </a:p>
          </p:txBody>
        </p:sp>
        <p:sp>
          <p:nvSpPr>
            <p:cNvPr id="21" name="TextBox 20">
              <a:extLst>
                <a:ext uri="{FF2B5EF4-FFF2-40B4-BE49-F238E27FC236}">
                  <a16:creationId xmlns:a16="http://schemas.microsoft.com/office/drawing/2014/main" id="{F9AFD419-F142-03D5-413F-EC35C50E8F99}"/>
                </a:ext>
              </a:extLst>
            </p:cNvPr>
            <p:cNvSpPr txBox="1"/>
            <p:nvPr/>
          </p:nvSpPr>
          <p:spPr>
            <a:xfrm>
              <a:off x="2217059" y="4780351"/>
              <a:ext cx="1514154" cy="347217"/>
            </a:xfrm>
            <a:prstGeom prst="rect">
              <a:avLst/>
            </a:prstGeom>
            <a:noFill/>
          </p:spPr>
          <p:txBody>
            <a:bodyPr wrap="none" rtlCol="0">
              <a:spAutoFit/>
            </a:bodyPr>
            <a:lstStyle/>
            <a:p>
              <a:pPr algn="l">
                <a:lnSpc>
                  <a:spcPct val="90000"/>
                </a:lnSpc>
              </a:pPr>
              <a:r>
                <a:rPr lang="en-US" sz="1200" b="1" dirty="0">
                  <a:solidFill>
                    <a:srgbClr val="FF0000"/>
                  </a:solidFill>
                </a:rPr>
                <a:t>UNIVERSITIES</a:t>
              </a:r>
              <a:endParaRPr lang="en-US" sz="1400" b="1" dirty="0">
                <a:solidFill>
                  <a:srgbClr val="FF0000"/>
                </a:solidFill>
              </a:endParaRPr>
            </a:p>
          </p:txBody>
        </p:sp>
        <p:sp>
          <p:nvSpPr>
            <p:cNvPr id="23" name="Flowchart: Connector 22">
              <a:extLst>
                <a:ext uri="{FF2B5EF4-FFF2-40B4-BE49-F238E27FC236}">
                  <a16:creationId xmlns:a16="http://schemas.microsoft.com/office/drawing/2014/main" id="{99404F4F-DE91-98D4-477A-97A80249AE81}"/>
                </a:ext>
              </a:extLst>
            </p:cNvPr>
            <p:cNvSpPr>
              <a:spLocks noChangeAspect="1"/>
            </p:cNvSpPr>
            <p:nvPr/>
          </p:nvSpPr>
          <p:spPr>
            <a:xfrm>
              <a:off x="3333242" y="3031663"/>
              <a:ext cx="1992359" cy="1993880"/>
            </a:xfrm>
            <a:prstGeom prst="flowChartConnector">
              <a:avLst/>
            </a:prstGeom>
            <a:solidFill>
              <a:schemeClr val="accent1">
                <a:lumMod val="20000"/>
                <a:lumOff val="80000"/>
              </a:schemeClr>
            </a:solidFill>
            <a:ln w="38100">
              <a:solidFill>
                <a:schemeClr val="accent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02870" tIns="102870" rIns="102870" bIns="102870" numCol="1" spcCol="0" rtlCol="0" fromWordArt="0" anchor="ctr" anchorCtr="0" forceAA="0" compatLnSpc="1">
              <a:prstTxWarp prst="textNoShape">
                <a:avLst/>
              </a:prstTxWarp>
              <a:noAutofit/>
            </a:bodyPr>
            <a:lstStyle/>
            <a:p>
              <a:pPr algn="l">
                <a:lnSpc>
                  <a:spcPct val="90000"/>
                </a:lnSpc>
              </a:pPr>
              <a:endParaRPr lang="en-US" sz="1013" dirty="0">
                <a:solidFill>
                  <a:schemeClr val="tx1"/>
                </a:solidFill>
              </a:endParaRPr>
            </a:p>
          </p:txBody>
        </p:sp>
        <p:sp>
          <p:nvSpPr>
            <p:cNvPr id="24" name="TextBox 23">
              <a:extLst>
                <a:ext uri="{FF2B5EF4-FFF2-40B4-BE49-F238E27FC236}">
                  <a16:creationId xmlns:a16="http://schemas.microsoft.com/office/drawing/2014/main" id="{240A2813-FA38-F1F0-9F98-6C0C8E9D4052}"/>
                </a:ext>
              </a:extLst>
            </p:cNvPr>
            <p:cNvSpPr txBox="1"/>
            <p:nvPr/>
          </p:nvSpPr>
          <p:spPr>
            <a:xfrm>
              <a:off x="3501006" y="3700375"/>
              <a:ext cx="1727443" cy="603061"/>
            </a:xfrm>
            <a:prstGeom prst="rect">
              <a:avLst/>
            </a:prstGeom>
            <a:noFill/>
          </p:spPr>
          <p:txBody>
            <a:bodyPr wrap="square" rtlCol="0">
              <a:spAutoFit/>
            </a:bodyPr>
            <a:lstStyle/>
            <a:p>
              <a:pPr algn="l">
                <a:lnSpc>
                  <a:spcPct val="90000"/>
                </a:lnSpc>
              </a:pPr>
              <a:r>
                <a:rPr lang="en-US" sz="1200" b="1" dirty="0">
                  <a:solidFill>
                    <a:srgbClr val="FF0000"/>
                  </a:solidFill>
                </a:rPr>
                <a:t>PROGRAM</a:t>
              </a:r>
              <a:r>
                <a:rPr lang="en-US" sz="1400" b="1" dirty="0">
                  <a:solidFill>
                    <a:srgbClr val="FF0000"/>
                  </a:solidFill>
                </a:rPr>
                <a:t> </a:t>
              </a:r>
              <a:r>
                <a:rPr lang="en-US" sz="1200" b="1" dirty="0">
                  <a:solidFill>
                    <a:srgbClr val="FF0000"/>
                  </a:solidFill>
                </a:rPr>
                <a:t>MANAGERS</a:t>
              </a:r>
              <a:endParaRPr lang="en-US" sz="1400" b="1" dirty="0">
                <a:solidFill>
                  <a:srgbClr val="FF0000"/>
                </a:solidFill>
              </a:endParaRPr>
            </a:p>
          </p:txBody>
        </p:sp>
      </p:grpSp>
      <p:sp>
        <p:nvSpPr>
          <p:cNvPr id="27" name="TextBox 26">
            <a:extLst>
              <a:ext uri="{FF2B5EF4-FFF2-40B4-BE49-F238E27FC236}">
                <a16:creationId xmlns:a16="http://schemas.microsoft.com/office/drawing/2014/main" id="{AFEFCC85-ED38-5E80-2416-C8BA8858FF2F}"/>
              </a:ext>
            </a:extLst>
          </p:cNvPr>
          <p:cNvSpPr txBox="1"/>
          <p:nvPr/>
        </p:nvSpPr>
        <p:spPr>
          <a:xfrm>
            <a:off x="3528242" y="4818613"/>
            <a:ext cx="1871278" cy="1621213"/>
          </a:xfrm>
          <a:prstGeom prst="rect">
            <a:avLst/>
          </a:prstGeom>
          <a:noFill/>
        </p:spPr>
        <p:txBody>
          <a:bodyPr wrap="square" rtlCol="0">
            <a:spAutoFit/>
          </a:bodyPr>
          <a:lstStyle/>
          <a:p>
            <a:pPr algn="l">
              <a:lnSpc>
                <a:spcPct val="90000"/>
              </a:lnSpc>
            </a:pPr>
            <a:r>
              <a:rPr lang="en-US" sz="1200" b="1" dirty="0">
                <a:solidFill>
                  <a:srgbClr val="FF0000"/>
                </a:solidFill>
              </a:rPr>
              <a:t>Basic Science</a:t>
            </a:r>
          </a:p>
          <a:p>
            <a:pPr algn="l">
              <a:lnSpc>
                <a:spcPct val="90000"/>
              </a:lnSpc>
            </a:pPr>
            <a:endParaRPr lang="en-US" sz="1200" b="1" dirty="0">
              <a:solidFill>
                <a:srgbClr val="FF0000"/>
              </a:solidFill>
            </a:endParaRPr>
          </a:p>
          <a:p>
            <a:pPr marL="171450" indent="-171450" algn="l">
              <a:lnSpc>
                <a:spcPct val="90000"/>
              </a:lnSpc>
              <a:buFont typeface="Arial" panose="020B0604020202020204" pitchFamily="34" charset="0"/>
              <a:buChar char="•"/>
            </a:pPr>
            <a:r>
              <a:rPr lang="en-US" sz="1200" b="1" dirty="0">
                <a:solidFill>
                  <a:srgbClr val="FF0000"/>
                </a:solidFill>
              </a:rPr>
              <a:t>Astrophysics</a:t>
            </a:r>
          </a:p>
          <a:p>
            <a:pPr marL="171450" indent="-171450" algn="l">
              <a:lnSpc>
                <a:spcPct val="90000"/>
              </a:lnSpc>
              <a:buFont typeface="Arial" panose="020B0604020202020204" pitchFamily="34" charset="0"/>
              <a:buChar char="•"/>
            </a:pPr>
            <a:r>
              <a:rPr lang="en-US" sz="1200" b="1" dirty="0">
                <a:solidFill>
                  <a:srgbClr val="FF0000"/>
                </a:solidFill>
              </a:rPr>
              <a:t>High energy physics</a:t>
            </a:r>
          </a:p>
          <a:p>
            <a:pPr marL="171450" indent="-171450" algn="l">
              <a:lnSpc>
                <a:spcPct val="90000"/>
              </a:lnSpc>
              <a:buFont typeface="Arial" panose="020B0604020202020204" pitchFamily="34" charset="0"/>
              <a:buChar char="•"/>
            </a:pPr>
            <a:r>
              <a:rPr lang="en-US" sz="1200" b="1" dirty="0">
                <a:solidFill>
                  <a:srgbClr val="FF0000"/>
                </a:solidFill>
              </a:rPr>
              <a:t>Theory</a:t>
            </a:r>
          </a:p>
          <a:p>
            <a:pPr marL="171450" indent="-171450" algn="l">
              <a:lnSpc>
                <a:spcPct val="90000"/>
              </a:lnSpc>
              <a:buFont typeface="Arial" panose="020B0604020202020204" pitchFamily="34" charset="0"/>
              <a:buChar char="•"/>
            </a:pPr>
            <a:r>
              <a:rPr lang="en-US" sz="1200" b="1" dirty="0">
                <a:solidFill>
                  <a:srgbClr val="FF0000"/>
                </a:solidFill>
              </a:rPr>
              <a:t>Space Applications</a:t>
            </a:r>
          </a:p>
          <a:p>
            <a:pPr marL="171450" indent="-171450" algn="l">
              <a:lnSpc>
                <a:spcPct val="90000"/>
              </a:lnSpc>
              <a:buFont typeface="Arial" panose="020B0604020202020204" pitchFamily="34" charset="0"/>
              <a:buChar char="•"/>
            </a:pPr>
            <a:r>
              <a:rPr lang="en-US" sz="1200" b="1" dirty="0">
                <a:solidFill>
                  <a:srgbClr val="FF0000"/>
                </a:solidFill>
              </a:rPr>
              <a:t>Fusion</a:t>
            </a:r>
          </a:p>
          <a:p>
            <a:pPr algn="l">
              <a:lnSpc>
                <a:spcPct val="90000"/>
              </a:lnSpc>
            </a:pPr>
            <a:endParaRPr lang="en-US" sz="1200" b="1" dirty="0">
              <a:solidFill>
                <a:srgbClr val="FF0000"/>
              </a:solidFill>
            </a:endParaRPr>
          </a:p>
          <a:p>
            <a:pPr algn="l">
              <a:lnSpc>
                <a:spcPct val="90000"/>
              </a:lnSpc>
            </a:pPr>
            <a:endParaRPr lang="en-US" sz="1400" b="1" dirty="0">
              <a:solidFill>
                <a:srgbClr val="FF0000"/>
              </a:solidFill>
            </a:endParaRPr>
          </a:p>
        </p:txBody>
      </p:sp>
    </p:spTree>
    <p:extLst>
      <p:ext uri="{BB962C8B-B14F-4D97-AF65-F5344CB8AC3E}">
        <p14:creationId xmlns:p14="http://schemas.microsoft.com/office/powerpoint/2010/main" val="60058624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Theme1">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a:ln>
              <a:noFill/>
            </a:ln>
            <a:solidFill>
              <a:schemeClr val="tx1"/>
            </a:solidFill>
            <a:effectLst/>
            <a:latin typeface="Arial" pitchFamily="-97"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600" b="0" i="0" u="none" strike="noStrike" cap="none" normalizeH="0" baseline="0">
            <a:ln>
              <a:noFill/>
            </a:ln>
            <a:solidFill>
              <a:schemeClr val="tx1"/>
            </a:solidFill>
            <a:effectLst/>
            <a:latin typeface="Arial" pitchFamily="-97"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59093</TotalTime>
  <Words>1742</Words>
  <Application>Microsoft Macintosh PowerPoint</Application>
  <PresentationFormat>On-screen Show (4:3)</PresentationFormat>
  <Paragraphs>390</Paragraphs>
  <Slides>12</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Arial</vt:lpstr>
      <vt:lpstr>Arial Black</vt:lpstr>
      <vt:lpstr>Calibri</vt:lpstr>
      <vt:lpstr>Century Gothic</vt:lpstr>
      <vt:lpstr>Georgia</vt:lpstr>
      <vt:lpstr>Helvetica Light</vt:lpstr>
      <vt:lpstr>Lucida Sans Unicode</vt:lpstr>
      <vt:lpstr>Times New Roman</vt:lpstr>
      <vt:lpstr>Verdana</vt:lpstr>
      <vt:lpstr>Wingdings 2</vt:lpstr>
      <vt:lpstr>Wingdings 3</vt:lpstr>
      <vt:lpstr>Theme1</vt:lpstr>
      <vt:lpstr>ORNL</vt:lpstr>
      <vt:lpstr>1_Concourse</vt:lpstr>
      <vt:lpstr>Update On The Nuclear Data Working Group: Cross Cutting Activities in Nuclear Data  Todd Bredeweg Chair, NDWG Jennifer (Jo) Ressler Vice Chair, NDWG Catherine Romano Past Chair, NDWG </vt:lpstr>
      <vt:lpstr>  Why Do We Care About Nuclear Data?</vt:lpstr>
      <vt:lpstr>The Nuclear Data Working group</vt:lpstr>
      <vt:lpstr>Nuclear Data Interagency Working Group (NDIAWG)</vt:lpstr>
      <vt:lpstr>PowerPoint Presentation</vt:lpstr>
      <vt:lpstr>What are WANDA Workshops</vt:lpstr>
      <vt:lpstr>What Happens After WANDA?</vt:lpstr>
      <vt:lpstr>PowerPoint Presentation</vt:lpstr>
      <vt:lpstr>Integration of the Basic Science community</vt:lpstr>
      <vt:lpstr>WANDA2022 Outcomes</vt:lpstr>
      <vt:lpstr>PowerPoint Presentation</vt:lpstr>
      <vt:lpstr>Organizations Represented at WANDA Workshops</vt:lpstr>
    </vt:vector>
  </TitlesOfParts>
  <Company>ORNL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Area  Name of Topic Area Lead</dc:title>
  <dc:creator>Romano, Catherine E.</dc:creator>
  <cp:lastModifiedBy>T. Bredeweg</cp:lastModifiedBy>
  <cp:revision>173</cp:revision>
  <dcterms:created xsi:type="dcterms:W3CDTF">2016-03-25T17:59:34Z</dcterms:created>
  <dcterms:modified xsi:type="dcterms:W3CDTF">2024-02-26T12:15:29Z</dcterms:modified>
</cp:coreProperties>
</file>