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7" r:id="rId5"/>
  </p:sldMasterIdLst>
  <p:notesMasterIdLst>
    <p:notesMasterId r:id="rId14"/>
  </p:notesMasterIdLst>
  <p:sldIdLst>
    <p:sldId id="648" r:id="rId6"/>
    <p:sldId id="654" r:id="rId7"/>
    <p:sldId id="661" r:id="rId8"/>
    <p:sldId id="662" r:id="rId9"/>
    <p:sldId id="660" r:id="rId10"/>
    <p:sldId id="663" r:id="rId11"/>
    <p:sldId id="664" r:id="rId12"/>
    <p:sldId id="658" r:id="rId1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4B6D2"/>
    <a:srgbClr val="D4E2ED"/>
    <a:srgbClr val="B4C7DA"/>
    <a:srgbClr val="CDCDDA"/>
    <a:srgbClr val="001746"/>
    <a:srgbClr val="223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1" autoAdjust="0"/>
    <p:restoredTop sz="94660"/>
  </p:normalViewPr>
  <p:slideViewPr>
    <p:cSldViewPr snapToGrid="0">
      <p:cViewPr varScale="1">
        <p:scale>
          <a:sx n="83" d="100"/>
          <a:sy n="83" d="100"/>
        </p:scale>
        <p:origin x="2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3A3EF-491F-4F9D-9E05-A61ABBBA2C7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641B4-ADEB-4A09-B23A-5B1CEC74E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54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xfrm>
            <a:off x="407988" y="4422775"/>
            <a:ext cx="6207125" cy="4187825"/>
          </a:xfrm>
          <a:noFill/>
        </p:spPr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altLang="en-US" sz="100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4588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1788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8988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6188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3388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30588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7788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A481D93-5760-41C6-9528-C4917278F796}" type="slidenum">
              <a:rPr lang="en-US" altLang="en-US" sz="1200" smtClean="0">
                <a:solidFill>
                  <a:srgbClr val="000000"/>
                </a:solidFill>
              </a:rPr>
              <a:pPr/>
              <a:t>1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6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9818" y="1494148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9818" y="4525671"/>
            <a:ext cx="765166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6291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8A522A-65F4-4A67-9BE8-440B9373630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68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985" y="1477108"/>
            <a:ext cx="2796116" cy="46950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77108"/>
            <a:ext cx="8189384" cy="46950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8A05EA-81F5-4BF1-8F96-F99CBE708CA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81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684933" y="6472469"/>
            <a:ext cx="533400" cy="200025"/>
          </a:xfrm>
          <a:ln/>
        </p:spPr>
        <p:txBody>
          <a:bodyPr/>
          <a:lstStyle>
            <a:lvl1pPr>
              <a:defRPr/>
            </a:lvl1pPr>
          </a:lstStyle>
          <a:p>
            <a:fld id="{2668A1BE-B3A9-4EC9-9C96-41379E80CBD3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483508" y="6519313"/>
            <a:ext cx="3224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651303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138" y="173038"/>
            <a:ext cx="7863840" cy="8398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D7B593-C51E-4D51-A149-C19C4BF701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28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B25C2E-8A15-45B2-A879-845D231C548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316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173038"/>
            <a:ext cx="9962147" cy="8539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2032C-FEAC-42E1-8F73-3D6A05458E8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518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324" y="211538"/>
            <a:ext cx="9828075" cy="8383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72372A-544B-4C2A-B94F-1EC4F78BA5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34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1F072-8BDC-4214-AD48-BDFCA27B061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96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393" y="273050"/>
            <a:ext cx="7891976" cy="709613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35100"/>
            <a:ext cx="6815667" cy="46910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09EE0-7905-4FF1-AAFA-44EDFE24915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762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883863-D7C8-4A8A-89B2-353DADA1E3D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24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161170-3D04-3549-ACE5-B7286EB03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6" y="1"/>
            <a:ext cx="11511326" cy="6851979"/>
          </a:xfrm>
          <a:prstGeom prst="rect">
            <a:avLst/>
          </a:prstGeom>
        </p:spPr>
      </p:pic>
      <p:pic>
        <p:nvPicPr>
          <p:cNvPr id="1027" name="Picture 58" descr="DT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5874" y="307074"/>
            <a:ext cx="2840907" cy="268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1E1BF9-9C95-C049-8905-40CA678D665F}"/>
              </a:ext>
            </a:extLst>
          </p:cNvPr>
          <p:cNvSpPr/>
          <p:nvPr/>
        </p:nvSpPr>
        <p:spPr>
          <a:xfrm>
            <a:off x="133387" y="6124028"/>
            <a:ext cx="2557175" cy="373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  <a:spcBef>
                <a:spcPts val="300"/>
              </a:spcBef>
            </a:pPr>
            <a:r>
              <a:rPr lang="en-US" sz="1800" i="1" dirty="0">
                <a:solidFill>
                  <a:schemeClr val="tx1"/>
                </a:solidFill>
                <a:cs typeface="Arial" panose="020B0604020202020204" pitchFamily="34" charset="0"/>
              </a:rPr>
              <a:t>Deter. Prevent. Prevail.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E61656-F5F6-164B-A223-D0E3E97EEEAE}"/>
              </a:ext>
            </a:extLst>
          </p:cNvPr>
          <p:cNvSpPr/>
          <p:nvPr/>
        </p:nvSpPr>
        <p:spPr>
          <a:xfrm>
            <a:off x="6859582" y="3160118"/>
            <a:ext cx="4711483" cy="373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  <a:spcBef>
                <a:spcPts val="300"/>
              </a:spcBef>
            </a:pPr>
            <a:r>
              <a:rPr lang="en-US" sz="1800" i="0" dirty="0">
                <a:solidFill>
                  <a:schemeClr val="bg1"/>
                </a:solidFill>
                <a:cs typeface="Arial" panose="020B0604020202020204" pitchFamily="34" charset="0"/>
              </a:rPr>
              <a:t>DEFENSE THREAT REDUCTION AGENCY</a:t>
            </a:r>
          </a:p>
        </p:txBody>
      </p:sp>
    </p:spTree>
    <p:extLst>
      <p:ext uri="{BB962C8B-B14F-4D97-AF65-F5344CB8AC3E}">
        <p14:creationId xmlns:p14="http://schemas.microsoft.com/office/powerpoint/2010/main" val="118008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i="1" kern="12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Univers" pitchFamily="34" charset="0"/>
          <a:ea typeface="MS PGothic" panose="020B0600070205080204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Univers" pitchFamily="34" charset="0"/>
          <a:ea typeface="MS PGothic" panose="020B0600070205080204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Univers" pitchFamily="34" charset="0"/>
          <a:ea typeface="MS PGothic" panose="020B0600070205080204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Univers" pitchFamily="34" charset="0"/>
          <a:ea typeface="MS PGothic" panose="020B0600070205080204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Univers" pitchFamily="34" charset="0"/>
          <a:ea typeface="ＭＳ Ｐゴシック" panose="020B0600070205080204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Univers" pitchFamily="34" charset="0"/>
          <a:ea typeface="ＭＳ Ｐゴシック" panose="020B0600070205080204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Univers" pitchFamily="34" charset="0"/>
          <a:ea typeface="ＭＳ Ｐゴシック" panose="020B0600070205080204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Univers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800" b="1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931D352-E82D-DF4C-A903-E8404B0FA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A272FCD-B87A-6340-BE1B-C69CD4FCC075}"/>
              </a:ext>
            </a:extLst>
          </p:cNvPr>
          <p:cNvSpPr/>
          <p:nvPr/>
        </p:nvSpPr>
        <p:spPr>
          <a:xfrm>
            <a:off x="266861" y="1107434"/>
            <a:ext cx="11479023" cy="74254"/>
          </a:xfrm>
          <a:prstGeom prst="rect">
            <a:avLst/>
          </a:prstGeom>
          <a:solidFill>
            <a:srgbClr val="C22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BA6C7F5-554F-8749-94A4-BCF810C4B197}"/>
              </a:ext>
            </a:extLst>
          </p:cNvPr>
          <p:cNvSpPr/>
          <p:nvPr/>
        </p:nvSpPr>
        <p:spPr>
          <a:xfrm>
            <a:off x="182879" y="6380018"/>
            <a:ext cx="11465169" cy="45719"/>
          </a:xfrm>
          <a:prstGeom prst="rect">
            <a:avLst/>
          </a:prstGeom>
          <a:solidFill>
            <a:srgbClr val="22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3950" y="173037"/>
            <a:ext cx="9513650" cy="83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92240"/>
            <a:ext cx="2540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14648" y="6492240"/>
            <a:ext cx="5334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fld id="{A76057C1-7586-4C2D-BEBF-21FFCCBDD7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Picture 26" descr="DTR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861" y="175515"/>
            <a:ext cx="1373717" cy="13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96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hf hdr="0" ftr="0" dt="0"/>
  <p:txStyles>
    <p:titleStyle>
      <a:lvl1pPr marL="457200" indent="-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  <a:ea typeface="+mj-ea"/>
          <a:cs typeface="Arial" pitchFamily="34" charset="0"/>
        </a:defRPr>
      </a:lvl1pPr>
      <a:lvl2pPr marL="457200" indent="-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Univers" pitchFamily="34" charset="-18"/>
          <a:ea typeface="ＭＳ Ｐゴシック" pitchFamily="20" charset="-128"/>
          <a:cs typeface="ＭＳ Ｐゴシック" charset="0"/>
        </a:defRPr>
      </a:lvl2pPr>
      <a:lvl3pPr marL="457200" indent="-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Univers" pitchFamily="34" charset="-18"/>
          <a:ea typeface="ＭＳ Ｐゴシック" pitchFamily="20" charset="-128"/>
          <a:cs typeface="ＭＳ Ｐゴシック" charset="0"/>
        </a:defRPr>
      </a:lvl3pPr>
      <a:lvl4pPr marL="457200" indent="-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Univers" pitchFamily="34" charset="-18"/>
          <a:ea typeface="ＭＳ Ｐゴシック" pitchFamily="20" charset="-128"/>
          <a:cs typeface="ＭＳ Ｐゴシック" charset="0"/>
        </a:defRPr>
      </a:lvl4pPr>
      <a:lvl5pPr marL="457200" indent="-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Univers" pitchFamily="34" charset="-18"/>
          <a:ea typeface="ＭＳ Ｐゴシック" pitchFamily="20" charset="-128"/>
          <a:cs typeface="ＭＳ Ｐゴシック" charset="0"/>
        </a:defRPr>
      </a:lvl5pPr>
      <a:lvl6pPr marL="914400" indent="-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Univers" pitchFamily="34" charset="-18"/>
          <a:ea typeface="ＭＳ Ｐゴシック" pitchFamily="20" charset="-128"/>
        </a:defRPr>
      </a:lvl6pPr>
      <a:lvl7pPr marL="1371600" indent="-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Univers" pitchFamily="34" charset="-18"/>
          <a:ea typeface="ＭＳ Ｐゴシック" pitchFamily="20" charset="-128"/>
        </a:defRPr>
      </a:lvl7pPr>
      <a:lvl8pPr marL="1828800" indent="-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Univers" pitchFamily="34" charset="-18"/>
          <a:ea typeface="ＭＳ Ｐゴシック" pitchFamily="20" charset="-128"/>
        </a:defRPr>
      </a:lvl8pPr>
      <a:lvl9pPr marL="2286000" indent="-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Univers" pitchFamily="34" charset="-18"/>
          <a:ea typeface="ＭＳ Ｐゴシック" pitchFamily="2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Arial" panose="020B0604020202020204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panose="020B0604020202020204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chemeClr val="tx1"/>
          </a:solidFill>
          <a:latin typeface="Arial" panose="020B0604020202020204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8207297" y="4285385"/>
            <a:ext cx="3712117" cy="915700"/>
          </a:xfrm>
        </p:spPr>
        <p:txBody>
          <a:bodyPr/>
          <a:lstStyle/>
          <a:p>
            <a:pPr eaLnBrk="1" hangingPunct="1"/>
            <a:r>
              <a:rPr lang="en-US" alt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W. David Kulp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19D56F-0EEF-A048-A1D2-84367211CBBD}"/>
              </a:ext>
            </a:extLst>
          </p:cNvPr>
          <p:cNvSpPr txBox="1">
            <a:spLocks/>
          </p:cNvSpPr>
          <p:nvPr/>
        </p:nvSpPr>
        <p:spPr>
          <a:xfrm>
            <a:off x="7735229" y="3663735"/>
            <a:ext cx="3897806" cy="1197514"/>
          </a:xfrm>
          <a:prstGeom prst="rect">
            <a:avLst/>
          </a:prstGeom>
        </p:spPr>
        <p:txBody>
          <a:bodyPr anchor="t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2"/>
                </a:solidFill>
                <a:latin typeface="Univers" pitchFamily="34" charset="0"/>
                <a:ea typeface="MS PGothic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2"/>
                </a:solidFill>
                <a:latin typeface="Univers" pitchFamily="34" charset="0"/>
                <a:ea typeface="MS PGothic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2"/>
                </a:solidFill>
                <a:latin typeface="Univers" pitchFamily="34" charset="0"/>
                <a:ea typeface="MS PGothic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2"/>
                </a:solidFill>
                <a:latin typeface="Univers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2"/>
                </a:solidFill>
                <a:latin typeface="Univers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2"/>
                </a:solidFill>
                <a:latin typeface="Univers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2"/>
                </a:solidFill>
                <a:latin typeface="Univers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2"/>
                </a:solidFill>
                <a:latin typeface="Univers" pitchFamily="34" charset="0"/>
                <a:ea typeface="ＭＳ Ｐゴシック" panose="020B0600070205080204" pitchFamily="34" charset="-128"/>
              </a:defRPr>
            </a:lvl9pPr>
          </a:lstStyle>
          <a:p>
            <a:pPr lvl="0" eaLnBrk="1" hangingPunct="1"/>
            <a:r>
              <a:rPr lang="en-US" altLang="en-US" sz="20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Data Measurements at the Adelphi </a:t>
            </a:r>
            <a:r>
              <a:rPr lang="en-US" altLang="en-US" sz="2000" kern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Pelletron</a:t>
            </a:r>
            <a:r>
              <a:rPr lang="en-US" altLang="en-US" sz="20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Experimental (APEX) Facility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A6D0541-2A64-F89D-59C0-8F0B196BF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335" y="6492637"/>
            <a:ext cx="5806440" cy="33149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z="1400" b="1" dirty="0">
                <a:latin typeface="+mn-lt"/>
              </a:rPr>
              <a:t>Distribution A: </a:t>
            </a:r>
            <a:r>
              <a:rPr lang="en-US" altLang="en-US" sz="1400" dirty="0">
                <a:latin typeface="+mn-lt"/>
              </a:rPr>
              <a:t>Approved for public release;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827857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07B08-37F9-9CAA-B6D7-1F094C93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3803B-D431-4FB6-4C6F-20D54E6E3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Nuclear Data Measurements Focus</a:t>
            </a:r>
          </a:p>
          <a:p>
            <a:r>
              <a:rPr lang="en-US" dirty="0"/>
              <a:t>APEX Accelerator</a:t>
            </a:r>
          </a:p>
          <a:p>
            <a:r>
              <a:rPr lang="en-US" dirty="0"/>
              <a:t>APEX Facility</a:t>
            </a:r>
          </a:p>
          <a:p>
            <a:r>
              <a:rPr lang="en-US" dirty="0"/>
              <a:t>Progress to Date</a:t>
            </a:r>
          </a:p>
          <a:p>
            <a:r>
              <a:rPr lang="en-US" dirty="0"/>
              <a:t>Project Plans</a:t>
            </a:r>
          </a:p>
          <a:p>
            <a:r>
              <a:rPr lang="en-US" dirty="0"/>
              <a:t>Questions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F049EF-73BA-3816-0AB7-544B161C41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72372A-544B-4C2A-B94F-1EC4F78BA52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701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B83EB-6A87-38A8-9559-408C5035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Data Measurements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D514A-A3E7-CCB7-69A6-EAE31B6B1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 fidelity of nuclear weapon effects modeling &amp; simulation (M&amp;S) capabilities</a:t>
            </a:r>
          </a:p>
          <a:p>
            <a:pPr lvl="1"/>
            <a:r>
              <a:rPr lang="en-US" dirty="0"/>
              <a:t>Uncertainties and covariances of non-fissile materials</a:t>
            </a:r>
          </a:p>
          <a:p>
            <a:r>
              <a:rPr lang="en-US" dirty="0"/>
              <a:t>Improve capabilities to characterize nuclear events</a:t>
            </a:r>
          </a:p>
          <a:p>
            <a:r>
              <a:rPr lang="en-US" dirty="0"/>
              <a:t>Advance nuclear explosion monitoring capabilities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4DE93-87DD-3F1C-CA3E-7510B21BE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D7B593-C51E-4D51-A149-C19C4BF7017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33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2DD0F-8758-D7CC-CAF1-D8EF5114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APEX Accelerator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957A0-E49B-3A18-0A8A-6DC40439C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70" y="1676400"/>
            <a:ext cx="7863840" cy="4495800"/>
          </a:xfrm>
        </p:spPr>
        <p:txBody>
          <a:bodyPr/>
          <a:lstStyle/>
          <a:p>
            <a:r>
              <a:rPr lang="en-US" dirty="0"/>
              <a:t>Owned and operated by DEVCOM/ARL</a:t>
            </a:r>
          </a:p>
          <a:p>
            <a:pPr lvl="1"/>
            <a:r>
              <a:rPr lang="en-US" dirty="0"/>
              <a:t>PI: Dr. Jeff Carroll</a:t>
            </a:r>
          </a:p>
          <a:p>
            <a:r>
              <a:rPr lang="en-US" dirty="0"/>
              <a:t>NEC 9SDH-2 </a:t>
            </a:r>
            <a:r>
              <a:rPr lang="en-US" dirty="0" err="1"/>
              <a:t>Pelletron</a:t>
            </a:r>
            <a:endParaRPr lang="en-US" dirty="0"/>
          </a:p>
          <a:p>
            <a:pPr lvl="1"/>
            <a:r>
              <a:rPr lang="en-US" dirty="0"/>
              <a:t>Tandem van-de-Graff ion accelerator</a:t>
            </a:r>
          </a:p>
          <a:p>
            <a:pPr lvl="1"/>
            <a:r>
              <a:rPr lang="en-US" dirty="0"/>
              <a:t>Light- and heavy-ion accelerator</a:t>
            </a:r>
          </a:p>
          <a:p>
            <a:pPr lvl="1"/>
            <a:r>
              <a:rPr lang="en-US" dirty="0"/>
              <a:t>Nominal 3 MV terminal potential (6 MeV p</a:t>
            </a:r>
            <a:r>
              <a:rPr lang="en-US" baseline="30000" dirty="0"/>
              <a:t>+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Nominal 100 µA continuous beam (p</a:t>
            </a:r>
            <a:r>
              <a:rPr lang="en-US" baseline="30000" dirty="0"/>
              <a:t>+</a:t>
            </a:r>
            <a:r>
              <a:rPr lang="en-US" dirty="0"/>
              <a:t>)</a:t>
            </a:r>
          </a:p>
          <a:p>
            <a:r>
              <a:rPr lang="en-US" dirty="0"/>
              <a:t>Ion sources</a:t>
            </a:r>
          </a:p>
          <a:p>
            <a:pPr lvl="1"/>
            <a:r>
              <a:rPr lang="en-US" dirty="0"/>
              <a:t>Toroidal Volume Ion Source (TORVIS)</a:t>
            </a:r>
          </a:p>
          <a:p>
            <a:pPr lvl="1"/>
            <a:r>
              <a:rPr lang="en-US" dirty="0"/>
              <a:t>Source of Negative Ions by Cs Sputtering (SNICS)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28C3D-ECE3-9F63-3CD8-42CF51D55F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D7B593-C51E-4D51-A149-C19C4BF7017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Content Placeholder 4" descr="A picture containing trash&#10;&#10;Description automatically generated">
            <a:extLst>
              <a:ext uri="{FF2B5EF4-FFF2-40B4-BE49-F238E27FC236}">
                <a16:creationId xmlns:a16="http://schemas.microsoft.com/office/drawing/2014/main" id="{22D1EEEB-DFD0-17F1-14A0-7AAE20CBD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714223" y="2238375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829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2DD0F-8758-D7CC-CAF1-D8EF5114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APEX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957A0-E49B-3A18-0A8A-6DC40439C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676400"/>
            <a:ext cx="6731411" cy="4495800"/>
          </a:xfrm>
        </p:spPr>
        <p:txBody>
          <a:bodyPr/>
          <a:lstStyle/>
          <a:p>
            <a:r>
              <a:rPr lang="en-US" dirty="0"/>
              <a:t>Test Cell</a:t>
            </a:r>
          </a:p>
          <a:p>
            <a:pPr lvl="1"/>
            <a:r>
              <a:rPr lang="en-US" dirty="0"/>
              <a:t>11’ earthen and concrete walls</a:t>
            </a:r>
          </a:p>
          <a:p>
            <a:pPr lvl="1"/>
            <a:r>
              <a:rPr lang="en-US" dirty="0"/>
              <a:t>Dimensions: 66.5’ x 49’ x 16.5’</a:t>
            </a:r>
          </a:p>
          <a:p>
            <a:pPr lvl="1"/>
            <a:r>
              <a:rPr lang="en-US" dirty="0"/>
              <a:t>50- and 110-ton doors</a:t>
            </a:r>
          </a:p>
          <a:p>
            <a:r>
              <a:rPr lang="en-US" dirty="0"/>
              <a:t>Instrumentation</a:t>
            </a:r>
          </a:p>
          <a:p>
            <a:pPr lvl="1"/>
            <a:r>
              <a:rPr lang="en-US" dirty="0" err="1"/>
              <a:t>HPGe</a:t>
            </a:r>
            <a:r>
              <a:rPr lang="en-US" dirty="0"/>
              <a:t> detectors, including 2 Clovers</a:t>
            </a:r>
          </a:p>
          <a:p>
            <a:pPr lvl="1"/>
            <a:r>
              <a:rPr lang="el-GR" dirty="0"/>
              <a:t>γ</a:t>
            </a:r>
            <a:r>
              <a:rPr lang="en-US" dirty="0"/>
              <a:t>-ray scintillators</a:t>
            </a:r>
          </a:p>
          <a:p>
            <a:pPr lvl="1"/>
            <a:r>
              <a:rPr lang="en-US" dirty="0"/>
              <a:t>Neutron detectors (new CLYC)</a:t>
            </a:r>
          </a:p>
          <a:p>
            <a:r>
              <a:rPr lang="en-US" dirty="0"/>
              <a:t>VME-based DAQ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28C3D-ECE3-9F63-3CD8-42CF51D55F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D7B593-C51E-4D51-A149-C19C4BF7017F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BEA86B-29E1-1B3F-C878-7049F8E5228D}"/>
              </a:ext>
            </a:extLst>
          </p:cNvPr>
          <p:cNvGrpSpPr/>
          <p:nvPr/>
        </p:nvGrpSpPr>
        <p:grpSpPr>
          <a:xfrm rot="10800000">
            <a:off x="7749691" y="1676400"/>
            <a:ext cx="3972054" cy="4495800"/>
            <a:chOff x="7749691" y="1676400"/>
            <a:chExt cx="3570800" cy="40416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462559-075F-C928-593C-5ABFF9FAB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621" t="43905" r="34817" b="28294"/>
            <a:stretch/>
          </p:blipFill>
          <p:spPr>
            <a:xfrm>
              <a:off x="7749691" y="1676400"/>
              <a:ext cx="3540176" cy="404163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E6FE0D-072D-CF16-DB6C-F16AEB950758}"/>
                </a:ext>
              </a:extLst>
            </p:cNvPr>
            <p:cNvSpPr/>
            <p:nvPr/>
          </p:nvSpPr>
          <p:spPr>
            <a:xfrm>
              <a:off x="8619464" y="2032301"/>
              <a:ext cx="2475935" cy="34100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noFill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B52DD5-4A9A-39B7-09B5-010394DD9D3A}"/>
                </a:ext>
              </a:extLst>
            </p:cNvPr>
            <p:cNvSpPr/>
            <p:nvPr/>
          </p:nvSpPr>
          <p:spPr>
            <a:xfrm>
              <a:off x="10554637" y="3655623"/>
              <a:ext cx="534709" cy="3456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1CBCBD-EDDC-441E-AD8D-3D6D03119EE4}"/>
                </a:ext>
              </a:extLst>
            </p:cNvPr>
            <p:cNvSpPr/>
            <p:nvPr/>
          </p:nvSpPr>
          <p:spPr>
            <a:xfrm>
              <a:off x="10796480" y="4471948"/>
              <a:ext cx="290603" cy="3456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0FD00E7-02E0-229A-37A6-27AA317D0062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10639654" y="4953211"/>
              <a:ext cx="902276" cy="459399"/>
              <a:chOff x="7238447" y="4911550"/>
              <a:chExt cx="1377247" cy="69496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EC48918-FB35-378A-F45C-302ACC97D96E}"/>
                  </a:ext>
                </a:extLst>
              </p:cNvPr>
              <p:cNvSpPr/>
              <p:nvPr/>
            </p:nvSpPr>
            <p:spPr>
              <a:xfrm>
                <a:off x="7574711" y="4911550"/>
                <a:ext cx="18288" cy="347472"/>
              </a:xfrm>
              <a:prstGeom prst="rect">
                <a:avLst/>
              </a:prstGeom>
              <a:solidFill>
                <a:srgbClr val="0000FF"/>
              </a:solidFill>
              <a:ln w="31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D3AC2FB-062C-192D-C1E9-A9F00AECA36E}"/>
                  </a:ext>
                </a:extLst>
              </p:cNvPr>
              <p:cNvSpPr/>
              <p:nvPr/>
            </p:nvSpPr>
            <p:spPr>
              <a:xfrm>
                <a:off x="8265264" y="4911550"/>
                <a:ext cx="18288" cy="347472"/>
              </a:xfrm>
              <a:prstGeom prst="rect">
                <a:avLst/>
              </a:prstGeom>
              <a:solidFill>
                <a:srgbClr val="0000FF"/>
              </a:solidFill>
              <a:ln w="31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796D3AC6-DB07-9EA6-1F55-5609EC4C1391}"/>
                  </a:ext>
                </a:extLst>
              </p:cNvPr>
              <p:cNvSpPr/>
              <p:nvPr/>
            </p:nvSpPr>
            <p:spPr>
              <a:xfrm>
                <a:off x="7238447" y="4918020"/>
                <a:ext cx="685800" cy="688499"/>
              </a:xfrm>
              <a:prstGeom prst="arc">
                <a:avLst/>
              </a:prstGeom>
              <a:ln w="31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33F4E77A-14FE-FD8C-BBC4-004E8BB3525F}"/>
                  </a:ext>
                </a:extLst>
              </p:cNvPr>
              <p:cNvSpPr/>
              <p:nvPr/>
            </p:nvSpPr>
            <p:spPr>
              <a:xfrm flipH="1">
                <a:off x="7929894" y="4915426"/>
                <a:ext cx="685800" cy="688499"/>
              </a:xfrm>
              <a:prstGeom prst="arc">
                <a:avLst/>
              </a:prstGeom>
              <a:ln w="31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40D0655-77C4-B85C-47DF-BF2A62DB90C6}"/>
                </a:ext>
              </a:extLst>
            </p:cNvPr>
            <p:cNvGrpSpPr/>
            <p:nvPr/>
          </p:nvGrpSpPr>
          <p:grpSpPr>
            <a:xfrm flipV="1">
              <a:off x="8869267" y="2081609"/>
              <a:ext cx="1744854" cy="3208386"/>
              <a:chOff x="1453793" y="2178327"/>
              <a:chExt cx="1744854" cy="320838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C5E637A-5649-5D25-E77B-E9ECD30F405A}"/>
                  </a:ext>
                </a:extLst>
              </p:cNvPr>
              <p:cNvGrpSpPr/>
              <p:nvPr/>
            </p:nvGrpSpPr>
            <p:grpSpPr>
              <a:xfrm flipV="1">
                <a:off x="2797615" y="3116375"/>
                <a:ext cx="220858" cy="1059868"/>
                <a:chOff x="2999232" y="3209544"/>
                <a:chExt cx="173736" cy="841248"/>
              </a:xfrm>
              <a:solidFill>
                <a:srgbClr val="C00000"/>
              </a:solidFill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A17CB9C2-1587-9F24-FC9A-293DC3C9F39A}"/>
                    </a:ext>
                  </a:extLst>
                </p:cNvPr>
                <p:cNvSpPr/>
                <p:nvPr/>
              </p:nvSpPr>
              <p:spPr>
                <a:xfrm>
                  <a:off x="2999232" y="3877056"/>
                  <a:ext cx="173736" cy="173736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CCDB4C4-5E6A-8798-2E0F-9C9FA9586534}"/>
                    </a:ext>
                  </a:extLst>
                </p:cNvPr>
                <p:cNvSpPr/>
                <p:nvPr/>
              </p:nvSpPr>
              <p:spPr>
                <a:xfrm>
                  <a:off x="2999232" y="3209544"/>
                  <a:ext cx="173736" cy="749808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69EB10C-68B9-D2A3-2FD3-CBC5F9407116}"/>
                  </a:ext>
                </a:extLst>
              </p:cNvPr>
              <p:cNvGrpSpPr/>
              <p:nvPr/>
            </p:nvGrpSpPr>
            <p:grpSpPr>
              <a:xfrm flipV="1">
                <a:off x="2617441" y="2178327"/>
                <a:ext cx="581206" cy="635156"/>
                <a:chOff x="2857691" y="4297680"/>
                <a:chExt cx="457200" cy="504142"/>
              </a:xfrm>
              <a:solidFill>
                <a:srgbClr val="C00000"/>
              </a:solidFill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5CE5FEC-AD99-7061-6DAE-112E4F11EB84}"/>
                    </a:ext>
                  </a:extLst>
                </p:cNvPr>
                <p:cNvSpPr/>
                <p:nvPr/>
              </p:nvSpPr>
              <p:spPr>
                <a:xfrm>
                  <a:off x="2857691" y="4297680"/>
                  <a:ext cx="457200" cy="2560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Trapezoid 32">
                  <a:extLst>
                    <a:ext uri="{FF2B5EF4-FFF2-40B4-BE49-F238E27FC236}">
                      <a16:creationId xmlns:a16="http://schemas.microsoft.com/office/drawing/2014/main" id="{A4636856-031D-D01E-10F9-19B1D1D88CA6}"/>
                    </a:ext>
                  </a:extLst>
                </p:cNvPr>
                <p:cNvSpPr/>
                <p:nvPr/>
              </p:nvSpPr>
              <p:spPr>
                <a:xfrm flipV="1">
                  <a:off x="2857691" y="4553711"/>
                  <a:ext cx="457200" cy="248111"/>
                </a:xfrm>
                <a:prstGeom prst="trapezoid">
                  <a:avLst>
                    <a:gd name="adj" fmla="val 34597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6B11872-2F5A-DDF3-EBE9-453EE0BC060A}"/>
                  </a:ext>
                </a:extLst>
              </p:cNvPr>
              <p:cNvSpPr/>
              <p:nvPr/>
            </p:nvSpPr>
            <p:spPr>
              <a:xfrm flipV="1">
                <a:off x="2856583" y="4428490"/>
                <a:ext cx="102923" cy="16128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281F417-850B-175E-C68A-7C289504FFF6}"/>
                  </a:ext>
                </a:extLst>
              </p:cNvPr>
              <p:cNvGrpSpPr/>
              <p:nvPr/>
            </p:nvGrpSpPr>
            <p:grpSpPr>
              <a:xfrm flipV="1">
                <a:off x="2647853" y="5058505"/>
                <a:ext cx="314456" cy="311648"/>
                <a:chOff x="2881600" y="2261902"/>
                <a:chExt cx="247364" cy="247364"/>
              </a:xfrm>
              <a:solidFill>
                <a:srgbClr val="C00000"/>
              </a:solidFill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D9064C5-F673-1DA6-B551-58BE698234EF}"/>
                    </a:ext>
                  </a:extLst>
                </p:cNvPr>
                <p:cNvSpPr/>
                <p:nvPr/>
              </p:nvSpPr>
              <p:spPr>
                <a:xfrm>
                  <a:off x="3048001" y="2381250"/>
                  <a:ext cx="80963" cy="128016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058BE6E-C3FC-9CEA-EC28-F3CC5A8DF871}"/>
                    </a:ext>
                  </a:extLst>
                </p:cNvPr>
                <p:cNvSpPr/>
                <p:nvPr/>
              </p:nvSpPr>
              <p:spPr>
                <a:xfrm rot="5400000">
                  <a:off x="2905126" y="2238376"/>
                  <a:ext cx="80963" cy="128016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C6B387A-C384-C1D1-0752-D5284728171F}"/>
                    </a:ext>
                  </a:extLst>
                </p:cNvPr>
                <p:cNvSpPr/>
                <p:nvPr/>
              </p:nvSpPr>
              <p:spPr>
                <a:xfrm rot="8100000">
                  <a:off x="2995935" y="2265595"/>
                  <a:ext cx="84392" cy="178517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3DD3B0B-DE65-ED6C-B3E9-F4CEA793A8CC}"/>
                  </a:ext>
                </a:extLst>
              </p:cNvPr>
              <p:cNvCxnSpPr/>
              <p:nvPr/>
            </p:nvCxnSpPr>
            <p:spPr>
              <a:xfrm flipV="1">
                <a:off x="2908044" y="2665885"/>
                <a:ext cx="0" cy="2419263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C557137-7CEB-6163-9C8B-5CF8973365A2}"/>
                  </a:ext>
                </a:extLst>
              </p:cNvPr>
              <p:cNvCxnSpPr/>
              <p:nvPr/>
            </p:nvCxnSpPr>
            <p:spPr>
              <a:xfrm flipV="1">
                <a:off x="1532611" y="3663921"/>
                <a:ext cx="324013" cy="1063711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61DD3B-3CA4-DB5A-AFE7-8B8DD3D610E5}"/>
                  </a:ext>
                </a:extLst>
              </p:cNvPr>
              <p:cNvSpPr/>
              <p:nvPr/>
            </p:nvSpPr>
            <p:spPr>
              <a:xfrm rot="5400000">
                <a:off x="1484160" y="4681485"/>
                <a:ext cx="102003" cy="162738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33B0E5F-4E50-380F-28E3-E8AB660DDC5F}"/>
                  </a:ext>
                </a:extLst>
              </p:cNvPr>
              <p:cNvSpPr/>
              <p:nvPr/>
            </p:nvSpPr>
            <p:spPr>
              <a:xfrm>
                <a:off x="2184716" y="5208869"/>
                <a:ext cx="102922" cy="16128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15A1BF4-6A9E-AF70-CDA7-035C22BEE301}"/>
                  </a:ext>
                </a:extLst>
              </p:cNvPr>
              <p:cNvCxnSpPr/>
              <p:nvPr/>
            </p:nvCxnSpPr>
            <p:spPr>
              <a:xfrm flipV="1">
                <a:off x="1517798" y="4609501"/>
                <a:ext cx="26867" cy="492173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0FF3496-5E20-04F7-8C84-BFE0E1124E60}"/>
                  </a:ext>
                </a:extLst>
              </p:cNvPr>
              <p:cNvGrpSpPr/>
              <p:nvPr/>
            </p:nvGrpSpPr>
            <p:grpSpPr>
              <a:xfrm rot="10800000">
                <a:off x="1488021" y="5075065"/>
                <a:ext cx="314456" cy="311648"/>
                <a:chOff x="2881600" y="2261902"/>
                <a:chExt cx="247364" cy="247364"/>
              </a:xfrm>
              <a:solidFill>
                <a:srgbClr val="C00000"/>
              </a:solidFill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559EDA1-0ED1-15A6-6CFC-42067941F6C9}"/>
                    </a:ext>
                  </a:extLst>
                </p:cNvPr>
                <p:cNvSpPr/>
                <p:nvPr/>
              </p:nvSpPr>
              <p:spPr>
                <a:xfrm>
                  <a:off x="3048001" y="2381250"/>
                  <a:ext cx="80963" cy="128016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F696276-AA9E-F3B8-C9FB-6FB92930B695}"/>
                    </a:ext>
                  </a:extLst>
                </p:cNvPr>
                <p:cNvSpPr/>
                <p:nvPr/>
              </p:nvSpPr>
              <p:spPr>
                <a:xfrm rot="5400000">
                  <a:off x="2905126" y="2238376"/>
                  <a:ext cx="80963" cy="128016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61D4E16-7839-FB5F-D21A-B67CF9E90225}"/>
                    </a:ext>
                  </a:extLst>
                </p:cNvPr>
                <p:cNvSpPr/>
                <p:nvPr/>
              </p:nvSpPr>
              <p:spPr>
                <a:xfrm rot="8100000">
                  <a:off x="2995935" y="2265595"/>
                  <a:ext cx="84392" cy="178517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8CBE08F-2C70-2B0A-2354-0D19CA429841}"/>
                  </a:ext>
                </a:extLst>
              </p:cNvPr>
              <p:cNvCxnSpPr>
                <a:endCxn id="31" idx="2"/>
              </p:cNvCxnSpPr>
              <p:nvPr/>
            </p:nvCxnSpPr>
            <p:spPr>
              <a:xfrm>
                <a:off x="1636665" y="5323752"/>
                <a:ext cx="1129941" cy="881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9FB71AF-B316-7236-6E39-A40EE86E5F04}"/>
                  </a:ext>
                </a:extLst>
              </p:cNvPr>
              <p:cNvCxnSpPr/>
              <p:nvPr/>
            </p:nvCxnSpPr>
            <p:spPr>
              <a:xfrm flipV="1">
                <a:off x="1528521" y="3501294"/>
                <a:ext cx="20722" cy="1258811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0BEFA6C-5DEC-AA00-6786-314CA663593B}"/>
                  </a:ext>
                </a:extLst>
              </p:cNvPr>
              <p:cNvCxnSpPr/>
              <p:nvPr/>
            </p:nvCxnSpPr>
            <p:spPr>
              <a:xfrm flipV="1">
                <a:off x="1548242" y="4095792"/>
                <a:ext cx="391262" cy="58087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Arrow: Up 39">
            <a:extLst>
              <a:ext uri="{FF2B5EF4-FFF2-40B4-BE49-F238E27FC236}">
                <a16:creationId xmlns:a16="http://schemas.microsoft.com/office/drawing/2014/main" id="{3635940E-78D5-C78E-4E91-CC261AC463AE}"/>
              </a:ext>
            </a:extLst>
          </p:cNvPr>
          <p:cNvSpPr/>
          <p:nvPr/>
        </p:nvSpPr>
        <p:spPr bwMode="auto">
          <a:xfrm rot="21200356">
            <a:off x="9181953" y="5084228"/>
            <a:ext cx="145866" cy="272141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0" charset="-128"/>
            </a:endParaRPr>
          </a:p>
        </p:txBody>
      </p:sp>
      <p:pic>
        <p:nvPicPr>
          <p:cNvPr id="5" name="Content Placeholder 4" descr="A picture containing trash&#10;&#10;Description automatically generated">
            <a:extLst>
              <a:ext uri="{FF2B5EF4-FFF2-40B4-BE49-F238E27FC236}">
                <a16:creationId xmlns:a16="http://schemas.microsoft.com/office/drawing/2014/main" id="{22D1EEEB-DFD0-17F1-14A0-7AAE20CBD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8957845" y="4179854"/>
            <a:ext cx="879074" cy="65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204F408-5BFF-F48A-30FC-DCCBF56399E4}"/>
              </a:ext>
            </a:extLst>
          </p:cNvPr>
          <p:cNvSpPr/>
          <p:nvPr/>
        </p:nvSpPr>
        <p:spPr bwMode="auto">
          <a:xfrm>
            <a:off x="9852660" y="3161710"/>
            <a:ext cx="698989" cy="239357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0" charset="-12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02DD61-D0D3-491D-2F30-57AC999255D9}"/>
              </a:ext>
            </a:extLst>
          </p:cNvPr>
          <p:cNvSpPr/>
          <p:nvPr/>
        </p:nvSpPr>
        <p:spPr bwMode="auto">
          <a:xfrm>
            <a:off x="10206466" y="5108824"/>
            <a:ext cx="360423" cy="64403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7043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2DD0F-8758-D7CC-CAF1-D8EF5114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957A0-E49B-3A18-0A8A-6DC40439C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24" y="1421563"/>
            <a:ext cx="7605263" cy="1697355"/>
          </a:xfrm>
        </p:spPr>
        <p:txBody>
          <a:bodyPr/>
          <a:lstStyle/>
          <a:p>
            <a:r>
              <a:rPr lang="en-US" dirty="0"/>
              <a:t>Project started: JUL 2021</a:t>
            </a:r>
          </a:p>
          <a:p>
            <a:r>
              <a:rPr lang="en-US" dirty="0"/>
              <a:t>First beam: DEC 2023</a:t>
            </a:r>
          </a:p>
          <a:p>
            <a:r>
              <a:rPr lang="en-US" dirty="0"/>
              <a:t>Army Radiation Authorization in progress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28C3D-ECE3-9F63-3CD8-42CF51D55F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D7B593-C51E-4D51-A149-C19C4BF7017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204F408-5BFF-F48A-30FC-DCCBF56399E4}"/>
              </a:ext>
            </a:extLst>
          </p:cNvPr>
          <p:cNvSpPr/>
          <p:nvPr/>
        </p:nvSpPr>
        <p:spPr bwMode="auto">
          <a:xfrm>
            <a:off x="9852660" y="3196000"/>
            <a:ext cx="698989" cy="239357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0" charset="-12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02DD61-D0D3-491D-2F30-57AC999255D9}"/>
              </a:ext>
            </a:extLst>
          </p:cNvPr>
          <p:cNvSpPr/>
          <p:nvPr/>
        </p:nvSpPr>
        <p:spPr bwMode="auto">
          <a:xfrm>
            <a:off x="10206466" y="5108824"/>
            <a:ext cx="360423" cy="64403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0" charset="-128"/>
            </a:endParaRPr>
          </a:p>
        </p:txBody>
      </p:sp>
      <p:pic>
        <p:nvPicPr>
          <p:cNvPr id="44" name="Picture 43" descr="A picture containing indoor, silver, close, gear&#10;&#10;Description automatically generated">
            <a:extLst>
              <a:ext uri="{FF2B5EF4-FFF2-40B4-BE49-F238E27FC236}">
                <a16:creationId xmlns:a16="http://schemas.microsoft.com/office/drawing/2014/main" id="{D22430CB-AEC5-DFCF-FA54-F9F7A62766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7533" y="2010208"/>
            <a:ext cx="4709160" cy="35318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69F80E3-F2E3-FA44-9C2A-FF4836EEF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24" y="3118918"/>
            <a:ext cx="4015740" cy="3011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AF0431-C542-A436-46EA-4B30B1192529}"/>
              </a:ext>
            </a:extLst>
          </p:cNvPr>
          <p:cNvSpPr txBox="1"/>
          <p:nvPr/>
        </p:nvSpPr>
        <p:spPr>
          <a:xfrm>
            <a:off x="1304263" y="6115877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August 2021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9C83FFFA-9992-269C-2466-55E6DC0CE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382" y="3118917"/>
            <a:ext cx="2258854" cy="301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EA49C8-4393-EC38-293B-24EE0C53B575}"/>
              </a:ext>
            </a:extLst>
          </p:cNvPr>
          <p:cNvSpPr txBox="1"/>
          <p:nvPr/>
        </p:nvSpPr>
        <p:spPr>
          <a:xfrm>
            <a:off x="9153388" y="6115877"/>
            <a:ext cx="1457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December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11D2F6-3567-95C2-6D2E-FD0FBBD4C239}"/>
              </a:ext>
            </a:extLst>
          </p:cNvPr>
          <p:cNvSpPr txBox="1"/>
          <p:nvPr/>
        </p:nvSpPr>
        <p:spPr>
          <a:xfrm>
            <a:off x="5501125" y="6115877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August 2023</a:t>
            </a:r>
          </a:p>
        </p:txBody>
      </p:sp>
    </p:spTree>
    <p:extLst>
      <p:ext uri="{BB962C8B-B14F-4D97-AF65-F5344CB8AC3E}">
        <p14:creationId xmlns:p14="http://schemas.microsoft.com/office/powerpoint/2010/main" val="1865018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2DD0F-8758-D7CC-CAF1-D8EF5114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957A0-E49B-3A18-0A8A-6DC40439C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676400"/>
            <a:ext cx="6731411" cy="4495800"/>
          </a:xfrm>
        </p:spPr>
        <p:txBody>
          <a:bodyPr/>
          <a:lstStyle/>
          <a:p>
            <a:r>
              <a:rPr lang="en-US" dirty="0"/>
              <a:t>Fiscal Year 2024</a:t>
            </a:r>
          </a:p>
          <a:p>
            <a:pPr lvl="1"/>
            <a:r>
              <a:rPr lang="en-US" dirty="0"/>
              <a:t>Characterization &amp; calibration</a:t>
            </a:r>
          </a:p>
          <a:p>
            <a:pPr lvl="1"/>
            <a:r>
              <a:rPr lang="en-US" dirty="0"/>
              <a:t>Commissioning experiments</a:t>
            </a:r>
          </a:p>
          <a:p>
            <a:r>
              <a:rPr lang="en-US" dirty="0"/>
              <a:t>Fiscal Year 2025</a:t>
            </a:r>
          </a:p>
          <a:p>
            <a:pPr lvl="1"/>
            <a:r>
              <a:rPr lang="en-US" dirty="0"/>
              <a:t>Reconfigure for chopper/buncher for pulsed beams</a:t>
            </a:r>
          </a:p>
          <a:p>
            <a:r>
              <a:rPr lang="en-US" dirty="0"/>
              <a:t>Fiscal Year 2026</a:t>
            </a:r>
          </a:p>
          <a:p>
            <a:pPr lvl="1"/>
            <a:r>
              <a:rPr lang="en-US" dirty="0"/>
              <a:t>Neutron time of flight beamline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28C3D-ECE3-9F63-3CD8-42CF51D55F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D7B593-C51E-4D51-A149-C19C4BF7017F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BEA86B-29E1-1B3F-C878-7049F8E5228D}"/>
              </a:ext>
            </a:extLst>
          </p:cNvPr>
          <p:cNvGrpSpPr/>
          <p:nvPr/>
        </p:nvGrpSpPr>
        <p:grpSpPr>
          <a:xfrm rot="10800000">
            <a:off x="7749691" y="1676400"/>
            <a:ext cx="3972054" cy="4495800"/>
            <a:chOff x="7749691" y="1676400"/>
            <a:chExt cx="3570800" cy="40416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462559-075F-C928-593C-5ABFF9FAB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621" t="43905" r="34817" b="28294"/>
            <a:stretch/>
          </p:blipFill>
          <p:spPr>
            <a:xfrm>
              <a:off x="7749691" y="1676400"/>
              <a:ext cx="3540176" cy="404163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E6FE0D-072D-CF16-DB6C-F16AEB950758}"/>
                </a:ext>
              </a:extLst>
            </p:cNvPr>
            <p:cNvSpPr/>
            <p:nvPr/>
          </p:nvSpPr>
          <p:spPr>
            <a:xfrm>
              <a:off x="8619464" y="2032301"/>
              <a:ext cx="2475935" cy="34100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noFill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B52DD5-4A9A-39B7-09B5-010394DD9D3A}"/>
                </a:ext>
              </a:extLst>
            </p:cNvPr>
            <p:cNvSpPr/>
            <p:nvPr/>
          </p:nvSpPr>
          <p:spPr>
            <a:xfrm>
              <a:off x="10554637" y="3655623"/>
              <a:ext cx="534709" cy="3456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1CBCBD-EDDC-441E-AD8D-3D6D03119EE4}"/>
                </a:ext>
              </a:extLst>
            </p:cNvPr>
            <p:cNvSpPr/>
            <p:nvPr/>
          </p:nvSpPr>
          <p:spPr>
            <a:xfrm>
              <a:off x="10796480" y="4471948"/>
              <a:ext cx="290603" cy="3456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0FD00E7-02E0-229A-37A6-27AA317D0062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10639654" y="4953211"/>
              <a:ext cx="902276" cy="459399"/>
              <a:chOff x="7238447" y="4911550"/>
              <a:chExt cx="1377247" cy="69496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EC48918-FB35-378A-F45C-302ACC97D96E}"/>
                  </a:ext>
                </a:extLst>
              </p:cNvPr>
              <p:cNvSpPr/>
              <p:nvPr/>
            </p:nvSpPr>
            <p:spPr>
              <a:xfrm>
                <a:off x="7574711" y="4911550"/>
                <a:ext cx="18288" cy="347472"/>
              </a:xfrm>
              <a:prstGeom prst="rect">
                <a:avLst/>
              </a:prstGeom>
              <a:solidFill>
                <a:srgbClr val="0000FF"/>
              </a:solidFill>
              <a:ln w="31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D3AC2FB-062C-192D-C1E9-A9F00AECA36E}"/>
                  </a:ext>
                </a:extLst>
              </p:cNvPr>
              <p:cNvSpPr/>
              <p:nvPr/>
            </p:nvSpPr>
            <p:spPr>
              <a:xfrm>
                <a:off x="8265264" y="4911550"/>
                <a:ext cx="18288" cy="347472"/>
              </a:xfrm>
              <a:prstGeom prst="rect">
                <a:avLst/>
              </a:prstGeom>
              <a:solidFill>
                <a:srgbClr val="0000FF"/>
              </a:solidFill>
              <a:ln w="31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796D3AC6-DB07-9EA6-1F55-5609EC4C1391}"/>
                  </a:ext>
                </a:extLst>
              </p:cNvPr>
              <p:cNvSpPr/>
              <p:nvPr/>
            </p:nvSpPr>
            <p:spPr>
              <a:xfrm>
                <a:off x="7238447" y="4918020"/>
                <a:ext cx="685800" cy="688499"/>
              </a:xfrm>
              <a:prstGeom prst="arc">
                <a:avLst/>
              </a:prstGeom>
              <a:ln w="31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33F4E77A-14FE-FD8C-BBC4-004E8BB3525F}"/>
                  </a:ext>
                </a:extLst>
              </p:cNvPr>
              <p:cNvSpPr/>
              <p:nvPr/>
            </p:nvSpPr>
            <p:spPr>
              <a:xfrm flipH="1">
                <a:off x="7929894" y="4915426"/>
                <a:ext cx="685800" cy="688499"/>
              </a:xfrm>
              <a:prstGeom prst="arc">
                <a:avLst/>
              </a:prstGeom>
              <a:ln w="31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40D0655-77C4-B85C-47DF-BF2A62DB90C6}"/>
                </a:ext>
              </a:extLst>
            </p:cNvPr>
            <p:cNvGrpSpPr/>
            <p:nvPr/>
          </p:nvGrpSpPr>
          <p:grpSpPr>
            <a:xfrm flipV="1">
              <a:off x="8869267" y="2081609"/>
              <a:ext cx="1744854" cy="3208386"/>
              <a:chOff x="1453793" y="2178327"/>
              <a:chExt cx="1744854" cy="320838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C5E637A-5649-5D25-E77B-E9ECD30F405A}"/>
                  </a:ext>
                </a:extLst>
              </p:cNvPr>
              <p:cNvGrpSpPr/>
              <p:nvPr/>
            </p:nvGrpSpPr>
            <p:grpSpPr>
              <a:xfrm flipV="1">
                <a:off x="2797615" y="3116375"/>
                <a:ext cx="220858" cy="1059868"/>
                <a:chOff x="2999232" y="3209544"/>
                <a:chExt cx="173736" cy="841248"/>
              </a:xfrm>
              <a:solidFill>
                <a:srgbClr val="C00000"/>
              </a:solidFill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A17CB9C2-1587-9F24-FC9A-293DC3C9F39A}"/>
                    </a:ext>
                  </a:extLst>
                </p:cNvPr>
                <p:cNvSpPr/>
                <p:nvPr/>
              </p:nvSpPr>
              <p:spPr>
                <a:xfrm>
                  <a:off x="2999232" y="3877056"/>
                  <a:ext cx="173736" cy="173736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CCDB4C4-5E6A-8798-2E0F-9C9FA9586534}"/>
                    </a:ext>
                  </a:extLst>
                </p:cNvPr>
                <p:cNvSpPr/>
                <p:nvPr/>
              </p:nvSpPr>
              <p:spPr>
                <a:xfrm>
                  <a:off x="2999232" y="3209544"/>
                  <a:ext cx="173736" cy="749808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69EB10C-68B9-D2A3-2FD3-CBC5F9407116}"/>
                  </a:ext>
                </a:extLst>
              </p:cNvPr>
              <p:cNvGrpSpPr/>
              <p:nvPr/>
            </p:nvGrpSpPr>
            <p:grpSpPr>
              <a:xfrm flipV="1">
                <a:off x="2617441" y="2178327"/>
                <a:ext cx="581206" cy="635156"/>
                <a:chOff x="2857691" y="4297680"/>
                <a:chExt cx="457200" cy="504142"/>
              </a:xfrm>
              <a:solidFill>
                <a:srgbClr val="C00000"/>
              </a:solidFill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5CE5FEC-AD99-7061-6DAE-112E4F11EB84}"/>
                    </a:ext>
                  </a:extLst>
                </p:cNvPr>
                <p:cNvSpPr/>
                <p:nvPr/>
              </p:nvSpPr>
              <p:spPr>
                <a:xfrm>
                  <a:off x="2857691" y="4297680"/>
                  <a:ext cx="457200" cy="2560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Trapezoid 32">
                  <a:extLst>
                    <a:ext uri="{FF2B5EF4-FFF2-40B4-BE49-F238E27FC236}">
                      <a16:creationId xmlns:a16="http://schemas.microsoft.com/office/drawing/2014/main" id="{A4636856-031D-D01E-10F9-19B1D1D88CA6}"/>
                    </a:ext>
                  </a:extLst>
                </p:cNvPr>
                <p:cNvSpPr/>
                <p:nvPr/>
              </p:nvSpPr>
              <p:spPr>
                <a:xfrm flipV="1">
                  <a:off x="2857691" y="4553711"/>
                  <a:ext cx="457200" cy="248111"/>
                </a:xfrm>
                <a:prstGeom prst="trapezoid">
                  <a:avLst>
                    <a:gd name="adj" fmla="val 34597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6B11872-2F5A-DDF3-EBE9-453EE0BC060A}"/>
                  </a:ext>
                </a:extLst>
              </p:cNvPr>
              <p:cNvSpPr/>
              <p:nvPr/>
            </p:nvSpPr>
            <p:spPr>
              <a:xfrm flipV="1">
                <a:off x="2856583" y="4428490"/>
                <a:ext cx="102923" cy="16128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281F417-850B-175E-C68A-7C289504FFF6}"/>
                  </a:ext>
                </a:extLst>
              </p:cNvPr>
              <p:cNvGrpSpPr/>
              <p:nvPr/>
            </p:nvGrpSpPr>
            <p:grpSpPr>
              <a:xfrm flipV="1">
                <a:off x="2647853" y="5058505"/>
                <a:ext cx="314456" cy="311648"/>
                <a:chOff x="2881600" y="2261902"/>
                <a:chExt cx="247364" cy="247364"/>
              </a:xfrm>
              <a:solidFill>
                <a:srgbClr val="C00000"/>
              </a:solidFill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D9064C5-F673-1DA6-B551-58BE698234EF}"/>
                    </a:ext>
                  </a:extLst>
                </p:cNvPr>
                <p:cNvSpPr/>
                <p:nvPr/>
              </p:nvSpPr>
              <p:spPr>
                <a:xfrm>
                  <a:off x="3048001" y="2381250"/>
                  <a:ext cx="80963" cy="128016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058BE6E-C3FC-9CEA-EC28-F3CC5A8DF871}"/>
                    </a:ext>
                  </a:extLst>
                </p:cNvPr>
                <p:cNvSpPr/>
                <p:nvPr/>
              </p:nvSpPr>
              <p:spPr>
                <a:xfrm rot="5400000">
                  <a:off x="2905126" y="2238376"/>
                  <a:ext cx="80963" cy="128016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C6B387A-C384-C1D1-0752-D5284728171F}"/>
                    </a:ext>
                  </a:extLst>
                </p:cNvPr>
                <p:cNvSpPr/>
                <p:nvPr/>
              </p:nvSpPr>
              <p:spPr>
                <a:xfrm rot="8100000">
                  <a:off x="2995935" y="2265595"/>
                  <a:ext cx="84392" cy="178517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3DD3B0B-DE65-ED6C-B3E9-F4CEA793A8CC}"/>
                  </a:ext>
                </a:extLst>
              </p:cNvPr>
              <p:cNvCxnSpPr/>
              <p:nvPr/>
            </p:nvCxnSpPr>
            <p:spPr>
              <a:xfrm flipV="1">
                <a:off x="2908044" y="2665885"/>
                <a:ext cx="0" cy="2419263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C557137-7CEB-6163-9C8B-5CF8973365A2}"/>
                  </a:ext>
                </a:extLst>
              </p:cNvPr>
              <p:cNvCxnSpPr/>
              <p:nvPr/>
            </p:nvCxnSpPr>
            <p:spPr>
              <a:xfrm flipV="1">
                <a:off x="1532611" y="3663921"/>
                <a:ext cx="324013" cy="1063711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61DD3B-3CA4-DB5A-AFE7-8B8DD3D610E5}"/>
                  </a:ext>
                </a:extLst>
              </p:cNvPr>
              <p:cNvSpPr/>
              <p:nvPr/>
            </p:nvSpPr>
            <p:spPr>
              <a:xfrm rot="5400000">
                <a:off x="1484160" y="4681485"/>
                <a:ext cx="102003" cy="162738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33B0E5F-4E50-380F-28E3-E8AB660DDC5F}"/>
                  </a:ext>
                </a:extLst>
              </p:cNvPr>
              <p:cNvSpPr/>
              <p:nvPr/>
            </p:nvSpPr>
            <p:spPr>
              <a:xfrm>
                <a:off x="2184716" y="5208869"/>
                <a:ext cx="102922" cy="16128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15A1BF4-6A9E-AF70-CDA7-035C22BEE301}"/>
                  </a:ext>
                </a:extLst>
              </p:cNvPr>
              <p:cNvCxnSpPr/>
              <p:nvPr/>
            </p:nvCxnSpPr>
            <p:spPr>
              <a:xfrm flipV="1">
                <a:off x="1517798" y="4609501"/>
                <a:ext cx="26867" cy="492173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0FF3496-5E20-04F7-8C84-BFE0E1124E60}"/>
                  </a:ext>
                </a:extLst>
              </p:cNvPr>
              <p:cNvGrpSpPr/>
              <p:nvPr/>
            </p:nvGrpSpPr>
            <p:grpSpPr>
              <a:xfrm rot="10800000">
                <a:off x="1488021" y="5075065"/>
                <a:ext cx="314456" cy="311648"/>
                <a:chOff x="2881600" y="2261902"/>
                <a:chExt cx="247364" cy="247364"/>
              </a:xfrm>
              <a:solidFill>
                <a:srgbClr val="C00000"/>
              </a:solidFill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559EDA1-0ED1-15A6-6CFC-42067941F6C9}"/>
                    </a:ext>
                  </a:extLst>
                </p:cNvPr>
                <p:cNvSpPr/>
                <p:nvPr/>
              </p:nvSpPr>
              <p:spPr>
                <a:xfrm>
                  <a:off x="3048001" y="2381250"/>
                  <a:ext cx="80963" cy="128016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F696276-AA9E-F3B8-C9FB-6FB92930B695}"/>
                    </a:ext>
                  </a:extLst>
                </p:cNvPr>
                <p:cNvSpPr/>
                <p:nvPr/>
              </p:nvSpPr>
              <p:spPr>
                <a:xfrm rot="5400000">
                  <a:off x="2905126" y="2238376"/>
                  <a:ext cx="80963" cy="128016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61D4E16-7839-FB5F-D21A-B67CF9E90225}"/>
                    </a:ext>
                  </a:extLst>
                </p:cNvPr>
                <p:cNvSpPr/>
                <p:nvPr/>
              </p:nvSpPr>
              <p:spPr>
                <a:xfrm rot="8100000">
                  <a:off x="2995935" y="2265595"/>
                  <a:ext cx="84392" cy="178517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8CBE08F-2C70-2B0A-2354-0D19CA429841}"/>
                  </a:ext>
                </a:extLst>
              </p:cNvPr>
              <p:cNvCxnSpPr>
                <a:endCxn id="31" idx="2"/>
              </p:cNvCxnSpPr>
              <p:nvPr/>
            </p:nvCxnSpPr>
            <p:spPr>
              <a:xfrm>
                <a:off x="1636665" y="5323752"/>
                <a:ext cx="1129941" cy="881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9FB71AF-B316-7236-6E39-A40EE86E5F04}"/>
                  </a:ext>
                </a:extLst>
              </p:cNvPr>
              <p:cNvCxnSpPr/>
              <p:nvPr/>
            </p:nvCxnSpPr>
            <p:spPr>
              <a:xfrm flipV="1">
                <a:off x="1528521" y="3501294"/>
                <a:ext cx="20722" cy="1258811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0BEFA6C-5DEC-AA00-6786-314CA663593B}"/>
                  </a:ext>
                </a:extLst>
              </p:cNvPr>
              <p:cNvCxnSpPr/>
              <p:nvPr/>
            </p:nvCxnSpPr>
            <p:spPr>
              <a:xfrm flipV="1">
                <a:off x="1548242" y="4095792"/>
                <a:ext cx="391262" cy="580879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61106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F0603-C71F-2378-FE08-94811B957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DFCA1-F4BB-473C-B2A7-5CA184833F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D7B593-C51E-4D51-A149-C19C4BF7017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265C07-9037-EB72-1A25-EDA75E8F1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01535551"/>
      </p:ext>
    </p:extLst>
  </p:cSld>
  <p:clrMapOvr>
    <a:masterClrMapping/>
  </p:clrMapOvr>
</p:sld>
</file>

<file path=ppt/theme/theme1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Univers"/>
        <a:ea typeface="ＭＳ Ｐゴシック"/>
        <a:cs typeface=""/>
      </a:majorFont>
      <a:minorFont>
        <a:latin typeface="Univer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uCS_Template [CUI_REL_USA_GBR]" id="{423E6923-2999-447F-B84C-BAB4A9ABB038}" vid="{4E7D0467-F36E-4007-9337-63BCD3B08FCC}"/>
    </a:ext>
  </a:extLst>
</a:theme>
</file>

<file path=ppt/theme/theme2.xml><?xml version="1.0" encoding="utf-8"?>
<a:theme xmlns:a="http://schemas.openxmlformats.org/drawingml/2006/main" name="4_Blank Presentatio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2_Blank Presentation">
      <a:majorFont>
        <a:latin typeface="Univers"/>
        <a:ea typeface="ＭＳ Ｐゴシック"/>
        <a:cs typeface=""/>
      </a:majorFont>
      <a:minorFont>
        <a:latin typeface="Univer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0" charset="-128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uCS_Template [CUI_REL_USA_GBR]" id="{423E6923-2999-447F-B84C-BAB4A9ABB038}" vid="{DF850F39-73D0-4BA6-8AD3-A349E437BEC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dded_x0020_to_x0020_user_x0020_list xmlns="74216ff0-7ef8-47c7-bde9-5ebe68e49ad1">false</Added_x0020_to_x0020_user_x0020_list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08224879E66848B3411A320EE22300" ma:contentTypeVersion="4" ma:contentTypeDescription="Create a new document." ma:contentTypeScope="" ma:versionID="828997e0d5d23a6c639b6cb23cdfbc27">
  <xsd:schema xmlns:xsd="http://www.w3.org/2001/XMLSchema" xmlns:xs="http://www.w3.org/2001/XMLSchema" xmlns:p="http://schemas.microsoft.com/office/2006/metadata/properties" xmlns:ns2="65be04ff-a298-433c-9b82-c76d7920c38c" xmlns:ns3="74216ff0-7ef8-47c7-bde9-5ebe68e49ad1" targetNamespace="http://schemas.microsoft.com/office/2006/metadata/properties" ma:root="true" ma:fieldsID="31ccd66dc65b61d1193242494205c3f7" ns2:_="" ns3:_="">
    <xsd:import namespace="65be04ff-a298-433c-9b82-c76d7920c38c"/>
    <xsd:import namespace="74216ff0-7ef8-47c7-bde9-5ebe68e49ad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Added_x0020_to_x0020_user_x0020_lis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be04ff-a298-433c-9b82-c76d7920c3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16ff0-7ef8-47c7-bde9-5ebe68e49ad1" elementFormDefault="qualified">
    <xsd:import namespace="http://schemas.microsoft.com/office/2006/documentManagement/types"/>
    <xsd:import namespace="http://schemas.microsoft.com/office/infopath/2007/PartnerControls"/>
    <xsd:element name="Added_x0020_to_x0020_user_x0020_list" ma:index="9" nillable="true" ma:displayName="Added to user list" ma:default="0" ma:description="for tracking on excel list of users" ma:internalName="Added_x0020_to_x0020_user_x0020_list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EAC9E1-E4C8-474B-839F-F84510B5CF64}">
  <ds:schemaRefs>
    <ds:schemaRef ds:uri="http://schemas.microsoft.com/office/2006/documentManagement/types"/>
    <ds:schemaRef ds:uri="http://schemas.microsoft.com/office/2006/metadata/properties"/>
    <ds:schemaRef ds:uri="74216ff0-7ef8-47c7-bde9-5ebe68e49ad1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5be04ff-a298-433c-9b82-c76d7920c38c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D3EF9A9-7402-4563-BDC4-6B2700D9DC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9A5146-ECFD-4B29-ABE6-E92F8E1C9F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be04ff-a298-433c-9b82-c76d7920c38c"/>
    <ds:schemaRef ds:uri="74216ff0-7ef8-47c7-bde9-5ebe68e49a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NuCS_Template [CUI_REL_USA_GBR]</Template>
  <TotalTime>874</TotalTime>
  <Words>246</Words>
  <Application>Microsoft Office PowerPoint</Application>
  <PresentationFormat>Widescreen</PresentationFormat>
  <Paragraphs>60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</vt:lpstr>
      <vt:lpstr>Univers</vt:lpstr>
      <vt:lpstr>1_Blank Presentation</vt:lpstr>
      <vt:lpstr>4_Blank Presentation</vt:lpstr>
      <vt:lpstr>W. David Kulp</vt:lpstr>
      <vt:lpstr>Agenda</vt:lpstr>
      <vt:lpstr>Nuclear Data Measurements Focus</vt:lpstr>
      <vt:lpstr>APEX Accelerator</vt:lpstr>
      <vt:lpstr>APEX Facility</vt:lpstr>
      <vt:lpstr>Progress to Date</vt:lpstr>
      <vt:lpstr>Project Plans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 OCT 2023</dc:title>
  <dc:creator>KULP, W DAVID III CIV DTRA RD (USA)</dc:creator>
  <cp:lastModifiedBy>KULP, W DAVID III CIV DTRA RD (USA)</cp:lastModifiedBy>
  <cp:revision>4</cp:revision>
  <dcterms:created xsi:type="dcterms:W3CDTF">2024-02-01T18:29:31Z</dcterms:created>
  <dcterms:modified xsi:type="dcterms:W3CDTF">2024-02-03T03:30:10Z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0x0101006708224879E66848B3411A320EE22300</vt:lpwstr>
  </property>
</Properties>
</file>