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 id="2147483658" r:id="rId5"/>
    <p:sldMasterId id="2147483735" r:id="rId6"/>
    <p:sldMasterId id="2147483795" r:id="rId7"/>
    <p:sldMasterId id="2147483806" r:id="rId8"/>
  </p:sldMasterIdLst>
  <p:notesMasterIdLst>
    <p:notesMasterId r:id="rId23"/>
  </p:notesMasterIdLst>
  <p:handoutMasterIdLst>
    <p:handoutMasterId r:id="rId24"/>
  </p:handoutMasterIdLst>
  <p:sldIdLst>
    <p:sldId id="670" r:id="rId9"/>
    <p:sldId id="630" r:id="rId10"/>
    <p:sldId id="634" r:id="rId11"/>
    <p:sldId id="635" r:id="rId12"/>
    <p:sldId id="671" r:id="rId13"/>
    <p:sldId id="741" r:id="rId14"/>
    <p:sldId id="745" r:id="rId15"/>
    <p:sldId id="743" r:id="rId16"/>
    <p:sldId id="748" r:id="rId17"/>
    <p:sldId id="744" r:id="rId18"/>
    <p:sldId id="696" r:id="rId19"/>
    <p:sldId id="740" r:id="rId20"/>
    <p:sldId id="668" r:id="rId21"/>
    <p:sldId id="669" r:id="rId22"/>
  </p:sldIdLst>
  <p:sldSz cx="12192000" cy="6858000"/>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12" userDrawn="1">
          <p15:clr>
            <a:srgbClr val="A4A3A4"/>
          </p15:clr>
        </p15:guide>
        <p15:guide id="2" pos="120" userDrawn="1">
          <p15:clr>
            <a:srgbClr val="A4A3A4"/>
          </p15:clr>
        </p15:guide>
        <p15:guide id="3" pos="2400" userDrawn="1">
          <p15:clr>
            <a:srgbClr val="A4A3A4"/>
          </p15:clr>
        </p15:guide>
        <p15:guide id="4" pos="6720" userDrawn="1">
          <p15:clr>
            <a:srgbClr val="A4A3A4"/>
          </p15:clr>
        </p15:guide>
        <p15:guide id="5" pos="3840" userDrawn="1">
          <p15:clr>
            <a:srgbClr val="A4A3A4"/>
          </p15:clr>
        </p15:guide>
        <p15:guide id="7" orient="horz" pos="984" userDrawn="1">
          <p15:clr>
            <a:srgbClr val="A4A3A4"/>
          </p15:clr>
        </p15:guide>
        <p15:guide id="8" orient="horz" pos="3888" userDrawn="1">
          <p15:clr>
            <a:srgbClr val="A4A3A4"/>
          </p15:clr>
        </p15:guide>
        <p15:guide id="9" pos="5208" userDrawn="1">
          <p15:clr>
            <a:srgbClr val="A4A3A4"/>
          </p15:clr>
        </p15:guide>
        <p15:guide id="10" orient="horz" pos="144" userDrawn="1">
          <p15:clr>
            <a:srgbClr val="A4A3A4"/>
          </p15:clr>
        </p15:guide>
        <p15:guide id="11" pos="7296" userDrawn="1">
          <p15:clr>
            <a:srgbClr val="A4A3A4"/>
          </p15:clr>
        </p15:guide>
        <p15:guide id="13" orient="horz" pos="912" userDrawn="1">
          <p15:clr>
            <a:srgbClr val="A4A3A4"/>
          </p15:clr>
        </p15:guide>
        <p15:guide id="14" pos="384" userDrawn="1">
          <p15:clr>
            <a:srgbClr val="A4A3A4"/>
          </p15:clr>
        </p15:guide>
        <p15:guide id="15" pos="39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062423-56CC-6872-F3FD-4260D91D711E}" name="Gwyn, Stephen R CTR DTRA RD (USA)" initials="GSRCDR(" userId="S::stephen.r.gwyn.ctr@mail.mil::bf262484-8f29-4ce4-9859-71e1460632f1" providerId="AD"/>
  <p188:author id="{00393F4B-4E97-142A-FFEE-2BD9504643E9}" name="Harinandan, Jaryn S CTR DTRA RD (USA)" initials="HJSCDR(" userId="S::jaryn.s.harinandan.ctr@mail.mil::c0ffa13c-9930-4a56-818c-aa2147a8c0b9" providerId="AD"/>
  <p188:author id="{C004B462-EC5D-E790-0D0B-EF0CA0F10D39}" name="Dugan, Daniel L CIV DTRA RD (USA)" initials="DDLCDR(" userId="S::daniel.l.dugan2.civ@mail.mil::b2463a9c-9a2b-4d36-8296-dd35798f95e0" providerId="AD"/>
  <p188:author id="{21F608BD-FD42-DC25-0D4B-FA48A25F18D8}" name="Quinn, Michael S (Mike) CTR DTRA RD (USA)" initials="QMS(CDR(" userId="S::michael.s.quinn.ctr@mail.mil::70db2f00-e7f5-4731-a9b3-07d93330a1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ench, Amy  CIV" initials="MAC" lastIdx="19" clrIdx="0">
    <p:extLst>
      <p:ext uri="{19B8F6BF-5375-455C-9EA6-DF929625EA0E}">
        <p15:presenceInfo xmlns:p15="http://schemas.microsoft.com/office/powerpoint/2012/main" userId="S-1-5-21-3525393198-629875844-1764894793-13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345"/>
    <a:srgbClr val="003C69"/>
    <a:srgbClr val="1F497D"/>
    <a:srgbClr val="94B6D2"/>
    <a:srgbClr val="008000"/>
    <a:srgbClr val="CF564D"/>
    <a:srgbClr val="B482DA"/>
    <a:srgbClr val="D46860"/>
    <a:srgbClr val="02B3F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5" autoAdjust="0"/>
    <p:restoredTop sz="59651" autoAdjust="0"/>
  </p:normalViewPr>
  <p:slideViewPr>
    <p:cSldViewPr snapToGrid="0">
      <p:cViewPr varScale="1">
        <p:scale>
          <a:sx n="39" d="100"/>
          <a:sy n="39" d="100"/>
        </p:scale>
        <p:origin x="1912" y="24"/>
      </p:cViewPr>
      <p:guideLst>
        <p:guide orient="horz" pos="2112"/>
        <p:guide pos="120"/>
        <p:guide pos="2400"/>
        <p:guide pos="6720"/>
        <p:guide pos="3840"/>
        <p:guide orient="horz" pos="984"/>
        <p:guide orient="horz" pos="3888"/>
        <p:guide pos="5208"/>
        <p:guide orient="horz" pos="144"/>
        <p:guide pos="7296"/>
        <p:guide orient="horz" pos="912"/>
        <p:guide pos="384"/>
        <p:guide pos="394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7" d="100"/>
          <a:sy n="97" d="100"/>
        </p:scale>
        <p:origin x="3570" y="78"/>
      </p:cViewPr>
      <p:guideLst>
        <p:guide orient="horz" pos="2932"/>
        <p:guide pos="2212"/>
      </p:guideLst>
    </p:cSldViewPr>
  </p:notes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EC5B499-E771-47DC-B4B7-77F64735EA46}" type="datetimeFigureOut">
              <a:rPr lang="en-US" smtClean="0"/>
              <a:t>2/21/2024</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F7FA6F6A-6BAE-4F7D-92C4-EB029844BC1D}" type="slidenum">
              <a:rPr lang="en-US" smtClean="0"/>
              <a:t>‹#›</a:t>
            </a:fld>
            <a:endParaRPr lang="en-US" dirty="0"/>
          </a:p>
        </p:txBody>
      </p:sp>
    </p:spTree>
    <p:extLst>
      <p:ext uri="{BB962C8B-B14F-4D97-AF65-F5344CB8AC3E}">
        <p14:creationId xmlns:p14="http://schemas.microsoft.com/office/powerpoint/2010/main" val="1792621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650"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99" tIns="46648" rIns="93299" bIns="46648" numCol="1" anchor="t" anchorCtr="0" compatLnSpc="1">
            <a:prstTxWarp prst="textNoShape">
              <a:avLst/>
            </a:prstTxWarp>
          </a:bodyPr>
          <a:lstStyle>
            <a:lvl1pPr defTabSz="933261">
              <a:defRPr sz="1200">
                <a:ea typeface="ＭＳ Ｐゴシック" panose="020B0600070205080204" pitchFamily="34" charset="-128"/>
              </a:defRPr>
            </a:lvl1pPr>
          </a:lstStyle>
          <a:p>
            <a:pPr>
              <a:defRPr/>
            </a:pPr>
            <a:endParaRPr lang="en-US" altLang="en-US" dirty="0"/>
          </a:p>
        </p:txBody>
      </p:sp>
      <p:sp>
        <p:nvSpPr>
          <p:cNvPr id="4099" name="Rectangle 3"/>
          <p:cNvSpPr>
            <a:spLocks noGrp="1" noChangeArrowheads="1"/>
          </p:cNvSpPr>
          <p:nvPr>
            <p:ph type="dt" idx="1"/>
          </p:nvPr>
        </p:nvSpPr>
        <p:spPr bwMode="auto">
          <a:xfrm>
            <a:off x="3981450" y="0"/>
            <a:ext cx="3041650"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99" tIns="46648" rIns="93299" bIns="46648" numCol="1" anchor="t" anchorCtr="0" compatLnSpc="1">
            <a:prstTxWarp prst="textNoShape">
              <a:avLst/>
            </a:prstTxWarp>
          </a:bodyPr>
          <a:lstStyle>
            <a:lvl1pPr algn="r" defTabSz="933261">
              <a:defRPr sz="1200">
                <a:ea typeface="ＭＳ Ｐゴシック" panose="020B0600070205080204" pitchFamily="34" charset="-128"/>
              </a:defRPr>
            </a:lvl1pPr>
          </a:lstStyle>
          <a:p>
            <a:pPr>
              <a:defRPr/>
            </a:pPr>
            <a:endParaRPr lang="en-US" altLang="en-US" dirty="0"/>
          </a:p>
        </p:txBody>
      </p:sp>
      <p:sp>
        <p:nvSpPr>
          <p:cNvPr id="6148" name="Rectangle 4"/>
          <p:cNvSpPr>
            <a:spLocks noGrp="1" noRot="1" noChangeAspect="1" noChangeArrowheads="1" noTextEdit="1"/>
          </p:cNvSpPr>
          <p:nvPr>
            <p:ph type="sldImg" idx="2"/>
          </p:nvPr>
        </p:nvSpPr>
        <p:spPr bwMode="auto">
          <a:xfrm>
            <a:off x="407988" y="698500"/>
            <a:ext cx="6207125"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5038" y="4422775"/>
            <a:ext cx="5153025" cy="41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99" tIns="46648" rIns="93299" bIns="4664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843963"/>
            <a:ext cx="3041650"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99" tIns="46648" rIns="93299" bIns="46648" numCol="1" anchor="b" anchorCtr="0" compatLnSpc="1">
            <a:prstTxWarp prst="textNoShape">
              <a:avLst/>
            </a:prstTxWarp>
          </a:bodyPr>
          <a:lstStyle>
            <a:lvl1pPr defTabSz="933261">
              <a:defRPr sz="1200">
                <a:ea typeface="ＭＳ Ｐゴシック" panose="020B0600070205080204" pitchFamily="34" charset="-128"/>
              </a:defRPr>
            </a:lvl1pPr>
          </a:lstStyle>
          <a:p>
            <a:pPr>
              <a:defRPr/>
            </a:pPr>
            <a:endParaRPr lang="en-US" altLang="en-US" dirty="0"/>
          </a:p>
        </p:txBody>
      </p:sp>
      <p:sp>
        <p:nvSpPr>
          <p:cNvPr id="4103" name="Rectangle 7"/>
          <p:cNvSpPr>
            <a:spLocks noGrp="1" noChangeArrowheads="1"/>
          </p:cNvSpPr>
          <p:nvPr>
            <p:ph type="sldNum" sz="quarter" idx="5"/>
          </p:nvPr>
        </p:nvSpPr>
        <p:spPr bwMode="auto">
          <a:xfrm>
            <a:off x="3981450" y="8843963"/>
            <a:ext cx="3041650"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299" tIns="46648" rIns="93299" bIns="46648" numCol="1" anchor="b" anchorCtr="0" compatLnSpc="1">
            <a:prstTxWarp prst="textNoShape">
              <a:avLst/>
            </a:prstTxWarp>
          </a:bodyPr>
          <a:lstStyle>
            <a:lvl1pPr algn="r" defTabSz="933261">
              <a:defRPr sz="1200">
                <a:ea typeface="ＭＳ Ｐゴシック" panose="020B0600070205080204" pitchFamily="34" charset="-128"/>
              </a:defRPr>
            </a:lvl1pPr>
          </a:lstStyle>
          <a:p>
            <a:pPr>
              <a:defRPr/>
            </a:pPr>
            <a:fld id="{E3B44D22-4394-4581-BBF9-0B540555B201}" type="slidenum">
              <a:rPr lang="en-US" altLang="en-US"/>
              <a:pPr>
                <a:defRPr/>
              </a:pPr>
              <a:t>‹#›</a:t>
            </a:fld>
            <a:endParaRPr lang="en-US" altLang="en-US" dirty="0"/>
          </a:p>
        </p:txBody>
      </p:sp>
    </p:spTree>
    <p:extLst>
      <p:ext uri="{BB962C8B-B14F-4D97-AF65-F5344CB8AC3E}">
        <p14:creationId xmlns:p14="http://schemas.microsoft.com/office/powerpoint/2010/main" val="1900020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xfrm>
            <a:off x="417810" y="4502631"/>
            <a:ext cx="6356556" cy="4263439"/>
          </a:xfrm>
          <a:noFill/>
        </p:spPr>
        <p:txBody>
          <a:bodyPr/>
          <a:lstStyle/>
          <a:p>
            <a:endParaRPr lang="en-US" sz="1200" kern="1200" dirty="0">
              <a:solidFill>
                <a:schemeClr val="tx1"/>
              </a:solidFill>
              <a:effectLst/>
              <a:latin typeface="Arial" panose="020B0604020202020204" pitchFamily="34" charset="0"/>
              <a:ea typeface="MS PGothic" panose="020B0600070205080204" pitchFamily="34" charset="-128"/>
              <a:cs typeface="+mn-cs"/>
            </a:endParaRPr>
          </a:p>
        </p:txBody>
      </p:sp>
      <p:sp>
        <p:nvSpPr>
          <p:cNvPr id="8196" name="Slide Number Placeholder 3"/>
          <p:cNvSpPr>
            <a:spLocks noGrp="1"/>
          </p:cNvSpPr>
          <p:nvPr>
            <p:ph type="sldNum" sz="quarter" idx="5"/>
          </p:nvPr>
        </p:nvSpPr>
        <p:spPr>
          <a:noFill/>
        </p:spPr>
        <p:txBody>
          <a:bodyPr/>
          <a:lstStyle>
            <a:lvl1pPr defTabSz="951059">
              <a:defRPr sz="2400">
                <a:solidFill>
                  <a:schemeClr val="tx1"/>
                </a:solidFill>
                <a:latin typeface="Arial" panose="020B0604020202020204" pitchFamily="34" charset="0"/>
                <a:ea typeface="MS PGothic" panose="020B0600070205080204" pitchFamily="34" charset="-128"/>
              </a:defRPr>
            </a:lvl1pPr>
            <a:lvl2pPr marL="758255" indent="-291636" defTabSz="951059">
              <a:defRPr sz="2400">
                <a:solidFill>
                  <a:schemeClr val="tx1"/>
                </a:solidFill>
                <a:latin typeface="Arial" panose="020B0604020202020204" pitchFamily="34" charset="0"/>
                <a:ea typeface="MS PGothic" panose="020B0600070205080204" pitchFamily="34" charset="-128"/>
              </a:defRPr>
            </a:lvl2pPr>
            <a:lvl3pPr marL="1168167" indent="-233309" defTabSz="951059">
              <a:defRPr sz="2400">
                <a:solidFill>
                  <a:schemeClr val="tx1"/>
                </a:solidFill>
                <a:latin typeface="Arial" panose="020B0604020202020204" pitchFamily="34" charset="0"/>
                <a:ea typeface="MS PGothic" panose="020B0600070205080204" pitchFamily="34" charset="-128"/>
              </a:defRPr>
            </a:lvl3pPr>
            <a:lvl4pPr marL="1634785" indent="-233309" defTabSz="951059">
              <a:defRPr sz="2400">
                <a:solidFill>
                  <a:schemeClr val="tx1"/>
                </a:solidFill>
                <a:latin typeface="Arial" panose="020B0604020202020204" pitchFamily="34" charset="0"/>
                <a:ea typeface="MS PGothic" panose="020B0600070205080204" pitchFamily="34" charset="-128"/>
              </a:defRPr>
            </a:lvl4pPr>
            <a:lvl5pPr marL="2101403" indent="-233309" defTabSz="951059">
              <a:defRPr sz="2400">
                <a:solidFill>
                  <a:schemeClr val="tx1"/>
                </a:solidFill>
                <a:latin typeface="Arial" panose="020B0604020202020204" pitchFamily="34" charset="0"/>
                <a:ea typeface="MS PGothic" panose="020B0600070205080204" pitchFamily="34" charset="-128"/>
              </a:defRPr>
            </a:lvl5pPr>
            <a:lvl6pPr marL="2568021" indent="-233309" defTabSz="9510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4640" indent="-233309" defTabSz="9510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01258" indent="-233309" defTabSz="9510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7876" indent="-233309" defTabSz="9510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fld id="{3A481D93-5760-41C6-9528-C4917278F796}" type="slidenum">
              <a:rPr lang="en-US" altLang="en-US" sz="1200">
                <a:solidFill>
                  <a:srgbClr val="000000"/>
                </a:solidFill>
              </a:rPr>
              <a:pPr eaLnBrk="0" fontAlgn="base" hangingPunct="0">
                <a:spcBef>
                  <a:spcPct val="0"/>
                </a:spcBef>
                <a:spcAft>
                  <a:spcPct val="0"/>
                </a:spcAft>
                <a:defRPr/>
              </a:pPr>
              <a:t>1</a:t>
            </a:fld>
            <a:endParaRPr lang="en-US" altLang="en-US" sz="1200" dirty="0">
              <a:solidFill>
                <a:srgbClr val="000000"/>
              </a:solidFill>
            </a:endParaRPr>
          </a:p>
        </p:txBody>
      </p:sp>
    </p:spTree>
    <p:extLst>
      <p:ext uri="{BB962C8B-B14F-4D97-AF65-F5344CB8AC3E}">
        <p14:creationId xmlns:p14="http://schemas.microsoft.com/office/powerpoint/2010/main" val="1097809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95F8E-2D04-1749-B4BA-138472B6E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57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a:defRPr/>
            </a:pPr>
            <a:fld id="{E3B44D22-4394-4581-BBF9-0B540555B201}" type="slidenum">
              <a:rPr lang="en-US" altLang="en-US" smtClean="0"/>
              <a:pPr>
                <a:defRPr/>
              </a:pPr>
              <a:t>11</a:t>
            </a:fld>
            <a:endParaRPr lang="en-US" altLang="en-US" dirty="0"/>
          </a:p>
        </p:txBody>
      </p:sp>
    </p:spTree>
    <p:extLst>
      <p:ext uri="{BB962C8B-B14F-4D97-AF65-F5344CB8AC3E}">
        <p14:creationId xmlns:p14="http://schemas.microsoft.com/office/powerpoint/2010/main" val="2145233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3B44D22-4394-4581-BBF9-0B540555B201}" type="slidenum">
              <a:rPr lang="en-US" altLang="en-US" smtClean="0"/>
              <a:pPr>
                <a:defRPr/>
              </a:pPr>
              <a:t>12</a:t>
            </a:fld>
            <a:endParaRPr lang="en-US" altLang="en-US" dirty="0"/>
          </a:p>
        </p:txBody>
      </p:sp>
    </p:spTree>
    <p:extLst>
      <p:ext uri="{BB962C8B-B14F-4D97-AF65-F5344CB8AC3E}">
        <p14:creationId xmlns:p14="http://schemas.microsoft.com/office/powerpoint/2010/main" val="76261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3000"/>
              </a:spcBef>
              <a:spcAft>
                <a:spcPts val="1200"/>
              </a:spcAft>
              <a:tabLst>
                <a:tab pos="5886450" algn="r"/>
              </a:tabLst>
            </a:pPr>
            <a:endParaRPr lang="en-US" sz="1800" b="1" kern="0" spc="60"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0"/>
              </a:spcBef>
              <a:spcAft>
                <a:spcPts val="1200"/>
              </a:spcAft>
              <a:buFont typeface="Arial" panose="020B0604020202020204" pitchFamily="34" charset="0"/>
              <a:buNone/>
              <a:tabLst>
                <a:tab pos="5886450" algn="r"/>
              </a:tabLst>
            </a:pPr>
            <a:r>
              <a:rPr lang="en-US" sz="1800" b="1" kern="0" spc="60"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pPr defTabSz="952486" eaLnBrk="0" fontAlgn="base" hangingPunct="0">
              <a:spcBef>
                <a:spcPct val="0"/>
              </a:spcBef>
              <a:spcAft>
                <a:spcPct val="0"/>
              </a:spcAft>
              <a:defRPr/>
            </a:pPr>
            <a:fld id="{E3B44D22-4394-4581-BBF9-0B540555B201}" type="slidenum">
              <a:rPr lang="en-US" altLang="en-US">
                <a:solidFill>
                  <a:srgbClr val="000000"/>
                </a:solidFill>
                <a:latin typeface="Arial" panose="020B0604020202020204" pitchFamily="34" charset="0"/>
                <a:ea typeface="ＭＳ Ｐゴシック" panose="020B0600070205080204" pitchFamily="34" charset="-128"/>
              </a:rPr>
              <a:pPr defTabSz="952486" eaLnBrk="0" fontAlgn="base" hangingPunct="0">
                <a:spcBef>
                  <a:spcPct val="0"/>
                </a:spcBef>
                <a:spcAft>
                  <a:spcPct val="0"/>
                </a:spcAft>
                <a:defRPr/>
              </a:pPr>
              <a:t>13</a:t>
            </a:fld>
            <a:endParaRPr lang="en-US" altLang="en-US"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4842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pPr>
              <a:defRPr/>
            </a:pPr>
            <a:fld id="{E3B44D22-4394-4581-BBF9-0B540555B201}" type="slidenum">
              <a:rPr lang="en-US" altLang="en-US" smtClean="0"/>
              <a:pPr>
                <a:defRPr/>
              </a:pPr>
              <a:t>2</a:t>
            </a:fld>
            <a:endParaRPr lang="en-US" altLang="en-US" dirty="0"/>
          </a:p>
        </p:txBody>
      </p:sp>
    </p:spTree>
    <p:extLst>
      <p:ext uri="{BB962C8B-B14F-4D97-AF65-F5344CB8AC3E}">
        <p14:creationId xmlns:p14="http://schemas.microsoft.com/office/powerpoint/2010/main" val="379571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242"/>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33795" name="Shape 243"/>
          <p:cNvSpPr>
            <a:spLocks noGrp="1"/>
          </p:cNvSpPr>
          <p:nvPr>
            <p:ph type="body" idx="1"/>
          </p:nvPr>
        </p:nvSpPr>
        <p:spPr>
          <a:xfrm>
            <a:off x="417810" y="4502631"/>
            <a:ext cx="6356556" cy="4263439"/>
          </a:xfrm>
        </p:spPr>
        <p:txBody>
          <a:bodyPr lIns="93421" tIns="46700" rIns="93421" bIns="46700"/>
          <a:lstStyle/>
          <a:p>
            <a:pPr marL="174982" indent="-174982">
              <a:buFont typeface="Arial" panose="020B0604020202020204" pitchFamily="34" charset="0"/>
              <a:buChar char="•"/>
              <a:defRPr/>
            </a:pPr>
            <a:endParaRPr lang="en-US" altLang="en-US" baseline="0" dirty="0"/>
          </a:p>
        </p:txBody>
      </p:sp>
      <p:sp>
        <p:nvSpPr>
          <p:cNvPr id="40964" name="Shape 244"/>
          <p:cNvSpPr>
            <a:spLocks noGrp="1"/>
          </p:cNvSpPr>
          <p:nvPr>
            <p:ph type="sldNum" sz="quarter" idx="5"/>
          </p:nvPr>
        </p:nvSpPr>
        <p:spPr>
          <a:xfrm>
            <a:off x="4074048" y="9002029"/>
            <a:ext cx="3116501" cy="473536"/>
          </a:xfrm>
          <a:noFill/>
        </p:spPr>
        <p:txBody>
          <a:bodyPr lIns="93421" tIns="46700" rIns="93421" bIns="46700"/>
          <a:lstStyle>
            <a:lvl1pPr defTabSz="951059">
              <a:defRPr sz="2400">
                <a:solidFill>
                  <a:schemeClr val="tx1"/>
                </a:solidFill>
                <a:latin typeface="Arial" panose="020B0604020202020204" pitchFamily="34" charset="0"/>
                <a:ea typeface="MS PGothic" panose="020B0600070205080204" pitchFamily="34" charset="-128"/>
              </a:defRPr>
            </a:lvl1pPr>
            <a:lvl2pPr marL="758255" indent="-291636" defTabSz="951059">
              <a:defRPr sz="2400">
                <a:solidFill>
                  <a:schemeClr val="tx1"/>
                </a:solidFill>
                <a:latin typeface="Arial" panose="020B0604020202020204" pitchFamily="34" charset="0"/>
                <a:ea typeface="MS PGothic" panose="020B0600070205080204" pitchFamily="34" charset="-128"/>
              </a:defRPr>
            </a:lvl2pPr>
            <a:lvl3pPr marL="1168167" indent="-233309" defTabSz="951059">
              <a:defRPr sz="2400">
                <a:solidFill>
                  <a:schemeClr val="tx1"/>
                </a:solidFill>
                <a:latin typeface="Arial" panose="020B0604020202020204" pitchFamily="34" charset="0"/>
                <a:ea typeface="MS PGothic" panose="020B0600070205080204" pitchFamily="34" charset="-128"/>
              </a:defRPr>
            </a:lvl3pPr>
            <a:lvl4pPr marL="1634785" indent="-233309" defTabSz="951059">
              <a:defRPr sz="2400">
                <a:solidFill>
                  <a:schemeClr val="tx1"/>
                </a:solidFill>
                <a:latin typeface="Arial" panose="020B0604020202020204" pitchFamily="34" charset="0"/>
                <a:ea typeface="MS PGothic" panose="020B0600070205080204" pitchFamily="34" charset="-128"/>
              </a:defRPr>
            </a:lvl4pPr>
            <a:lvl5pPr marL="2101403" indent="-233309" defTabSz="951059">
              <a:defRPr sz="2400">
                <a:solidFill>
                  <a:schemeClr val="tx1"/>
                </a:solidFill>
                <a:latin typeface="Arial" panose="020B0604020202020204" pitchFamily="34" charset="0"/>
                <a:ea typeface="MS PGothic" panose="020B0600070205080204" pitchFamily="34" charset="-128"/>
              </a:defRPr>
            </a:lvl5pPr>
            <a:lvl6pPr marL="2568021" indent="-233309" defTabSz="9510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4640" indent="-233309" defTabSz="9510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501258" indent="-233309" defTabSz="9510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7876" indent="-233309" defTabSz="95105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SzPct val="25000"/>
              <a:defRPr/>
            </a:pPr>
            <a:fld id="{9D7139B8-38B5-47FA-9613-43C71805B546}" type="slidenum">
              <a:rPr lang="en-US" altLang="en-US" sz="1200">
                <a:solidFill>
                  <a:srgbClr val="000000"/>
                </a:solidFill>
              </a:rPr>
              <a:pPr eaLnBrk="0" fontAlgn="base" hangingPunct="0">
                <a:spcBef>
                  <a:spcPct val="0"/>
                </a:spcBef>
                <a:spcAft>
                  <a:spcPct val="0"/>
                </a:spcAft>
                <a:buSzPct val="25000"/>
                <a:defRPr/>
              </a:pPr>
              <a:t>3</a:t>
            </a:fld>
            <a:endParaRPr lang="en-US" altLang="en-US" sz="1200" dirty="0">
              <a:solidFill>
                <a:srgbClr val="000000"/>
              </a:solidFill>
            </a:endParaRPr>
          </a:p>
        </p:txBody>
      </p:sp>
    </p:spTree>
    <p:extLst>
      <p:ext uri="{BB962C8B-B14F-4D97-AF65-F5344CB8AC3E}">
        <p14:creationId xmlns:p14="http://schemas.microsoft.com/office/powerpoint/2010/main" val="404779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7F9FA-A542-FE49-AC3C-641280EC3EB2}" type="slidenum">
              <a:rPr lang="en-US" smtClean="0"/>
              <a:t>4</a:t>
            </a:fld>
            <a:endParaRPr lang="en-US" dirty="0"/>
          </a:p>
        </p:txBody>
      </p:sp>
    </p:spTree>
    <p:extLst>
      <p:ext uri="{BB962C8B-B14F-4D97-AF65-F5344CB8AC3E}">
        <p14:creationId xmlns:p14="http://schemas.microsoft.com/office/powerpoint/2010/main" val="205616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000" baseline="0" dirty="0">
              <a:latin typeface="Times New Roman" panose="02020603050405020304" pitchFamily="18" charset="0"/>
              <a:cs typeface="Times New Roman" panose="02020603050405020304" pitchFamily="18" charset="0"/>
            </a:endParaRPr>
          </a:p>
        </p:txBody>
      </p:sp>
      <p:sp>
        <p:nvSpPr>
          <p:cNvPr id="11268" name="Slide Number Placeholder 3"/>
          <p:cNvSpPr>
            <a:spLocks noGrp="1"/>
          </p:cNvSpPr>
          <p:nvPr>
            <p:ph type="sldNum" sz="quarter" idx="5"/>
          </p:nvPr>
        </p:nvSpPr>
        <p:spPr>
          <a:noFill/>
        </p:spPr>
        <p:txBody>
          <a:bodyPr/>
          <a:lstStyle>
            <a:lvl1pPr defTabSz="931863">
              <a:defRPr sz="2400">
                <a:solidFill>
                  <a:schemeClr val="tx1"/>
                </a:solidFill>
                <a:latin typeface="Arial" panose="020B0604020202020204" pitchFamily="34" charset="0"/>
                <a:ea typeface="MS PGothic" panose="020B0600070205080204" pitchFamily="34" charset="-128"/>
              </a:defRPr>
            </a:lvl1pPr>
            <a:lvl2pPr marL="742950" indent="-285750" defTabSz="931863">
              <a:defRPr sz="2400">
                <a:solidFill>
                  <a:schemeClr val="tx1"/>
                </a:solidFill>
                <a:latin typeface="Arial" panose="020B0604020202020204" pitchFamily="34" charset="0"/>
                <a:ea typeface="MS PGothic" panose="020B0600070205080204" pitchFamily="34" charset="-128"/>
              </a:defRPr>
            </a:lvl2pPr>
            <a:lvl3pPr marL="1143000" indent="-228600" defTabSz="931863">
              <a:defRPr sz="2400">
                <a:solidFill>
                  <a:schemeClr val="tx1"/>
                </a:solidFill>
                <a:latin typeface="Arial" panose="020B0604020202020204" pitchFamily="34" charset="0"/>
                <a:ea typeface="MS PGothic" panose="020B0600070205080204" pitchFamily="34" charset="-128"/>
              </a:defRPr>
            </a:lvl3pPr>
            <a:lvl4pPr marL="1600200" indent="-228600" defTabSz="931863">
              <a:defRPr sz="2400">
                <a:solidFill>
                  <a:schemeClr val="tx1"/>
                </a:solidFill>
                <a:latin typeface="Arial" panose="020B0604020202020204" pitchFamily="34" charset="0"/>
                <a:ea typeface="MS PGothic" panose="020B0600070205080204" pitchFamily="34" charset="-128"/>
              </a:defRPr>
            </a:lvl4pPr>
            <a:lvl5pPr marL="2057400" indent="-228600" defTabSz="931863">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A614DE4-44BE-462D-980F-C2B3E64E717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4334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600"/>
              </a:spcAft>
            </a:pPr>
            <a:endParaRPr lang="en-US" sz="1800" b="1"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3B44D22-4394-4581-BBF9-0B540555B201}" type="slidenum">
              <a:rPr lang="en-US" altLang="en-US" smtClean="0"/>
              <a:pPr>
                <a:defRPr/>
              </a:pPr>
              <a:t>6</a:t>
            </a:fld>
            <a:endParaRPr lang="en-US" altLang="en-US" dirty="0"/>
          </a:p>
        </p:txBody>
      </p:sp>
    </p:spTree>
    <p:extLst>
      <p:ext uri="{BB962C8B-B14F-4D97-AF65-F5344CB8AC3E}">
        <p14:creationId xmlns:p14="http://schemas.microsoft.com/office/powerpoint/2010/main" val="223706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B44D22-4394-4581-BBF9-0B540555B201}" type="slidenum">
              <a:rPr lang="en-US" altLang="en-US" smtClean="0"/>
              <a:pPr>
                <a:defRPr/>
              </a:pPr>
              <a:t>7</a:t>
            </a:fld>
            <a:endParaRPr lang="en-US" altLang="en-US" dirty="0"/>
          </a:p>
        </p:txBody>
      </p:sp>
    </p:spTree>
    <p:extLst>
      <p:ext uri="{BB962C8B-B14F-4D97-AF65-F5344CB8AC3E}">
        <p14:creationId xmlns:p14="http://schemas.microsoft.com/office/powerpoint/2010/main" val="235182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95F8E-2D04-1749-B4BA-138472B6E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01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95F8E-2D04-1749-B4BA-138472B6E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40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818" y="1494148"/>
            <a:ext cx="9144000" cy="2387600"/>
          </a:xfrm>
          <a:prstGeom prst="rect">
            <a:avLst/>
          </a:prstGeom>
        </p:spPr>
        <p:txBody>
          <a:bodyPr anchor="b"/>
          <a:lstStyle>
            <a:lvl1pPr algn="l">
              <a:defRPr sz="4000">
                <a:latin typeface="+mj-lt"/>
              </a:defRPr>
            </a:lvl1pPr>
          </a:lstStyle>
          <a:p>
            <a:r>
              <a:rPr lang="en-US"/>
              <a:t>Click to edit Master title style</a:t>
            </a:r>
          </a:p>
        </p:txBody>
      </p:sp>
      <p:sp>
        <p:nvSpPr>
          <p:cNvPr id="3" name="Subtitle 2"/>
          <p:cNvSpPr>
            <a:spLocks noGrp="1"/>
          </p:cNvSpPr>
          <p:nvPr>
            <p:ph type="subTitle" idx="1"/>
          </p:nvPr>
        </p:nvSpPr>
        <p:spPr>
          <a:xfrm>
            <a:off x="969818" y="4525671"/>
            <a:ext cx="7651668" cy="1655762"/>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59">
            <a:extLst>
              <a:ext uri="{FF2B5EF4-FFF2-40B4-BE49-F238E27FC236}">
                <a16:creationId xmlns:a16="http://schemas.microsoft.com/office/drawing/2014/main" id="{5186D45C-D074-29A1-7DAD-842820C2A3D6}"/>
              </a:ext>
            </a:extLst>
          </p:cNvPr>
          <p:cNvSpPr>
            <a:spLocks noChangeArrowheads="1"/>
          </p:cNvSpPr>
          <p:nvPr userDrawn="1"/>
        </p:nvSpPr>
        <p:spPr bwMode="auto">
          <a:xfrm>
            <a:off x="5435402" y="-1892"/>
            <a:ext cx="1321196" cy="276999"/>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B050"/>
                </a:solidFill>
                <a:effectLst/>
                <a:uLnTx/>
                <a:uFillTx/>
                <a:ea typeface="ＭＳ Ｐゴシック"/>
                <a:cs typeface="Arial" panose="020B0604020202020204" pitchFamily="34" charset="0"/>
              </a:rPr>
              <a:t>UNCLASSIFIED</a:t>
            </a:r>
          </a:p>
        </p:txBody>
      </p:sp>
      <p:sp>
        <p:nvSpPr>
          <p:cNvPr id="5" name="Rectangle 59">
            <a:extLst>
              <a:ext uri="{FF2B5EF4-FFF2-40B4-BE49-F238E27FC236}">
                <a16:creationId xmlns:a16="http://schemas.microsoft.com/office/drawing/2014/main" id="{AC8E1315-4FB3-58C6-FA1D-EF418E483034}"/>
              </a:ext>
            </a:extLst>
          </p:cNvPr>
          <p:cNvSpPr>
            <a:spLocks noChangeArrowheads="1"/>
          </p:cNvSpPr>
          <p:nvPr userDrawn="1"/>
        </p:nvSpPr>
        <p:spPr bwMode="auto">
          <a:xfrm>
            <a:off x="5302052" y="6548357"/>
            <a:ext cx="1321196" cy="276999"/>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B050"/>
                </a:solidFill>
                <a:effectLst/>
                <a:uLnTx/>
                <a:uFillTx/>
                <a:ea typeface="ＭＳ Ｐゴシック"/>
                <a:cs typeface="Arial" panose="020B0604020202020204" pitchFamily="34" charset="0"/>
              </a:rPr>
              <a:t>UNCLASSIFIED</a:t>
            </a:r>
          </a:p>
        </p:txBody>
      </p:sp>
    </p:spTree>
    <p:extLst>
      <p:ext uri="{BB962C8B-B14F-4D97-AF65-F5344CB8AC3E}">
        <p14:creationId xmlns:p14="http://schemas.microsoft.com/office/powerpoint/2010/main" val="466515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4324" y="211538"/>
            <a:ext cx="9828075" cy="838397"/>
          </a:xfrm>
        </p:spPr>
        <p:txBody>
          <a:bodyPr/>
          <a:lstStyle>
            <a:lvl1pPr>
              <a:defRPr>
                <a:solidFill>
                  <a:schemeClr val="tx1"/>
                </a:solidFill>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TextBox 3"/>
          <p:cNvSpPr txBox="1"/>
          <p:nvPr userDrawn="1"/>
        </p:nvSpPr>
        <p:spPr>
          <a:xfrm>
            <a:off x="182563" y="6507335"/>
            <a:ext cx="4091566" cy="271291"/>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indent="0" algn="ctr" fontAlgn="base">
              <a:spcBef>
                <a:spcPct val="20000"/>
              </a:spcBef>
              <a:spcAft>
                <a:spcPct val="0"/>
              </a:spcAft>
              <a:buNone/>
              <a:defRPr sz="1600" b="1" i="1">
                <a:solidFill>
                  <a:schemeClr val="bg1"/>
                </a:solidFill>
              </a:defRPr>
            </a:lvl1pPr>
            <a:lvl2pPr marL="457200" indent="0" fontAlgn="base">
              <a:spcBef>
                <a:spcPct val="20000"/>
              </a:spcBef>
              <a:spcAft>
                <a:spcPct val="0"/>
              </a:spcAft>
              <a:buNone/>
              <a:defRPr sz="1200"/>
            </a:lvl2pPr>
            <a:lvl3pPr marL="914400" indent="0" fontAlgn="base">
              <a:spcBef>
                <a:spcPct val="20000"/>
              </a:spcBef>
              <a:spcAft>
                <a:spcPct val="0"/>
              </a:spcAft>
              <a:buNone/>
              <a:defRPr sz="1000"/>
            </a:lvl3pPr>
            <a:lvl4pPr marL="1371600" indent="0" fontAlgn="base">
              <a:spcBef>
                <a:spcPct val="20000"/>
              </a:spcBef>
              <a:spcAft>
                <a:spcPct val="0"/>
              </a:spcAft>
              <a:buFont typeface="Times" pitchFamily="18" charset="0"/>
              <a:buNone/>
              <a:tabLst/>
              <a:defRPr sz="900"/>
            </a:lvl4pPr>
            <a:lvl5pPr marL="1828800" indent="0" fontAlgn="base">
              <a:spcBef>
                <a:spcPct val="20000"/>
              </a:spcBef>
              <a:spcAft>
                <a:spcPct val="0"/>
              </a:spcAft>
              <a:buFont typeface="Times" pitchFamily="18" charset="0"/>
              <a:buNone/>
              <a:defRPr sz="900"/>
            </a:lvl5pPr>
            <a:lvl6pPr marL="2286000" indent="0" fontAlgn="base">
              <a:spcBef>
                <a:spcPct val="20000"/>
              </a:spcBef>
              <a:spcAft>
                <a:spcPct val="0"/>
              </a:spcAft>
              <a:buFont typeface="Times" pitchFamily="18" charset="0"/>
              <a:buNone/>
              <a:defRPr sz="900"/>
            </a:lvl6pPr>
            <a:lvl7pPr marL="2743200" indent="0" fontAlgn="base">
              <a:spcBef>
                <a:spcPct val="20000"/>
              </a:spcBef>
              <a:spcAft>
                <a:spcPct val="0"/>
              </a:spcAft>
              <a:buFont typeface="Times" pitchFamily="18" charset="0"/>
              <a:buNone/>
              <a:defRPr sz="900"/>
            </a:lvl7pPr>
            <a:lvl8pPr marL="3200400" indent="0" fontAlgn="base">
              <a:spcBef>
                <a:spcPct val="20000"/>
              </a:spcBef>
              <a:spcAft>
                <a:spcPct val="0"/>
              </a:spcAft>
              <a:buFont typeface="Times" pitchFamily="18" charset="0"/>
              <a:buNone/>
              <a:defRPr sz="900"/>
            </a:lvl8pPr>
            <a:lvl9pPr marL="3657600" indent="0" fontAlgn="base">
              <a:spcBef>
                <a:spcPct val="20000"/>
              </a:spcBef>
              <a:spcAft>
                <a:spcPct val="0"/>
              </a:spcAft>
              <a:buFont typeface="Times" pitchFamily="18" charset="0"/>
              <a:buNone/>
              <a:defRPr sz="900"/>
            </a:lvl9pPr>
          </a:lstStyle>
          <a:p>
            <a:pPr algn="l">
              <a:lnSpc>
                <a:spcPct val="110000"/>
              </a:lnSpc>
              <a:spcBef>
                <a:spcPts val="300"/>
              </a:spcBef>
            </a:pPr>
            <a:r>
              <a:rPr lang="en-US" sz="1800" dirty="0">
                <a:solidFill>
                  <a:schemeClr val="tx1"/>
                </a:solidFill>
                <a:cs typeface="Arial" panose="020B0604020202020204" pitchFamily="34" charset="0"/>
              </a:rPr>
              <a:t>Deter. Prevent. Prevail.</a:t>
            </a:r>
          </a:p>
        </p:txBody>
      </p:sp>
    </p:spTree>
    <p:extLst>
      <p:ext uri="{BB962C8B-B14F-4D97-AF65-F5344CB8AC3E}">
        <p14:creationId xmlns:p14="http://schemas.microsoft.com/office/powerpoint/2010/main" val="417341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Tree>
    <p:extLst>
      <p:ext uri="{BB962C8B-B14F-4D97-AF65-F5344CB8AC3E}">
        <p14:creationId xmlns:p14="http://schemas.microsoft.com/office/powerpoint/2010/main" val="217163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44393" y="273050"/>
            <a:ext cx="7891976" cy="709613"/>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766733" y="1435100"/>
            <a:ext cx="6815667" cy="4691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sldNum" sz="quarter" idx="11"/>
          </p:nvPr>
        </p:nvSpPr>
        <p:spPr>
          <a:ln/>
        </p:spPr>
        <p:txBody>
          <a:bodyPr/>
          <a:lstStyle>
            <a:lvl1pPr>
              <a:defRPr/>
            </a:lvl1pPr>
          </a:lstStyle>
          <a:p>
            <a:fld id="{25109EE0-7905-4FF1-AAFA-44EDFE24915C}" type="slidenum">
              <a:rPr lang="en-US"/>
              <a:pPr/>
              <a:t>‹#›</a:t>
            </a:fld>
            <a:endParaRPr lang="en-US" dirty="0"/>
          </a:p>
        </p:txBody>
      </p:sp>
    </p:spTree>
    <p:extLst>
      <p:ext uri="{BB962C8B-B14F-4D97-AF65-F5344CB8AC3E}">
        <p14:creationId xmlns:p14="http://schemas.microsoft.com/office/powerpoint/2010/main" val="613704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Tree>
    <p:extLst>
      <p:ext uri="{BB962C8B-B14F-4D97-AF65-F5344CB8AC3E}">
        <p14:creationId xmlns:p14="http://schemas.microsoft.com/office/powerpoint/2010/main" val="205064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sldNum" sz="quarter" idx="11"/>
          </p:nvPr>
        </p:nvSpPr>
        <p:spPr>
          <a:ln/>
        </p:spPr>
        <p:txBody>
          <a:bodyPr/>
          <a:lstStyle>
            <a:lvl1pPr>
              <a:defRPr/>
            </a:lvl1pPr>
          </a:lstStyle>
          <a:p>
            <a:fld id="{DB8A522A-65F4-4A67-9BE8-440B93736307}" type="slidenum">
              <a:rPr lang="en-US"/>
              <a:pPr/>
              <a:t>‹#›</a:t>
            </a:fld>
            <a:endParaRPr lang="en-US" dirty="0"/>
          </a:p>
        </p:txBody>
      </p:sp>
    </p:spTree>
    <p:extLst>
      <p:ext uri="{BB962C8B-B14F-4D97-AF65-F5344CB8AC3E}">
        <p14:creationId xmlns:p14="http://schemas.microsoft.com/office/powerpoint/2010/main" val="5047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985" y="1477108"/>
            <a:ext cx="2796116" cy="46950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914400" y="1477108"/>
            <a:ext cx="8189384" cy="469509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sldNum" sz="quarter" idx="11"/>
          </p:nvPr>
        </p:nvSpPr>
        <p:spPr>
          <a:ln/>
        </p:spPr>
        <p:txBody>
          <a:bodyPr/>
          <a:lstStyle>
            <a:lvl1pPr>
              <a:defRPr/>
            </a:lvl1pPr>
          </a:lstStyle>
          <a:p>
            <a:fld id="{278A05EA-81F5-4BF1-8F96-F99CBE708CAB}" type="slidenum">
              <a:rPr lang="en-US"/>
              <a:pPr/>
              <a:t>‹#›</a:t>
            </a:fld>
            <a:endParaRPr lang="en-US" dirty="0"/>
          </a:p>
        </p:txBody>
      </p:sp>
    </p:spTree>
    <p:extLst>
      <p:ext uri="{BB962C8B-B14F-4D97-AF65-F5344CB8AC3E}">
        <p14:creationId xmlns:p14="http://schemas.microsoft.com/office/powerpoint/2010/main" val="108406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sldNum" sz="quarter" idx="11"/>
          </p:nvPr>
        </p:nvSpPr>
        <p:spPr>
          <a:xfrm>
            <a:off x="10684933" y="6472469"/>
            <a:ext cx="533400" cy="200025"/>
          </a:xfrm>
          <a:ln/>
        </p:spPr>
        <p:txBody>
          <a:bodyPr/>
          <a:lstStyle>
            <a:lvl1pPr>
              <a:defRPr/>
            </a:lvl1pPr>
          </a:lstStyle>
          <a:p>
            <a:fld id="{2668A1BE-B3A9-4EC9-9C96-41379E80CBD3}" type="slidenum">
              <a:rPr lang="en-US"/>
              <a:pPr/>
              <a:t>‹#›</a:t>
            </a:fld>
            <a:endParaRPr lang="en-US" dirty="0"/>
          </a:p>
        </p:txBody>
      </p:sp>
      <p:sp>
        <p:nvSpPr>
          <p:cNvPr id="6" name="TextBox 5"/>
          <p:cNvSpPr txBox="1"/>
          <p:nvPr userDrawn="1"/>
        </p:nvSpPr>
        <p:spPr>
          <a:xfrm>
            <a:off x="4483508" y="6519313"/>
            <a:ext cx="3224981" cy="338554"/>
          </a:xfrm>
          <a:prstGeom prst="rect">
            <a:avLst/>
          </a:prstGeom>
          <a:noFill/>
        </p:spPr>
        <p:txBody>
          <a:bodyPr wrap="square" rtlCol="0">
            <a:spAutoFit/>
          </a:bodyPr>
          <a:lstStyle/>
          <a:p>
            <a:pPr algn="ctr"/>
            <a:r>
              <a:rPr lang="en-US" sz="1600" dirty="0"/>
              <a:t>UNCLASSIFIED</a:t>
            </a:r>
          </a:p>
        </p:txBody>
      </p:sp>
    </p:spTree>
    <p:extLst>
      <p:ext uri="{BB962C8B-B14F-4D97-AF65-F5344CB8AC3E}">
        <p14:creationId xmlns:p14="http://schemas.microsoft.com/office/powerpoint/2010/main" val="2548181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9138" y="173038"/>
            <a:ext cx="7863840" cy="839836"/>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Tree>
    <p:extLst>
      <p:ext uri="{BB962C8B-B14F-4D97-AF65-F5344CB8AC3E}">
        <p14:creationId xmlns:p14="http://schemas.microsoft.com/office/powerpoint/2010/main" val="4191770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sldNum" sz="quarter" idx="11"/>
          </p:nvPr>
        </p:nvSpPr>
        <p:spPr>
          <a:ln/>
        </p:spPr>
        <p:txBody>
          <a:bodyPr/>
          <a:lstStyle>
            <a:lvl1pPr>
              <a:defRPr/>
            </a:lvl1pPr>
          </a:lstStyle>
          <a:p>
            <a:fld id="{85B25C2E-8A15-45B2-A879-845D231C5485}" type="slidenum">
              <a:rPr lang="en-US"/>
              <a:pPr/>
              <a:t>‹#›</a:t>
            </a:fld>
            <a:endParaRPr lang="en-US" dirty="0"/>
          </a:p>
        </p:txBody>
      </p:sp>
    </p:spTree>
    <p:extLst>
      <p:ext uri="{BB962C8B-B14F-4D97-AF65-F5344CB8AC3E}">
        <p14:creationId xmlns:p14="http://schemas.microsoft.com/office/powerpoint/2010/main" val="1124259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4632" y="173038"/>
            <a:ext cx="9962147" cy="853904"/>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914400" y="16764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sldNum" sz="quarter" idx="11"/>
          </p:nvPr>
        </p:nvSpPr>
        <p:spPr>
          <a:ln/>
        </p:spPr>
        <p:txBody>
          <a:bodyPr/>
          <a:lstStyle>
            <a:lvl1pPr>
              <a:defRPr/>
            </a:lvl1pPr>
          </a:lstStyle>
          <a:p>
            <a:fld id="{8242032C-FEAC-42E1-8F73-3D6A05458E80}" type="slidenum">
              <a:rPr lang="en-US"/>
              <a:pPr/>
              <a:t>‹#›</a:t>
            </a:fld>
            <a:endParaRPr lang="en-US" dirty="0"/>
          </a:p>
        </p:txBody>
      </p:sp>
    </p:spTree>
    <p:extLst>
      <p:ext uri="{BB962C8B-B14F-4D97-AF65-F5344CB8AC3E}">
        <p14:creationId xmlns:p14="http://schemas.microsoft.com/office/powerpoint/2010/main" val="25155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fld id="{3572372A-544B-4C2A-B94F-1EC4F78BA5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130606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4324" y="211538"/>
            <a:ext cx="9828075" cy="838397"/>
          </a:xfrm>
        </p:spPr>
        <p:txBody>
          <a:bodyPr/>
          <a:lstStyle>
            <a:lvl1pPr>
              <a:defRPr>
                <a:solidFill>
                  <a:schemeClr val="tx1"/>
                </a:solidFill>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sldNum" sz="quarter" idx="11"/>
          </p:nvPr>
        </p:nvSpPr>
        <p:spPr>
          <a:ln/>
        </p:spPr>
        <p:txBody>
          <a:bodyPr/>
          <a:lstStyle>
            <a:lvl1pPr>
              <a:defRPr/>
            </a:lvl1pPr>
          </a:lstStyle>
          <a:p>
            <a:fld id="{3572372A-544B-4C2A-B94F-1EC4F78BA524}" type="slidenum">
              <a:rPr lang="en-US"/>
              <a:pPr/>
              <a:t>‹#›</a:t>
            </a:fld>
            <a:endParaRPr lang="en-US" dirty="0"/>
          </a:p>
        </p:txBody>
      </p:sp>
    </p:spTree>
    <p:extLst>
      <p:ext uri="{BB962C8B-B14F-4D97-AF65-F5344CB8AC3E}">
        <p14:creationId xmlns:p14="http://schemas.microsoft.com/office/powerpoint/2010/main" val="3275053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sldNum" sz="quarter" idx="11"/>
          </p:nvPr>
        </p:nvSpPr>
        <p:spPr>
          <a:ln/>
        </p:spPr>
        <p:txBody>
          <a:bodyPr/>
          <a:lstStyle>
            <a:lvl1pPr>
              <a:defRPr/>
            </a:lvl1pPr>
          </a:lstStyle>
          <a:p>
            <a:fld id="{8701F072-8BDC-4214-AD48-BDFCA27B0618}" type="slidenum">
              <a:rPr lang="en-US"/>
              <a:pPr/>
              <a:t>‹#›</a:t>
            </a:fld>
            <a:endParaRPr lang="en-US" dirty="0"/>
          </a:p>
        </p:txBody>
      </p:sp>
    </p:spTree>
    <p:extLst>
      <p:ext uri="{BB962C8B-B14F-4D97-AF65-F5344CB8AC3E}">
        <p14:creationId xmlns:p14="http://schemas.microsoft.com/office/powerpoint/2010/main" val="2724328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44393" y="273050"/>
            <a:ext cx="7891976" cy="709613"/>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766733" y="1435100"/>
            <a:ext cx="6815667" cy="4691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sldNum" sz="quarter" idx="11"/>
          </p:nvPr>
        </p:nvSpPr>
        <p:spPr>
          <a:ln/>
        </p:spPr>
        <p:txBody>
          <a:bodyPr/>
          <a:lstStyle>
            <a:lvl1pPr>
              <a:defRPr/>
            </a:lvl1pPr>
          </a:lstStyle>
          <a:p>
            <a:fld id="{25109EE0-7905-4FF1-AAFA-44EDFE24915C}" type="slidenum">
              <a:rPr lang="en-US"/>
              <a:pPr/>
              <a:t>‹#›</a:t>
            </a:fld>
            <a:endParaRPr lang="en-US" dirty="0"/>
          </a:p>
        </p:txBody>
      </p:sp>
    </p:spTree>
    <p:extLst>
      <p:ext uri="{BB962C8B-B14F-4D97-AF65-F5344CB8AC3E}">
        <p14:creationId xmlns:p14="http://schemas.microsoft.com/office/powerpoint/2010/main" val="2983354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sldNum" sz="quarter" idx="11"/>
          </p:nvPr>
        </p:nvSpPr>
        <p:spPr>
          <a:ln/>
        </p:spPr>
        <p:txBody>
          <a:bodyPr/>
          <a:lstStyle>
            <a:lvl1pPr>
              <a:defRPr/>
            </a:lvl1pPr>
          </a:lstStyle>
          <a:p>
            <a:fld id="{AC883863-D7C8-4A8A-89B2-353DADA1E3DF}" type="slidenum">
              <a:rPr lang="en-US"/>
              <a:pPr/>
              <a:t>‹#›</a:t>
            </a:fld>
            <a:endParaRPr lang="en-US" dirty="0"/>
          </a:p>
        </p:txBody>
      </p:sp>
    </p:spTree>
    <p:extLst>
      <p:ext uri="{BB962C8B-B14F-4D97-AF65-F5344CB8AC3E}">
        <p14:creationId xmlns:p14="http://schemas.microsoft.com/office/powerpoint/2010/main" val="430410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sldNum" sz="quarter" idx="11"/>
          </p:nvPr>
        </p:nvSpPr>
        <p:spPr>
          <a:ln/>
        </p:spPr>
        <p:txBody>
          <a:bodyPr/>
          <a:lstStyle>
            <a:lvl1pPr>
              <a:defRPr/>
            </a:lvl1pPr>
          </a:lstStyle>
          <a:p>
            <a:fld id="{DB8A522A-65F4-4A67-9BE8-440B93736307}" type="slidenum">
              <a:rPr lang="en-US"/>
              <a:pPr/>
              <a:t>‹#›</a:t>
            </a:fld>
            <a:endParaRPr lang="en-US" dirty="0"/>
          </a:p>
        </p:txBody>
      </p:sp>
    </p:spTree>
    <p:extLst>
      <p:ext uri="{BB962C8B-B14F-4D97-AF65-F5344CB8AC3E}">
        <p14:creationId xmlns:p14="http://schemas.microsoft.com/office/powerpoint/2010/main" val="3859658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985" y="1477108"/>
            <a:ext cx="2796116" cy="46950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914400" y="1477108"/>
            <a:ext cx="8189384" cy="469509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sldNum" sz="quarter" idx="11"/>
          </p:nvPr>
        </p:nvSpPr>
        <p:spPr>
          <a:ln/>
        </p:spPr>
        <p:txBody>
          <a:bodyPr/>
          <a:lstStyle>
            <a:lvl1pPr>
              <a:defRPr/>
            </a:lvl1pPr>
          </a:lstStyle>
          <a:p>
            <a:fld id="{278A05EA-81F5-4BF1-8F96-F99CBE708CAB}" type="slidenum">
              <a:rPr lang="en-US"/>
              <a:pPr/>
              <a:t>‹#›</a:t>
            </a:fld>
            <a:endParaRPr lang="en-US" dirty="0"/>
          </a:p>
        </p:txBody>
      </p:sp>
    </p:spTree>
    <p:extLst>
      <p:ext uri="{BB962C8B-B14F-4D97-AF65-F5344CB8AC3E}">
        <p14:creationId xmlns:p14="http://schemas.microsoft.com/office/powerpoint/2010/main" val="1533338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4" name="Rectangle 5"/>
          <p:cNvSpPr>
            <a:spLocks noGrp="1" noChangeArrowheads="1"/>
          </p:cNvSpPr>
          <p:nvPr>
            <p:ph type="sldNum" sz="quarter" idx="10"/>
          </p:nvPr>
        </p:nvSpPr>
        <p:spPr/>
        <p:txBody>
          <a:bodyPr/>
          <a:lstStyle>
            <a:lvl1pPr algn="r">
              <a:defRPr sz="900" smtClean="0">
                <a:latin typeface="Arial" panose="020B0604020202020204" pitchFamily="34" charset="0"/>
                <a:cs typeface="Arial" pitchFamily="34" charset="0"/>
              </a:defRPr>
            </a:lvl1pPr>
          </a:lstStyle>
          <a:p>
            <a:pPr>
              <a:defRPr/>
            </a:pPr>
            <a:fld id="{EF310F6B-6C57-4672-ADF4-A6D6C036B717}" type="slidenum">
              <a:rPr lang="en-US"/>
              <a:pPr>
                <a:defRPr/>
              </a:pPr>
              <a:t>‹#›</a:t>
            </a:fld>
            <a:endParaRPr lang="en-US" dirty="0"/>
          </a:p>
        </p:txBody>
      </p:sp>
    </p:spTree>
    <p:extLst>
      <p:ext uri="{BB962C8B-B14F-4D97-AF65-F5344CB8AC3E}">
        <p14:creationId xmlns:p14="http://schemas.microsoft.com/office/powerpoint/2010/main" val="1410791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3860" y="187192"/>
            <a:ext cx="10422753" cy="914400"/>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2311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1D9EDAF-B97C-4827-B579-EDE3F8681424}" type="slidenum">
              <a:rPr lang="en-US"/>
              <a:pPr>
                <a:defRPr/>
              </a:pPr>
              <a:t>‹#›</a:t>
            </a:fld>
            <a:endParaRPr lang="en-US" dirty="0"/>
          </a:p>
        </p:txBody>
      </p:sp>
    </p:spTree>
    <p:extLst>
      <p:ext uri="{BB962C8B-B14F-4D97-AF65-F5344CB8AC3E}">
        <p14:creationId xmlns:p14="http://schemas.microsoft.com/office/powerpoint/2010/main" val="3230744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6863" y="194092"/>
            <a:ext cx="10424160" cy="914400"/>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914400" y="1676400"/>
            <a:ext cx="5080000" cy="4495800"/>
          </a:xfrm>
        </p:spPr>
        <p:txBody>
          <a:bodyPr/>
          <a:lstStyle>
            <a:lvl1pPr>
              <a:defRPr sz="1500"/>
            </a:lvl1pPr>
            <a:lvl2pPr>
              <a:defRPr lang="en-US" sz="1350" dirty="0" smtClean="0">
                <a:solidFill>
                  <a:schemeClr val="tx1"/>
                </a:solidFill>
                <a:latin typeface="Arial" panose="020B0604020202020204" pitchFamily="34" charset="0"/>
                <a:ea typeface="+mn-ea"/>
                <a:cs typeface="Arial" pitchFamily="34" charset="0"/>
              </a:defRPr>
            </a:lvl2pPr>
            <a:lvl3pPr>
              <a:defRPr sz="1200"/>
            </a:lvl3pPr>
            <a:lvl4pPr marL="685800" indent="-171450" algn="l" rtl="0" eaLnBrk="1" fontAlgn="base" hangingPunct="1">
              <a:spcBef>
                <a:spcPct val="20000"/>
              </a:spcBef>
              <a:spcAft>
                <a:spcPct val="0"/>
              </a:spcAft>
              <a:buFont typeface="Times" charset="0"/>
              <a:buChar char="•"/>
              <a:defRPr lang="en-US" sz="1050" dirty="0" smtClean="0">
                <a:solidFill>
                  <a:schemeClr val="tx1"/>
                </a:solidFill>
                <a:latin typeface="Arial" panose="020B0604020202020204" pitchFamily="34" charset="0"/>
                <a:ea typeface="+mn-ea"/>
                <a:cs typeface="Arial" pitchFamily="34" charset="0"/>
              </a:defRPr>
            </a:lvl4pPr>
            <a:lvl5pPr marL="857250" indent="-171450" algn="l" rtl="0" eaLnBrk="1" fontAlgn="base" hangingPunct="1">
              <a:spcBef>
                <a:spcPct val="20000"/>
              </a:spcBef>
              <a:spcAft>
                <a:spcPct val="0"/>
              </a:spcAft>
              <a:buFont typeface="Times" charset="0"/>
              <a:buChar char="•"/>
              <a:defRPr lang="en-US" sz="1050" dirty="0">
                <a:solidFill>
                  <a:schemeClr val="tx1"/>
                </a:solidFill>
                <a:latin typeface="Arial" panose="020B0604020202020204" pitchFamily="34" charset="0"/>
                <a:ea typeface="+mn-ea"/>
                <a:cs typeface="Arial"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6400"/>
            <a:ext cx="5080000" cy="4495800"/>
          </a:xfrm>
        </p:spPr>
        <p:txBody>
          <a:bodyPr/>
          <a:lstStyle>
            <a:lvl1pPr marL="171450" indent="-171450">
              <a:defRPr lang="en-US" sz="1500" dirty="0" smtClean="0">
                <a:solidFill>
                  <a:schemeClr val="tx1"/>
                </a:solidFill>
                <a:latin typeface="Arial" panose="020B0604020202020204" pitchFamily="34" charset="0"/>
                <a:ea typeface="+mn-ea"/>
                <a:cs typeface="Arial" pitchFamily="34" charset="0"/>
              </a:defRPr>
            </a:lvl1pPr>
            <a:lvl2pPr>
              <a:defRPr sz="1350"/>
            </a:lvl2pPr>
            <a:lvl3pPr marL="514350" indent="-171450">
              <a:defRPr lang="en-US" sz="1200" dirty="0" smtClean="0">
                <a:solidFill>
                  <a:schemeClr val="tx1"/>
                </a:solidFill>
                <a:latin typeface="Arial" panose="020B0604020202020204" pitchFamily="34" charset="0"/>
                <a:ea typeface="+mn-ea"/>
                <a:cs typeface="Arial"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026CDE84-6F7C-4FBD-A242-79B5C4100CAE}" type="slidenum">
              <a:rPr lang="en-US"/>
              <a:pPr>
                <a:defRPr/>
              </a:pPr>
              <a:t>‹#›</a:t>
            </a:fld>
            <a:endParaRPr lang="en-US" dirty="0"/>
          </a:p>
        </p:txBody>
      </p:sp>
    </p:spTree>
    <p:extLst>
      <p:ext uri="{BB962C8B-B14F-4D97-AF65-F5344CB8AC3E}">
        <p14:creationId xmlns:p14="http://schemas.microsoft.com/office/powerpoint/2010/main" val="313538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7274" y="173038"/>
            <a:ext cx="7807569" cy="853904"/>
          </a:xfrm>
        </p:spPr>
        <p:txBody>
          <a:bodyPr/>
          <a:lstStyle/>
          <a:p>
            <a:r>
              <a:rPr lang="en-US" dirty="0"/>
              <a:t>Click to edit Master title style</a:t>
            </a:r>
          </a:p>
        </p:txBody>
      </p:sp>
      <p:sp>
        <p:nvSpPr>
          <p:cNvPr id="3" name="Content Placeholder 2"/>
          <p:cNvSpPr>
            <a:spLocks noGrp="1"/>
          </p:cNvSpPr>
          <p:nvPr>
            <p:ph sz="half" idx="1"/>
          </p:nvPr>
        </p:nvSpPr>
        <p:spPr>
          <a:xfrm>
            <a:off x="914400" y="16764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950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4 Content">
    <p:spTree>
      <p:nvGrpSpPr>
        <p:cNvPr id="1" name=""/>
        <p:cNvGrpSpPr/>
        <p:nvPr/>
      </p:nvGrpSpPr>
      <p:grpSpPr>
        <a:xfrm>
          <a:off x="0" y="0"/>
          <a:ext cx="0" cy="0"/>
          <a:chOff x="0" y="0"/>
          <a:chExt cx="0" cy="0"/>
        </a:xfrm>
      </p:grpSpPr>
      <p:sp>
        <p:nvSpPr>
          <p:cNvPr id="2" name="Title 1"/>
          <p:cNvSpPr>
            <a:spLocks noGrp="1"/>
          </p:cNvSpPr>
          <p:nvPr>
            <p:ph type="title"/>
          </p:nvPr>
        </p:nvSpPr>
        <p:spPr>
          <a:xfrm>
            <a:off x="1656863" y="194092"/>
            <a:ext cx="10424160" cy="914400"/>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13360" y="1676400"/>
            <a:ext cx="5669280" cy="2103120"/>
          </a:xfrm>
        </p:spPr>
        <p:txBody>
          <a:bodyPr/>
          <a:lstStyle>
            <a:lvl1pPr>
              <a:defRPr sz="1500"/>
            </a:lvl1pPr>
            <a:lvl2pPr>
              <a:defRPr lang="en-US" sz="1350" dirty="0" smtClean="0">
                <a:solidFill>
                  <a:schemeClr val="tx1"/>
                </a:solidFill>
                <a:latin typeface="Arial" panose="020B0604020202020204" pitchFamily="34" charset="0"/>
                <a:ea typeface="+mn-ea"/>
                <a:cs typeface="Arial" pitchFamily="34" charset="0"/>
              </a:defRPr>
            </a:lvl2pPr>
            <a:lvl3pPr>
              <a:defRPr sz="1200"/>
            </a:lvl3pPr>
            <a:lvl4pPr marL="685800" indent="-171450" algn="l" rtl="0" eaLnBrk="1" fontAlgn="base" hangingPunct="1">
              <a:spcBef>
                <a:spcPct val="20000"/>
              </a:spcBef>
              <a:spcAft>
                <a:spcPct val="0"/>
              </a:spcAft>
              <a:buFont typeface="Times" charset="0"/>
              <a:buChar char="•"/>
              <a:defRPr lang="en-US" sz="1050" dirty="0" smtClean="0">
                <a:solidFill>
                  <a:schemeClr val="tx1"/>
                </a:solidFill>
                <a:latin typeface="Arial" panose="020B0604020202020204" pitchFamily="34" charset="0"/>
                <a:ea typeface="+mn-ea"/>
                <a:cs typeface="Arial" pitchFamily="34" charset="0"/>
              </a:defRPr>
            </a:lvl4pPr>
            <a:lvl5pPr marL="857250" indent="-171450" algn="l" rtl="0" eaLnBrk="1" fontAlgn="base" hangingPunct="1">
              <a:spcBef>
                <a:spcPct val="20000"/>
              </a:spcBef>
              <a:spcAft>
                <a:spcPct val="0"/>
              </a:spcAft>
              <a:buFont typeface="Times" charset="0"/>
              <a:buChar char="•"/>
              <a:defRPr lang="en-US" sz="1050" dirty="0">
                <a:solidFill>
                  <a:schemeClr val="tx1"/>
                </a:solidFill>
                <a:latin typeface="Arial" panose="020B0604020202020204" pitchFamily="34" charset="0"/>
                <a:ea typeface="+mn-ea"/>
                <a:cs typeface="Arial"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89040" y="1676400"/>
            <a:ext cx="5669280" cy="2103120"/>
          </a:xfrm>
        </p:spPr>
        <p:txBody>
          <a:bodyPr/>
          <a:lstStyle>
            <a:lvl1pPr marL="171450" indent="-171450">
              <a:defRPr lang="en-US" sz="1500" dirty="0" smtClean="0">
                <a:solidFill>
                  <a:schemeClr val="tx1"/>
                </a:solidFill>
                <a:latin typeface="Arial" panose="020B0604020202020204" pitchFamily="34" charset="0"/>
                <a:ea typeface="+mn-ea"/>
                <a:cs typeface="Arial" pitchFamily="34" charset="0"/>
              </a:defRPr>
            </a:lvl1pPr>
            <a:lvl2pPr>
              <a:defRPr sz="1350"/>
            </a:lvl2pPr>
            <a:lvl3pPr marL="514350" indent="-171450">
              <a:defRPr lang="en-US" sz="1200" dirty="0" smtClean="0">
                <a:solidFill>
                  <a:schemeClr val="tx1"/>
                </a:solidFill>
                <a:latin typeface="Arial" panose="020B0604020202020204" pitchFamily="34" charset="0"/>
                <a:ea typeface="+mn-ea"/>
                <a:cs typeface="Arial"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213360" y="3992880"/>
            <a:ext cx="5669280" cy="2103120"/>
          </a:xfrm>
        </p:spPr>
        <p:txBody>
          <a:bodyPr/>
          <a:lstStyle>
            <a:lvl1pPr>
              <a:defRPr sz="1500"/>
            </a:lvl1pPr>
            <a:lvl2pPr>
              <a:defRPr lang="en-US" sz="1350" dirty="0" smtClean="0">
                <a:solidFill>
                  <a:schemeClr val="tx1"/>
                </a:solidFill>
                <a:latin typeface="Arial" panose="020B0604020202020204" pitchFamily="34" charset="0"/>
                <a:ea typeface="+mn-ea"/>
                <a:cs typeface="Arial" pitchFamily="34" charset="0"/>
              </a:defRPr>
            </a:lvl2pPr>
            <a:lvl3pPr>
              <a:defRPr sz="1200"/>
            </a:lvl3pPr>
            <a:lvl4pPr marL="685800" indent="-171450" algn="l" rtl="0" eaLnBrk="1" fontAlgn="base" hangingPunct="1">
              <a:spcBef>
                <a:spcPct val="20000"/>
              </a:spcBef>
              <a:spcAft>
                <a:spcPct val="0"/>
              </a:spcAft>
              <a:buFont typeface="Times" charset="0"/>
              <a:buChar char="•"/>
              <a:defRPr lang="en-US" sz="1050" dirty="0" smtClean="0">
                <a:solidFill>
                  <a:schemeClr val="tx1"/>
                </a:solidFill>
                <a:latin typeface="Arial" panose="020B0604020202020204" pitchFamily="34" charset="0"/>
                <a:ea typeface="+mn-ea"/>
                <a:cs typeface="Arial" pitchFamily="34" charset="0"/>
              </a:defRPr>
            </a:lvl4pPr>
            <a:lvl5pPr marL="857250" indent="-171450" algn="l" rtl="0" eaLnBrk="1" fontAlgn="base" hangingPunct="1">
              <a:spcBef>
                <a:spcPct val="20000"/>
              </a:spcBef>
              <a:spcAft>
                <a:spcPct val="0"/>
              </a:spcAft>
              <a:buFont typeface="Times" charset="0"/>
              <a:buChar char="•"/>
              <a:defRPr lang="en-US" sz="1050" dirty="0">
                <a:solidFill>
                  <a:schemeClr val="tx1"/>
                </a:solidFill>
                <a:latin typeface="Arial" panose="020B0604020202020204" pitchFamily="34" charset="0"/>
                <a:ea typeface="+mn-ea"/>
                <a:cs typeface="Arial"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3"/>
          </p:nvPr>
        </p:nvSpPr>
        <p:spPr>
          <a:xfrm>
            <a:off x="6289040" y="3992880"/>
            <a:ext cx="5669280" cy="2103120"/>
          </a:xfrm>
        </p:spPr>
        <p:txBody>
          <a:bodyPr/>
          <a:lstStyle>
            <a:lvl1pPr marL="171450" indent="-171450">
              <a:defRPr lang="en-US" sz="1500" dirty="0" smtClean="0">
                <a:solidFill>
                  <a:schemeClr val="tx1"/>
                </a:solidFill>
                <a:latin typeface="Arial" panose="020B0604020202020204" pitchFamily="34" charset="0"/>
                <a:ea typeface="+mn-ea"/>
                <a:cs typeface="Arial" pitchFamily="34" charset="0"/>
              </a:defRPr>
            </a:lvl1pPr>
            <a:lvl2pPr>
              <a:defRPr sz="1350"/>
            </a:lvl2pPr>
            <a:lvl3pPr marL="514350" indent="-171450">
              <a:defRPr lang="en-US" sz="1200" dirty="0" smtClean="0">
                <a:solidFill>
                  <a:schemeClr val="tx1"/>
                </a:solidFill>
                <a:latin typeface="Arial" panose="020B0604020202020204" pitchFamily="34" charset="0"/>
                <a:ea typeface="+mn-ea"/>
                <a:cs typeface="Arial"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5"/>
          <p:cNvSpPr>
            <a:spLocks noGrp="1" noChangeArrowheads="1"/>
          </p:cNvSpPr>
          <p:nvPr>
            <p:ph type="sldNum" sz="quarter" idx="14"/>
          </p:nvPr>
        </p:nvSpPr>
        <p:spPr>
          <a:ln/>
        </p:spPr>
        <p:txBody>
          <a:bodyPr/>
          <a:lstStyle>
            <a:lvl1pPr>
              <a:defRPr/>
            </a:lvl1pPr>
          </a:lstStyle>
          <a:p>
            <a:pPr>
              <a:defRPr/>
            </a:pPr>
            <a:fld id="{0C0DFC32-CF39-41C7-993E-111EB57DCD76}" type="slidenum">
              <a:rPr lang="en-US"/>
              <a:pPr>
                <a:defRPr/>
              </a:pPr>
              <a:t>‹#›</a:t>
            </a:fld>
            <a:endParaRPr lang="en-US" dirty="0"/>
          </a:p>
        </p:txBody>
      </p:sp>
    </p:spTree>
    <p:extLst>
      <p:ext uri="{BB962C8B-B14F-4D97-AF65-F5344CB8AC3E}">
        <p14:creationId xmlns:p14="http://schemas.microsoft.com/office/powerpoint/2010/main" val="1656324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1813" y="194674"/>
            <a:ext cx="10424160" cy="914400"/>
          </a:xfrm>
        </p:spPr>
        <p:txBody>
          <a:bodyPr/>
          <a:lstStyle>
            <a:lvl1pPr>
              <a:defRPr>
                <a:solidFill>
                  <a:schemeClr val="tx1"/>
                </a:solidFill>
              </a:defRPr>
            </a:lvl1p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3DECDA40-E8FC-4C05-BF1B-ABD882A13FEA}" type="slidenum">
              <a:rPr lang="en-US"/>
              <a:pPr>
                <a:defRPr/>
              </a:pPr>
              <a:t>‹#›</a:t>
            </a:fld>
            <a:endParaRPr lang="en-US" dirty="0"/>
          </a:p>
        </p:txBody>
      </p:sp>
    </p:spTree>
    <p:extLst>
      <p:ext uri="{BB962C8B-B14F-4D97-AF65-F5344CB8AC3E}">
        <p14:creationId xmlns:p14="http://schemas.microsoft.com/office/powerpoint/2010/main" val="4150088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06CF297-3276-432C-A20A-06A340C7ED5E}" type="slidenum">
              <a:rPr lang="en-US"/>
              <a:pPr>
                <a:defRPr/>
              </a:pPr>
              <a:t>‹#›</a:t>
            </a:fld>
            <a:endParaRPr lang="en-US" dirty="0"/>
          </a:p>
        </p:txBody>
      </p:sp>
    </p:spTree>
    <p:extLst>
      <p:ext uri="{BB962C8B-B14F-4D97-AF65-F5344CB8AC3E}">
        <p14:creationId xmlns:p14="http://schemas.microsoft.com/office/powerpoint/2010/main" val="2223798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4763" y="197938"/>
            <a:ext cx="10424160" cy="914400"/>
          </a:xfrm>
          <a:noFill/>
          <a:ln>
            <a:noFill/>
          </a:ln>
        </p:spPr>
        <p:txBody>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4766733" y="1435100"/>
            <a:ext cx="6815667" cy="4691064"/>
          </a:xfrm>
        </p:spPr>
        <p:txBody>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3"/>
            <a:ext cx="3619499"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E776E89-6FB0-456B-86D6-3486CAA566E2}" type="slidenum">
              <a:rPr lang="en-US"/>
              <a:pPr>
                <a:defRPr/>
              </a:pPr>
              <a:t>‹#›</a:t>
            </a:fld>
            <a:endParaRPr lang="en-US" dirty="0"/>
          </a:p>
        </p:txBody>
      </p:sp>
    </p:spTree>
    <p:extLst>
      <p:ext uri="{BB962C8B-B14F-4D97-AF65-F5344CB8AC3E}">
        <p14:creationId xmlns:p14="http://schemas.microsoft.com/office/powerpoint/2010/main" val="1704993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9241" y="4800600"/>
            <a:ext cx="9121140" cy="566738"/>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539241" y="1295401"/>
            <a:ext cx="9121140" cy="34321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539241" y="5367338"/>
            <a:ext cx="912114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C05AF77-9B85-4B50-9663-1E6154942A0F}" type="slidenum">
              <a:rPr lang="en-US"/>
              <a:pPr>
                <a:defRPr/>
              </a:pPr>
              <a:t>‹#›</a:t>
            </a:fld>
            <a:endParaRPr lang="en-US" dirty="0"/>
          </a:p>
        </p:txBody>
      </p:sp>
    </p:spTree>
    <p:extLst>
      <p:ext uri="{BB962C8B-B14F-4D97-AF65-F5344CB8AC3E}">
        <p14:creationId xmlns:p14="http://schemas.microsoft.com/office/powerpoint/2010/main" val="20753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9138" y="173038"/>
            <a:ext cx="7863840" cy="83983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sldNum" sz="quarter" idx="11"/>
          </p:nvPr>
        </p:nvSpPr>
        <p:spPr>
          <a:ln/>
        </p:spPr>
        <p:txBody>
          <a:bodyPr/>
          <a:lstStyle>
            <a:lvl1pPr>
              <a:defRPr/>
            </a:lvl1pPr>
          </a:lstStyle>
          <a:p>
            <a:fld id="{82D7B593-C51E-4D51-A149-C19C4BF7017F}" type="slidenum">
              <a:rPr lang="en-US"/>
              <a:pPr/>
              <a:t>‹#›</a:t>
            </a:fld>
            <a:endParaRPr lang="en-US" dirty="0"/>
          </a:p>
        </p:txBody>
      </p:sp>
    </p:spTree>
    <p:extLst>
      <p:ext uri="{BB962C8B-B14F-4D97-AF65-F5344CB8AC3E}">
        <p14:creationId xmlns:p14="http://schemas.microsoft.com/office/powerpoint/2010/main" val="1618844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818"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969818" y="3611275"/>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9186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sldNum" sz="quarter" idx="11"/>
          </p:nvPr>
        </p:nvSpPr>
        <p:spPr>
          <a:xfrm>
            <a:off x="10684933" y="6472469"/>
            <a:ext cx="533400" cy="200025"/>
          </a:xfrm>
          <a:ln/>
        </p:spPr>
        <p:txBody>
          <a:bodyPr/>
          <a:lstStyle>
            <a:lvl1pPr>
              <a:defRPr/>
            </a:lvl1pPr>
          </a:lstStyle>
          <a:p>
            <a:fld id="{2668A1BE-B3A9-4EC9-9C96-41379E80CBD3}" type="slidenum">
              <a:rPr lang="en-US"/>
              <a:pPr/>
              <a:t>‹#›</a:t>
            </a:fld>
            <a:endParaRPr lang="en-US" dirty="0"/>
          </a:p>
        </p:txBody>
      </p:sp>
    </p:spTree>
    <p:extLst>
      <p:ext uri="{BB962C8B-B14F-4D97-AF65-F5344CB8AC3E}">
        <p14:creationId xmlns:p14="http://schemas.microsoft.com/office/powerpoint/2010/main" val="130439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9138" y="173038"/>
            <a:ext cx="7863840" cy="839836"/>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Tree>
    <p:extLst>
      <p:ext uri="{BB962C8B-B14F-4D97-AF65-F5344CB8AC3E}">
        <p14:creationId xmlns:p14="http://schemas.microsoft.com/office/powerpoint/2010/main" val="178778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sldNum" sz="quarter" idx="11"/>
          </p:nvPr>
        </p:nvSpPr>
        <p:spPr>
          <a:ln/>
        </p:spPr>
        <p:txBody>
          <a:bodyPr/>
          <a:lstStyle>
            <a:lvl1pPr>
              <a:defRPr/>
            </a:lvl1pPr>
          </a:lstStyle>
          <a:p>
            <a:fld id="{85B25C2E-8A15-45B2-A879-845D231C5485}" type="slidenum">
              <a:rPr lang="en-US"/>
              <a:pPr/>
              <a:t>‹#›</a:t>
            </a:fld>
            <a:endParaRPr lang="en-US" dirty="0"/>
          </a:p>
        </p:txBody>
      </p:sp>
    </p:spTree>
    <p:extLst>
      <p:ext uri="{BB962C8B-B14F-4D97-AF65-F5344CB8AC3E}">
        <p14:creationId xmlns:p14="http://schemas.microsoft.com/office/powerpoint/2010/main" val="191344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4632" y="173038"/>
            <a:ext cx="9962147" cy="853904"/>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914400" y="16764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sldNum" sz="quarter" idx="11"/>
          </p:nvPr>
        </p:nvSpPr>
        <p:spPr>
          <a:ln/>
        </p:spPr>
        <p:txBody>
          <a:bodyPr/>
          <a:lstStyle>
            <a:lvl1pPr>
              <a:defRPr/>
            </a:lvl1pPr>
          </a:lstStyle>
          <a:p>
            <a:fld id="{8242032C-FEAC-42E1-8F73-3D6A05458E80}" type="slidenum">
              <a:rPr lang="en-US"/>
              <a:pPr/>
              <a:t>‹#›</a:t>
            </a:fld>
            <a:endParaRPr lang="en-US" dirty="0"/>
          </a:p>
        </p:txBody>
      </p:sp>
    </p:spTree>
    <p:extLst>
      <p:ext uri="{BB962C8B-B14F-4D97-AF65-F5344CB8AC3E}">
        <p14:creationId xmlns:p14="http://schemas.microsoft.com/office/powerpoint/2010/main" val="1154933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wm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3.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w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2.w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3.jpg"/><Relationship Id="rId5" Type="http://schemas.openxmlformats.org/officeDocument/2006/relationships/slideLayout" Target="../slideLayouts/slideLayout30.xml"/><Relationship Id="rId10" Type="http://schemas.openxmlformats.org/officeDocument/2006/relationships/theme" Target="../theme/theme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161170-3D04-3549-ACE5-B7286EB03C2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4536" y="1"/>
            <a:ext cx="11511326" cy="6851979"/>
          </a:xfrm>
          <a:prstGeom prst="rect">
            <a:avLst/>
          </a:prstGeom>
        </p:spPr>
      </p:pic>
      <p:pic>
        <p:nvPicPr>
          <p:cNvPr id="1027" name="Picture 58" descr="DTRA"/>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465874" y="307074"/>
            <a:ext cx="2840907" cy="268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11E1BF9-9C95-C049-8905-40CA678D665F}"/>
              </a:ext>
            </a:extLst>
          </p:cNvPr>
          <p:cNvSpPr/>
          <p:nvPr userDrawn="1"/>
        </p:nvSpPr>
        <p:spPr>
          <a:xfrm>
            <a:off x="133387" y="6124028"/>
            <a:ext cx="2557175" cy="373372"/>
          </a:xfrm>
          <a:prstGeom prst="rect">
            <a:avLst/>
          </a:prstGeom>
        </p:spPr>
        <p:txBody>
          <a:bodyPr wrap="none">
            <a:spAutoFit/>
          </a:bodyPr>
          <a:lstStyle/>
          <a:p>
            <a:pPr algn="l">
              <a:lnSpc>
                <a:spcPct val="110000"/>
              </a:lnSpc>
              <a:spcBef>
                <a:spcPts val="300"/>
              </a:spcBef>
            </a:pPr>
            <a:r>
              <a:rPr lang="en-US" sz="1800" i="1" dirty="0">
                <a:solidFill>
                  <a:schemeClr val="tx1"/>
                </a:solidFill>
                <a:cs typeface="Arial" panose="020B0604020202020204" pitchFamily="34" charset="0"/>
              </a:rPr>
              <a:t>Deter. Prevent. Prevail.</a:t>
            </a:r>
          </a:p>
        </p:txBody>
      </p:sp>
      <p:sp>
        <p:nvSpPr>
          <p:cNvPr id="6" name="Rectangle 5">
            <a:extLst>
              <a:ext uri="{FF2B5EF4-FFF2-40B4-BE49-F238E27FC236}">
                <a16:creationId xmlns:a16="http://schemas.microsoft.com/office/drawing/2014/main" id="{ECE61656-F5F6-164B-A223-D0E3E97EEEAE}"/>
              </a:ext>
            </a:extLst>
          </p:cNvPr>
          <p:cNvSpPr/>
          <p:nvPr userDrawn="1"/>
        </p:nvSpPr>
        <p:spPr>
          <a:xfrm>
            <a:off x="6859582" y="3160118"/>
            <a:ext cx="4711483" cy="373436"/>
          </a:xfrm>
          <a:prstGeom prst="rect">
            <a:avLst/>
          </a:prstGeom>
        </p:spPr>
        <p:txBody>
          <a:bodyPr wrap="none">
            <a:spAutoFit/>
          </a:bodyPr>
          <a:lstStyle/>
          <a:p>
            <a:pPr algn="l">
              <a:lnSpc>
                <a:spcPct val="110000"/>
              </a:lnSpc>
              <a:spcBef>
                <a:spcPts val="300"/>
              </a:spcBef>
            </a:pPr>
            <a:r>
              <a:rPr lang="en-US" sz="1800" i="0" dirty="0">
                <a:solidFill>
                  <a:schemeClr val="bg1"/>
                </a:solidFill>
                <a:cs typeface="Arial" panose="020B0604020202020204" pitchFamily="34" charset="0"/>
              </a:rPr>
              <a:t>DEFENSE THREAT REDUCTION AGENCY</a:t>
            </a:r>
          </a:p>
        </p:txBody>
      </p:sp>
    </p:spTree>
  </p:cSld>
  <p:clrMap bg1="lt1" tx1="dk1" bg2="lt2" tx2="dk2" accent1="accent1" accent2="accent2" accent3="accent3" accent4="accent4" accent5="accent5" accent6="accent6" hlink="hlink" folHlink="folHlink"/>
  <p:sldLayoutIdLst>
    <p:sldLayoutId id="2147483710" r:id="rId1"/>
    <p:sldLayoutId id="2147483792" r:id="rId2"/>
    <p:sldLayoutId id="2147483793" r:id="rId3"/>
    <p:sldLayoutId id="2147483794" r:id="rId4"/>
  </p:sldLayoutIdLst>
  <p:hf hdr="0" ftr="0" dt="0"/>
  <p:txStyles>
    <p:titleStyle>
      <a:lvl1pPr algn="l" rtl="0" eaLnBrk="0" fontAlgn="base" hangingPunct="0">
        <a:spcBef>
          <a:spcPct val="0"/>
        </a:spcBef>
        <a:spcAft>
          <a:spcPct val="0"/>
        </a:spcAft>
        <a:defRPr sz="3600" b="1" i="1" kern="1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2pPr>
      <a:lvl3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3pPr>
      <a:lvl4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4pPr>
      <a:lvl5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5pPr>
      <a:lvl6pPr marL="4572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6pPr>
      <a:lvl7pPr marL="9144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7pPr>
      <a:lvl8pPr marL="13716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8pPr>
      <a:lvl9pPr marL="18288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defRPr sz="2800" b="1"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5EFC0B-43C8-A03A-41F7-4B122A476720}"/>
              </a:ext>
            </a:extLst>
          </p:cNvPr>
          <p:cNvSpPr txBox="1"/>
          <p:nvPr userDrawn="1"/>
        </p:nvSpPr>
        <p:spPr>
          <a:xfrm>
            <a:off x="182563" y="6507335"/>
            <a:ext cx="4091566" cy="271291"/>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indent="0" algn="ctr" fontAlgn="base">
              <a:spcBef>
                <a:spcPct val="20000"/>
              </a:spcBef>
              <a:spcAft>
                <a:spcPct val="0"/>
              </a:spcAft>
              <a:buNone/>
              <a:defRPr sz="1600" b="1" i="1">
                <a:solidFill>
                  <a:schemeClr val="bg1"/>
                </a:solidFill>
              </a:defRPr>
            </a:lvl1pPr>
            <a:lvl2pPr marL="457200" indent="0" fontAlgn="base">
              <a:spcBef>
                <a:spcPct val="20000"/>
              </a:spcBef>
              <a:spcAft>
                <a:spcPct val="0"/>
              </a:spcAft>
              <a:buNone/>
              <a:defRPr sz="1200"/>
            </a:lvl2pPr>
            <a:lvl3pPr marL="914400" indent="0" fontAlgn="base">
              <a:spcBef>
                <a:spcPct val="20000"/>
              </a:spcBef>
              <a:spcAft>
                <a:spcPct val="0"/>
              </a:spcAft>
              <a:buNone/>
              <a:defRPr sz="1000"/>
            </a:lvl3pPr>
            <a:lvl4pPr marL="1371600" indent="0" fontAlgn="base">
              <a:spcBef>
                <a:spcPct val="20000"/>
              </a:spcBef>
              <a:spcAft>
                <a:spcPct val="0"/>
              </a:spcAft>
              <a:buFont typeface="Times" pitchFamily="18" charset="0"/>
              <a:buNone/>
              <a:tabLst/>
              <a:defRPr sz="900"/>
            </a:lvl4pPr>
            <a:lvl5pPr marL="1828800" indent="0" fontAlgn="base">
              <a:spcBef>
                <a:spcPct val="20000"/>
              </a:spcBef>
              <a:spcAft>
                <a:spcPct val="0"/>
              </a:spcAft>
              <a:buFont typeface="Times" pitchFamily="18" charset="0"/>
              <a:buNone/>
              <a:defRPr sz="900"/>
            </a:lvl5pPr>
            <a:lvl6pPr marL="2286000" indent="0" fontAlgn="base">
              <a:spcBef>
                <a:spcPct val="20000"/>
              </a:spcBef>
              <a:spcAft>
                <a:spcPct val="0"/>
              </a:spcAft>
              <a:buFont typeface="Times" pitchFamily="18" charset="0"/>
              <a:buNone/>
              <a:defRPr sz="900"/>
            </a:lvl6pPr>
            <a:lvl7pPr marL="2743200" indent="0" fontAlgn="base">
              <a:spcBef>
                <a:spcPct val="20000"/>
              </a:spcBef>
              <a:spcAft>
                <a:spcPct val="0"/>
              </a:spcAft>
              <a:buFont typeface="Times" pitchFamily="18" charset="0"/>
              <a:buNone/>
              <a:defRPr sz="900"/>
            </a:lvl7pPr>
            <a:lvl8pPr marL="3200400" indent="0" fontAlgn="base">
              <a:spcBef>
                <a:spcPct val="20000"/>
              </a:spcBef>
              <a:spcAft>
                <a:spcPct val="0"/>
              </a:spcAft>
              <a:buFont typeface="Times" pitchFamily="18" charset="0"/>
              <a:buNone/>
              <a:defRPr sz="900"/>
            </a:lvl8pPr>
            <a:lvl9pPr marL="3657600" indent="0" fontAlgn="base">
              <a:spcBef>
                <a:spcPct val="20000"/>
              </a:spcBef>
              <a:spcAft>
                <a:spcPct val="0"/>
              </a:spcAft>
              <a:buFont typeface="Times" pitchFamily="18" charset="0"/>
              <a:buNone/>
              <a:defRPr sz="900"/>
            </a:lvl9pPr>
          </a:lstStyle>
          <a:p>
            <a:pPr algn="l">
              <a:lnSpc>
                <a:spcPct val="110000"/>
              </a:lnSpc>
              <a:spcBef>
                <a:spcPts val="300"/>
              </a:spcBef>
            </a:pPr>
            <a:r>
              <a:rPr lang="en-US" sz="1800" dirty="0">
                <a:solidFill>
                  <a:schemeClr val="tx1"/>
                </a:solidFill>
                <a:cs typeface="Arial" panose="020B0604020202020204" pitchFamily="34" charset="0"/>
              </a:rPr>
              <a:t>Deter. Prevent. Prevail.</a:t>
            </a:r>
          </a:p>
        </p:txBody>
      </p:sp>
    </p:spTree>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rtl="0" eaLnBrk="0" fontAlgn="base" hangingPunct="0">
        <a:spcBef>
          <a:spcPct val="0"/>
        </a:spcBef>
        <a:spcAft>
          <a:spcPct val="0"/>
        </a:spcAft>
        <a:defRPr sz="3600" b="1" i="1" kern="1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2pPr>
      <a:lvl3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3pPr>
      <a:lvl4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4pPr>
      <a:lvl5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5pPr>
      <a:lvl6pPr marL="4572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6pPr>
      <a:lvl7pPr marL="9144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7pPr>
      <a:lvl8pPr marL="13716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8pPr>
      <a:lvl9pPr marL="18288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defRPr sz="2800" b="1"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31D352-E82D-DF4C-A903-E8404B0FACA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FA272FCD-B87A-6340-BE1B-C69CD4FCC075}"/>
              </a:ext>
            </a:extLst>
          </p:cNvPr>
          <p:cNvSpPr/>
          <p:nvPr userDrawn="1"/>
        </p:nvSpPr>
        <p:spPr>
          <a:xfrm>
            <a:off x="266861" y="1107434"/>
            <a:ext cx="11479023" cy="74254"/>
          </a:xfrm>
          <a:prstGeom prst="rect">
            <a:avLst/>
          </a:prstGeom>
          <a:solidFill>
            <a:srgbClr val="C2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BA6C7F5-554F-8749-94A4-BCF810C4B197}"/>
              </a:ext>
            </a:extLst>
          </p:cNvPr>
          <p:cNvSpPr/>
          <p:nvPr userDrawn="1"/>
        </p:nvSpPr>
        <p:spPr>
          <a:xfrm>
            <a:off x="182879" y="6380018"/>
            <a:ext cx="11465169" cy="45719"/>
          </a:xfrm>
          <a:prstGeom prst="rect">
            <a:avLst/>
          </a:prstGeom>
          <a:solidFill>
            <a:srgbClr val="22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26" name="Rectangle 2"/>
          <p:cNvSpPr>
            <a:spLocks noGrp="1" noChangeArrowheads="1"/>
          </p:cNvSpPr>
          <p:nvPr>
            <p:ph type="title"/>
          </p:nvPr>
        </p:nvSpPr>
        <p:spPr bwMode="auto">
          <a:xfrm>
            <a:off x="1763950" y="173037"/>
            <a:ext cx="9513650" cy="8383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6627" name="Rectangle 3"/>
          <p:cNvSpPr>
            <a:spLocks noGrp="1" noChangeArrowheads="1"/>
          </p:cNvSpPr>
          <p:nvPr>
            <p:ph type="body" idx="1"/>
          </p:nvPr>
        </p:nvSpPr>
        <p:spPr bwMode="auto">
          <a:xfrm>
            <a:off x="914400" y="1676400"/>
            <a:ext cx="10363200" cy="449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468" name="Rectangle 4"/>
          <p:cNvSpPr>
            <a:spLocks noGrp="1" noChangeArrowheads="1"/>
          </p:cNvSpPr>
          <p:nvPr>
            <p:ph type="dt" sz="half" idx="2"/>
          </p:nvPr>
        </p:nvSpPr>
        <p:spPr bwMode="auto">
          <a:xfrm>
            <a:off x="914400" y="6477001"/>
            <a:ext cx="2540000" cy="161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dirty="0"/>
          </a:p>
        </p:txBody>
      </p:sp>
      <p:sp>
        <p:nvSpPr>
          <p:cNvPr id="62469" name="Rectangle 5"/>
          <p:cNvSpPr>
            <a:spLocks noGrp="1" noChangeArrowheads="1"/>
          </p:cNvSpPr>
          <p:nvPr>
            <p:ph type="sldNum" sz="quarter" idx="4"/>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latin typeface="Arial" panose="020B0604020202020204" pitchFamily="34" charset="0"/>
                <a:cs typeface="Arial" pitchFamily="34" charset="0"/>
              </a:defRPr>
            </a:lvl1pPr>
          </a:lstStyle>
          <a:p>
            <a:fld id="{A76057C1-7586-4C2D-BEBF-21FFCCBDD704}" type="slidenum">
              <a:rPr lang="en-US" smtClean="0"/>
              <a:pPr/>
              <a:t>‹#›</a:t>
            </a:fld>
            <a:endParaRPr lang="en-US" dirty="0"/>
          </a:p>
        </p:txBody>
      </p:sp>
      <p:pic>
        <p:nvPicPr>
          <p:cNvPr id="30" name="Picture 26" descr="DTRA"/>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266861" y="175515"/>
            <a:ext cx="1373717" cy="133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41A4617-591F-54C8-9F6B-868326B4A943}"/>
              </a:ext>
            </a:extLst>
          </p:cNvPr>
          <p:cNvSpPr txBox="1"/>
          <p:nvPr userDrawn="1"/>
        </p:nvSpPr>
        <p:spPr>
          <a:xfrm>
            <a:off x="182563" y="6507335"/>
            <a:ext cx="4091566" cy="271291"/>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indent="0" algn="ctr" fontAlgn="base">
              <a:spcBef>
                <a:spcPct val="20000"/>
              </a:spcBef>
              <a:spcAft>
                <a:spcPct val="0"/>
              </a:spcAft>
              <a:buNone/>
              <a:defRPr sz="1600" b="1" i="1">
                <a:solidFill>
                  <a:schemeClr val="bg1"/>
                </a:solidFill>
              </a:defRPr>
            </a:lvl1pPr>
            <a:lvl2pPr marL="457200" indent="0" fontAlgn="base">
              <a:spcBef>
                <a:spcPct val="20000"/>
              </a:spcBef>
              <a:spcAft>
                <a:spcPct val="0"/>
              </a:spcAft>
              <a:buNone/>
              <a:defRPr sz="1200"/>
            </a:lvl2pPr>
            <a:lvl3pPr marL="914400" indent="0" fontAlgn="base">
              <a:spcBef>
                <a:spcPct val="20000"/>
              </a:spcBef>
              <a:spcAft>
                <a:spcPct val="0"/>
              </a:spcAft>
              <a:buNone/>
              <a:defRPr sz="1000"/>
            </a:lvl3pPr>
            <a:lvl4pPr marL="1371600" indent="0" fontAlgn="base">
              <a:spcBef>
                <a:spcPct val="20000"/>
              </a:spcBef>
              <a:spcAft>
                <a:spcPct val="0"/>
              </a:spcAft>
              <a:buFont typeface="Times" pitchFamily="18" charset="0"/>
              <a:buNone/>
              <a:tabLst/>
              <a:defRPr sz="900"/>
            </a:lvl4pPr>
            <a:lvl5pPr marL="1828800" indent="0" fontAlgn="base">
              <a:spcBef>
                <a:spcPct val="20000"/>
              </a:spcBef>
              <a:spcAft>
                <a:spcPct val="0"/>
              </a:spcAft>
              <a:buFont typeface="Times" pitchFamily="18" charset="0"/>
              <a:buNone/>
              <a:defRPr sz="900"/>
            </a:lvl5pPr>
            <a:lvl6pPr marL="2286000" indent="0" fontAlgn="base">
              <a:spcBef>
                <a:spcPct val="20000"/>
              </a:spcBef>
              <a:spcAft>
                <a:spcPct val="0"/>
              </a:spcAft>
              <a:buFont typeface="Times" pitchFamily="18" charset="0"/>
              <a:buNone/>
              <a:defRPr sz="900"/>
            </a:lvl6pPr>
            <a:lvl7pPr marL="2743200" indent="0" fontAlgn="base">
              <a:spcBef>
                <a:spcPct val="20000"/>
              </a:spcBef>
              <a:spcAft>
                <a:spcPct val="0"/>
              </a:spcAft>
              <a:buFont typeface="Times" pitchFamily="18" charset="0"/>
              <a:buNone/>
              <a:defRPr sz="900"/>
            </a:lvl7pPr>
            <a:lvl8pPr marL="3200400" indent="0" fontAlgn="base">
              <a:spcBef>
                <a:spcPct val="20000"/>
              </a:spcBef>
              <a:spcAft>
                <a:spcPct val="0"/>
              </a:spcAft>
              <a:buFont typeface="Times" pitchFamily="18" charset="0"/>
              <a:buNone/>
              <a:defRPr sz="900"/>
            </a:lvl8pPr>
            <a:lvl9pPr marL="3657600" indent="0" fontAlgn="base">
              <a:spcBef>
                <a:spcPct val="20000"/>
              </a:spcBef>
              <a:spcAft>
                <a:spcPct val="0"/>
              </a:spcAft>
              <a:buFont typeface="Times" pitchFamily="18" charset="0"/>
              <a:buNone/>
              <a:defRPr sz="900"/>
            </a:lvl9pPr>
          </a:lstStyle>
          <a:p>
            <a:pPr algn="l">
              <a:lnSpc>
                <a:spcPct val="110000"/>
              </a:lnSpc>
              <a:spcBef>
                <a:spcPts val="300"/>
              </a:spcBef>
            </a:pPr>
            <a:r>
              <a:rPr lang="en-US" sz="1800" dirty="0">
                <a:solidFill>
                  <a:schemeClr val="tx1"/>
                </a:solidFill>
                <a:cs typeface="Arial" panose="020B0604020202020204" pitchFamily="34" charset="0"/>
              </a:rPr>
              <a:t>Deter. Prevent. Prevail.</a:t>
            </a:r>
          </a:p>
        </p:txBody>
      </p:sp>
      <p:sp>
        <p:nvSpPr>
          <p:cNvPr id="3" name="Rectangle 59">
            <a:extLst>
              <a:ext uri="{FF2B5EF4-FFF2-40B4-BE49-F238E27FC236}">
                <a16:creationId xmlns:a16="http://schemas.microsoft.com/office/drawing/2014/main" id="{7D9BF1A2-E63A-C733-5040-0E87F3885DF2}"/>
              </a:ext>
            </a:extLst>
          </p:cNvPr>
          <p:cNvSpPr>
            <a:spLocks noChangeArrowheads="1"/>
          </p:cNvSpPr>
          <p:nvPr userDrawn="1"/>
        </p:nvSpPr>
        <p:spPr bwMode="auto">
          <a:xfrm>
            <a:off x="5435402" y="-1892"/>
            <a:ext cx="1321196" cy="276999"/>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B050"/>
                </a:solidFill>
                <a:effectLst/>
                <a:uLnTx/>
                <a:uFillTx/>
                <a:ea typeface="ＭＳ Ｐゴシック"/>
                <a:cs typeface="Arial" panose="020B0604020202020204" pitchFamily="34" charset="0"/>
              </a:rPr>
              <a:t>UNCLASSIFIED</a:t>
            </a:r>
          </a:p>
        </p:txBody>
      </p:sp>
      <p:sp>
        <p:nvSpPr>
          <p:cNvPr id="4" name="Rectangle 59">
            <a:extLst>
              <a:ext uri="{FF2B5EF4-FFF2-40B4-BE49-F238E27FC236}">
                <a16:creationId xmlns:a16="http://schemas.microsoft.com/office/drawing/2014/main" id="{6468C1A6-0E09-5907-9F9F-B7D700E9E874}"/>
              </a:ext>
            </a:extLst>
          </p:cNvPr>
          <p:cNvSpPr>
            <a:spLocks noChangeArrowheads="1"/>
          </p:cNvSpPr>
          <p:nvPr userDrawn="1"/>
        </p:nvSpPr>
        <p:spPr bwMode="auto">
          <a:xfrm>
            <a:off x="5435402" y="6540113"/>
            <a:ext cx="1321196" cy="276999"/>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B050"/>
                </a:solidFill>
                <a:effectLst/>
                <a:uLnTx/>
                <a:uFillTx/>
                <a:ea typeface="ＭＳ Ｐゴシック"/>
                <a:cs typeface="Arial" panose="020B0604020202020204" pitchFamily="34" charset="0"/>
              </a:rPr>
              <a:t>UNCLASSIFIED</a:t>
            </a:r>
          </a:p>
        </p:txBody>
      </p:sp>
    </p:spTree>
    <p:extLst>
      <p:ext uri="{BB962C8B-B14F-4D97-AF65-F5344CB8AC3E}">
        <p14:creationId xmlns:p14="http://schemas.microsoft.com/office/powerpoint/2010/main" val="352153181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hdr="0" ftr="0" dt="0"/>
  <p:txStyles>
    <p:titleStyle>
      <a:lvl1pPr marL="457200" indent="-457200" algn="l" rtl="0" eaLnBrk="0" fontAlgn="base" hangingPunct="0">
        <a:spcBef>
          <a:spcPct val="0"/>
        </a:spcBef>
        <a:spcAft>
          <a:spcPct val="0"/>
        </a:spcAft>
        <a:defRPr sz="3200" b="1">
          <a:solidFill>
            <a:schemeClr val="tx1"/>
          </a:solidFill>
          <a:latin typeface="Arial" panose="020B0604020202020204" pitchFamily="34" charset="0"/>
          <a:ea typeface="+mj-ea"/>
          <a:cs typeface="Arial" pitchFamily="34" charset="0"/>
        </a:defRPr>
      </a:lvl1pPr>
      <a:lvl2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2pPr>
      <a:lvl3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3pPr>
      <a:lvl4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4pPr>
      <a:lvl5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5pPr>
      <a:lvl6pPr marL="914400" indent="-457200" algn="l" rtl="0" fontAlgn="base">
        <a:spcBef>
          <a:spcPct val="0"/>
        </a:spcBef>
        <a:spcAft>
          <a:spcPct val="0"/>
        </a:spcAft>
        <a:defRPr sz="3200" b="1">
          <a:solidFill>
            <a:schemeClr val="tx2"/>
          </a:solidFill>
          <a:latin typeface="Univers" pitchFamily="34" charset="-18"/>
          <a:ea typeface="ＭＳ Ｐゴシック" pitchFamily="20" charset="-128"/>
        </a:defRPr>
      </a:lvl6pPr>
      <a:lvl7pPr marL="1371600" indent="-457200" algn="l" rtl="0" fontAlgn="base">
        <a:spcBef>
          <a:spcPct val="0"/>
        </a:spcBef>
        <a:spcAft>
          <a:spcPct val="0"/>
        </a:spcAft>
        <a:defRPr sz="3200" b="1">
          <a:solidFill>
            <a:schemeClr val="tx2"/>
          </a:solidFill>
          <a:latin typeface="Univers" pitchFamily="34" charset="-18"/>
          <a:ea typeface="ＭＳ Ｐゴシック" pitchFamily="20" charset="-128"/>
        </a:defRPr>
      </a:lvl7pPr>
      <a:lvl8pPr marL="1828800" indent="-457200" algn="l" rtl="0" fontAlgn="base">
        <a:spcBef>
          <a:spcPct val="0"/>
        </a:spcBef>
        <a:spcAft>
          <a:spcPct val="0"/>
        </a:spcAft>
        <a:defRPr sz="3200" b="1">
          <a:solidFill>
            <a:schemeClr val="tx2"/>
          </a:solidFill>
          <a:latin typeface="Univers" pitchFamily="34" charset="-18"/>
          <a:ea typeface="ＭＳ Ｐゴシック" pitchFamily="20" charset="-128"/>
        </a:defRPr>
      </a:lvl8pPr>
      <a:lvl9pPr marL="2286000" indent="-457200" algn="l" rtl="0" fontAlgn="base">
        <a:spcBef>
          <a:spcPct val="0"/>
        </a:spcBef>
        <a:spcAft>
          <a:spcPct val="0"/>
        </a:spcAft>
        <a:defRPr sz="3200" b="1">
          <a:solidFill>
            <a:schemeClr val="tx2"/>
          </a:solidFill>
          <a:latin typeface="Univers" pitchFamily="34" charset="-18"/>
          <a:ea typeface="ＭＳ Ｐゴシック" pitchFamily="20" charset="-128"/>
        </a:defRPr>
      </a:lvl9pPr>
    </p:titleStyle>
    <p:bodyStyle>
      <a:lvl1pPr marL="342900" indent="-342900" algn="l" rtl="0" eaLnBrk="0" fontAlgn="base" hangingPunct="0">
        <a:spcBef>
          <a:spcPct val="20000"/>
        </a:spcBef>
        <a:spcAft>
          <a:spcPct val="0"/>
        </a:spcAft>
        <a:buChar char="•"/>
        <a:defRPr sz="2800">
          <a:solidFill>
            <a:schemeClr val="tx1"/>
          </a:solidFill>
          <a:latin typeface="Arial" panose="020B0604020202020204"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cs typeface="Arial" pitchFamily="34" charset="0"/>
        </a:defRPr>
      </a:lvl3pPr>
      <a:lvl4pPr marL="1600200" indent="-228600" algn="l" rtl="0" eaLnBrk="0" fontAlgn="base" hangingPunct="0">
        <a:spcBef>
          <a:spcPct val="20000"/>
        </a:spcBef>
        <a:spcAft>
          <a:spcPct val="0"/>
        </a:spcAft>
        <a:buFont typeface="Times" charset="0"/>
        <a:buChar char="•"/>
        <a:defRPr sz="1600">
          <a:solidFill>
            <a:schemeClr val="tx1"/>
          </a:solidFill>
          <a:latin typeface="Arial" panose="020B0604020202020204" pitchFamily="34" charset="0"/>
          <a:ea typeface="+mn-ea"/>
          <a:cs typeface="Arial" pitchFamily="34" charset="0"/>
        </a:defRPr>
      </a:lvl4pPr>
      <a:lvl5pPr marL="2057400" indent="-228600" algn="l" rtl="0" eaLnBrk="0" fontAlgn="base" hangingPunct="0">
        <a:spcBef>
          <a:spcPct val="20000"/>
        </a:spcBef>
        <a:spcAft>
          <a:spcPct val="0"/>
        </a:spcAft>
        <a:buFont typeface="Times" charset="0"/>
        <a:buChar char="•"/>
        <a:defRPr sz="1400">
          <a:solidFill>
            <a:schemeClr val="tx1"/>
          </a:solidFill>
          <a:latin typeface="Arial" panose="020B0604020202020204" pitchFamily="34" charset="0"/>
          <a:ea typeface="+mn-ea"/>
          <a:cs typeface="Arial" pitchFamily="34" charset="0"/>
        </a:defRPr>
      </a:lvl5pPr>
      <a:lvl6pPr marL="2514600" indent="-228600" algn="l" rtl="0" fontAlgn="base">
        <a:spcBef>
          <a:spcPct val="20000"/>
        </a:spcBef>
        <a:spcAft>
          <a:spcPct val="0"/>
        </a:spcAft>
        <a:buFont typeface="Times" pitchFamily="18" charset="0"/>
        <a:buChar char="•"/>
        <a:defRPr sz="14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14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14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A15CD5-3339-7944-AB71-46FF09E50C3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FA272FCD-B87A-6340-BE1B-C69CD4FCC075}"/>
              </a:ext>
            </a:extLst>
          </p:cNvPr>
          <p:cNvSpPr/>
          <p:nvPr userDrawn="1"/>
        </p:nvSpPr>
        <p:spPr>
          <a:xfrm>
            <a:off x="266861" y="1107434"/>
            <a:ext cx="11479023" cy="74254"/>
          </a:xfrm>
          <a:prstGeom prst="rect">
            <a:avLst/>
          </a:prstGeom>
          <a:solidFill>
            <a:srgbClr val="C2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26" name="Rectangle 2"/>
          <p:cNvSpPr>
            <a:spLocks noGrp="1" noChangeArrowheads="1"/>
          </p:cNvSpPr>
          <p:nvPr>
            <p:ph type="title"/>
          </p:nvPr>
        </p:nvSpPr>
        <p:spPr bwMode="auto">
          <a:xfrm>
            <a:off x="1763950" y="173037"/>
            <a:ext cx="9513650" cy="8383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6627" name="Rectangle 3"/>
          <p:cNvSpPr>
            <a:spLocks noGrp="1" noChangeArrowheads="1"/>
          </p:cNvSpPr>
          <p:nvPr>
            <p:ph type="body" idx="1"/>
          </p:nvPr>
        </p:nvSpPr>
        <p:spPr bwMode="auto">
          <a:xfrm>
            <a:off x="914400" y="1676400"/>
            <a:ext cx="10363200" cy="449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468" name="Rectangle 4"/>
          <p:cNvSpPr>
            <a:spLocks noGrp="1" noChangeArrowheads="1"/>
          </p:cNvSpPr>
          <p:nvPr>
            <p:ph type="dt" sz="half" idx="2"/>
          </p:nvPr>
        </p:nvSpPr>
        <p:spPr bwMode="auto">
          <a:xfrm>
            <a:off x="914400" y="6477001"/>
            <a:ext cx="2540000" cy="161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dirty="0"/>
          </a:p>
        </p:txBody>
      </p:sp>
      <p:sp>
        <p:nvSpPr>
          <p:cNvPr id="62469" name="Rectangle 5"/>
          <p:cNvSpPr>
            <a:spLocks noGrp="1" noChangeArrowheads="1"/>
          </p:cNvSpPr>
          <p:nvPr>
            <p:ph type="sldNum" sz="quarter" idx="4"/>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latin typeface="Arial" panose="020B0604020202020204" pitchFamily="34" charset="0"/>
                <a:cs typeface="Arial" pitchFamily="34" charset="0"/>
              </a:defRPr>
            </a:lvl1pPr>
          </a:lstStyle>
          <a:p>
            <a:fld id="{A76057C1-7586-4C2D-BEBF-21FFCCBDD704}" type="slidenum">
              <a:rPr lang="en-US" smtClean="0"/>
              <a:pPr/>
              <a:t>‹#›</a:t>
            </a:fld>
            <a:endParaRPr lang="en-US" dirty="0"/>
          </a:p>
        </p:txBody>
      </p:sp>
      <p:pic>
        <p:nvPicPr>
          <p:cNvPr id="30" name="Picture 26" descr="DTRA"/>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339433" y="95999"/>
            <a:ext cx="1373717" cy="133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C6ACC38-73AF-4ADC-7AE4-5C4EA4CCFF64}"/>
              </a:ext>
            </a:extLst>
          </p:cNvPr>
          <p:cNvSpPr txBox="1"/>
          <p:nvPr userDrawn="1"/>
        </p:nvSpPr>
        <p:spPr>
          <a:xfrm>
            <a:off x="182563" y="6515802"/>
            <a:ext cx="4091566" cy="271291"/>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indent="0" algn="ctr" fontAlgn="base">
              <a:spcBef>
                <a:spcPct val="20000"/>
              </a:spcBef>
              <a:spcAft>
                <a:spcPct val="0"/>
              </a:spcAft>
              <a:buNone/>
              <a:defRPr sz="1600" b="1" i="1">
                <a:solidFill>
                  <a:schemeClr val="bg1"/>
                </a:solidFill>
              </a:defRPr>
            </a:lvl1pPr>
            <a:lvl2pPr marL="457200" indent="0" fontAlgn="base">
              <a:spcBef>
                <a:spcPct val="20000"/>
              </a:spcBef>
              <a:spcAft>
                <a:spcPct val="0"/>
              </a:spcAft>
              <a:buNone/>
              <a:defRPr sz="1200"/>
            </a:lvl2pPr>
            <a:lvl3pPr marL="914400" indent="0" fontAlgn="base">
              <a:spcBef>
                <a:spcPct val="20000"/>
              </a:spcBef>
              <a:spcAft>
                <a:spcPct val="0"/>
              </a:spcAft>
              <a:buNone/>
              <a:defRPr sz="1000"/>
            </a:lvl3pPr>
            <a:lvl4pPr marL="1371600" indent="0" fontAlgn="base">
              <a:spcBef>
                <a:spcPct val="20000"/>
              </a:spcBef>
              <a:spcAft>
                <a:spcPct val="0"/>
              </a:spcAft>
              <a:buFont typeface="Times" pitchFamily="18" charset="0"/>
              <a:buNone/>
              <a:tabLst/>
              <a:defRPr sz="900"/>
            </a:lvl4pPr>
            <a:lvl5pPr marL="1828800" indent="0" fontAlgn="base">
              <a:spcBef>
                <a:spcPct val="20000"/>
              </a:spcBef>
              <a:spcAft>
                <a:spcPct val="0"/>
              </a:spcAft>
              <a:buFont typeface="Times" pitchFamily="18" charset="0"/>
              <a:buNone/>
              <a:defRPr sz="900"/>
            </a:lvl5pPr>
            <a:lvl6pPr marL="2286000" indent="0" fontAlgn="base">
              <a:spcBef>
                <a:spcPct val="20000"/>
              </a:spcBef>
              <a:spcAft>
                <a:spcPct val="0"/>
              </a:spcAft>
              <a:buFont typeface="Times" pitchFamily="18" charset="0"/>
              <a:buNone/>
              <a:defRPr sz="900"/>
            </a:lvl6pPr>
            <a:lvl7pPr marL="2743200" indent="0" fontAlgn="base">
              <a:spcBef>
                <a:spcPct val="20000"/>
              </a:spcBef>
              <a:spcAft>
                <a:spcPct val="0"/>
              </a:spcAft>
              <a:buFont typeface="Times" pitchFamily="18" charset="0"/>
              <a:buNone/>
              <a:defRPr sz="900"/>
            </a:lvl7pPr>
            <a:lvl8pPr marL="3200400" indent="0" fontAlgn="base">
              <a:spcBef>
                <a:spcPct val="20000"/>
              </a:spcBef>
              <a:spcAft>
                <a:spcPct val="0"/>
              </a:spcAft>
              <a:buFont typeface="Times" pitchFamily="18" charset="0"/>
              <a:buNone/>
              <a:defRPr sz="900"/>
            </a:lvl8pPr>
            <a:lvl9pPr marL="3657600" indent="0" fontAlgn="base">
              <a:spcBef>
                <a:spcPct val="20000"/>
              </a:spcBef>
              <a:spcAft>
                <a:spcPct val="0"/>
              </a:spcAft>
              <a:buFont typeface="Times" pitchFamily="18" charset="0"/>
              <a:buNone/>
              <a:defRPr sz="900"/>
            </a:lvl9pPr>
          </a:lstStyle>
          <a:p>
            <a:pPr algn="l">
              <a:lnSpc>
                <a:spcPct val="110000"/>
              </a:lnSpc>
              <a:spcBef>
                <a:spcPts val="300"/>
              </a:spcBef>
            </a:pPr>
            <a:r>
              <a:rPr lang="en-US" sz="1800" dirty="0">
                <a:solidFill>
                  <a:schemeClr val="tx1"/>
                </a:solidFill>
                <a:cs typeface="Arial" panose="020B0604020202020204" pitchFamily="34" charset="0"/>
              </a:rPr>
              <a:t>Deter. Prevent. Prevail.</a:t>
            </a:r>
          </a:p>
        </p:txBody>
      </p:sp>
    </p:spTree>
    <p:extLst>
      <p:ext uri="{BB962C8B-B14F-4D97-AF65-F5344CB8AC3E}">
        <p14:creationId xmlns:p14="http://schemas.microsoft.com/office/powerpoint/2010/main" val="395489303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Lst>
  <p:hf hdr="0" ftr="0" dt="0"/>
  <p:txStyles>
    <p:titleStyle>
      <a:lvl1pPr marL="457200" indent="-457200" algn="l" rtl="0" eaLnBrk="0" fontAlgn="base" hangingPunct="0">
        <a:spcBef>
          <a:spcPct val="0"/>
        </a:spcBef>
        <a:spcAft>
          <a:spcPct val="0"/>
        </a:spcAft>
        <a:defRPr sz="3200" b="1" i="0">
          <a:solidFill>
            <a:schemeClr val="tx1"/>
          </a:solidFill>
          <a:latin typeface="Arial" panose="020B0604020202020204" pitchFamily="34" charset="0"/>
          <a:ea typeface="+mj-ea"/>
          <a:cs typeface="Arial" pitchFamily="34" charset="0"/>
        </a:defRPr>
      </a:lvl1pPr>
      <a:lvl2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2pPr>
      <a:lvl3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3pPr>
      <a:lvl4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4pPr>
      <a:lvl5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5pPr>
      <a:lvl6pPr marL="914400" indent="-457200" algn="l" rtl="0" fontAlgn="base">
        <a:spcBef>
          <a:spcPct val="0"/>
        </a:spcBef>
        <a:spcAft>
          <a:spcPct val="0"/>
        </a:spcAft>
        <a:defRPr sz="3200" b="1">
          <a:solidFill>
            <a:schemeClr val="tx2"/>
          </a:solidFill>
          <a:latin typeface="Univers" pitchFamily="34" charset="-18"/>
          <a:ea typeface="ＭＳ Ｐゴシック" pitchFamily="20" charset="-128"/>
        </a:defRPr>
      </a:lvl6pPr>
      <a:lvl7pPr marL="1371600" indent="-457200" algn="l" rtl="0" fontAlgn="base">
        <a:spcBef>
          <a:spcPct val="0"/>
        </a:spcBef>
        <a:spcAft>
          <a:spcPct val="0"/>
        </a:spcAft>
        <a:defRPr sz="3200" b="1">
          <a:solidFill>
            <a:schemeClr val="tx2"/>
          </a:solidFill>
          <a:latin typeface="Univers" pitchFamily="34" charset="-18"/>
          <a:ea typeface="ＭＳ Ｐゴシック" pitchFamily="20" charset="-128"/>
        </a:defRPr>
      </a:lvl7pPr>
      <a:lvl8pPr marL="1828800" indent="-457200" algn="l" rtl="0" fontAlgn="base">
        <a:spcBef>
          <a:spcPct val="0"/>
        </a:spcBef>
        <a:spcAft>
          <a:spcPct val="0"/>
        </a:spcAft>
        <a:defRPr sz="3200" b="1">
          <a:solidFill>
            <a:schemeClr val="tx2"/>
          </a:solidFill>
          <a:latin typeface="Univers" pitchFamily="34" charset="-18"/>
          <a:ea typeface="ＭＳ Ｐゴシック" pitchFamily="20" charset="-128"/>
        </a:defRPr>
      </a:lvl8pPr>
      <a:lvl9pPr marL="2286000" indent="-457200" algn="l" rtl="0" fontAlgn="base">
        <a:spcBef>
          <a:spcPct val="0"/>
        </a:spcBef>
        <a:spcAft>
          <a:spcPct val="0"/>
        </a:spcAft>
        <a:defRPr sz="3200" b="1">
          <a:solidFill>
            <a:schemeClr val="tx2"/>
          </a:solidFill>
          <a:latin typeface="Univers" pitchFamily="34" charset="-18"/>
          <a:ea typeface="ＭＳ Ｐゴシック" pitchFamily="20" charset="-128"/>
        </a:defRPr>
      </a:lvl9pPr>
    </p:titleStyle>
    <p:bodyStyle>
      <a:lvl1pPr marL="342900" indent="-342900" algn="l" rtl="0" eaLnBrk="0" fontAlgn="base" hangingPunct="0">
        <a:spcBef>
          <a:spcPct val="20000"/>
        </a:spcBef>
        <a:spcAft>
          <a:spcPct val="0"/>
        </a:spcAft>
        <a:buChar char="•"/>
        <a:defRPr sz="2800">
          <a:solidFill>
            <a:schemeClr val="tx1"/>
          </a:solidFill>
          <a:latin typeface="Arial" panose="020B0604020202020204"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cs typeface="Arial" pitchFamily="34" charset="0"/>
        </a:defRPr>
      </a:lvl3pPr>
      <a:lvl4pPr marL="1600200" indent="-228600" algn="l" rtl="0" eaLnBrk="0" fontAlgn="base" hangingPunct="0">
        <a:spcBef>
          <a:spcPct val="20000"/>
        </a:spcBef>
        <a:spcAft>
          <a:spcPct val="0"/>
        </a:spcAft>
        <a:buFont typeface="Times" charset="0"/>
        <a:buChar char="•"/>
        <a:defRPr sz="1600">
          <a:solidFill>
            <a:schemeClr val="tx1"/>
          </a:solidFill>
          <a:latin typeface="Arial" panose="020B0604020202020204" pitchFamily="34" charset="0"/>
          <a:ea typeface="+mn-ea"/>
          <a:cs typeface="Arial" pitchFamily="34" charset="0"/>
        </a:defRPr>
      </a:lvl4pPr>
      <a:lvl5pPr marL="2057400" indent="-228600" algn="l" rtl="0" eaLnBrk="0" fontAlgn="base" hangingPunct="0">
        <a:spcBef>
          <a:spcPct val="20000"/>
        </a:spcBef>
        <a:spcAft>
          <a:spcPct val="0"/>
        </a:spcAft>
        <a:buFont typeface="Times" charset="0"/>
        <a:buChar char="•"/>
        <a:defRPr sz="1400">
          <a:solidFill>
            <a:schemeClr val="tx1"/>
          </a:solidFill>
          <a:latin typeface="Arial" panose="020B0604020202020204" pitchFamily="34" charset="0"/>
          <a:ea typeface="+mn-ea"/>
          <a:cs typeface="Arial" pitchFamily="34" charset="0"/>
        </a:defRPr>
      </a:lvl5pPr>
      <a:lvl6pPr marL="2514600" indent="-228600" algn="l" rtl="0" fontAlgn="base">
        <a:spcBef>
          <a:spcPct val="20000"/>
        </a:spcBef>
        <a:spcAft>
          <a:spcPct val="0"/>
        </a:spcAft>
        <a:buFont typeface="Times" pitchFamily="18" charset="0"/>
        <a:buChar char="•"/>
        <a:defRPr sz="14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14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14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EF539B-923F-A948-A1A4-36053C3B959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FA272FCD-B87A-6340-BE1B-C69CD4FCC075}"/>
              </a:ext>
            </a:extLst>
          </p:cNvPr>
          <p:cNvSpPr/>
          <p:nvPr/>
        </p:nvSpPr>
        <p:spPr>
          <a:xfrm>
            <a:off x="169333" y="1108076"/>
            <a:ext cx="11887200" cy="73025"/>
          </a:xfrm>
          <a:prstGeom prst="rect">
            <a:avLst/>
          </a:prstGeom>
          <a:solidFill>
            <a:srgbClr val="C223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panose="020B0604020202020204" pitchFamily="34" charset="0"/>
              <a:cs typeface="Arial" panose="020B0604020202020204" pitchFamily="34" charset="0"/>
            </a:endParaRPr>
          </a:p>
        </p:txBody>
      </p:sp>
      <p:sp>
        <p:nvSpPr>
          <p:cNvPr id="2051" name="Rectangle 2"/>
          <p:cNvSpPr>
            <a:spLocks noGrp="1" noChangeArrowheads="1"/>
          </p:cNvSpPr>
          <p:nvPr>
            <p:ph type="title"/>
          </p:nvPr>
        </p:nvSpPr>
        <p:spPr bwMode="auto">
          <a:xfrm>
            <a:off x="1653118" y="198438"/>
            <a:ext cx="1042458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6627" name="Rectangle 3"/>
          <p:cNvSpPr>
            <a:spLocks noGrp="1" noChangeArrowheads="1"/>
          </p:cNvSpPr>
          <p:nvPr>
            <p:ph type="body" idx="1"/>
          </p:nvPr>
        </p:nvSpPr>
        <p:spPr bwMode="auto">
          <a:xfrm>
            <a:off x="914400" y="1676400"/>
            <a:ext cx="10363200" cy="4495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469" name="Rectangle 5"/>
          <p:cNvSpPr>
            <a:spLocks noGrp="1" noChangeArrowheads="1"/>
          </p:cNvSpPr>
          <p:nvPr>
            <p:ph type="sldNum" sz="quarter" idx="4"/>
          </p:nvPr>
        </p:nvSpPr>
        <p:spPr bwMode="auto">
          <a:xfrm>
            <a:off x="11528334" y="6587310"/>
            <a:ext cx="533400" cy="200025"/>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algn="r">
              <a:defRPr sz="900" smtClean="0">
                <a:latin typeface="Arial" panose="020B0604020202020204" pitchFamily="34" charset="0"/>
                <a:cs typeface="Arial" pitchFamily="34" charset="0"/>
              </a:defRPr>
            </a:lvl1pPr>
          </a:lstStyle>
          <a:p>
            <a:pPr>
              <a:defRPr/>
            </a:pPr>
            <a:fld id="{8403D9A4-6225-4546-99A3-744A739B28D0}" type="slidenum">
              <a:rPr lang="en-US"/>
              <a:pPr>
                <a:defRPr/>
              </a:pPr>
              <a:t>‹#›</a:t>
            </a:fld>
            <a:endParaRPr lang="en-US" dirty="0"/>
          </a:p>
        </p:txBody>
      </p:sp>
      <p:pic>
        <p:nvPicPr>
          <p:cNvPr id="2058" name="Picture 26" descr="DTRA"/>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21176" y="198438"/>
            <a:ext cx="1122561" cy="109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BA6C7F5-554F-8749-94A4-BCF810C4B197}"/>
              </a:ext>
            </a:extLst>
          </p:cNvPr>
          <p:cNvSpPr/>
          <p:nvPr userDrawn="1"/>
        </p:nvSpPr>
        <p:spPr>
          <a:xfrm>
            <a:off x="169333" y="6380164"/>
            <a:ext cx="11887200" cy="46037"/>
          </a:xfrm>
          <a:prstGeom prst="rect">
            <a:avLst/>
          </a:prstGeom>
          <a:solidFill>
            <a:srgbClr val="2230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sp>
        <p:nvSpPr>
          <p:cNvPr id="2" name="TextBox 1">
            <a:extLst>
              <a:ext uri="{FF2B5EF4-FFF2-40B4-BE49-F238E27FC236}">
                <a16:creationId xmlns:a16="http://schemas.microsoft.com/office/drawing/2014/main" id="{E4818D34-5B25-3052-E96C-FFD42EEDDF24}"/>
              </a:ext>
            </a:extLst>
          </p:cNvPr>
          <p:cNvSpPr txBox="1"/>
          <p:nvPr userDrawn="1"/>
        </p:nvSpPr>
        <p:spPr>
          <a:xfrm>
            <a:off x="182563" y="6507335"/>
            <a:ext cx="4091566" cy="271291"/>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indent="0" algn="ctr" fontAlgn="base">
              <a:spcBef>
                <a:spcPct val="20000"/>
              </a:spcBef>
              <a:spcAft>
                <a:spcPct val="0"/>
              </a:spcAft>
              <a:buNone/>
              <a:defRPr sz="1600" b="1" i="1">
                <a:solidFill>
                  <a:schemeClr val="bg1"/>
                </a:solidFill>
              </a:defRPr>
            </a:lvl1pPr>
            <a:lvl2pPr marL="457200" indent="0" fontAlgn="base">
              <a:spcBef>
                <a:spcPct val="20000"/>
              </a:spcBef>
              <a:spcAft>
                <a:spcPct val="0"/>
              </a:spcAft>
              <a:buNone/>
              <a:defRPr sz="1200"/>
            </a:lvl2pPr>
            <a:lvl3pPr marL="914400" indent="0" fontAlgn="base">
              <a:spcBef>
                <a:spcPct val="20000"/>
              </a:spcBef>
              <a:spcAft>
                <a:spcPct val="0"/>
              </a:spcAft>
              <a:buNone/>
              <a:defRPr sz="1000"/>
            </a:lvl3pPr>
            <a:lvl4pPr marL="1371600" indent="0" fontAlgn="base">
              <a:spcBef>
                <a:spcPct val="20000"/>
              </a:spcBef>
              <a:spcAft>
                <a:spcPct val="0"/>
              </a:spcAft>
              <a:buFont typeface="Times" pitchFamily="18" charset="0"/>
              <a:buNone/>
              <a:tabLst/>
              <a:defRPr sz="900"/>
            </a:lvl4pPr>
            <a:lvl5pPr marL="1828800" indent="0" fontAlgn="base">
              <a:spcBef>
                <a:spcPct val="20000"/>
              </a:spcBef>
              <a:spcAft>
                <a:spcPct val="0"/>
              </a:spcAft>
              <a:buFont typeface="Times" pitchFamily="18" charset="0"/>
              <a:buNone/>
              <a:defRPr sz="900"/>
            </a:lvl5pPr>
            <a:lvl6pPr marL="2286000" indent="0" fontAlgn="base">
              <a:spcBef>
                <a:spcPct val="20000"/>
              </a:spcBef>
              <a:spcAft>
                <a:spcPct val="0"/>
              </a:spcAft>
              <a:buFont typeface="Times" pitchFamily="18" charset="0"/>
              <a:buNone/>
              <a:defRPr sz="900"/>
            </a:lvl6pPr>
            <a:lvl7pPr marL="2743200" indent="0" fontAlgn="base">
              <a:spcBef>
                <a:spcPct val="20000"/>
              </a:spcBef>
              <a:spcAft>
                <a:spcPct val="0"/>
              </a:spcAft>
              <a:buFont typeface="Times" pitchFamily="18" charset="0"/>
              <a:buNone/>
              <a:defRPr sz="900"/>
            </a:lvl7pPr>
            <a:lvl8pPr marL="3200400" indent="0" fontAlgn="base">
              <a:spcBef>
                <a:spcPct val="20000"/>
              </a:spcBef>
              <a:spcAft>
                <a:spcPct val="0"/>
              </a:spcAft>
              <a:buFont typeface="Times" pitchFamily="18" charset="0"/>
              <a:buNone/>
              <a:defRPr sz="900"/>
            </a:lvl8pPr>
            <a:lvl9pPr marL="3657600" indent="0" fontAlgn="base">
              <a:spcBef>
                <a:spcPct val="20000"/>
              </a:spcBef>
              <a:spcAft>
                <a:spcPct val="0"/>
              </a:spcAft>
              <a:buFont typeface="Times" pitchFamily="18" charset="0"/>
              <a:buNone/>
              <a:defRPr sz="900"/>
            </a:lvl9pPr>
          </a:lstStyle>
          <a:p>
            <a:pPr algn="l">
              <a:lnSpc>
                <a:spcPct val="110000"/>
              </a:lnSpc>
              <a:spcBef>
                <a:spcPts val="300"/>
              </a:spcBef>
            </a:pPr>
            <a:r>
              <a:rPr lang="en-US" sz="1800" dirty="0">
                <a:solidFill>
                  <a:schemeClr val="tx1"/>
                </a:solidFill>
                <a:cs typeface="Arial" panose="020B0604020202020204" pitchFamily="34" charset="0"/>
              </a:rPr>
              <a:t>Deter. Prevent. Prevail.</a:t>
            </a:r>
          </a:p>
        </p:txBody>
      </p:sp>
    </p:spTree>
    <p:extLst>
      <p:ext uri="{BB962C8B-B14F-4D97-AF65-F5344CB8AC3E}">
        <p14:creationId xmlns:p14="http://schemas.microsoft.com/office/powerpoint/2010/main" val="1642806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Lst>
  <p:hf hdr="0" ftr="0" dt="0"/>
  <p:txStyles>
    <p:titleStyle>
      <a:lvl1pPr marL="342900" indent="-342900" algn="l" rtl="0" fontAlgn="base">
        <a:spcBef>
          <a:spcPct val="0"/>
        </a:spcBef>
        <a:spcAft>
          <a:spcPct val="0"/>
        </a:spcAft>
        <a:defRPr sz="2100" b="1">
          <a:solidFill>
            <a:schemeClr val="tx1"/>
          </a:solidFill>
          <a:latin typeface="Arial" panose="020B0604020202020204" pitchFamily="34" charset="0"/>
          <a:ea typeface="MS PGothic" panose="020B0600070205080204" pitchFamily="34" charset="-128"/>
          <a:cs typeface="Arial" pitchFamily="34" charset="0"/>
        </a:defRPr>
      </a:lvl1pPr>
      <a:lvl2pPr marL="342900" indent="-342900" algn="l" rtl="0" fontAlgn="base">
        <a:spcBef>
          <a:spcPct val="0"/>
        </a:spcBef>
        <a:spcAft>
          <a:spcPct val="0"/>
        </a:spcAft>
        <a:defRPr sz="2100"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342900" indent="-342900" algn="l" rtl="0" fontAlgn="base">
        <a:spcBef>
          <a:spcPct val="0"/>
        </a:spcBef>
        <a:spcAft>
          <a:spcPct val="0"/>
        </a:spcAft>
        <a:defRPr sz="2100" b="1">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342900" indent="-342900" algn="l" rtl="0" fontAlgn="base">
        <a:spcBef>
          <a:spcPct val="0"/>
        </a:spcBef>
        <a:spcAft>
          <a:spcPct val="0"/>
        </a:spcAft>
        <a:defRPr sz="21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342900" indent="-342900" algn="l" rtl="0" fontAlgn="base">
        <a:spcBef>
          <a:spcPct val="0"/>
        </a:spcBef>
        <a:spcAft>
          <a:spcPct val="0"/>
        </a:spcAft>
        <a:defRPr sz="2100" b="1">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685800" indent="-342900" algn="l" rtl="0" eaLnBrk="1" fontAlgn="base" hangingPunct="1">
        <a:spcBef>
          <a:spcPct val="0"/>
        </a:spcBef>
        <a:spcAft>
          <a:spcPct val="0"/>
        </a:spcAft>
        <a:defRPr sz="2400" b="1">
          <a:solidFill>
            <a:schemeClr val="tx2"/>
          </a:solidFill>
          <a:latin typeface="Univers" pitchFamily="34" charset="-18"/>
          <a:ea typeface="ＭＳ Ｐゴシック" pitchFamily="20" charset="-128"/>
        </a:defRPr>
      </a:lvl6pPr>
      <a:lvl7pPr marL="1028700" indent="-342900" algn="l" rtl="0" eaLnBrk="1" fontAlgn="base" hangingPunct="1">
        <a:spcBef>
          <a:spcPct val="0"/>
        </a:spcBef>
        <a:spcAft>
          <a:spcPct val="0"/>
        </a:spcAft>
        <a:defRPr sz="2400" b="1">
          <a:solidFill>
            <a:schemeClr val="tx2"/>
          </a:solidFill>
          <a:latin typeface="Univers" pitchFamily="34" charset="-18"/>
          <a:ea typeface="ＭＳ Ｐゴシック" pitchFamily="20" charset="-128"/>
        </a:defRPr>
      </a:lvl7pPr>
      <a:lvl8pPr marL="1371600" indent="-342900" algn="l" rtl="0" eaLnBrk="1" fontAlgn="base" hangingPunct="1">
        <a:spcBef>
          <a:spcPct val="0"/>
        </a:spcBef>
        <a:spcAft>
          <a:spcPct val="0"/>
        </a:spcAft>
        <a:defRPr sz="2400" b="1">
          <a:solidFill>
            <a:schemeClr val="tx2"/>
          </a:solidFill>
          <a:latin typeface="Univers" pitchFamily="34" charset="-18"/>
          <a:ea typeface="ＭＳ Ｐゴシック" pitchFamily="20" charset="-128"/>
        </a:defRPr>
      </a:lvl8pPr>
      <a:lvl9pPr marL="1714500" indent="-342900" algn="l" rtl="0" eaLnBrk="1" fontAlgn="base" hangingPunct="1">
        <a:spcBef>
          <a:spcPct val="0"/>
        </a:spcBef>
        <a:spcAft>
          <a:spcPct val="0"/>
        </a:spcAft>
        <a:defRPr sz="2400" b="1">
          <a:solidFill>
            <a:schemeClr val="tx2"/>
          </a:solidFill>
          <a:latin typeface="Univers" pitchFamily="34" charset="-18"/>
          <a:ea typeface="ＭＳ Ｐゴシック" pitchFamily="20" charset="-128"/>
        </a:defRPr>
      </a:lvl9pPr>
    </p:titleStyle>
    <p:bodyStyle>
      <a:lvl1pPr marL="171450" indent="-171450" algn="l" rtl="0" fontAlgn="base">
        <a:spcBef>
          <a:spcPct val="20000"/>
        </a:spcBef>
        <a:spcAft>
          <a:spcPct val="0"/>
        </a:spcAft>
        <a:buChar char="•"/>
        <a:defRPr sz="1500">
          <a:solidFill>
            <a:schemeClr val="tx1"/>
          </a:solidFill>
          <a:latin typeface="Arial" panose="020B0604020202020204" pitchFamily="34" charset="0"/>
          <a:ea typeface="MS PGothic" panose="020B0600070205080204" pitchFamily="34" charset="-128"/>
          <a:cs typeface="Arial" pitchFamily="34" charset="0"/>
        </a:defRPr>
      </a:lvl1pPr>
      <a:lvl2pPr marL="342900" indent="-171450" algn="l" rtl="0" fontAlgn="base">
        <a:spcBef>
          <a:spcPct val="20000"/>
        </a:spcBef>
        <a:spcAft>
          <a:spcPct val="0"/>
        </a:spcAft>
        <a:buChar char="•"/>
        <a:defRPr sz="1300">
          <a:solidFill>
            <a:schemeClr val="tx1"/>
          </a:solidFill>
          <a:latin typeface="Arial" panose="020B0604020202020204" pitchFamily="34" charset="0"/>
          <a:ea typeface="MS PGothic" panose="020B0600070205080204" pitchFamily="34" charset="-128"/>
          <a:cs typeface="Arial" pitchFamily="34" charset="0"/>
        </a:defRPr>
      </a:lvl2pPr>
      <a:lvl3pPr marL="514350" indent="-171450" algn="l" rtl="0" fontAlgn="base">
        <a:spcBef>
          <a:spcPct val="20000"/>
        </a:spcBef>
        <a:spcAft>
          <a:spcPct val="0"/>
        </a:spcAft>
        <a:buChar char="•"/>
        <a:defRPr sz="1200">
          <a:solidFill>
            <a:schemeClr val="tx1"/>
          </a:solidFill>
          <a:latin typeface="Arial" panose="020B0604020202020204" pitchFamily="34" charset="0"/>
          <a:ea typeface="MS PGothic" panose="020B0600070205080204" pitchFamily="34" charset="-128"/>
          <a:cs typeface="Arial" pitchFamily="34" charset="0"/>
        </a:defRPr>
      </a:lvl3pPr>
      <a:lvl4pPr marL="685800" indent="-171450" algn="l" rtl="0" fontAlgn="base">
        <a:spcBef>
          <a:spcPct val="20000"/>
        </a:spcBef>
        <a:spcAft>
          <a:spcPct val="0"/>
        </a:spcAft>
        <a:buFont typeface="Times" panose="02020603050405020304" pitchFamily="18" charset="0"/>
        <a:buChar char="•"/>
        <a:defRPr sz="1000">
          <a:solidFill>
            <a:schemeClr val="tx1"/>
          </a:solidFill>
          <a:latin typeface="Arial" panose="020B0604020202020204" pitchFamily="34" charset="0"/>
          <a:ea typeface="MS PGothic" panose="020B0600070205080204" pitchFamily="34" charset="-128"/>
          <a:cs typeface="Arial" pitchFamily="34" charset="0"/>
        </a:defRPr>
      </a:lvl4pPr>
      <a:lvl5pPr marL="857250" indent="-171450" algn="l" rtl="0" fontAlgn="base">
        <a:spcBef>
          <a:spcPct val="20000"/>
        </a:spcBef>
        <a:spcAft>
          <a:spcPct val="0"/>
        </a:spcAft>
        <a:buFont typeface="Times" panose="02020603050405020304" pitchFamily="18" charset="0"/>
        <a:buChar char="•"/>
        <a:defRPr sz="1000">
          <a:solidFill>
            <a:schemeClr val="tx1"/>
          </a:solidFill>
          <a:latin typeface="Arial" panose="020B0604020202020204" pitchFamily="34" charset="0"/>
          <a:ea typeface="MS PGothic" panose="020B0600070205080204" pitchFamily="34" charset="-128"/>
          <a:cs typeface="Arial" pitchFamily="34" charset="0"/>
        </a:defRPr>
      </a:lvl5pPr>
      <a:lvl6pPr marL="1885950" indent="-171450" algn="l" rtl="0" eaLnBrk="1" fontAlgn="base" hangingPunct="1">
        <a:spcBef>
          <a:spcPct val="20000"/>
        </a:spcBef>
        <a:spcAft>
          <a:spcPct val="0"/>
        </a:spcAft>
        <a:buFont typeface="Times" pitchFamily="18" charset="0"/>
        <a:buChar char="•"/>
        <a:defRPr sz="1050">
          <a:solidFill>
            <a:schemeClr val="tx1"/>
          </a:solidFill>
          <a:latin typeface="+mn-lt"/>
          <a:ea typeface="+mn-ea"/>
        </a:defRPr>
      </a:lvl6pPr>
      <a:lvl7pPr marL="2228850" indent="-171450" algn="l" rtl="0" eaLnBrk="1" fontAlgn="base" hangingPunct="1">
        <a:spcBef>
          <a:spcPct val="20000"/>
        </a:spcBef>
        <a:spcAft>
          <a:spcPct val="0"/>
        </a:spcAft>
        <a:buFont typeface="Times" pitchFamily="18" charset="0"/>
        <a:buChar char="•"/>
        <a:defRPr sz="1050">
          <a:solidFill>
            <a:schemeClr val="tx1"/>
          </a:solidFill>
          <a:latin typeface="+mn-lt"/>
          <a:ea typeface="+mn-ea"/>
        </a:defRPr>
      </a:lvl7pPr>
      <a:lvl8pPr marL="2571750" indent="-171450" algn="l" rtl="0" eaLnBrk="1" fontAlgn="base" hangingPunct="1">
        <a:spcBef>
          <a:spcPct val="20000"/>
        </a:spcBef>
        <a:spcAft>
          <a:spcPct val="0"/>
        </a:spcAft>
        <a:buFont typeface="Times" pitchFamily="18" charset="0"/>
        <a:buChar char="•"/>
        <a:defRPr sz="1050">
          <a:solidFill>
            <a:schemeClr val="tx1"/>
          </a:solidFill>
          <a:latin typeface="+mn-lt"/>
          <a:ea typeface="+mn-ea"/>
        </a:defRPr>
      </a:lvl8pPr>
      <a:lvl9pPr marL="2914650" indent="-171450" algn="l" rtl="0" eaLnBrk="1" fontAlgn="base" hangingPunct="1">
        <a:spcBef>
          <a:spcPct val="20000"/>
        </a:spcBef>
        <a:spcAft>
          <a:spcPct val="0"/>
        </a:spcAft>
        <a:buFont typeface="Times" pitchFamily="18" charset="0"/>
        <a:buChar char="•"/>
        <a:defRPr sz="105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4.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jpe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6.emf"/><Relationship Id="rId11" Type="http://schemas.openxmlformats.org/officeDocument/2006/relationships/image" Target="../media/image61.jpe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3.jpe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eg"/><Relationship Id="rId9" Type="http://schemas.openxmlformats.org/officeDocument/2006/relationships/image" Target="../media/image41.jpe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4.png"/><Relationship Id="rId7"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019D56F-0EEF-A048-A1D2-84367211CBBD}"/>
              </a:ext>
            </a:extLst>
          </p:cNvPr>
          <p:cNvSpPr txBox="1">
            <a:spLocks/>
          </p:cNvSpPr>
          <p:nvPr/>
        </p:nvSpPr>
        <p:spPr>
          <a:xfrm>
            <a:off x="7881003" y="3902274"/>
            <a:ext cx="3712117" cy="915700"/>
          </a:xfrm>
          <a:prstGeom prst="rect">
            <a:avLst/>
          </a:prstGeom>
        </p:spPr>
        <p:txBody>
          <a:bodyPr anchor="b"/>
          <a:lstStyle>
            <a:lvl1pPr algn="l" rtl="0" eaLnBrk="0" fontAlgn="base" hangingPunct="0">
              <a:spcBef>
                <a:spcPct val="0"/>
              </a:spcBef>
              <a:spcAft>
                <a:spcPct val="0"/>
              </a:spcAft>
              <a:defRPr sz="4000" b="1" i="1" kern="1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2pPr>
            <a:lvl3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3pPr>
            <a:lvl4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4pPr>
            <a:lvl5pPr algn="l" rtl="0" eaLnBrk="0" fontAlgn="base" hangingPunct="0">
              <a:spcBef>
                <a:spcPct val="0"/>
              </a:spcBef>
              <a:spcAft>
                <a:spcPct val="0"/>
              </a:spcAft>
              <a:defRPr sz="3600" b="1" i="1">
                <a:solidFill>
                  <a:schemeClr val="tx2"/>
                </a:solidFill>
                <a:latin typeface="Univers" pitchFamily="34" charset="0"/>
                <a:ea typeface="MS PGothic" panose="020B0600070205080204" pitchFamily="34" charset="-128"/>
              </a:defRPr>
            </a:lvl5pPr>
            <a:lvl6pPr marL="4572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6pPr>
            <a:lvl7pPr marL="9144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7pPr>
            <a:lvl8pPr marL="13716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8pPr>
            <a:lvl9pPr marL="1828800" algn="l" rtl="0" fontAlgn="base">
              <a:spcBef>
                <a:spcPct val="0"/>
              </a:spcBef>
              <a:spcAft>
                <a:spcPct val="0"/>
              </a:spcAft>
              <a:defRPr sz="3600" b="1" i="1">
                <a:solidFill>
                  <a:schemeClr val="tx2"/>
                </a:solidFill>
                <a:latin typeface="Univers"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DTRA Research and Development</a:t>
            </a:r>
          </a:p>
        </p:txBody>
      </p:sp>
    </p:spTree>
    <p:extLst>
      <p:ext uri="{BB962C8B-B14F-4D97-AF65-F5344CB8AC3E}">
        <p14:creationId xmlns:p14="http://schemas.microsoft.com/office/powerpoint/2010/main" val="115949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77">
            <a:extLst>
              <a:ext uri="{FF2B5EF4-FFF2-40B4-BE49-F238E27FC236}">
                <a16:creationId xmlns:a16="http://schemas.microsoft.com/office/drawing/2014/main" id="{8EA6E478-B20D-B3E2-7AEF-576E3BBCC71F}"/>
              </a:ext>
            </a:extLst>
          </p:cNvPr>
          <p:cNvSpPr/>
          <p:nvPr/>
        </p:nvSpPr>
        <p:spPr>
          <a:xfrm rot="10800000">
            <a:off x="5731386" y="2555661"/>
            <a:ext cx="411105" cy="3726780"/>
          </a:xfrm>
          <a:prstGeom prst="downArrow">
            <a:avLst>
              <a:gd name="adj1" fmla="val 66170"/>
              <a:gd name="adj2" fmla="val 42795"/>
            </a:avLst>
          </a:prstGeom>
          <a:solidFill>
            <a:srgbClr val="B4B4B4"/>
          </a:solidFill>
          <a:ln w="6350" cap="flat" cmpd="sng" algn="ctr">
            <a:noFill/>
            <a:prstDash val="solid"/>
            <a:miter lim="800000"/>
          </a:ln>
          <a:effectLst/>
        </p:spPr>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Title 1">
            <a:extLst>
              <a:ext uri="{FF2B5EF4-FFF2-40B4-BE49-F238E27FC236}">
                <a16:creationId xmlns:a16="http://schemas.microsoft.com/office/drawing/2014/main" id="{01CBD56D-0DEE-4541-BD59-C9A1CDBC0AD9}"/>
              </a:ext>
            </a:extLst>
          </p:cNvPr>
          <p:cNvSpPr>
            <a:spLocks noGrp="1"/>
          </p:cNvSpPr>
          <p:nvPr>
            <p:ph type="title"/>
          </p:nvPr>
        </p:nvSpPr>
        <p:spPr>
          <a:xfrm>
            <a:off x="1589314" y="309175"/>
            <a:ext cx="10602685" cy="682224"/>
          </a:xfrm>
        </p:spPr>
        <p:txBody>
          <a:bodyPr anchor="b">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Operations Department</a:t>
            </a:r>
          </a:p>
        </p:txBody>
      </p:sp>
      <p:sp>
        <p:nvSpPr>
          <p:cNvPr id="18" name="TextBox 17"/>
          <p:cNvSpPr txBox="1"/>
          <p:nvPr/>
        </p:nvSpPr>
        <p:spPr>
          <a:xfrm>
            <a:off x="0" y="1403524"/>
            <a:ext cx="12228647" cy="954107"/>
          </a:xfrm>
          <a:prstGeom prst="rect">
            <a:avLst/>
          </a:prstGeom>
          <a:noFill/>
        </p:spPr>
        <p:txBody>
          <a:bodyPr wrap="square" rtlCol="0">
            <a:spAutoFit/>
          </a:bodyPr>
          <a:lstStyle/>
          <a:p>
            <a:pPr algn="ctr"/>
            <a:r>
              <a:rPr lang="en-US" altLang="en-US" sz="2000" b="1" dirty="0"/>
              <a:t>RD-OP integrates RDT&amp;E operations, activities and investments (OAI) across the RD Departments and the Agency, as well as with external customers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5" name="Rectangle 84">
            <a:extLst>
              <a:ext uri="{FF2B5EF4-FFF2-40B4-BE49-F238E27FC236}">
                <a16:creationId xmlns:a16="http://schemas.microsoft.com/office/drawing/2014/main" id="{02F5910E-8E12-4BD7-9F9E-9B093CF1B935}"/>
              </a:ext>
            </a:extLst>
          </p:cNvPr>
          <p:cNvSpPr/>
          <p:nvPr/>
        </p:nvSpPr>
        <p:spPr>
          <a:xfrm>
            <a:off x="8000610" y="2144922"/>
            <a:ext cx="2649117" cy="400105"/>
          </a:xfrm>
          <a:prstGeom prst="rect">
            <a:avLst/>
          </a:prstGeom>
        </p:spPr>
        <p:txBody>
          <a:bodyPr wrap="none" lIns="121917" tIns="60958" rIns="121917" bIns="60958">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Enabling Capabilities</a:t>
            </a:r>
          </a:p>
        </p:txBody>
      </p:sp>
      <p:sp>
        <p:nvSpPr>
          <p:cNvPr id="86" name="Rectangle 85">
            <a:extLst>
              <a:ext uri="{FF2B5EF4-FFF2-40B4-BE49-F238E27FC236}">
                <a16:creationId xmlns:a16="http://schemas.microsoft.com/office/drawing/2014/main" id="{CD2B61CA-10C3-4D3A-AE27-6D94397A7D03}"/>
              </a:ext>
            </a:extLst>
          </p:cNvPr>
          <p:cNvSpPr/>
          <p:nvPr/>
        </p:nvSpPr>
        <p:spPr>
          <a:xfrm>
            <a:off x="-178297" y="4487915"/>
            <a:ext cx="2914424" cy="400105"/>
          </a:xfrm>
          <a:prstGeom prst="rect">
            <a:avLst/>
          </a:prstGeom>
        </p:spPr>
        <p:txBody>
          <a:bodyPr wrap="square" lIns="121917" tIns="60958" rIns="121917" bIns="60958">
            <a:spAutoFit/>
          </a:bodyPr>
          <a:lstStyle/>
          <a:p>
            <a:pPr lvl="0" algn="ctr">
              <a:defRPr/>
            </a:pPr>
            <a:r>
              <a:rPr kumimoji="0" lang="en-US" sz="18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Technical Reachback</a:t>
            </a:r>
          </a:p>
        </p:txBody>
      </p:sp>
      <p:sp>
        <p:nvSpPr>
          <p:cNvPr id="87" name="Rectangle 86">
            <a:extLst>
              <a:ext uri="{FF2B5EF4-FFF2-40B4-BE49-F238E27FC236}">
                <a16:creationId xmlns:a16="http://schemas.microsoft.com/office/drawing/2014/main" id="{7CEE3D9D-F7D0-4DA5-AD99-A6CD1A638240}"/>
              </a:ext>
            </a:extLst>
          </p:cNvPr>
          <p:cNvSpPr/>
          <p:nvPr/>
        </p:nvSpPr>
        <p:spPr>
          <a:xfrm>
            <a:off x="14734" y="2135662"/>
            <a:ext cx="1438849" cy="400105"/>
          </a:xfrm>
          <a:prstGeom prst="rect">
            <a:avLst/>
          </a:prstGeom>
        </p:spPr>
        <p:txBody>
          <a:bodyPr wrap="none" lIns="121917" tIns="60958" rIns="121917" bIns="60958">
            <a:spAutoFit/>
          </a:bodyPr>
          <a:lstStyle/>
          <a:p>
            <a:pPr>
              <a:defRPr/>
            </a:pPr>
            <a:r>
              <a:rPr lang="en-US" sz="1800" b="1" dirty="0"/>
              <a:t>Integration</a:t>
            </a:r>
          </a:p>
        </p:txBody>
      </p:sp>
      <p:sp>
        <p:nvSpPr>
          <p:cNvPr id="92" name="Rectangle 91">
            <a:extLst>
              <a:ext uri="{FF2B5EF4-FFF2-40B4-BE49-F238E27FC236}">
                <a16:creationId xmlns:a16="http://schemas.microsoft.com/office/drawing/2014/main" id="{A3B6EC2E-4D89-4B4F-BADF-44625B457C45}"/>
              </a:ext>
            </a:extLst>
          </p:cNvPr>
          <p:cNvSpPr/>
          <p:nvPr/>
        </p:nvSpPr>
        <p:spPr>
          <a:xfrm>
            <a:off x="55116" y="2487205"/>
            <a:ext cx="3957549" cy="1815882"/>
          </a:xfrm>
          <a:prstGeom prst="rect">
            <a:avLst/>
          </a:prstGeom>
        </p:spPr>
        <p:txBody>
          <a:bodyPr wrap="square">
            <a:spAutoFit/>
          </a:bodyPr>
          <a:lstStyle/>
          <a:p>
            <a:pPr marL="298450" marR="5080" indent="-285750">
              <a:spcBef>
                <a:spcPts val="0"/>
              </a:spcBef>
              <a:buFont typeface="Arial" panose="020B0604020202020204" pitchFamily="34" charset="0"/>
              <a:buChar char="•"/>
            </a:pPr>
            <a:r>
              <a:rPr lang="en-US" sz="1400" dirty="0">
                <a:cs typeface="Arial" panose="020B0604020202020204" pitchFamily="34" charset="0"/>
              </a:rPr>
              <a:t>Works across all RD departments and investments to ensure effective integration in areas including:</a:t>
            </a:r>
          </a:p>
          <a:p>
            <a:pPr marL="755650" marR="5080" lvl="1" indent="-285750">
              <a:spcBef>
                <a:spcPts val="0"/>
              </a:spcBef>
              <a:buFont typeface="Arial" panose="020B0604020202020204" pitchFamily="34" charset="0"/>
              <a:buChar char="•"/>
            </a:pPr>
            <a:r>
              <a:rPr lang="en-US" sz="1400" dirty="0">
                <a:cs typeface="Arial" panose="020B0604020202020204" pitchFamily="34" charset="0"/>
              </a:rPr>
              <a:t>Directorate-wide acquisitions</a:t>
            </a:r>
          </a:p>
          <a:p>
            <a:pPr marL="755650" marR="5080" lvl="1" indent="-285750">
              <a:spcBef>
                <a:spcPts val="0"/>
              </a:spcBef>
              <a:buFont typeface="Arial" panose="020B0604020202020204" pitchFamily="34" charset="0"/>
              <a:buChar char="•"/>
            </a:pPr>
            <a:r>
              <a:rPr lang="en-US" sz="1400" dirty="0">
                <a:cs typeface="Arial" panose="020B0604020202020204" pitchFamily="34" charset="0"/>
              </a:rPr>
              <a:t>Data visualization</a:t>
            </a:r>
          </a:p>
          <a:p>
            <a:pPr marL="755650" marR="5080" lvl="1" indent="-285750">
              <a:spcBef>
                <a:spcPts val="0"/>
              </a:spcBef>
              <a:buFont typeface="Arial" panose="020B0604020202020204" pitchFamily="34" charset="0"/>
              <a:buChar char="•"/>
            </a:pPr>
            <a:r>
              <a:rPr lang="en-US" sz="1400" dirty="0">
                <a:cs typeface="Arial" panose="020B0604020202020204" pitchFamily="34" charset="0"/>
              </a:rPr>
              <a:t>Customer request management</a:t>
            </a:r>
          </a:p>
          <a:p>
            <a:pPr marL="755650" marR="5080" lvl="1" indent="-285750">
              <a:spcBef>
                <a:spcPts val="0"/>
              </a:spcBef>
              <a:buFont typeface="Arial" panose="020B0604020202020204" pitchFamily="34" charset="0"/>
              <a:buChar char="•"/>
            </a:pPr>
            <a:r>
              <a:rPr lang="en-US" sz="1400" dirty="0">
                <a:cs typeface="Arial" panose="020B0604020202020204" pitchFamily="34" charset="0"/>
              </a:rPr>
              <a:t>International S&amp;T Cooperation</a:t>
            </a:r>
          </a:p>
          <a:p>
            <a:pPr marL="755650" marR="5080" lvl="1" indent="-285750">
              <a:spcBef>
                <a:spcPts val="0"/>
              </a:spcBef>
              <a:buFont typeface="Arial" panose="020B0604020202020204" pitchFamily="34" charset="0"/>
              <a:buChar char="•"/>
            </a:pPr>
            <a:r>
              <a:rPr lang="en-US" sz="1400" dirty="0">
                <a:cs typeface="Arial" panose="020B0604020202020204" pitchFamily="34" charset="0"/>
              </a:rPr>
              <a:t>Small business (SBIR/STTR)</a:t>
            </a:r>
          </a:p>
        </p:txBody>
      </p:sp>
      <p:sp>
        <p:nvSpPr>
          <p:cNvPr id="99" name="Rectangle 98">
            <a:extLst>
              <a:ext uri="{FF2B5EF4-FFF2-40B4-BE49-F238E27FC236}">
                <a16:creationId xmlns:a16="http://schemas.microsoft.com/office/drawing/2014/main" id="{237A03FA-947C-419D-9441-1CAD34B3361D}"/>
              </a:ext>
            </a:extLst>
          </p:cNvPr>
          <p:cNvSpPr/>
          <p:nvPr/>
        </p:nvSpPr>
        <p:spPr>
          <a:xfrm>
            <a:off x="76371" y="4828849"/>
            <a:ext cx="4086134" cy="1397819"/>
          </a:xfrm>
          <a:prstGeom prst="rect">
            <a:avLst/>
          </a:prstGeom>
        </p:spPr>
        <p:txBody>
          <a:bodyPr wrap="square">
            <a:spAutoFit/>
          </a:bodyPr>
          <a:lstStyle/>
          <a:p>
            <a:pPr marL="298450" lvl="0" indent="-285750">
              <a:spcBef>
                <a:spcPts val="100"/>
              </a:spcBef>
              <a:buFont typeface="Arial" panose="020B0604020202020204" pitchFamily="34" charset="0"/>
              <a:buChar char="•"/>
              <a:defRPr/>
            </a:pPr>
            <a:r>
              <a:rPr lang="en-US" sz="1400" spc="-5" dirty="0">
                <a:cs typeface="Arial" panose="020B0604020202020204" pitchFamily="34" charset="0"/>
              </a:rPr>
              <a:t>Provides 24/7 manned CBRNE decision support capability for planning, operations, and post-event analysis</a:t>
            </a:r>
          </a:p>
          <a:p>
            <a:pPr marL="298450" lvl="0" indent="-285750">
              <a:spcBef>
                <a:spcPts val="100"/>
              </a:spcBef>
              <a:buFont typeface="Arial" panose="020B0604020202020204" pitchFamily="34" charset="0"/>
              <a:buChar char="•"/>
              <a:defRPr/>
            </a:pPr>
            <a:r>
              <a:rPr lang="en-US" sz="1400" spc="-5" dirty="0">
                <a:cs typeface="Arial" panose="020B0604020202020204" pitchFamily="34" charset="0"/>
              </a:rPr>
              <a:t>Serves as the technical focal point for National CWMD Technical Reachback Enterprise analysis, modeling, and simulation</a:t>
            </a:r>
            <a:endParaRPr kumimoji="0" lang="en-US" sz="1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99">
            <a:extLst>
              <a:ext uri="{FF2B5EF4-FFF2-40B4-BE49-F238E27FC236}">
                <a16:creationId xmlns:a16="http://schemas.microsoft.com/office/drawing/2014/main" id="{414392F7-C8F3-41DC-848D-AA5FD724EC9F}"/>
              </a:ext>
            </a:extLst>
          </p:cNvPr>
          <p:cNvSpPr/>
          <p:nvPr/>
        </p:nvSpPr>
        <p:spPr>
          <a:xfrm>
            <a:off x="8085577" y="2488667"/>
            <a:ext cx="4086133" cy="1600438"/>
          </a:xfrm>
          <a:prstGeom prst="rect">
            <a:avLst/>
          </a:prstGeom>
        </p:spPr>
        <p:txBody>
          <a:bodyPr wrap="square">
            <a:spAutoFit/>
          </a:bodyPr>
          <a:lstStyle/>
          <a:p>
            <a:pPr marL="298450" marR="5080" indent="-285750">
              <a:spcBef>
                <a:spcPts val="0"/>
              </a:spcBef>
              <a:buFont typeface="Arial" panose="020B0604020202020204" pitchFamily="34" charset="0"/>
              <a:buChar char="•"/>
            </a:pPr>
            <a:r>
              <a:rPr lang="en-US" sz="1400" spc="-5" dirty="0">
                <a:cs typeface="Arial" panose="020B0604020202020204" pitchFamily="34" charset="0"/>
              </a:rPr>
              <a:t>Manages DTRA’s basic research program and provides computational services, support, and coordination for the Directorate</a:t>
            </a:r>
          </a:p>
          <a:p>
            <a:pPr marL="298450" marR="5080" indent="-285750">
              <a:spcBef>
                <a:spcPts val="0"/>
              </a:spcBef>
              <a:buFont typeface="Arial" panose="020B0604020202020204" pitchFamily="34" charset="0"/>
              <a:buChar char="•"/>
            </a:pPr>
            <a:r>
              <a:rPr lang="en-US" sz="1400" spc="-5" dirty="0">
                <a:cs typeface="Arial" panose="020B0604020202020204" pitchFamily="34" charset="0"/>
              </a:rPr>
              <a:t>Includes supporting software development, access to High Performance Computing (HPC), and coordinating across programs harnessing Artificial Intelligence (AI).</a:t>
            </a:r>
          </a:p>
        </p:txBody>
      </p:sp>
      <p:sp>
        <p:nvSpPr>
          <p:cNvPr id="102" name="Arc 101">
            <a:extLst>
              <a:ext uri="{FF2B5EF4-FFF2-40B4-BE49-F238E27FC236}">
                <a16:creationId xmlns:a16="http://schemas.microsoft.com/office/drawing/2014/main" id="{D08AB074-8C76-48A6-A8C3-F740483A1A19}"/>
              </a:ext>
            </a:extLst>
          </p:cNvPr>
          <p:cNvSpPr/>
          <p:nvPr/>
        </p:nvSpPr>
        <p:spPr>
          <a:xfrm>
            <a:off x="3829510" y="2070961"/>
            <a:ext cx="4211482" cy="4211481"/>
          </a:xfrm>
          <a:prstGeom prst="arc">
            <a:avLst>
              <a:gd name="adj1" fmla="val 17580675"/>
              <a:gd name="adj2" fmla="val 14727569"/>
            </a:avLst>
          </a:prstGeom>
          <a:noFill/>
          <a:ln w="12700" cap="flat" cmpd="sng" algn="ctr">
            <a:solidFill>
              <a:srgbClr val="B4B4B4"/>
            </a:solidFill>
            <a:prstDash val="solid"/>
            <a:miter lim="800000"/>
            <a:headEnd type="arrow"/>
            <a:tailEnd type="arrow"/>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3" name="Arc 102">
            <a:extLst>
              <a:ext uri="{FF2B5EF4-FFF2-40B4-BE49-F238E27FC236}">
                <a16:creationId xmlns:a16="http://schemas.microsoft.com/office/drawing/2014/main" id="{A4AE8739-6BAD-46F2-94AD-C367554916CC}"/>
              </a:ext>
            </a:extLst>
          </p:cNvPr>
          <p:cNvSpPr/>
          <p:nvPr/>
        </p:nvSpPr>
        <p:spPr>
          <a:xfrm>
            <a:off x="4190857" y="2432308"/>
            <a:ext cx="3488787" cy="3488786"/>
          </a:xfrm>
          <a:prstGeom prst="arc">
            <a:avLst>
              <a:gd name="adj1" fmla="val 18638933"/>
              <a:gd name="adj2" fmla="val 18630248"/>
            </a:avLst>
          </a:prstGeom>
          <a:noFill/>
          <a:ln w="12700" cap="flat" cmpd="sng" algn="ctr">
            <a:solidFill>
              <a:schemeClr val="tx1">
                <a:lumMod val="50000"/>
                <a:lumOff val="50000"/>
              </a:schemeClr>
            </a:solidFill>
            <a:prstDash val="solid"/>
            <a:miter lim="800000"/>
            <a:headEnd type="none"/>
            <a:tailEnd type="none"/>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9" name="Oval 108">
            <a:extLst>
              <a:ext uri="{FF2B5EF4-FFF2-40B4-BE49-F238E27FC236}">
                <a16:creationId xmlns:a16="http://schemas.microsoft.com/office/drawing/2014/main" id="{7F0635C2-4AA7-46A6-83FE-541D2CEB17F9}"/>
              </a:ext>
            </a:extLst>
          </p:cNvPr>
          <p:cNvSpPr/>
          <p:nvPr/>
        </p:nvSpPr>
        <p:spPr>
          <a:xfrm>
            <a:off x="4775478" y="3077533"/>
            <a:ext cx="2291193" cy="2291189"/>
          </a:xfrm>
          <a:prstGeom prst="ellipse">
            <a:avLst/>
          </a:prstGeom>
          <a:solidFill>
            <a:schemeClr val="tx1">
              <a:lumMod val="85000"/>
            </a:schemeClr>
          </a:solidFill>
          <a:ln w="12700" cap="flat" cmpd="sng" algn="ctr">
            <a:noFill/>
            <a:prstDash val="solid"/>
            <a:miter lim="800000"/>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10" name="Picture 109">
            <a:extLst>
              <a:ext uri="{FF2B5EF4-FFF2-40B4-BE49-F238E27FC236}">
                <a16:creationId xmlns:a16="http://schemas.microsoft.com/office/drawing/2014/main" id="{A9FCF31B-E2F9-4B31-AC53-67A193D041F4}"/>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249096" y="3511068"/>
            <a:ext cx="1320542" cy="1325583"/>
          </a:xfrm>
          <a:prstGeom prst="rect">
            <a:avLst/>
          </a:prstGeom>
          <a:ln>
            <a:solidFill>
              <a:schemeClr val="tx1">
                <a:lumMod val="50000"/>
                <a:lumOff val="50000"/>
              </a:schemeClr>
            </a:solidFill>
          </a:ln>
        </p:spPr>
      </p:pic>
      <p:pic>
        <p:nvPicPr>
          <p:cNvPr id="117" name="Picture 116" descr="File:Terra globe icon.pn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648" y="3770261"/>
            <a:ext cx="749437" cy="746525"/>
          </a:xfrm>
          <a:prstGeom prst="rect">
            <a:avLst/>
          </a:prstGeom>
        </p:spPr>
      </p:pic>
      <p:sp>
        <p:nvSpPr>
          <p:cNvPr id="7" name="Slide Number Placeholder 2">
            <a:extLst>
              <a:ext uri="{FF2B5EF4-FFF2-40B4-BE49-F238E27FC236}">
                <a16:creationId xmlns:a16="http://schemas.microsoft.com/office/drawing/2014/main" id="{F6C35E01-10FB-CD41-C3DF-EE18038F2F38}"/>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10</a:t>
            </a:fld>
            <a:endParaRPr lang="en-US" dirty="0">
              <a:latin typeface="Calibri" panose="020F0502020204030204"/>
              <a:ea typeface="+mn-ea"/>
              <a:cs typeface="+mn-cs"/>
            </a:endParaRPr>
          </a:p>
        </p:txBody>
      </p:sp>
      <p:pic>
        <p:nvPicPr>
          <p:cNvPr id="2" name="Picture 1">
            <a:extLst>
              <a:ext uri="{FF2B5EF4-FFF2-40B4-BE49-F238E27FC236}">
                <a16:creationId xmlns:a16="http://schemas.microsoft.com/office/drawing/2014/main" id="{F4EB36AD-E4AB-2A29-04D6-6425BCEB7D90}"/>
              </a:ext>
            </a:extLst>
          </p:cNvPr>
          <p:cNvPicPr>
            <a:picLocks noChangeAspect="1"/>
          </p:cNvPicPr>
          <p:nvPr/>
        </p:nvPicPr>
        <p:blipFill>
          <a:blip r:embed="rId5" cstate="print">
            <a:extLst>
              <a:ext uri="{28A0092B-C50C-407E-A947-70E740481C1C}">
                <a14:useLocalDpi xmlns:a14="http://schemas.microsoft.com/office/drawing/2010/main" val="0"/>
              </a:ext>
            </a:extLst>
          </a:blip>
          <a:srcRect l="6316" r="6316"/>
          <a:stretch/>
        </p:blipFill>
        <p:spPr>
          <a:xfrm>
            <a:off x="3904146" y="2871226"/>
            <a:ext cx="924272" cy="946184"/>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7B1D0D45-D565-2F0F-D095-CB7E8D749F06}"/>
              </a:ext>
            </a:extLst>
          </p:cNvPr>
          <p:cNvPicPr>
            <a:picLocks noChangeAspect="1"/>
          </p:cNvPicPr>
          <p:nvPr/>
        </p:nvPicPr>
        <p:blipFill>
          <a:blip r:embed="rId6" cstate="print">
            <a:extLst>
              <a:ext uri="{28A0092B-C50C-407E-A947-70E740481C1C}">
                <a14:useLocalDpi xmlns:a14="http://schemas.microsoft.com/office/drawing/2010/main" val="0"/>
              </a:ext>
            </a:extLst>
          </a:blip>
          <a:srcRect l="5338" r="5338"/>
          <a:stretch/>
        </p:blipFill>
        <p:spPr>
          <a:xfrm>
            <a:off x="7097702" y="2871226"/>
            <a:ext cx="924272" cy="946184"/>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AEC8AE05-6277-C15C-6E43-E0CAD321924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1773" b="11773"/>
          <a:stretch/>
        </p:blipFill>
        <p:spPr>
          <a:xfrm>
            <a:off x="4121164" y="4816000"/>
            <a:ext cx="924272" cy="946184"/>
          </a:xfrm>
          <a:prstGeom prst="ellipse">
            <a:avLst/>
          </a:prstGeom>
          <a:ln w="28575"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6274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849" y="240113"/>
            <a:ext cx="9828075" cy="838397"/>
          </a:xfrm>
        </p:spPr>
        <p:txBody>
          <a:bodyPr/>
          <a:lstStyle/>
          <a:p>
            <a:r>
              <a:rPr lang="en-US" dirty="0"/>
              <a:t>Technical Reachback</a:t>
            </a:r>
          </a:p>
        </p:txBody>
      </p:sp>
      <p:sp>
        <p:nvSpPr>
          <p:cNvPr id="5" name="TextBox 4"/>
          <p:cNvSpPr txBox="1"/>
          <p:nvPr/>
        </p:nvSpPr>
        <p:spPr>
          <a:xfrm>
            <a:off x="275372" y="1482297"/>
            <a:ext cx="11729394" cy="1015663"/>
          </a:xfrm>
          <a:prstGeom prst="rect">
            <a:avLst/>
          </a:prstGeom>
          <a:noFill/>
        </p:spPr>
        <p:txBody>
          <a:bodyPr wrap="square" rtlCol="0">
            <a:spAutoFit/>
          </a:bodyPr>
          <a:lstStyle/>
          <a:p>
            <a:pPr algn="ctr"/>
            <a:r>
              <a:rPr lang="en-US" sz="2000" dirty="0"/>
              <a:t>Technical Reachback provides 24/7 CBRNE (Chemical, Biological, Radiological, Nuclear, Explosives) subject matter expertise, decision support capability for planning, operations, and post event analysis to the Office of the Secretary of Defense (OSD), CCMDs, and other U.S. Government partners.</a:t>
            </a:r>
          </a:p>
        </p:txBody>
      </p:sp>
      <p:sp>
        <p:nvSpPr>
          <p:cNvPr id="15" name="TextBox 14"/>
          <p:cNvSpPr txBox="1"/>
          <p:nvPr/>
        </p:nvSpPr>
        <p:spPr>
          <a:xfrm>
            <a:off x="3920192" y="2791338"/>
            <a:ext cx="5890014" cy="984885"/>
          </a:xfrm>
          <a:prstGeom prst="rect">
            <a:avLst/>
          </a:prstGeom>
          <a:noFill/>
          <a:ln>
            <a:noFill/>
          </a:ln>
        </p:spPr>
        <p:txBody>
          <a:bodyPr wrap="square" rtlCol="0">
            <a:spAutoFit/>
          </a:bodyPr>
          <a:lstStyle/>
          <a:p>
            <a:r>
              <a:rPr lang="en-US" sz="2200" b="1" dirty="0"/>
              <a:t>Modeling Tools used by Reachback:</a:t>
            </a:r>
          </a:p>
          <a:p>
            <a:pPr marL="342900" indent="-342900">
              <a:buFont typeface="Arial" panose="020B0604020202020204" pitchFamily="34" charset="0"/>
              <a:buChar char="•"/>
            </a:pPr>
            <a:r>
              <a:rPr lang="en-US" sz="1800" dirty="0"/>
              <a:t>Atmospheric Plume Modeling</a:t>
            </a:r>
          </a:p>
          <a:p>
            <a:pPr marL="342900" indent="-342900">
              <a:buFont typeface="Arial" panose="020B0604020202020204" pitchFamily="34" charset="0"/>
              <a:buChar char="•"/>
            </a:pPr>
            <a:r>
              <a:rPr lang="en-US" sz="1800" dirty="0"/>
              <a:t>Waterbourne &amp; Natural Hazard Modeling</a:t>
            </a:r>
          </a:p>
        </p:txBody>
      </p:sp>
      <p:pic>
        <p:nvPicPr>
          <p:cNvPr id="16" name="Picture 2" descr="\\u262\aeschlj\My Pictures\Reachback Cool Pics for stuff\HPAC plum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1665" y="2797485"/>
            <a:ext cx="3168527" cy="173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63510" y="4767820"/>
            <a:ext cx="2428877" cy="157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descr="room_FragmentEnergyRods_LOS_81mm.png"/>
          <p:cNvPicPr>
            <a:picLocks/>
          </p:cNvPicPr>
          <p:nvPr/>
        </p:nvPicPr>
        <p:blipFill>
          <a:blip r:embed="rId5">
            <a:extLst>
              <a:ext uri="{28A0092B-C50C-407E-A947-70E740481C1C}">
                <a14:useLocalDpi xmlns:a14="http://schemas.microsoft.com/office/drawing/2010/main"/>
              </a:ext>
            </a:extLst>
          </a:blip>
          <a:srcRect/>
          <a:stretch>
            <a:fillRect/>
          </a:stretch>
        </p:blipFill>
        <p:spPr bwMode="auto">
          <a:xfrm>
            <a:off x="751665" y="4767820"/>
            <a:ext cx="2241643" cy="152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5588814" y="4673366"/>
            <a:ext cx="7962088" cy="2099592"/>
            <a:chOff x="6348084" y="4477421"/>
            <a:chExt cx="5433975" cy="2099592"/>
          </a:xfrm>
        </p:grpSpPr>
        <p:sp>
          <p:nvSpPr>
            <p:cNvPr id="6" name="TextBox 5"/>
            <p:cNvSpPr txBox="1"/>
            <p:nvPr/>
          </p:nvSpPr>
          <p:spPr>
            <a:xfrm>
              <a:off x="6350523" y="5007353"/>
              <a:ext cx="5431536" cy="1569660"/>
            </a:xfrm>
            <a:prstGeom prst="rect">
              <a:avLst/>
            </a:prstGeom>
            <a:noFill/>
          </p:spPr>
          <p:txBody>
            <a:bodyPr wrap="square" numCol="3" rtlCol="0">
              <a:spAutoFit/>
            </a:bodyPr>
            <a:lstStyle/>
            <a:p>
              <a:pPr marL="285750" indent="-285750">
                <a:buFont typeface="Arial" panose="020B0604020202020204" pitchFamily="34" charset="0"/>
                <a:buChar char="•"/>
              </a:pPr>
              <a:r>
                <a:rPr lang="en-US" sz="1600" dirty="0"/>
                <a:t>Operational support</a:t>
              </a:r>
            </a:p>
            <a:p>
              <a:pPr marL="285750" indent="-285750">
                <a:buFont typeface="Arial" panose="020B0604020202020204" pitchFamily="34" charset="0"/>
                <a:buChar char="•"/>
              </a:pPr>
              <a:r>
                <a:rPr lang="en-US" sz="1600" dirty="0"/>
                <a:t>Enabling activities </a:t>
              </a:r>
            </a:p>
            <a:p>
              <a:pPr marL="285750" indent="-285750">
                <a:buFont typeface="Arial" panose="020B0604020202020204" pitchFamily="34" charset="0"/>
                <a:buChar char="•"/>
              </a:pPr>
              <a:r>
                <a:rPr lang="en-US" sz="1600" dirty="0"/>
                <a:t>Epidemiological modeling</a:t>
              </a:r>
            </a:p>
            <a:p>
              <a:pPr algn="ctr"/>
              <a:endParaRPr lang="en-US" sz="1600" dirty="0"/>
            </a:p>
            <a:p>
              <a:pPr algn="ctr"/>
              <a:endParaRPr lang="en-US" sz="1600" dirty="0"/>
            </a:p>
            <a:p>
              <a:pPr algn="ctr"/>
              <a:endParaRPr lang="en-US" sz="1600" dirty="0"/>
            </a:p>
            <a:p>
              <a:pPr marL="285750" indent="-285750">
                <a:buFont typeface="Arial" panose="020B0604020202020204" pitchFamily="34" charset="0"/>
                <a:buChar char="•"/>
              </a:pPr>
              <a:r>
                <a:rPr lang="en-US" sz="1600" dirty="0"/>
                <a:t>Nuclear modeling </a:t>
              </a:r>
            </a:p>
            <a:p>
              <a:pPr marL="285750" indent="-285750">
                <a:buFont typeface="Arial" panose="020B0604020202020204" pitchFamily="34" charset="0"/>
                <a:buChar char="•"/>
              </a:pPr>
              <a:r>
                <a:rPr lang="en-US" sz="1600" dirty="0"/>
                <a:t>Post event analysis</a:t>
              </a:r>
            </a:p>
          </p:txBody>
        </p:sp>
        <p:sp>
          <p:nvSpPr>
            <p:cNvPr id="3" name="TextBox 2">
              <a:extLst>
                <a:ext uri="{FF2B5EF4-FFF2-40B4-BE49-F238E27FC236}">
                  <a16:creationId xmlns:a16="http://schemas.microsoft.com/office/drawing/2014/main" id="{CF36179C-E694-B58F-3905-D3D51DCBC030}"/>
                </a:ext>
              </a:extLst>
            </p:cNvPr>
            <p:cNvSpPr txBox="1"/>
            <p:nvPr/>
          </p:nvSpPr>
          <p:spPr>
            <a:xfrm>
              <a:off x="6348084" y="4477421"/>
              <a:ext cx="2274685" cy="461665"/>
            </a:xfrm>
            <a:prstGeom prst="rect">
              <a:avLst/>
            </a:prstGeom>
            <a:noFill/>
          </p:spPr>
          <p:txBody>
            <a:bodyPr wrap="none" rtlCol="0">
              <a:spAutoFit/>
            </a:bodyPr>
            <a:lstStyle/>
            <a:p>
              <a:r>
                <a:rPr lang="en-US" sz="2400" b="1" dirty="0"/>
                <a:t>Reachback Priorities:</a:t>
              </a:r>
              <a:endParaRPr lang="en-US" dirty="0"/>
            </a:p>
          </p:txBody>
        </p:sp>
      </p:grpSp>
      <p:sp>
        <p:nvSpPr>
          <p:cNvPr id="4" name="Slide Number Placeholder 2">
            <a:extLst>
              <a:ext uri="{FF2B5EF4-FFF2-40B4-BE49-F238E27FC236}">
                <a16:creationId xmlns:a16="http://schemas.microsoft.com/office/drawing/2014/main" id="{8AD811FE-80FC-2871-1BC0-5772A952036C}"/>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11</a:t>
            </a:fld>
            <a:endParaRPr lang="en-US" dirty="0">
              <a:latin typeface="Calibri" panose="020F0502020204030204"/>
              <a:ea typeface="+mn-ea"/>
              <a:cs typeface="+mn-cs"/>
            </a:endParaRPr>
          </a:p>
        </p:txBody>
      </p:sp>
    </p:spTree>
    <p:extLst>
      <p:ext uri="{BB962C8B-B14F-4D97-AF65-F5344CB8AC3E}">
        <p14:creationId xmlns:p14="http://schemas.microsoft.com/office/powerpoint/2010/main" val="36820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0" y="1309531"/>
            <a:ext cx="12123770" cy="4799480"/>
            <a:chOff x="164368" y="1357984"/>
            <a:chExt cx="12123770" cy="4799480"/>
          </a:xfrm>
        </p:grpSpPr>
        <p:sp>
          <p:nvSpPr>
            <p:cNvPr id="90" name="TextBox 9"/>
            <p:cNvSpPr txBox="1">
              <a:spLocks noChangeArrowheads="1"/>
            </p:cNvSpPr>
            <p:nvPr/>
          </p:nvSpPr>
          <p:spPr bwMode="auto">
            <a:xfrm>
              <a:off x="8451661" y="1357984"/>
              <a:ext cx="383647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Univers"/>
                  <a:ea typeface="MS PGothic" panose="020B0600070205080204" pitchFamily="34" charset="-128"/>
                </a:defRPr>
              </a:lvl1pPr>
              <a:lvl2pPr marL="742950" indent="-285750">
                <a:spcBef>
                  <a:spcPct val="20000"/>
                </a:spcBef>
                <a:buFont typeface="Times" panose="02020603050405020304" pitchFamily="18" charset="0"/>
                <a:buChar char="•"/>
                <a:defRPr sz="2400">
                  <a:solidFill>
                    <a:schemeClr val="tx1"/>
                  </a:solidFill>
                  <a:latin typeface="Univers"/>
                  <a:ea typeface="MS PGothic" panose="020B0600070205080204" pitchFamily="34" charset="-128"/>
                </a:defRPr>
              </a:lvl2pPr>
              <a:lvl3pPr marL="1143000" indent="-228600">
                <a:spcBef>
                  <a:spcPct val="20000"/>
                </a:spcBef>
                <a:buChar char="•"/>
                <a:defRPr sz="2000">
                  <a:solidFill>
                    <a:schemeClr val="tx1"/>
                  </a:solidFill>
                  <a:latin typeface="Univers"/>
                  <a:ea typeface="MS PGothic"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Univers"/>
                  <a:ea typeface="MS PGothic" panose="020B0600070205080204" pitchFamily="34" charset="-128"/>
                </a:defRPr>
              </a:lvl4pPr>
              <a:lvl5pPr marL="2057400" indent="-228600">
                <a:spcBef>
                  <a:spcPct val="20000"/>
                </a:spcBef>
                <a:buFont typeface="Times" panose="02020603050405020304" pitchFamily="18" charset="0"/>
                <a:buChar char="•"/>
                <a:defRPr sz="1400">
                  <a:solidFill>
                    <a:schemeClr val="tx1"/>
                  </a:solidFill>
                  <a:latin typeface="Univers"/>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9pPr>
            </a:lstStyle>
            <a:p>
              <a:pPr marL="0" marR="0" lvl="0" indent="0" algn="l" defTabSz="914400" rtl="0" eaLnBrk="1" fontAlgn="auto" latinLnBrk="0" hangingPunct="1">
                <a:lnSpc>
                  <a:spcPct val="80000"/>
                </a:lnSpc>
                <a:spcBef>
                  <a:spcPts val="0"/>
                </a:spcBef>
                <a:spcAft>
                  <a:spcPts val="500"/>
                </a:spcAft>
                <a:buClrTx/>
                <a:buSzTx/>
                <a:buFontTx/>
                <a:buNone/>
                <a:tabLst/>
                <a:defRPr/>
              </a:pPr>
              <a:r>
                <a:rPr kumimoji="0" lang="en-US" sz="1600" b="1" i="1" u="none" strike="noStrike" kern="1200" cap="none" spc="0" normalizeH="0" baseline="0" noProof="0" dirty="0">
                  <a:ln>
                    <a:noFill/>
                  </a:ln>
                  <a:effectLst/>
                  <a:uLnTx/>
                  <a:uFillTx/>
                  <a:latin typeface="Univers"/>
                  <a:ea typeface="MS PGothic" panose="020B0600070205080204" pitchFamily="34" charset="-128"/>
                  <a:cs typeface="+mn-cs"/>
                </a:rPr>
                <a:t>Provide technologies, standards, historical data, and testing to ensure forces can survive and fight</a:t>
              </a:r>
            </a:p>
          </p:txBody>
        </p:sp>
        <p:sp>
          <p:nvSpPr>
            <p:cNvPr id="91" name="TextBox 9"/>
            <p:cNvSpPr txBox="1">
              <a:spLocks noChangeArrowheads="1"/>
            </p:cNvSpPr>
            <p:nvPr/>
          </p:nvSpPr>
          <p:spPr bwMode="auto">
            <a:xfrm>
              <a:off x="4413032" y="1473984"/>
              <a:ext cx="4038629"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Univers"/>
                  <a:ea typeface="MS PGothic" panose="020B0600070205080204" pitchFamily="34" charset="-128"/>
                </a:defRPr>
              </a:lvl1pPr>
              <a:lvl2pPr marL="742950" indent="-285750">
                <a:spcBef>
                  <a:spcPct val="20000"/>
                </a:spcBef>
                <a:buFont typeface="Times" panose="02020603050405020304" pitchFamily="18" charset="0"/>
                <a:buChar char="•"/>
                <a:defRPr sz="2400">
                  <a:solidFill>
                    <a:schemeClr val="tx1"/>
                  </a:solidFill>
                  <a:latin typeface="Univers"/>
                  <a:ea typeface="MS PGothic" panose="020B0600070205080204" pitchFamily="34" charset="-128"/>
                </a:defRPr>
              </a:lvl2pPr>
              <a:lvl3pPr marL="1143000" indent="-228600">
                <a:spcBef>
                  <a:spcPct val="20000"/>
                </a:spcBef>
                <a:buChar char="•"/>
                <a:defRPr sz="2000">
                  <a:solidFill>
                    <a:schemeClr val="tx1"/>
                  </a:solidFill>
                  <a:latin typeface="Univers"/>
                  <a:ea typeface="MS PGothic"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Univers"/>
                  <a:ea typeface="MS PGothic" panose="020B0600070205080204" pitchFamily="34" charset="-128"/>
                </a:defRPr>
              </a:lvl4pPr>
              <a:lvl5pPr marL="2057400" indent="-228600">
                <a:spcBef>
                  <a:spcPct val="20000"/>
                </a:spcBef>
                <a:buFont typeface="Times" panose="02020603050405020304" pitchFamily="18" charset="0"/>
                <a:buChar char="•"/>
                <a:defRPr sz="1400">
                  <a:solidFill>
                    <a:schemeClr val="tx1"/>
                  </a:solidFill>
                  <a:latin typeface="Univers"/>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9pPr>
            </a:lstStyle>
            <a:p>
              <a:pPr marL="0" marR="0" lvl="0" indent="0" algn="l" defTabSz="914400" rtl="0" eaLnBrk="1" fontAlgn="auto" latinLnBrk="0" hangingPunct="1">
                <a:lnSpc>
                  <a:spcPct val="80000"/>
                </a:lnSpc>
                <a:spcBef>
                  <a:spcPts val="0"/>
                </a:spcBef>
                <a:spcAft>
                  <a:spcPts val="500"/>
                </a:spcAft>
                <a:buClrTx/>
                <a:buSzTx/>
                <a:buFontTx/>
                <a:buNone/>
                <a:tabLst/>
                <a:defRPr/>
              </a:pPr>
              <a:r>
                <a:rPr kumimoji="0" lang="en-US" sz="1600" b="1" i="1" u="none" strike="noStrike" kern="1200" cap="none" spc="0" normalizeH="0" baseline="0" noProof="0" dirty="0">
                  <a:ln>
                    <a:noFill/>
                  </a:ln>
                  <a:effectLst/>
                  <a:uLnTx/>
                  <a:uFillTx/>
                  <a:latin typeface="Univers"/>
                  <a:ea typeface="MS PGothic" panose="020B0600070205080204" pitchFamily="34" charset="-128"/>
                  <a:cs typeface="+mn-cs"/>
                </a:rPr>
                <a:t>Equip forces to operate effectively on the nuclear battlefield</a:t>
              </a:r>
            </a:p>
          </p:txBody>
        </p:sp>
        <p:sp>
          <p:nvSpPr>
            <p:cNvPr id="92" name="TextBox 9"/>
            <p:cNvSpPr txBox="1">
              <a:spLocks noChangeArrowheads="1"/>
            </p:cNvSpPr>
            <p:nvPr/>
          </p:nvSpPr>
          <p:spPr bwMode="auto">
            <a:xfrm>
              <a:off x="436873" y="1564604"/>
              <a:ext cx="3854561" cy="68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Univers"/>
                  <a:ea typeface="MS PGothic" panose="020B0600070205080204" pitchFamily="34" charset="-128"/>
                </a:defRPr>
              </a:lvl1pPr>
              <a:lvl2pPr marL="742950" indent="-285750">
                <a:spcBef>
                  <a:spcPct val="20000"/>
                </a:spcBef>
                <a:buFont typeface="Times" panose="02020603050405020304" pitchFamily="18" charset="0"/>
                <a:buChar char="•"/>
                <a:defRPr sz="2400">
                  <a:solidFill>
                    <a:schemeClr val="tx1"/>
                  </a:solidFill>
                  <a:latin typeface="Univers"/>
                  <a:ea typeface="MS PGothic" panose="020B0600070205080204" pitchFamily="34" charset="-128"/>
                </a:defRPr>
              </a:lvl2pPr>
              <a:lvl3pPr marL="1143000" indent="-228600">
                <a:spcBef>
                  <a:spcPct val="20000"/>
                </a:spcBef>
                <a:buChar char="•"/>
                <a:defRPr sz="2000">
                  <a:solidFill>
                    <a:schemeClr val="tx1"/>
                  </a:solidFill>
                  <a:latin typeface="Univers"/>
                  <a:ea typeface="MS PGothic"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Univers"/>
                  <a:ea typeface="MS PGothic" panose="020B0600070205080204" pitchFamily="34" charset="-128"/>
                </a:defRPr>
              </a:lvl4pPr>
              <a:lvl5pPr marL="2057400" indent="-228600">
                <a:spcBef>
                  <a:spcPct val="20000"/>
                </a:spcBef>
                <a:buFont typeface="Times" panose="02020603050405020304" pitchFamily="18" charset="0"/>
                <a:buChar char="•"/>
                <a:defRPr sz="1400">
                  <a:solidFill>
                    <a:schemeClr val="tx1"/>
                  </a:solidFill>
                  <a:latin typeface="Univers"/>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9pPr>
            </a:lstStyle>
            <a:p>
              <a:pPr marL="0" marR="0" lvl="0" indent="0" algn="l" defTabSz="914400" rtl="0" eaLnBrk="1" fontAlgn="auto" latinLnBrk="0" hangingPunct="1">
                <a:lnSpc>
                  <a:spcPct val="80000"/>
                </a:lnSpc>
                <a:spcBef>
                  <a:spcPts val="0"/>
                </a:spcBef>
                <a:spcAft>
                  <a:spcPts val="500"/>
                </a:spcAft>
                <a:buClrTx/>
                <a:buSzTx/>
                <a:buFontTx/>
                <a:buNone/>
                <a:tabLst/>
                <a:defRPr/>
              </a:pPr>
              <a:r>
                <a:rPr kumimoji="0" lang="en-US" sz="1600" b="1" i="1" u="none" strike="noStrike" kern="1200" cap="none" spc="0" normalizeH="0" baseline="0" noProof="0" dirty="0">
                  <a:ln>
                    <a:noFill/>
                  </a:ln>
                  <a:effectLst/>
                  <a:uLnTx/>
                  <a:uFillTx/>
                  <a:latin typeface="Univers"/>
                  <a:ea typeface="MS PGothic" panose="020B0600070205080204" pitchFamily="34" charset="-128"/>
                  <a:cs typeface="+mn-cs"/>
                </a:rPr>
                <a:t>Deliver tools that enable effective targeting of U.S. weapons and inform </a:t>
              </a:r>
              <a:br>
                <a:rPr kumimoji="0" lang="en-US" sz="1600" b="1" i="1" u="none" strike="noStrike" kern="1200" cap="none" spc="0" normalizeH="0" baseline="0" noProof="0" dirty="0">
                  <a:ln>
                    <a:noFill/>
                  </a:ln>
                  <a:effectLst/>
                  <a:uLnTx/>
                  <a:uFillTx/>
                  <a:latin typeface="Univers"/>
                  <a:ea typeface="MS PGothic" panose="020B0600070205080204" pitchFamily="34" charset="-128"/>
                  <a:cs typeface="+mn-cs"/>
                </a:rPr>
              </a:br>
              <a:r>
                <a:rPr kumimoji="0" lang="en-US" sz="1600" b="1" i="1" u="none" strike="noStrike" kern="1200" cap="none" spc="0" normalizeH="0" baseline="0" noProof="0" dirty="0">
                  <a:ln>
                    <a:noFill/>
                  </a:ln>
                  <a:effectLst/>
                  <a:uLnTx/>
                  <a:uFillTx/>
                  <a:latin typeface="Univers"/>
                  <a:ea typeface="MS PGothic" panose="020B0600070205080204" pitchFamily="34" charset="-128"/>
                  <a:cs typeface="+mn-cs"/>
                </a:rPr>
                <a:t>the consequences of attacks</a:t>
              </a:r>
              <a:endParaRPr kumimoji="0" lang="en-US" altLang="en-US" sz="1600" b="1" i="1" u="none" strike="noStrike" kern="1200" cap="none" spc="0" normalizeH="0" baseline="0" noProof="0" dirty="0">
                <a:ln>
                  <a:noFill/>
                </a:ln>
                <a:effectLst/>
                <a:uLnTx/>
                <a:uFillTx/>
                <a:latin typeface="Univers"/>
                <a:ea typeface="MS PGothic" panose="020B0600070205080204" pitchFamily="34" charset="-128"/>
                <a:cs typeface="+mn-cs"/>
              </a:endParaRPr>
            </a:p>
          </p:txBody>
        </p:sp>
        <p:sp>
          <p:nvSpPr>
            <p:cNvPr id="93" name="Title 1"/>
            <p:cNvSpPr txBox="1">
              <a:spLocks/>
            </p:cNvSpPr>
            <p:nvPr/>
          </p:nvSpPr>
          <p:spPr bwMode="auto">
            <a:xfrm>
              <a:off x="164368" y="3694734"/>
              <a:ext cx="3080103" cy="5818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defRPr sz="2400" b="1">
                  <a:solidFill>
                    <a:schemeClr val="tx2"/>
                  </a:solidFill>
                  <a:latin typeface="+mn-lt"/>
                  <a:ea typeface="+mj-ea"/>
                  <a:cs typeface="Arial" pitchFamily="34" charset="0"/>
                </a:defRPr>
              </a:lvl1pPr>
              <a:lvl2pPr marL="342900" indent="-342900" algn="l" rtl="0" eaLnBrk="0" fontAlgn="base" hangingPunct="0">
                <a:spcBef>
                  <a:spcPct val="0"/>
                </a:spcBef>
                <a:spcAft>
                  <a:spcPct val="0"/>
                </a:spcAft>
                <a:defRPr sz="2400" b="1">
                  <a:solidFill>
                    <a:schemeClr val="tx2"/>
                  </a:solidFill>
                  <a:latin typeface="Univers" pitchFamily="34" charset="-18"/>
                  <a:ea typeface="ＭＳ Ｐゴシック" pitchFamily="20" charset="-128"/>
                  <a:cs typeface="ＭＳ Ｐゴシック" charset="0"/>
                </a:defRPr>
              </a:lvl2pPr>
              <a:lvl3pPr marL="342900" indent="-342900" algn="l" rtl="0" eaLnBrk="0" fontAlgn="base" hangingPunct="0">
                <a:spcBef>
                  <a:spcPct val="0"/>
                </a:spcBef>
                <a:spcAft>
                  <a:spcPct val="0"/>
                </a:spcAft>
                <a:defRPr sz="2400" b="1">
                  <a:solidFill>
                    <a:schemeClr val="tx2"/>
                  </a:solidFill>
                  <a:latin typeface="Univers" pitchFamily="34" charset="-18"/>
                  <a:ea typeface="ＭＳ Ｐゴシック" pitchFamily="20" charset="-128"/>
                  <a:cs typeface="ＭＳ Ｐゴシック" charset="0"/>
                </a:defRPr>
              </a:lvl3pPr>
              <a:lvl4pPr marL="342900" indent="-342900" algn="l" rtl="0" eaLnBrk="0" fontAlgn="base" hangingPunct="0">
                <a:spcBef>
                  <a:spcPct val="0"/>
                </a:spcBef>
                <a:spcAft>
                  <a:spcPct val="0"/>
                </a:spcAft>
                <a:defRPr sz="2400" b="1">
                  <a:solidFill>
                    <a:schemeClr val="tx2"/>
                  </a:solidFill>
                  <a:latin typeface="Univers" pitchFamily="34" charset="-18"/>
                  <a:ea typeface="ＭＳ Ｐゴシック" pitchFamily="20" charset="-128"/>
                  <a:cs typeface="ＭＳ Ｐゴシック" charset="0"/>
                </a:defRPr>
              </a:lvl4pPr>
              <a:lvl5pPr marL="342900" indent="-342900" algn="l" rtl="0" eaLnBrk="0" fontAlgn="base" hangingPunct="0">
                <a:spcBef>
                  <a:spcPct val="0"/>
                </a:spcBef>
                <a:spcAft>
                  <a:spcPct val="0"/>
                </a:spcAft>
                <a:defRPr sz="2400" b="1">
                  <a:solidFill>
                    <a:schemeClr val="tx2"/>
                  </a:solidFill>
                  <a:latin typeface="Univers" pitchFamily="34" charset="-18"/>
                  <a:ea typeface="ＭＳ Ｐゴシック" pitchFamily="20" charset="-128"/>
                  <a:cs typeface="ＭＳ Ｐゴシック" charset="0"/>
                </a:defRPr>
              </a:lvl5pPr>
              <a:lvl6pPr marL="685800" indent="-342900" algn="l" rtl="0" fontAlgn="base">
                <a:spcBef>
                  <a:spcPct val="0"/>
                </a:spcBef>
                <a:spcAft>
                  <a:spcPct val="0"/>
                </a:spcAft>
                <a:defRPr sz="2400" b="1">
                  <a:solidFill>
                    <a:schemeClr val="tx2"/>
                  </a:solidFill>
                  <a:latin typeface="Univers" pitchFamily="34" charset="-18"/>
                  <a:ea typeface="ＭＳ Ｐゴシック" pitchFamily="20" charset="-128"/>
                </a:defRPr>
              </a:lvl6pPr>
              <a:lvl7pPr marL="1028700" indent="-342900" algn="l" rtl="0" fontAlgn="base">
                <a:spcBef>
                  <a:spcPct val="0"/>
                </a:spcBef>
                <a:spcAft>
                  <a:spcPct val="0"/>
                </a:spcAft>
                <a:defRPr sz="2400" b="1">
                  <a:solidFill>
                    <a:schemeClr val="tx2"/>
                  </a:solidFill>
                  <a:latin typeface="Univers" pitchFamily="34" charset="-18"/>
                  <a:ea typeface="ＭＳ Ｐゴシック" pitchFamily="20" charset="-128"/>
                </a:defRPr>
              </a:lvl7pPr>
              <a:lvl8pPr marL="1371600" indent="-342900" algn="l" rtl="0" fontAlgn="base">
                <a:spcBef>
                  <a:spcPct val="0"/>
                </a:spcBef>
                <a:spcAft>
                  <a:spcPct val="0"/>
                </a:spcAft>
                <a:defRPr sz="2400" b="1">
                  <a:solidFill>
                    <a:schemeClr val="tx2"/>
                  </a:solidFill>
                  <a:latin typeface="Univers" pitchFamily="34" charset="-18"/>
                  <a:ea typeface="ＭＳ Ｐゴシック" pitchFamily="20" charset="-128"/>
                </a:defRPr>
              </a:lvl8pPr>
              <a:lvl9pPr marL="1714500" indent="-342900" algn="l" rtl="0" fontAlgn="base">
                <a:spcBef>
                  <a:spcPct val="0"/>
                </a:spcBef>
                <a:spcAft>
                  <a:spcPct val="0"/>
                </a:spcAft>
                <a:defRPr sz="2400" b="1">
                  <a:solidFill>
                    <a:schemeClr val="tx2"/>
                  </a:solidFill>
                  <a:latin typeface="Univers" pitchFamily="34" charset="-18"/>
                  <a:ea typeface="ＭＳ Ｐゴシック" pitchFamily="20" charset="-128"/>
                </a:defRPr>
              </a:lvl9pPr>
            </a:lstStyle>
            <a:p>
              <a:pPr marL="0" marR="0" lvl="0" indent="0" algn="l" defTabSz="685783" rtl="0" eaLnBrk="0" fontAlgn="base" latinLnBrk="0" hangingPunct="0">
                <a:lnSpc>
                  <a:spcPct val="80000"/>
                </a:lnSpc>
                <a:spcBef>
                  <a:spcPct val="0"/>
                </a:spcBef>
                <a:spcAft>
                  <a:spcPct val="0"/>
                </a:spcAft>
                <a:buClrTx/>
                <a:buSzTx/>
                <a:buFontTx/>
                <a:buNone/>
                <a:tabLst/>
                <a:defRPr/>
              </a:pPr>
              <a:r>
                <a:rPr kumimoji="0" lang="en-US" sz="1600" b="1" i="1" u="none" strike="noStrike" kern="1200" cap="none" spc="0" normalizeH="0" baseline="0" noProof="0" dirty="0">
                  <a:ln>
                    <a:noFill/>
                  </a:ln>
                  <a:solidFill>
                    <a:schemeClr val="tx1"/>
                  </a:solidFill>
                  <a:effectLst/>
                  <a:uLnTx/>
                  <a:uFillTx/>
                  <a:latin typeface="Univers"/>
                  <a:ea typeface="MS PGothic" panose="020B0600070205080204" pitchFamily="34" charset="-128"/>
                  <a:cs typeface="Arial" pitchFamily="34" charset="0"/>
                </a:rPr>
                <a:t>Test concepts and plans through rigorous wargaming</a:t>
              </a:r>
            </a:p>
          </p:txBody>
        </p:sp>
        <p:sp>
          <p:nvSpPr>
            <p:cNvPr id="95" name="TextBox 9"/>
            <p:cNvSpPr txBox="1">
              <a:spLocks noChangeArrowheads="1"/>
            </p:cNvSpPr>
            <p:nvPr/>
          </p:nvSpPr>
          <p:spPr bwMode="auto">
            <a:xfrm>
              <a:off x="205752" y="3255275"/>
              <a:ext cx="1985997" cy="22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Univers"/>
                  <a:ea typeface="MS PGothic" panose="020B0600070205080204" pitchFamily="34" charset="-128"/>
                </a:defRPr>
              </a:lvl1pPr>
              <a:lvl2pPr marL="742950" indent="-285750">
                <a:spcBef>
                  <a:spcPct val="20000"/>
                </a:spcBef>
                <a:buFont typeface="Times" panose="02020603050405020304" pitchFamily="18" charset="0"/>
                <a:buChar char="•"/>
                <a:defRPr sz="2400">
                  <a:solidFill>
                    <a:schemeClr val="tx1"/>
                  </a:solidFill>
                  <a:latin typeface="Univers"/>
                  <a:ea typeface="MS PGothic" panose="020B0600070205080204" pitchFamily="34" charset="-128"/>
                </a:defRPr>
              </a:lvl2pPr>
              <a:lvl3pPr marL="1143000" indent="-228600">
                <a:spcBef>
                  <a:spcPct val="20000"/>
                </a:spcBef>
                <a:buChar char="•"/>
                <a:defRPr sz="2000">
                  <a:solidFill>
                    <a:schemeClr val="tx1"/>
                  </a:solidFill>
                  <a:latin typeface="Univers"/>
                  <a:ea typeface="MS PGothic"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Univers"/>
                  <a:ea typeface="MS PGothic" panose="020B0600070205080204" pitchFamily="34" charset="-128"/>
                </a:defRPr>
              </a:lvl4pPr>
              <a:lvl5pPr marL="2057400" indent="-228600">
                <a:spcBef>
                  <a:spcPct val="20000"/>
                </a:spcBef>
                <a:buFont typeface="Times" panose="02020603050405020304" pitchFamily="18" charset="0"/>
                <a:buChar char="•"/>
                <a:defRPr sz="1400">
                  <a:solidFill>
                    <a:schemeClr val="tx1"/>
                  </a:solidFill>
                  <a:latin typeface="Univers"/>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9p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altLang="en-US" sz="1100" b="1" i="1" u="none" strike="noStrike" kern="1200" cap="none" spc="0" normalizeH="0" baseline="0" noProof="0" dirty="0">
                  <a:ln>
                    <a:noFill/>
                  </a:ln>
                  <a:effectLst/>
                  <a:uLnTx/>
                  <a:uFillTx/>
                  <a:latin typeface="Univers"/>
                  <a:ea typeface="MS PGothic" panose="020B0600070205080204" pitchFamily="34" charset="-128"/>
                  <a:cs typeface="+mn-cs"/>
                </a:rPr>
                <a:t>Nuclear Effects</a:t>
              </a:r>
            </a:p>
          </p:txBody>
        </p:sp>
        <p:sp>
          <p:nvSpPr>
            <p:cNvPr id="96" name="Title 1"/>
            <p:cNvSpPr txBox="1">
              <a:spLocks/>
            </p:cNvSpPr>
            <p:nvPr/>
          </p:nvSpPr>
          <p:spPr bwMode="auto">
            <a:xfrm>
              <a:off x="4442469" y="3971004"/>
              <a:ext cx="3162963" cy="7555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0"/>
                </a:spcBef>
                <a:spcAft>
                  <a:spcPct val="0"/>
                </a:spcAft>
                <a:defRPr sz="2400" b="1">
                  <a:solidFill>
                    <a:schemeClr val="tx2"/>
                  </a:solidFill>
                  <a:latin typeface="+mn-lt"/>
                  <a:ea typeface="+mj-ea"/>
                  <a:cs typeface="Arial" pitchFamily="34" charset="0"/>
                </a:defRPr>
              </a:lvl1pPr>
              <a:lvl2pPr marL="342900" indent="-342900" algn="l" rtl="0" eaLnBrk="0" fontAlgn="base" hangingPunct="0">
                <a:spcBef>
                  <a:spcPct val="0"/>
                </a:spcBef>
                <a:spcAft>
                  <a:spcPct val="0"/>
                </a:spcAft>
                <a:defRPr sz="2400" b="1">
                  <a:solidFill>
                    <a:schemeClr val="tx2"/>
                  </a:solidFill>
                  <a:latin typeface="Univers" pitchFamily="34" charset="-18"/>
                  <a:ea typeface="ＭＳ Ｐゴシック" pitchFamily="20" charset="-128"/>
                  <a:cs typeface="ＭＳ Ｐゴシック" charset="0"/>
                </a:defRPr>
              </a:lvl2pPr>
              <a:lvl3pPr marL="342900" indent="-342900" algn="l" rtl="0" eaLnBrk="0" fontAlgn="base" hangingPunct="0">
                <a:spcBef>
                  <a:spcPct val="0"/>
                </a:spcBef>
                <a:spcAft>
                  <a:spcPct val="0"/>
                </a:spcAft>
                <a:defRPr sz="2400" b="1">
                  <a:solidFill>
                    <a:schemeClr val="tx2"/>
                  </a:solidFill>
                  <a:latin typeface="Univers" pitchFamily="34" charset="-18"/>
                  <a:ea typeface="ＭＳ Ｐゴシック" pitchFamily="20" charset="-128"/>
                  <a:cs typeface="ＭＳ Ｐゴシック" charset="0"/>
                </a:defRPr>
              </a:lvl3pPr>
              <a:lvl4pPr marL="342900" indent="-342900" algn="l" rtl="0" eaLnBrk="0" fontAlgn="base" hangingPunct="0">
                <a:spcBef>
                  <a:spcPct val="0"/>
                </a:spcBef>
                <a:spcAft>
                  <a:spcPct val="0"/>
                </a:spcAft>
                <a:defRPr sz="2400" b="1">
                  <a:solidFill>
                    <a:schemeClr val="tx2"/>
                  </a:solidFill>
                  <a:latin typeface="Univers" pitchFamily="34" charset="-18"/>
                  <a:ea typeface="ＭＳ Ｐゴシック" pitchFamily="20" charset="-128"/>
                  <a:cs typeface="ＭＳ Ｐゴシック" charset="0"/>
                </a:defRPr>
              </a:lvl4pPr>
              <a:lvl5pPr marL="342900" indent="-342900" algn="l" rtl="0" eaLnBrk="0" fontAlgn="base" hangingPunct="0">
                <a:spcBef>
                  <a:spcPct val="0"/>
                </a:spcBef>
                <a:spcAft>
                  <a:spcPct val="0"/>
                </a:spcAft>
                <a:defRPr sz="2400" b="1">
                  <a:solidFill>
                    <a:schemeClr val="tx2"/>
                  </a:solidFill>
                  <a:latin typeface="Univers" pitchFamily="34" charset="-18"/>
                  <a:ea typeface="ＭＳ Ｐゴシック" pitchFamily="20" charset="-128"/>
                  <a:cs typeface="ＭＳ Ｐゴシック" charset="0"/>
                </a:defRPr>
              </a:lvl5pPr>
              <a:lvl6pPr marL="685800" indent="-342900" algn="l" rtl="0" fontAlgn="base">
                <a:spcBef>
                  <a:spcPct val="0"/>
                </a:spcBef>
                <a:spcAft>
                  <a:spcPct val="0"/>
                </a:spcAft>
                <a:defRPr sz="2400" b="1">
                  <a:solidFill>
                    <a:schemeClr val="tx2"/>
                  </a:solidFill>
                  <a:latin typeface="Univers" pitchFamily="34" charset="-18"/>
                  <a:ea typeface="ＭＳ Ｐゴシック" pitchFamily="20" charset="-128"/>
                </a:defRPr>
              </a:lvl6pPr>
              <a:lvl7pPr marL="1028700" indent="-342900" algn="l" rtl="0" fontAlgn="base">
                <a:spcBef>
                  <a:spcPct val="0"/>
                </a:spcBef>
                <a:spcAft>
                  <a:spcPct val="0"/>
                </a:spcAft>
                <a:defRPr sz="2400" b="1">
                  <a:solidFill>
                    <a:schemeClr val="tx2"/>
                  </a:solidFill>
                  <a:latin typeface="Univers" pitchFamily="34" charset="-18"/>
                  <a:ea typeface="ＭＳ Ｐゴシック" pitchFamily="20" charset="-128"/>
                </a:defRPr>
              </a:lvl7pPr>
              <a:lvl8pPr marL="1371600" indent="-342900" algn="l" rtl="0" fontAlgn="base">
                <a:spcBef>
                  <a:spcPct val="0"/>
                </a:spcBef>
                <a:spcAft>
                  <a:spcPct val="0"/>
                </a:spcAft>
                <a:defRPr sz="2400" b="1">
                  <a:solidFill>
                    <a:schemeClr val="tx2"/>
                  </a:solidFill>
                  <a:latin typeface="Univers" pitchFamily="34" charset="-18"/>
                  <a:ea typeface="ＭＳ Ｐゴシック" pitchFamily="20" charset="-128"/>
                </a:defRPr>
              </a:lvl8pPr>
              <a:lvl9pPr marL="1714500" indent="-342900" algn="l" rtl="0" fontAlgn="base">
                <a:spcBef>
                  <a:spcPct val="0"/>
                </a:spcBef>
                <a:spcAft>
                  <a:spcPct val="0"/>
                </a:spcAft>
                <a:defRPr sz="2400" b="1">
                  <a:solidFill>
                    <a:schemeClr val="tx2"/>
                  </a:solidFill>
                  <a:latin typeface="Univers" pitchFamily="34" charset="-18"/>
                  <a:ea typeface="ＭＳ Ｐゴシック" pitchFamily="20" charset="-128"/>
                </a:defRPr>
              </a:lvl9pPr>
            </a:lstStyle>
            <a:p>
              <a:pPr marL="0" marR="0" lvl="0" indent="0" algn="l" defTabSz="685783" rtl="0" eaLnBrk="1" fontAlgn="auto" latinLnBrk="0" hangingPunct="1">
                <a:lnSpc>
                  <a:spcPct val="80000"/>
                </a:lnSpc>
                <a:spcBef>
                  <a:spcPts val="0"/>
                </a:spcBef>
                <a:spcAft>
                  <a:spcPts val="500"/>
                </a:spcAft>
                <a:buClrTx/>
                <a:buSzTx/>
                <a:buFontTx/>
                <a:buNone/>
                <a:tabLst/>
                <a:defRPr/>
              </a:pPr>
              <a:r>
                <a:rPr kumimoji="0" lang="en-US" sz="1600" b="1" i="1" u="none" strike="noStrike" kern="1200" cap="none" spc="0" normalizeH="0" baseline="0" noProof="0" dirty="0">
                  <a:ln>
                    <a:noFill/>
                  </a:ln>
                  <a:solidFill>
                    <a:schemeClr val="tx1"/>
                  </a:solidFill>
                  <a:effectLst/>
                  <a:uLnTx/>
                  <a:uFillTx/>
                  <a:latin typeface="Univers"/>
                  <a:ea typeface="MS PGothic" panose="020B0600070205080204" pitchFamily="34" charset="-128"/>
                  <a:cs typeface="Arial" pitchFamily="34" charset="0"/>
                </a:rPr>
                <a:t>Deliver integrated, cloud-ready, AI-enhanced applications and data analysis</a:t>
              </a:r>
            </a:p>
          </p:txBody>
        </p:sp>
        <p:pic>
          <p:nvPicPr>
            <p:cNvPr id="98" name="Picture 97"/>
            <p:cNvPicPr>
              <a:picLocks noChangeAspect="1"/>
            </p:cNvPicPr>
            <p:nvPr/>
          </p:nvPicPr>
          <p:blipFill>
            <a:blip r:embed="rId3"/>
            <a:stretch>
              <a:fillRect/>
            </a:stretch>
          </p:blipFill>
          <p:spPr>
            <a:xfrm>
              <a:off x="4800402" y="2051972"/>
              <a:ext cx="1608617" cy="989060"/>
            </a:xfrm>
            <a:prstGeom prst="rect">
              <a:avLst/>
            </a:prstGeom>
            <a:ln>
              <a:noFill/>
            </a:ln>
            <a:effectLst>
              <a:outerShdw blurRad="292100" dist="139700" dir="2700000" algn="tl" rotWithShape="0">
                <a:srgbClr val="333333">
                  <a:alpha val="65000"/>
                </a:srgbClr>
              </a:outerShdw>
            </a:effectLst>
          </p:spPr>
        </p:pic>
        <p:sp>
          <p:nvSpPr>
            <p:cNvPr id="99" name="object 2"/>
            <p:cNvSpPr>
              <a:spLocks noChangeArrowheads="1"/>
            </p:cNvSpPr>
            <p:nvPr/>
          </p:nvSpPr>
          <p:spPr bwMode="auto">
            <a:xfrm>
              <a:off x="6604150" y="2559667"/>
              <a:ext cx="1777332" cy="857337"/>
            </a:xfrm>
            <a:prstGeom prst="rect">
              <a:avLst/>
            </a:prstGeom>
            <a:blipFill dpi="0" rotWithShape="1">
              <a:blip r:embed="rId4"/>
              <a:srcRect/>
              <a:stretch>
                <a:fillRect/>
              </a:stretch>
            </a:blipFill>
            <a:ln>
              <a:noFill/>
            </a:ln>
            <a:effectLst>
              <a:outerShdw blurRad="292100" dist="139700" dir="2700000" algn="ctr" rotWithShape="0">
                <a:srgbClr val="000000">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000099"/>
                </a:buClr>
                <a:buChar char="•"/>
                <a:defRPr sz="2800">
                  <a:solidFill>
                    <a:schemeClr val="tx1"/>
                  </a:solidFill>
                  <a:latin typeface="Univers"/>
                  <a:ea typeface="ＭＳ Ｐゴシック" panose="020B0600070205080204" pitchFamily="34" charset="-128"/>
                </a:defRPr>
              </a:lvl1pPr>
              <a:lvl2pPr marL="742950" indent="-285750">
                <a:spcBef>
                  <a:spcPct val="20000"/>
                </a:spcBef>
                <a:buClr>
                  <a:srgbClr val="000099"/>
                </a:buClr>
                <a:buChar char="•"/>
                <a:defRPr sz="2400">
                  <a:solidFill>
                    <a:schemeClr val="tx1"/>
                  </a:solidFill>
                  <a:latin typeface="Univers"/>
                  <a:ea typeface="ＭＳ Ｐゴシック" panose="020B0600070205080204" pitchFamily="34" charset="-128"/>
                </a:defRPr>
              </a:lvl2pPr>
              <a:lvl3pPr marL="1143000" indent="-228600">
                <a:spcBef>
                  <a:spcPct val="20000"/>
                </a:spcBef>
                <a:buClr>
                  <a:srgbClr val="000099"/>
                </a:buClr>
                <a:buChar char="•"/>
                <a:defRPr sz="2000">
                  <a:solidFill>
                    <a:schemeClr val="tx1"/>
                  </a:solidFill>
                  <a:latin typeface="Univers"/>
                  <a:ea typeface="ＭＳ Ｐゴシック" panose="020B0600070205080204" pitchFamily="34" charset="-128"/>
                </a:defRPr>
              </a:lvl3pPr>
              <a:lvl4pPr marL="1600200" indent="-228600">
                <a:spcBef>
                  <a:spcPct val="20000"/>
                </a:spcBef>
                <a:buClr>
                  <a:srgbClr val="000099"/>
                </a:buClr>
                <a:buChar char="•"/>
                <a:defRPr sz="1600">
                  <a:solidFill>
                    <a:schemeClr val="tx1"/>
                  </a:solidFill>
                  <a:latin typeface="Univers"/>
                  <a:ea typeface="ＭＳ Ｐゴシック" panose="020B0600070205080204" pitchFamily="34" charset="-128"/>
                </a:defRPr>
              </a:lvl4pPr>
              <a:lvl5pPr marL="2057400" indent="-228600">
                <a:spcBef>
                  <a:spcPct val="20000"/>
                </a:spcBef>
                <a:buClr>
                  <a:srgbClr val="000099"/>
                </a:buClr>
                <a:buChar char="•"/>
                <a:defRPr sz="1400">
                  <a:solidFill>
                    <a:schemeClr val="tx1"/>
                  </a:solidFill>
                  <a:latin typeface="Univers"/>
                  <a:ea typeface="ＭＳ Ｐゴシック" panose="020B0600070205080204" pitchFamily="34" charset="-128"/>
                </a:defRPr>
              </a:lvl5pPr>
              <a:lvl6pPr marL="2514600" indent="-228600" eaLnBrk="0" fontAlgn="base" hangingPunct="0">
                <a:spcBef>
                  <a:spcPct val="20000"/>
                </a:spcBef>
                <a:spcAft>
                  <a:spcPct val="0"/>
                </a:spcAft>
                <a:buClr>
                  <a:srgbClr val="000099"/>
                </a:buClr>
                <a:buChar char="•"/>
                <a:defRPr sz="1400">
                  <a:solidFill>
                    <a:schemeClr val="tx1"/>
                  </a:solidFill>
                  <a:latin typeface="Univers"/>
                  <a:ea typeface="ＭＳ Ｐゴシック" panose="020B0600070205080204" pitchFamily="34" charset="-128"/>
                </a:defRPr>
              </a:lvl6pPr>
              <a:lvl7pPr marL="2971800" indent="-228600" eaLnBrk="0" fontAlgn="base" hangingPunct="0">
                <a:spcBef>
                  <a:spcPct val="20000"/>
                </a:spcBef>
                <a:spcAft>
                  <a:spcPct val="0"/>
                </a:spcAft>
                <a:buClr>
                  <a:srgbClr val="000099"/>
                </a:buClr>
                <a:buChar char="•"/>
                <a:defRPr sz="1400">
                  <a:solidFill>
                    <a:schemeClr val="tx1"/>
                  </a:solidFill>
                  <a:latin typeface="Univers"/>
                  <a:ea typeface="ＭＳ Ｐゴシック" panose="020B0600070205080204" pitchFamily="34" charset="-128"/>
                </a:defRPr>
              </a:lvl7pPr>
              <a:lvl8pPr marL="3429000" indent="-228600" eaLnBrk="0" fontAlgn="base" hangingPunct="0">
                <a:spcBef>
                  <a:spcPct val="20000"/>
                </a:spcBef>
                <a:spcAft>
                  <a:spcPct val="0"/>
                </a:spcAft>
                <a:buClr>
                  <a:srgbClr val="000099"/>
                </a:buClr>
                <a:buChar char="•"/>
                <a:defRPr sz="1400">
                  <a:solidFill>
                    <a:schemeClr val="tx1"/>
                  </a:solidFill>
                  <a:latin typeface="Univers"/>
                  <a:ea typeface="ＭＳ Ｐゴシック" panose="020B0600070205080204" pitchFamily="34" charset="-128"/>
                </a:defRPr>
              </a:lvl8pPr>
              <a:lvl9pPr marL="3886200" indent="-228600" eaLnBrk="0" fontAlgn="base" hangingPunct="0">
                <a:spcBef>
                  <a:spcPct val="20000"/>
                </a:spcBef>
                <a:spcAft>
                  <a:spcPct val="0"/>
                </a:spcAft>
                <a:buClr>
                  <a:srgbClr val="000099"/>
                </a:buClr>
                <a:buChar char="•"/>
                <a:defRPr sz="1400">
                  <a:solidFill>
                    <a:schemeClr val="tx1"/>
                  </a:solidFill>
                  <a:latin typeface="Univers"/>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endParaRPr>
            </a:p>
          </p:txBody>
        </p:sp>
        <p:pic>
          <p:nvPicPr>
            <p:cNvPr id="104" name="Picture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894" y="4669085"/>
              <a:ext cx="1443721" cy="711115"/>
            </a:xfrm>
            <a:prstGeom prst="rect">
              <a:avLst/>
            </a:prstGeom>
            <a:effectLst>
              <a:outerShdw blurRad="292100" dist="139700" dir="2700000" algn="ctr" rotWithShape="0">
                <a:srgbClr val="000000">
                  <a:alpha val="65000"/>
                </a:srgbClr>
              </a:outerShdw>
            </a:effectLst>
          </p:spPr>
        </p:pic>
        <p:pic>
          <p:nvPicPr>
            <p:cNvPr id="105" name="Picture 104"/>
            <p:cNvPicPr>
              <a:picLocks noChangeAspect="1"/>
            </p:cNvPicPr>
            <p:nvPr/>
          </p:nvPicPr>
          <p:blipFill>
            <a:blip r:embed="rId6"/>
            <a:stretch>
              <a:fillRect/>
            </a:stretch>
          </p:blipFill>
          <p:spPr>
            <a:xfrm>
              <a:off x="2121832" y="4235648"/>
              <a:ext cx="1555159" cy="854577"/>
            </a:xfrm>
            <a:prstGeom prst="rect">
              <a:avLst/>
            </a:prstGeom>
            <a:ln>
              <a:noFill/>
            </a:ln>
            <a:effectLst>
              <a:outerShdw blurRad="292100" dist="139700" dir="2700000" algn="ctr" rotWithShape="0">
                <a:srgbClr val="000000">
                  <a:alpha val="65000"/>
                </a:srgbClr>
              </a:outerShdw>
            </a:effectLst>
          </p:spPr>
        </p:pic>
        <p:pic>
          <p:nvPicPr>
            <p:cNvPr id="106" name="Picture 105"/>
            <p:cNvPicPr>
              <a:picLocks noChangeAspect="1"/>
            </p:cNvPicPr>
            <p:nvPr/>
          </p:nvPicPr>
          <p:blipFill>
            <a:blip r:embed="rId7"/>
            <a:stretch>
              <a:fillRect/>
            </a:stretch>
          </p:blipFill>
          <p:spPr>
            <a:xfrm>
              <a:off x="231971" y="2405652"/>
              <a:ext cx="1605561" cy="799964"/>
            </a:xfrm>
            <a:prstGeom prst="rect">
              <a:avLst/>
            </a:prstGeom>
            <a:effectLst>
              <a:outerShdw blurRad="292100" dist="139700" dir="2700000" algn="ctr" rotWithShape="0">
                <a:srgbClr val="000000">
                  <a:alpha val="65000"/>
                </a:srgbClr>
              </a:outerShdw>
            </a:effectLst>
          </p:spPr>
        </p:pic>
        <p:pic>
          <p:nvPicPr>
            <p:cNvPr id="107" name="Picture 106"/>
            <p:cNvPicPr>
              <a:picLocks noChangeAspect="1"/>
            </p:cNvPicPr>
            <p:nvPr/>
          </p:nvPicPr>
          <p:blipFill>
            <a:blip r:embed="rId8"/>
            <a:stretch>
              <a:fillRect/>
            </a:stretch>
          </p:blipFill>
          <p:spPr>
            <a:xfrm>
              <a:off x="6429141" y="4634674"/>
              <a:ext cx="1082213" cy="975572"/>
            </a:xfrm>
            <a:prstGeom prst="rect">
              <a:avLst/>
            </a:prstGeom>
            <a:ln>
              <a:noFill/>
            </a:ln>
            <a:effectLst>
              <a:outerShdw blurRad="292100" dist="139700" dir="2700000" algn="tl" rotWithShape="0">
                <a:srgbClr val="333333">
                  <a:alpha val="65000"/>
                </a:srgbClr>
              </a:outerShdw>
            </a:effectLst>
          </p:spPr>
        </p:pic>
        <p:pic>
          <p:nvPicPr>
            <p:cNvPr id="108" name="Picture 107"/>
            <p:cNvPicPr>
              <a:picLocks noChangeAspect="1"/>
            </p:cNvPicPr>
            <p:nvPr/>
          </p:nvPicPr>
          <p:blipFill>
            <a:blip r:embed="rId9"/>
            <a:stretch>
              <a:fillRect/>
            </a:stretch>
          </p:blipFill>
          <p:spPr>
            <a:xfrm>
              <a:off x="1907461" y="2435860"/>
              <a:ext cx="2383973" cy="811489"/>
            </a:xfrm>
            <a:prstGeom prst="rect">
              <a:avLst/>
            </a:prstGeom>
            <a:ln>
              <a:noFill/>
            </a:ln>
            <a:effectLst>
              <a:outerShdw blurRad="292100" dist="139700" dir="2700000" algn="tl" rotWithShape="0">
                <a:srgbClr val="333333">
                  <a:alpha val="65000"/>
                </a:srgbClr>
              </a:outerShdw>
            </a:effectLst>
          </p:spPr>
        </p:pic>
        <p:sp>
          <p:nvSpPr>
            <p:cNvPr id="109" name="TextBox 9"/>
            <p:cNvSpPr txBox="1">
              <a:spLocks noChangeArrowheads="1"/>
            </p:cNvSpPr>
            <p:nvPr/>
          </p:nvSpPr>
          <p:spPr bwMode="auto">
            <a:xfrm>
              <a:off x="1907461" y="3314776"/>
              <a:ext cx="2388754" cy="22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Univers"/>
                  <a:ea typeface="MS PGothic" panose="020B0600070205080204" pitchFamily="34" charset="-128"/>
                </a:defRPr>
              </a:lvl1pPr>
              <a:lvl2pPr marL="742950" indent="-285750">
                <a:spcBef>
                  <a:spcPct val="20000"/>
                </a:spcBef>
                <a:buFont typeface="Times" panose="02020603050405020304" pitchFamily="18" charset="0"/>
                <a:buChar char="•"/>
                <a:defRPr sz="2400">
                  <a:solidFill>
                    <a:schemeClr val="tx1"/>
                  </a:solidFill>
                  <a:latin typeface="Univers"/>
                  <a:ea typeface="MS PGothic" panose="020B0600070205080204" pitchFamily="34" charset="-128"/>
                </a:defRPr>
              </a:lvl2pPr>
              <a:lvl3pPr marL="1143000" indent="-228600">
                <a:spcBef>
                  <a:spcPct val="20000"/>
                </a:spcBef>
                <a:buChar char="•"/>
                <a:defRPr sz="2000">
                  <a:solidFill>
                    <a:schemeClr val="tx1"/>
                  </a:solidFill>
                  <a:latin typeface="Univers"/>
                  <a:ea typeface="MS PGothic"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Univers"/>
                  <a:ea typeface="MS PGothic" panose="020B0600070205080204" pitchFamily="34" charset="-128"/>
                </a:defRPr>
              </a:lvl4pPr>
              <a:lvl5pPr marL="2057400" indent="-228600">
                <a:spcBef>
                  <a:spcPct val="20000"/>
                </a:spcBef>
                <a:buFont typeface="Times" panose="02020603050405020304" pitchFamily="18" charset="0"/>
                <a:buChar char="•"/>
                <a:defRPr sz="1400">
                  <a:solidFill>
                    <a:schemeClr val="tx1"/>
                  </a:solidFill>
                  <a:latin typeface="Univers"/>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9p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altLang="en-US" sz="1100" b="1" i="1" u="none" strike="noStrike" kern="1200" cap="none" spc="0" normalizeH="0" baseline="0" noProof="0" dirty="0">
                  <a:ln>
                    <a:noFill/>
                  </a:ln>
                  <a:effectLst/>
                  <a:uLnTx/>
                  <a:uFillTx/>
                  <a:ea typeface="MS PGothic" panose="020B0600070205080204" pitchFamily="34" charset="-128"/>
                  <a:cs typeface="+mn-cs"/>
                </a:rPr>
                <a:t>Conventional Effects</a:t>
              </a:r>
            </a:p>
          </p:txBody>
        </p:sp>
        <p:pic>
          <p:nvPicPr>
            <p:cNvPr id="110" name="Picture 109"/>
            <p:cNvPicPr>
              <a:picLocks noChangeAspect="1"/>
            </p:cNvPicPr>
            <p:nvPr/>
          </p:nvPicPr>
          <p:blipFill rotWithShape="1">
            <a:blip r:embed="rId10"/>
            <a:srcRect t="23248"/>
            <a:stretch/>
          </p:blipFill>
          <p:spPr>
            <a:xfrm>
              <a:off x="8739998" y="2213710"/>
              <a:ext cx="2185348" cy="915929"/>
            </a:xfrm>
            <a:prstGeom prst="rect">
              <a:avLst/>
            </a:prstGeom>
            <a:ln>
              <a:noFill/>
            </a:ln>
            <a:effectLst>
              <a:outerShdw blurRad="292100" dist="139700" dir="2700000" algn="tl" rotWithShape="0">
                <a:srgbClr val="333333">
                  <a:alpha val="65000"/>
                </a:srgbClr>
              </a:outerShdw>
            </a:effectLst>
          </p:spPr>
        </p:pic>
        <p:sp>
          <p:nvSpPr>
            <p:cNvPr id="112" name="TextBox 111"/>
            <p:cNvSpPr txBox="1"/>
            <p:nvPr/>
          </p:nvSpPr>
          <p:spPr>
            <a:xfrm>
              <a:off x="267089" y="5188583"/>
              <a:ext cx="25611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effectLst/>
                  <a:uLnTx/>
                  <a:uFillTx/>
                  <a:latin typeface="Univers"/>
                  <a:ea typeface="MS PGothic" panose="020B0600070205080204" pitchFamily="34" charset="-128"/>
                  <a:cs typeface="+mn-cs"/>
                </a:rPr>
                <a:t>24/7 technical analysis of CBRNE questions</a:t>
              </a:r>
            </a:p>
          </p:txBody>
        </p:sp>
        <p:pic>
          <p:nvPicPr>
            <p:cNvPr id="113" name="Picture 112"/>
            <p:cNvPicPr/>
            <p:nvPr/>
          </p:nvPicPr>
          <p:blipFill rotWithShape="1">
            <a:blip r:embed="rId11" cstate="email">
              <a:extLst>
                <a:ext uri="{28A0092B-C50C-407E-A947-70E740481C1C}">
                  <a14:useLocalDpi xmlns:a14="http://schemas.microsoft.com/office/drawing/2010/main"/>
                </a:ext>
              </a:extLst>
            </a:blip>
            <a:srcRect l="2245" t="7806" r="9251" b="3661"/>
            <a:stretch/>
          </p:blipFill>
          <p:spPr bwMode="auto">
            <a:xfrm>
              <a:off x="2693854" y="5222051"/>
              <a:ext cx="1234870" cy="935413"/>
            </a:xfrm>
            <a:prstGeom prst="rect">
              <a:avLst/>
            </a:prstGeom>
            <a:ln>
              <a:noFill/>
            </a:ln>
            <a:effectLst>
              <a:outerShdw blurRad="292100" dist="139700" dir="2700000" algn="tl" rotWithShape="0">
                <a:srgbClr val="333333">
                  <a:alpha val="65000"/>
                </a:srgbClr>
              </a:outerShdw>
            </a:effectLst>
          </p:spPr>
        </p:pic>
      </p:grpSp>
      <p:sp>
        <p:nvSpPr>
          <p:cNvPr id="115" name="Title 1">
            <a:extLst>
              <a:ext uri="{FF2B5EF4-FFF2-40B4-BE49-F238E27FC236}">
                <a16:creationId xmlns:a16="http://schemas.microsoft.com/office/drawing/2014/main" id="{01CBD56D-0DEE-4541-BD59-C9A1CDBC0AD9}"/>
              </a:ext>
            </a:extLst>
          </p:cNvPr>
          <p:cNvSpPr txBox="1">
            <a:spLocks/>
          </p:cNvSpPr>
          <p:nvPr/>
        </p:nvSpPr>
        <p:spPr bwMode="auto">
          <a:xfrm>
            <a:off x="1524001" y="371122"/>
            <a:ext cx="9925877" cy="8080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457200" indent="-457200" algn="l" rtl="0" eaLnBrk="0" fontAlgn="base" hangingPunct="0">
              <a:spcBef>
                <a:spcPct val="0"/>
              </a:spcBef>
              <a:spcAft>
                <a:spcPct val="0"/>
              </a:spcAft>
              <a:defRPr sz="3200" b="1">
                <a:solidFill>
                  <a:schemeClr val="tx1"/>
                </a:solidFill>
                <a:latin typeface="Arial" panose="020B0604020202020204" pitchFamily="34" charset="0"/>
                <a:ea typeface="+mj-ea"/>
                <a:cs typeface="Arial" pitchFamily="34" charset="0"/>
              </a:defRPr>
            </a:lvl1pPr>
            <a:lvl2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2pPr>
            <a:lvl3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3pPr>
            <a:lvl4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4pPr>
            <a:lvl5pPr marL="457200" indent="-457200" algn="l" rtl="0" eaLnBrk="0" fontAlgn="base" hangingPunct="0">
              <a:spcBef>
                <a:spcPct val="0"/>
              </a:spcBef>
              <a:spcAft>
                <a:spcPct val="0"/>
              </a:spcAft>
              <a:defRPr sz="3200" b="1">
                <a:solidFill>
                  <a:schemeClr val="tx2"/>
                </a:solidFill>
                <a:latin typeface="Univers" pitchFamily="34" charset="-18"/>
                <a:ea typeface="ＭＳ Ｐゴシック" pitchFamily="20" charset="-128"/>
                <a:cs typeface="ＭＳ Ｐゴシック" charset="0"/>
              </a:defRPr>
            </a:lvl5pPr>
            <a:lvl6pPr marL="914400" indent="-457200" algn="l" rtl="0" fontAlgn="base">
              <a:spcBef>
                <a:spcPct val="0"/>
              </a:spcBef>
              <a:spcAft>
                <a:spcPct val="0"/>
              </a:spcAft>
              <a:defRPr sz="3200" b="1">
                <a:solidFill>
                  <a:schemeClr val="tx2"/>
                </a:solidFill>
                <a:latin typeface="Univers" pitchFamily="34" charset="-18"/>
                <a:ea typeface="ＭＳ Ｐゴシック" pitchFamily="20" charset="-128"/>
              </a:defRPr>
            </a:lvl6pPr>
            <a:lvl7pPr marL="1371600" indent="-457200" algn="l" rtl="0" fontAlgn="base">
              <a:spcBef>
                <a:spcPct val="0"/>
              </a:spcBef>
              <a:spcAft>
                <a:spcPct val="0"/>
              </a:spcAft>
              <a:defRPr sz="3200" b="1">
                <a:solidFill>
                  <a:schemeClr val="tx2"/>
                </a:solidFill>
                <a:latin typeface="Univers" pitchFamily="34" charset="-18"/>
                <a:ea typeface="ＭＳ Ｐゴシック" pitchFamily="20" charset="-128"/>
              </a:defRPr>
            </a:lvl7pPr>
            <a:lvl8pPr marL="1828800" indent="-457200" algn="l" rtl="0" fontAlgn="base">
              <a:spcBef>
                <a:spcPct val="0"/>
              </a:spcBef>
              <a:spcAft>
                <a:spcPct val="0"/>
              </a:spcAft>
              <a:defRPr sz="3200" b="1">
                <a:solidFill>
                  <a:schemeClr val="tx2"/>
                </a:solidFill>
                <a:latin typeface="Univers" pitchFamily="34" charset="-18"/>
                <a:ea typeface="ＭＳ Ｐゴシック" pitchFamily="20" charset="-128"/>
              </a:defRPr>
            </a:lvl8pPr>
            <a:lvl9pPr marL="2286000" indent="-457200" algn="l" rtl="0" fontAlgn="base">
              <a:spcBef>
                <a:spcPct val="0"/>
              </a:spcBef>
              <a:spcAft>
                <a:spcPct val="0"/>
              </a:spcAft>
              <a:defRPr sz="3200" b="1">
                <a:solidFill>
                  <a:schemeClr val="tx2"/>
                </a:solidFill>
                <a:latin typeface="Univers" pitchFamily="34" charset="-18"/>
                <a:ea typeface="ＭＳ Ｐゴシック" pitchFamily="20" charset="-128"/>
              </a:defRPr>
            </a:lvl9pPr>
          </a:lstStyle>
          <a:p>
            <a:pPr indent="0"/>
            <a:r>
              <a:rPr lang="en-US" altLang="en-US" kern="0" dirty="0">
                <a:latin typeface=" Arial"/>
                <a:ea typeface="Open Sans" panose="020B0606030504020204" pitchFamily="34" charset="0"/>
                <a:cs typeface="Open Sans" panose="020B0606030504020204" pitchFamily="34" charset="0"/>
              </a:rPr>
              <a:t>Developing Capabilities to Fight and Win on the CBRN Battlefield</a:t>
            </a:r>
            <a:endParaRPr lang="en-US" kern="0" dirty="0">
              <a:latin typeface=" Arial"/>
              <a:ea typeface="Open Sans" panose="020B0606030504020204" pitchFamily="34" charset="0"/>
              <a:cs typeface="Open Sans" panose="020B0606030504020204" pitchFamily="34" charset="0"/>
            </a:endParaRPr>
          </a:p>
        </p:txBody>
      </p:sp>
      <p:sp>
        <p:nvSpPr>
          <p:cNvPr id="2" name="Slide Number Placeholder 2">
            <a:extLst>
              <a:ext uri="{FF2B5EF4-FFF2-40B4-BE49-F238E27FC236}">
                <a16:creationId xmlns:a16="http://schemas.microsoft.com/office/drawing/2014/main" id="{38916C32-3EA9-9A34-64AA-0C61657CB42C}"/>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12</a:t>
            </a:fld>
            <a:endParaRPr lang="en-US" dirty="0">
              <a:latin typeface="Calibri" panose="020F0502020204030204"/>
              <a:ea typeface="+mn-ea"/>
              <a:cs typeface="+mn-cs"/>
            </a:endParaRPr>
          </a:p>
        </p:txBody>
      </p:sp>
      <p:pic>
        <p:nvPicPr>
          <p:cNvPr id="3" name="Picture 2">
            <a:extLst>
              <a:ext uri="{FF2B5EF4-FFF2-40B4-BE49-F238E27FC236}">
                <a16:creationId xmlns:a16="http://schemas.microsoft.com/office/drawing/2014/main" id="{91752D16-D1C4-E17B-6F29-102C287EEB0C}"/>
              </a:ext>
            </a:extLst>
          </p:cNvPr>
          <p:cNvPicPr>
            <a:picLocks noChangeAspect="1"/>
          </p:cNvPicPr>
          <p:nvPr/>
        </p:nvPicPr>
        <p:blipFill>
          <a:blip r:embed="rId12"/>
          <a:stretch>
            <a:fillRect/>
          </a:stretch>
        </p:blipFill>
        <p:spPr>
          <a:xfrm>
            <a:off x="10192104" y="3692047"/>
            <a:ext cx="1257774" cy="1191715"/>
          </a:xfrm>
          <a:prstGeom prst="rect">
            <a:avLst/>
          </a:prstGeom>
        </p:spPr>
      </p:pic>
      <p:sp>
        <p:nvSpPr>
          <p:cNvPr id="4" name="TextBox 9">
            <a:extLst>
              <a:ext uri="{FF2B5EF4-FFF2-40B4-BE49-F238E27FC236}">
                <a16:creationId xmlns:a16="http://schemas.microsoft.com/office/drawing/2014/main" id="{FEEE4A9B-FF80-B8FD-2242-0F28B7ECB47D}"/>
              </a:ext>
            </a:extLst>
          </p:cNvPr>
          <p:cNvSpPr txBox="1">
            <a:spLocks noChangeArrowheads="1"/>
          </p:cNvSpPr>
          <p:nvPr/>
        </p:nvSpPr>
        <p:spPr bwMode="auto">
          <a:xfrm>
            <a:off x="7696043" y="3657828"/>
            <a:ext cx="2547565" cy="88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Univers"/>
                <a:ea typeface="MS PGothic" panose="020B0600070205080204" pitchFamily="34" charset="-128"/>
              </a:defRPr>
            </a:lvl1pPr>
            <a:lvl2pPr marL="742950" indent="-285750">
              <a:spcBef>
                <a:spcPct val="20000"/>
              </a:spcBef>
              <a:buFont typeface="Times" panose="02020603050405020304" pitchFamily="18" charset="0"/>
              <a:buChar char="•"/>
              <a:defRPr sz="2400">
                <a:solidFill>
                  <a:schemeClr val="tx1"/>
                </a:solidFill>
                <a:latin typeface="Univers"/>
                <a:ea typeface="MS PGothic" panose="020B0600070205080204" pitchFamily="34" charset="-128"/>
              </a:defRPr>
            </a:lvl2pPr>
            <a:lvl3pPr marL="1143000" indent="-228600">
              <a:spcBef>
                <a:spcPct val="20000"/>
              </a:spcBef>
              <a:buChar char="•"/>
              <a:defRPr sz="2000">
                <a:solidFill>
                  <a:schemeClr val="tx1"/>
                </a:solidFill>
                <a:latin typeface="Univers"/>
                <a:ea typeface="MS PGothic" panose="020B0600070205080204" pitchFamily="34" charset="-128"/>
              </a:defRPr>
            </a:lvl3pPr>
            <a:lvl4pPr marL="1600200" indent="-228600">
              <a:spcBef>
                <a:spcPct val="20000"/>
              </a:spcBef>
              <a:buFont typeface="Times" panose="02020603050405020304" pitchFamily="18" charset="0"/>
              <a:buChar char="•"/>
              <a:defRPr sz="1600">
                <a:solidFill>
                  <a:schemeClr val="tx1"/>
                </a:solidFill>
                <a:latin typeface="Univers"/>
                <a:ea typeface="MS PGothic" panose="020B0600070205080204" pitchFamily="34" charset="-128"/>
              </a:defRPr>
            </a:lvl4pPr>
            <a:lvl5pPr marL="2057400" indent="-228600">
              <a:spcBef>
                <a:spcPct val="20000"/>
              </a:spcBef>
              <a:buFont typeface="Times" panose="02020603050405020304" pitchFamily="18" charset="0"/>
              <a:buChar char="•"/>
              <a:defRPr sz="1400">
                <a:solidFill>
                  <a:schemeClr val="tx1"/>
                </a:solidFill>
                <a:latin typeface="Univers"/>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chemeClr val="tx1"/>
                </a:solidFill>
                <a:latin typeface="Univers"/>
                <a:ea typeface="MS PGothic" panose="020B0600070205080204" pitchFamily="34" charset="-128"/>
              </a:defRPr>
            </a:lvl9pPr>
          </a:lstStyle>
          <a:p>
            <a:pPr marL="0" marR="0" lvl="0" indent="0" algn="l" defTabSz="914400" rtl="0" eaLnBrk="1" fontAlgn="auto" latinLnBrk="0" hangingPunct="1">
              <a:lnSpc>
                <a:spcPct val="80000"/>
              </a:lnSpc>
              <a:spcBef>
                <a:spcPts val="0"/>
              </a:spcBef>
              <a:spcAft>
                <a:spcPts val="500"/>
              </a:spcAft>
              <a:buClrTx/>
              <a:buSzTx/>
              <a:buFontTx/>
              <a:buNone/>
              <a:tabLst/>
              <a:defRPr/>
            </a:pPr>
            <a:r>
              <a:rPr lang="en-US" sz="1600" b="1" i="1" dirty="0"/>
              <a:t>Protect the U.S. Joint Force with advanced medical countermeasures and early warning capabilities</a:t>
            </a:r>
            <a:endParaRPr kumimoji="0" lang="en-US" sz="1600" b="1" i="1" u="none" strike="noStrike" kern="1200" cap="none" spc="0" normalizeH="0" baseline="0" noProof="0" dirty="0">
              <a:ln>
                <a:noFill/>
              </a:ln>
              <a:effectLst/>
              <a:uLnTx/>
              <a:uFillTx/>
              <a:latin typeface="Univers"/>
              <a:ea typeface="MS PGothic" panose="020B0600070205080204" pitchFamily="34" charset="-128"/>
              <a:cs typeface="+mn-cs"/>
            </a:endParaRPr>
          </a:p>
        </p:txBody>
      </p:sp>
      <p:pic>
        <p:nvPicPr>
          <p:cNvPr id="5" name="Picture 2" descr="Machine Learning: DTRA Helps to Equip for the Unknown and Uncertain">
            <a:extLst>
              <a:ext uri="{FF2B5EF4-FFF2-40B4-BE49-F238E27FC236}">
                <a16:creationId xmlns:a16="http://schemas.microsoft.com/office/drawing/2014/main" id="{B72ABFFA-7BD2-29F5-D9DD-A3C94AF87D8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89372" y="4487234"/>
            <a:ext cx="2304863" cy="153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86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4424" y="238124"/>
            <a:ext cx="9779876" cy="857251"/>
          </a:xfrm>
        </p:spPr>
        <p:txBody>
          <a:bodyPr/>
          <a:lstStyle/>
          <a:p>
            <a:pPr marL="117475"/>
            <a:r>
              <a:rPr lang="en-US" dirty="0"/>
              <a:t>DTRA Research and Development Summary</a:t>
            </a:r>
          </a:p>
        </p:txBody>
      </p:sp>
      <p:sp>
        <p:nvSpPr>
          <p:cNvPr id="29" name="Content Placeholder 2"/>
          <p:cNvSpPr>
            <a:spLocks noGrp="1"/>
          </p:cNvSpPr>
          <p:nvPr>
            <p:ph idx="1"/>
          </p:nvPr>
        </p:nvSpPr>
        <p:spPr>
          <a:xfrm>
            <a:off x="266700" y="1613017"/>
            <a:ext cx="11315700" cy="1993374"/>
          </a:xfrm>
        </p:spPr>
        <p:txBody>
          <a:bodyPr/>
          <a:lstStyle/>
          <a:p>
            <a:pPr marL="0" indent="0">
              <a:buNone/>
            </a:pPr>
            <a:r>
              <a:rPr lang="en-US" sz="2400" b="1" dirty="0"/>
              <a:t>DTRA Provides:</a:t>
            </a:r>
          </a:p>
          <a:p>
            <a:r>
              <a:rPr lang="en-US" sz="2400" dirty="0"/>
              <a:t>Science, technology, and capability development investments that maintain the U.S. military's technological superiority</a:t>
            </a:r>
          </a:p>
          <a:p>
            <a:endParaRPr lang="en-US" sz="2400" dirty="0">
              <a:latin typeface="Arial" charset="0"/>
              <a:ea typeface="ＭＳ Ｐゴシック" pitchFamily="20" charset="-128"/>
            </a:endParaRPr>
          </a:p>
          <a:p>
            <a:r>
              <a:rPr lang="en-US" sz="2400" kern="1200" dirty="0">
                <a:ea typeface="MS PGothic" panose="020B0600070205080204" pitchFamily="34" charset="-128"/>
              </a:rPr>
              <a:t>An integrated and coordinated portfolio that leverages the DoD, Interagency, and international partners providing support to our U.S. Joint Forces.</a:t>
            </a:r>
          </a:p>
          <a:p>
            <a:pPr marL="0" indent="0">
              <a:buNone/>
            </a:pPr>
            <a:endParaRPr lang="en-US" sz="2400" kern="1200" dirty="0">
              <a:ea typeface="MS PGothic" panose="020B0600070205080204" pitchFamily="34" charset="-128"/>
            </a:endParaRPr>
          </a:p>
          <a:p>
            <a:r>
              <a:rPr lang="en-US" sz="2400" kern="1200" dirty="0">
                <a:ea typeface="MS PGothic" panose="020B0600070205080204" pitchFamily="34" charset="-128"/>
              </a:rPr>
              <a:t>Comprehensive research and development investment to increase agility, respond to new or changing CCMD requirements, as well as national, and DoD CWMD priorities</a:t>
            </a:r>
          </a:p>
          <a:p>
            <a:endParaRPr lang="en-US" sz="2400" kern="1200" dirty="0">
              <a:ea typeface="MS PGothic" panose="020B0600070205080204" pitchFamily="34" charset="-128"/>
            </a:endParaRPr>
          </a:p>
        </p:txBody>
      </p:sp>
      <p:sp>
        <p:nvSpPr>
          <p:cNvPr id="2" name="Slide Number Placeholder 2">
            <a:extLst>
              <a:ext uri="{FF2B5EF4-FFF2-40B4-BE49-F238E27FC236}">
                <a16:creationId xmlns:a16="http://schemas.microsoft.com/office/drawing/2014/main" id="{83F56545-D1E2-55D3-538A-082DB302C0A4}"/>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13</a:t>
            </a:fld>
            <a:endParaRPr lang="en-US" dirty="0">
              <a:latin typeface="Calibri" panose="020F0502020204030204"/>
              <a:ea typeface="+mn-ea"/>
              <a:cs typeface="+mn-cs"/>
            </a:endParaRPr>
          </a:p>
        </p:txBody>
      </p:sp>
    </p:spTree>
    <p:extLst>
      <p:ext uri="{BB962C8B-B14F-4D97-AF65-F5344CB8AC3E}">
        <p14:creationId xmlns:p14="http://schemas.microsoft.com/office/powerpoint/2010/main" val="39814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124" y="4648774"/>
            <a:ext cx="1681525" cy="1681525"/>
          </a:xfrm>
          <a:prstGeom prst="rect">
            <a:avLst/>
          </a:prstGeom>
        </p:spPr>
      </p:pic>
      <p:sp>
        <p:nvSpPr>
          <p:cNvPr id="5" name="TextBox 4"/>
          <p:cNvSpPr txBox="1"/>
          <p:nvPr/>
        </p:nvSpPr>
        <p:spPr>
          <a:xfrm>
            <a:off x="2878399" y="2355944"/>
            <a:ext cx="6428096" cy="830997"/>
          </a:xfrm>
          <a:prstGeom prst="rect">
            <a:avLst/>
          </a:prstGeom>
          <a:noFill/>
        </p:spPr>
        <p:txBody>
          <a:bodyPr wrap="square" rtlCol="0">
            <a:spAutoFit/>
          </a:bodyPr>
          <a:lstStyle/>
          <a:p>
            <a:pPr algn="ctr"/>
            <a:r>
              <a:rPr lang="en-US" b="1" dirty="0"/>
              <a:t>For more information, please visit us at</a:t>
            </a:r>
          </a:p>
          <a:p>
            <a:pPr algn="ctr"/>
            <a:r>
              <a:rPr lang="en-US" b="1" u="sng" dirty="0"/>
              <a:t>www.dtra.mil</a:t>
            </a:r>
          </a:p>
        </p:txBody>
      </p:sp>
      <p:sp>
        <p:nvSpPr>
          <p:cNvPr id="9" name="TextBox 8"/>
          <p:cNvSpPr txBox="1"/>
          <p:nvPr/>
        </p:nvSpPr>
        <p:spPr>
          <a:xfrm>
            <a:off x="3016155" y="3187463"/>
            <a:ext cx="6318914" cy="523220"/>
          </a:xfrm>
          <a:prstGeom prst="rect">
            <a:avLst/>
          </a:prstGeom>
          <a:noFill/>
        </p:spPr>
        <p:txBody>
          <a:bodyPr wrap="square" rtlCol="0">
            <a:spAutoFit/>
          </a:bodyPr>
          <a:lstStyle/>
          <a:p>
            <a:pPr algn="ctr"/>
            <a:r>
              <a:rPr lang="en-US" sz="1400" b="1" dirty="0"/>
              <a:t>Contact Information: RD Engagements Team</a:t>
            </a:r>
          </a:p>
          <a:p>
            <a:pPr algn="ctr"/>
            <a:r>
              <a:rPr lang="en-US" sz="1400" b="1" dirty="0"/>
              <a:t> dtra.belvoir.rd.list.rd-opi-engagements-team@mail.mil</a:t>
            </a:r>
          </a:p>
        </p:txBody>
      </p:sp>
      <p:pic>
        <p:nvPicPr>
          <p:cNvPr id="6" name="Picture 5" descr="Graphical user interface, application&#10;&#10;Description automatically generated">
            <a:extLst>
              <a:ext uri="{FF2B5EF4-FFF2-40B4-BE49-F238E27FC236}">
                <a16:creationId xmlns:a16="http://schemas.microsoft.com/office/drawing/2014/main" id="{0ECE03BE-08B9-D781-BDF0-B103EDD1B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0822" y="3415224"/>
            <a:ext cx="3350355" cy="1232678"/>
          </a:xfrm>
          <a:prstGeom prst="rect">
            <a:avLst/>
          </a:prstGeom>
        </p:spPr>
      </p:pic>
      <p:sp>
        <p:nvSpPr>
          <p:cNvPr id="3" name="Rectangle 2"/>
          <p:cNvSpPr/>
          <p:nvPr/>
        </p:nvSpPr>
        <p:spPr>
          <a:xfrm>
            <a:off x="4463087" y="4228270"/>
            <a:ext cx="3328347" cy="400110"/>
          </a:xfrm>
          <a:prstGeom prst="rect">
            <a:avLst/>
          </a:prstGeom>
        </p:spPr>
        <p:txBody>
          <a:bodyPr wrap="none">
            <a:spAutoFit/>
          </a:bodyPr>
          <a:lstStyle/>
          <a:p>
            <a:pPr lvl="0" algn="ctr" eaLnBrk="1" fontAlgn="auto" hangingPunct="1">
              <a:spcBef>
                <a:spcPts val="0"/>
              </a:spcBef>
              <a:spcAft>
                <a:spcPts val="0"/>
              </a:spcAft>
              <a:defRPr/>
            </a:pPr>
            <a:r>
              <a:rPr lang="en-US" sz="2000" b="1" dirty="0">
                <a:solidFill>
                  <a:srgbClr val="002060"/>
                </a:solidFill>
                <a:latin typeface="Arial"/>
                <a:cs typeface="Arial"/>
              </a:rPr>
              <a:t>Visit us – Keyword: DTRA</a:t>
            </a:r>
          </a:p>
        </p:txBody>
      </p:sp>
      <p:sp>
        <p:nvSpPr>
          <p:cNvPr id="11" name="Slide Number Placeholder 2">
            <a:extLst>
              <a:ext uri="{FF2B5EF4-FFF2-40B4-BE49-F238E27FC236}">
                <a16:creationId xmlns:a16="http://schemas.microsoft.com/office/drawing/2014/main" id="{F1B451DF-DC47-B1A9-5CBE-1B665B434362}"/>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14</a:t>
            </a:fld>
            <a:endParaRPr lang="en-US" dirty="0">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FF138C80-BE03-58A3-A372-4D6D548806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0517" y="363237"/>
            <a:ext cx="1958738" cy="1958738"/>
          </a:xfrm>
          <a:prstGeom prst="rect">
            <a:avLst/>
          </a:prstGeom>
        </p:spPr>
      </p:pic>
    </p:spTree>
    <p:extLst>
      <p:ext uri="{BB962C8B-B14F-4D97-AF65-F5344CB8AC3E}">
        <p14:creationId xmlns:p14="http://schemas.microsoft.com/office/powerpoint/2010/main" val="164237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480" y="244993"/>
            <a:ext cx="8906371" cy="838397"/>
          </a:xfrm>
        </p:spPr>
        <p:txBody>
          <a:bodyPr/>
          <a:lstStyle/>
          <a:p>
            <a:r>
              <a:rPr lang="en-US" dirty="0"/>
              <a:t>Agenda</a:t>
            </a:r>
          </a:p>
        </p:txBody>
      </p:sp>
      <p:sp>
        <p:nvSpPr>
          <p:cNvPr id="4" name="TextBox 3"/>
          <p:cNvSpPr txBox="1"/>
          <p:nvPr/>
        </p:nvSpPr>
        <p:spPr>
          <a:xfrm>
            <a:off x="622165" y="1609725"/>
            <a:ext cx="10045835" cy="3412473"/>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dirty="0"/>
              <a:t>Mission and Functions</a:t>
            </a:r>
          </a:p>
          <a:p>
            <a:pPr marL="342900" indent="-342900">
              <a:lnSpc>
                <a:spcPct val="120000"/>
              </a:lnSpc>
              <a:buFont typeface="Arial" panose="020B0604020202020204" pitchFamily="34" charset="0"/>
              <a:buChar char="•"/>
            </a:pPr>
            <a:r>
              <a:rPr lang="en-US" dirty="0"/>
              <a:t>Research and Development (RD) Departments</a:t>
            </a:r>
          </a:p>
          <a:p>
            <a:pPr marL="800100" lvl="1" indent="-342900">
              <a:lnSpc>
                <a:spcPct val="120000"/>
              </a:lnSpc>
              <a:buFont typeface="Arial" panose="020B0604020202020204" pitchFamily="34" charset="0"/>
              <a:buChar char="•"/>
            </a:pPr>
            <a:r>
              <a:rPr lang="en-US" sz="2200" dirty="0"/>
              <a:t>Chemical and Biological Technologies</a:t>
            </a:r>
          </a:p>
          <a:p>
            <a:pPr marL="800100" lvl="1" indent="-342900">
              <a:lnSpc>
                <a:spcPct val="120000"/>
              </a:lnSpc>
              <a:buFont typeface="Arial" panose="020B0604020202020204" pitchFamily="34" charset="0"/>
              <a:buChar char="•"/>
            </a:pPr>
            <a:r>
              <a:rPr lang="en-US" sz="2200" dirty="0"/>
              <a:t>Counter Weapons of Mass Destruction (WMD) Technologies</a:t>
            </a:r>
          </a:p>
          <a:p>
            <a:pPr marL="800100" lvl="1" indent="-342900">
              <a:lnSpc>
                <a:spcPct val="120000"/>
              </a:lnSpc>
              <a:buFont typeface="Arial" panose="020B0604020202020204" pitchFamily="34" charset="0"/>
              <a:buChar char="•"/>
            </a:pPr>
            <a:r>
              <a:rPr lang="en-US" sz="2200" dirty="0"/>
              <a:t>Nuclear Technologies </a:t>
            </a:r>
          </a:p>
          <a:p>
            <a:pPr marL="800100" lvl="1" indent="-342900">
              <a:lnSpc>
                <a:spcPct val="120000"/>
              </a:lnSpc>
              <a:buFont typeface="Arial" panose="020B0604020202020204" pitchFamily="34" charset="0"/>
              <a:buChar char="•"/>
            </a:pPr>
            <a:r>
              <a:rPr lang="en-US" sz="2200" dirty="0"/>
              <a:t>Test and Assessment</a:t>
            </a:r>
          </a:p>
          <a:p>
            <a:pPr marL="800100" lvl="1" indent="-342900">
              <a:lnSpc>
                <a:spcPct val="120000"/>
              </a:lnSpc>
              <a:buFont typeface="Arial" panose="020B0604020202020204" pitchFamily="34" charset="0"/>
              <a:buChar char="•"/>
            </a:pPr>
            <a:r>
              <a:rPr lang="en-US" sz="2200" dirty="0"/>
              <a:t>Operations</a:t>
            </a:r>
          </a:p>
          <a:p>
            <a:pPr marL="342900" indent="-342900">
              <a:lnSpc>
                <a:spcPct val="120000"/>
              </a:lnSpc>
              <a:buFont typeface="Arial" panose="020B0604020202020204" pitchFamily="34" charset="0"/>
              <a:buChar char="•"/>
            </a:pPr>
            <a:r>
              <a:rPr lang="en-US" dirty="0"/>
              <a:t>Wrap Up</a:t>
            </a:r>
          </a:p>
        </p:txBody>
      </p:sp>
      <p:sp>
        <p:nvSpPr>
          <p:cNvPr id="3" name="Slide Number Placeholder 2">
            <a:extLst>
              <a:ext uri="{FF2B5EF4-FFF2-40B4-BE49-F238E27FC236}">
                <a16:creationId xmlns:a16="http://schemas.microsoft.com/office/drawing/2014/main" id="{052F4F27-07C1-164B-E46A-E7067E40CD63}"/>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2</a:t>
            </a:fld>
            <a:endParaRPr lang="en-US" dirty="0">
              <a:latin typeface="Calibri" panose="020F0502020204030204"/>
              <a:ea typeface="+mn-ea"/>
              <a:cs typeface="+mn-cs"/>
            </a:endParaRPr>
          </a:p>
        </p:txBody>
      </p:sp>
    </p:spTree>
    <p:extLst>
      <p:ext uri="{BB962C8B-B14F-4D97-AF65-F5344CB8AC3E}">
        <p14:creationId xmlns:p14="http://schemas.microsoft.com/office/powerpoint/2010/main" val="137114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289417" y="2960180"/>
            <a:ext cx="12833322" cy="2218405"/>
          </a:xfrm>
          <a:prstGeom prst="rect">
            <a:avLst/>
          </a:prstGeom>
          <a:solidFill>
            <a:srgbClr val="FFC000">
              <a:alpha val="29000"/>
            </a:srgbClr>
          </a:solidFill>
          <a:ln w="9525" cap="flat" cmpd="sng" algn="ctr">
            <a:noFill/>
            <a:prstDash val="solid"/>
            <a:round/>
            <a:headEnd type="none" w="med" len="med"/>
            <a:tailEnd type="none" w="med" len="med"/>
          </a:ln>
          <a:effectLst>
            <a:softEdge rad="508000"/>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ea typeface="ＭＳ Ｐゴシック" panose="020B0600070205080204" pitchFamily="34" charset="-128"/>
              <a:cs typeface="Arial" panose="020B0604020202020204" pitchFamily="34" charset="0"/>
            </a:endParaRPr>
          </a:p>
        </p:txBody>
      </p:sp>
      <p:sp>
        <p:nvSpPr>
          <p:cNvPr id="6" name="Title 5"/>
          <p:cNvSpPr>
            <a:spLocks noGrp="1"/>
          </p:cNvSpPr>
          <p:nvPr>
            <p:ph type="title"/>
          </p:nvPr>
        </p:nvSpPr>
        <p:spPr>
          <a:xfrm>
            <a:off x="1757661" y="234579"/>
            <a:ext cx="9824740" cy="838397"/>
          </a:xfrm>
        </p:spPr>
        <p:txBody>
          <a:bodyPr/>
          <a:lstStyle/>
          <a:p>
            <a:r>
              <a:rPr lang="en-US" dirty="0">
                <a:solidFill>
                  <a:srgbClr val="000000"/>
                </a:solidFill>
              </a:rPr>
              <a:t>RD Mission and Functions</a:t>
            </a:r>
          </a:p>
        </p:txBody>
      </p:sp>
      <p:sp>
        <p:nvSpPr>
          <p:cNvPr id="29" name="TextBox 28"/>
          <p:cNvSpPr txBox="1"/>
          <p:nvPr/>
        </p:nvSpPr>
        <p:spPr>
          <a:xfrm>
            <a:off x="295719" y="1555303"/>
            <a:ext cx="11607133" cy="1251370"/>
          </a:xfrm>
          <a:prstGeom prst="bevel">
            <a:avLst>
              <a:gd name="adj" fmla="val 8670"/>
            </a:avLst>
          </a:prstGeom>
          <a:solidFill>
            <a:srgbClr val="003C69"/>
          </a:solidFill>
          <a:ln>
            <a:noFill/>
          </a:ln>
        </p:spPr>
        <p:txBody>
          <a:bodyPr vert="horz" wrap="square" lIns="91440" tIns="45720" rIns="91440" bIns="45720" numCol="1" anchor="ctr" anchorCtr="0" compatLnSpc="1">
            <a:prstTxWarp prst="textNoShape">
              <a:avLst/>
            </a:prstTxWarp>
          </a:bodyPr>
          <a:lstStyle>
            <a:defPPr>
              <a:defRPr lang="en-US"/>
            </a:defPPr>
            <a:lvl1pPr indent="0" algn="ctr" fontAlgn="base">
              <a:spcBef>
                <a:spcPct val="20000"/>
              </a:spcBef>
              <a:spcAft>
                <a:spcPct val="0"/>
              </a:spcAft>
              <a:buNone/>
              <a:defRPr sz="1600" b="1" i="1">
                <a:solidFill>
                  <a:schemeClr val="bg1"/>
                </a:solidFill>
              </a:defRPr>
            </a:lvl1pPr>
            <a:lvl2pPr marL="457200" indent="0" fontAlgn="base">
              <a:spcBef>
                <a:spcPct val="20000"/>
              </a:spcBef>
              <a:spcAft>
                <a:spcPct val="0"/>
              </a:spcAft>
              <a:buNone/>
              <a:defRPr sz="1200"/>
            </a:lvl2pPr>
            <a:lvl3pPr marL="914400" indent="0" fontAlgn="base">
              <a:spcBef>
                <a:spcPct val="20000"/>
              </a:spcBef>
              <a:spcAft>
                <a:spcPct val="0"/>
              </a:spcAft>
              <a:buNone/>
              <a:defRPr sz="1000"/>
            </a:lvl3pPr>
            <a:lvl4pPr marL="1371600" indent="0" fontAlgn="base">
              <a:spcBef>
                <a:spcPct val="20000"/>
              </a:spcBef>
              <a:spcAft>
                <a:spcPct val="0"/>
              </a:spcAft>
              <a:buFont typeface="Times" pitchFamily="18" charset="0"/>
              <a:buNone/>
              <a:tabLst/>
              <a:defRPr sz="900"/>
            </a:lvl4pPr>
            <a:lvl5pPr marL="1828800" indent="0" fontAlgn="base">
              <a:spcBef>
                <a:spcPct val="20000"/>
              </a:spcBef>
              <a:spcAft>
                <a:spcPct val="0"/>
              </a:spcAft>
              <a:buFont typeface="Times" pitchFamily="18" charset="0"/>
              <a:buNone/>
              <a:defRPr sz="900"/>
            </a:lvl5pPr>
            <a:lvl6pPr marL="2286000" indent="0" fontAlgn="base">
              <a:spcBef>
                <a:spcPct val="20000"/>
              </a:spcBef>
              <a:spcAft>
                <a:spcPct val="0"/>
              </a:spcAft>
              <a:buFont typeface="Times" pitchFamily="18" charset="0"/>
              <a:buNone/>
              <a:defRPr sz="900"/>
            </a:lvl6pPr>
            <a:lvl7pPr marL="2743200" indent="0" fontAlgn="base">
              <a:spcBef>
                <a:spcPct val="20000"/>
              </a:spcBef>
              <a:spcAft>
                <a:spcPct val="0"/>
              </a:spcAft>
              <a:buFont typeface="Times" pitchFamily="18" charset="0"/>
              <a:buNone/>
              <a:defRPr sz="900"/>
            </a:lvl7pPr>
            <a:lvl8pPr marL="3200400" indent="0" fontAlgn="base">
              <a:spcBef>
                <a:spcPct val="20000"/>
              </a:spcBef>
              <a:spcAft>
                <a:spcPct val="0"/>
              </a:spcAft>
              <a:buFont typeface="Times" pitchFamily="18" charset="0"/>
              <a:buNone/>
              <a:defRPr sz="900"/>
            </a:lvl8pPr>
            <a:lvl9pPr marL="3657600" indent="0" fontAlgn="base">
              <a:spcBef>
                <a:spcPct val="20000"/>
              </a:spcBef>
              <a:spcAft>
                <a:spcPct val="0"/>
              </a:spcAft>
              <a:buFont typeface="Times" pitchFamily="18" charset="0"/>
              <a:buNone/>
              <a:defRPr sz="900"/>
            </a:lvl9pPr>
          </a:lstStyle>
          <a:p>
            <a:r>
              <a:rPr lang="en-US" sz="1800" dirty="0">
                <a:cs typeface="Arial" panose="020B0604020202020204" pitchFamily="34" charset="0"/>
              </a:rPr>
              <a:t>Provide science, technology and capability development investments that maintain the U.S. military’s technological superiority in countering weapons of mass destruction &amp; emerging threats, mitigate the risks of technical surprise, and respond to urgent technical requirements from the Joint Force.</a:t>
            </a:r>
          </a:p>
        </p:txBody>
      </p:sp>
      <p:sp>
        <p:nvSpPr>
          <p:cNvPr id="74" name="Round Single Corner Rectangle 4"/>
          <p:cNvSpPr/>
          <p:nvPr/>
        </p:nvSpPr>
        <p:spPr>
          <a:xfrm>
            <a:off x="9894181" y="2892665"/>
            <a:ext cx="2103120" cy="2377440"/>
          </a:xfrm>
          <a:prstGeom prst="rect">
            <a:avLst/>
          </a:prstGeom>
          <a:solidFill>
            <a:srgbClr val="336699"/>
          </a:solidFill>
        </p:spPr>
        <p:style>
          <a:lnRef idx="0">
            <a:scrgbClr r="0" g="0" b="0"/>
          </a:lnRef>
          <a:fillRef idx="0">
            <a:scrgbClr r="0" g="0" b="0"/>
          </a:fillRef>
          <a:effectRef idx="0">
            <a:scrgbClr r="0" g="0" b="0"/>
          </a:effectRef>
          <a:fontRef idx="minor">
            <a:schemeClr val="lt1"/>
          </a:fontRef>
        </p:style>
        <p:txBody>
          <a:bodyPr lIns="149352" tIns="149352" rIns="149352" bIns="18288" spcCol="1270" anchor="b" anchorCtr="1"/>
          <a:lstStyle/>
          <a:p>
            <a:pPr algn="ctr" defTabSz="933450">
              <a:lnSpc>
                <a:spcPct val="90000"/>
              </a:lnSpc>
              <a:spcAft>
                <a:spcPct val="35000"/>
              </a:spcAft>
              <a:defRPr/>
            </a:pPr>
            <a:r>
              <a:rPr lang="en-US" sz="1400" b="1" dirty="0">
                <a:latin typeface="Arial" panose="020B0604020202020204" pitchFamily="34" charset="0"/>
                <a:cs typeface="Arial" panose="020B0604020202020204" pitchFamily="34" charset="0"/>
              </a:rPr>
              <a:t>Operations</a:t>
            </a:r>
          </a:p>
        </p:txBody>
      </p:sp>
      <p:grpSp>
        <p:nvGrpSpPr>
          <p:cNvPr id="75" name="Group 74"/>
          <p:cNvGrpSpPr/>
          <p:nvPr/>
        </p:nvGrpSpPr>
        <p:grpSpPr>
          <a:xfrm>
            <a:off x="419048" y="2889129"/>
            <a:ext cx="2103120" cy="2377440"/>
            <a:chOff x="2523766" y="3369610"/>
            <a:chExt cx="2103120" cy="2377440"/>
          </a:xfrm>
        </p:grpSpPr>
        <p:sp>
          <p:nvSpPr>
            <p:cNvPr id="76" name="Round Single Corner Rectangle 4"/>
            <p:cNvSpPr/>
            <p:nvPr/>
          </p:nvSpPr>
          <p:spPr>
            <a:xfrm>
              <a:off x="2523766" y="3369610"/>
              <a:ext cx="2103120" cy="2377440"/>
            </a:xfrm>
            <a:prstGeom prst="rect">
              <a:avLst/>
            </a:prstGeom>
            <a:solidFill>
              <a:srgbClr val="336699"/>
            </a:solidFill>
          </p:spPr>
          <p:style>
            <a:lnRef idx="0">
              <a:scrgbClr r="0" g="0" b="0"/>
            </a:lnRef>
            <a:fillRef idx="0">
              <a:scrgbClr r="0" g="0" b="0"/>
            </a:fillRef>
            <a:effectRef idx="0">
              <a:scrgbClr r="0" g="0" b="0"/>
            </a:effectRef>
            <a:fontRef idx="minor">
              <a:schemeClr val="lt1"/>
            </a:fontRef>
          </p:style>
          <p:txBody>
            <a:bodyPr lIns="149352" tIns="149352" rIns="149352" bIns="18288" spcCol="1270" anchor="b" anchorCtr="1"/>
            <a:lstStyle/>
            <a:p>
              <a:pPr algn="ctr" defTabSz="933450">
                <a:lnSpc>
                  <a:spcPct val="90000"/>
                </a:lnSpc>
                <a:spcAft>
                  <a:spcPct val="35000"/>
                </a:spcAft>
                <a:defRPr/>
              </a:pPr>
              <a:r>
                <a:rPr lang="en-US" sz="1400" b="1" dirty="0">
                  <a:latin typeface="Arial" panose="020B0604020202020204" pitchFamily="34" charset="0"/>
                  <a:cs typeface="Arial" panose="020B0604020202020204" pitchFamily="34" charset="0"/>
                </a:rPr>
                <a:t>Chemical and Biological Technologies</a:t>
              </a:r>
              <a:endParaRPr lang="en-US" altLang="en-US" sz="1400" b="1" dirty="0">
                <a:latin typeface="Arial" panose="020B0604020202020204" pitchFamily="34" charset="0"/>
                <a:cs typeface="Arial" panose="020B0604020202020204" pitchFamily="34" charset="0"/>
              </a:endParaRPr>
            </a:p>
          </p:txBody>
        </p:sp>
        <p:sp>
          <p:nvSpPr>
            <p:cNvPr id="77" name="Rectangle 76"/>
            <p:cNvSpPr/>
            <p:nvPr/>
          </p:nvSpPr>
          <p:spPr bwMode="auto">
            <a:xfrm>
              <a:off x="2615206" y="3460440"/>
              <a:ext cx="1920240" cy="155448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20" charset="-128"/>
                </a:rPr>
                <a:t>Insert picture</a:t>
              </a:r>
            </a:p>
          </p:txBody>
        </p:sp>
      </p:grpSp>
      <p:grpSp>
        <p:nvGrpSpPr>
          <p:cNvPr id="78" name="Group 77"/>
          <p:cNvGrpSpPr/>
          <p:nvPr/>
        </p:nvGrpSpPr>
        <p:grpSpPr>
          <a:xfrm>
            <a:off x="2798757" y="2889129"/>
            <a:ext cx="2103120" cy="2377440"/>
            <a:chOff x="2523766" y="3369610"/>
            <a:chExt cx="2103120" cy="2377440"/>
          </a:xfrm>
        </p:grpSpPr>
        <p:sp>
          <p:nvSpPr>
            <p:cNvPr id="79" name="Round Single Corner Rectangle 4"/>
            <p:cNvSpPr/>
            <p:nvPr/>
          </p:nvSpPr>
          <p:spPr>
            <a:xfrm>
              <a:off x="2523766" y="3369610"/>
              <a:ext cx="2103120" cy="2377440"/>
            </a:xfrm>
            <a:prstGeom prst="rect">
              <a:avLst/>
            </a:prstGeom>
            <a:solidFill>
              <a:srgbClr val="336699"/>
            </a:solidFill>
          </p:spPr>
          <p:style>
            <a:lnRef idx="0">
              <a:scrgbClr r="0" g="0" b="0"/>
            </a:lnRef>
            <a:fillRef idx="0">
              <a:scrgbClr r="0" g="0" b="0"/>
            </a:fillRef>
            <a:effectRef idx="0">
              <a:scrgbClr r="0" g="0" b="0"/>
            </a:effectRef>
            <a:fontRef idx="minor">
              <a:schemeClr val="lt1"/>
            </a:fontRef>
          </p:style>
          <p:txBody>
            <a:bodyPr lIns="149352" tIns="149352" rIns="149352" bIns="18288" spcCol="1270" anchor="b" anchorCtr="1"/>
            <a:lstStyle/>
            <a:p>
              <a:pPr algn="ctr" defTabSz="933450">
                <a:lnSpc>
                  <a:spcPct val="90000"/>
                </a:lnSpc>
                <a:spcAft>
                  <a:spcPct val="35000"/>
                </a:spcAft>
                <a:defRPr/>
              </a:pPr>
              <a:r>
                <a:rPr lang="en-US" sz="1400" b="1" dirty="0">
                  <a:latin typeface="Arial" panose="020B0604020202020204" pitchFamily="34" charset="0"/>
                  <a:cs typeface="Arial" panose="020B0604020202020204" pitchFamily="34" charset="0"/>
                </a:rPr>
                <a:t>Counter WMD Technologies</a:t>
              </a:r>
              <a:endParaRPr lang="en-US" altLang="en-US" sz="1400" b="1" dirty="0">
                <a:latin typeface="Arial" panose="020B0604020202020204" pitchFamily="34" charset="0"/>
                <a:cs typeface="Arial" panose="020B0604020202020204" pitchFamily="34" charset="0"/>
              </a:endParaRPr>
            </a:p>
          </p:txBody>
        </p:sp>
        <p:sp>
          <p:nvSpPr>
            <p:cNvPr id="80" name="Rectangle 79"/>
            <p:cNvSpPr/>
            <p:nvPr/>
          </p:nvSpPr>
          <p:spPr bwMode="auto">
            <a:xfrm>
              <a:off x="2615206" y="3460440"/>
              <a:ext cx="1920240" cy="155448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20" charset="-128"/>
                </a:rPr>
                <a:t>Insert picture</a:t>
              </a:r>
            </a:p>
          </p:txBody>
        </p:sp>
      </p:grpSp>
      <p:grpSp>
        <p:nvGrpSpPr>
          <p:cNvPr id="81" name="Group 80"/>
          <p:cNvGrpSpPr/>
          <p:nvPr/>
        </p:nvGrpSpPr>
        <p:grpSpPr>
          <a:xfrm>
            <a:off x="5178466" y="2889129"/>
            <a:ext cx="2103120" cy="2377440"/>
            <a:chOff x="2523766" y="3369610"/>
            <a:chExt cx="2103120" cy="2377440"/>
          </a:xfrm>
        </p:grpSpPr>
        <p:sp>
          <p:nvSpPr>
            <p:cNvPr id="82" name="Round Single Corner Rectangle 4"/>
            <p:cNvSpPr/>
            <p:nvPr/>
          </p:nvSpPr>
          <p:spPr>
            <a:xfrm>
              <a:off x="2523766" y="3369610"/>
              <a:ext cx="2103120" cy="2377440"/>
            </a:xfrm>
            <a:prstGeom prst="rect">
              <a:avLst/>
            </a:prstGeom>
            <a:solidFill>
              <a:srgbClr val="336699"/>
            </a:solidFill>
          </p:spPr>
          <p:style>
            <a:lnRef idx="0">
              <a:scrgbClr r="0" g="0" b="0"/>
            </a:lnRef>
            <a:fillRef idx="0">
              <a:scrgbClr r="0" g="0" b="0"/>
            </a:fillRef>
            <a:effectRef idx="0">
              <a:scrgbClr r="0" g="0" b="0"/>
            </a:effectRef>
            <a:fontRef idx="minor">
              <a:schemeClr val="lt1"/>
            </a:fontRef>
          </p:style>
          <p:txBody>
            <a:bodyPr lIns="149352" tIns="149352" rIns="149352" bIns="18288" spcCol="1270" anchor="b" anchorCtr="1"/>
            <a:lstStyle/>
            <a:p>
              <a:pPr algn="ctr" defTabSz="933450">
                <a:lnSpc>
                  <a:spcPct val="90000"/>
                </a:lnSpc>
                <a:spcAft>
                  <a:spcPct val="35000"/>
                </a:spcAft>
                <a:defRPr/>
              </a:pPr>
              <a:r>
                <a:rPr lang="en-US" sz="1400" b="1" dirty="0">
                  <a:latin typeface="Arial" panose="020B0604020202020204" pitchFamily="34" charset="0"/>
                  <a:cs typeface="Arial" panose="020B0604020202020204" pitchFamily="34" charset="0"/>
                </a:rPr>
                <a:t>Nuclear Technologies</a:t>
              </a:r>
              <a:endParaRPr lang="en-US" altLang="en-US" sz="1400" b="1" dirty="0">
                <a:latin typeface="Arial" panose="020B0604020202020204" pitchFamily="34" charset="0"/>
                <a:cs typeface="Arial" panose="020B0604020202020204" pitchFamily="34" charset="0"/>
              </a:endParaRPr>
            </a:p>
          </p:txBody>
        </p:sp>
        <p:sp>
          <p:nvSpPr>
            <p:cNvPr id="83" name="Rectangle 82"/>
            <p:cNvSpPr/>
            <p:nvPr/>
          </p:nvSpPr>
          <p:spPr bwMode="auto">
            <a:xfrm>
              <a:off x="2615206" y="3460440"/>
              <a:ext cx="1920240" cy="155448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20" charset="-128"/>
                </a:rPr>
                <a:t>Insert picture</a:t>
              </a:r>
            </a:p>
          </p:txBody>
        </p:sp>
      </p:grpSp>
      <p:grpSp>
        <p:nvGrpSpPr>
          <p:cNvPr id="84" name="Group 83"/>
          <p:cNvGrpSpPr/>
          <p:nvPr/>
        </p:nvGrpSpPr>
        <p:grpSpPr>
          <a:xfrm>
            <a:off x="7558174" y="2889129"/>
            <a:ext cx="2103120" cy="2377440"/>
            <a:chOff x="2523766" y="3369610"/>
            <a:chExt cx="2103120" cy="2377440"/>
          </a:xfrm>
        </p:grpSpPr>
        <p:sp>
          <p:nvSpPr>
            <p:cNvPr id="85" name="Round Single Corner Rectangle 4"/>
            <p:cNvSpPr/>
            <p:nvPr/>
          </p:nvSpPr>
          <p:spPr>
            <a:xfrm>
              <a:off x="2523766" y="3369610"/>
              <a:ext cx="2103120" cy="2377440"/>
            </a:xfrm>
            <a:prstGeom prst="rect">
              <a:avLst/>
            </a:prstGeom>
            <a:solidFill>
              <a:srgbClr val="336699"/>
            </a:solidFill>
          </p:spPr>
          <p:style>
            <a:lnRef idx="0">
              <a:scrgbClr r="0" g="0" b="0"/>
            </a:lnRef>
            <a:fillRef idx="0">
              <a:scrgbClr r="0" g="0" b="0"/>
            </a:fillRef>
            <a:effectRef idx="0">
              <a:scrgbClr r="0" g="0" b="0"/>
            </a:effectRef>
            <a:fontRef idx="minor">
              <a:schemeClr val="lt1"/>
            </a:fontRef>
          </p:style>
          <p:txBody>
            <a:bodyPr lIns="149352" tIns="149352" rIns="149352" bIns="18288" spcCol="1270" anchor="b" anchorCtr="1"/>
            <a:lstStyle/>
            <a:p>
              <a:pPr algn="ctr" defTabSz="933450">
                <a:lnSpc>
                  <a:spcPct val="90000"/>
                </a:lnSpc>
                <a:spcAft>
                  <a:spcPct val="35000"/>
                </a:spcAft>
                <a:defRPr/>
              </a:pPr>
              <a:r>
                <a:rPr lang="en-US" sz="1400" b="1" dirty="0">
                  <a:latin typeface="Arial" panose="020B0604020202020204" pitchFamily="34" charset="0"/>
                  <a:cs typeface="Arial" panose="020B0604020202020204" pitchFamily="34" charset="0"/>
                </a:rPr>
                <a:t>Test and Assessment</a:t>
              </a:r>
              <a:endParaRPr lang="en-US" altLang="en-US" sz="1400" b="1" dirty="0">
                <a:latin typeface="Arial" panose="020B0604020202020204" pitchFamily="34" charset="0"/>
                <a:cs typeface="Arial" panose="020B0604020202020204" pitchFamily="34" charset="0"/>
              </a:endParaRPr>
            </a:p>
          </p:txBody>
        </p:sp>
        <p:sp>
          <p:nvSpPr>
            <p:cNvPr id="86" name="Rectangle 85"/>
            <p:cNvSpPr/>
            <p:nvPr/>
          </p:nvSpPr>
          <p:spPr bwMode="auto">
            <a:xfrm>
              <a:off x="2615206" y="3460440"/>
              <a:ext cx="1920240" cy="155448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20" charset="-128"/>
                </a:rPr>
                <a:t>Insert picture</a:t>
              </a:r>
            </a:p>
          </p:txBody>
        </p:sp>
      </p:grpSp>
      <p:pic>
        <p:nvPicPr>
          <p:cNvPr id="87" name="Picture 86"/>
          <p:cNvPicPr>
            <a:picLocks noChangeAspect="1"/>
          </p:cNvPicPr>
          <p:nvPr/>
        </p:nvPicPr>
        <p:blipFill rotWithShape="1">
          <a:blip r:embed="rId3" cstate="email">
            <a:extLst>
              <a:ext uri="{28A0092B-C50C-407E-A947-70E740481C1C}">
                <a14:useLocalDpi xmlns:a14="http://schemas.microsoft.com/office/drawing/2010/main"/>
              </a:ext>
            </a:extLst>
          </a:blip>
          <a:srcRect l="32205" t="21477" r="30510" b="36693"/>
          <a:stretch/>
        </p:blipFill>
        <p:spPr bwMode="auto">
          <a:xfrm>
            <a:off x="7653240" y="2979959"/>
            <a:ext cx="1973666" cy="152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5518" y="2979958"/>
            <a:ext cx="1920317" cy="1522120"/>
          </a:xfrm>
          <a:prstGeom prst="rect">
            <a:avLst/>
          </a:prstGeom>
          <a:effectLst>
            <a:outerShdw blurRad="292100" dist="139700" dir="2700000" algn="ctr" rotWithShape="0">
              <a:srgbClr val="000000">
                <a:alpha val="65000"/>
              </a:srgbClr>
            </a:outerShdw>
          </a:effectLst>
        </p:spPr>
      </p:pic>
      <p:grpSp>
        <p:nvGrpSpPr>
          <p:cNvPr id="90" name="Group 89"/>
          <p:cNvGrpSpPr/>
          <p:nvPr/>
        </p:nvGrpSpPr>
        <p:grpSpPr>
          <a:xfrm>
            <a:off x="510488" y="2990490"/>
            <a:ext cx="1920240" cy="1563728"/>
            <a:chOff x="3976012" y="2027486"/>
            <a:chExt cx="4003160" cy="2374704"/>
          </a:xfrm>
        </p:grpSpPr>
        <p:pic>
          <p:nvPicPr>
            <p:cNvPr id="91" name="Picture 90">
              <a:extLst>
                <a:ext uri="{FF2B5EF4-FFF2-40B4-BE49-F238E27FC236}">
                  <a16:creationId xmlns:a16="http://schemas.microsoft.com/office/drawing/2014/main" id="{3C0E178B-AF75-A54D-B848-77E845155C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05"/>
            <a:stretch/>
          </p:blipFill>
          <p:spPr>
            <a:xfrm>
              <a:off x="3976012" y="2027486"/>
              <a:ext cx="4003160" cy="2374704"/>
            </a:xfrm>
            <a:prstGeom prst="rect">
              <a:avLst/>
            </a:prstGeom>
          </p:spPr>
        </p:pic>
        <p:grpSp>
          <p:nvGrpSpPr>
            <p:cNvPr id="92" name="Group 91">
              <a:extLst>
                <a:ext uri="{FF2B5EF4-FFF2-40B4-BE49-F238E27FC236}">
                  <a16:creationId xmlns:a16="http://schemas.microsoft.com/office/drawing/2014/main" id="{1872E974-9F9A-534F-90D3-6F703EE89954}"/>
                </a:ext>
              </a:extLst>
            </p:cNvPr>
            <p:cNvGrpSpPr/>
            <p:nvPr/>
          </p:nvGrpSpPr>
          <p:grpSpPr>
            <a:xfrm>
              <a:off x="4133953" y="2212255"/>
              <a:ext cx="633666" cy="537054"/>
              <a:chOff x="4132828" y="2037457"/>
              <a:chExt cx="633666" cy="537054"/>
            </a:xfrm>
          </p:grpSpPr>
          <p:sp>
            <p:nvSpPr>
              <p:cNvPr id="105" name="Rounded Rectangle 104">
                <a:extLst>
                  <a:ext uri="{FF2B5EF4-FFF2-40B4-BE49-F238E27FC236}">
                    <a16:creationId xmlns:a16="http://schemas.microsoft.com/office/drawing/2014/main" id="{7BF2AB62-AF46-9A43-9C79-FD1EB979B3EE}"/>
                  </a:ext>
                </a:extLst>
              </p:cNvPr>
              <p:cNvSpPr/>
              <p:nvPr/>
            </p:nvSpPr>
            <p:spPr bwMode="auto">
              <a:xfrm>
                <a:off x="4132828" y="2037457"/>
                <a:ext cx="633666" cy="537054"/>
              </a:xfrm>
              <a:prstGeom prst="roundRect">
                <a:avLst>
                  <a:gd name="adj" fmla="val 9635"/>
                </a:avLst>
              </a:prstGeom>
              <a:solidFill>
                <a:schemeClr val="tx1">
                  <a:lumMod val="85000"/>
                  <a:lumOff val="1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20000"/>
                  </a:spcBef>
                  <a:spcAft>
                    <a:spcPct val="0"/>
                  </a:spcAft>
                </a:pPr>
                <a:endParaRPr lang="en-US" sz="2000" i="1" dirty="0">
                  <a:latin typeface="Univers" pitchFamily="34" charset="-18"/>
                </a:endParaRPr>
              </a:p>
            </p:txBody>
          </p:sp>
          <p:pic>
            <p:nvPicPr>
              <p:cNvPr id="106" name="Picture 105">
                <a:extLst>
                  <a:ext uri="{FF2B5EF4-FFF2-40B4-BE49-F238E27FC236}">
                    <a16:creationId xmlns:a16="http://schemas.microsoft.com/office/drawing/2014/main" id="{0EA5A5D0-345B-814E-ABE6-DE95FED8FC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45790" y="2081898"/>
                <a:ext cx="422534" cy="422534"/>
              </a:xfrm>
              <a:prstGeom prst="rect">
                <a:avLst/>
              </a:prstGeom>
            </p:spPr>
          </p:pic>
        </p:grpSp>
        <p:grpSp>
          <p:nvGrpSpPr>
            <p:cNvPr id="93" name="Group 92">
              <a:extLst>
                <a:ext uri="{FF2B5EF4-FFF2-40B4-BE49-F238E27FC236}">
                  <a16:creationId xmlns:a16="http://schemas.microsoft.com/office/drawing/2014/main" id="{446EE693-1080-FD4C-96A4-BFB0B15C6D83}"/>
                </a:ext>
              </a:extLst>
            </p:cNvPr>
            <p:cNvGrpSpPr/>
            <p:nvPr/>
          </p:nvGrpSpPr>
          <p:grpSpPr>
            <a:xfrm>
              <a:off x="4804963" y="2212253"/>
              <a:ext cx="633666" cy="537056"/>
              <a:chOff x="4799440" y="2037455"/>
              <a:chExt cx="633666" cy="537056"/>
            </a:xfrm>
          </p:grpSpPr>
          <p:sp>
            <p:nvSpPr>
              <p:cNvPr id="103" name="Rounded Rectangle 102">
                <a:extLst>
                  <a:ext uri="{FF2B5EF4-FFF2-40B4-BE49-F238E27FC236}">
                    <a16:creationId xmlns:a16="http://schemas.microsoft.com/office/drawing/2014/main" id="{2B17B690-5AF0-384F-AFE5-10B1EF6BDAF2}"/>
                  </a:ext>
                </a:extLst>
              </p:cNvPr>
              <p:cNvSpPr/>
              <p:nvPr/>
            </p:nvSpPr>
            <p:spPr bwMode="auto">
              <a:xfrm>
                <a:off x="4799440" y="2037456"/>
                <a:ext cx="633666" cy="537054"/>
              </a:xfrm>
              <a:prstGeom prst="roundRect">
                <a:avLst>
                  <a:gd name="adj" fmla="val 9635"/>
                </a:avLst>
              </a:prstGeom>
              <a:solidFill>
                <a:schemeClr val="tx1">
                  <a:lumMod val="85000"/>
                  <a:lumOff val="1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20000"/>
                  </a:spcBef>
                  <a:spcAft>
                    <a:spcPct val="0"/>
                  </a:spcAft>
                </a:pPr>
                <a:endParaRPr lang="en-US" sz="2000" i="1" dirty="0">
                  <a:latin typeface="Univers" pitchFamily="34" charset="-18"/>
                </a:endParaRPr>
              </a:p>
            </p:txBody>
          </p:sp>
          <p:pic>
            <p:nvPicPr>
              <p:cNvPr id="104" name="Picture 103">
                <a:extLst>
                  <a:ext uri="{FF2B5EF4-FFF2-40B4-BE49-F238E27FC236}">
                    <a16:creationId xmlns:a16="http://schemas.microsoft.com/office/drawing/2014/main" id="{B58F45DB-3827-D440-9CD9-30F20C79466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41967" y="2037455"/>
                <a:ext cx="537056" cy="537056"/>
              </a:xfrm>
              <a:prstGeom prst="rect">
                <a:avLst/>
              </a:prstGeom>
            </p:spPr>
          </p:pic>
        </p:grpSp>
        <p:grpSp>
          <p:nvGrpSpPr>
            <p:cNvPr id="94" name="Group 93">
              <a:extLst>
                <a:ext uri="{FF2B5EF4-FFF2-40B4-BE49-F238E27FC236}">
                  <a16:creationId xmlns:a16="http://schemas.microsoft.com/office/drawing/2014/main" id="{0CA76577-014E-0C4C-8790-7CC83BCFE74D}"/>
                </a:ext>
              </a:extLst>
            </p:cNvPr>
            <p:cNvGrpSpPr/>
            <p:nvPr/>
          </p:nvGrpSpPr>
          <p:grpSpPr>
            <a:xfrm>
              <a:off x="4133953" y="2745544"/>
              <a:ext cx="633666" cy="599895"/>
              <a:chOff x="5466052" y="1974617"/>
              <a:chExt cx="633666" cy="599895"/>
            </a:xfrm>
          </p:grpSpPr>
          <p:sp>
            <p:nvSpPr>
              <p:cNvPr id="101" name="Rounded Rectangle 100">
                <a:extLst>
                  <a:ext uri="{FF2B5EF4-FFF2-40B4-BE49-F238E27FC236}">
                    <a16:creationId xmlns:a16="http://schemas.microsoft.com/office/drawing/2014/main" id="{9FB8528F-59A6-884F-871B-1B1418DF7AB0}"/>
                  </a:ext>
                </a:extLst>
              </p:cNvPr>
              <p:cNvSpPr/>
              <p:nvPr/>
            </p:nvSpPr>
            <p:spPr bwMode="auto">
              <a:xfrm>
                <a:off x="5466052" y="2037457"/>
                <a:ext cx="633666" cy="537054"/>
              </a:xfrm>
              <a:prstGeom prst="roundRect">
                <a:avLst>
                  <a:gd name="adj" fmla="val 9635"/>
                </a:avLst>
              </a:prstGeom>
              <a:solidFill>
                <a:schemeClr val="tx1">
                  <a:lumMod val="85000"/>
                  <a:lumOff val="1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20000"/>
                  </a:spcBef>
                  <a:spcAft>
                    <a:spcPct val="0"/>
                  </a:spcAft>
                </a:pPr>
                <a:endParaRPr lang="en-US" sz="2000" i="1" dirty="0">
                  <a:latin typeface="Univers" pitchFamily="34" charset="-18"/>
                </a:endParaRPr>
              </a:p>
            </p:txBody>
          </p:sp>
          <p:pic>
            <p:nvPicPr>
              <p:cNvPr id="102" name="Picture 101">
                <a:extLst>
                  <a:ext uri="{FF2B5EF4-FFF2-40B4-BE49-F238E27FC236}">
                    <a16:creationId xmlns:a16="http://schemas.microsoft.com/office/drawing/2014/main" id="{D0D808B2-D652-C04D-87D9-4DF3579470C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90358" y="1974617"/>
                <a:ext cx="599895" cy="599895"/>
              </a:xfrm>
              <a:prstGeom prst="rect">
                <a:avLst/>
              </a:prstGeom>
            </p:spPr>
          </p:pic>
        </p:grpSp>
        <p:grpSp>
          <p:nvGrpSpPr>
            <p:cNvPr id="95" name="Group 94">
              <a:extLst>
                <a:ext uri="{FF2B5EF4-FFF2-40B4-BE49-F238E27FC236}">
                  <a16:creationId xmlns:a16="http://schemas.microsoft.com/office/drawing/2014/main" id="{74A8966A-05A2-014B-89FA-9127790302E6}"/>
                </a:ext>
              </a:extLst>
            </p:cNvPr>
            <p:cNvGrpSpPr/>
            <p:nvPr/>
          </p:nvGrpSpPr>
          <p:grpSpPr>
            <a:xfrm>
              <a:off x="4450701" y="3437083"/>
              <a:ext cx="633665" cy="533290"/>
              <a:chOff x="6805756" y="2037456"/>
              <a:chExt cx="633665" cy="533290"/>
            </a:xfrm>
          </p:grpSpPr>
          <p:sp>
            <p:nvSpPr>
              <p:cNvPr id="99" name="Rounded Rectangle 98">
                <a:extLst>
                  <a:ext uri="{FF2B5EF4-FFF2-40B4-BE49-F238E27FC236}">
                    <a16:creationId xmlns:a16="http://schemas.microsoft.com/office/drawing/2014/main" id="{FCF4A7BB-9A51-C048-8573-D25D512A8E48}"/>
                  </a:ext>
                </a:extLst>
              </p:cNvPr>
              <p:cNvSpPr/>
              <p:nvPr/>
            </p:nvSpPr>
            <p:spPr bwMode="auto">
              <a:xfrm>
                <a:off x="6805756" y="2037456"/>
                <a:ext cx="633665" cy="533290"/>
              </a:xfrm>
              <a:prstGeom prst="roundRect">
                <a:avLst>
                  <a:gd name="adj" fmla="val 9635"/>
                </a:avLst>
              </a:prstGeom>
              <a:solidFill>
                <a:schemeClr val="tx1">
                  <a:lumMod val="85000"/>
                  <a:lumOff val="1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20000"/>
                  </a:spcBef>
                  <a:spcAft>
                    <a:spcPct val="0"/>
                  </a:spcAft>
                </a:pPr>
                <a:endParaRPr lang="en-US" sz="2000" i="1" dirty="0">
                  <a:latin typeface="Univers" pitchFamily="34" charset="-18"/>
                </a:endParaRPr>
              </a:p>
            </p:txBody>
          </p:sp>
          <p:pic>
            <p:nvPicPr>
              <p:cNvPr id="100" name="Picture 99">
                <a:extLst>
                  <a:ext uri="{FF2B5EF4-FFF2-40B4-BE49-F238E27FC236}">
                    <a16:creationId xmlns:a16="http://schemas.microsoft.com/office/drawing/2014/main" id="{E43F08B1-BCA0-F741-9AC1-DFB6F48BBF9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9265" y="2039658"/>
                <a:ext cx="486646" cy="486646"/>
              </a:xfrm>
              <a:prstGeom prst="rect">
                <a:avLst/>
              </a:prstGeom>
            </p:spPr>
          </p:pic>
        </p:grpSp>
        <p:grpSp>
          <p:nvGrpSpPr>
            <p:cNvPr id="96" name="Group 95">
              <a:extLst>
                <a:ext uri="{FF2B5EF4-FFF2-40B4-BE49-F238E27FC236}">
                  <a16:creationId xmlns:a16="http://schemas.microsoft.com/office/drawing/2014/main" id="{A4D8D927-86CE-2343-8563-16CA82DD9EE2}"/>
                </a:ext>
              </a:extLst>
            </p:cNvPr>
            <p:cNvGrpSpPr/>
            <p:nvPr/>
          </p:nvGrpSpPr>
          <p:grpSpPr>
            <a:xfrm>
              <a:off x="4804963" y="2813856"/>
              <a:ext cx="633666" cy="537054"/>
              <a:chOff x="6132663" y="2037457"/>
              <a:chExt cx="633666" cy="537054"/>
            </a:xfrm>
          </p:grpSpPr>
          <p:sp>
            <p:nvSpPr>
              <p:cNvPr id="97" name="Rounded Rectangle 96">
                <a:extLst>
                  <a:ext uri="{FF2B5EF4-FFF2-40B4-BE49-F238E27FC236}">
                    <a16:creationId xmlns:a16="http://schemas.microsoft.com/office/drawing/2014/main" id="{BEA76EDA-111A-0D4E-9EEC-9B0A7789B4FE}"/>
                  </a:ext>
                </a:extLst>
              </p:cNvPr>
              <p:cNvSpPr/>
              <p:nvPr/>
            </p:nvSpPr>
            <p:spPr bwMode="auto">
              <a:xfrm>
                <a:off x="6132663" y="2037457"/>
                <a:ext cx="633666" cy="537054"/>
              </a:xfrm>
              <a:prstGeom prst="roundRect">
                <a:avLst>
                  <a:gd name="adj" fmla="val 9635"/>
                </a:avLst>
              </a:prstGeom>
              <a:solidFill>
                <a:schemeClr val="tx1">
                  <a:lumMod val="85000"/>
                  <a:lumOff val="15000"/>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20000"/>
                  </a:spcBef>
                  <a:spcAft>
                    <a:spcPct val="0"/>
                  </a:spcAft>
                </a:pPr>
                <a:endParaRPr lang="en-US" sz="2000" i="1" dirty="0">
                  <a:latin typeface="Univers" pitchFamily="34" charset="-18"/>
                </a:endParaRPr>
              </a:p>
            </p:txBody>
          </p:sp>
          <p:pic>
            <p:nvPicPr>
              <p:cNvPr id="98" name="Picture 97">
                <a:extLst>
                  <a:ext uri="{FF2B5EF4-FFF2-40B4-BE49-F238E27FC236}">
                    <a16:creationId xmlns:a16="http://schemas.microsoft.com/office/drawing/2014/main" id="{1D93A52D-F386-D546-933B-FB4AA31F7E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84345" y="2041222"/>
                <a:ext cx="533290" cy="533289"/>
              </a:xfrm>
              <a:prstGeom prst="rect">
                <a:avLst/>
              </a:prstGeom>
            </p:spPr>
          </p:pic>
        </p:grpSp>
      </p:grpSp>
      <p:pic>
        <p:nvPicPr>
          <p:cNvPr id="107" name="Picture 106"/>
          <p:cNvPicPr>
            <a:picLocks noGrp="1" noChangeAspect="1"/>
          </p:cNvPicPr>
          <p:nvPr/>
        </p:nvPicPr>
        <p:blipFill rotWithShape="1">
          <a:blip r:embed="rId11" cstate="print">
            <a:extLst>
              <a:ext uri="{28A0092B-C50C-407E-A947-70E740481C1C}">
                <a14:useLocalDpi xmlns:a14="http://schemas.microsoft.com/office/drawing/2010/main" val="0"/>
              </a:ext>
            </a:extLst>
          </a:blip>
          <a:srcRect l="15646" t="9769" r="32882" b="8252"/>
          <a:stretch/>
        </p:blipFill>
        <p:spPr>
          <a:xfrm>
            <a:off x="10030491" y="2994025"/>
            <a:ext cx="1845849" cy="1730606"/>
          </a:xfrm>
          <a:prstGeom prst="rect">
            <a:avLst/>
          </a:prstGeom>
          <a:ln w="31750" cap="sq">
            <a:noFill/>
            <a:prstDash val="solid"/>
            <a:miter lim="800000"/>
          </a:ln>
          <a:effectLst>
            <a:outerShdw blurRad="50800" dist="38100" dir="2700000" algn="tl" rotWithShape="0">
              <a:srgbClr val="000000">
                <a:alpha val="43000"/>
              </a:srgbClr>
            </a:outerShdw>
          </a:effectLst>
        </p:spPr>
      </p:pic>
      <p:sp>
        <p:nvSpPr>
          <p:cNvPr id="42" name="TextBox 41"/>
          <p:cNvSpPr txBox="1"/>
          <p:nvPr/>
        </p:nvSpPr>
        <p:spPr>
          <a:xfrm>
            <a:off x="759711" y="5370905"/>
            <a:ext cx="10679148" cy="923330"/>
          </a:xfrm>
          <a:prstGeom prst="rect">
            <a:avLst/>
          </a:prstGeom>
          <a:solidFill>
            <a:srgbClr val="F79646"/>
          </a:solidFill>
        </p:spPr>
        <p:txBody>
          <a:bodyPr wrap="square" rtlCol="0">
            <a:spAutoFit/>
          </a:bodyPr>
          <a:lstStyle/>
          <a:p>
            <a:r>
              <a:rPr lang="en-US" sz="1800" b="1" i="1" dirty="0">
                <a:latin typeface="Arial" panose="020B0604020202020204" pitchFamily="34" charset="0"/>
                <a:cs typeface="Arial" panose="020B0604020202020204" pitchFamily="34" charset="0"/>
              </a:rPr>
              <a:t>RD </a:t>
            </a:r>
            <a:r>
              <a:rPr lang="en-US" sz="1800" b="1" i="1" u="sng" cap="all" dirty="0">
                <a:latin typeface="Arial" panose="020B0604020202020204" pitchFamily="34" charset="0"/>
                <a:cs typeface="Arial" panose="020B0604020202020204" pitchFamily="34" charset="0"/>
              </a:rPr>
              <a:t>delivers innovative solutions</a:t>
            </a:r>
            <a:r>
              <a:rPr lang="en-US" sz="1800" b="1" i="1" cap="all" dirty="0">
                <a:latin typeface="Arial" panose="020B0604020202020204" pitchFamily="34" charset="0"/>
                <a:cs typeface="Arial" panose="020B0604020202020204" pitchFamily="34" charset="0"/>
              </a:rPr>
              <a:t> </a:t>
            </a:r>
            <a:r>
              <a:rPr lang="en-US" sz="1800" b="1" i="1" dirty="0">
                <a:latin typeface="Arial" panose="020B0604020202020204" pitchFamily="34" charset="0"/>
                <a:cs typeface="Arial" panose="020B0604020202020204" pitchFamily="34" charset="0"/>
              </a:rPr>
              <a:t>that meet current mission requirements in a timely manner and </a:t>
            </a:r>
            <a:r>
              <a:rPr lang="en-US" sz="1800" b="1" i="1" u="sng" cap="all" dirty="0">
                <a:latin typeface="Arial" panose="020B0604020202020204" pitchFamily="34" charset="0"/>
                <a:cs typeface="Arial" panose="020B0604020202020204" pitchFamily="34" charset="0"/>
              </a:rPr>
              <a:t>anticipates and prepares for emerging and future threats</a:t>
            </a:r>
            <a:r>
              <a:rPr lang="en-US" sz="1800" b="1" i="1" dirty="0">
                <a:latin typeface="Arial" panose="020B0604020202020204" pitchFamily="34" charset="0"/>
                <a:cs typeface="Arial" panose="020B0604020202020204" pitchFamily="34" charset="0"/>
              </a:rPr>
              <a:t> with a balance of fundamental and applied research across the portfolio.</a:t>
            </a:r>
          </a:p>
        </p:txBody>
      </p:sp>
      <p:pic>
        <p:nvPicPr>
          <p:cNvPr id="41" name="Pictur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0196" y="2994177"/>
            <a:ext cx="1920240" cy="172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2">
            <a:extLst>
              <a:ext uri="{FF2B5EF4-FFF2-40B4-BE49-F238E27FC236}">
                <a16:creationId xmlns:a16="http://schemas.microsoft.com/office/drawing/2014/main" id="{B982A059-4BD5-11CD-DAE0-E9B0726E7833}"/>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3</a:t>
            </a:fld>
            <a:endParaRPr lang="en-US" dirty="0">
              <a:latin typeface="Calibri" panose="020F0502020204030204"/>
              <a:ea typeface="+mn-ea"/>
              <a:cs typeface="+mn-cs"/>
            </a:endParaRPr>
          </a:p>
        </p:txBody>
      </p:sp>
    </p:spTree>
    <p:extLst>
      <p:ext uri="{BB962C8B-B14F-4D97-AF65-F5344CB8AC3E}">
        <p14:creationId xmlns:p14="http://schemas.microsoft.com/office/powerpoint/2010/main" val="937276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475" y="235466"/>
            <a:ext cx="9816925" cy="838397"/>
          </a:xfrm>
        </p:spPr>
        <p:txBody>
          <a:bodyPr/>
          <a:lstStyle/>
          <a:p>
            <a:r>
              <a:rPr lang="en-US" dirty="0"/>
              <a:t>RD Strategic Partnership</a:t>
            </a:r>
          </a:p>
        </p:txBody>
      </p:sp>
      <p:sp>
        <p:nvSpPr>
          <p:cNvPr id="4" name="TextBox 3"/>
          <p:cNvSpPr txBox="1"/>
          <p:nvPr/>
        </p:nvSpPr>
        <p:spPr>
          <a:xfrm>
            <a:off x="278858" y="1607452"/>
            <a:ext cx="11303541" cy="1569660"/>
          </a:xfrm>
          <a:prstGeom prst="rect">
            <a:avLst/>
          </a:prstGeom>
          <a:noFill/>
        </p:spPr>
        <p:txBody>
          <a:bodyPr wrap="square" rtlCol="0">
            <a:spAutoFit/>
          </a:bodyPr>
          <a:lstStyle/>
          <a:p>
            <a:pPr algn="ctr"/>
            <a:r>
              <a:rPr lang="en-US" b="1" dirty="0"/>
              <a:t>RD partners with other U.S. Government agencies (such as National and Service Laboratories), and international S&amp;T organizations to develop Combatting Weapons of Mass Destruction (CWMD) capabilities that address prioritized Combatant Command (CCMD) / Joint Force gaps.</a:t>
            </a:r>
          </a:p>
        </p:txBody>
      </p:sp>
      <p:pic>
        <p:nvPicPr>
          <p:cNvPr id="35" name="Picture 34"/>
          <p:cNvPicPr>
            <a:picLocks noChangeAspect="1"/>
          </p:cNvPicPr>
          <p:nvPr/>
        </p:nvPicPr>
        <p:blipFill>
          <a:blip r:embed="rId3"/>
          <a:stretch>
            <a:fillRect/>
          </a:stretch>
        </p:blipFill>
        <p:spPr>
          <a:xfrm>
            <a:off x="4259806" y="3705661"/>
            <a:ext cx="3388309" cy="2282364"/>
          </a:xfrm>
          <a:prstGeom prst="rect">
            <a:avLst/>
          </a:prstGeom>
          <a:effectLst>
            <a:softEdge rad="63500"/>
          </a:effectLst>
        </p:spPr>
      </p:pic>
      <p:grpSp>
        <p:nvGrpSpPr>
          <p:cNvPr id="36" name="Group 35">
            <a:extLst>
              <a:ext uri="{FF2B5EF4-FFF2-40B4-BE49-F238E27FC236}">
                <a16:creationId xmlns:a16="http://schemas.microsoft.com/office/drawing/2014/main" id="{E6BAA28F-F989-4A99-810A-B452F3A20D03}"/>
              </a:ext>
            </a:extLst>
          </p:cNvPr>
          <p:cNvGrpSpPr/>
          <p:nvPr/>
        </p:nvGrpSpPr>
        <p:grpSpPr>
          <a:xfrm>
            <a:off x="75345" y="4277350"/>
            <a:ext cx="4415204" cy="1076296"/>
            <a:chOff x="5224625" y="3998638"/>
            <a:chExt cx="3327771" cy="811212"/>
          </a:xfrm>
        </p:grpSpPr>
        <p:pic>
          <p:nvPicPr>
            <p:cNvPr id="37" name="Picture 2" descr="Image result for eucom seal">
              <a:extLst>
                <a:ext uri="{FF2B5EF4-FFF2-40B4-BE49-F238E27FC236}">
                  <a16:creationId xmlns:a16="http://schemas.microsoft.com/office/drawing/2014/main" id="{35505431-4FF4-4607-9BA1-FCDFBACE6A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676" y="3998638"/>
              <a:ext cx="81121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File:Seal of the United States Northern Command.png">
              <a:extLst>
                <a:ext uri="{FF2B5EF4-FFF2-40B4-BE49-F238E27FC236}">
                  <a16:creationId xmlns:a16="http://schemas.microsoft.com/office/drawing/2014/main" id="{70F1C9AE-1FE9-4871-B30C-ED46DC603A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5155" y="4020863"/>
              <a:ext cx="76676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http://www.pacom.mil/Portals/55/Images/PACOM2015_1400x1400.png">
              <a:extLst>
                <a:ext uri="{FF2B5EF4-FFF2-40B4-BE49-F238E27FC236}">
                  <a16:creationId xmlns:a16="http://schemas.microsoft.com/office/drawing/2014/main" id="{9E204EF9-BEE2-490F-BACA-82F6E8847D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1183" y="3998638"/>
              <a:ext cx="81121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48DC0E0B-6EE4-4181-8C8B-6D68DB0284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4625" y="4025470"/>
              <a:ext cx="760784" cy="760784"/>
            </a:xfrm>
            <a:prstGeom prst="rect">
              <a:avLst/>
            </a:prstGeom>
          </p:spPr>
        </p:pic>
      </p:grpSp>
      <p:grpSp>
        <p:nvGrpSpPr>
          <p:cNvPr id="41" name="Group 40">
            <a:extLst>
              <a:ext uri="{FF2B5EF4-FFF2-40B4-BE49-F238E27FC236}">
                <a16:creationId xmlns:a16="http://schemas.microsoft.com/office/drawing/2014/main" id="{62F41358-D44C-4B09-8D86-B88B8CF06E8A}"/>
              </a:ext>
            </a:extLst>
          </p:cNvPr>
          <p:cNvGrpSpPr/>
          <p:nvPr/>
        </p:nvGrpSpPr>
        <p:grpSpPr>
          <a:xfrm>
            <a:off x="7581367" y="4289988"/>
            <a:ext cx="4685608" cy="1112103"/>
            <a:chOff x="5325008" y="4862238"/>
            <a:chExt cx="3250142" cy="838200"/>
          </a:xfrm>
        </p:grpSpPr>
        <p:pic>
          <p:nvPicPr>
            <p:cNvPr id="42" name="Picture 2" descr="File:Seal of the United States Southern Command.svg">
              <a:extLst>
                <a:ext uri="{FF2B5EF4-FFF2-40B4-BE49-F238E27FC236}">
                  <a16:creationId xmlns:a16="http://schemas.microsoft.com/office/drawing/2014/main" id="{4F176D18-9883-4357-B803-548F9B4C5E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5008" y="4898750"/>
              <a:ext cx="5635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descr="Image result for ussocom seal">
              <a:extLst>
                <a:ext uri="{FF2B5EF4-FFF2-40B4-BE49-F238E27FC236}">
                  <a16:creationId xmlns:a16="http://schemas.microsoft.com/office/drawing/2014/main" id="{68FEDDD6-D71C-4E9F-9CF1-3DE34266244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6331" y="4892400"/>
              <a:ext cx="6540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descr="Image result for usstratcom seal">
              <a:extLst>
                <a:ext uri="{FF2B5EF4-FFF2-40B4-BE49-F238E27FC236}">
                  <a16:creationId xmlns:a16="http://schemas.microsoft.com/office/drawing/2014/main" id="{3A11F3D4-0B3E-400A-ADA7-1B6170B493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8943" y="4890813"/>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Image result for ustranscom seal">
              <a:extLst>
                <a:ext uri="{FF2B5EF4-FFF2-40B4-BE49-F238E27FC236}">
                  <a16:creationId xmlns:a16="http://schemas.microsoft.com/office/drawing/2014/main" id="{98C490B0-4FFD-4309-B2AD-3C87A41660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6950" y="486223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a:extLst>
              <a:ext uri="{FF2B5EF4-FFF2-40B4-BE49-F238E27FC236}">
                <a16:creationId xmlns:a16="http://schemas.microsoft.com/office/drawing/2014/main" id="{A93B9190-B2BC-4056-8444-E93FDF5C8358}"/>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4</a:t>
            </a:fld>
            <a:endParaRPr lang="en-US" dirty="0">
              <a:latin typeface="Calibri" panose="020F0502020204030204"/>
              <a:ea typeface="+mn-ea"/>
              <a:cs typeface="+mn-cs"/>
            </a:endParaRPr>
          </a:p>
        </p:txBody>
      </p:sp>
    </p:spTree>
    <p:extLst>
      <p:ext uri="{BB962C8B-B14F-4D97-AF65-F5344CB8AC3E}">
        <p14:creationId xmlns:p14="http://schemas.microsoft.com/office/powerpoint/2010/main" val="1396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66695" y="239751"/>
            <a:ext cx="9815706" cy="865573"/>
          </a:xfrm>
          <a:noFill/>
          <a:ln>
            <a:noFill/>
          </a:ln>
        </p:spPr>
        <p:txBody>
          <a:bodyPr vert="horz" wrap="square" lIns="91440" tIns="45720" rIns="91440" bIns="45720" numCol="1" anchor="ctr" anchorCtr="0" compatLnSpc="1">
            <a:prstTxWarp prst="textNoShape">
              <a:avLst/>
            </a:prstTxWarp>
          </a:bodyPr>
          <a:lstStyle/>
          <a:p>
            <a:pPr eaLnBrk="1" hangingPunct="1"/>
            <a:r>
              <a:rPr lang="en-US" altLang="en-US" sz="3200" dirty="0">
                <a:latin typeface="Arial" panose="020B0604020202020204" pitchFamily="34" charset="0"/>
              </a:rPr>
              <a:t>RD Workforce Locations</a:t>
            </a:r>
          </a:p>
        </p:txBody>
      </p:sp>
      <p:sp>
        <p:nvSpPr>
          <p:cNvPr id="5" name="Rectangle 4"/>
          <p:cNvSpPr/>
          <p:nvPr/>
        </p:nvSpPr>
        <p:spPr>
          <a:xfrm>
            <a:off x="436605" y="7405567"/>
            <a:ext cx="10271300" cy="923330"/>
          </a:xfrm>
          <a:prstGeom prst="rect">
            <a:avLst/>
          </a:prstGeom>
          <a:solidFill>
            <a:schemeClr val="accent1">
              <a:lumMod val="20000"/>
              <a:lumOff val="80000"/>
            </a:schemeClr>
          </a:solidFill>
        </p:spPr>
        <p:txBody>
          <a:bodyPr wrap="square">
            <a:spAutoFit/>
          </a:bodyPr>
          <a:lstStyle/>
          <a:p>
            <a:pPr algn="ctr"/>
            <a:r>
              <a:rPr lang="en-US" sz="1800" dirty="0"/>
              <a:t>RD delivers innovative solutions that meet current mission requirements in a timely manner while anticipating and preparing for emerging and future threats with a balance of fundamental, and applied research across the portfolio</a:t>
            </a:r>
          </a:p>
        </p:txBody>
      </p:sp>
      <p:sp>
        <p:nvSpPr>
          <p:cNvPr id="8" name="TextBox 7"/>
          <p:cNvSpPr txBox="1"/>
          <p:nvPr/>
        </p:nvSpPr>
        <p:spPr>
          <a:xfrm>
            <a:off x="8788534" y="2334728"/>
            <a:ext cx="3044941" cy="907941"/>
          </a:xfrm>
          <a:prstGeom prst="rect">
            <a:avLst/>
          </a:prstGeom>
          <a:solidFill>
            <a:schemeClr val="accent3">
              <a:lumMod val="20000"/>
              <a:lumOff val="80000"/>
            </a:schemeClr>
          </a:solidFill>
        </p:spPr>
        <p:txBody>
          <a:bodyPr wrap="square" rtlCol="0">
            <a:spAutoFit/>
          </a:bodyPr>
          <a:lstStyle/>
          <a:p>
            <a:pPr algn="ctr">
              <a:spcAft>
                <a:spcPts val="600"/>
              </a:spcAft>
            </a:pPr>
            <a:r>
              <a:rPr lang="en-US" sz="1600" b="1" spc="40" dirty="0">
                <a:solidFill>
                  <a:srgbClr val="FF0000"/>
                </a:solidFill>
              </a:rPr>
              <a:t>National Capital Region</a:t>
            </a:r>
          </a:p>
          <a:p>
            <a:pPr algn="ctr"/>
            <a:r>
              <a:rPr lang="en-US" sz="1600" b="1" dirty="0"/>
              <a:t>Defense Threat Reduction Center (DTRC) / Fort Belvoir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695" y="1114424"/>
            <a:ext cx="7543495" cy="4927641"/>
          </a:xfrm>
          <a:prstGeom prst="rect">
            <a:avLst/>
          </a:prstGeom>
        </p:spPr>
      </p:pic>
      <p:sp>
        <p:nvSpPr>
          <p:cNvPr id="11" name="TextBox 10"/>
          <p:cNvSpPr txBox="1"/>
          <p:nvPr/>
        </p:nvSpPr>
        <p:spPr>
          <a:xfrm>
            <a:off x="1727801" y="3153086"/>
            <a:ext cx="3289610" cy="661720"/>
          </a:xfrm>
          <a:prstGeom prst="rect">
            <a:avLst/>
          </a:prstGeom>
          <a:solidFill>
            <a:schemeClr val="accent3">
              <a:lumMod val="20000"/>
              <a:lumOff val="80000"/>
              <a:alpha val="76000"/>
            </a:schemeClr>
          </a:solidFill>
        </p:spPr>
        <p:txBody>
          <a:bodyPr wrap="square" rtlCol="0">
            <a:spAutoFit/>
          </a:bodyPr>
          <a:lstStyle/>
          <a:p>
            <a:pPr algn="ctr">
              <a:spcAft>
                <a:spcPts val="600"/>
              </a:spcAft>
            </a:pPr>
            <a:r>
              <a:rPr lang="en-US" sz="1600" b="1" spc="40" dirty="0">
                <a:solidFill>
                  <a:srgbClr val="FF0000"/>
                </a:solidFill>
              </a:rPr>
              <a:t>New Mexico</a:t>
            </a:r>
          </a:p>
          <a:p>
            <a:pPr algn="ctr">
              <a:spcAft>
                <a:spcPts val="600"/>
              </a:spcAft>
            </a:pPr>
            <a:r>
              <a:rPr lang="en-US" sz="1600" b="1" dirty="0"/>
              <a:t>Kirtland AFB</a:t>
            </a:r>
          </a:p>
        </p:txBody>
      </p:sp>
      <p:sp>
        <p:nvSpPr>
          <p:cNvPr id="12" name="TextBox 11"/>
          <p:cNvSpPr txBox="1"/>
          <p:nvPr/>
        </p:nvSpPr>
        <p:spPr>
          <a:xfrm>
            <a:off x="5572255" y="3830588"/>
            <a:ext cx="3551752" cy="661720"/>
          </a:xfrm>
          <a:prstGeom prst="rect">
            <a:avLst/>
          </a:prstGeom>
          <a:solidFill>
            <a:schemeClr val="accent3">
              <a:lumMod val="20000"/>
              <a:lumOff val="80000"/>
              <a:alpha val="76000"/>
            </a:schemeClr>
          </a:solidFill>
        </p:spPr>
        <p:txBody>
          <a:bodyPr wrap="square" rtlCol="0">
            <a:spAutoFit/>
          </a:bodyPr>
          <a:lstStyle/>
          <a:p>
            <a:pPr algn="ctr">
              <a:spcAft>
                <a:spcPts val="600"/>
              </a:spcAft>
            </a:pPr>
            <a:r>
              <a:rPr lang="en-US" sz="1600" b="1" spc="40" dirty="0">
                <a:solidFill>
                  <a:srgbClr val="FF0000"/>
                </a:solidFill>
              </a:rPr>
              <a:t>Florida</a:t>
            </a:r>
          </a:p>
          <a:p>
            <a:pPr algn="ctr">
              <a:spcAft>
                <a:spcPts val="600"/>
              </a:spcAft>
            </a:pPr>
            <a:r>
              <a:rPr lang="en-US" sz="1600" b="1" dirty="0"/>
              <a:t>Eglin AFB</a:t>
            </a:r>
          </a:p>
        </p:txBody>
      </p:sp>
      <p:sp>
        <p:nvSpPr>
          <p:cNvPr id="2" name="Slide Number Placeholder 2">
            <a:extLst>
              <a:ext uri="{FF2B5EF4-FFF2-40B4-BE49-F238E27FC236}">
                <a16:creationId xmlns:a16="http://schemas.microsoft.com/office/drawing/2014/main" id="{9E89544C-5FD5-7961-CDDB-AC60A00CD0B1}"/>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5</a:t>
            </a:fld>
            <a:endParaRPr lang="en-US" dirty="0">
              <a:latin typeface="Calibri" panose="020F0502020204030204"/>
              <a:ea typeface="+mn-ea"/>
              <a:cs typeface="+mn-cs"/>
            </a:endParaRPr>
          </a:p>
        </p:txBody>
      </p:sp>
      <p:sp>
        <p:nvSpPr>
          <p:cNvPr id="3" name="TextBox 2">
            <a:extLst>
              <a:ext uri="{FF2B5EF4-FFF2-40B4-BE49-F238E27FC236}">
                <a16:creationId xmlns:a16="http://schemas.microsoft.com/office/drawing/2014/main" id="{5ED71246-B366-0E7E-862B-0D16ADFBF38E}"/>
              </a:ext>
            </a:extLst>
          </p:cNvPr>
          <p:cNvSpPr txBox="1"/>
          <p:nvPr/>
        </p:nvSpPr>
        <p:spPr>
          <a:xfrm>
            <a:off x="168442" y="5721712"/>
            <a:ext cx="11479605" cy="661720"/>
          </a:xfrm>
          <a:prstGeom prst="rect">
            <a:avLst/>
          </a:prstGeom>
          <a:solidFill>
            <a:schemeClr val="accent3">
              <a:lumMod val="20000"/>
              <a:lumOff val="80000"/>
              <a:alpha val="50000"/>
            </a:schemeClr>
          </a:solidFill>
        </p:spPr>
        <p:txBody>
          <a:bodyPr wrap="square" rtlCol="0">
            <a:spAutoFit/>
          </a:bodyPr>
          <a:lstStyle/>
          <a:p>
            <a:pPr algn="ctr">
              <a:spcAft>
                <a:spcPts val="600"/>
              </a:spcAft>
            </a:pPr>
            <a:r>
              <a:rPr lang="en-US" sz="1600" b="1" spc="40" dirty="0">
                <a:solidFill>
                  <a:srgbClr val="FF0000"/>
                </a:solidFill>
              </a:rPr>
              <a:t>Some Additional Workforce Locations</a:t>
            </a:r>
          </a:p>
          <a:p>
            <a:pPr algn="ctr">
              <a:spcAft>
                <a:spcPts val="0"/>
              </a:spcAft>
            </a:pPr>
            <a:r>
              <a:rPr lang="en-US" sz="1600" b="1" spc="40" dirty="0"/>
              <a:t>West Point, NY; Las Vegas, NV; Fort Liberty, NC; and Edgewood/Aberdeen Proving Ground, MD</a:t>
            </a:r>
          </a:p>
        </p:txBody>
      </p:sp>
    </p:spTree>
    <p:extLst>
      <p:ext uri="{BB962C8B-B14F-4D97-AF65-F5344CB8AC3E}">
        <p14:creationId xmlns:p14="http://schemas.microsoft.com/office/powerpoint/2010/main" val="334956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own Arrow 77">
            <a:extLst>
              <a:ext uri="{FF2B5EF4-FFF2-40B4-BE49-F238E27FC236}">
                <a16:creationId xmlns:a16="http://schemas.microsoft.com/office/drawing/2014/main" id="{78E56217-AF4A-428E-AD27-FF9BAB409C52}"/>
              </a:ext>
            </a:extLst>
          </p:cNvPr>
          <p:cNvSpPr/>
          <p:nvPr/>
        </p:nvSpPr>
        <p:spPr>
          <a:xfrm rot="10800000">
            <a:off x="5806299" y="2378940"/>
            <a:ext cx="411105" cy="3726780"/>
          </a:xfrm>
          <a:prstGeom prst="downArrow">
            <a:avLst>
              <a:gd name="adj1" fmla="val 66170"/>
              <a:gd name="adj2" fmla="val 42795"/>
            </a:avLst>
          </a:prstGeom>
          <a:solidFill>
            <a:srgbClr val="B4B4B4"/>
          </a:solidFill>
          <a:ln w="6350" cap="flat" cmpd="sng" algn="ctr">
            <a:noFill/>
            <a:prstDash val="solid"/>
            <a:miter lim="800000"/>
          </a:ln>
          <a:effectLst/>
        </p:spPr>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1754324" y="211538"/>
            <a:ext cx="10437676" cy="838397"/>
          </a:xfrm>
        </p:spPr>
        <p:txBody>
          <a:bodyPr/>
          <a:lstStyle/>
          <a:p>
            <a:pPr marL="0" indent="0"/>
            <a:r>
              <a:rPr lang="en-US" sz="2800" dirty="0"/>
              <a:t>Chemical and Biological (CB) Technologies Department</a:t>
            </a:r>
          </a:p>
        </p:txBody>
      </p:sp>
      <p:sp>
        <p:nvSpPr>
          <p:cNvPr id="12" name="Rectangle 11">
            <a:extLst>
              <a:ext uri="{FF2B5EF4-FFF2-40B4-BE49-F238E27FC236}">
                <a16:creationId xmlns:a16="http://schemas.microsoft.com/office/drawing/2014/main" id="{7CEE3D9D-F7D0-4DA5-AD99-A6CD1A638240}"/>
              </a:ext>
            </a:extLst>
          </p:cNvPr>
          <p:cNvSpPr/>
          <p:nvPr/>
        </p:nvSpPr>
        <p:spPr>
          <a:xfrm>
            <a:off x="-10799" y="2198858"/>
            <a:ext cx="3144444"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Detection and Diagnostics</a:t>
            </a:r>
          </a:p>
        </p:txBody>
      </p:sp>
      <p:sp>
        <p:nvSpPr>
          <p:cNvPr id="13" name="Rectangle 12">
            <a:extLst>
              <a:ext uri="{FF2B5EF4-FFF2-40B4-BE49-F238E27FC236}">
                <a16:creationId xmlns:a16="http://schemas.microsoft.com/office/drawing/2014/main" id="{EBE4A860-1332-45A2-8A7E-1E5A9937A313}"/>
              </a:ext>
            </a:extLst>
          </p:cNvPr>
          <p:cNvSpPr/>
          <p:nvPr/>
        </p:nvSpPr>
        <p:spPr>
          <a:xfrm>
            <a:off x="8057177" y="5597332"/>
            <a:ext cx="2567363"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Research Operations</a:t>
            </a:r>
          </a:p>
        </p:txBody>
      </p:sp>
      <p:sp>
        <p:nvSpPr>
          <p:cNvPr id="14" name="Rectangle 13">
            <a:extLst>
              <a:ext uri="{FF2B5EF4-FFF2-40B4-BE49-F238E27FC236}">
                <a16:creationId xmlns:a16="http://schemas.microsoft.com/office/drawing/2014/main" id="{8C3BA573-7230-4422-A593-A8A11ED67BC0}"/>
              </a:ext>
            </a:extLst>
          </p:cNvPr>
          <p:cNvSpPr/>
          <p:nvPr/>
        </p:nvSpPr>
        <p:spPr>
          <a:xfrm>
            <a:off x="1833" y="3231422"/>
            <a:ext cx="3785646"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Digital Battlespace Management</a:t>
            </a:r>
          </a:p>
        </p:txBody>
      </p:sp>
      <p:sp>
        <p:nvSpPr>
          <p:cNvPr id="17" name="Rectangle 16">
            <a:extLst>
              <a:ext uri="{FF2B5EF4-FFF2-40B4-BE49-F238E27FC236}">
                <a16:creationId xmlns:a16="http://schemas.microsoft.com/office/drawing/2014/main" id="{A3B6EC2E-4D89-4B4F-BADF-44625B457C45}"/>
              </a:ext>
            </a:extLst>
          </p:cNvPr>
          <p:cNvSpPr/>
          <p:nvPr/>
        </p:nvSpPr>
        <p:spPr>
          <a:xfrm>
            <a:off x="70503" y="2508888"/>
            <a:ext cx="4815999" cy="738664"/>
          </a:xfrm>
          <a:prstGeom prst="rect">
            <a:avLst/>
          </a:prstGeom>
        </p:spPr>
        <p:txBody>
          <a:bodyPr wrap="square">
            <a:spAutoFit/>
          </a:bodyPr>
          <a:lstStyle/>
          <a:p>
            <a:pPr marL="285750" marR="5080" lvl="1" indent="-285750" eaLnBrk="1" fontAlgn="auto" hangingPunct="1">
              <a:spcBef>
                <a:spcPts val="0"/>
              </a:spcBef>
              <a:spcAft>
                <a:spcPts val="300"/>
              </a:spcAft>
              <a:buSzPct val="100000"/>
              <a:buFont typeface="Arial" panose="020B0604020202020204" pitchFamily="34" charset="0"/>
              <a:buChar char="•"/>
              <a:tabLst>
                <a:tab pos="182880" algn="l"/>
              </a:tabLst>
              <a:defRPr/>
            </a:pPr>
            <a:r>
              <a:rPr lang="en-US" sz="1400" spc="-5" dirty="0">
                <a:cs typeface="Arial" panose="020B0604020202020204" pitchFamily="34" charset="0"/>
              </a:rPr>
              <a:t>Develops minimally invasive sampling methods to predict the severity of disease, and advanced sequencing technology</a:t>
            </a:r>
          </a:p>
        </p:txBody>
      </p:sp>
      <p:sp>
        <p:nvSpPr>
          <p:cNvPr id="22" name="Rectangle 21">
            <a:extLst>
              <a:ext uri="{FF2B5EF4-FFF2-40B4-BE49-F238E27FC236}">
                <a16:creationId xmlns:a16="http://schemas.microsoft.com/office/drawing/2014/main" id="{6FB95C6D-9BA0-4CAD-B430-1935BB41E077}"/>
              </a:ext>
            </a:extLst>
          </p:cNvPr>
          <p:cNvSpPr/>
          <p:nvPr/>
        </p:nvSpPr>
        <p:spPr>
          <a:xfrm>
            <a:off x="8153227" y="5971747"/>
            <a:ext cx="4182474" cy="259045"/>
          </a:xfrm>
          <a:prstGeom prst="rect">
            <a:avLst/>
          </a:prstGeom>
        </p:spPr>
        <p:txBody>
          <a:bodyPr wrap="square">
            <a:spAutoFit/>
          </a:bodyPr>
          <a:lstStyle/>
          <a:p>
            <a:pPr marL="91440" lvl="1" indent="-91440" eaLnBrk="1" fontAlgn="auto" hangingPunct="1">
              <a:lnSpc>
                <a:spcPts val="1300"/>
              </a:lnSpc>
              <a:spcBef>
                <a:spcPts val="0"/>
              </a:spcBef>
              <a:spcAft>
                <a:spcPts val="300"/>
              </a:spcAft>
              <a:buSzPct val="75000"/>
              <a:buFont typeface="Arial" panose="020B0604020202020204" pitchFamily="34" charset="0"/>
              <a:buChar char="•"/>
              <a:tabLst>
                <a:tab pos="182880" algn="l"/>
              </a:tabLst>
              <a:defRPr/>
            </a:pPr>
            <a:r>
              <a:rPr lang="en-US" sz="1400" dirty="0">
                <a:latin typeface=" Arial"/>
              </a:rPr>
              <a:t>Manages daily operations</a:t>
            </a:r>
          </a:p>
        </p:txBody>
      </p:sp>
      <p:sp>
        <p:nvSpPr>
          <p:cNvPr id="23" name="Rectangle 22">
            <a:extLst>
              <a:ext uri="{FF2B5EF4-FFF2-40B4-BE49-F238E27FC236}">
                <a16:creationId xmlns:a16="http://schemas.microsoft.com/office/drawing/2014/main" id="{243F7415-26F0-4888-9904-912FEDF1B802}"/>
              </a:ext>
            </a:extLst>
          </p:cNvPr>
          <p:cNvSpPr/>
          <p:nvPr/>
        </p:nvSpPr>
        <p:spPr>
          <a:xfrm>
            <a:off x="49838" y="3537387"/>
            <a:ext cx="3862322" cy="743473"/>
          </a:xfrm>
          <a:prstGeom prst="rect">
            <a:avLst/>
          </a:prstGeom>
        </p:spPr>
        <p:txBody>
          <a:bodyPr wrap="square">
            <a:spAutoFit/>
          </a:bodyPr>
          <a:lstStyle/>
          <a:p>
            <a:pPr marL="298450" marR="5080" lvl="1" indent="-285750">
              <a:spcBef>
                <a:spcPts val="65"/>
              </a:spcBef>
              <a:buSzPct val="100000"/>
              <a:buFont typeface="Arial" panose="020B0604020202020204" pitchFamily="34" charset="0"/>
              <a:buChar char="•"/>
              <a:tabLst>
                <a:tab pos="182880" algn="l"/>
              </a:tabLst>
              <a:defRPr/>
            </a:pPr>
            <a:r>
              <a:rPr lang="en-US" sz="1400" dirty="0">
                <a:cs typeface="Arial" panose="020B0604020202020204" pitchFamily="34" charset="0"/>
              </a:rPr>
              <a:t>Data fusion and analytics supporting situation awareness, decision-making, and threat management</a:t>
            </a:r>
          </a:p>
        </p:txBody>
      </p:sp>
      <p:sp>
        <p:nvSpPr>
          <p:cNvPr id="27" name="Arc 26">
            <a:extLst>
              <a:ext uri="{FF2B5EF4-FFF2-40B4-BE49-F238E27FC236}">
                <a16:creationId xmlns:a16="http://schemas.microsoft.com/office/drawing/2014/main" id="{D08AB074-8C76-48A6-A8C3-F740483A1A19}"/>
              </a:ext>
            </a:extLst>
          </p:cNvPr>
          <p:cNvSpPr/>
          <p:nvPr/>
        </p:nvSpPr>
        <p:spPr>
          <a:xfrm>
            <a:off x="3931994" y="1898345"/>
            <a:ext cx="4211482" cy="4211481"/>
          </a:xfrm>
          <a:prstGeom prst="arc">
            <a:avLst>
              <a:gd name="adj1" fmla="val 17580675"/>
              <a:gd name="adj2" fmla="val 14727569"/>
            </a:avLst>
          </a:prstGeom>
          <a:noFill/>
          <a:ln w="12700" cap="flat" cmpd="sng" algn="ctr">
            <a:solidFill>
              <a:srgbClr val="B4B4B4"/>
            </a:solidFill>
            <a:prstDash val="solid"/>
            <a:miter lim="800000"/>
            <a:headEnd type="arrow"/>
            <a:tailEnd type="arrow"/>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Arc 27">
            <a:extLst>
              <a:ext uri="{FF2B5EF4-FFF2-40B4-BE49-F238E27FC236}">
                <a16:creationId xmlns:a16="http://schemas.microsoft.com/office/drawing/2014/main" id="{A4AE8739-6BAD-46F2-94AD-C367554916CC}"/>
              </a:ext>
            </a:extLst>
          </p:cNvPr>
          <p:cNvSpPr/>
          <p:nvPr/>
        </p:nvSpPr>
        <p:spPr>
          <a:xfrm>
            <a:off x="4293341" y="2259692"/>
            <a:ext cx="3488787" cy="3488786"/>
          </a:xfrm>
          <a:prstGeom prst="arc">
            <a:avLst>
              <a:gd name="adj1" fmla="val 18638933"/>
              <a:gd name="adj2" fmla="val 18630248"/>
            </a:avLst>
          </a:prstGeom>
          <a:noFill/>
          <a:ln w="12700" cap="flat" cmpd="sng" algn="ctr">
            <a:solidFill>
              <a:schemeClr val="tx1">
                <a:lumMod val="50000"/>
                <a:lumOff val="50000"/>
              </a:schemeClr>
            </a:solidFill>
            <a:prstDash val="solid"/>
            <a:miter lim="800000"/>
            <a:headEnd type="none"/>
            <a:tailEnd type="none"/>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4" name="Oval 33">
            <a:extLst>
              <a:ext uri="{FF2B5EF4-FFF2-40B4-BE49-F238E27FC236}">
                <a16:creationId xmlns:a16="http://schemas.microsoft.com/office/drawing/2014/main" id="{7F0635C2-4AA7-46A6-83FE-541D2CEB17F9}"/>
              </a:ext>
            </a:extLst>
          </p:cNvPr>
          <p:cNvSpPr/>
          <p:nvPr/>
        </p:nvSpPr>
        <p:spPr>
          <a:xfrm>
            <a:off x="4877962" y="2904917"/>
            <a:ext cx="2291193" cy="2291189"/>
          </a:xfrm>
          <a:prstGeom prst="ellipse">
            <a:avLst/>
          </a:prstGeom>
          <a:solidFill>
            <a:schemeClr val="tx1">
              <a:lumMod val="85000"/>
            </a:schemeClr>
          </a:solidFill>
          <a:ln w="12700" cap="flat" cmpd="sng" algn="ctr">
            <a:noFill/>
            <a:prstDash val="solid"/>
            <a:miter lim="800000"/>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5" name="Picture 34">
            <a:extLst>
              <a:ext uri="{FF2B5EF4-FFF2-40B4-BE49-F238E27FC236}">
                <a16:creationId xmlns:a16="http://schemas.microsoft.com/office/drawing/2014/main" id="{A9FCF31B-E2F9-4B31-AC53-67A193D041F4}"/>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351580" y="3338452"/>
            <a:ext cx="1320542" cy="1325583"/>
          </a:xfrm>
          <a:prstGeom prst="rect">
            <a:avLst/>
          </a:prstGeom>
          <a:ln>
            <a:solidFill>
              <a:schemeClr val="tx1">
                <a:lumMod val="50000"/>
                <a:lumOff val="50000"/>
              </a:schemeClr>
            </a:solidFill>
          </a:ln>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rcRect l="17436" r="17436"/>
          <a:stretch/>
        </p:blipFill>
        <p:spPr>
          <a:xfrm>
            <a:off x="6758364" y="2365343"/>
            <a:ext cx="924272" cy="946184"/>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 name="Picture 40" descr="File:Terra globe icon.pn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4758" y="3633623"/>
            <a:ext cx="749437" cy="746525"/>
          </a:xfrm>
          <a:prstGeom prst="rect">
            <a:avLst/>
          </a:prstGeom>
        </p:spPr>
      </p:pic>
      <p:sp>
        <p:nvSpPr>
          <p:cNvPr id="78" name="Rectangle 77">
            <a:extLst>
              <a:ext uri="{FF2B5EF4-FFF2-40B4-BE49-F238E27FC236}">
                <a16:creationId xmlns:a16="http://schemas.microsoft.com/office/drawing/2014/main" id="{8C3BA573-7230-4422-A593-A8A11ED67BC0}"/>
              </a:ext>
            </a:extLst>
          </p:cNvPr>
          <p:cNvSpPr/>
          <p:nvPr/>
        </p:nvSpPr>
        <p:spPr>
          <a:xfrm>
            <a:off x="8062064" y="2250856"/>
            <a:ext cx="3208629"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Vaccines and Therapeutics</a:t>
            </a:r>
          </a:p>
        </p:txBody>
      </p:sp>
      <p:sp>
        <p:nvSpPr>
          <p:cNvPr id="80" name="Rectangle 79">
            <a:extLst>
              <a:ext uri="{FF2B5EF4-FFF2-40B4-BE49-F238E27FC236}">
                <a16:creationId xmlns:a16="http://schemas.microsoft.com/office/drawing/2014/main" id="{243F7415-26F0-4888-9904-912FEDF1B802}"/>
              </a:ext>
            </a:extLst>
          </p:cNvPr>
          <p:cNvSpPr/>
          <p:nvPr/>
        </p:nvSpPr>
        <p:spPr>
          <a:xfrm>
            <a:off x="8149636" y="2589502"/>
            <a:ext cx="4175620" cy="592470"/>
          </a:xfrm>
          <a:prstGeom prst="rect">
            <a:avLst/>
          </a:prstGeom>
        </p:spPr>
        <p:txBody>
          <a:bodyPr wrap="square">
            <a:spAutoFit/>
          </a:bodyPr>
          <a:lstStyle/>
          <a:p>
            <a:pPr marL="91440" lvl="1" indent="-91440" eaLnBrk="1" fontAlgn="auto" hangingPunct="1">
              <a:lnSpc>
                <a:spcPts val="1300"/>
              </a:lnSpc>
              <a:spcBef>
                <a:spcPts val="0"/>
              </a:spcBef>
              <a:spcAft>
                <a:spcPts val="300"/>
              </a:spcAft>
              <a:buSzPct val="75000"/>
              <a:buFont typeface="Arial" panose="020B0604020202020204" pitchFamily="34" charset="0"/>
              <a:buChar char="•"/>
              <a:tabLst>
                <a:tab pos="182880" algn="l"/>
              </a:tabLst>
              <a:defRPr/>
            </a:pPr>
            <a:r>
              <a:rPr lang="en-US" sz="1400" spc="-5" dirty="0">
                <a:cs typeface="Arial" panose="020B0604020202020204" pitchFamily="34" charset="0"/>
              </a:rPr>
              <a:t>Investments to support medical countermeasure products, and enable recovery from current and emerging biological threats</a:t>
            </a:r>
          </a:p>
        </p:txBody>
      </p:sp>
      <p:sp>
        <p:nvSpPr>
          <p:cNvPr id="81" name="Rectangle 80">
            <a:extLst>
              <a:ext uri="{FF2B5EF4-FFF2-40B4-BE49-F238E27FC236}">
                <a16:creationId xmlns:a16="http://schemas.microsoft.com/office/drawing/2014/main" id="{7CEE3D9D-F7D0-4DA5-AD99-A6CD1A638240}"/>
              </a:ext>
            </a:extLst>
          </p:cNvPr>
          <p:cNvSpPr/>
          <p:nvPr/>
        </p:nvSpPr>
        <p:spPr>
          <a:xfrm>
            <a:off x="8057177" y="4155665"/>
            <a:ext cx="3618933"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Research Center</a:t>
            </a:r>
            <a:r>
              <a:rPr kumimoji="0" lang="en-US" sz="1800" b="1" i="0" u="none" strike="noStrike" kern="1200" cap="none" spc="0" normalizeH="0" noProof="0" dirty="0">
                <a:ln>
                  <a:noFill/>
                </a:ln>
                <a:effectLst/>
                <a:uLnTx/>
                <a:uFillTx/>
                <a:latin typeface=" Arial"/>
                <a:ea typeface="Open Sans" panose="020B0606030504020204" pitchFamily="34" charset="0"/>
                <a:cs typeface="Open Sans" panose="020B0606030504020204" pitchFamily="34" charset="0"/>
              </a:rPr>
              <a:t> of Excellence</a:t>
            </a:r>
            <a:endPar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endParaRPr>
          </a:p>
        </p:txBody>
      </p:sp>
      <p:sp>
        <p:nvSpPr>
          <p:cNvPr id="82" name="Rectangle 81">
            <a:extLst>
              <a:ext uri="{FF2B5EF4-FFF2-40B4-BE49-F238E27FC236}">
                <a16:creationId xmlns:a16="http://schemas.microsoft.com/office/drawing/2014/main" id="{EBE4A860-1332-45A2-8A7E-1E5A9937A313}"/>
              </a:ext>
            </a:extLst>
          </p:cNvPr>
          <p:cNvSpPr/>
          <p:nvPr/>
        </p:nvSpPr>
        <p:spPr>
          <a:xfrm>
            <a:off x="8073446" y="3231422"/>
            <a:ext cx="3849766"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Advanced and Emerging Threats</a:t>
            </a:r>
          </a:p>
        </p:txBody>
      </p:sp>
      <p:sp>
        <p:nvSpPr>
          <p:cNvPr id="83" name="Rectangle 82">
            <a:extLst>
              <a:ext uri="{FF2B5EF4-FFF2-40B4-BE49-F238E27FC236}">
                <a16:creationId xmlns:a16="http://schemas.microsoft.com/office/drawing/2014/main" id="{8C3BA573-7230-4422-A593-A8A11ED67BC0}"/>
              </a:ext>
            </a:extLst>
          </p:cNvPr>
          <p:cNvSpPr/>
          <p:nvPr/>
        </p:nvSpPr>
        <p:spPr>
          <a:xfrm>
            <a:off x="3679" y="4273663"/>
            <a:ext cx="3849766"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Protection and Hazard Mitigation</a:t>
            </a:r>
          </a:p>
        </p:txBody>
      </p:sp>
      <p:sp>
        <p:nvSpPr>
          <p:cNvPr id="84" name="Rectangle 83">
            <a:extLst>
              <a:ext uri="{FF2B5EF4-FFF2-40B4-BE49-F238E27FC236}">
                <a16:creationId xmlns:a16="http://schemas.microsoft.com/office/drawing/2014/main" id="{A3B6EC2E-4D89-4B4F-BADF-44625B457C45}"/>
              </a:ext>
            </a:extLst>
          </p:cNvPr>
          <p:cNvSpPr/>
          <p:nvPr/>
        </p:nvSpPr>
        <p:spPr>
          <a:xfrm>
            <a:off x="8128835" y="4441564"/>
            <a:ext cx="4302661" cy="1182375"/>
          </a:xfrm>
          <a:prstGeom prst="rect">
            <a:avLst/>
          </a:prstGeom>
        </p:spPr>
        <p:txBody>
          <a:bodyPr wrap="square">
            <a:spAutoFit/>
          </a:bodyPr>
          <a:lstStyle/>
          <a:p>
            <a:pPr marL="184150" indent="-171450">
              <a:spcBef>
                <a:spcPts val="100"/>
              </a:spcBef>
              <a:buFont typeface="Arial" panose="020B0604020202020204" pitchFamily="34" charset="0"/>
              <a:buChar char="•"/>
            </a:pPr>
            <a:r>
              <a:rPr lang="en-US" sz="1400" dirty="0">
                <a:latin typeface=" Arial"/>
                <a:ea typeface="Calibri" panose="020F0502020204030204" pitchFamily="34" charset="0"/>
                <a:cs typeface="Times New Roman" panose="02020603050405020304" pitchFamily="18" charset="0"/>
              </a:rPr>
              <a:t>Develops the next generation of Department of Defense (DoD) scientists</a:t>
            </a:r>
          </a:p>
          <a:p>
            <a:pPr marL="184150" indent="-171450">
              <a:spcBef>
                <a:spcPts val="100"/>
              </a:spcBef>
              <a:buFont typeface="Arial" panose="020B0604020202020204" pitchFamily="34" charset="0"/>
              <a:buChar char="•"/>
            </a:pPr>
            <a:r>
              <a:rPr lang="en-US" sz="1400" dirty="0">
                <a:latin typeface=" Arial"/>
                <a:ea typeface="Calibri" panose="020F0502020204030204" pitchFamily="34" charset="0"/>
                <a:cs typeface="Times New Roman" panose="02020603050405020304" pitchFamily="18" charset="0"/>
              </a:rPr>
              <a:t>C</a:t>
            </a:r>
            <a:r>
              <a:rPr lang="en-US" sz="1400" dirty="0"/>
              <a:t>onducts research in areas of interest to the Chem-Bio Defense Program and enhances Joint Force protection, and mission capabilities.</a:t>
            </a:r>
          </a:p>
        </p:txBody>
      </p:sp>
      <p:sp>
        <p:nvSpPr>
          <p:cNvPr id="88" name="Rectangle 87">
            <a:extLst>
              <a:ext uri="{FF2B5EF4-FFF2-40B4-BE49-F238E27FC236}">
                <a16:creationId xmlns:a16="http://schemas.microsoft.com/office/drawing/2014/main" id="{6FB95C6D-9BA0-4CAD-B430-1935BB41E077}"/>
              </a:ext>
            </a:extLst>
          </p:cNvPr>
          <p:cNvSpPr/>
          <p:nvPr/>
        </p:nvSpPr>
        <p:spPr>
          <a:xfrm>
            <a:off x="8158671" y="3580040"/>
            <a:ext cx="4102348" cy="592470"/>
          </a:xfrm>
          <a:prstGeom prst="rect">
            <a:avLst/>
          </a:prstGeom>
        </p:spPr>
        <p:txBody>
          <a:bodyPr wrap="square">
            <a:spAutoFit/>
          </a:bodyPr>
          <a:lstStyle/>
          <a:p>
            <a:pPr marL="91440" lvl="1" indent="-91440" eaLnBrk="1" fontAlgn="auto" hangingPunct="1">
              <a:lnSpc>
                <a:spcPts val="1300"/>
              </a:lnSpc>
              <a:spcBef>
                <a:spcPts val="0"/>
              </a:spcBef>
              <a:spcAft>
                <a:spcPts val="300"/>
              </a:spcAft>
              <a:buSzPct val="75000"/>
              <a:buFont typeface="Arial" panose="020B0604020202020204" pitchFamily="34" charset="0"/>
              <a:buChar char="•"/>
              <a:tabLst>
                <a:tab pos="182880" algn="l"/>
              </a:tabLst>
              <a:defRPr/>
            </a:pPr>
            <a:r>
              <a:rPr lang="en-US" sz="1400" spc="-5" dirty="0">
                <a:cs typeface="Arial" panose="020B0604020202020204" pitchFamily="34" charset="0"/>
              </a:rPr>
              <a:t>Develops and transitions products and information to address current. and emerging CB threats</a:t>
            </a:r>
          </a:p>
        </p:txBody>
      </p:sp>
      <p:sp>
        <p:nvSpPr>
          <p:cNvPr id="89" name="Rectangle 88">
            <a:extLst>
              <a:ext uri="{FF2B5EF4-FFF2-40B4-BE49-F238E27FC236}">
                <a16:creationId xmlns:a16="http://schemas.microsoft.com/office/drawing/2014/main" id="{243F7415-26F0-4888-9904-912FEDF1B802}"/>
              </a:ext>
            </a:extLst>
          </p:cNvPr>
          <p:cNvSpPr/>
          <p:nvPr/>
        </p:nvSpPr>
        <p:spPr>
          <a:xfrm>
            <a:off x="49838" y="4580917"/>
            <a:ext cx="4079640" cy="521553"/>
          </a:xfrm>
          <a:prstGeom prst="rect">
            <a:avLst/>
          </a:prstGeom>
        </p:spPr>
        <p:txBody>
          <a:bodyPr wrap="square">
            <a:spAutoFit/>
          </a:bodyPr>
          <a:lstStyle/>
          <a:p>
            <a:pPr marL="298450" marR="5080" indent="-285750">
              <a:spcBef>
                <a:spcPts val="65"/>
              </a:spcBef>
              <a:buFont typeface="Arial" panose="020B0604020202020204" pitchFamily="34" charset="0"/>
              <a:buChar char="•"/>
            </a:pPr>
            <a:r>
              <a:rPr lang="en-US" sz="1400" dirty="0">
                <a:cs typeface="Arial" panose="020B0604020202020204" pitchFamily="34" charset="0"/>
              </a:rPr>
              <a:t>Develops full-spectrum physical protection and hazard mitigation technologies</a:t>
            </a:r>
          </a:p>
        </p:txBody>
      </p:sp>
      <p:sp>
        <p:nvSpPr>
          <p:cNvPr id="92" name="Rectangle 91">
            <a:extLst>
              <a:ext uri="{FF2B5EF4-FFF2-40B4-BE49-F238E27FC236}">
                <a16:creationId xmlns:a16="http://schemas.microsoft.com/office/drawing/2014/main" id="{8C3BA573-7230-4422-A593-A8A11ED67BC0}"/>
              </a:ext>
            </a:extLst>
          </p:cNvPr>
          <p:cNvSpPr/>
          <p:nvPr/>
        </p:nvSpPr>
        <p:spPr>
          <a:xfrm>
            <a:off x="-27836" y="5153969"/>
            <a:ext cx="2648540"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Warfighter</a:t>
            </a:r>
            <a:r>
              <a:rPr kumimoji="0" lang="en-US" sz="1800" b="1" i="0" u="none" strike="noStrike" kern="1200" cap="none" spc="0" normalizeH="0" noProof="0" dirty="0">
                <a:ln>
                  <a:noFill/>
                </a:ln>
                <a:effectLst/>
                <a:uLnTx/>
                <a:uFillTx/>
                <a:latin typeface=" Arial"/>
                <a:ea typeface="Open Sans" panose="020B0606030504020204" pitchFamily="34" charset="0"/>
                <a:cs typeface="Open Sans" panose="020B0606030504020204" pitchFamily="34" charset="0"/>
              </a:rPr>
              <a:t> Integration</a:t>
            </a:r>
            <a:endPar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endParaRPr>
          </a:p>
        </p:txBody>
      </p:sp>
      <p:sp>
        <p:nvSpPr>
          <p:cNvPr id="94" name="Rectangle 93">
            <a:extLst>
              <a:ext uri="{FF2B5EF4-FFF2-40B4-BE49-F238E27FC236}">
                <a16:creationId xmlns:a16="http://schemas.microsoft.com/office/drawing/2014/main" id="{243F7415-26F0-4888-9904-912FEDF1B802}"/>
              </a:ext>
            </a:extLst>
          </p:cNvPr>
          <p:cNvSpPr/>
          <p:nvPr/>
        </p:nvSpPr>
        <p:spPr>
          <a:xfrm>
            <a:off x="43412" y="5453122"/>
            <a:ext cx="4471268" cy="536172"/>
          </a:xfrm>
          <a:prstGeom prst="rect">
            <a:avLst/>
          </a:prstGeom>
        </p:spPr>
        <p:txBody>
          <a:bodyPr wrap="square">
            <a:spAutoFit/>
          </a:bodyPr>
          <a:lstStyle/>
          <a:p>
            <a:pPr marL="298450" marR="5080" indent="-285750">
              <a:lnSpc>
                <a:spcPct val="103299"/>
              </a:lnSpc>
              <a:spcBef>
                <a:spcPts val="65"/>
              </a:spcBef>
              <a:buFont typeface="Arial" panose="020B0604020202020204" pitchFamily="34" charset="0"/>
              <a:buChar char="•"/>
            </a:pPr>
            <a:r>
              <a:rPr lang="en-US" sz="1400" dirty="0">
                <a:cs typeface="Arial" panose="020B0604020202020204" pitchFamily="34" charset="0"/>
              </a:rPr>
              <a:t>Provides technology, education, and develops the CB workforce</a:t>
            </a:r>
          </a:p>
        </p:txBody>
      </p:sp>
      <p:sp>
        <p:nvSpPr>
          <p:cNvPr id="3" name="Slide Number Placeholder 2">
            <a:extLst>
              <a:ext uri="{FF2B5EF4-FFF2-40B4-BE49-F238E27FC236}">
                <a16:creationId xmlns:a16="http://schemas.microsoft.com/office/drawing/2014/main" id="{0DA552D8-C035-EF7F-DC08-C21014950366}"/>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6</a:t>
            </a:fld>
            <a:endParaRPr lang="en-US" dirty="0">
              <a:latin typeface="Calibri" panose="020F0502020204030204"/>
              <a:ea typeface="+mn-ea"/>
              <a:cs typeface="+mn-cs"/>
            </a:endParaRPr>
          </a:p>
        </p:txBody>
      </p:sp>
      <p:pic>
        <p:nvPicPr>
          <p:cNvPr id="45" name="Picture 44"/>
          <p:cNvPicPr>
            <a:picLocks noChangeAspect="1"/>
          </p:cNvPicPr>
          <p:nvPr/>
        </p:nvPicPr>
        <p:blipFill rotWithShape="1">
          <a:blip r:embed="rId6" cstate="print">
            <a:extLst>
              <a:ext uri="{28A0092B-C50C-407E-A947-70E740481C1C}">
                <a14:useLocalDpi xmlns:a14="http://schemas.microsoft.com/office/drawing/2010/main" val="0"/>
              </a:ext>
            </a:extLst>
          </a:blip>
          <a:srcRect l="-4140" t="393" r="4140" b="32743"/>
          <a:stretch/>
        </p:blipFill>
        <p:spPr>
          <a:xfrm>
            <a:off x="4405628" y="2420192"/>
            <a:ext cx="924272" cy="946184"/>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7" name="Picture 46"/>
          <p:cNvPicPr>
            <a:picLocks noChangeAspect="1"/>
          </p:cNvPicPr>
          <p:nvPr/>
        </p:nvPicPr>
        <p:blipFill rotWithShape="1">
          <a:blip r:embed="rId7">
            <a:extLst>
              <a:ext uri="{28A0092B-C50C-407E-A947-70E740481C1C}">
                <a14:useLocalDpi xmlns:a14="http://schemas.microsoft.com/office/drawing/2010/main" val="0"/>
              </a:ext>
            </a:extLst>
          </a:blip>
          <a:srcRect l="8963" r="8963"/>
          <a:stretch/>
        </p:blipFill>
        <p:spPr>
          <a:xfrm>
            <a:off x="7167229" y="4047322"/>
            <a:ext cx="924272" cy="946184"/>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object 44">
            <a:extLst>
              <a:ext uri="{FF2B5EF4-FFF2-40B4-BE49-F238E27FC236}">
                <a16:creationId xmlns:a16="http://schemas.microsoft.com/office/drawing/2014/main" id="{E28195FF-0EF6-13D3-5A05-BE90A2F527F7}"/>
              </a:ext>
            </a:extLst>
          </p:cNvPr>
          <p:cNvSpPr/>
          <p:nvPr/>
        </p:nvSpPr>
        <p:spPr>
          <a:xfrm>
            <a:off x="5484772" y="5208185"/>
            <a:ext cx="1150803" cy="1632959"/>
          </a:xfrm>
          <a:prstGeom prst="rect">
            <a:avLst/>
          </a:prstGeom>
          <a:blipFill>
            <a:blip r:embed="rId8" cstate="print"/>
            <a:stretch>
              <a:fillRect/>
            </a:stretch>
          </a:blipFill>
        </p:spPr>
        <p:txBody>
          <a:bodyPr wrap="square" lIns="0" tIns="0" rIns="0" bIns="0" rtlCol="0"/>
          <a:lstStyle/>
          <a:p>
            <a:endParaRPr dirty="0"/>
          </a:p>
        </p:txBody>
      </p:sp>
      <p:pic>
        <p:nvPicPr>
          <p:cNvPr id="5" name="Picture 4">
            <a:extLst>
              <a:ext uri="{FF2B5EF4-FFF2-40B4-BE49-F238E27FC236}">
                <a16:creationId xmlns:a16="http://schemas.microsoft.com/office/drawing/2014/main" id="{E3F96E55-D615-9FDD-F97B-C315A3ACE734}"/>
              </a:ext>
            </a:extLst>
          </p:cNvPr>
          <p:cNvPicPr>
            <a:picLocks noChangeAspect="1"/>
          </p:cNvPicPr>
          <p:nvPr/>
        </p:nvPicPr>
        <p:blipFill>
          <a:blip r:embed="rId9"/>
          <a:stretch>
            <a:fillRect/>
          </a:stretch>
        </p:blipFill>
        <p:spPr>
          <a:xfrm>
            <a:off x="4059993" y="4549075"/>
            <a:ext cx="909373" cy="914342"/>
          </a:xfrm>
          <a:prstGeom prst="ellipse">
            <a:avLst/>
          </a:prstGeom>
          <a:ln w="31750" cap="rnd">
            <a:solidFill>
              <a:schemeClr val="bg1">
                <a:lumMod val="75000"/>
              </a:schemeClr>
            </a:solidFill>
          </a:ln>
        </p:spPr>
      </p:pic>
      <p:sp>
        <p:nvSpPr>
          <p:cNvPr id="9" name="TextBox 8"/>
          <p:cNvSpPr txBox="1"/>
          <p:nvPr/>
        </p:nvSpPr>
        <p:spPr>
          <a:xfrm>
            <a:off x="0" y="1403513"/>
            <a:ext cx="12244325" cy="923330"/>
          </a:xfrm>
          <a:prstGeom prst="rect">
            <a:avLst/>
          </a:prstGeom>
          <a:noFill/>
        </p:spPr>
        <p:txBody>
          <a:bodyPr wrap="square" rtlCol="0">
            <a:spAutoFit/>
          </a:bodyPr>
          <a:lstStyle/>
          <a:p>
            <a:pPr algn="ctr"/>
            <a:r>
              <a:rPr lang="en-US" sz="1800" b="1" dirty="0"/>
              <a:t>Anticipates future threats &amp; delivers capabilities that enable the Joint Force to survive, fight &amp; win in chemical, and biological contested environments through a coordinated effort designed to neutralize adversarial CB threats</a:t>
            </a:r>
          </a:p>
        </p:txBody>
      </p:sp>
    </p:spTree>
    <p:extLst>
      <p:ext uri="{BB962C8B-B14F-4D97-AF65-F5344CB8AC3E}">
        <p14:creationId xmlns:p14="http://schemas.microsoft.com/office/powerpoint/2010/main" val="27302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7A31D8-4980-D276-3CBB-3D692260109B}"/>
              </a:ext>
            </a:extLst>
          </p:cNvPr>
          <p:cNvPicPr>
            <a:picLocks noChangeAspect="1"/>
          </p:cNvPicPr>
          <p:nvPr/>
        </p:nvPicPr>
        <p:blipFill>
          <a:blip r:embed="rId3" cstate="print">
            <a:extLst>
              <a:ext uri="{28A0092B-C50C-407E-A947-70E740481C1C}">
                <a14:useLocalDpi xmlns:a14="http://schemas.microsoft.com/office/drawing/2010/main" val="0"/>
              </a:ext>
            </a:extLst>
          </a:blip>
          <a:srcRect l="1587" r="1587"/>
          <a:stretch/>
        </p:blipFill>
        <p:spPr>
          <a:xfrm>
            <a:off x="7318576" y="3660872"/>
            <a:ext cx="924272" cy="946184"/>
          </a:xfrm>
          <a:prstGeom prst="ellipse">
            <a:avLst/>
          </a:prstGeom>
          <a:solidFill>
            <a:schemeClr val="tx1">
              <a:alpha val="0"/>
            </a:schemeClr>
          </a:solidFill>
          <a:ln w="28575"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Arc 27">
            <a:extLst>
              <a:ext uri="{FF2B5EF4-FFF2-40B4-BE49-F238E27FC236}">
                <a16:creationId xmlns:a16="http://schemas.microsoft.com/office/drawing/2014/main" id="{A4AE8739-6BAD-46F2-94AD-C367554916CC}"/>
              </a:ext>
            </a:extLst>
          </p:cNvPr>
          <p:cNvSpPr/>
          <p:nvPr/>
        </p:nvSpPr>
        <p:spPr>
          <a:xfrm>
            <a:off x="4293341" y="2259692"/>
            <a:ext cx="3488787" cy="3488786"/>
          </a:xfrm>
          <a:prstGeom prst="arc">
            <a:avLst>
              <a:gd name="adj1" fmla="val 18638933"/>
              <a:gd name="adj2" fmla="val 18630248"/>
            </a:avLst>
          </a:prstGeom>
          <a:solidFill>
            <a:schemeClr val="bg1"/>
          </a:solidFill>
          <a:ln w="12700" cap="flat" cmpd="sng" algn="ctr">
            <a:solidFill>
              <a:schemeClr val="tx1">
                <a:lumMod val="50000"/>
                <a:lumOff val="50000"/>
              </a:schemeClr>
            </a:solidFill>
            <a:prstDash val="solid"/>
            <a:miter lim="800000"/>
            <a:headEnd type="none"/>
            <a:tailEnd type="none"/>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7C2642BF-D444-5FFE-539E-947E860ABD0F}"/>
              </a:ext>
            </a:extLst>
          </p:cNvPr>
          <p:cNvPicPr>
            <a:picLocks noChangeAspect="1"/>
          </p:cNvPicPr>
          <p:nvPr/>
        </p:nvPicPr>
        <p:blipFill>
          <a:blip r:embed="rId3" cstate="print">
            <a:extLst>
              <a:ext uri="{28A0092B-C50C-407E-A947-70E740481C1C}">
                <a14:useLocalDpi xmlns:a14="http://schemas.microsoft.com/office/drawing/2010/main" val="0"/>
              </a:ext>
            </a:extLst>
          </a:blip>
          <a:srcRect l="1587" r="1587"/>
          <a:stretch/>
        </p:blipFill>
        <p:spPr>
          <a:xfrm>
            <a:off x="3892522" y="3916203"/>
            <a:ext cx="924272" cy="946184"/>
          </a:xfrm>
          <a:prstGeom prst="ellipse">
            <a:avLst/>
          </a:prstGeom>
          <a:ln w="28575"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1754324" y="211538"/>
            <a:ext cx="10437676" cy="838397"/>
          </a:xfrm>
        </p:spPr>
        <p:txBody>
          <a:bodyPr/>
          <a:lstStyle/>
          <a:p>
            <a:r>
              <a:rPr lang="en-US" dirty="0"/>
              <a:t>Counter WMD Technologies Department</a:t>
            </a:r>
          </a:p>
        </p:txBody>
      </p:sp>
      <p:sp>
        <p:nvSpPr>
          <p:cNvPr id="9" name="TextBox 8"/>
          <p:cNvSpPr txBox="1"/>
          <p:nvPr/>
        </p:nvSpPr>
        <p:spPr>
          <a:xfrm>
            <a:off x="2" y="1409112"/>
            <a:ext cx="12191998" cy="646331"/>
          </a:xfrm>
          <a:prstGeom prst="rect">
            <a:avLst/>
          </a:prstGeom>
          <a:noFill/>
        </p:spPr>
        <p:txBody>
          <a:bodyPr wrap="square" rtlCol="0">
            <a:spAutoFit/>
          </a:bodyPr>
          <a:lstStyle/>
          <a:p>
            <a:pPr lvl="0" algn="ctr" eaLnBrk="1" fontAlgn="auto" hangingPunct="1">
              <a:spcBef>
                <a:spcPts val="0"/>
              </a:spcBef>
              <a:spcAft>
                <a:spcPts val="0"/>
              </a:spcAft>
              <a:defRPr/>
            </a:pPr>
            <a:r>
              <a:rPr lang="en-US" sz="1800" b="1" dirty="0">
                <a:solidFill>
                  <a:prstClr val="black"/>
                </a:solidFill>
                <a:latin typeface=" Arial"/>
                <a:ea typeface="ＭＳ Ｐゴシック"/>
              </a:rPr>
              <a:t>Develops, demonstrates, and transitions innovative technologies and capabilities to actively counter the full spectrum of adversary activities across the WMD continuum</a:t>
            </a:r>
          </a:p>
        </p:txBody>
      </p:sp>
      <p:sp>
        <p:nvSpPr>
          <p:cNvPr id="13" name="Rectangle 12">
            <a:extLst>
              <a:ext uri="{FF2B5EF4-FFF2-40B4-BE49-F238E27FC236}">
                <a16:creationId xmlns:a16="http://schemas.microsoft.com/office/drawing/2014/main" id="{EBE4A860-1332-45A2-8A7E-1E5A9937A313}"/>
              </a:ext>
            </a:extLst>
          </p:cNvPr>
          <p:cNvSpPr/>
          <p:nvPr/>
        </p:nvSpPr>
        <p:spPr>
          <a:xfrm>
            <a:off x="-13433" y="2024084"/>
            <a:ext cx="3737043" cy="400105"/>
          </a:xfrm>
          <a:prstGeom prst="rect">
            <a:avLst/>
          </a:prstGeom>
        </p:spPr>
        <p:txBody>
          <a:bodyPr wrap="none" lIns="121917" tIns="60958" rIns="121917" bIns="60958">
            <a:spAutoFit/>
          </a:bodyPr>
          <a:lstStyle/>
          <a:p>
            <a:pPr lvl="0" eaLnBrk="1" fontAlgn="auto" hangingPunct="1">
              <a:spcBef>
                <a:spcPts val="0"/>
              </a:spcBef>
              <a:spcAft>
                <a:spcPts val="0"/>
              </a:spcAft>
              <a:defRPr/>
            </a:pPr>
            <a:r>
              <a:rPr lang="en-US" sz="1800" b="1" spc="-5" dirty="0">
                <a:cs typeface="Arial" panose="020B0604020202020204" pitchFamily="34" charset="0"/>
              </a:rPr>
              <a:t>Target Assessment Technology </a:t>
            </a:r>
            <a:endParaRPr kumimoji="0" lang="en-US" sz="1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8C3BA573-7230-4422-A593-A8A11ED67BC0}"/>
              </a:ext>
            </a:extLst>
          </p:cNvPr>
          <p:cNvSpPr/>
          <p:nvPr/>
        </p:nvSpPr>
        <p:spPr>
          <a:xfrm>
            <a:off x="-20953" y="3716151"/>
            <a:ext cx="2627188" cy="400105"/>
          </a:xfrm>
          <a:prstGeom prst="rect">
            <a:avLst/>
          </a:prstGeom>
        </p:spPr>
        <p:txBody>
          <a:bodyPr wrap="none" lIns="121917" tIns="60958" rIns="121917" bIns="60958">
            <a:spAutoFit/>
          </a:bodyPr>
          <a:lstStyle/>
          <a:p>
            <a:pPr lvl="0" eaLnBrk="1" fontAlgn="auto" hangingPunct="1">
              <a:spcBef>
                <a:spcPts val="0"/>
              </a:spcBef>
              <a:spcAft>
                <a:spcPts val="0"/>
              </a:spcAft>
              <a:defRPr/>
            </a:pPr>
            <a:r>
              <a:rPr lang="en-US" sz="1800" b="1" spc="-5" dirty="0">
                <a:cs typeface="Arial" panose="020B0604020202020204" pitchFamily="34" charset="0"/>
              </a:rPr>
              <a:t>Combating Terrorism </a:t>
            </a:r>
            <a:endParaRPr kumimoji="0" lang="en-US" sz="1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6FB95C6D-9BA0-4CAD-B430-1935BB41E077}"/>
              </a:ext>
            </a:extLst>
          </p:cNvPr>
          <p:cNvSpPr/>
          <p:nvPr/>
        </p:nvSpPr>
        <p:spPr>
          <a:xfrm>
            <a:off x="68014" y="2306942"/>
            <a:ext cx="4009368" cy="1545103"/>
          </a:xfrm>
          <a:prstGeom prst="rect">
            <a:avLst/>
          </a:prstGeom>
        </p:spPr>
        <p:txBody>
          <a:bodyPr wrap="square">
            <a:spAutoFit/>
          </a:bodyPr>
          <a:lstStyle/>
          <a:p>
            <a:pPr marL="298450" marR="5080" indent="-285750">
              <a:spcBef>
                <a:spcPts val="0"/>
              </a:spcBef>
              <a:buFont typeface="Arial" panose="020B0604020202020204" pitchFamily="34" charset="0"/>
              <a:buChar char="•"/>
            </a:pPr>
            <a:r>
              <a:rPr lang="en-US" sz="1400" spc="-5" dirty="0">
                <a:cs typeface="Arial" panose="020B0604020202020204" pitchFamily="34" charset="0"/>
              </a:rPr>
              <a:t>Develop, apply, and transition innovative technologies to characterize and assess WMD threats and Hard &amp; Deeply Buried Targets (HDBTs) in partnership with the Intelligence Community in support of Combatant Commands</a:t>
            </a:r>
          </a:p>
          <a:p>
            <a:pPr marL="91440" marR="0" lvl="1" indent="-91440" algn="l" defTabSz="914400" rtl="0" eaLnBrk="1" fontAlgn="auto" latinLnBrk="0" hangingPunct="1">
              <a:lnSpc>
                <a:spcPts val="1300"/>
              </a:lnSpc>
              <a:spcBef>
                <a:spcPts val="0"/>
              </a:spcBef>
              <a:spcAft>
                <a:spcPts val="300"/>
              </a:spcAft>
              <a:buClr>
                <a:srgbClr val="86F200"/>
              </a:buClr>
              <a:buSzPct val="75000"/>
              <a:buFont typeface="Arial" panose="020B0604020202020204" pitchFamily="34" charset="0"/>
              <a:buChar char="•"/>
              <a:tabLst>
                <a:tab pos="182880" algn="l"/>
              </a:tabLst>
              <a:defRPr/>
            </a:pPr>
            <a:endParaRPr kumimoji="0" lang="en-US" sz="105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243F7415-26F0-4888-9904-912FEDF1B802}"/>
              </a:ext>
            </a:extLst>
          </p:cNvPr>
          <p:cNvSpPr/>
          <p:nvPr/>
        </p:nvSpPr>
        <p:spPr>
          <a:xfrm>
            <a:off x="58891" y="4030183"/>
            <a:ext cx="4170032" cy="954107"/>
          </a:xfrm>
          <a:prstGeom prst="rect">
            <a:avLst/>
          </a:prstGeom>
        </p:spPr>
        <p:txBody>
          <a:bodyPr wrap="square">
            <a:spAutoFit/>
          </a:bodyPr>
          <a:lstStyle/>
          <a:p>
            <a:pPr marL="298450" marR="354330" indent="-285750">
              <a:spcBef>
                <a:spcPts val="0"/>
              </a:spcBef>
              <a:buFont typeface="Arial" panose="020B0604020202020204" pitchFamily="34" charset="0"/>
              <a:buChar char="•"/>
            </a:pPr>
            <a:r>
              <a:rPr lang="en-US" sz="1400" dirty="0">
                <a:cs typeface="Arial" panose="020B0604020202020204" pitchFamily="34" charset="0"/>
              </a:rPr>
              <a:t>Provide Combatant Commanders improved offensive capabilities in support of counter-terrorism and counter-proliferation missions to combat WMDs</a:t>
            </a:r>
          </a:p>
        </p:txBody>
      </p:sp>
      <p:sp>
        <p:nvSpPr>
          <p:cNvPr id="26" name="Down Arrow 77">
            <a:extLst>
              <a:ext uri="{FF2B5EF4-FFF2-40B4-BE49-F238E27FC236}">
                <a16:creationId xmlns:a16="http://schemas.microsoft.com/office/drawing/2014/main" id="{78E56217-AF4A-428E-AD27-FF9BAB409C52}"/>
              </a:ext>
            </a:extLst>
          </p:cNvPr>
          <p:cNvSpPr/>
          <p:nvPr/>
        </p:nvSpPr>
        <p:spPr>
          <a:xfrm rot="10800000">
            <a:off x="5806299" y="2378940"/>
            <a:ext cx="411105" cy="3726780"/>
          </a:xfrm>
          <a:prstGeom prst="downArrow">
            <a:avLst>
              <a:gd name="adj1" fmla="val 66170"/>
              <a:gd name="adj2" fmla="val 42795"/>
            </a:avLst>
          </a:prstGeom>
          <a:solidFill>
            <a:srgbClr val="B4B4B4"/>
          </a:solidFill>
          <a:ln w="6350" cap="flat" cmpd="sng" algn="ctr">
            <a:noFill/>
            <a:prstDash val="solid"/>
            <a:miter lim="800000"/>
          </a:ln>
          <a:effectLst/>
        </p:spPr>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Arc 26">
            <a:extLst>
              <a:ext uri="{FF2B5EF4-FFF2-40B4-BE49-F238E27FC236}">
                <a16:creationId xmlns:a16="http://schemas.microsoft.com/office/drawing/2014/main" id="{D08AB074-8C76-48A6-A8C3-F740483A1A19}"/>
              </a:ext>
            </a:extLst>
          </p:cNvPr>
          <p:cNvSpPr/>
          <p:nvPr/>
        </p:nvSpPr>
        <p:spPr>
          <a:xfrm>
            <a:off x="3931994" y="1898345"/>
            <a:ext cx="4211482" cy="4211481"/>
          </a:xfrm>
          <a:prstGeom prst="arc">
            <a:avLst>
              <a:gd name="adj1" fmla="val 17580675"/>
              <a:gd name="adj2" fmla="val 14727569"/>
            </a:avLst>
          </a:prstGeom>
          <a:noFill/>
          <a:ln w="12700" cap="flat" cmpd="sng" algn="ctr">
            <a:solidFill>
              <a:srgbClr val="B4B4B4"/>
            </a:solidFill>
            <a:prstDash val="solid"/>
            <a:miter lim="800000"/>
            <a:headEnd type="arrow"/>
            <a:tailEnd type="arrow"/>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4" name="Oval 33">
            <a:extLst>
              <a:ext uri="{FF2B5EF4-FFF2-40B4-BE49-F238E27FC236}">
                <a16:creationId xmlns:a16="http://schemas.microsoft.com/office/drawing/2014/main" id="{7F0635C2-4AA7-46A6-83FE-541D2CEB17F9}"/>
              </a:ext>
            </a:extLst>
          </p:cNvPr>
          <p:cNvSpPr/>
          <p:nvPr/>
        </p:nvSpPr>
        <p:spPr>
          <a:xfrm>
            <a:off x="4877962" y="2904917"/>
            <a:ext cx="2291193" cy="2291189"/>
          </a:xfrm>
          <a:prstGeom prst="ellipse">
            <a:avLst/>
          </a:prstGeom>
          <a:solidFill>
            <a:schemeClr val="tx1">
              <a:lumMod val="85000"/>
            </a:schemeClr>
          </a:solidFill>
          <a:ln w="12700" cap="flat" cmpd="sng" algn="ctr">
            <a:noFill/>
            <a:prstDash val="solid"/>
            <a:miter lim="800000"/>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5" name="Picture 34">
            <a:extLst>
              <a:ext uri="{FF2B5EF4-FFF2-40B4-BE49-F238E27FC236}">
                <a16:creationId xmlns:a16="http://schemas.microsoft.com/office/drawing/2014/main" id="{A9FCF31B-E2F9-4B31-AC53-67A193D041F4}"/>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5351580" y="3338452"/>
            <a:ext cx="1320542" cy="1325583"/>
          </a:xfrm>
          <a:prstGeom prst="rect">
            <a:avLst/>
          </a:prstGeom>
          <a:noFill/>
          <a:ln>
            <a:solidFill>
              <a:schemeClr val="tx1">
                <a:lumMod val="50000"/>
                <a:lumOff val="50000"/>
              </a:schemeClr>
            </a:solidFill>
          </a:ln>
        </p:spPr>
      </p:pic>
      <p:pic>
        <p:nvPicPr>
          <p:cNvPr id="37" name="Picture 36"/>
          <p:cNvPicPr>
            <a:picLocks noChangeAspect="1"/>
          </p:cNvPicPr>
          <p:nvPr/>
        </p:nvPicPr>
        <p:blipFill rotWithShape="1">
          <a:blip r:embed="rId5">
            <a:extLst>
              <a:ext uri="{28A0092B-C50C-407E-A947-70E740481C1C}">
                <a14:useLocalDpi xmlns:a14="http://schemas.microsoft.com/office/drawing/2010/main" val="0"/>
              </a:ext>
            </a:extLst>
          </a:blip>
          <a:srcRect l="16116" t="4730" r="23975" b="11703"/>
          <a:stretch/>
        </p:blipFill>
        <p:spPr>
          <a:xfrm>
            <a:off x="3892522" y="3905600"/>
            <a:ext cx="924272" cy="946184"/>
          </a:xfrm>
          <a:prstGeom prst="ellipse">
            <a:avLst/>
          </a:prstGeom>
          <a:solidFill>
            <a:schemeClr val="bg1"/>
          </a:solidFill>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Picture 37"/>
          <p:cNvPicPr>
            <a:picLocks noChangeAspect="1"/>
          </p:cNvPicPr>
          <p:nvPr/>
        </p:nvPicPr>
        <p:blipFill rotWithShape="1">
          <a:blip r:embed="rId6" cstate="print">
            <a:extLst>
              <a:ext uri="{28A0092B-C50C-407E-A947-70E740481C1C}">
                <a14:useLocalDpi xmlns:a14="http://schemas.microsoft.com/office/drawing/2010/main" val="0"/>
              </a:ext>
            </a:extLst>
          </a:blip>
          <a:srcRect l="-3125" t="3271" r="25745" b="-3271"/>
          <a:stretch/>
        </p:blipFill>
        <p:spPr>
          <a:xfrm>
            <a:off x="6645631" y="2167446"/>
            <a:ext cx="971839" cy="939759"/>
          </a:xfrm>
          <a:prstGeom prst="ellipse">
            <a:avLst/>
          </a:prstGeom>
          <a:solidFill>
            <a:schemeClr val="bg1"/>
          </a:solidFill>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rcRect l="14727" r="14727"/>
          <a:stretch/>
        </p:blipFill>
        <p:spPr>
          <a:xfrm>
            <a:off x="4507094" y="2211087"/>
            <a:ext cx="919004" cy="895901"/>
          </a:xfrm>
          <a:prstGeom prst="ellipse">
            <a:avLst/>
          </a:prstGeom>
          <a:solidFill>
            <a:schemeClr val="bg1"/>
          </a:solidFill>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 name="Picture 40" descr="File:Terra globe icon.pn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5663" y="3627980"/>
            <a:ext cx="749437" cy="746525"/>
          </a:xfrm>
          <a:prstGeom prst="rect">
            <a:avLst/>
          </a:prstGeom>
        </p:spPr>
      </p:pic>
      <p:sp>
        <p:nvSpPr>
          <p:cNvPr id="78" name="Rectangle 77">
            <a:extLst>
              <a:ext uri="{FF2B5EF4-FFF2-40B4-BE49-F238E27FC236}">
                <a16:creationId xmlns:a16="http://schemas.microsoft.com/office/drawing/2014/main" id="{8C3BA573-7230-4422-A593-A8A11ED67BC0}"/>
              </a:ext>
            </a:extLst>
          </p:cNvPr>
          <p:cNvSpPr/>
          <p:nvPr/>
        </p:nvSpPr>
        <p:spPr>
          <a:xfrm>
            <a:off x="8033597" y="1979173"/>
            <a:ext cx="2777036" cy="400105"/>
          </a:xfrm>
          <a:prstGeom prst="rect">
            <a:avLst/>
          </a:prstGeom>
        </p:spPr>
        <p:txBody>
          <a:bodyPr wrap="none" lIns="121917" tIns="60958" rIns="121917" bIns="60958">
            <a:spAutoFit/>
          </a:bodyPr>
          <a:lstStyle/>
          <a:p>
            <a:pPr marL="12700" marR="5080" defTabSz="898525">
              <a:spcBef>
                <a:spcPts val="0"/>
              </a:spcBef>
            </a:pPr>
            <a:r>
              <a:rPr lang="en-US" sz="1800" b="1" spc="-5" dirty="0">
                <a:cs typeface="Arial" panose="020B0604020202020204" pitchFamily="34" charset="0"/>
              </a:rPr>
              <a:t>Counterforce Systems </a:t>
            </a:r>
            <a:endParaRPr kumimoji="0" lang="en-US" sz="1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0" name="Rectangle 79">
            <a:extLst>
              <a:ext uri="{FF2B5EF4-FFF2-40B4-BE49-F238E27FC236}">
                <a16:creationId xmlns:a16="http://schemas.microsoft.com/office/drawing/2014/main" id="{243F7415-26F0-4888-9904-912FEDF1B802}"/>
              </a:ext>
            </a:extLst>
          </p:cNvPr>
          <p:cNvSpPr/>
          <p:nvPr/>
        </p:nvSpPr>
        <p:spPr>
          <a:xfrm>
            <a:off x="8143474" y="2278765"/>
            <a:ext cx="4048525" cy="1169551"/>
          </a:xfrm>
          <a:prstGeom prst="rect">
            <a:avLst/>
          </a:prstGeom>
        </p:spPr>
        <p:txBody>
          <a:bodyPr wrap="square">
            <a:spAutoFit/>
          </a:bodyPr>
          <a:lstStyle/>
          <a:p>
            <a:pPr marL="285750" marR="5080" indent="-285750">
              <a:spcBef>
                <a:spcPts val="0"/>
              </a:spcBef>
              <a:buFont typeface="Arial" panose="020B0604020202020204" pitchFamily="34" charset="0"/>
              <a:buChar char="•"/>
            </a:pPr>
            <a:r>
              <a:rPr lang="en-US" sz="1400" dirty="0">
                <a:cs typeface="Arial" panose="020B0604020202020204" pitchFamily="34" charset="0"/>
              </a:rPr>
              <a:t>Develop, integrate, demonstrate and transition CWMD advanced sensors, surveillance</a:t>
            </a:r>
          </a:p>
          <a:p>
            <a:pPr marL="285750" marR="5080" indent="-285750">
              <a:spcBef>
                <a:spcPts val="0"/>
              </a:spcBef>
              <a:buFont typeface="Arial" panose="020B0604020202020204" pitchFamily="34" charset="0"/>
              <a:buChar char="•"/>
            </a:pPr>
            <a:r>
              <a:rPr lang="en-US" sz="1400" dirty="0">
                <a:cs typeface="Arial" panose="020B0604020202020204" pitchFamily="34" charset="0"/>
              </a:rPr>
              <a:t>Defeat target planning technologies in support of Joint Force operations</a:t>
            </a:r>
          </a:p>
        </p:txBody>
      </p:sp>
      <p:sp>
        <p:nvSpPr>
          <p:cNvPr id="81" name="Rectangle 80">
            <a:extLst>
              <a:ext uri="{FF2B5EF4-FFF2-40B4-BE49-F238E27FC236}">
                <a16:creationId xmlns:a16="http://schemas.microsoft.com/office/drawing/2014/main" id="{7CEE3D9D-F7D0-4DA5-AD99-A6CD1A638240}"/>
              </a:ext>
            </a:extLst>
          </p:cNvPr>
          <p:cNvSpPr/>
          <p:nvPr/>
        </p:nvSpPr>
        <p:spPr>
          <a:xfrm>
            <a:off x="-5468" y="5073505"/>
            <a:ext cx="2504526" cy="400105"/>
          </a:xfrm>
          <a:prstGeom prst="rect">
            <a:avLst/>
          </a:prstGeom>
        </p:spPr>
        <p:txBody>
          <a:bodyPr wrap="none" lIns="121917" tIns="60958" rIns="121917" bIns="60958">
            <a:spAutoFit/>
          </a:bodyPr>
          <a:lstStyle/>
          <a:p>
            <a:pPr lvl="0" eaLnBrk="1" fontAlgn="auto" hangingPunct="1">
              <a:spcBef>
                <a:spcPts val="0"/>
              </a:spcBef>
              <a:spcAft>
                <a:spcPts val="0"/>
              </a:spcAft>
              <a:defRPr/>
            </a:pPr>
            <a:r>
              <a:rPr lang="en-US" sz="1800" b="1" spc="-5" dirty="0">
                <a:cs typeface="Arial" panose="020B0604020202020204" pitchFamily="34" charset="0"/>
              </a:rPr>
              <a:t>Advanced Research </a:t>
            </a:r>
            <a:endParaRPr kumimoji="0" lang="en-US" sz="1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2" name="Rectangle 81">
            <a:extLst>
              <a:ext uri="{FF2B5EF4-FFF2-40B4-BE49-F238E27FC236}">
                <a16:creationId xmlns:a16="http://schemas.microsoft.com/office/drawing/2014/main" id="{EBE4A860-1332-45A2-8A7E-1E5A9937A313}"/>
              </a:ext>
            </a:extLst>
          </p:cNvPr>
          <p:cNvSpPr/>
          <p:nvPr/>
        </p:nvSpPr>
        <p:spPr>
          <a:xfrm>
            <a:off x="8062655" y="3353444"/>
            <a:ext cx="2158918" cy="400105"/>
          </a:xfrm>
          <a:prstGeom prst="rect">
            <a:avLst/>
          </a:prstGeom>
        </p:spPr>
        <p:txBody>
          <a:bodyPr wrap="none" lIns="121917" tIns="60958" rIns="121917" bIns="60958">
            <a:spAutoFit/>
          </a:bodyPr>
          <a:lstStyle/>
          <a:p>
            <a:pPr lvl="0" eaLnBrk="1" fontAlgn="auto" hangingPunct="1">
              <a:spcBef>
                <a:spcPts val="0"/>
              </a:spcBef>
              <a:spcAft>
                <a:spcPts val="0"/>
              </a:spcAft>
              <a:defRPr/>
            </a:pPr>
            <a:r>
              <a:rPr lang="en-US" sz="1800" b="1" spc="-5" dirty="0">
                <a:cs typeface="Arial" panose="020B0604020202020204" pitchFamily="34" charset="0"/>
              </a:rPr>
              <a:t>Urgent Solutions </a:t>
            </a:r>
            <a:endParaRPr kumimoji="0" lang="en-US" sz="1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4" name="Rectangle 83">
            <a:extLst>
              <a:ext uri="{FF2B5EF4-FFF2-40B4-BE49-F238E27FC236}">
                <a16:creationId xmlns:a16="http://schemas.microsoft.com/office/drawing/2014/main" id="{A3B6EC2E-4D89-4B4F-BADF-44625B457C45}"/>
              </a:ext>
            </a:extLst>
          </p:cNvPr>
          <p:cNvSpPr/>
          <p:nvPr/>
        </p:nvSpPr>
        <p:spPr>
          <a:xfrm>
            <a:off x="58891" y="5408218"/>
            <a:ext cx="4811769" cy="954107"/>
          </a:xfrm>
          <a:prstGeom prst="rect">
            <a:avLst/>
          </a:prstGeom>
        </p:spPr>
        <p:txBody>
          <a:bodyPr wrap="square">
            <a:spAutoFit/>
          </a:bodyPr>
          <a:lstStyle/>
          <a:p>
            <a:pPr marL="298450" marR="5080" indent="-285750">
              <a:spcBef>
                <a:spcPts val="0"/>
              </a:spcBef>
              <a:buFont typeface="Arial" panose="020B0604020202020204" pitchFamily="34" charset="0"/>
              <a:buChar char="•"/>
            </a:pPr>
            <a:r>
              <a:rPr lang="en-US" sz="1400" spc="-5" dirty="0">
                <a:cs typeface="Arial" panose="020B0604020202020204" pitchFamily="34" charset="0"/>
              </a:rPr>
              <a:t>Couples long-range fundamental and applied research with physical, life, and computational sciences to enhance the Offensive CWMD Capability Framework activities in combating emerging WMD threats</a:t>
            </a:r>
          </a:p>
        </p:txBody>
      </p:sp>
      <p:sp>
        <p:nvSpPr>
          <p:cNvPr id="88" name="Rectangle 87">
            <a:extLst>
              <a:ext uri="{FF2B5EF4-FFF2-40B4-BE49-F238E27FC236}">
                <a16:creationId xmlns:a16="http://schemas.microsoft.com/office/drawing/2014/main" id="{6FB95C6D-9BA0-4CAD-B430-1935BB41E077}"/>
              </a:ext>
            </a:extLst>
          </p:cNvPr>
          <p:cNvSpPr/>
          <p:nvPr/>
        </p:nvSpPr>
        <p:spPr>
          <a:xfrm>
            <a:off x="8132178" y="3701799"/>
            <a:ext cx="4077240" cy="1600438"/>
          </a:xfrm>
          <a:prstGeom prst="rect">
            <a:avLst/>
          </a:prstGeom>
        </p:spPr>
        <p:txBody>
          <a:bodyPr wrap="square">
            <a:spAutoFit/>
          </a:bodyPr>
          <a:lstStyle/>
          <a:p>
            <a:pPr marL="184150" marR="5080" indent="-171450">
              <a:buFont typeface="Arial" panose="020B0604020202020204" pitchFamily="34" charset="0"/>
              <a:buChar char="•"/>
            </a:pPr>
            <a:r>
              <a:rPr lang="en-US" sz="1400" dirty="0">
                <a:cs typeface="Arial" panose="020B0604020202020204" pitchFamily="34" charset="0"/>
              </a:rPr>
              <a:t>Execute collaborative research and timely capability development to illuminate threat WMD posture and capabilities</a:t>
            </a:r>
          </a:p>
          <a:p>
            <a:pPr marL="184150" marR="5080" indent="-171450">
              <a:buFont typeface="Arial" panose="020B0604020202020204" pitchFamily="34" charset="0"/>
              <a:buChar char="•"/>
            </a:pPr>
            <a:r>
              <a:rPr lang="en-US" sz="1400" dirty="0">
                <a:cs typeface="Arial" panose="020B0604020202020204" pitchFamily="34" charset="0"/>
              </a:rPr>
              <a:t>Develop options to deter, disrupt, prevent WMD development / use</a:t>
            </a:r>
          </a:p>
          <a:p>
            <a:pPr marL="184150" marR="5080" indent="-171450">
              <a:buFont typeface="Arial" panose="020B0604020202020204" pitchFamily="34" charset="0"/>
              <a:buChar char="•"/>
            </a:pPr>
            <a:r>
              <a:rPr lang="en-US" sz="1400" dirty="0">
                <a:cs typeface="Arial" panose="020B0604020202020204" pitchFamily="34" charset="0"/>
              </a:rPr>
              <a:t>Exploit adversary weaknesses</a:t>
            </a:r>
          </a:p>
          <a:p>
            <a:pPr marL="184150" marR="5080" indent="-171450">
              <a:buFont typeface="Arial" panose="020B0604020202020204" pitchFamily="34" charset="0"/>
              <a:buChar char="•"/>
            </a:pPr>
            <a:r>
              <a:rPr lang="en-US" sz="1400" dirty="0">
                <a:cs typeface="Arial" panose="020B0604020202020204" pitchFamily="34" charset="0"/>
              </a:rPr>
              <a:t>Ensure the Joint Force prevails in conflict</a:t>
            </a:r>
            <a:endParaRPr lang="en-US" sz="1400" b="1" spc="-5" dirty="0">
              <a:cs typeface="Arial" panose="020B0604020202020204" pitchFamily="34" charset="0"/>
            </a:endParaRPr>
          </a:p>
        </p:txBody>
      </p:sp>
      <p:sp>
        <p:nvSpPr>
          <p:cNvPr id="92" name="Rectangle 91">
            <a:extLst>
              <a:ext uri="{FF2B5EF4-FFF2-40B4-BE49-F238E27FC236}">
                <a16:creationId xmlns:a16="http://schemas.microsoft.com/office/drawing/2014/main" id="{8C3BA573-7230-4422-A593-A8A11ED67BC0}"/>
              </a:ext>
            </a:extLst>
          </p:cNvPr>
          <p:cNvSpPr/>
          <p:nvPr/>
        </p:nvSpPr>
        <p:spPr>
          <a:xfrm>
            <a:off x="8036854" y="5349491"/>
            <a:ext cx="3086416" cy="400105"/>
          </a:xfrm>
          <a:prstGeom prst="rect">
            <a:avLst/>
          </a:prstGeom>
        </p:spPr>
        <p:txBody>
          <a:bodyPr wrap="none" lIns="121917" tIns="60958" rIns="121917" bIns="60958">
            <a:spAutoFit/>
          </a:bodyPr>
          <a:lstStyle/>
          <a:p>
            <a:pPr lvl="0" eaLnBrk="1" fontAlgn="auto" hangingPunct="1">
              <a:spcBef>
                <a:spcPts val="0"/>
              </a:spcBef>
              <a:spcAft>
                <a:spcPts val="0"/>
              </a:spcAft>
              <a:defRPr/>
            </a:pPr>
            <a:r>
              <a:rPr lang="en-US" sz="1800" b="1" spc="-5" dirty="0">
                <a:cs typeface="Arial" panose="020B0604020202020204" pitchFamily="34" charset="0"/>
              </a:rPr>
              <a:t>Weapons and Capabilities</a:t>
            </a:r>
            <a:endParaRPr kumimoji="0" lang="en-US" sz="1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4" name="Rectangle 93">
            <a:extLst>
              <a:ext uri="{FF2B5EF4-FFF2-40B4-BE49-F238E27FC236}">
                <a16:creationId xmlns:a16="http://schemas.microsoft.com/office/drawing/2014/main" id="{243F7415-26F0-4888-9904-912FEDF1B802}"/>
              </a:ext>
            </a:extLst>
          </p:cNvPr>
          <p:cNvSpPr/>
          <p:nvPr/>
        </p:nvSpPr>
        <p:spPr>
          <a:xfrm>
            <a:off x="8131697" y="5670161"/>
            <a:ext cx="3875760" cy="738664"/>
          </a:xfrm>
          <a:prstGeom prst="rect">
            <a:avLst/>
          </a:prstGeom>
        </p:spPr>
        <p:txBody>
          <a:bodyPr wrap="square">
            <a:spAutoFit/>
          </a:bodyPr>
          <a:lstStyle/>
          <a:p>
            <a:pPr marL="298450" marR="5080" indent="-285750">
              <a:spcBef>
                <a:spcPts val="0"/>
              </a:spcBef>
              <a:buFont typeface="Arial" panose="020B0604020202020204" pitchFamily="34" charset="0"/>
              <a:buChar char="•"/>
            </a:pPr>
            <a:r>
              <a:rPr lang="en-US" sz="1400" spc="-5" dirty="0">
                <a:cs typeface="Arial" panose="020B0604020202020204" pitchFamily="34" charset="0"/>
              </a:rPr>
              <a:t>Offensive weapons and other capabilities to combat WMD while mitigating collateral contamination</a:t>
            </a:r>
            <a:endParaRPr lang="en-US" sz="1400" dirty="0">
              <a:cs typeface="Arial" panose="020B0604020202020204" pitchFamily="34" charset="0"/>
            </a:endParaRPr>
          </a:p>
        </p:txBody>
      </p:sp>
      <p:sp>
        <p:nvSpPr>
          <p:cNvPr id="3" name="Slide Number Placeholder 2">
            <a:extLst>
              <a:ext uri="{FF2B5EF4-FFF2-40B4-BE49-F238E27FC236}">
                <a16:creationId xmlns:a16="http://schemas.microsoft.com/office/drawing/2014/main" id="{1D06F620-56B5-9C8D-350D-5DED2379EF04}"/>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7</a:t>
            </a:fld>
            <a:endParaRPr lang="en-US" dirty="0">
              <a:latin typeface="Calibri" panose="020F0502020204030204"/>
              <a:ea typeface="+mn-ea"/>
              <a:cs typeface="+mn-cs"/>
            </a:endParaRPr>
          </a:p>
        </p:txBody>
      </p:sp>
      <p:pic>
        <p:nvPicPr>
          <p:cNvPr id="4" name="Picture 3">
            <a:extLst>
              <a:ext uri="{FF2B5EF4-FFF2-40B4-BE49-F238E27FC236}">
                <a16:creationId xmlns:a16="http://schemas.microsoft.com/office/drawing/2014/main" id="{4725D1C4-E6CC-B72E-A97E-6CE20F5FD84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930" t="17656" r="21107" b="17366"/>
          <a:stretch/>
        </p:blipFill>
        <p:spPr>
          <a:xfrm>
            <a:off x="7318576" y="3660872"/>
            <a:ext cx="924272" cy="939759"/>
          </a:xfrm>
          <a:prstGeom prst="ellipse">
            <a:avLst/>
          </a:prstGeom>
          <a:solidFill>
            <a:schemeClr val="bg1"/>
          </a:solidFill>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36EBF05C-B405-0434-AC0B-DFA522C26A8E}"/>
              </a:ext>
            </a:extLst>
          </p:cNvPr>
          <p:cNvPicPr>
            <a:picLocks noChangeAspect="1"/>
          </p:cNvPicPr>
          <p:nvPr/>
        </p:nvPicPr>
        <p:blipFill rotWithShape="1">
          <a:blip r:embed="rId10">
            <a:extLst>
              <a:ext uri="{28A0092B-C50C-407E-A947-70E740481C1C}">
                <a14:useLocalDpi xmlns:a14="http://schemas.microsoft.com/office/drawing/2010/main" val="0"/>
              </a:ext>
            </a:extLst>
          </a:blip>
          <a:srcRect l="-712" t="-16964" r="1012" b="-18690"/>
          <a:stretch/>
        </p:blipFill>
        <p:spPr>
          <a:xfrm>
            <a:off x="5582206" y="5289892"/>
            <a:ext cx="924272" cy="946184"/>
          </a:xfrm>
          <a:prstGeom prst="ellipse">
            <a:avLst/>
          </a:prstGeom>
          <a:solidFill>
            <a:schemeClr val="bg1"/>
          </a:solidFill>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0533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01CBD56D-0DEE-4541-BD59-C9A1CDBC0AD9}"/>
              </a:ext>
            </a:extLst>
          </p:cNvPr>
          <p:cNvSpPr>
            <a:spLocks noGrp="1"/>
          </p:cNvSpPr>
          <p:nvPr>
            <p:ph type="title"/>
          </p:nvPr>
        </p:nvSpPr>
        <p:spPr>
          <a:xfrm>
            <a:off x="1543860" y="294492"/>
            <a:ext cx="10273302" cy="682224"/>
          </a:xfrm>
        </p:spPr>
        <p:txBody>
          <a:bodyPr anchor="b">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Nuclear Technologies Department</a:t>
            </a:r>
          </a:p>
        </p:txBody>
      </p:sp>
      <p:sp>
        <p:nvSpPr>
          <p:cNvPr id="18" name="TextBox 17"/>
          <p:cNvSpPr txBox="1"/>
          <p:nvPr/>
        </p:nvSpPr>
        <p:spPr>
          <a:xfrm>
            <a:off x="0" y="1404777"/>
            <a:ext cx="11817162" cy="646331"/>
          </a:xfrm>
          <a:prstGeom prst="rect">
            <a:avLst/>
          </a:prstGeom>
          <a:noFill/>
        </p:spPr>
        <p:txBody>
          <a:bodyPr wrap="square" rtlCol="0">
            <a:spAutoFit/>
          </a:bodyPr>
          <a:lstStyle/>
          <a:p>
            <a:pPr lvl="0" algn="ctr" eaLnBrk="1" fontAlgn="auto" hangingPunct="1">
              <a:spcBef>
                <a:spcPts val="0"/>
              </a:spcBef>
              <a:spcAft>
                <a:spcPts val="0"/>
              </a:spcAft>
              <a:defRPr/>
            </a:pPr>
            <a:r>
              <a:rPr lang="en-US" sz="1800" b="1" dirty="0">
                <a:latin typeface=" Arial"/>
                <a:ea typeface="Open Sans" panose="020B0606030504020204" pitchFamily="34" charset="0"/>
                <a:cs typeface="Open Sans" panose="020B0606030504020204" pitchFamily="34" charset="0"/>
              </a:rPr>
              <a:t>Researches, develops, and transitions nuclear weapons effects, survivability, detection, and monitoring capabilities to support and enable an effective nuclear deterrent</a:t>
            </a:r>
          </a:p>
        </p:txBody>
      </p:sp>
      <p:sp>
        <p:nvSpPr>
          <p:cNvPr id="85" name="Rectangle 84">
            <a:extLst>
              <a:ext uri="{FF2B5EF4-FFF2-40B4-BE49-F238E27FC236}">
                <a16:creationId xmlns:a16="http://schemas.microsoft.com/office/drawing/2014/main" id="{02F5910E-8E12-4BD7-9F9E-9B093CF1B935}"/>
              </a:ext>
            </a:extLst>
          </p:cNvPr>
          <p:cNvSpPr/>
          <p:nvPr/>
        </p:nvSpPr>
        <p:spPr>
          <a:xfrm>
            <a:off x="8018728" y="2074736"/>
            <a:ext cx="2780562" cy="430883"/>
          </a:xfrm>
          <a:prstGeom prst="rect">
            <a:avLst/>
          </a:prstGeom>
        </p:spPr>
        <p:txBody>
          <a:bodyPr wrap="none" lIns="121917" tIns="60958" rIns="121917" bIns="60958">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Nuclear Survivability</a:t>
            </a:r>
          </a:p>
        </p:txBody>
      </p:sp>
      <p:sp>
        <p:nvSpPr>
          <p:cNvPr id="86" name="Rectangle 85">
            <a:extLst>
              <a:ext uri="{FF2B5EF4-FFF2-40B4-BE49-F238E27FC236}">
                <a16:creationId xmlns:a16="http://schemas.microsoft.com/office/drawing/2014/main" id="{CD2B61CA-10C3-4D3A-AE27-6D94397A7D03}"/>
              </a:ext>
            </a:extLst>
          </p:cNvPr>
          <p:cNvSpPr/>
          <p:nvPr/>
        </p:nvSpPr>
        <p:spPr>
          <a:xfrm>
            <a:off x="8028498" y="4127472"/>
            <a:ext cx="4287578" cy="430883"/>
          </a:xfrm>
          <a:prstGeom prst="rect">
            <a:avLst/>
          </a:prstGeom>
        </p:spPr>
        <p:txBody>
          <a:bodyPr wrap="none" lIns="121917" tIns="60958" rIns="121917" bIns="60958">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Nuclear Technologies Integration</a:t>
            </a:r>
          </a:p>
        </p:txBody>
      </p:sp>
      <p:sp>
        <p:nvSpPr>
          <p:cNvPr id="87" name="Rectangle 86">
            <a:extLst>
              <a:ext uri="{FF2B5EF4-FFF2-40B4-BE49-F238E27FC236}">
                <a16:creationId xmlns:a16="http://schemas.microsoft.com/office/drawing/2014/main" id="{7CEE3D9D-F7D0-4DA5-AD99-A6CD1A638240}"/>
              </a:ext>
            </a:extLst>
          </p:cNvPr>
          <p:cNvSpPr/>
          <p:nvPr/>
        </p:nvSpPr>
        <p:spPr>
          <a:xfrm>
            <a:off x="-8450" y="2041922"/>
            <a:ext cx="2883797"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Nuclear Weapon Effects</a:t>
            </a:r>
          </a:p>
        </p:txBody>
      </p:sp>
      <p:sp>
        <p:nvSpPr>
          <p:cNvPr id="88" name="Rectangle 87">
            <a:extLst>
              <a:ext uri="{FF2B5EF4-FFF2-40B4-BE49-F238E27FC236}">
                <a16:creationId xmlns:a16="http://schemas.microsoft.com/office/drawing/2014/main" id="{EBE4A860-1332-45A2-8A7E-1E5A9937A313}"/>
              </a:ext>
            </a:extLst>
          </p:cNvPr>
          <p:cNvSpPr/>
          <p:nvPr/>
        </p:nvSpPr>
        <p:spPr>
          <a:xfrm>
            <a:off x="-18699" y="3486514"/>
            <a:ext cx="2635715"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Nuclear Assessments</a:t>
            </a:r>
          </a:p>
        </p:txBody>
      </p:sp>
      <p:sp>
        <p:nvSpPr>
          <p:cNvPr id="89" name="Rectangle 88">
            <a:extLst>
              <a:ext uri="{FF2B5EF4-FFF2-40B4-BE49-F238E27FC236}">
                <a16:creationId xmlns:a16="http://schemas.microsoft.com/office/drawing/2014/main" id="{8C3BA573-7230-4422-A593-A8A11ED67BC0}"/>
              </a:ext>
            </a:extLst>
          </p:cNvPr>
          <p:cNvSpPr/>
          <p:nvPr/>
        </p:nvSpPr>
        <p:spPr>
          <a:xfrm>
            <a:off x="-11393" y="5174212"/>
            <a:ext cx="3041852"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Nuclear Threat Detection </a:t>
            </a:r>
          </a:p>
        </p:txBody>
      </p:sp>
      <p:sp>
        <p:nvSpPr>
          <p:cNvPr id="92" name="Rectangle 91">
            <a:extLst>
              <a:ext uri="{FF2B5EF4-FFF2-40B4-BE49-F238E27FC236}">
                <a16:creationId xmlns:a16="http://schemas.microsoft.com/office/drawing/2014/main" id="{A3B6EC2E-4D89-4B4F-BADF-44625B457C45}"/>
              </a:ext>
            </a:extLst>
          </p:cNvPr>
          <p:cNvSpPr/>
          <p:nvPr/>
        </p:nvSpPr>
        <p:spPr>
          <a:xfrm>
            <a:off x="72489" y="2410370"/>
            <a:ext cx="4319921" cy="797654"/>
          </a:xfrm>
          <a:prstGeom prst="rect">
            <a:avLst/>
          </a:prstGeom>
        </p:spPr>
        <p:txBody>
          <a:bodyPr wrap="square">
            <a:spAutoFit/>
          </a:bodyPr>
          <a:lstStyle/>
          <a:p>
            <a:pPr marL="91440" lvl="1" indent="-91440" eaLnBrk="1" fontAlgn="auto" hangingPunct="1">
              <a:lnSpc>
                <a:spcPts val="1300"/>
              </a:lnSpc>
              <a:spcBef>
                <a:spcPts val="0"/>
              </a:spcBef>
              <a:spcAft>
                <a:spcPts val="300"/>
              </a:spcAft>
              <a:buSzPct val="75000"/>
              <a:buFont typeface="Arial" panose="020B0604020202020204" pitchFamily="34" charset="0"/>
              <a:buChar char="•"/>
              <a:tabLst>
                <a:tab pos="182880" algn="l"/>
              </a:tabLst>
              <a:defRPr/>
            </a:pPr>
            <a:r>
              <a:rPr lang="en-US" sz="1400" dirty="0">
                <a:latin typeface=" Arial"/>
                <a:ea typeface="Open Sans" panose="020B0606030504020204" pitchFamily="34" charset="0"/>
                <a:cs typeface="Open Sans" panose="020B0606030504020204" pitchFamily="34" charset="0"/>
              </a:rPr>
              <a:t>Modeling &amp; simulation tools for nuclear targeting and consequence of execution assessment</a:t>
            </a:r>
          </a:p>
          <a:p>
            <a:pPr marL="91440" lvl="1" indent="-91440" eaLnBrk="1" fontAlgn="auto" hangingPunct="1">
              <a:lnSpc>
                <a:spcPts val="1300"/>
              </a:lnSpc>
              <a:spcBef>
                <a:spcPts val="0"/>
              </a:spcBef>
              <a:spcAft>
                <a:spcPts val="300"/>
              </a:spcAft>
              <a:buSzPct val="75000"/>
              <a:buFont typeface="Arial" panose="020B0604020202020204" pitchFamily="34" charset="0"/>
              <a:buChar char="•"/>
              <a:tabLst>
                <a:tab pos="182880" algn="l"/>
              </a:tabLst>
              <a:defRPr/>
            </a:pPr>
            <a:r>
              <a:rPr lang="en-US" sz="1400" dirty="0">
                <a:latin typeface=" Arial"/>
                <a:ea typeface="Open Sans" panose="020B0606030504020204" pitchFamily="34" charset="0"/>
                <a:cs typeface="Open Sans" panose="020B0606030504020204" pitchFamily="34" charset="0"/>
              </a:rPr>
              <a:t>Use existing test data to certify new nuclear capabilities without nuclear testing</a:t>
            </a:r>
          </a:p>
        </p:txBody>
      </p:sp>
      <p:sp>
        <p:nvSpPr>
          <p:cNvPr id="97" name="Rectangle 96">
            <a:extLst>
              <a:ext uri="{FF2B5EF4-FFF2-40B4-BE49-F238E27FC236}">
                <a16:creationId xmlns:a16="http://schemas.microsoft.com/office/drawing/2014/main" id="{6FB95C6D-9BA0-4CAD-B430-1935BB41E077}"/>
              </a:ext>
            </a:extLst>
          </p:cNvPr>
          <p:cNvSpPr/>
          <p:nvPr/>
        </p:nvSpPr>
        <p:spPr>
          <a:xfrm>
            <a:off x="80388" y="3877960"/>
            <a:ext cx="4020186" cy="1002839"/>
          </a:xfrm>
          <a:prstGeom prst="rect">
            <a:avLst/>
          </a:prstGeom>
        </p:spPr>
        <p:txBody>
          <a:bodyPr wrap="square">
            <a:spAutoFit/>
          </a:bodyPr>
          <a:lstStyle/>
          <a:p>
            <a:pPr marL="91440" marR="0" lvl="1" indent="-91440" algn="l" defTabSz="914400" rtl="0" eaLnBrk="1" fontAlgn="auto" latinLnBrk="0" hangingPunct="1">
              <a:lnSpc>
                <a:spcPts val="1300"/>
              </a:lnSpc>
              <a:spcBef>
                <a:spcPts val="0"/>
              </a:spcBef>
              <a:spcAft>
                <a:spcPts val="300"/>
              </a:spcAft>
              <a:buSzPct val="75000"/>
              <a:buFont typeface="Arial" panose="020B0604020202020204" pitchFamily="34" charset="0"/>
              <a:buChar char="•"/>
              <a:tabLst>
                <a:tab pos="182880" algn="l"/>
              </a:tabLst>
              <a:defRPr/>
            </a:pPr>
            <a:r>
              <a:rPr kumimoji="0" lang="en-US" sz="1400" b="0"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Test concepts, capabilities, and plans through rigorous assessment and war gaming</a:t>
            </a:r>
          </a:p>
          <a:p>
            <a:pPr marL="91440" marR="0" lvl="1" indent="-91440" algn="l" defTabSz="914400" rtl="0" eaLnBrk="1" fontAlgn="auto" latinLnBrk="0" hangingPunct="1">
              <a:lnSpc>
                <a:spcPts val="1300"/>
              </a:lnSpc>
              <a:spcBef>
                <a:spcPts val="0"/>
              </a:spcBef>
              <a:spcAft>
                <a:spcPts val="300"/>
              </a:spcAft>
              <a:buSzPct val="75000"/>
              <a:buFont typeface="Arial" panose="020B0604020202020204" pitchFamily="34" charset="0"/>
              <a:buChar char="•"/>
              <a:tabLst>
                <a:tab pos="182880" algn="l"/>
              </a:tabLst>
              <a:defRPr/>
            </a:pPr>
            <a:r>
              <a:rPr kumimoji="0" lang="en-US" sz="1400" b="0"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Integrate war gaming tools into exercises</a:t>
            </a:r>
          </a:p>
          <a:p>
            <a:pPr marL="91440" marR="0" lvl="1" indent="-91440" algn="l" defTabSz="914400" rtl="0" eaLnBrk="1" fontAlgn="auto" latinLnBrk="0" hangingPunct="1">
              <a:lnSpc>
                <a:spcPts val="1300"/>
              </a:lnSpc>
              <a:spcBef>
                <a:spcPts val="0"/>
              </a:spcBef>
              <a:spcAft>
                <a:spcPts val="300"/>
              </a:spcAft>
              <a:buSzPct val="75000"/>
              <a:buFont typeface="Arial" panose="020B0604020202020204" pitchFamily="34" charset="0"/>
              <a:buChar char="•"/>
              <a:tabLst>
                <a:tab pos="182880" algn="l"/>
              </a:tabLst>
              <a:defRPr/>
            </a:pPr>
            <a:r>
              <a:rPr kumimoji="0" lang="en-US" sz="1400" b="0"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Nuclear Arms Control Technology Program and the U.S. International Monitoring System</a:t>
            </a:r>
          </a:p>
        </p:txBody>
      </p:sp>
      <p:sp>
        <p:nvSpPr>
          <p:cNvPr id="98" name="Rectangle 97">
            <a:extLst>
              <a:ext uri="{FF2B5EF4-FFF2-40B4-BE49-F238E27FC236}">
                <a16:creationId xmlns:a16="http://schemas.microsoft.com/office/drawing/2014/main" id="{243F7415-26F0-4888-9904-912FEDF1B802}"/>
              </a:ext>
            </a:extLst>
          </p:cNvPr>
          <p:cNvSpPr/>
          <p:nvPr/>
        </p:nvSpPr>
        <p:spPr>
          <a:xfrm>
            <a:off x="77481" y="5554782"/>
            <a:ext cx="4498120" cy="630942"/>
          </a:xfrm>
          <a:prstGeom prst="rect">
            <a:avLst/>
          </a:prstGeom>
        </p:spPr>
        <p:txBody>
          <a:bodyPr wrap="square">
            <a:spAutoFit/>
          </a:bodyPr>
          <a:lstStyle/>
          <a:p>
            <a:pPr marL="91440" marR="0" lvl="1" indent="-91440" algn="l" defTabSz="914400" rtl="0" eaLnBrk="1" fontAlgn="auto" latinLnBrk="0" hangingPunct="1">
              <a:lnSpc>
                <a:spcPts val="1300"/>
              </a:lnSpc>
              <a:spcBef>
                <a:spcPts val="0"/>
              </a:spcBef>
              <a:spcAft>
                <a:spcPts val="300"/>
              </a:spcAft>
              <a:buSzPct val="75000"/>
              <a:buFont typeface="Arial" panose="020B0604020202020204" pitchFamily="34" charset="0"/>
              <a:buChar char="•"/>
              <a:tabLst>
                <a:tab pos="182880" algn="l"/>
              </a:tabLst>
              <a:defRPr/>
            </a:pPr>
            <a:r>
              <a:rPr kumimoji="0" lang="en-US" sz="1400" b="0"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Sensors for characterization of the nuclear battlefield</a:t>
            </a:r>
          </a:p>
          <a:p>
            <a:pPr marL="91440" marR="0" lvl="1" indent="-91440" algn="l" defTabSz="914400" rtl="0" eaLnBrk="1" fontAlgn="auto" latinLnBrk="0" hangingPunct="1">
              <a:lnSpc>
                <a:spcPts val="1300"/>
              </a:lnSpc>
              <a:spcBef>
                <a:spcPts val="0"/>
              </a:spcBef>
              <a:spcAft>
                <a:spcPts val="300"/>
              </a:spcAft>
              <a:buSzPct val="75000"/>
              <a:buFont typeface="Arial" panose="020B0604020202020204" pitchFamily="34" charset="0"/>
              <a:buChar char="•"/>
              <a:tabLst>
                <a:tab pos="182880" algn="l"/>
              </a:tabLst>
              <a:defRPr/>
            </a:pPr>
            <a:r>
              <a:rPr kumimoji="0" lang="en-US" sz="1400" b="0"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Technologies to collect, analyze, exploit, and attribute nuclear detonation data and signals</a:t>
            </a:r>
          </a:p>
        </p:txBody>
      </p:sp>
      <p:sp>
        <p:nvSpPr>
          <p:cNvPr id="99" name="Rectangle 98">
            <a:extLst>
              <a:ext uri="{FF2B5EF4-FFF2-40B4-BE49-F238E27FC236}">
                <a16:creationId xmlns:a16="http://schemas.microsoft.com/office/drawing/2014/main" id="{237A03FA-947C-419D-9441-1CAD34B3361D}"/>
              </a:ext>
            </a:extLst>
          </p:cNvPr>
          <p:cNvSpPr/>
          <p:nvPr/>
        </p:nvSpPr>
        <p:spPr>
          <a:xfrm>
            <a:off x="8153568" y="4555373"/>
            <a:ext cx="3830340" cy="1336263"/>
          </a:xfrm>
          <a:prstGeom prst="rect">
            <a:avLst/>
          </a:prstGeom>
        </p:spPr>
        <p:txBody>
          <a:bodyPr wrap="square">
            <a:spAutoFit/>
          </a:bodyPr>
          <a:lstStyle/>
          <a:p>
            <a:pPr marL="91440" marR="0" lvl="1" indent="-91440" algn="l" defTabSz="914400" rtl="0" eaLnBrk="1" fontAlgn="auto" latinLnBrk="0" hangingPunct="1">
              <a:lnSpc>
                <a:spcPts val="1300"/>
              </a:lnSpc>
              <a:spcBef>
                <a:spcPts val="0"/>
              </a:spcBef>
              <a:spcAft>
                <a:spcPts val="300"/>
              </a:spcAft>
              <a:buSzPct val="75000"/>
              <a:buFont typeface="Arial" panose="020B0604020202020204" pitchFamily="34" charset="0"/>
              <a:buChar char="•"/>
              <a:tabLst>
                <a:tab pos="182880" algn="l"/>
              </a:tabLst>
              <a:defRPr/>
            </a:pPr>
            <a:r>
              <a:rPr kumimoji="0" lang="en-US" sz="1400" b="0"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Provide cloud-ready nuclear modeling interfaces and applications </a:t>
            </a:r>
          </a:p>
          <a:p>
            <a:pPr marL="91440" marR="0" lvl="1" indent="-91440" algn="l" defTabSz="914400" rtl="0" eaLnBrk="1" fontAlgn="auto" latinLnBrk="0" hangingPunct="1">
              <a:lnSpc>
                <a:spcPts val="1300"/>
              </a:lnSpc>
              <a:spcBef>
                <a:spcPts val="0"/>
              </a:spcBef>
              <a:spcAft>
                <a:spcPts val="300"/>
              </a:spcAft>
              <a:buSzPct val="75000"/>
              <a:buFont typeface="Arial" panose="020B0604020202020204" pitchFamily="34" charset="0"/>
              <a:buChar char="•"/>
              <a:tabLst>
                <a:tab pos="182880" algn="l"/>
              </a:tabLst>
              <a:defRPr/>
            </a:pPr>
            <a:r>
              <a:rPr kumimoji="0" lang="en-US" sz="1400" b="0"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Deliver timely electronic access to nuclear testing archives</a:t>
            </a:r>
          </a:p>
          <a:p>
            <a:pPr marL="91440" marR="0" lvl="1" indent="-91440" algn="l" defTabSz="914400" rtl="0" eaLnBrk="1" fontAlgn="auto" latinLnBrk="0" hangingPunct="1">
              <a:lnSpc>
                <a:spcPts val="1300"/>
              </a:lnSpc>
              <a:spcBef>
                <a:spcPts val="0"/>
              </a:spcBef>
              <a:spcAft>
                <a:spcPts val="300"/>
              </a:spcAft>
              <a:buSzPct val="75000"/>
              <a:buFont typeface="Arial" panose="020B0604020202020204" pitchFamily="34" charset="0"/>
              <a:buChar char="•"/>
              <a:tabLst>
                <a:tab pos="182880" algn="l"/>
              </a:tabLst>
              <a:defRPr/>
            </a:pPr>
            <a:r>
              <a:rPr kumimoji="0" lang="en-US" sz="1400" b="0"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Enable the Joint Force to visualize the nuclear battlefield through an integrated Common Operating Picture</a:t>
            </a:r>
          </a:p>
        </p:txBody>
      </p:sp>
      <p:sp>
        <p:nvSpPr>
          <p:cNvPr id="100" name="Rectangle 99">
            <a:extLst>
              <a:ext uri="{FF2B5EF4-FFF2-40B4-BE49-F238E27FC236}">
                <a16:creationId xmlns:a16="http://schemas.microsoft.com/office/drawing/2014/main" id="{414392F7-C8F3-41DC-848D-AA5FD724EC9F}"/>
              </a:ext>
            </a:extLst>
          </p:cNvPr>
          <p:cNvSpPr/>
          <p:nvPr/>
        </p:nvSpPr>
        <p:spPr>
          <a:xfrm>
            <a:off x="8149719" y="2505117"/>
            <a:ext cx="4132745" cy="1336263"/>
          </a:xfrm>
          <a:prstGeom prst="rect">
            <a:avLst/>
          </a:prstGeom>
        </p:spPr>
        <p:txBody>
          <a:bodyPr wrap="square">
            <a:spAutoFit/>
          </a:bodyPr>
          <a:lstStyle/>
          <a:p>
            <a:pPr marL="91440" marR="0" lvl="1" indent="-91440" algn="l" defTabSz="914400" rtl="0" eaLnBrk="1" fontAlgn="auto" latinLnBrk="0" hangingPunct="1">
              <a:lnSpc>
                <a:spcPts val="1300"/>
              </a:lnSpc>
              <a:spcBef>
                <a:spcPts val="0"/>
              </a:spcBef>
              <a:spcAft>
                <a:spcPts val="300"/>
              </a:spcAft>
              <a:buSzPct val="75000"/>
              <a:buFont typeface="Arial" panose="020B0604020202020204" pitchFamily="34" charset="0"/>
              <a:buChar char="•"/>
              <a:tabLst>
                <a:tab pos="182880" algn="l"/>
              </a:tabLst>
              <a:defRPr/>
            </a:pPr>
            <a:r>
              <a:rPr kumimoji="0" lang="en-US" sz="1400" b="0"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Develop nuclear environments, protection standards, and handbooks</a:t>
            </a:r>
          </a:p>
          <a:p>
            <a:pPr marL="91440" marR="0" lvl="1" indent="-91440" algn="l" defTabSz="914400" rtl="0" eaLnBrk="1" fontAlgn="auto" latinLnBrk="0" hangingPunct="1">
              <a:lnSpc>
                <a:spcPts val="1300"/>
              </a:lnSpc>
              <a:spcBef>
                <a:spcPts val="0"/>
              </a:spcBef>
              <a:spcAft>
                <a:spcPts val="300"/>
              </a:spcAft>
              <a:buSzPct val="75000"/>
              <a:buFont typeface="Arial" panose="020B0604020202020204" pitchFamily="34" charset="0"/>
              <a:buChar char="•"/>
              <a:tabLst>
                <a:tab pos="182880" algn="l"/>
              </a:tabLst>
              <a:defRPr/>
            </a:pPr>
            <a:r>
              <a:rPr kumimoji="0" lang="en-US" sz="1400" b="0"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Operate large pulsed-power machines to produce intense bursts of radiation simulating a nuclear weapon</a:t>
            </a:r>
          </a:p>
          <a:p>
            <a:pPr marL="91440" marR="0" lvl="1" indent="-91440" algn="l" defTabSz="914400" rtl="0" eaLnBrk="1" fontAlgn="auto" latinLnBrk="0" hangingPunct="1">
              <a:lnSpc>
                <a:spcPts val="1300"/>
              </a:lnSpc>
              <a:spcBef>
                <a:spcPts val="0"/>
              </a:spcBef>
              <a:spcAft>
                <a:spcPts val="300"/>
              </a:spcAft>
              <a:buSzPct val="75000"/>
              <a:buFont typeface="Arial" panose="020B0604020202020204" pitchFamily="34" charset="0"/>
              <a:buChar char="•"/>
              <a:tabLst>
                <a:tab pos="182880" algn="l"/>
              </a:tabLst>
              <a:defRPr/>
            </a:pPr>
            <a:r>
              <a:rPr kumimoji="0" lang="en-US" sz="1400" b="0"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Mission-critical systems analysis to characterize nuclear survivability shortfalls</a:t>
            </a:r>
          </a:p>
        </p:txBody>
      </p:sp>
      <p:sp>
        <p:nvSpPr>
          <p:cNvPr id="101" name="Down Arrow 77">
            <a:extLst>
              <a:ext uri="{FF2B5EF4-FFF2-40B4-BE49-F238E27FC236}">
                <a16:creationId xmlns:a16="http://schemas.microsoft.com/office/drawing/2014/main" id="{78E56217-AF4A-428E-AD27-FF9BAB409C52}"/>
              </a:ext>
            </a:extLst>
          </p:cNvPr>
          <p:cNvSpPr/>
          <p:nvPr/>
        </p:nvSpPr>
        <p:spPr>
          <a:xfrm rot="10800000">
            <a:off x="5806299" y="2378940"/>
            <a:ext cx="411105" cy="3726780"/>
          </a:xfrm>
          <a:prstGeom prst="downArrow">
            <a:avLst>
              <a:gd name="adj1" fmla="val 66170"/>
              <a:gd name="adj2" fmla="val 42795"/>
            </a:avLst>
          </a:prstGeom>
          <a:solidFill>
            <a:srgbClr val="B4B4B4"/>
          </a:solidFill>
          <a:ln w="6350" cap="flat" cmpd="sng" algn="ctr">
            <a:noFill/>
            <a:prstDash val="solid"/>
            <a:miter lim="800000"/>
          </a:ln>
          <a:effectLst/>
        </p:spPr>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2" name="Arc 101">
            <a:extLst>
              <a:ext uri="{FF2B5EF4-FFF2-40B4-BE49-F238E27FC236}">
                <a16:creationId xmlns:a16="http://schemas.microsoft.com/office/drawing/2014/main" id="{D08AB074-8C76-48A6-A8C3-F740483A1A19}"/>
              </a:ext>
            </a:extLst>
          </p:cNvPr>
          <p:cNvSpPr/>
          <p:nvPr/>
        </p:nvSpPr>
        <p:spPr>
          <a:xfrm>
            <a:off x="3931994" y="1898345"/>
            <a:ext cx="4211482" cy="4211481"/>
          </a:xfrm>
          <a:prstGeom prst="arc">
            <a:avLst>
              <a:gd name="adj1" fmla="val 17580675"/>
              <a:gd name="adj2" fmla="val 14727569"/>
            </a:avLst>
          </a:prstGeom>
          <a:noFill/>
          <a:ln w="12700" cap="flat" cmpd="sng" algn="ctr">
            <a:solidFill>
              <a:srgbClr val="B4B4B4"/>
            </a:solidFill>
            <a:prstDash val="solid"/>
            <a:miter lim="800000"/>
            <a:headEnd type="arrow"/>
            <a:tailEnd type="arrow"/>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3" name="Arc 102">
            <a:extLst>
              <a:ext uri="{FF2B5EF4-FFF2-40B4-BE49-F238E27FC236}">
                <a16:creationId xmlns:a16="http://schemas.microsoft.com/office/drawing/2014/main" id="{A4AE8739-6BAD-46F2-94AD-C367554916CC}"/>
              </a:ext>
            </a:extLst>
          </p:cNvPr>
          <p:cNvSpPr/>
          <p:nvPr/>
        </p:nvSpPr>
        <p:spPr>
          <a:xfrm>
            <a:off x="4293341" y="2259692"/>
            <a:ext cx="3488787" cy="3488786"/>
          </a:xfrm>
          <a:prstGeom prst="arc">
            <a:avLst>
              <a:gd name="adj1" fmla="val 18638933"/>
              <a:gd name="adj2" fmla="val 18630248"/>
            </a:avLst>
          </a:prstGeom>
          <a:noFill/>
          <a:ln w="12700" cap="flat" cmpd="sng" algn="ctr">
            <a:solidFill>
              <a:schemeClr val="tx1">
                <a:lumMod val="50000"/>
                <a:lumOff val="50000"/>
              </a:schemeClr>
            </a:solidFill>
            <a:prstDash val="solid"/>
            <a:miter lim="800000"/>
            <a:headEnd type="none"/>
            <a:tailEnd type="none"/>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4" name="Oval 103">
            <a:extLst>
              <a:ext uri="{FF2B5EF4-FFF2-40B4-BE49-F238E27FC236}">
                <a16:creationId xmlns:a16="http://schemas.microsoft.com/office/drawing/2014/main" id="{C3D90AAB-7F77-469E-94A8-5850FE4CB97D}"/>
              </a:ext>
            </a:extLst>
          </p:cNvPr>
          <p:cNvSpPr/>
          <p:nvPr/>
        </p:nvSpPr>
        <p:spPr>
          <a:xfrm>
            <a:off x="7148611" y="2720023"/>
            <a:ext cx="290735" cy="292636"/>
          </a:xfrm>
          <a:prstGeom prst="ellipse">
            <a:avLst/>
          </a:prstGeom>
          <a:solidFill>
            <a:sysClr val="window" lastClr="FFFFFF"/>
          </a:solidFill>
          <a:ln w="28575" cap="flat" cmpd="sng" algn="ctr">
            <a:solidFill>
              <a:srgbClr val="86F200"/>
            </a:solidFill>
            <a:prstDash val="solid"/>
            <a:miter lim="800000"/>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109" name="Oval 108">
            <a:extLst>
              <a:ext uri="{FF2B5EF4-FFF2-40B4-BE49-F238E27FC236}">
                <a16:creationId xmlns:a16="http://schemas.microsoft.com/office/drawing/2014/main" id="{7F0635C2-4AA7-46A6-83FE-541D2CEB17F9}"/>
              </a:ext>
            </a:extLst>
          </p:cNvPr>
          <p:cNvSpPr/>
          <p:nvPr/>
        </p:nvSpPr>
        <p:spPr>
          <a:xfrm>
            <a:off x="4877962" y="2904917"/>
            <a:ext cx="2291193" cy="2291189"/>
          </a:xfrm>
          <a:prstGeom prst="ellipse">
            <a:avLst/>
          </a:prstGeom>
          <a:solidFill>
            <a:schemeClr val="tx1">
              <a:lumMod val="85000"/>
            </a:schemeClr>
          </a:solidFill>
          <a:ln w="12700" cap="flat" cmpd="sng" algn="ctr">
            <a:solidFill>
              <a:schemeClr val="tx1">
                <a:lumMod val="50000"/>
                <a:lumOff val="50000"/>
              </a:schemeClr>
            </a:solidFill>
            <a:prstDash val="solid"/>
            <a:miter lim="800000"/>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10" name="Picture 109">
            <a:extLst>
              <a:ext uri="{FF2B5EF4-FFF2-40B4-BE49-F238E27FC236}">
                <a16:creationId xmlns:a16="http://schemas.microsoft.com/office/drawing/2014/main" id="{A9FCF31B-E2F9-4B31-AC53-67A193D041F4}"/>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351580" y="3338452"/>
            <a:ext cx="1320542" cy="1325583"/>
          </a:xfrm>
          <a:prstGeom prst="rect">
            <a:avLst/>
          </a:prstGeom>
          <a:noFill/>
          <a:ln>
            <a:solidFill>
              <a:schemeClr val="tx1">
                <a:lumMod val="50000"/>
                <a:lumOff val="50000"/>
              </a:schemeClr>
            </a:solidFill>
          </a:ln>
        </p:spPr>
      </p:pic>
      <p:pic>
        <p:nvPicPr>
          <p:cNvPr id="112" name="Picture 111"/>
          <p:cNvPicPr>
            <a:picLocks noChangeAspect="1"/>
          </p:cNvPicPr>
          <p:nvPr/>
        </p:nvPicPr>
        <p:blipFill rotWithShape="1">
          <a:blip r:embed="rId4" cstate="print">
            <a:extLst>
              <a:ext uri="{28A0092B-C50C-407E-A947-70E740481C1C}">
                <a14:useLocalDpi xmlns:a14="http://schemas.microsoft.com/office/drawing/2010/main" val="0"/>
              </a:ext>
            </a:extLst>
          </a:blip>
          <a:srcRect l="4790" r="4522"/>
          <a:stretch/>
        </p:blipFill>
        <p:spPr>
          <a:xfrm>
            <a:off x="5561421" y="5225546"/>
            <a:ext cx="924273" cy="949939"/>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3" name="Picture 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7158" y="4159723"/>
            <a:ext cx="924272" cy="946184"/>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4" name="Picture 1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3019" y="2326506"/>
            <a:ext cx="971839" cy="939759"/>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6" name="Picture 1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1326" y="2335005"/>
            <a:ext cx="919004" cy="895901"/>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7" name="Picture 116" descr="File:Terra globe icon.pn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2887" y="3644794"/>
            <a:ext cx="749437" cy="746525"/>
          </a:xfrm>
          <a:prstGeom prst="rect">
            <a:avLst/>
          </a:prstGeom>
        </p:spPr>
      </p:pic>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50244-C6E2-1644-8B34-D1F849D81410}"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61F6248-669A-8191-1B5B-4F75C83B7F2F}"/>
              </a:ext>
            </a:extLst>
          </p:cNvPr>
          <p:cNvPicPr>
            <a:picLocks noChangeAspect="1"/>
          </p:cNvPicPr>
          <p:nvPr/>
        </p:nvPicPr>
        <p:blipFill rotWithShape="1">
          <a:blip r:embed="rId9">
            <a:extLst>
              <a:ext uri="{28A0092B-C50C-407E-A947-70E740481C1C}">
                <a14:useLocalDpi xmlns:a14="http://schemas.microsoft.com/office/drawing/2010/main" val="0"/>
              </a:ext>
            </a:extLst>
          </a:blip>
          <a:srcRect l="14829" t="-2" r="20534" b="2"/>
          <a:stretch/>
        </p:blipFill>
        <p:spPr>
          <a:xfrm>
            <a:off x="7263909" y="4127454"/>
            <a:ext cx="924272" cy="946184"/>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7342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77">
            <a:extLst>
              <a:ext uri="{FF2B5EF4-FFF2-40B4-BE49-F238E27FC236}">
                <a16:creationId xmlns:a16="http://schemas.microsoft.com/office/drawing/2014/main" id="{9AD2EBF0-5B43-3A98-383C-ABBD6D7797F8}"/>
              </a:ext>
            </a:extLst>
          </p:cNvPr>
          <p:cNvSpPr/>
          <p:nvPr/>
        </p:nvSpPr>
        <p:spPr>
          <a:xfrm rot="10800000">
            <a:off x="5836007" y="2501800"/>
            <a:ext cx="411105" cy="3726780"/>
          </a:xfrm>
          <a:prstGeom prst="downArrow">
            <a:avLst>
              <a:gd name="adj1" fmla="val 66170"/>
              <a:gd name="adj2" fmla="val 42795"/>
            </a:avLst>
          </a:prstGeom>
          <a:solidFill>
            <a:srgbClr val="B4B4B4"/>
          </a:solidFill>
          <a:ln w="6350" cap="flat" cmpd="sng" algn="ctr">
            <a:noFill/>
            <a:prstDash val="solid"/>
            <a:miter lim="800000"/>
          </a:ln>
          <a:effectLst/>
        </p:spPr>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Title 1">
            <a:extLst>
              <a:ext uri="{FF2B5EF4-FFF2-40B4-BE49-F238E27FC236}">
                <a16:creationId xmlns:a16="http://schemas.microsoft.com/office/drawing/2014/main" id="{01CBD56D-0DEE-4541-BD59-C9A1CDBC0AD9}"/>
              </a:ext>
            </a:extLst>
          </p:cNvPr>
          <p:cNvSpPr>
            <a:spLocks noGrp="1"/>
          </p:cNvSpPr>
          <p:nvPr>
            <p:ph type="title"/>
          </p:nvPr>
        </p:nvSpPr>
        <p:spPr>
          <a:xfrm>
            <a:off x="1589314" y="309175"/>
            <a:ext cx="10602685" cy="682224"/>
          </a:xfrm>
        </p:spPr>
        <p:txBody>
          <a:bodyPr anchor="b">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Test and Assessment Department</a:t>
            </a:r>
          </a:p>
        </p:txBody>
      </p:sp>
      <p:sp>
        <p:nvSpPr>
          <p:cNvPr id="18" name="TextBox 17"/>
          <p:cNvSpPr txBox="1"/>
          <p:nvPr/>
        </p:nvSpPr>
        <p:spPr>
          <a:xfrm>
            <a:off x="59750" y="1460886"/>
            <a:ext cx="12132249" cy="954107"/>
          </a:xfrm>
          <a:prstGeom prst="rect">
            <a:avLst/>
          </a:prstGeom>
          <a:noFill/>
        </p:spPr>
        <p:txBody>
          <a:bodyPr wrap="square" rtlCol="0">
            <a:spAutoFit/>
          </a:bodyPr>
          <a:lstStyle/>
          <a:p>
            <a:pPr algn="ctr"/>
            <a:r>
              <a:rPr lang="en-US" sz="2000" b="1" dirty="0"/>
              <a:t>Provides </a:t>
            </a:r>
            <a:r>
              <a:rPr lang="en-US" altLang="en-US" sz="2000" b="1" dirty="0">
                <a:solidFill>
                  <a:srgbClr val="000000"/>
                </a:solidFill>
                <a:latin typeface=" Arial"/>
                <a:cs typeface="Segoe UI" panose="020B0502040204020203" pitchFamily="34" charset="0"/>
              </a:rPr>
              <a:t>objective evaluations of new capabilities to support the DTRA mission and national priorities through tests and assessments</a:t>
            </a:r>
            <a:endParaRPr lang="en-US" altLang="en-US" sz="2000" b="1" dirty="0">
              <a:latin typeface=" 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5" name="Rectangle 84">
            <a:extLst>
              <a:ext uri="{FF2B5EF4-FFF2-40B4-BE49-F238E27FC236}">
                <a16:creationId xmlns:a16="http://schemas.microsoft.com/office/drawing/2014/main" id="{02F5910E-8E12-4BD7-9F9E-9B093CF1B935}"/>
              </a:ext>
            </a:extLst>
          </p:cNvPr>
          <p:cNvSpPr/>
          <p:nvPr/>
        </p:nvSpPr>
        <p:spPr>
          <a:xfrm>
            <a:off x="8026225" y="2372549"/>
            <a:ext cx="1700075" cy="400105"/>
          </a:xfrm>
          <a:prstGeom prst="rect">
            <a:avLst/>
          </a:prstGeom>
        </p:spPr>
        <p:txBody>
          <a:bodyPr wrap="none" lIns="121917" tIns="60958" rIns="121917" bIns="60958">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Test Division</a:t>
            </a:r>
          </a:p>
        </p:txBody>
      </p:sp>
      <p:sp>
        <p:nvSpPr>
          <p:cNvPr id="86" name="Rectangle 85">
            <a:extLst>
              <a:ext uri="{FF2B5EF4-FFF2-40B4-BE49-F238E27FC236}">
                <a16:creationId xmlns:a16="http://schemas.microsoft.com/office/drawing/2014/main" id="{CD2B61CA-10C3-4D3A-AE27-6D94397A7D03}"/>
              </a:ext>
            </a:extLst>
          </p:cNvPr>
          <p:cNvSpPr/>
          <p:nvPr/>
        </p:nvSpPr>
        <p:spPr>
          <a:xfrm>
            <a:off x="7830965" y="4526469"/>
            <a:ext cx="3273937" cy="400105"/>
          </a:xfrm>
          <a:prstGeom prst="rect">
            <a:avLst/>
          </a:prstGeom>
        </p:spPr>
        <p:txBody>
          <a:bodyPr wrap="square" lIns="121917" tIns="60958" rIns="121917" bIns="60958">
            <a:spAutoFit/>
          </a:bodyPr>
          <a:lstStyle/>
          <a:p>
            <a:pPr lvl="0" algn="ctr">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Sensitive</a:t>
            </a:r>
            <a:r>
              <a:rPr kumimoji="0" lang="en-US" sz="1800" b="1" i="0" u="none" strike="noStrike" kern="1200" cap="none" spc="0" normalizeH="0" noProof="0" dirty="0">
                <a:ln>
                  <a:noFill/>
                </a:ln>
                <a:effectLst/>
                <a:uLnTx/>
                <a:uFillTx/>
                <a:latin typeface=" Arial"/>
                <a:ea typeface="Open Sans" panose="020B0606030504020204" pitchFamily="34" charset="0"/>
                <a:cs typeface="Open Sans" panose="020B0606030504020204" pitchFamily="34" charset="0"/>
              </a:rPr>
              <a:t> Assessments</a:t>
            </a:r>
            <a:endPar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endParaRPr>
          </a:p>
        </p:txBody>
      </p:sp>
      <p:sp>
        <p:nvSpPr>
          <p:cNvPr id="87" name="Rectangle 86">
            <a:extLst>
              <a:ext uri="{FF2B5EF4-FFF2-40B4-BE49-F238E27FC236}">
                <a16:creationId xmlns:a16="http://schemas.microsoft.com/office/drawing/2014/main" id="{7CEE3D9D-F7D0-4DA5-AD99-A6CD1A638240}"/>
              </a:ext>
            </a:extLst>
          </p:cNvPr>
          <p:cNvSpPr/>
          <p:nvPr/>
        </p:nvSpPr>
        <p:spPr>
          <a:xfrm>
            <a:off x="4801" y="2386146"/>
            <a:ext cx="2900788" cy="400105"/>
          </a:xfrm>
          <a:prstGeom prst="rect">
            <a:avLst/>
          </a:prstGeom>
        </p:spPr>
        <p:txBody>
          <a:bodyPr wrap="none" lIns="121917" tIns="60958" rIns="121917" bIns="60958">
            <a:spAutoFit/>
          </a:bodyPr>
          <a:lstStyle/>
          <a:p>
            <a:pPr>
              <a:defRPr/>
            </a:pPr>
            <a:r>
              <a:rPr lang="en-US" sz="1800" b="1" dirty="0"/>
              <a:t>Environmental &amp; Safety </a:t>
            </a:r>
          </a:p>
        </p:txBody>
      </p:sp>
      <p:sp>
        <p:nvSpPr>
          <p:cNvPr id="88" name="Rectangle 87">
            <a:extLst>
              <a:ext uri="{FF2B5EF4-FFF2-40B4-BE49-F238E27FC236}">
                <a16:creationId xmlns:a16="http://schemas.microsoft.com/office/drawing/2014/main" id="{EBE4A860-1332-45A2-8A7E-1E5A9937A313}"/>
              </a:ext>
            </a:extLst>
          </p:cNvPr>
          <p:cNvSpPr/>
          <p:nvPr/>
        </p:nvSpPr>
        <p:spPr>
          <a:xfrm>
            <a:off x="33628" y="4357483"/>
            <a:ext cx="2893158" cy="400105"/>
          </a:xfrm>
          <a:prstGeom prst="rect">
            <a:avLst/>
          </a:prstGeom>
        </p:spPr>
        <p:txBody>
          <a:bodyPr wrap="non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 Arial"/>
                <a:ea typeface="Open Sans" panose="020B0606030504020204" pitchFamily="34" charset="0"/>
                <a:cs typeface="Open Sans" panose="020B0606030504020204" pitchFamily="34" charset="0"/>
              </a:rPr>
              <a:t>Integration &amp; Resource</a:t>
            </a:r>
          </a:p>
        </p:txBody>
      </p:sp>
      <p:sp>
        <p:nvSpPr>
          <p:cNvPr id="92" name="Rectangle 91">
            <a:extLst>
              <a:ext uri="{FF2B5EF4-FFF2-40B4-BE49-F238E27FC236}">
                <a16:creationId xmlns:a16="http://schemas.microsoft.com/office/drawing/2014/main" id="{A3B6EC2E-4D89-4B4F-BADF-44625B457C45}"/>
              </a:ext>
            </a:extLst>
          </p:cNvPr>
          <p:cNvSpPr/>
          <p:nvPr/>
        </p:nvSpPr>
        <p:spPr>
          <a:xfrm>
            <a:off x="59750" y="2760398"/>
            <a:ext cx="3788972" cy="1169551"/>
          </a:xfrm>
          <a:prstGeom prst="rect">
            <a:avLst/>
          </a:prstGeom>
        </p:spPr>
        <p:txBody>
          <a:bodyPr wrap="square">
            <a:spAutoFit/>
          </a:bodyPr>
          <a:lstStyle/>
          <a:p>
            <a:pPr marL="298450" lvl="0" indent="-285750">
              <a:spcBef>
                <a:spcPts val="100"/>
              </a:spcBef>
              <a:buFont typeface="Arial" panose="020B0604020202020204" pitchFamily="34" charset="0"/>
              <a:buChar char="•"/>
              <a:defRPr/>
            </a:pPr>
            <a:r>
              <a:rPr lang="en-US" sz="1400" spc="-5" dirty="0">
                <a:solidFill>
                  <a:prstClr val="black"/>
                </a:solidFill>
                <a:cs typeface="Arial" panose="020B0604020202020204" pitchFamily="34" charset="0"/>
              </a:rPr>
              <a:t>Eliminate or mitigate hazards in the workplace to reduce or eliminate the exposure of our employees to hazards associated with testing and the construction environment</a:t>
            </a:r>
            <a:endParaRPr lang="en-US" sz="1400" b="1" spc="-5" dirty="0">
              <a:solidFill>
                <a:prstClr val="black"/>
              </a:solidFill>
              <a:cs typeface="Arial" panose="020B0604020202020204" pitchFamily="34" charset="0"/>
            </a:endParaRPr>
          </a:p>
        </p:txBody>
      </p:sp>
      <p:sp>
        <p:nvSpPr>
          <p:cNvPr id="97" name="Rectangle 96">
            <a:extLst>
              <a:ext uri="{FF2B5EF4-FFF2-40B4-BE49-F238E27FC236}">
                <a16:creationId xmlns:a16="http://schemas.microsoft.com/office/drawing/2014/main" id="{6FB95C6D-9BA0-4CAD-B430-1935BB41E077}"/>
              </a:ext>
            </a:extLst>
          </p:cNvPr>
          <p:cNvSpPr/>
          <p:nvPr/>
        </p:nvSpPr>
        <p:spPr>
          <a:xfrm>
            <a:off x="60662" y="4753641"/>
            <a:ext cx="3368653" cy="523220"/>
          </a:xfrm>
          <a:prstGeom prst="rect">
            <a:avLst/>
          </a:prstGeom>
        </p:spPr>
        <p:txBody>
          <a:bodyPr wrap="square">
            <a:spAutoFit/>
          </a:bodyPr>
          <a:lstStyle/>
          <a:p>
            <a:pPr marL="298450" lvl="0" indent="-285750">
              <a:spcBef>
                <a:spcPts val="100"/>
              </a:spcBef>
              <a:buFont typeface="Arial" panose="020B0604020202020204" pitchFamily="34" charset="0"/>
              <a:buChar char="•"/>
              <a:defRPr/>
            </a:pPr>
            <a:r>
              <a:rPr lang="en-US" sz="1400" spc="-5" dirty="0">
                <a:solidFill>
                  <a:prstClr val="black"/>
                </a:solidFill>
                <a:cs typeface="Arial" panose="020B0604020202020204" pitchFamily="34" charset="0"/>
              </a:rPr>
              <a:t>Ensure effective and efficient use of resources</a:t>
            </a:r>
          </a:p>
        </p:txBody>
      </p:sp>
      <p:sp>
        <p:nvSpPr>
          <p:cNvPr id="99" name="Rectangle 98">
            <a:extLst>
              <a:ext uri="{FF2B5EF4-FFF2-40B4-BE49-F238E27FC236}">
                <a16:creationId xmlns:a16="http://schemas.microsoft.com/office/drawing/2014/main" id="{237A03FA-947C-419D-9441-1CAD34B3361D}"/>
              </a:ext>
            </a:extLst>
          </p:cNvPr>
          <p:cNvSpPr/>
          <p:nvPr/>
        </p:nvSpPr>
        <p:spPr>
          <a:xfrm>
            <a:off x="8137264" y="4880072"/>
            <a:ext cx="3705865" cy="1114216"/>
          </a:xfrm>
          <a:prstGeom prst="rect">
            <a:avLst/>
          </a:prstGeom>
        </p:spPr>
        <p:txBody>
          <a:bodyPr wrap="square">
            <a:spAutoFit/>
          </a:bodyPr>
          <a:lstStyle/>
          <a:p>
            <a:pPr marL="298450" lvl="0" indent="-285750">
              <a:spcBef>
                <a:spcPts val="100"/>
              </a:spcBef>
              <a:buFont typeface="Arial" panose="020B0604020202020204" pitchFamily="34" charset="0"/>
              <a:buChar char="•"/>
              <a:defRPr/>
            </a:pPr>
            <a:r>
              <a:rPr lang="en-US" sz="1400" spc="-5" dirty="0">
                <a:solidFill>
                  <a:prstClr val="black"/>
                </a:solidFill>
                <a:cs typeface="Arial" panose="020B0604020202020204" pitchFamily="34" charset="0"/>
              </a:rPr>
              <a:t>Conduct rapid assessments to enable the DoD to deter, prevent, and prevail against WMD-armed adversaries and emerging threats</a:t>
            </a:r>
          </a:p>
          <a:p>
            <a:pPr marL="0" lvl="1">
              <a:lnSpc>
                <a:spcPts val="1300"/>
              </a:lnSpc>
              <a:spcAft>
                <a:spcPts val="300"/>
              </a:spcAft>
              <a:buClr>
                <a:srgbClr val="86F200"/>
              </a:buClr>
              <a:buSzPct val="75000"/>
              <a:tabLst>
                <a:tab pos="182880" algn="l"/>
              </a:tabLst>
              <a:defRPr/>
            </a:pPr>
            <a:endParaRPr kumimoji="0" lang="en-US" sz="105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0" name="Rectangle 99">
            <a:extLst>
              <a:ext uri="{FF2B5EF4-FFF2-40B4-BE49-F238E27FC236}">
                <a16:creationId xmlns:a16="http://schemas.microsoft.com/office/drawing/2014/main" id="{414392F7-C8F3-41DC-848D-AA5FD724EC9F}"/>
              </a:ext>
            </a:extLst>
          </p:cNvPr>
          <p:cNvSpPr/>
          <p:nvPr/>
        </p:nvSpPr>
        <p:spPr>
          <a:xfrm>
            <a:off x="8132457" y="2734271"/>
            <a:ext cx="4229191" cy="1355307"/>
          </a:xfrm>
          <a:prstGeom prst="rect">
            <a:avLst/>
          </a:prstGeom>
        </p:spPr>
        <p:txBody>
          <a:bodyPr wrap="square">
            <a:spAutoFit/>
          </a:bodyPr>
          <a:lstStyle/>
          <a:p>
            <a:pPr marL="298450" lvl="0" indent="-285750">
              <a:spcBef>
                <a:spcPts val="100"/>
              </a:spcBef>
              <a:buFont typeface="Arial" panose="020B0604020202020204" pitchFamily="34" charset="0"/>
              <a:buChar char="•"/>
              <a:defRPr/>
            </a:pPr>
            <a:r>
              <a:rPr lang="en-US" sz="1400" spc="-5" dirty="0">
                <a:solidFill>
                  <a:prstClr val="black"/>
                </a:solidFill>
                <a:cs typeface="Arial" panose="020B0604020202020204" pitchFamily="34" charset="0"/>
              </a:rPr>
              <a:t>Conduct Test &amp; Evaluation to maintain U.S. superiority in countering WMD and emerging threats</a:t>
            </a:r>
          </a:p>
          <a:p>
            <a:pPr marL="298450" lvl="0" indent="-285750">
              <a:spcBef>
                <a:spcPts val="100"/>
              </a:spcBef>
              <a:buFont typeface="Arial" panose="020B0604020202020204" pitchFamily="34" charset="0"/>
              <a:buChar char="•"/>
              <a:defRPr/>
            </a:pPr>
            <a:r>
              <a:rPr lang="en-US" sz="1400" spc="-5" dirty="0">
                <a:solidFill>
                  <a:prstClr val="black"/>
                </a:solidFill>
                <a:cs typeface="Arial" panose="020B0604020202020204" pitchFamily="34" charset="0"/>
              </a:rPr>
              <a:t>Mitigate the risks of technology surprise</a:t>
            </a:r>
          </a:p>
          <a:p>
            <a:pPr marL="298450" lvl="0" indent="-285750">
              <a:spcBef>
                <a:spcPts val="100"/>
              </a:spcBef>
              <a:buFont typeface="Arial" panose="020B0604020202020204" pitchFamily="34" charset="0"/>
              <a:buChar char="•"/>
              <a:defRPr/>
            </a:pPr>
            <a:r>
              <a:rPr lang="en-US" sz="1400" spc="-5" dirty="0">
                <a:solidFill>
                  <a:prstClr val="black"/>
                </a:solidFill>
                <a:cs typeface="Arial" panose="020B0604020202020204" pitchFamily="34" charset="0"/>
              </a:rPr>
              <a:t>Respond to Joint Force’s urgent requirements</a:t>
            </a:r>
          </a:p>
          <a:p>
            <a:pPr marL="0" lvl="1">
              <a:lnSpc>
                <a:spcPts val="1300"/>
              </a:lnSpc>
              <a:spcAft>
                <a:spcPts val="300"/>
              </a:spcAft>
              <a:buClr>
                <a:srgbClr val="86F200"/>
              </a:buClr>
              <a:buSzPct val="75000"/>
              <a:tabLst>
                <a:tab pos="182880" algn="l"/>
              </a:tabLst>
              <a:defRPr/>
            </a:pPr>
            <a:r>
              <a:rPr lang="en-US" sz="1050" dirty="0">
                <a:latin typeface="Open Sans" panose="020B0606030504020204" pitchFamily="34" charset="0"/>
                <a:ea typeface="Open Sans" panose="020B0606030504020204" pitchFamily="34" charset="0"/>
                <a:cs typeface="Open Sans" panose="020B0606030504020204" pitchFamily="34" charset="0"/>
              </a:rPr>
              <a:t> </a:t>
            </a:r>
            <a:endParaRPr kumimoji="0" lang="en-US" sz="105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2" name="Arc 101">
            <a:extLst>
              <a:ext uri="{FF2B5EF4-FFF2-40B4-BE49-F238E27FC236}">
                <a16:creationId xmlns:a16="http://schemas.microsoft.com/office/drawing/2014/main" id="{D08AB074-8C76-48A6-A8C3-F740483A1A19}"/>
              </a:ext>
            </a:extLst>
          </p:cNvPr>
          <p:cNvSpPr/>
          <p:nvPr/>
        </p:nvSpPr>
        <p:spPr>
          <a:xfrm>
            <a:off x="3931994" y="2017100"/>
            <a:ext cx="4211482" cy="4211481"/>
          </a:xfrm>
          <a:prstGeom prst="arc">
            <a:avLst>
              <a:gd name="adj1" fmla="val 17580675"/>
              <a:gd name="adj2" fmla="val 14727569"/>
            </a:avLst>
          </a:prstGeom>
          <a:noFill/>
          <a:ln w="12700" cap="flat" cmpd="sng" algn="ctr">
            <a:solidFill>
              <a:srgbClr val="B4B4B4"/>
            </a:solidFill>
            <a:prstDash val="solid"/>
            <a:miter lim="800000"/>
            <a:headEnd type="arrow"/>
            <a:tailEnd type="arrow"/>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3" name="Arc 102">
            <a:extLst>
              <a:ext uri="{FF2B5EF4-FFF2-40B4-BE49-F238E27FC236}">
                <a16:creationId xmlns:a16="http://schemas.microsoft.com/office/drawing/2014/main" id="{A4AE8739-6BAD-46F2-94AD-C367554916CC}"/>
              </a:ext>
            </a:extLst>
          </p:cNvPr>
          <p:cNvSpPr/>
          <p:nvPr/>
        </p:nvSpPr>
        <p:spPr>
          <a:xfrm>
            <a:off x="4293341" y="2378447"/>
            <a:ext cx="3488787" cy="3488786"/>
          </a:xfrm>
          <a:prstGeom prst="arc">
            <a:avLst>
              <a:gd name="adj1" fmla="val 18638933"/>
              <a:gd name="adj2" fmla="val 18630248"/>
            </a:avLst>
          </a:prstGeom>
          <a:noFill/>
          <a:ln w="12700" cap="flat" cmpd="sng" algn="ctr">
            <a:solidFill>
              <a:schemeClr val="tx1">
                <a:lumMod val="50000"/>
                <a:lumOff val="50000"/>
              </a:schemeClr>
            </a:solidFill>
            <a:prstDash val="solid"/>
            <a:miter lim="800000"/>
            <a:headEnd type="none"/>
            <a:tailEnd type="none"/>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9" name="Oval 108">
            <a:extLst>
              <a:ext uri="{FF2B5EF4-FFF2-40B4-BE49-F238E27FC236}">
                <a16:creationId xmlns:a16="http://schemas.microsoft.com/office/drawing/2014/main" id="{7F0635C2-4AA7-46A6-83FE-541D2CEB17F9}"/>
              </a:ext>
            </a:extLst>
          </p:cNvPr>
          <p:cNvSpPr/>
          <p:nvPr/>
        </p:nvSpPr>
        <p:spPr>
          <a:xfrm>
            <a:off x="4877962" y="3023672"/>
            <a:ext cx="2291193" cy="2291189"/>
          </a:xfrm>
          <a:prstGeom prst="ellipse">
            <a:avLst/>
          </a:prstGeom>
          <a:solidFill>
            <a:schemeClr val="tx1">
              <a:lumMod val="85000"/>
            </a:schemeClr>
          </a:solidFill>
          <a:ln w="12700" cap="flat" cmpd="sng" algn="ctr">
            <a:noFill/>
            <a:prstDash val="solid"/>
            <a:miter lim="800000"/>
          </a:ln>
          <a:effectLst/>
        </p:spPr>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10" name="Picture 109">
            <a:extLst>
              <a:ext uri="{FF2B5EF4-FFF2-40B4-BE49-F238E27FC236}">
                <a16:creationId xmlns:a16="http://schemas.microsoft.com/office/drawing/2014/main" id="{A9FCF31B-E2F9-4B31-AC53-67A193D041F4}"/>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351580" y="3457207"/>
            <a:ext cx="1320542" cy="1325583"/>
          </a:xfrm>
          <a:prstGeom prst="rect">
            <a:avLst/>
          </a:prstGeom>
          <a:ln>
            <a:solidFill>
              <a:schemeClr val="tx1">
                <a:lumMod val="50000"/>
                <a:lumOff val="50000"/>
              </a:schemeClr>
            </a:solidFill>
          </a:ln>
        </p:spPr>
      </p:pic>
      <p:pic>
        <p:nvPicPr>
          <p:cNvPr id="117" name="Picture 116" descr="File:Terra globe icon.pn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2887" y="3763549"/>
            <a:ext cx="749437" cy="746525"/>
          </a:xfrm>
          <a:prstGeom prst="rect">
            <a:avLst/>
          </a:prstGeom>
        </p:spPr>
      </p:pic>
      <p:sp>
        <p:nvSpPr>
          <p:cNvPr id="3" name="Slide Number Placeholder 2"/>
          <p:cNvSpPr>
            <a:spLocks noGrp="1"/>
          </p:cNvSpPr>
          <p:nvPr>
            <p:ph type="sldNum" sz="quarter" idx="4294967295"/>
          </p:nvPr>
        </p:nvSpPr>
        <p:spPr>
          <a:xfrm>
            <a:off x="11114648" y="6975648"/>
            <a:ext cx="533400" cy="2000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50244-C6E2-1644-8B34-D1F849D81410}"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l="25901" t="-979" r="111" b="979"/>
          <a:stretch/>
        </p:blipFill>
        <p:spPr>
          <a:xfrm>
            <a:off x="4114223" y="4619371"/>
            <a:ext cx="924272" cy="946184"/>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2">
            <a:extLst>
              <a:ext uri="{FF2B5EF4-FFF2-40B4-BE49-F238E27FC236}">
                <a16:creationId xmlns:a16="http://schemas.microsoft.com/office/drawing/2014/main" id="{6CDE7D5F-A96C-56A5-F5E5-A6CF7D258243}"/>
              </a:ext>
            </a:extLst>
          </p:cNvPr>
          <p:cNvSpPr txBox="1">
            <a:spLocks/>
          </p:cNvSpPr>
          <p:nvPr/>
        </p:nvSpPr>
        <p:spPr bwMode="auto">
          <a:xfrm>
            <a:off x="11114648" y="6578601"/>
            <a:ext cx="533400" cy="200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fontAlgn="auto" hangingPunct="1">
              <a:spcBef>
                <a:spcPts val="0"/>
              </a:spcBef>
              <a:spcAft>
                <a:spcPts val="0"/>
              </a:spcAft>
              <a:defRPr/>
            </a:pPr>
            <a:fld id="{02C50244-C6E2-1644-8B34-D1F849D81410}" type="slidenum">
              <a:rPr lang="en-US" smtClean="0">
                <a:latin typeface="Calibri" panose="020F0502020204030204"/>
                <a:ea typeface="+mn-ea"/>
                <a:cs typeface="+mn-cs"/>
              </a:rPr>
              <a:pPr eaLnBrk="1" fontAlgn="auto" hangingPunct="1">
                <a:spcBef>
                  <a:spcPts val="0"/>
                </a:spcBef>
                <a:spcAft>
                  <a:spcPts val="0"/>
                </a:spcAft>
                <a:defRPr/>
              </a:pPr>
              <a:t>9</a:t>
            </a:fld>
            <a:endParaRPr lang="en-US" dirty="0">
              <a:latin typeface="Calibri" panose="020F0502020204030204"/>
              <a:ea typeface="+mn-ea"/>
              <a:cs typeface="+mn-cs"/>
            </a:endParaRPr>
          </a:p>
        </p:txBody>
      </p:sp>
      <p:pic>
        <p:nvPicPr>
          <p:cNvPr id="5" name="Picture 4">
            <a:extLst>
              <a:ext uri="{FF2B5EF4-FFF2-40B4-BE49-F238E27FC236}">
                <a16:creationId xmlns:a16="http://schemas.microsoft.com/office/drawing/2014/main" id="{1EBE7F10-BDB6-28E4-FCE1-E31730E20339}"/>
              </a:ext>
            </a:extLst>
          </p:cNvPr>
          <p:cNvPicPr>
            <a:picLocks noChangeAspect="1"/>
          </p:cNvPicPr>
          <p:nvPr/>
        </p:nvPicPr>
        <p:blipFill rotWithShape="1">
          <a:blip r:embed="rId6">
            <a:extLst>
              <a:ext uri="{28A0092B-C50C-407E-A947-70E740481C1C}">
                <a14:useLocalDpi xmlns:a14="http://schemas.microsoft.com/office/drawing/2010/main" val="0"/>
              </a:ext>
            </a:extLst>
          </a:blip>
          <a:srcRect l="26892" r="26892"/>
          <a:stretch/>
        </p:blipFill>
        <p:spPr>
          <a:xfrm>
            <a:off x="4206032" y="2524963"/>
            <a:ext cx="924272" cy="946184"/>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D2EC07B5-0BAF-3E98-ABC6-65E07AA02392}"/>
              </a:ext>
            </a:extLst>
          </p:cNvPr>
          <p:cNvPicPr>
            <a:picLocks noChangeAspect="1"/>
          </p:cNvPicPr>
          <p:nvPr/>
        </p:nvPicPr>
        <p:blipFill rotWithShape="1">
          <a:blip r:embed="rId7">
            <a:extLst>
              <a:ext uri="{28A0092B-C50C-407E-A947-70E740481C1C}">
                <a14:useLocalDpi xmlns:a14="http://schemas.microsoft.com/office/drawing/2010/main" val="0"/>
              </a:ext>
            </a:extLst>
          </a:blip>
          <a:srcRect l="8106" r="25770"/>
          <a:stretch/>
        </p:blipFill>
        <p:spPr>
          <a:xfrm>
            <a:off x="6976019" y="4525477"/>
            <a:ext cx="924272" cy="946184"/>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CBBDFC17-F131-E04C-F6E1-45CDA4B1761C}"/>
              </a:ext>
            </a:extLst>
          </p:cNvPr>
          <p:cNvPicPr>
            <a:picLocks noChangeAspect="1"/>
          </p:cNvPicPr>
          <p:nvPr/>
        </p:nvPicPr>
        <p:blipFill>
          <a:blip r:embed="rId8">
            <a:extLst>
              <a:ext uri="{28A0092B-C50C-407E-A947-70E740481C1C}">
                <a14:useLocalDpi xmlns:a14="http://schemas.microsoft.com/office/drawing/2010/main" val="0"/>
              </a:ext>
            </a:extLst>
          </a:blip>
          <a:srcRect l="25813" r="25813"/>
          <a:stretch/>
        </p:blipFill>
        <p:spPr>
          <a:xfrm>
            <a:off x="6875163" y="2524963"/>
            <a:ext cx="924272" cy="946184"/>
          </a:xfrm>
          <a:prstGeom prst="ellipse">
            <a:avLst/>
          </a:prstGeom>
          <a:ln w="28575"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90839206"/>
      </p:ext>
    </p:extLst>
  </p:cSld>
  <p:clrMapOvr>
    <a:masterClrMapping/>
  </p:clrMapOvr>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Univers"/>
        <a:ea typeface="ＭＳ Ｐゴシック"/>
        <a:cs typeface=""/>
      </a:majorFont>
      <a:minorFont>
        <a:latin typeface="Univers"/>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Univers"/>
        <a:ea typeface="ＭＳ Ｐゴシック"/>
        <a:cs typeface=""/>
      </a:majorFont>
      <a:minorFont>
        <a:latin typeface="Univers"/>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Blank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2_Blank Presentation">
      <a:majorFont>
        <a:latin typeface="Univers"/>
        <a:ea typeface="ＭＳ Ｐゴシック"/>
        <a:cs typeface=""/>
      </a:majorFont>
      <a:minorFont>
        <a:latin typeface="Univer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ank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2_Blank Presentation">
      <a:majorFont>
        <a:latin typeface="Univers"/>
        <a:ea typeface="ＭＳ Ｐゴシック"/>
        <a:cs typeface=""/>
      </a:majorFont>
      <a:minorFont>
        <a:latin typeface="Univer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2_Blank Presentation">
      <a:majorFont>
        <a:latin typeface="Univers"/>
        <a:ea typeface="ＭＳ Ｐゴシック"/>
        <a:cs typeface=""/>
      </a:majorFont>
      <a:minorFont>
        <a:latin typeface="Univer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0"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TRA FY21 - widescreen" id="{E0816B3E-4846-42F7-9A1F-F2CFB24D70D7}" vid="{F482E1E8-9937-4989-94FE-8C5140B579AD}"/>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F0BB40C333843A0019739FA7959F9" ma:contentTypeVersion="6" ma:contentTypeDescription="Create a new document." ma:contentTypeScope="" ma:versionID="ac3f4f6924ed1744da7d220bfc96b4bf">
  <xsd:schema xmlns:xsd="http://www.w3.org/2001/XMLSchema" xmlns:xs="http://www.w3.org/2001/XMLSchema" xmlns:p="http://schemas.microsoft.com/office/2006/metadata/properties" xmlns:ns3="5e398e46-3220-4257-8b64-3a1a1a36d07e" xmlns:ns4="699662fb-b96d-4af9-9b5f-91ae7ee9ed82" targetNamespace="http://schemas.microsoft.com/office/2006/metadata/properties" ma:root="true" ma:fieldsID="61808dccffca8e85b1ca85fb752631be" ns3:_="" ns4:_="">
    <xsd:import namespace="5e398e46-3220-4257-8b64-3a1a1a36d07e"/>
    <xsd:import namespace="699662fb-b96d-4af9-9b5f-91ae7ee9ed82"/>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98e46-3220-4257-8b64-3a1a1a36d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9662fb-b96d-4af9-9b5f-91ae7ee9ed8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e398e46-3220-4257-8b64-3a1a1a36d0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4BC5DA-CD5F-4718-871F-D76F4F1F8B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398e46-3220-4257-8b64-3a1a1a36d07e"/>
    <ds:schemaRef ds:uri="699662fb-b96d-4af9-9b5f-91ae7ee9ed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AC8E71-8D18-4DDA-B996-4E35DFE51733}">
  <ds:schemaRefs>
    <ds:schemaRef ds:uri="http://purl.org/dc/elements/1.1/"/>
    <ds:schemaRef ds:uri="http://www.w3.org/XML/1998/namespace"/>
    <ds:schemaRef ds:uri="http://schemas.microsoft.com/office/infopath/2007/PartnerControls"/>
    <ds:schemaRef ds:uri="699662fb-b96d-4af9-9b5f-91ae7ee9ed82"/>
    <ds:schemaRef ds:uri="http://purl.org/dc/terms/"/>
    <ds:schemaRef ds:uri="http://schemas.microsoft.com/office/2006/documentManagement/types"/>
    <ds:schemaRef ds:uri="http://schemas.openxmlformats.org/package/2006/metadata/core-properties"/>
    <ds:schemaRef ds:uri="5e398e46-3220-4257-8b64-3a1a1a36d07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96A0AE7-43EA-48D4-8865-EC1F436801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39333</TotalTime>
  <Words>1408</Words>
  <Application>Microsoft Office PowerPoint</Application>
  <PresentationFormat>Widescreen</PresentationFormat>
  <Paragraphs>185</Paragraphs>
  <Slides>14</Slides>
  <Notes>13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14</vt:i4>
      </vt:variant>
    </vt:vector>
  </HeadingPairs>
  <TitlesOfParts>
    <vt:vector size="27" baseType="lpstr">
      <vt:lpstr> Arial</vt:lpstr>
      <vt:lpstr>Arial</vt:lpstr>
      <vt:lpstr>Calibri</vt:lpstr>
      <vt:lpstr>Calibri Light</vt:lpstr>
      <vt:lpstr>Open Sans</vt:lpstr>
      <vt:lpstr>Times</vt:lpstr>
      <vt:lpstr>Times New Roman</vt:lpstr>
      <vt:lpstr>Univers</vt:lpstr>
      <vt:lpstr>1_Blank Presentation</vt:lpstr>
      <vt:lpstr>2_Blank Presentation</vt:lpstr>
      <vt:lpstr>4_Blank Presentation</vt:lpstr>
      <vt:lpstr>5_Blank Presentation</vt:lpstr>
      <vt:lpstr>7_Blank Presentation</vt:lpstr>
      <vt:lpstr>PowerPoint Presentation</vt:lpstr>
      <vt:lpstr>Agenda</vt:lpstr>
      <vt:lpstr>RD Mission and Functions</vt:lpstr>
      <vt:lpstr>RD Strategic Partnership</vt:lpstr>
      <vt:lpstr>RD Workforce Locations</vt:lpstr>
      <vt:lpstr>Chemical and Biological (CB) Technologies Department</vt:lpstr>
      <vt:lpstr>Counter WMD Technologies Department</vt:lpstr>
      <vt:lpstr>Nuclear Technologies Department</vt:lpstr>
      <vt:lpstr>Test and Assessment Department</vt:lpstr>
      <vt:lpstr>Operations Department</vt:lpstr>
      <vt:lpstr>Technical Reachback</vt:lpstr>
      <vt:lpstr>PowerPoint Presentation</vt:lpstr>
      <vt:lpstr>DTRA Research and Development Summary</vt:lpstr>
      <vt:lpstr>PowerPoint Presentation</vt:lpstr>
    </vt:vector>
  </TitlesOfParts>
  <Company>Defense Threat Reduction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DTRA Slide Template - 16x9 Format 2022 V1 Simple</dc:title>
  <dc:creator>Ingraham, Joanna  CIV</dc:creator>
  <cp:keywords/>
  <dc:description>UNCLASSIFIED BRIEFING_x000d_
Do not edit template</dc:description>
  <cp:lastModifiedBy>Ingraham, Joanna  CIV</cp:lastModifiedBy>
  <cp:revision>1574</cp:revision>
  <cp:lastPrinted>2022-07-21T15:10:37Z</cp:lastPrinted>
  <dcterms:created xsi:type="dcterms:W3CDTF">2006-03-07T17:15:04Z</dcterms:created>
  <dcterms:modified xsi:type="dcterms:W3CDTF">2024-02-21T21:43:30Z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0x010100C83F0BB40C333843A0019739FA7959F9</vt:lpwstr>
  </property>
  <property fmtid="{D5CDD505-2E9C-101B-9397-08002B2CF9AE}" pid="3" name="TaxKeyword">
    <vt:lpwstr/>
  </property>
</Properties>
</file>