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  <p:sldMasterId id="2147483844" r:id="rId2"/>
  </p:sldMasterIdLst>
  <p:notesMasterIdLst>
    <p:notesMasterId r:id="rId23"/>
  </p:notesMasterIdLst>
  <p:sldIdLst>
    <p:sldId id="262" r:id="rId3"/>
    <p:sldId id="332" r:id="rId4"/>
    <p:sldId id="801" r:id="rId5"/>
    <p:sldId id="519" r:id="rId6"/>
    <p:sldId id="804" r:id="rId7"/>
    <p:sldId id="3788" r:id="rId8"/>
    <p:sldId id="3789" r:id="rId9"/>
    <p:sldId id="3790" r:id="rId10"/>
    <p:sldId id="3791" r:id="rId11"/>
    <p:sldId id="3792" r:id="rId12"/>
    <p:sldId id="3794" r:id="rId13"/>
    <p:sldId id="3795" r:id="rId14"/>
    <p:sldId id="1412" r:id="rId15"/>
    <p:sldId id="1413" r:id="rId16"/>
    <p:sldId id="3786" r:id="rId17"/>
    <p:sldId id="3787" r:id="rId18"/>
    <p:sldId id="817" r:id="rId19"/>
    <p:sldId id="1674" r:id="rId20"/>
    <p:sldId id="485" r:id="rId21"/>
    <p:sldId id="809" r:id="rId22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1">
          <p15:clr>
            <a:srgbClr val="A4A3A4"/>
          </p15:clr>
        </p15:guide>
        <p15:guide id="2" orient="horz" pos="4175">
          <p15:clr>
            <a:srgbClr val="A4A3A4"/>
          </p15:clr>
        </p15:guide>
        <p15:guide id="3" orient="horz" pos="311">
          <p15:clr>
            <a:srgbClr val="A4A3A4"/>
          </p15:clr>
        </p15:guide>
        <p15:guide id="4" pos="5503">
          <p15:clr>
            <a:srgbClr val="A4A3A4"/>
          </p15:clr>
        </p15:guide>
        <p15:guide id="5" pos="317">
          <p15:clr>
            <a:srgbClr val="A4A3A4"/>
          </p15:clr>
        </p15:guide>
        <p15:guide id="6" pos="151">
          <p15:clr>
            <a:srgbClr val="A4A3A4"/>
          </p15:clr>
        </p15:guide>
        <p15:guide id="7" pos="55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AA00"/>
    <a:srgbClr val="007836"/>
    <a:srgbClr val="D3FF7D"/>
    <a:srgbClr val="00609C"/>
    <a:srgbClr val="0B1F8F"/>
    <a:srgbClr val="0082CA"/>
    <a:srgbClr val="77B300"/>
    <a:srgbClr val="A12B2F"/>
    <a:srgbClr val="76777B"/>
    <a:srgbClr val="EC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9" autoAdjust="0"/>
    <p:restoredTop sz="93511" autoAdjust="0"/>
  </p:normalViewPr>
  <p:slideViewPr>
    <p:cSldViewPr snapToGrid="0" showGuides="1">
      <p:cViewPr varScale="1">
        <p:scale>
          <a:sx n="99" d="100"/>
          <a:sy n="99" d="100"/>
        </p:scale>
        <p:origin x="974" y="77"/>
      </p:cViewPr>
      <p:guideLst>
        <p:guide orient="horz" pos="671"/>
        <p:guide orient="horz" pos="4175"/>
        <p:guide orient="horz" pos="311"/>
        <p:guide pos="5503"/>
        <p:guide pos="317"/>
        <p:guide pos="151"/>
        <p:guide pos="558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3" t="1" r="17749" b="-80"/>
          <a:stretch/>
        </p:blipFill>
        <p:spPr>
          <a:xfrm>
            <a:off x="-21265" y="-14246"/>
            <a:ext cx="9243237" cy="600392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79" y="6266119"/>
            <a:ext cx="3956282" cy="326067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5925880"/>
            <a:ext cx="3711039" cy="425302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44" r="13906"/>
          <a:stretch/>
        </p:blipFill>
        <p:spPr>
          <a:xfrm>
            <a:off x="-28353" y="75"/>
            <a:ext cx="9193618" cy="5984842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41" y="6173234"/>
            <a:ext cx="1538608" cy="440250"/>
          </a:xfrm>
          <a:prstGeom prst="rect">
            <a:avLst/>
          </a:prstGeom>
        </p:spPr>
      </p:pic>
      <p:pic>
        <p:nvPicPr>
          <p:cNvPr id="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 with DO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rgbClr val="0082CA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066539" y="-1241416"/>
            <a:ext cx="3876414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22573" y="6266397"/>
            <a:ext cx="3909145" cy="306149"/>
            <a:chOff x="322573" y="6252221"/>
            <a:chExt cx="3909145" cy="306149"/>
          </a:xfrm>
        </p:grpSpPr>
        <p:sp>
          <p:nvSpPr>
            <p:cNvPr id="16" name="TextBox 15"/>
            <p:cNvSpPr txBox="1"/>
            <p:nvPr userDrawn="1"/>
          </p:nvSpPr>
          <p:spPr>
            <a:xfrm>
              <a:off x="1553156" y="6285665"/>
              <a:ext cx="2678562" cy="246221"/>
            </a:xfrm>
            <a:prstGeom prst="rect">
              <a:avLst/>
            </a:prstGeom>
            <a:noFill/>
          </p:spPr>
          <p:txBody>
            <a:bodyPr wrap="square" lIns="45720" bIns="0" rtlCol="0" anchor="b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50" dirty="0">
                  <a:latin typeface="+mj-lt"/>
                </a:rPr>
                <a:t>Argonne National Laboratory is a U.S. Department of Energy laboratory managed by </a:t>
              </a:r>
              <a:r>
                <a:rPr lang="en-US" sz="650" dirty="0" err="1">
                  <a:latin typeface="+mj-lt"/>
                </a:rPr>
                <a:t>UChicago</a:t>
              </a:r>
              <a:r>
                <a:rPr lang="en-US" sz="650" dirty="0">
                  <a:latin typeface="+mj-lt"/>
                </a:rPr>
                <a:t> Argonne, LLC.</a:t>
              </a:r>
            </a:p>
          </p:txBody>
        </p:sp>
        <p:pic>
          <p:nvPicPr>
            <p:cNvPr id="18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2573" y="6252221"/>
              <a:ext cx="1228011" cy="306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33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82" b="7135"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tx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tx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22573" y="6266397"/>
            <a:ext cx="3909145" cy="306149"/>
            <a:chOff x="322573" y="6252221"/>
            <a:chExt cx="3909145" cy="306149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1553156" y="6285665"/>
              <a:ext cx="2678562" cy="246221"/>
            </a:xfrm>
            <a:prstGeom prst="rect">
              <a:avLst/>
            </a:prstGeom>
            <a:noFill/>
          </p:spPr>
          <p:txBody>
            <a:bodyPr wrap="square" lIns="45720" bIns="0" rtlCol="0" anchor="b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50" dirty="0">
                  <a:latin typeface="+mj-lt"/>
                </a:rPr>
                <a:t>Argonne National Laboratory is a U.S. Department of Energy laboratory managed by </a:t>
              </a:r>
              <a:r>
                <a:rPr lang="en-US" sz="650" dirty="0" err="1">
                  <a:latin typeface="+mj-lt"/>
                </a:rPr>
                <a:t>UChicago</a:t>
              </a:r>
              <a:r>
                <a:rPr lang="en-US" sz="650" dirty="0">
                  <a:latin typeface="+mj-lt"/>
                </a:rPr>
                <a:t> Argonne, LLC.</a:t>
              </a:r>
            </a:p>
          </p:txBody>
        </p:sp>
        <p:pic>
          <p:nvPicPr>
            <p:cNvPr id="19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2573" y="6252221"/>
              <a:ext cx="1228011" cy="306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15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 with DO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0082CA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322573" y="6266397"/>
            <a:ext cx="3909145" cy="306149"/>
            <a:chOff x="322573" y="6252221"/>
            <a:chExt cx="3909145" cy="306149"/>
          </a:xfrm>
        </p:grpSpPr>
        <p:sp>
          <p:nvSpPr>
            <p:cNvPr id="19" name="TextBox 18"/>
            <p:cNvSpPr txBox="1"/>
            <p:nvPr userDrawn="1"/>
          </p:nvSpPr>
          <p:spPr>
            <a:xfrm>
              <a:off x="1553156" y="6285665"/>
              <a:ext cx="2678562" cy="246221"/>
            </a:xfrm>
            <a:prstGeom prst="rect">
              <a:avLst/>
            </a:prstGeom>
            <a:noFill/>
          </p:spPr>
          <p:txBody>
            <a:bodyPr wrap="square" lIns="45720" bIns="0" rtlCol="0" anchor="b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50" dirty="0">
                  <a:latin typeface="+mj-lt"/>
                </a:rPr>
                <a:t>Argonne National Laboratory is a U.S. Department of Energy laboratory managed by </a:t>
              </a:r>
              <a:r>
                <a:rPr lang="en-US" sz="650" dirty="0" err="1">
                  <a:latin typeface="+mj-lt"/>
                </a:rPr>
                <a:t>UChicago</a:t>
              </a:r>
              <a:r>
                <a:rPr lang="en-US" sz="650" dirty="0">
                  <a:latin typeface="+mj-lt"/>
                </a:rPr>
                <a:t> Argonne, LLC.</a:t>
              </a:r>
            </a:p>
          </p:txBody>
        </p:sp>
        <p:pic>
          <p:nvPicPr>
            <p:cNvPr id="2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2573" y="6252221"/>
              <a:ext cx="1228011" cy="306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 with DO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0082CA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22573" y="6266397"/>
            <a:ext cx="3909145" cy="306149"/>
            <a:chOff x="322573" y="6252221"/>
            <a:chExt cx="3909145" cy="306149"/>
          </a:xfrm>
        </p:grpSpPr>
        <p:sp>
          <p:nvSpPr>
            <p:cNvPr id="16" name="TextBox 15"/>
            <p:cNvSpPr txBox="1"/>
            <p:nvPr userDrawn="1"/>
          </p:nvSpPr>
          <p:spPr>
            <a:xfrm>
              <a:off x="1553156" y="6285665"/>
              <a:ext cx="2678562" cy="246221"/>
            </a:xfrm>
            <a:prstGeom prst="rect">
              <a:avLst/>
            </a:prstGeom>
            <a:noFill/>
          </p:spPr>
          <p:txBody>
            <a:bodyPr wrap="square" lIns="45720" bIns="0" rtlCol="0" anchor="b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50" dirty="0">
                  <a:latin typeface="+mj-lt"/>
                </a:rPr>
                <a:t>Argonne National Laboratory is a U.S. Department of Energy laboratory managed by </a:t>
              </a:r>
              <a:r>
                <a:rPr lang="en-US" sz="650" dirty="0" err="1">
                  <a:latin typeface="+mj-lt"/>
                </a:rPr>
                <a:t>UChicago</a:t>
              </a:r>
              <a:r>
                <a:rPr lang="en-US" sz="650" dirty="0">
                  <a:latin typeface="+mj-lt"/>
                </a:rPr>
                <a:t> Argonne, LLC.</a:t>
              </a:r>
            </a:p>
          </p:txBody>
        </p:sp>
        <p:pic>
          <p:nvPicPr>
            <p:cNvPr id="18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2573" y="6252221"/>
              <a:ext cx="1228011" cy="306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tx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tx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tx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tx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3EBC2-ECBC-4C99-8766-F068AA5AA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96925" y="6540500"/>
            <a:ext cx="7766050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403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C56C5-9B6B-4FB3-8C06-60F4C44AD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96925" y="6540500"/>
            <a:ext cx="7766050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657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5"/>
          </a:xfrm>
          <a:prstGeom prst="rect">
            <a:avLst/>
          </a:prstGeom>
        </p:spPr>
        <p:txBody>
          <a:bodyPr lIns="34289" tIns="34289" rIns="34289" bIns="34289" anchor="ctr"/>
          <a:lstStyle>
            <a:lvl1pPr>
              <a:lnSpc>
                <a:spcPct val="90000"/>
              </a:lnSpc>
              <a:defRPr sz="33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74228" y="5638244"/>
            <a:ext cx="241122" cy="246381"/>
          </a:xfrm>
          <a:prstGeom prst="rect">
            <a:avLst/>
          </a:prstGeom>
        </p:spPr>
        <p:txBody>
          <a:bodyPr lIns="34289" tIns="34289" rIns="34289" bIns="34289" anchor="ctr"/>
          <a:lstStyle>
            <a:lvl1pPr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65117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6083300"/>
            <a:ext cx="1540844" cy="740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6269435"/>
            <a:ext cx="2046368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8777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46549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5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490538"/>
            <a:ext cx="8372901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59249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1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08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73717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90496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89067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81618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454269"/>
            <a:ext cx="41148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454269"/>
            <a:ext cx="41148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874730"/>
            <a:ext cx="41148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59249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874730"/>
            <a:ext cx="41148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16161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890496"/>
            <a:ext cx="4319750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1" y="1890495"/>
            <a:ext cx="372948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1" y="4271088"/>
            <a:ext cx="372948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59249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257459"/>
            <a:ext cx="4319750" cy="2054443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934727"/>
            <a:ext cx="5814912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923615"/>
            <a:ext cx="202374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6" y="3493608"/>
            <a:ext cx="2028507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71949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507968"/>
            <a:ext cx="5814912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5" y="5076181"/>
            <a:ext cx="2028507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5059321"/>
            <a:ext cx="5814912" cy="1303379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59249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888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7" y="41888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8904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8904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8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55853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877797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877797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6151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6151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7" y="5912892"/>
            <a:ext cx="3995723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1" y="5925592"/>
            <a:ext cx="3995723" cy="47876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18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5475819"/>
            <a:ext cx="4114800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7" y="5475819"/>
            <a:ext cx="4097585" cy="915835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894417"/>
            <a:ext cx="402336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894417"/>
            <a:ext cx="402336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46549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7807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88939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67524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46549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888617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674467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59249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806613"/>
            <a:ext cx="2465584" cy="2146611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806613"/>
            <a:ext cx="2465584" cy="2146611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887594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887594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809112"/>
            <a:ext cx="2465584" cy="2146611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890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891973"/>
            <a:ext cx="224028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891973"/>
            <a:ext cx="224028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891973"/>
            <a:ext cx="224028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891973"/>
            <a:ext cx="224028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896695"/>
            <a:ext cx="8434552" cy="144844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4169562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6" y="4169562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5" y="4169562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3" y="4169562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59249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2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59250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894418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763178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894418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763178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13020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600356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13020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600735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1396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2" y="1890105"/>
            <a:ext cx="8372901" cy="402985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359249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4" y="5943817"/>
            <a:ext cx="3711039" cy="32099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5369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6083300"/>
            <a:ext cx="1540844" cy="740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2421176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6269435"/>
            <a:ext cx="2046368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1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3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515940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10614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6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766261"/>
            <a:ext cx="5685350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544589"/>
            <a:ext cx="1786846" cy="858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6094281"/>
            <a:ext cx="269287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97272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6269435"/>
            <a:ext cx="2046368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7" y="6060003"/>
            <a:ext cx="1557337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9144000" cy="6011939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9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6269435"/>
            <a:ext cx="2046368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7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7" y="109775"/>
            <a:ext cx="1557337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4945566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5323001"/>
            <a:ext cx="2692871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4945566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5323001"/>
            <a:ext cx="2692871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5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7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8" y="4945566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8" y="5323001"/>
            <a:ext cx="2692871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7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401282"/>
            <a:ext cx="5984648" cy="441436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6094281"/>
            <a:ext cx="269287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6269435"/>
            <a:ext cx="2046368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9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7" y="227511"/>
            <a:ext cx="1557337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3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3" y="4959068"/>
            <a:ext cx="2692871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7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0360"/>
            <a:ext cx="6776128" cy="1119235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8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8" y="4959068"/>
            <a:ext cx="2692871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4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6094281"/>
            <a:ext cx="269287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6269435"/>
            <a:ext cx="2046368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2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8" y="9304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5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5191519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8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4353384"/>
            <a:ext cx="8674100" cy="787099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"/>
            <a:ext cx="4480560" cy="3663951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1"/>
            <a:ext cx="4480560" cy="3663951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4340684"/>
            <a:ext cx="8674100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5178819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5191519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4353384"/>
            <a:ext cx="8674100" cy="787099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9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4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6" y="3931764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5" y="3931764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3" y="3931764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6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3EBC2-ECBC-4C99-8766-F068AA5AA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96926" y="6540501"/>
            <a:ext cx="7766050" cy="317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Guy Savard                       CARIBU Status                  ATLAS One-day Site Visit                                   Oct 20, 2016</a:t>
            </a:r>
          </a:p>
        </p:txBody>
      </p:sp>
    </p:spTree>
    <p:extLst>
      <p:ext uri="{BB962C8B-B14F-4D97-AF65-F5344CB8AC3E}">
        <p14:creationId xmlns:p14="http://schemas.microsoft.com/office/powerpoint/2010/main" val="6519789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172" y="273503"/>
            <a:ext cx="8229090" cy="114494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314300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4" y="1186774"/>
            <a:ext cx="8372901" cy="516538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1750979" y="6492360"/>
            <a:ext cx="5785344" cy="24622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image" Target="../media/image12.png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image" Target="../media/image11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rgbClr val="77B300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6476149"/>
            <a:ext cx="2217906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09" r:id="rId10"/>
    <p:sldLayoutId id="2147483695" r:id="rId11"/>
    <p:sldLayoutId id="2147483739" r:id="rId12"/>
    <p:sldLayoutId id="2147483696" r:id="rId13"/>
    <p:sldLayoutId id="2147483689" r:id="rId14"/>
    <p:sldLayoutId id="2147483710" r:id="rId15"/>
    <p:sldLayoutId id="2147483706" r:id="rId16"/>
    <p:sldLayoutId id="2147483704" r:id="rId17"/>
    <p:sldLayoutId id="2147483775" r:id="rId18"/>
    <p:sldLayoutId id="2147483779" r:id="rId19"/>
    <p:sldLayoutId id="2147483777" r:id="rId20"/>
    <p:sldLayoutId id="2147483778" r:id="rId21"/>
    <p:sldLayoutId id="2147483761" r:id="rId22"/>
    <p:sldLayoutId id="2147483762" r:id="rId23"/>
    <p:sldLayoutId id="2147483763" r:id="rId24"/>
    <p:sldLayoutId id="2147483765" r:id="rId25"/>
    <p:sldLayoutId id="2147483766" r:id="rId26"/>
    <p:sldLayoutId id="2147483780" r:id="rId27"/>
    <p:sldLayoutId id="2147483781" r:id="rId28"/>
    <p:sldLayoutId id="2147483842" r:id="rId2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6399990"/>
            <a:ext cx="775768" cy="372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4778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85843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228600" cy="6858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6436112"/>
            <a:ext cx="1418753" cy="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4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0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February 29</a:t>
            </a:r>
            <a:r>
              <a:rPr lang="en-US" baseline="30000" dirty="0"/>
              <a:t>th</a:t>
            </a:r>
            <a:r>
              <a:rPr lang="en-US" dirty="0"/>
              <a:t> 2024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Guy Savard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69901" y="4960384"/>
            <a:ext cx="2527824" cy="914400"/>
          </a:xfrm>
        </p:spPr>
        <p:txBody>
          <a:bodyPr/>
          <a:lstStyle/>
          <a:p>
            <a:r>
              <a:rPr lang="en-US" dirty="0"/>
              <a:t>Argonne National Laboratory  and University of Chicago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8F680B6-858A-604A-E2B1-CBF4EF2385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89100"/>
            <a:ext cx="6334811" cy="2734712"/>
          </a:xfrm>
        </p:spPr>
        <p:txBody>
          <a:bodyPr>
            <a:normAutofit/>
          </a:bodyPr>
          <a:lstStyle/>
          <a:p>
            <a:pPr algn="ctr"/>
            <a:r>
              <a:rPr lang="en-US" cap="none" dirty="0"/>
              <a:t>Fission product yield measurements using </a:t>
            </a:r>
            <a:r>
              <a:rPr lang="en-US" cap="none" baseline="30000" dirty="0"/>
              <a:t>252</a:t>
            </a:r>
            <a:r>
              <a:rPr lang="en-US" cap="none" dirty="0"/>
              <a:t>Cf spontaneous fission and neutron-induced fission on actinide targets at CARIBU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-1" y="1689100"/>
            <a:ext cx="292232" cy="27347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67974F-7A44-C5B9-80F5-C139C2C80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77"/>
          <a:stretch/>
        </p:blipFill>
        <p:spPr>
          <a:xfrm>
            <a:off x="6307636" y="1689100"/>
            <a:ext cx="2836364" cy="273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49" y="201411"/>
            <a:ext cx="8372901" cy="621711"/>
          </a:xfrm>
        </p:spPr>
        <p:txBody>
          <a:bodyPr/>
          <a:lstStyle/>
          <a:p>
            <a:r>
              <a:rPr lang="en-US" sz="2400" cap="none" dirty="0"/>
              <a:t>Ion counting Isomer measurements: fission yield, excitation energy, ….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687" y="1627499"/>
            <a:ext cx="2216563" cy="19448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7151" y="1341285"/>
            <a:ext cx="22957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aseline="30000" dirty="0"/>
              <a:t>156</a:t>
            </a:r>
            <a:r>
              <a:rPr lang="en-US" sz="1350" dirty="0"/>
              <a:t>Pm , </a:t>
            </a:r>
            <a:r>
              <a:rPr lang="en-US" sz="1350" dirty="0" err="1"/>
              <a:t>Tacc</a:t>
            </a:r>
            <a:r>
              <a:rPr lang="en-US" sz="1350" dirty="0"/>
              <a:t> = 234.705 </a:t>
            </a:r>
            <a:r>
              <a:rPr lang="en-US" sz="1350" dirty="0" err="1"/>
              <a:t>ms</a:t>
            </a:r>
            <a:endParaRPr lang="en-US" sz="135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429" y="1598342"/>
            <a:ext cx="2279139" cy="20031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11550" y="1350500"/>
            <a:ext cx="23364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aseline="30000" dirty="0"/>
              <a:t>162</a:t>
            </a:r>
            <a:r>
              <a:rPr lang="en-US" sz="1350" dirty="0"/>
              <a:t>Tb, </a:t>
            </a:r>
            <a:r>
              <a:rPr lang="en-US" sz="1350" dirty="0" err="1"/>
              <a:t>Tacc</a:t>
            </a:r>
            <a:r>
              <a:rPr lang="en-US" sz="1350" dirty="0"/>
              <a:t> = 125.241ms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746" y="1597103"/>
            <a:ext cx="2251205" cy="19752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37001" y="1353702"/>
            <a:ext cx="21481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aseline="30000" dirty="0"/>
              <a:t>168</a:t>
            </a:r>
            <a:r>
              <a:rPr lang="en-US" sz="1350" dirty="0"/>
              <a:t>Tb, </a:t>
            </a:r>
            <a:r>
              <a:rPr lang="en-US" sz="1350" dirty="0" err="1"/>
              <a:t>Tacc</a:t>
            </a:r>
            <a:r>
              <a:rPr lang="en-US" sz="1350" dirty="0"/>
              <a:t> = 234.247ms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557" y="3769224"/>
            <a:ext cx="2136073" cy="1332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5166" y="3767411"/>
            <a:ext cx="2124614" cy="1343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6866" y="3767412"/>
            <a:ext cx="2192101" cy="13294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962AFA-B033-AEB5-FE2B-4F643CB7FEE0}"/>
              </a:ext>
            </a:extLst>
          </p:cNvPr>
          <p:cNvSpPr txBox="1"/>
          <p:nvPr/>
        </p:nvSpPr>
        <p:spPr>
          <a:xfrm>
            <a:off x="985943" y="5442899"/>
            <a:ext cx="7172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number of results related to the influence of these isomers on nuclear structure and astrophysics (</a:t>
            </a:r>
            <a:r>
              <a:rPr lang="en-US" sz="1600" dirty="0" err="1"/>
              <a:t>astromers</a:t>
            </a:r>
            <a:r>
              <a:rPr lang="en-US" sz="1600" dirty="0"/>
              <a:t>) have already been published … a big compilation of </a:t>
            </a:r>
            <a:r>
              <a:rPr lang="en-US" sz="1600" baseline="30000" dirty="0"/>
              <a:t>252</a:t>
            </a:r>
            <a:r>
              <a:rPr lang="en-US" sz="1600" dirty="0"/>
              <a:t>Cf fission isomeric yield is coming.</a:t>
            </a:r>
          </a:p>
        </p:txBody>
      </p:sp>
    </p:spTree>
    <p:extLst>
      <p:ext uri="{BB962C8B-B14F-4D97-AF65-F5344CB8AC3E}">
        <p14:creationId xmlns:p14="http://schemas.microsoft.com/office/powerpoint/2010/main" val="3943764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6850A-0BB3-C1AC-6C27-20CA7078A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58" y="201411"/>
            <a:ext cx="7562849" cy="565547"/>
          </a:xfrm>
        </p:spPr>
        <p:txBody>
          <a:bodyPr/>
          <a:lstStyle/>
          <a:p>
            <a:r>
              <a:rPr lang="en-US" sz="2400" cap="none" dirty="0"/>
              <a:t>Ion counting for fission yield: use shorter excitation ( ~ 4 </a:t>
            </a:r>
            <a:r>
              <a:rPr lang="en-US" sz="2400" cap="none" dirty="0" err="1"/>
              <a:t>ms</a:t>
            </a:r>
            <a:r>
              <a:rPr lang="en-US" sz="2400" cap="none" dirty="0"/>
              <a:t>) and probe various angles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833942-3CDD-491F-D243-21E115B81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217" y="1010474"/>
            <a:ext cx="3048757" cy="21568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6D7A4-3C28-B088-0B9F-20DD7D3D8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pPr>
                <a:defRPr/>
              </a:pPr>
              <a:t>11</a:t>
            </a:fld>
            <a:endParaRPr lang="en-US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8EC0A-FE5D-353E-7F87-C855D8030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262" y="1010473"/>
            <a:ext cx="3048758" cy="2156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E9AFA9-943B-3E6A-C7B2-3A9358C87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16" y="3975219"/>
            <a:ext cx="3048758" cy="2156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D5A16C-E4E3-DF34-EBB0-527A15798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262" y="3975219"/>
            <a:ext cx="3077038" cy="2176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544B34-FCFD-E985-1D52-9ACD60E5EDD7}"/>
              </a:ext>
            </a:extLst>
          </p:cNvPr>
          <p:cNvSpPr txBox="1"/>
          <p:nvPr/>
        </p:nvSpPr>
        <p:spPr>
          <a:xfrm>
            <a:off x="1446243" y="3167390"/>
            <a:ext cx="116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T</a:t>
            </a:r>
            <a:r>
              <a:rPr lang="en-US" sz="1100" baseline="-25000" dirty="0" err="1"/>
              <a:t>acc</a:t>
            </a:r>
            <a:r>
              <a:rPr lang="en-US" sz="1100" dirty="0"/>
              <a:t> =4.212 </a:t>
            </a:r>
            <a:r>
              <a:rPr lang="en-US" sz="1100" dirty="0" err="1"/>
              <a:t>ms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AA1F7-D54D-3A20-5B53-72B6826FEC59}"/>
              </a:ext>
            </a:extLst>
          </p:cNvPr>
          <p:cNvSpPr txBox="1"/>
          <p:nvPr/>
        </p:nvSpPr>
        <p:spPr>
          <a:xfrm>
            <a:off x="7215339" y="3224912"/>
            <a:ext cx="116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T</a:t>
            </a:r>
            <a:r>
              <a:rPr lang="en-US" sz="1100" baseline="-25000" dirty="0" err="1"/>
              <a:t>acc</a:t>
            </a:r>
            <a:r>
              <a:rPr lang="en-US" sz="1100" dirty="0"/>
              <a:t> =4.232 </a:t>
            </a:r>
            <a:r>
              <a:rPr lang="en-US" sz="1100" dirty="0" err="1"/>
              <a:t>ms</a:t>
            </a: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85DA3-287E-4BB8-4718-1BFE47458E18}"/>
              </a:ext>
            </a:extLst>
          </p:cNvPr>
          <p:cNvSpPr txBox="1"/>
          <p:nvPr/>
        </p:nvSpPr>
        <p:spPr>
          <a:xfrm>
            <a:off x="1446243" y="6215757"/>
            <a:ext cx="116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T</a:t>
            </a:r>
            <a:r>
              <a:rPr lang="en-US" sz="1100" baseline="-25000" dirty="0" err="1"/>
              <a:t>acc</a:t>
            </a:r>
            <a:r>
              <a:rPr lang="en-US" sz="1100" dirty="0"/>
              <a:t> =4.242 </a:t>
            </a:r>
            <a:r>
              <a:rPr lang="en-US" sz="1100" dirty="0" err="1"/>
              <a:t>ms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9597BE-5D54-4F3D-2863-54CF33168948}"/>
              </a:ext>
            </a:extLst>
          </p:cNvPr>
          <p:cNvSpPr txBox="1"/>
          <p:nvPr/>
        </p:nvSpPr>
        <p:spPr>
          <a:xfrm>
            <a:off x="7215339" y="6215757"/>
            <a:ext cx="1168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T</a:t>
            </a:r>
            <a:r>
              <a:rPr lang="en-US" sz="1100" baseline="-25000" dirty="0" err="1"/>
              <a:t>acc</a:t>
            </a:r>
            <a:r>
              <a:rPr lang="en-US" sz="1100" dirty="0"/>
              <a:t> =4.252 </a:t>
            </a:r>
            <a:r>
              <a:rPr lang="en-US" sz="1100" dirty="0" err="1"/>
              <a:t>ms</a:t>
            </a:r>
            <a:endParaRPr lang="en-US" sz="1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E561F9-2BBA-4475-82FC-9B157F058A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773"/>
          <a:stretch/>
        </p:blipFill>
        <p:spPr>
          <a:xfrm>
            <a:off x="3032686" y="2528394"/>
            <a:ext cx="3302125" cy="1955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98F16D-2E01-14FC-24F8-52B5629E7B2F}"/>
              </a:ext>
            </a:extLst>
          </p:cNvPr>
          <p:cNvSpPr txBox="1"/>
          <p:nvPr/>
        </p:nvSpPr>
        <p:spPr>
          <a:xfrm>
            <a:off x="3987538" y="4606744"/>
            <a:ext cx="11689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clustering algorithm</a:t>
            </a:r>
          </a:p>
        </p:txBody>
      </p:sp>
    </p:spTree>
    <p:extLst>
      <p:ext uri="{BB962C8B-B14F-4D97-AF65-F5344CB8AC3E}">
        <p14:creationId xmlns:p14="http://schemas.microsoft.com/office/powerpoint/2010/main" val="572372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5E693-B05C-A83C-800B-B271B141F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7" y="109860"/>
            <a:ext cx="8372901" cy="828948"/>
          </a:xfrm>
        </p:spPr>
        <p:txBody>
          <a:bodyPr/>
          <a:lstStyle/>
          <a:p>
            <a:r>
              <a:rPr lang="en-US" cap="none" dirty="0"/>
              <a:t>Completing analysis for spontaneous fission yield of </a:t>
            </a:r>
            <a:r>
              <a:rPr lang="en-US" cap="none" baseline="30000" dirty="0"/>
              <a:t>252</a:t>
            </a:r>
            <a:r>
              <a:rPr lang="en-US" cap="none" dirty="0"/>
              <a:t>Cf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AD011-12A1-B925-E41C-1B9E6F0CAA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D0740B-EE31-DA16-629B-D92CB9C73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43" y="2279894"/>
            <a:ext cx="3244025" cy="20518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133D83-B9B9-0782-2877-61BB69723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43" y="4806187"/>
            <a:ext cx="3455685" cy="2051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8C3828-B2AD-1086-F00B-0E61A3665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566" y="4232003"/>
            <a:ext cx="3500067" cy="2115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E29D76-CDF2-44DA-7A94-777E0351C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256" y="3524406"/>
            <a:ext cx="3448744" cy="2181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75346B-D0C7-DB4F-24F1-FD7C8E526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596" y="1831616"/>
            <a:ext cx="3155346" cy="2227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91326F-2C9F-ADEC-119E-564919B55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3004" y="1027301"/>
            <a:ext cx="3448743" cy="2181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CD4314-25BA-4892-43C3-8DF7DC625D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620" t="92773" r="20936"/>
          <a:stretch/>
        </p:blipFill>
        <p:spPr>
          <a:xfrm>
            <a:off x="3679528" y="6389359"/>
            <a:ext cx="4339856" cy="345340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2ED66FD-9770-B511-D812-6122DCDA2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47" y="984564"/>
            <a:ext cx="4836901" cy="464950"/>
          </a:xfrm>
        </p:spPr>
        <p:txBody>
          <a:bodyPr/>
          <a:lstStyle/>
          <a:p>
            <a:r>
              <a:rPr lang="en-US" dirty="0"/>
              <a:t>Lots of data … still very preliminary, but looks like old E&amp;R table as good as new table</a:t>
            </a:r>
          </a:p>
          <a:p>
            <a:r>
              <a:rPr lang="en-US" dirty="0"/>
              <a:t>Tables underestimate production of the      most n-rich isotopes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DA58BF-99FD-9E8C-5294-D2EDDA8E94A8}"/>
              </a:ext>
            </a:extLst>
          </p:cNvPr>
          <p:cNvSpPr txBox="1"/>
          <p:nvPr/>
        </p:nvSpPr>
        <p:spPr>
          <a:xfrm rot="20185409">
            <a:off x="503280" y="3735783"/>
            <a:ext cx="8590545" cy="769441"/>
          </a:xfrm>
          <a:prstGeom prst="rect">
            <a:avLst/>
          </a:prstGeom>
          <a:solidFill>
            <a:srgbClr val="ECAA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 Preliminary …</a:t>
            </a:r>
          </a:p>
        </p:txBody>
      </p:sp>
    </p:spTree>
    <p:extLst>
      <p:ext uri="{BB962C8B-B14F-4D97-AF65-F5344CB8AC3E}">
        <p14:creationId xmlns:p14="http://schemas.microsoft.com/office/powerpoint/2010/main" val="582759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39B611-80C8-4795-A31F-1A689BDFF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927" y="3344041"/>
            <a:ext cx="5822760" cy="2306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3ABACD-D540-410B-81E9-AF163C8F4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07" y="175002"/>
            <a:ext cx="7367318" cy="621711"/>
          </a:xfrm>
        </p:spPr>
        <p:txBody>
          <a:bodyPr/>
          <a:lstStyle/>
          <a:p>
            <a:r>
              <a:rPr lang="en-US" sz="2600" cap="none" dirty="0"/>
              <a:t>Next step is n-induced fission: </a:t>
            </a:r>
            <a:r>
              <a:rPr lang="en-US" sz="2600" cap="none" dirty="0" err="1"/>
              <a:t>nu</a:t>
            </a:r>
            <a:r>
              <a:rPr lang="en-US" sz="2600" dirty="0" err="1"/>
              <a:t>CARIBU</a:t>
            </a: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D1354-DF52-4516-8004-9514481D2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743921"/>
            <a:ext cx="6726842" cy="3689210"/>
          </a:xfrm>
        </p:spPr>
        <p:txBody>
          <a:bodyPr/>
          <a:lstStyle/>
          <a:p>
            <a:r>
              <a:rPr lang="en-US" sz="1600" dirty="0"/>
              <a:t>Neutron induced fission of actinide foils</a:t>
            </a:r>
          </a:p>
          <a:p>
            <a:r>
              <a:rPr lang="en-US" sz="1600" dirty="0"/>
              <a:t>Replace the </a:t>
            </a:r>
            <a:r>
              <a:rPr lang="en-US" sz="1600" baseline="30000" dirty="0"/>
              <a:t>252</a:t>
            </a:r>
            <a:r>
              <a:rPr lang="en-US" sz="1600" dirty="0"/>
              <a:t>Cf source and infrastructure with p+ cyclotron, transport, and targets</a:t>
            </a:r>
          </a:p>
          <a:p>
            <a:r>
              <a:rPr lang="en-US" sz="1600" dirty="0"/>
              <a:t>p-</a:t>
            </a:r>
            <a:r>
              <a:rPr lang="en-US" sz="1600" baseline="30000" dirty="0"/>
              <a:t>7</a:t>
            </a:r>
            <a:r>
              <a:rPr lang="en-US" sz="1600" dirty="0"/>
              <a:t>Li reaction for neutron production</a:t>
            </a:r>
          </a:p>
          <a:p>
            <a:r>
              <a:rPr lang="en-US" sz="1600" dirty="0"/>
              <a:t>Chicane provides room for cyclotron ion source and enables shielding at 180°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31F760-2DFE-412B-B04D-FA52BDDCAA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2" t="40288" r="71550" b="25117"/>
          <a:stretch/>
        </p:blipFill>
        <p:spPr>
          <a:xfrm>
            <a:off x="7184043" y="945462"/>
            <a:ext cx="1873624" cy="21010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A9B122-3799-4C3F-95CC-13EAC0E5B8E6}"/>
              </a:ext>
            </a:extLst>
          </p:cNvPr>
          <p:cNvSpPr txBox="1"/>
          <p:nvPr/>
        </p:nvSpPr>
        <p:spPr>
          <a:xfrm>
            <a:off x="7677570" y="945461"/>
            <a:ext cx="774572" cy="2308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 defTabSz="914378"/>
            <a:r>
              <a:rPr lang="en-US" sz="900" b="1" dirty="0" err="1">
                <a:solidFill>
                  <a:srgbClr val="FFFFFF"/>
                </a:solidFill>
                <a:latin typeface="Arial"/>
              </a:rPr>
              <a:t>nuCARIBU</a:t>
            </a:r>
            <a:endParaRPr lang="en-US" sz="900" b="1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240B34-A10B-46F2-B5F6-3014CD19AD6F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7824520" y="1157099"/>
            <a:ext cx="240337" cy="283009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0E6F4C-9D34-4DED-BB39-1E98614C9C5E}"/>
              </a:ext>
            </a:extLst>
          </p:cNvPr>
          <p:cNvSpPr txBox="1"/>
          <p:nvPr/>
        </p:nvSpPr>
        <p:spPr>
          <a:xfrm>
            <a:off x="7824519" y="1440107"/>
            <a:ext cx="480674" cy="230832"/>
          </a:xfrm>
          <a:prstGeom prst="rect">
            <a:avLst/>
          </a:prstGeom>
          <a:pattFill prst="pct60">
            <a:fgClr>
              <a:schemeClr val="tx2">
                <a:lumMod val="75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 defTabSz="914378"/>
            <a:endParaRPr lang="en-US" sz="9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17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9124-45A5-7F07-8C00-08B4C861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929211"/>
            <a:ext cx="8372901" cy="621711"/>
          </a:xfrm>
        </p:spPr>
        <p:txBody>
          <a:bodyPr/>
          <a:lstStyle/>
          <a:p>
            <a:r>
              <a:rPr lang="en-US" sz="2600" cap="none" dirty="0" err="1"/>
              <a:t>nu</a:t>
            </a:r>
            <a:r>
              <a:rPr lang="en-US" sz="2600" dirty="0" err="1"/>
              <a:t>CARIBU</a:t>
            </a:r>
            <a:r>
              <a:rPr lang="en-US" sz="2600" dirty="0"/>
              <a:t>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FA9AC-2A22-A2AE-17BF-1E546E7C6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675672"/>
            <a:ext cx="8372901" cy="374786"/>
          </a:xfrm>
        </p:spPr>
        <p:txBody>
          <a:bodyPr/>
          <a:lstStyle/>
          <a:p>
            <a:r>
              <a:rPr lang="en-US" dirty="0"/>
              <a:t>Cyclotron positioned in CARIBU June 2023</a:t>
            </a:r>
          </a:p>
        </p:txBody>
      </p:sp>
      <p:pic>
        <p:nvPicPr>
          <p:cNvPr id="12" name="Picture 11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6EA61851-1651-BC51-442B-0FCB542D11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4" y="2281295"/>
            <a:ext cx="2409713" cy="3200400"/>
          </a:xfrm>
          <a:prstGeom prst="rect">
            <a:avLst/>
          </a:prstGeom>
        </p:spPr>
      </p:pic>
      <p:pic>
        <p:nvPicPr>
          <p:cNvPr id="14" name="Picture 13" descr="Engineering drawing&#10;&#10;Description automatically generated">
            <a:extLst>
              <a:ext uri="{FF2B5EF4-FFF2-40B4-BE49-F238E27FC236}">
                <a16:creationId xmlns:a16="http://schemas.microsoft.com/office/drawing/2014/main" id="{5B6B5847-0155-1962-2F7F-6666A0EECB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796" y="2281295"/>
            <a:ext cx="2409713" cy="3200400"/>
          </a:xfrm>
          <a:prstGeom prst="rect">
            <a:avLst/>
          </a:prstGeom>
        </p:spPr>
      </p:pic>
      <p:pic>
        <p:nvPicPr>
          <p:cNvPr id="16" name="Picture 15" descr="A picture containing indoor, building&#10;&#10;Description automatically generated">
            <a:extLst>
              <a:ext uri="{FF2B5EF4-FFF2-40B4-BE49-F238E27FC236}">
                <a16:creationId xmlns:a16="http://schemas.microsoft.com/office/drawing/2014/main" id="{ED35DFAD-5563-E700-14D9-A0B0EEC80B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688" y="2281295"/>
            <a:ext cx="240971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9124-45A5-7F07-8C00-08B4C861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977181"/>
            <a:ext cx="6057768" cy="621711"/>
          </a:xfrm>
        </p:spPr>
        <p:txBody>
          <a:bodyPr/>
          <a:lstStyle/>
          <a:p>
            <a:r>
              <a:rPr lang="en-US" sz="2600" cap="none" dirty="0" err="1"/>
              <a:t>nu</a:t>
            </a:r>
            <a:r>
              <a:rPr lang="en-US" sz="2600" dirty="0" err="1"/>
              <a:t>CARIBU</a:t>
            </a:r>
            <a:r>
              <a:rPr lang="en-US" sz="2600" dirty="0"/>
              <a:t>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FA9AC-2A22-A2AE-17BF-1E546E7C6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734183"/>
            <a:ext cx="8372901" cy="374786"/>
          </a:xfrm>
        </p:spPr>
        <p:txBody>
          <a:bodyPr/>
          <a:lstStyle/>
          <a:p>
            <a:r>
              <a:rPr lang="en-US" sz="1800" dirty="0"/>
              <a:t>Mechanical and RF installation Nov-Dec 2023</a:t>
            </a:r>
          </a:p>
        </p:txBody>
      </p:sp>
      <p:pic>
        <p:nvPicPr>
          <p:cNvPr id="6" name="Picture 5" descr="A picture containing equipment, construction, several, dirty&#10;&#10;Description automatically generated">
            <a:extLst>
              <a:ext uri="{FF2B5EF4-FFF2-40B4-BE49-F238E27FC236}">
                <a16:creationId xmlns:a16="http://schemas.microsoft.com/office/drawing/2014/main" id="{827B0A35-977F-3364-47CB-7D7F864A5A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96" y="2197436"/>
            <a:ext cx="4250531" cy="3200400"/>
          </a:xfrm>
          <a:prstGeom prst="rect">
            <a:avLst/>
          </a:prstGeom>
        </p:spPr>
      </p:pic>
      <p:pic>
        <p:nvPicPr>
          <p:cNvPr id="10" name="Picture 9" descr="A picture containing indoor, kitchen, metal, preparing&#10;&#10;Description automatically generated">
            <a:extLst>
              <a:ext uri="{FF2B5EF4-FFF2-40B4-BE49-F238E27FC236}">
                <a16:creationId xmlns:a16="http://schemas.microsoft.com/office/drawing/2014/main" id="{26847F1D-9B96-F1C9-8315-49995BB9AD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599" y="2941827"/>
            <a:ext cx="3492163" cy="2629393"/>
          </a:xfrm>
          <a:prstGeom prst="rect">
            <a:avLst/>
          </a:prstGeom>
        </p:spPr>
      </p:pic>
      <p:pic>
        <p:nvPicPr>
          <p:cNvPr id="8" name="Picture 7" descr="A picture containing indoor, stacked&#10;&#10;Description automatically generated">
            <a:extLst>
              <a:ext uri="{FF2B5EF4-FFF2-40B4-BE49-F238E27FC236}">
                <a16:creationId xmlns:a16="http://schemas.microsoft.com/office/drawing/2014/main" id="{8BBDC3FF-C872-4B64-11BD-BD4FAB61E1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06048" y="1210554"/>
            <a:ext cx="2415285" cy="179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1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9124-45A5-7F07-8C00-08B4C861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4" y="964467"/>
            <a:ext cx="5035135" cy="621711"/>
          </a:xfrm>
        </p:spPr>
        <p:txBody>
          <a:bodyPr/>
          <a:lstStyle/>
          <a:p>
            <a:r>
              <a:rPr lang="en-US" sz="2600" cap="none" dirty="0" err="1"/>
              <a:t>nu</a:t>
            </a:r>
            <a:r>
              <a:rPr lang="en-US" sz="2600" dirty="0" err="1"/>
              <a:t>CARIBU</a:t>
            </a:r>
            <a:r>
              <a:rPr lang="en-US" sz="2600" dirty="0"/>
              <a:t> progress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D63D4F9-13FC-1E9E-A373-8727D5A5A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1742471"/>
            <a:ext cx="4114798" cy="3715516"/>
          </a:xfrm>
        </p:spPr>
        <p:txBody>
          <a:bodyPr/>
          <a:lstStyle/>
          <a:p>
            <a:r>
              <a:rPr lang="en-US" sz="1600" dirty="0"/>
              <a:t>Transport magnets delivered; chicane assembled off-line and ready for installation 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Neutron production target heat exchanger fabricated and undergoing testing</a:t>
            </a:r>
          </a:p>
        </p:txBody>
      </p:sp>
      <p:pic>
        <p:nvPicPr>
          <p:cNvPr id="13" name="Picture 12" descr="A picture containing ground, blue, furniture, dirty&#10;&#10;Description automatically generated">
            <a:extLst>
              <a:ext uri="{FF2B5EF4-FFF2-40B4-BE49-F238E27FC236}">
                <a16:creationId xmlns:a16="http://schemas.microsoft.com/office/drawing/2014/main" id="{7F80D6DB-0DC4-3F99-F252-326EA1E027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3" t="19635" r="13403" b="14814"/>
          <a:stretch/>
        </p:blipFill>
        <p:spPr>
          <a:xfrm>
            <a:off x="6233160" y="1131810"/>
            <a:ext cx="2529840" cy="3371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B25F8F-6234-C722-77F4-0182CC395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6" t="8407" r="6687" b="48605"/>
          <a:stretch/>
        </p:blipFill>
        <p:spPr>
          <a:xfrm>
            <a:off x="457202" y="3600229"/>
            <a:ext cx="5692140" cy="136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91153" y="345171"/>
            <a:ext cx="7909947" cy="857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100" dirty="0"/>
              <a:t>Independent fission yield measurements status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590785" y="3475773"/>
            <a:ext cx="1383812" cy="397125"/>
          </a:xfrm>
          <a:prstGeom prst="rect">
            <a:avLst/>
          </a:prstGeom>
          <a:solidFill>
            <a:srgbClr val="FFFF99"/>
          </a:solidFill>
          <a:ln w="28575">
            <a:solidFill>
              <a:srgbClr val="92D050"/>
            </a:solidFill>
          </a:ln>
        </p:spPr>
        <p:txBody>
          <a:bodyPr vert="horz" lIns="0" tIns="0" rIns="0" bIns="3429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100" dirty="0"/>
              <a:t>Isobar resolution with MR-TOF    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0D914C-C324-4D2C-963C-0F45F3021089}"/>
              </a:ext>
            </a:extLst>
          </p:cNvPr>
          <p:cNvSpPr txBox="1">
            <a:spLocks/>
          </p:cNvSpPr>
          <p:nvPr/>
        </p:nvSpPr>
        <p:spPr>
          <a:xfrm>
            <a:off x="134623" y="791577"/>
            <a:ext cx="8458200" cy="3512702"/>
          </a:xfrm>
          <a:prstGeom prst="rect">
            <a:avLst/>
          </a:prstGeom>
        </p:spPr>
        <p:txBody>
          <a:bodyPr vert="horz" lIns="41148" tIns="68580" rtlCol="0">
            <a:noAutofit/>
          </a:bodyPr>
          <a:lstStyle>
            <a:lvl1pPr marL="400050" indent="-280988" algn="l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7305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85850" indent="-40163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Char char="—"/>
              <a:defRPr kumimoji="0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144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Lucida Grande"/>
              <a:buChar char="–"/>
              <a:defRPr kumimoji="0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kumimoji="0" lang="en-US" sz="180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The technique we have developed relies on the universality of the CARIBU extraction system and high-resolution mass separation followed by ion counting. The technique is fast and insensitive to lack of, or incorrect, decay information.  </a:t>
            </a:r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endParaRPr lang="en-US" sz="1600" b="1" dirty="0"/>
          </a:p>
          <a:p>
            <a:pPr marL="119062" indent="0">
              <a:buNone/>
            </a:pPr>
            <a:endParaRPr lang="en-US" sz="1600" b="1" dirty="0"/>
          </a:p>
          <a:p>
            <a:r>
              <a:rPr lang="en-US" sz="1600" b="1" dirty="0"/>
              <a:t>We are finishing the analysis of the isomer ratio yield and independent fission product yield for spontaneous fission of </a:t>
            </a:r>
            <a:r>
              <a:rPr lang="en-US" sz="1600" b="1" baseline="30000" dirty="0"/>
              <a:t>252</a:t>
            </a:r>
            <a:r>
              <a:rPr lang="en-US" sz="1600" b="1" dirty="0"/>
              <a:t>Cf. Still some data being taken to complete evaluation but essentially completed.</a:t>
            </a:r>
          </a:p>
          <a:p>
            <a:r>
              <a:rPr lang="en-US" sz="1600" b="1" dirty="0"/>
              <a:t>Preparing to shift to </a:t>
            </a:r>
            <a:r>
              <a:rPr lang="en-US" sz="1600" b="1" dirty="0" err="1"/>
              <a:t>nuCARIBU</a:t>
            </a:r>
            <a:r>
              <a:rPr lang="en-US" sz="1600" b="1" dirty="0"/>
              <a:t> where we can use the same technique to look </a:t>
            </a:r>
            <a:r>
              <a:rPr lang="en-US" sz="1600" b="1"/>
              <a:t>at FPY for </a:t>
            </a:r>
            <a:r>
              <a:rPr lang="en-US" sz="1600" b="1" dirty="0"/>
              <a:t>thermal neutron induced fission on </a:t>
            </a:r>
            <a:r>
              <a:rPr lang="en-US" sz="1600" b="1" baseline="30000" dirty="0"/>
              <a:t>235</a:t>
            </a:r>
            <a:r>
              <a:rPr lang="en-US" sz="1600" b="1" dirty="0"/>
              <a:t>U and </a:t>
            </a:r>
            <a:r>
              <a:rPr lang="en-US" sz="1600" b="1" baseline="30000" dirty="0"/>
              <a:t>239</a:t>
            </a:r>
            <a:r>
              <a:rPr lang="en-US" sz="1600" b="1" dirty="0"/>
              <a:t>Pu.  This will allow </a:t>
            </a:r>
            <a:r>
              <a:rPr lang="en-US" sz="1600" b="1" dirty="0">
                <a:solidFill>
                  <a:schemeClr val="tx2"/>
                </a:solidFill>
              </a:rPr>
              <a:t>direct</a:t>
            </a:r>
            <a:r>
              <a:rPr lang="en-US" sz="1600" b="1" dirty="0"/>
              <a:t> measurements on n-induced fission fragments with sub-second lifetime … those are critical for a number of applications and have only been determined indirectly so far.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876567E-5EBD-603D-06DE-06792B26A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83" y="1828682"/>
            <a:ext cx="4553976" cy="1949319"/>
          </a:xfrm>
          <a:prstGeom prst="rect">
            <a:avLst/>
          </a:prstGeom>
        </p:spPr>
      </p:pic>
      <p:pic>
        <p:nvPicPr>
          <p:cNvPr id="57" name="Content Placeholder 11">
            <a:extLst>
              <a:ext uri="{FF2B5EF4-FFF2-40B4-BE49-F238E27FC236}">
                <a16:creationId xmlns:a16="http://schemas.microsoft.com/office/drawing/2014/main" id="{CB702F31-477C-8F24-28D8-62589A7AD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67629" y="1812998"/>
            <a:ext cx="1841748" cy="1616002"/>
          </a:xfrm>
          <a:prstGeom prst="rect">
            <a:avLst/>
          </a:prstGeom>
        </p:spPr>
      </p:pic>
      <p:pic>
        <p:nvPicPr>
          <p:cNvPr id="58" name="Graphic 21">
            <a:extLst>
              <a:ext uri="{FF2B5EF4-FFF2-40B4-BE49-F238E27FC236}">
                <a16:creationId xmlns:a16="http://schemas.microsoft.com/office/drawing/2014/main" id="{3102CDCF-22C9-5A74-1325-34D29F469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2288" y="1777067"/>
            <a:ext cx="1383812" cy="1541723"/>
          </a:xfrm>
          <a:prstGeom prst="rect">
            <a:avLst/>
          </a:prstGeom>
        </p:spPr>
      </p:pic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AD9D2861-D75C-F955-D1C7-A01FC354CF56}"/>
              </a:ext>
            </a:extLst>
          </p:cNvPr>
          <p:cNvSpPr txBox="1">
            <a:spLocks/>
          </p:cNvSpPr>
          <p:nvPr/>
        </p:nvSpPr>
        <p:spPr>
          <a:xfrm>
            <a:off x="7414338" y="3475773"/>
            <a:ext cx="1463589" cy="397126"/>
          </a:xfrm>
          <a:prstGeom prst="rect">
            <a:avLst/>
          </a:prstGeom>
          <a:solidFill>
            <a:srgbClr val="FFFF99"/>
          </a:solidFill>
          <a:ln w="28575">
            <a:solidFill>
              <a:srgbClr val="92D050"/>
            </a:solidFill>
          </a:ln>
        </p:spPr>
        <p:txBody>
          <a:bodyPr vert="horz" lIns="0" tIns="0" rIns="0" bIns="3429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100" dirty="0"/>
              <a:t> Isomer resolution with Penning trap</a:t>
            </a:r>
          </a:p>
        </p:txBody>
      </p:sp>
    </p:spTree>
    <p:extLst>
      <p:ext uri="{BB962C8B-B14F-4D97-AF65-F5344CB8AC3E}">
        <p14:creationId xmlns:p14="http://schemas.microsoft.com/office/powerpoint/2010/main" val="3598240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Picture 21">
            <a:extLst>
              <a:ext uri="{FF2B5EF4-FFF2-40B4-BE49-F238E27FC236}">
                <a16:creationId xmlns:a16="http://schemas.microsoft.com/office/drawing/2014/main" id="{A6A00942-6585-034A-BE7A-5F87C0A1E8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8208" y="2837649"/>
            <a:ext cx="7855749" cy="3883885"/>
          </a:xfrm>
          <a:prstGeom prst="rect">
            <a:avLst/>
          </a:prstGeom>
          <a:ln w="50800">
            <a:noFill/>
            <a:miter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9AA1E-8C72-254D-9413-EABC3D04D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6"/>
          <a:stretch/>
        </p:blipFill>
        <p:spPr>
          <a:xfrm>
            <a:off x="7202461" y="2837649"/>
            <a:ext cx="1952882" cy="1279145"/>
          </a:xfrm>
          <a:prstGeom prst="rect">
            <a:avLst/>
          </a:prstGeom>
          <a:effectLst>
            <a:softEdge rad="102824"/>
          </a:effectLst>
        </p:spPr>
      </p:pic>
      <p:pic>
        <p:nvPicPr>
          <p:cNvPr id="5" name="Picture 4" descr="A picture containing indoor, table, kitchen, commercial&#10;&#10;Description automatically generated">
            <a:extLst>
              <a:ext uri="{FF2B5EF4-FFF2-40B4-BE49-F238E27FC236}">
                <a16:creationId xmlns:a16="http://schemas.microsoft.com/office/drawing/2014/main" id="{692E67BD-EA82-9047-AFBE-FBD4D27FB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578" y="3369019"/>
            <a:ext cx="2246970" cy="1495550"/>
          </a:xfrm>
          <a:prstGeom prst="rect">
            <a:avLst/>
          </a:prstGeom>
          <a:effectLst>
            <a:softEdge rad="203061"/>
          </a:effectLst>
        </p:spPr>
      </p:pic>
      <p:pic>
        <p:nvPicPr>
          <p:cNvPr id="6" name="image61.png" descr="image61.png">
            <a:extLst>
              <a:ext uri="{FF2B5EF4-FFF2-40B4-BE49-F238E27FC236}">
                <a16:creationId xmlns:a16="http://schemas.microsoft.com/office/drawing/2014/main" id="{5C222D47-11CC-6D4A-834F-1735B81CE8F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94593" y="3429000"/>
            <a:ext cx="3006006" cy="1486235"/>
          </a:xfrm>
          <a:prstGeom prst="rect">
            <a:avLst/>
          </a:prstGeom>
          <a:effectLst>
            <a:softEdge rad="227015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DC0590-6681-2044-A58C-5B84AD816160}"/>
              </a:ext>
            </a:extLst>
          </p:cNvPr>
          <p:cNvSpPr txBox="1"/>
          <p:nvPr/>
        </p:nvSpPr>
        <p:spPr>
          <a:xfrm>
            <a:off x="205741" y="857352"/>
            <a:ext cx="8473440" cy="1323439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cap="rnd">
            <a:noFill/>
          </a:ln>
          <a:effectLst>
            <a:innerShdw blurRad="63500" dist="50800" dir="2700000">
              <a:srgbClr val="0432FF">
                <a:alpha val="50000"/>
              </a:srgbClr>
            </a:innerShdw>
          </a:effectLst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SzPct val="100000"/>
              <a:buFont typeface="System Font Regular"/>
              <a:buChar char="●"/>
            </a:pPr>
            <a:r>
              <a:rPr lang="en-US" sz="1600" b="1" dirty="0"/>
              <a:t>Current status: </a:t>
            </a:r>
            <a:r>
              <a:rPr lang="en-US" sz="1600" dirty="0" err="1"/>
              <a:t>Gammasphere</a:t>
            </a:r>
            <a:r>
              <a:rPr lang="en-US" sz="1600" dirty="0"/>
              <a:t> is located in area 4 – reacceleration of the CARIBU beam through the ATLAS facility is needed</a:t>
            </a:r>
          </a:p>
          <a:p>
            <a:pPr marL="742950" lvl="1" indent="-28575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dirty="0"/>
              <a:t>loss of beam intensity – 10</a:t>
            </a:r>
          </a:p>
          <a:p>
            <a:pPr marL="742950" lvl="1" indent="-28575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en-US" sz="1600" dirty="0"/>
              <a:t>unable to use the unique MR-TOF capabilities – loss of unambiguous separation of isobars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DBF41-EADE-4C4A-8717-449B6022B69A}"/>
              </a:ext>
            </a:extLst>
          </p:cNvPr>
          <p:cNvSpPr txBox="1"/>
          <p:nvPr/>
        </p:nvSpPr>
        <p:spPr>
          <a:xfrm>
            <a:off x="205740" y="2216832"/>
            <a:ext cx="8473440" cy="584775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cap="rnd">
            <a:noFill/>
          </a:ln>
          <a:effectLst>
            <a:innerShdw blurRad="63500" dist="50800" dir="2700000">
              <a:srgbClr val="0432FF">
                <a:alpha val="50000"/>
              </a:srgbClr>
            </a:innerShdw>
          </a:effectLst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SzPct val="100000"/>
              <a:buFont typeface="System Font Regular"/>
              <a:buChar char="●"/>
            </a:pPr>
            <a:r>
              <a:rPr lang="en-US" sz="1600" b="1" dirty="0"/>
              <a:t>What we are preparing: </a:t>
            </a:r>
            <a:r>
              <a:rPr lang="en-US" sz="1600" dirty="0"/>
              <a:t>move </a:t>
            </a:r>
            <a:r>
              <a:rPr lang="en-US" sz="1600" dirty="0" err="1"/>
              <a:t>Gammasphere</a:t>
            </a:r>
            <a:r>
              <a:rPr lang="en-US" sz="1600" dirty="0"/>
              <a:t> to area 1 and perform dedicated studies of high-priority cases – </a:t>
            </a:r>
            <a:r>
              <a:rPr lang="en-US" sz="1600" dirty="0" err="1"/>
              <a:t>WoNDRAM</a:t>
            </a:r>
            <a:r>
              <a:rPr lang="en-US" sz="1600" dirty="0"/>
              <a:t> &amp; IAEA high-priority lists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E1A28-CC84-0E59-E1DF-81614B7D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94" y="230755"/>
            <a:ext cx="8791575" cy="368917"/>
          </a:xfrm>
        </p:spPr>
        <p:txBody>
          <a:bodyPr/>
          <a:lstStyle/>
          <a:p>
            <a:r>
              <a:rPr lang="en-US" sz="2400" b="1" dirty="0">
                <a:latin typeface="+mj-lt"/>
              </a:rPr>
              <a:t>Next big step for spectroscopy of fission fragments : </a:t>
            </a:r>
            <a:r>
              <a:rPr lang="en-US" sz="2400" b="1" dirty="0" err="1">
                <a:latin typeface="+mj-lt"/>
              </a:rPr>
              <a:t>Gammasphere</a:t>
            </a:r>
            <a:r>
              <a:rPr lang="en-US" sz="2400" b="1" dirty="0">
                <a:latin typeface="+mj-lt"/>
              </a:rPr>
              <a:t> move to area 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BE5C58-1129-6957-E4AA-77342EE7BD3B}"/>
              </a:ext>
            </a:extLst>
          </p:cNvPr>
          <p:cNvCxnSpPr>
            <a:cxnSpLocks/>
          </p:cNvCxnSpPr>
          <p:nvPr/>
        </p:nvCxnSpPr>
        <p:spPr>
          <a:xfrm flipH="1">
            <a:off x="3079578" y="3429000"/>
            <a:ext cx="3999402" cy="1013460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825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49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48943F-3BE5-C283-3E6C-6D06173C9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20" y="2501144"/>
            <a:ext cx="8088360" cy="3972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279" y="287216"/>
            <a:ext cx="6279676" cy="418605"/>
          </a:xfrm>
        </p:spPr>
        <p:txBody>
          <a:bodyPr/>
          <a:lstStyle/>
          <a:p>
            <a:r>
              <a:rPr lang="en-US" dirty="0"/>
              <a:t>ATLAS/CARIBU facility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3865961" y="2232422"/>
            <a:ext cx="1704975" cy="1208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350">
              <a:solidFill>
                <a:srgbClr val="404040"/>
              </a:solidFill>
            </a:endParaRPr>
          </a:p>
        </p:txBody>
      </p:sp>
      <p:sp>
        <p:nvSpPr>
          <p:cNvPr id="10" name="Rectangle 10"/>
          <p:cNvSpPr txBox="1">
            <a:spLocks noChangeArrowheads="1"/>
          </p:cNvSpPr>
          <p:nvPr/>
        </p:nvSpPr>
        <p:spPr bwMode="auto">
          <a:xfrm>
            <a:off x="325467" y="882536"/>
            <a:ext cx="7702552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sz="1400" b="1" kern="0" dirty="0"/>
              <a:t>DOE Nuclear Physics national user facility </a:t>
            </a:r>
          </a:p>
          <a:p>
            <a:pPr>
              <a:defRPr/>
            </a:pPr>
            <a:r>
              <a:rPr lang="en-US" altLang="en-US" sz="1400" b="1" kern="0" dirty="0"/>
              <a:t>Stable beams at </a:t>
            </a:r>
            <a:r>
              <a:rPr lang="en-US" altLang="en-US" sz="1400" b="1" kern="0" dirty="0">
                <a:solidFill>
                  <a:srgbClr val="0082CA"/>
                </a:solidFill>
              </a:rPr>
              <a:t>high intensity </a:t>
            </a:r>
            <a:r>
              <a:rPr lang="en-US" altLang="en-US" sz="1400" b="1" kern="0" dirty="0"/>
              <a:t>and energy up to 10-20 MeV/u</a:t>
            </a:r>
          </a:p>
          <a:p>
            <a:pPr>
              <a:defRPr/>
            </a:pPr>
            <a:r>
              <a:rPr lang="en-US" altLang="en-US" sz="1400" b="1" kern="0" dirty="0"/>
              <a:t>Light in-flight radioactive beams with </a:t>
            </a:r>
            <a:r>
              <a:rPr lang="en-US" altLang="en-US" sz="1400" b="1" kern="0" dirty="0">
                <a:solidFill>
                  <a:srgbClr val="0082CA"/>
                </a:solidFill>
              </a:rPr>
              <a:t>RAISOR</a:t>
            </a:r>
          </a:p>
          <a:p>
            <a:pPr lvl="1">
              <a:defRPr/>
            </a:pPr>
            <a:r>
              <a:rPr lang="en-US" altLang="en-US" sz="1400" b="1" i="1" kern="0" dirty="0"/>
              <a:t>light beams, no chemical limitations, close to stability, acceptable beam properties</a:t>
            </a:r>
          </a:p>
          <a:p>
            <a:pPr>
              <a:defRPr/>
            </a:pPr>
            <a:r>
              <a:rPr lang="en-US" altLang="en-US" sz="1400" b="1" kern="0" dirty="0">
                <a:solidFill>
                  <a:srgbClr val="0082CA"/>
                </a:solidFill>
              </a:rPr>
              <a:t>CARIBU beams</a:t>
            </a:r>
          </a:p>
          <a:p>
            <a:pPr lvl="1">
              <a:defRPr/>
            </a:pPr>
            <a:r>
              <a:rPr lang="en-US" altLang="en-US" sz="1400" b="1" i="1" kern="0" dirty="0"/>
              <a:t>heavy n-rich from Cf fission, no chemical limitations, low intensity, ATLAS beam quality, energies up to 15 MeV/u</a:t>
            </a:r>
          </a:p>
          <a:p>
            <a:pPr>
              <a:defRPr/>
            </a:pPr>
            <a:r>
              <a:rPr lang="en-US" altLang="en-US" sz="1400" b="1" kern="0" dirty="0"/>
              <a:t>State-of-the-art instrumentation for Coulomb barrier and low-energy experiments</a:t>
            </a:r>
          </a:p>
          <a:p>
            <a:pPr>
              <a:defRPr/>
            </a:pPr>
            <a:r>
              <a:rPr lang="en-US" altLang="en-US" sz="1400" b="1" kern="0" dirty="0"/>
              <a:t>Operating ~6000 hrs/</a:t>
            </a:r>
            <a:r>
              <a:rPr lang="en-US" altLang="en-US" sz="1400" b="1" kern="0" dirty="0" err="1"/>
              <a:t>yr</a:t>
            </a:r>
            <a:r>
              <a:rPr lang="en-US" altLang="en-US" sz="1400" b="1" kern="0" dirty="0"/>
              <a:t> (+ 2000 hrs/</a:t>
            </a:r>
            <a:r>
              <a:rPr lang="en-US" altLang="en-US" sz="1400" b="1" kern="0" dirty="0" err="1"/>
              <a:t>yr</a:t>
            </a:r>
            <a:r>
              <a:rPr lang="en-US" altLang="en-US" sz="1400" b="1" kern="0" dirty="0"/>
              <a:t> CARIBU stand alone)                                           at &gt; 90% efficiency</a:t>
            </a:r>
          </a:p>
          <a:p>
            <a:pPr lvl="1">
              <a:defRPr/>
            </a:pPr>
            <a:r>
              <a:rPr lang="en-US" altLang="en-US" sz="1400" b="1" kern="0" dirty="0"/>
              <a:t>Common PAC for ATLAS and CARIBU</a:t>
            </a:r>
          </a:p>
          <a:p>
            <a:pPr lvl="1">
              <a:defRPr/>
            </a:pPr>
            <a:r>
              <a:rPr lang="en-US" altLang="en-US" sz="1400" b="1" kern="0" dirty="0"/>
              <a:t>300-400 “single users” per year performing experiments                                             at ATLAS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61617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65629" y="1469030"/>
            <a:ext cx="7101520" cy="345444"/>
          </a:xfrm>
        </p:spPr>
        <p:txBody>
          <a:bodyPr/>
          <a:lstStyle/>
          <a:p>
            <a:r>
              <a:rPr lang="en-US" altLang="en-US" dirty="0"/>
              <a:t>CARIBU beams delivered to experiments so far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050">
                <a:solidFill>
                  <a:schemeClr val="tx1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050">
                <a:solidFill>
                  <a:schemeClr val="tx1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050">
                <a:solidFill>
                  <a:schemeClr val="tx1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050">
                <a:solidFill>
                  <a:schemeClr val="tx1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050">
                <a:solidFill>
                  <a:schemeClr val="tx1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050">
                <a:solidFill>
                  <a:schemeClr val="tx1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05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D2089D99-936A-418D-AFF0-F2A2FBFB2DB0}" type="slidenum">
              <a:rPr lang="en-US" altLang="en-US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/>
          </a:p>
        </p:txBody>
      </p:sp>
      <p:grpSp>
        <p:nvGrpSpPr>
          <p:cNvPr id="6" name="Group 5"/>
          <p:cNvGrpSpPr/>
          <p:nvPr/>
        </p:nvGrpSpPr>
        <p:grpSpPr>
          <a:xfrm>
            <a:off x="1356816" y="1789938"/>
            <a:ext cx="6644185" cy="3320056"/>
            <a:chOff x="0" y="1247432"/>
            <a:chExt cx="9144000" cy="45691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47432"/>
              <a:ext cx="9144000" cy="4569197"/>
            </a:xfrm>
            <a:prstGeom prst="rect">
              <a:avLst/>
            </a:prstGeom>
          </p:spPr>
        </p:pic>
        <p:sp>
          <p:nvSpPr>
            <p:cNvPr id="4" name="Plus 3"/>
            <p:cNvSpPr/>
            <p:nvPr/>
          </p:nvSpPr>
          <p:spPr>
            <a:xfrm>
              <a:off x="8255000" y="1389849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Plus 6"/>
            <p:cNvSpPr/>
            <p:nvPr/>
          </p:nvSpPr>
          <p:spPr>
            <a:xfrm>
              <a:off x="8255000" y="1829566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Plus 7"/>
            <p:cNvSpPr/>
            <p:nvPr/>
          </p:nvSpPr>
          <p:spPr>
            <a:xfrm>
              <a:off x="8149167" y="1819957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Plus 8"/>
            <p:cNvSpPr/>
            <p:nvPr/>
          </p:nvSpPr>
          <p:spPr>
            <a:xfrm>
              <a:off x="8045450" y="2048933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Plus 10"/>
            <p:cNvSpPr/>
            <p:nvPr/>
          </p:nvSpPr>
          <p:spPr>
            <a:xfrm>
              <a:off x="7840133" y="2150533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Plus 11"/>
            <p:cNvSpPr/>
            <p:nvPr/>
          </p:nvSpPr>
          <p:spPr>
            <a:xfrm>
              <a:off x="7507817" y="2366433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Plus 12"/>
            <p:cNvSpPr/>
            <p:nvPr/>
          </p:nvSpPr>
          <p:spPr>
            <a:xfrm>
              <a:off x="6643007" y="2691608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Plus 13"/>
            <p:cNvSpPr/>
            <p:nvPr/>
          </p:nvSpPr>
          <p:spPr>
            <a:xfrm>
              <a:off x="8260373" y="1495042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Plus 14"/>
            <p:cNvSpPr/>
            <p:nvPr/>
          </p:nvSpPr>
          <p:spPr>
            <a:xfrm>
              <a:off x="8366695" y="1606550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Plus 15"/>
            <p:cNvSpPr/>
            <p:nvPr/>
          </p:nvSpPr>
          <p:spPr>
            <a:xfrm>
              <a:off x="8149167" y="1389849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Plus 17"/>
            <p:cNvSpPr/>
            <p:nvPr/>
          </p:nvSpPr>
          <p:spPr>
            <a:xfrm>
              <a:off x="6637308" y="2476083"/>
              <a:ext cx="130256" cy="126675"/>
            </a:xfrm>
            <a:prstGeom prst="mathPlus">
              <a:avLst/>
            </a:prstGeom>
            <a:solidFill>
              <a:srgbClr val="007836"/>
            </a:solidFill>
            <a:ln w="6350">
              <a:solidFill>
                <a:srgbClr val="0078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Plus 30"/>
            <p:cNvSpPr/>
            <p:nvPr/>
          </p:nvSpPr>
          <p:spPr>
            <a:xfrm>
              <a:off x="3805208" y="3882464"/>
              <a:ext cx="130256" cy="126675"/>
            </a:xfrm>
            <a:prstGeom prst="mathPlus">
              <a:avLst/>
            </a:prstGeom>
            <a:solidFill>
              <a:srgbClr val="007836"/>
            </a:solidFill>
            <a:ln w="6350">
              <a:solidFill>
                <a:srgbClr val="0078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Plus 31"/>
            <p:cNvSpPr/>
            <p:nvPr/>
          </p:nvSpPr>
          <p:spPr>
            <a:xfrm>
              <a:off x="4021108" y="3882465"/>
              <a:ext cx="130256" cy="126675"/>
            </a:xfrm>
            <a:prstGeom prst="mathPlus">
              <a:avLst/>
            </a:prstGeom>
            <a:solidFill>
              <a:srgbClr val="007836"/>
            </a:solidFill>
            <a:ln w="6350">
              <a:solidFill>
                <a:srgbClr val="0078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94917" y="5163056"/>
            <a:ext cx="4057650" cy="5078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tx2">
                    <a:lumMod val="75000"/>
                  </a:schemeClr>
                </a:solidFill>
              </a:rPr>
              <a:t>All of these beams now available in the new low-background low-energy area (Area 1)</a:t>
            </a:r>
          </a:p>
        </p:txBody>
      </p:sp>
    </p:spTree>
    <p:extLst>
      <p:ext uri="{BB962C8B-B14F-4D97-AF65-F5344CB8AC3E}">
        <p14:creationId xmlns:p14="http://schemas.microsoft.com/office/powerpoint/2010/main" val="332460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49" y="327386"/>
            <a:ext cx="8372901" cy="621711"/>
          </a:xfrm>
        </p:spPr>
        <p:txBody>
          <a:bodyPr/>
          <a:lstStyle/>
          <a:p>
            <a:r>
              <a:rPr lang="en-US" dirty="0"/>
              <a:t>Fission fragment yield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688" y="1684941"/>
            <a:ext cx="8055605" cy="3317081"/>
          </a:xfrm>
        </p:spPr>
        <p:txBody>
          <a:bodyPr/>
          <a:lstStyle/>
          <a:p>
            <a:r>
              <a:rPr lang="en-US" sz="1600" dirty="0"/>
              <a:t>Fission produces hundreds of neutron-rich fission fragments. These isotopes have different lifetimes and chemical properties</a:t>
            </a:r>
          </a:p>
          <a:p>
            <a:r>
              <a:rPr lang="en-US" sz="1600" dirty="0"/>
              <a:t>The fission fragment distribution experimental information is mostly obtained on longer-lived isotopes through decay measurements. Yield for shorter-lived isotopes is mostly from modeling to reproduce the measurement on longer-lived isotopes.</a:t>
            </a:r>
          </a:p>
          <a:p>
            <a:r>
              <a:rPr lang="en-US" sz="1600" dirty="0"/>
              <a:t>Quantitative knowledge of the decay properties of these isotopes is critical for most of these measurements.</a:t>
            </a:r>
          </a:p>
          <a:p>
            <a:r>
              <a:rPr lang="en-US" sz="1600" dirty="0"/>
              <a:t>This data is at best unreliable … we have a number of projects (many at CARIBU) to improve this information on medium and shorter-lived isotopes to support the measurement techniques based on decay radiation detection, but this is not the topic of this talk.</a:t>
            </a:r>
          </a:p>
          <a:p>
            <a:r>
              <a:rPr lang="en-US" sz="1600" dirty="0"/>
              <a:t>We have developed a new approach for these measurements that works by </a:t>
            </a:r>
            <a:r>
              <a:rPr lang="en-US" sz="1600" dirty="0">
                <a:solidFill>
                  <a:srgbClr val="0070C0"/>
                </a:solidFill>
              </a:rPr>
              <a:t>detecting </a:t>
            </a:r>
            <a:r>
              <a:rPr lang="en-US" sz="1600" dirty="0" err="1">
                <a:solidFill>
                  <a:srgbClr val="0070C0"/>
                </a:solidFill>
              </a:rPr>
              <a:t>isobarically</a:t>
            </a:r>
            <a:r>
              <a:rPr lang="en-US" sz="1600" dirty="0">
                <a:solidFill>
                  <a:srgbClr val="0070C0"/>
                </a:solidFill>
              </a:rPr>
              <a:t> selected ions </a:t>
            </a:r>
            <a:r>
              <a:rPr lang="en-US" sz="1600" dirty="0"/>
              <a:t>to directly determine the yield. This technique is essentially independent from the chemical properties of the isotope and can be applied to isotopes with half-life down to ~ 25 </a:t>
            </a:r>
            <a:r>
              <a:rPr lang="en-US" sz="1600" dirty="0" err="1"/>
              <a:t>ms.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1239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>
          <a:xfrm>
            <a:off x="749183" y="423622"/>
            <a:ext cx="8256134" cy="855023"/>
          </a:xfrm>
        </p:spPr>
        <p:txBody>
          <a:bodyPr/>
          <a:lstStyle/>
          <a:p>
            <a:r>
              <a:rPr lang="en-US" altLang="en-US" dirty="0"/>
              <a:t>Of unique interest for nuclear data: Neutron-rich beam source for ATLAS</a:t>
            </a:r>
          </a:p>
        </p:txBody>
      </p:sp>
      <p:sp>
        <p:nvSpPr>
          <p:cNvPr id="512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5874" y="1785951"/>
            <a:ext cx="2559623" cy="41814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1200" b="1" dirty="0"/>
              <a:t>Main components of CARIBU</a:t>
            </a:r>
          </a:p>
          <a:p>
            <a:r>
              <a:rPr lang="en-US" altLang="en-US" sz="1200" b="1" dirty="0">
                <a:solidFill>
                  <a:srgbClr val="00CC00"/>
                </a:solidFill>
              </a:rPr>
              <a:t>PRODUCTION</a:t>
            </a:r>
            <a:r>
              <a:rPr lang="en-US" altLang="en-US" sz="1200" b="1" dirty="0"/>
              <a:t>: “ion source” is </a:t>
            </a:r>
            <a:r>
              <a:rPr lang="en-US" altLang="en-US" sz="1200" b="1" baseline="30000" dirty="0"/>
              <a:t>252</a:t>
            </a:r>
            <a:r>
              <a:rPr lang="en-US" altLang="en-US" sz="1200" b="1" dirty="0"/>
              <a:t>Cf source inside gas catcher </a:t>
            </a:r>
          </a:p>
          <a:p>
            <a:pPr lvl="2"/>
            <a:r>
              <a:rPr lang="en-US" altLang="en-US" sz="1050" b="1" dirty="0"/>
              <a:t>Thermalizes fission fragments</a:t>
            </a:r>
          </a:p>
          <a:p>
            <a:pPr lvl="2"/>
            <a:r>
              <a:rPr lang="en-US" altLang="en-US" sz="1050" b="1" dirty="0"/>
              <a:t>Extracts all species quickly</a:t>
            </a:r>
          </a:p>
          <a:p>
            <a:pPr lvl="2"/>
            <a:r>
              <a:rPr lang="en-US" altLang="en-US" sz="1050" b="1" dirty="0"/>
              <a:t>Forms low emittance beam</a:t>
            </a:r>
          </a:p>
          <a:p>
            <a:pPr lvl="2"/>
            <a:endParaRPr lang="en-US" altLang="en-US" sz="900" b="1" dirty="0"/>
          </a:p>
          <a:p>
            <a:r>
              <a:rPr lang="en-US" altLang="en-US" sz="1200" b="1" dirty="0">
                <a:solidFill>
                  <a:srgbClr val="00CC00"/>
                </a:solidFill>
              </a:rPr>
              <a:t>SELECTION</a:t>
            </a:r>
            <a:r>
              <a:rPr lang="en-US" altLang="en-US" sz="1200" b="1" dirty="0"/>
              <a:t>: Isobar separator and MR-TOF</a:t>
            </a:r>
          </a:p>
          <a:p>
            <a:pPr lvl="2"/>
            <a:r>
              <a:rPr lang="en-US" altLang="en-US" sz="1050" b="1" dirty="0"/>
              <a:t>Purifies beam</a:t>
            </a:r>
          </a:p>
          <a:p>
            <a:pPr lvl="2"/>
            <a:endParaRPr lang="en-US" altLang="en-US" sz="900" b="1" dirty="0"/>
          </a:p>
          <a:p>
            <a:r>
              <a:rPr lang="en-US" altLang="en-US" sz="1200" b="1" dirty="0">
                <a:solidFill>
                  <a:srgbClr val="00CC00"/>
                </a:solidFill>
              </a:rPr>
              <a:t>DELIVERY</a:t>
            </a:r>
            <a:r>
              <a:rPr lang="en-US" altLang="en-US" sz="1200" b="1" dirty="0"/>
              <a:t>: beamlines and preparation</a:t>
            </a:r>
            <a:endParaRPr lang="en-US" altLang="en-US" sz="1050" b="1" dirty="0"/>
          </a:p>
          <a:p>
            <a:pPr lvl="2"/>
            <a:r>
              <a:rPr lang="en-US" altLang="en-US" sz="1050" b="1" dirty="0"/>
              <a:t>Low-energy buncher and beamlines</a:t>
            </a:r>
          </a:p>
          <a:p>
            <a:pPr lvl="2"/>
            <a:r>
              <a:rPr lang="en-US" altLang="en-US" sz="1050" b="1" dirty="0"/>
              <a:t>Charge breeder to Increase charge state for post-acceleration</a:t>
            </a:r>
          </a:p>
          <a:p>
            <a:pPr lvl="2"/>
            <a:r>
              <a:rPr lang="en-US" altLang="en-US" sz="1050" b="1" dirty="0"/>
              <a:t>Post-accelerator ATLAS and weak-beam diagnostics  </a:t>
            </a:r>
          </a:p>
        </p:txBody>
      </p:sp>
      <p:sp>
        <p:nvSpPr>
          <p:cNvPr id="5127" name="Line 6"/>
          <p:cNvSpPr>
            <a:spLocks noChangeShapeType="1"/>
          </p:cNvSpPr>
          <p:nvPr/>
        </p:nvSpPr>
        <p:spPr bwMode="auto">
          <a:xfrm flipH="1">
            <a:off x="2945497" y="2082463"/>
            <a:ext cx="373967" cy="10257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513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557213" indent="-2143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857250" indent="-17145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050">
                <a:solidFill>
                  <a:schemeClr val="tx1"/>
                </a:solidFill>
                <a:latin typeface="Calibri" pitchFamily="34" charset="0"/>
              </a:defRPr>
            </a:lvl3pPr>
            <a:lvl4pPr marL="1200150" indent="-1714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050">
                <a:solidFill>
                  <a:schemeClr val="tx1"/>
                </a:solidFill>
                <a:latin typeface="Calibri" pitchFamily="34" charset="0"/>
              </a:defRPr>
            </a:lvl4pPr>
            <a:lvl5pPr marL="1543050" indent="-171450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050">
                <a:solidFill>
                  <a:schemeClr val="tx1"/>
                </a:solidFill>
                <a:latin typeface="Calibri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050">
                <a:solidFill>
                  <a:schemeClr val="tx1"/>
                </a:solidFill>
                <a:latin typeface="Calibri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050">
                <a:solidFill>
                  <a:schemeClr val="tx1"/>
                </a:solidFill>
                <a:latin typeface="Calibri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050">
                <a:solidFill>
                  <a:schemeClr val="tx1"/>
                </a:solidFill>
                <a:latin typeface="Calibri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05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01103798-0FA4-4CDF-8C7B-90A5D7756616}" type="slidenum">
              <a:rPr lang="en-US" altLang="en-US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017312" y="2913376"/>
            <a:ext cx="3690039" cy="2212393"/>
            <a:chOff x="2455192" y="1866308"/>
            <a:chExt cx="4920052" cy="2949857"/>
          </a:xfrm>
        </p:grpSpPr>
        <p:grpSp>
          <p:nvGrpSpPr>
            <p:cNvPr id="5132" name="Group 11"/>
            <p:cNvGrpSpPr>
              <a:grpSpLocks/>
            </p:cNvGrpSpPr>
            <p:nvPr/>
          </p:nvGrpSpPr>
          <p:grpSpPr bwMode="auto">
            <a:xfrm>
              <a:off x="5899150" y="2298700"/>
              <a:ext cx="882650" cy="212725"/>
              <a:chOff x="3716" y="1448"/>
              <a:chExt cx="556" cy="134"/>
            </a:xfrm>
          </p:grpSpPr>
          <p:sp>
            <p:nvSpPr>
              <p:cNvPr id="5146" name="Line 12"/>
              <p:cNvSpPr>
                <a:spLocks noChangeShapeType="1"/>
              </p:cNvSpPr>
              <p:nvPr/>
            </p:nvSpPr>
            <p:spPr bwMode="auto">
              <a:xfrm flipV="1">
                <a:off x="4056" y="1526"/>
                <a:ext cx="0" cy="44"/>
              </a:xfrm>
              <a:prstGeom prst="line">
                <a:avLst/>
              </a:prstGeom>
              <a:noFill/>
              <a:ln w="19050">
                <a:solidFill>
                  <a:srgbClr val="EC008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7" name="Line 13"/>
              <p:cNvSpPr>
                <a:spLocks noChangeShapeType="1"/>
              </p:cNvSpPr>
              <p:nvPr/>
            </p:nvSpPr>
            <p:spPr bwMode="auto">
              <a:xfrm flipV="1">
                <a:off x="4056" y="1524"/>
                <a:ext cx="160" cy="2"/>
              </a:xfrm>
              <a:prstGeom prst="line">
                <a:avLst/>
              </a:prstGeom>
              <a:noFill/>
              <a:ln w="19050">
                <a:solidFill>
                  <a:srgbClr val="EC008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8" name="Line 14"/>
              <p:cNvSpPr>
                <a:spLocks noChangeShapeType="1"/>
              </p:cNvSpPr>
              <p:nvPr/>
            </p:nvSpPr>
            <p:spPr bwMode="auto">
              <a:xfrm>
                <a:off x="4218" y="1524"/>
                <a:ext cx="54" cy="52"/>
              </a:xfrm>
              <a:prstGeom prst="line">
                <a:avLst/>
              </a:prstGeom>
              <a:noFill/>
              <a:ln w="19050">
                <a:solidFill>
                  <a:srgbClr val="EC008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9" name="Line 15"/>
              <p:cNvSpPr>
                <a:spLocks noChangeShapeType="1"/>
              </p:cNvSpPr>
              <p:nvPr/>
            </p:nvSpPr>
            <p:spPr bwMode="auto">
              <a:xfrm flipH="1">
                <a:off x="3984" y="1570"/>
                <a:ext cx="72" cy="0"/>
              </a:xfrm>
              <a:prstGeom prst="line">
                <a:avLst/>
              </a:prstGeom>
              <a:noFill/>
              <a:ln w="19050">
                <a:solidFill>
                  <a:srgbClr val="EC008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50" name="Line 16"/>
              <p:cNvSpPr>
                <a:spLocks noChangeShapeType="1"/>
              </p:cNvSpPr>
              <p:nvPr/>
            </p:nvSpPr>
            <p:spPr bwMode="auto">
              <a:xfrm flipV="1">
                <a:off x="3982" y="1448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51" name="Line 17"/>
              <p:cNvSpPr>
                <a:spLocks noChangeShapeType="1"/>
              </p:cNvSpPr>
              <p:nvPr/>
            </p:nvSpPr>
            <p:spPr bwMode="auto">
              <a:xfrm flipH="1">
                <a:off x="3718" y="1448"/>
                <a:ext cx="264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52" name="Line 18"/>
              <p:cNvSpPr>
                <a:spLocks noChangeShapeType="1"/>
              </p:cNvSpPr>
              <p:nvPr/>
            </p:nvSpPr>
            <p:spPr bwMode="auto">
              <a:xfrm>
                <a:off x="3716" y="1448"/>
                <a:ext cx="0" cy="13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53" name="Line 19"/>
              <p:cNvSpPr>
                <a:spLocks noChangeShapeType="1"/>
              </p:cNvSpPr>
              <p:nvPr/>
            </p:nvSpPr>
            <p:spPr bwMode="auto">
              <a:xfrm flipH="1">
                <a:off x="3716" y="1568"/>
                <a:ext cx="264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5133" name="Group 20"/>
            <p:cNvGrpSpPr>
              <a:grpSpLocks/>
            </p:cNvGrpSpPr>
            <p:nvPr/>
          </p:nvGrpSpPr>
          <p:grpSpPr bwMode="auto">
            <a:xfrm flipV="1">
              <a:off x="5899150" y="2517775"/>
              <a:ext cx="882650" cy="212725"/>
              <a:chOff x="3716" y="1448"/>
              <a:chExt cx="556" cy="134"/>
            </a:xfrm>
          </p:grpSpPr>
          <p:sp>
            <p:nvSpPr>
              <p:cNvPr id="5138" name="Line 21"/>
              <p:cNvSpPr>
                <a:spLocks noChangeShapeType="1"/>
              </p:cNvSpPr>
              <p:nvPr/>
            </p:nvSpPr>
            <p:spPr bwMode="auto">
              <a:xfrm flipV="1">
                <a:off x="4056" y="1526"/>
                <a:ext cx="0" cy="44"/>
              </a:xfrm>
              <a:prstGeom prst="line">
                <a:avLst/>
              </a:prstGeom>
              <a:noFill/>
              <a:ln w="19050">
                <a:solidFill>
                  <a:srgbClr val="EC008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39" name="Line 22"/>
              <p:cNvSpPr>
                <a:spLocks noChangeShapeType="1"/>
              </p:cNvSpPr>
              <p:nvPr/>
            </p:nvSpPr>
            <p:spPr bwMode="auto">
              <a:xfrm flipV="1">
                <a:off x="4056" y="1524"/>
                <a:ext cx="160" cy="2"/>
              </a:xfrm>
              <a:prstGeom prst="line">
                <a:avLst/>
              </a:prstGeom>
              <a:noFill/>
              <a:ln w="19050">
                <a:solidFill>
                  <a:srgbClr val="EC008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0" name="Line 23"/>
              <p:cNvSpPr>
                <a:spLocks noChangeShapeType="1"/>
              </p:cNvSpPr>
              <p:nvPr/>
            </p:nvSpPr>
            <p:spPr bwMode="auto">
              <a:xfrm>
                <a:off x="4218" y="1524"/>
                <a:ext cx="54" cy="52"/>
              </a:xfrm>
              <a:prstGeom prst="line">
                <a:avLst/>
              </a:prstGeom>
              <a:noFill/>
              <a:ln w="19050">
                <a:solidFill>
                  <a:srgbClr val="EC008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1" name="Line 24"/>
              <p:cNvSpPr>
                <a:spLocks noChangeShapeType="1"/>
              </p:cNvSpPr>
              <p:nvPr/>
            </p:nvSpPr>
            <p:spPr bwMode="auto">
              <a:xfrm flipH="1">
                <a:off x="3984" y="1570"/>
                <a:ext cx="72" cy="0"/>
              </a:xfrm>
              <a:prstGeom prst="line">
                <a:avLst/>
              </a:prstGeom>
              <a:noFill/>
              <a:ln w="19050">
                <a:solidFill>
                  <a:srgbClr val="EC008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2" name="Line 25"/>
              <p:cNvSpPr>
                <a:spLocks noChangeShapeType="1"/>
              </p:cNvSpPr>
              <p:nvPr/>
            </p:nvSpPr>
            <p:spPr bwMode="auto">
              <a:xfrm flipV="1">
                <a:off x="3982" y="1448"/>
                <a:ext cx="0" cy="12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3" name="Line 26"/>
              <p:cNvSpPr>
                <a:spLocks noChangeShapeType="1"/>
              </p:cNvSpPr>
              <p:nvPr/>
            </p:nvSpPr>
            <p:spPr bwMode="auto">
              <a:xfrm flipH="1">
                <a:off x="3718" y="1448"/>
                <a:ext cx="264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4" name="Line 27"/>
              <p:cNvSpPr>
                <a:spLocks noChangeShapeType="1"/>
              </p:cNvSpPr>
              <p:nvPr/>
            </p:nvSpPr>
            <p:spPr bwMode="auto">
              <a:xfrm>
                <a:off x="3716" y="1448"/>
                <a:ext cx="0" cy="13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5" name="Line 28"/>
              <p:cNvSpPr>
                <a:spLocks noChangeShapeType="1"/>
              </p:cNvSpPr>
              <p:nvPr/>
            </p:nvSpPr>
            <p:spPr bwMode="auto">
              <a:xfrm flipH="1">
                <a:off x="3716" y="1568"/>
                <a:ext cx="264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5134" name="AutoShape 29"/>
            <p:cNvSpPr>
              <a:spLocks noChangeArrowheads="1"/>
            </p:cNvSpPr>
            <p:nvPr/>
          </p:nvSpPr>
          <p:spPr bwMode="auto">
            <a:xfrm>
              <a:off x="6343650" y="2493963"/>
              <a:ext cx="106363" cy="42862"/>
            </a:xfrm>
            <a:prstGeom prst="roundRect">
              <a:avLst>
                <a:gd name="adj" fmla="val 16667"/>
              </a:avLst>
            </a:prstGeom>
            <a:solidFill>
              <a:srgbClr val="2E3192"/>
            </a:solidFill>
            <a:ln w="9525">
              <a:solidFill>
                <a:srgbClr val="2E319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1F497D"/>
                </a:buClr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1F497D"/>
                </a:buClr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1F497D"/>
                </a:buClr>
                <a:buChar char="–"/>
                <a:defRPr sz="14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350"/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140"/>
            <a:stretch/>
          </p:blipFill>
          <p:spPr bwMode="auto">
            <a:xfrm>
              <a:off x="2455192" y="1866308"/>
              <a:ext cx="4920052" cy="2949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5627546" y="3239978"/>
              <a:ext cx="292824" cy="85577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Straight Connector 3"/>
            <p:cNvCxnSpPr/>
            <p:nvPr/>
          </p:nvCxnSpPr>
          <p:spPr>
            <a:xfrm flipH="1">
              <a:off x="5528930" y="3364098"/>
              <a:ext cx="8679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528930" y="3275086"/>
              <a:ext cx="0" cy="8901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5506070" y="3254951"/>
              <a:ext cx="45719" cy="45719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343650" y="3300670"/>
              <a:ext cx="106363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Oval 39"/>
            <p:cNvSpPr/>
            <p:nvPr/>
          </p:nvSpPr>
          <p:spPr>
            <a:xfrm>
              <a:off x="5502746" y="3341238"/>
              <a:ext cx="45719" cy="45719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Oval 40"/>
            <p:cNvSpPr/>
            <p:nvPr/>
          </p:nvSpPr>
          <p:spPr>
            <a:xfrm>
              <a:off x="6381750" y="3331343"/>
              <a:ext cx="45719" cy="45719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Oval 41"/>
            <p:cNvSpPr/>
            <p:nvPr/>
          </p:nvSpPr>
          <p:spPr>
            <a:xfrm>
              <a:off x="6381750" y="3252226"/>
              <a:ext cx="45719" cy="45719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6025426" y="3236799"/>
              <a:ext cx="292824" cy="85577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126" name="Line 5"/>
          <p:cNvSpPr>
            <a:spLocks noChangeShapeType="1"/>
          </p:cNvSpPr>
          <p:nvPr/>
        </p:nvSpPr>
        <p:spPr bwMode="auto">
          <a:xfrm>
            <a:off x="3319464" y="2082463"/>
            <a:ext cx="616075" cy="97982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grpSp>
        <p:nvGrpSpPr>
          <p:cNvPr id="10" name="Group 9"/>
          <p:cNvGrpSpPr/>
          <p:nvPr/>
        </p:nvGrpSpPr>
        <p:grpSpPr>
          <a:xfrm>
            <a:off x="2786548" y="3343231"/>
            <a:ext cx="1908806" cy="406278"/>
            <a:chOff x="2663825" y="2838448"/>
            <a:chExt cx="3786187" cy="670124"/>
          </a:xfrm>
        </p:grpSpPr>
        <p:sp>
          <p:nvSpPr>
            <p:cNvPr id="5128" name="Line 7"/>
            <p:cNvSpPr>
              <a:spLocks noChangeShapeType="1"/>
            </p:cNvSpPr>
            <p:nvPr/>
          </p:nvSpPr>
          <p:spPr bwMode="auto">
            <a:xfrm flipV="1">
              <a:off x="2663825" y="2838448"/>
              <a:ext cx="3786187" cy="4794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1350"/>
            </a:p>
          </p:txBody>
        </p:sp>
        <p:sp>
          <p:nvSpPr>
            <p:cNvPr id="45" name="Line 7"/>
            <p:cNvSpPr>
              <a:spLocks noChangeShapeType="1"/>
            </p:cNvSpPr>
            <p:nvPr/>
          </p:nvSpPr>
          <p:spPr bwMode="auto">
            <a:xfrm>
              <a:off x="5108823" y="3030542"/>
              <a:ext cx="286772" cy="47803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1350"/>
            </a:p>
          </p:txBody>
        </p:sp>
      </p:grpSp>
      <p:sp>
        <p:nvSpPr>
          <p:cNvPr id="5135" name="Line 30"/>
          <p:cNvSpPr>
            <a:spLocks noChangeShapeType="1"/>
          </p:cNvSpPr>
          <p:nvPr/>
        </p:nvSpPr>
        <p:spPr bwMode="auto">
          <a:xfrm flipV="1">
            <a:off x="2881935" y="4691478"/>
            <a:ext cx="2064502" cy="437486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pic>
        <p:nvPicPr>
          <p:cNvPr id="44" name="Picture 43" descr="A picture containing indoor, table, kitchen, commercial&#10;&#10;Description automatically generated">
            <a:extLst>
              <a:ext uri="{FF2B5EF4-FFF2-40B4-BE49-F238E27FC236}">
                <a16:creationId xmlns:a16="http://schemas.microsoft.com/office/drawing/2014/main" id="{E642D4E8-2FDA-4E8D-90A1-9C2D34493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877" y="1687980"/>
            <a:ext cx="2542975" cy="1692565"/>
          </a:xfrm>
          <a:prstGeom prst="rect">
            <a:avLst/>
          </a:prstGeom>
        </p:spPr>
      </p:pic>
      <p:pic>
        <p:nvPicPr>
          <p:cNvPr id="46" name="Picture 2" descr="C:\Users\ostroumov\Documents\CARIBU-EBIS\Integration to ATLAS\COMMISSIONING\31563D1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4804" y="4047587"/>
            <a:ext cx="2690513" cy="179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6935277" y="3214354"/>
            <a:ext cx="1768913" cy="2769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Commissioned in 2020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80760" y="5688166"/>
            <a:ext cx="1768913" cy="2769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Commissioned in 2017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692" y="1712905"/>
            <a:ext cx="2571233" cy="1265047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318067" y="2824903"/>
            <a:ext cx="1768913" cy="2769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Commissioned in 2012</a:t>
            </a:r>
          </a:p>
        </p:txBody>
      </p:sp>
    </p:spTree>
    <p:extLst>
      <p:ext uri="{BB962C8B-B14F-4D97-AF65-F5344CB8AC3E}">
        <p14:creationId xmlns:p14="http://schemas.microsoft.com/office/powerpoint/2010/main" val="3172250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50" y="1031335"/>
            <a:ext cx="8372901" cy="621711"/>
          </a:xfrm>
        </p:spPr>
        <p:txBody>
          <a:bodyPr/>
          <a:lstStyle/>
          <a:p>
            <a:r>
              <a:rPr lang="en-US" sz="1800" dirty="0"/>
              <a:t>CARIBU</a:t>
            </a:r>
            <a:br>
              <a:rPr lang="en-US" sz="1800" dirty="0"/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Californium rare isotope breeder upgrade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DFFF07-0621-4E2B-BFE9-99302CAB4C60}"/>
              </a:ext>
            </a:extLst>
          </p:cNvPr>
          <p:cNvSpPr txBox="1">
            <a:spLocks/>
          </p:cNvSpPr>
          <p:nvPr/>
        </p:nvSpPr>
        <p:spPr>
          <a:xfrm>
            <a:off x="1261222" y="1604897"/>
            <a:ext cx="5915025" cy="745629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j-ea"/>
                <a:cs typeface="Nirmala UI" panose="020B0502040204020203" pitchFamily="34" charset="0"/>
              </a:defRPr>
            </a:lvl1pPr>
          </a:lstStyle>
          <a:p>
            <a:endParaRPr lang="en-US" sz="2475" dirty="0">
              <a:solidFill>
                <a:srgbClr val="FF000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D0884C6-CF56-4B54-AA4C-CF4E12D98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7895" y="2349100"/>
            <a:ext cx="5202436" cy="264140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4F7747-4D89-41CD-A03F-46A1A6F07C53}"/>
              </a:ext>
            </a:extLst>
          </p:cNvPr>
          <p:cNvGrpSpPr/>
          <p:nvPr/>
        </p:nvGrpSpPr>
        <p:grpSpPr>
          <a:xfrm>
            <a:off x="1268652" y="2205489"/>
            <a:ext cx="1269638" cy="2504938"/>
            <a:chOff x="359624" y="1553784"/>
            <a:chExt cx="2250874" cy="444087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F5858C-FEDC-4892-8911-90022E27E97A}"/>
                </a:ext>
              </a:extLst>
            </p:cNvPr>
            <p:cNvGrpSpPr/>
            <p:nvPr/>
          </p:nvGrpSpPr>
          <p:grpSpPr>
            <a:xfrm>
              <a:off x="2175636" y="2736347"/>
              <a:ext cx="434862" cy="1325122"/>
              <a:chOff x="2191192" y="2484891"/>
              <a:chExt cx="434862" cy="13251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CA9B4EF-B56E-493E-A7E4-2BC3AA70EC57}"/>
                  </a:ext>
                </a:extLst>
              </p:cNvPr>
              <p:cNvSpPr/>
              <p:nvPr/>
            </p:nvSpPr>
            <p:spPr>
              <a:xfrm>
                <a:off x="2191192" y="2484891"/>
                <a:ext cx="432140" cy="132512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8E21E15-DBA5-4C57-AA42-E5B6D6320D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1714" y="2484891"/>
                <a:ext cx="434340" cy="12939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9C1BF46-6E6F-41C3-9B7E-C34E738B682D}"/>
                  </a:ext>
                </a:extLst>
              </p:cNvPr>
              <p:cNvCxnSpPr/>
              <p:nvPr/>
            </p:nvCxnSpPr>
            <p:spPr>
              <a:xfrm flipV="1">
                <a:off x="2191192" y="2484891"/>
                <a:ext cx="418732" cy="132512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9952422-2D52-46D2-B14C-62DB15E30389}"/>
                </a:ext>
              </a:extLst>
            </p:cNvPr>
            <p:cNvGrpSpPr/>
            <p:nvPr/>
          </p:nvGrpSpPr>
          <p:grpSpPr>
            <a:xfrm>
              <a:off x="1151028" y="2736347"/>
              <a:ext cx="434862" cy="1325122"/>
              <a:chOff x="929653" y="2484891"/>
              <a:chExt cx="434862" cy="13251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AAF3564-8B45-4F46-AED9-05A6C49D7877}"/>
                  </a:ext>
                </a:extLst>
              </p:cNvPr>
              <p:cNvSpPr/>
              <p:nvPr/>
            </p:nvSpPr>
            <p:spPr>
              <a:xfrm>
                <a:off x="929653" y="2484891"/>
                <a:ext cx="432140" cy="132512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6417235-9A6D-4E3F-81FD-6DFEDE12D0E6}"/>
                  </a:ext>
                </a:extLst>
              </p:cNvPr>
              <p:cNvCxnSpPr/>
              <p:nvPr/>
            </p:nvCxnSpPr>
            <p:spPr>
              <a:xfrm>
                <a:off x="930175" y="2484891"/>
                <a:ext cx="434340" cy="12939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FC4C0F6-0827-40A2-8220-E1BCBB87BB01}"/>
                  </a:ext>
                </a:extLst>
              </p:cNvPr>
              <p:cNvCxnSpPr/>
              <p:nvPr/>
            </p:nvCxnSpPr>
            <p:spPr>
              <a:xfrm flipV="1">
                <a:off x="929653" y="2484891"/>
                <a:ext cx="418732" cy="132512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20A13E-9351-4E41-A60E-EEF1C3A858D6}"/>
                </a:ext>
              </a:extLst>
            </p:cNvPr>
            <p:cNvGrpSpPr/>
            <p:nvPr/>
          </p:nvGrpSpPr>
          <p:grpSpPr>
            <a:xfrm>
              <a:off x="1752032" y="4533300"/>
              <a:ext cx="224377" cy="596293"/>
              <a:chOff x="1400354" y="4341222"/>
              <a:chExt cx="224377" cy="596293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F16A933-3580-4BAC-B04E-A3BA03B42786}"/>
                  </a:ext>
                </a:extLst>
              </p:cNvPr>
              <p:cNvSpPr/>
              <p:nvPr/>
            </p:nvSpPr>
            <p:spPr>
              <a:xfrm>
                <a:off x="1576559" y="4341222"/>
                <a:ext cx="45719" cy="165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5E444D4-45DD-45BD-83FA-E722B616FFC4}"/>
                  </a:ext>
                </a:extLst>
              </p:cNvPr>
              <p:cNvSpPr/>
              <p:nvPr/>
            </p:nvSpPr>
            <p:spPr>
              <a:xfrm>
                <a:off x="1579012" y="4550772"/>
                <a:ext cx="45719" cy="165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B714D02-AEBD-4E29-BE2D-5FD8821764D8}"/>
                  </a:ext>
                </a:extLst>
              </p:cNvPr>
              <p:cNvSpPr/>
              <p:nvPr/>
            </p:nvSpPr>
            <p:spPr>
              <a:xfrm>
                <a:off x="1576558" y="4772415"/>
                <a:ext cx="45719" cy="165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B103927-9D31-4713-869D-2322F0314E78}"/>
                  </a:ext>
                </a:extLst>
              </p:cNvPr>
              <p:cNvSpPr/>
              <p:nvPr/>
            </p:nvSpPr>
            <p:spPr>
              <a:xfrm>
                <a:off x="1400355" y="4341222"/>
                <a:ext cx="45719" cy="165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9DA28D0-A58D-475E-A680-A6A30C896F8A}"/>
                  </a:ext>
                </a:extLst>
              </p:cNvPr>
              <p:cNvSpPr/>
              <p:nvPr/>
            </p:nvSpPr>
            <p:spPr>
              <a:xfrm>
                <a:off x="1402808" y="4550772"/>
                <a:ext cx="45719" cy="165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455343B-60FE-4EDA-A7D3-916E31DD3941}"/>
                  </a:ext>
                </a:extLst>
              </p:cNvPr>
              <p:cNvSpPr/>
              <p:nvPr/>
            </p:nvSpPr>
            <p:spPr>
              <a:xfrm>
                <a:off x="1400354" y="4772415"/>
                <a:ext cx="45719" cy="165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6BBADA2-3FA4-4A43-A65F-410176940BC8}"/>
                </a:ext>
              </a:extLst>
            </p:cNvPr>
            <p:cNvGrpSpPr/>
            <p:nvPr/>
          </p:nvGrpSpPr>
          <p:grpSpPr>
            <a:xfrm>
              <a:off x="1772097" y="5327781"/>
              <a:ext cx="674360" cy="666877"/>
              <a:chOff x="1430665" y="5689472"/>
              <a:chExt cx="674360" cy="666877"/>
            </a:xfrm>
          </p:grpSpPr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3677540D-3C81-4A23-9DBA-D77D84206A43}"/>
                  </a:ext>
                </a:extLst>
              </p:cNvPr>
              <p:cNvSpPr/>
              <p:nvPr/>
            </p:nvSpPr>
            <p:spPr>
              <a:xfrm rot="10800000">
                <a:off x="1430665" y="5689472"/>
                <a:ext cx="674360" cy="666877"/>
              </a:xfrm>
              <a:prstGeom prst="arc">
                <a:avLst/>
              </a:prstGeom>
              <a:noFill/>
              <a:ln w="571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6D971558-4F9C-463B-BE9D-5BCA640D286A}"/>
                  </a:ext>
                </a:extLst>
              </p:cNvPr>
              <p:cNvSpPr/>
              <p:nvPr/>
            </p:nvSpPr>
            <p:spPr>
              <a:xfrm rot="10800000">
                <a:off x="1645137" y="5809112"/>
                <a:ext cx="364667" cy="309966"/>
              </a:xfrm>
              <a:prstGeom prst="arc">
                <a:avLst/>
              </a:prstGeom>
              <a:noFill/>
              <a:ln w="571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DD0DA6-52D0-4EFC-91A3-A82F96A683C1}"/>
                </a:ext>
              </a:extLst>
            </p:cNvPr>
            <p:cNvGrpSpPr/>
            <p:nvPr/>
          </p:nvGrpSpPr>
          <p:grpSpPr>
            <a:xfrm>
              <a:off x="1554563" y="2090252"/>
              <a:ext cx="614340" cy="335932"/>
              <a:chOff x="1180677" y="1875639"/>
              <a:chExt cx="614340" cy="335932"/>
            </a:xfrm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93ACD29B-1B27-44BA-BB84-D6FCF914421E}"/>
                  </a:ext>
                </a:extLst>
              </p:cNvPr>
              <p:cNvSpPr/>
              <p:nvPr/>
            </p:nvSpPr>
            <p:spPr>
              <a:xfrm>
                <a:off x="1180677" y="1875639"/>
                <a:ext cx="614340" cy="225745"/>
              </a:xfrm>
              <a:prstGeom prst="triangl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726A897-CD8B-4614-9028-67AD7219817E}"/>
                  </a:ext>
                </a:extLst>
              </p:cNvPr>
              <p:cNvSpPr/>
              <p:nvPr/>
            </p:nvSpPr>
            <p:spPr>
              <a:xfrm>
                <a:off x="1180677" y="2112208"/>
                <a:ext cx="614340" cy="4571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5924180-D0CE-4B37-B80E-FD45B27D17B1}"/>
                  </a:ext>
                </a:extLst>
              </p:cNvPr>
              <p:cNvSpPr/>
              <p:nvPr/>
            </p:nvSpPr>
            <p:spPr>
              <a:xfrm>
                <a:off x="1180677" y="2165852"/>
                <a:ext cx="614340" cy="4571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53F1CA-1F11-4339-81D3-0F248E368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0133" y="3088224"/>
              <a:ext cx="695901" cy="695901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052870-0C19-4E73-9C11-AFA157FB52A9}"/>
                </a:ext>
              </a:extLst>
            </p:cNvPr>
            <p:cNvCxnSpPr/>
            <p:nvPr/>
          </p:nvCxnSpPr>
          <p:spPr>
            <a:xfrm>
              <a:off x="1951095" y="3697381"/>
              <a:ext cx="0" cy="665741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9C7D1B2-7244-462A-A2E2-E86807439DB7}"/>
                </a:ext>
              </a:extLst>
            </p:cNvPr>
            <p:cNvCxnSpPr/>
            <p:nvPr/>
          </p:nvCxnSpPr>
          <p:spPr>
            <a:xfrm>
              <a:off x="1777345" y="3697382"/>
              <a:ext cx="0" cy="665741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1416AC9-FD74-41B7-AB4A-AF69D3D0D768}"/>
                </a:ext>
              </a:extLst>
            </p:cNvPr>
            <p:cNvCxnSpPr>
              <a:cxnSpLocks/>
            </p:cNvCxnSpPr>
            <p:nvPr/>
          </p:nvCxnSpPr>
          <p:spPr>
            <a:xfrm>
              <a:off x="1932772" y="2779118"/>
              <a:ext cx="0" cy="512762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413A1CA-2198-4DF6-BDFC-D612DFDA0E76}"/>
                </a:ext>
              </a:extLst>
            </p:cNvPr>
            <p:cNvCxnSpPr>
              <a:cxnSpLocks/>
            </p:cNvCxnSpPr>
            <p:nvPr/>
          </p:nvCxnSpPr>
          <p:spPr>
            <a:xfrm>
              <a:off x="1789108" y="2779118"/>
              <a:ext cx="0" cy="512762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095515E-7E11-4B26-BED5-890C983C7DB7}"/>
                </a:ext>
              </a:extLst>
            </p:cNvPr>
            <p:cNvCxnSpPr>
              <a:cxnSpLocks/>
            </p:cNvCxnSpPr>
            <p:nvPr/>
          </p:nvCxnSpPr>
          <p:spPr>
            <a:xfrm>
              <a:off x="1930689" y="2604320"/>
              <a:ext cx="0" cy="15653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F04E07C-A881-4155-8065-9FBC8D7A6B6F}"/>
                </a:ext>
              </a:extLst>
            </p:cNvPr>
            <p:cNvCxnSpPr>
              <a:cxnSpLocks/>
            </p:cNvCxnSpPr>
            <p:nvPr/>
          </p:nvCxnSpPr>
          <p:spPr>
            <a:xfrm>
              <a:off x="1789108" y="2604320"/>
              <a:ext cx="0" cy="15653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42EB3E7-250B-4379-BF68-D6A5F05AF394}"/>
                </a:ext>
              </a:extLst>
            </p:cNvPr>
            <p:cNvCxnSpPr>
              <a:cxnSpLocks/>
            </p:cNvCxnSpPr>
            <p:nvPr/>
          </p:nvCxnSpPr>
          <p:spPr>
            <a:xfrm>
              <a:off x="1789108" y="2508781"/>
              <a:ext cx="0" cy="7713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6F7A280-E46F-4C74-A4AE-010C6AB05761}"/>
                </a:ext>
              </a:extLst>
            </p:cNvPr>
            <p:cNvCxnSpPr>
              <a:cxnSpLocks/>
            </p:cNvCxnSpPr>
            <p:nvPr/>
          </p:nvCxnSpPr>
          <p:spPr>
            <a:xfrm>
              <a:off x="1930689" y="2508780"/>
              <a:ext cx="0" cy="7713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9217B61-659B-4A0E-8164-360EE0ADD5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5494" y="5129593"/>
              <a:ext cx="0" cy="430066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5473F8-4E1D-45C9-ACDF-E2F02B9BFC5E}"/>
                </a:ext>
              </a:extLst>
            </p:cNvPr>
            <p:cNvSpPr/>
            <p:nvPr/>
          </p:nvSpPr>
          <p:spPr>
            <a:xfrm>
              <a:off x="1841808" y="480710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29196D-DFC5-403C-806E-E1E0CCEC66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5241" y="3636368"/>
              <a:ext cx="0" cy="896933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EA0CED1-0021-4DB6-BA53-510E9F89F8AD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 flipH="1" flipV="1">
              <a:off x="1861733" y="2426184"/>
              <a:ext cx="3508" cy="814386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09AF19A-FE4D-4CEE-A137-322A70BC8CE6}"/>
                </a:ext>
              </a:extLst>
            </p:cNvPr>
            <p:cNvSpPr/>
            <p:nvPr/>
          </p:nvSpPr>
          <p:spPr>
            <a:xfrm>
              <a:off x="1841808" y="343521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2AEB25F-F734-4391-AE2B-F4DF64522F02}"/>
                </a:ext>
              </a:extLst>
            </p:cNvPr>
            <p:cNvSpPr txBox="1"/>
            <p:nvPr/>
          </p:nvSpPr>
          <p:spPr>
            <a:xfrm>
              <a:off x="359624" y="4687722"/>
              <a:ext cx="1398647" cy="347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/>
                <a:t>RFQ prep trap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C7B8F06-4757-4F5E-8267-A666D20524D5}"/>
                </a:ext>
              </a:extLst>
            </p:cNvPr>
            <p:cNvSpPr txBox="1"/>
            <p:nvPr/>
          </p:nvSpPr>
          <p:spPr>
            <a:xfrm>
              <a:off x="359624" y="3152467"/>
              <a:ext cx="828898" cy="716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/>
                <a:t>Penning </a:t>
              </a:r>
            </a:p>
            <a:p>
              <a:r>
                <a:rPr lang="en-US" sz="675" dirty="0"/>
                <a:t>trap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B0AE52-D62A-4D62-8E27-656FCC774E3C}"/>
                </a:ext>
              </a:extLst>
            </p:cNvPr>
            <p:cNvSpPr txBox="1"/>
            <p:nvPr/>
          </p:nvSpPr>
          <p:spPr>
            <a:xfrm>
              <a:off x="359624" y="2085163"/>
              <a:ext cx="1085743" cy="716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/>
                <a:t>Position-sensitive MCP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11E590D-EB9E-422B-BAA3-B86F74719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636" y="1553784"/>
              <a:ext cx="716666" cy="358332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641B5032-270D-4613-A300-70B14DA37244}"/>
              </a:ext>
            </a:extLst>
          </p:cNvPr>
          <p:cNvSpPr txBox="1"/>
          <p:nvPr/>
        </p:nvSpPr>
        <p:spPr>
          <a:xfrm>
            <a:off x="3607443" y="3134391"/>
            <a:ext cx="61566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aseline="30000" dirty="0"/>
              <a:t>252</a:t>
            </a:r>
            <a:r>
              <a:rPr lang="en-US" sz="1350" dirty="0"/>
              <a:t>Cf</a:t>
            </a:r>
          </a:p>
          <a:p>
            <a:r>
              <a:rPr lang="en-US" sz="1350" baseline="30000" dirty="0"/>
              <a:t>~0.5 Ci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41E9247-3491-4486-BA0F-D471710CE783}"/>
              </a:ext>
            </a:extLst>
          </p:cNvPr>
          <p:cNvSpPr/>
          <p:nvPr/>
        </p:nvSpPr>
        <p:spPr>
          <a:xfrm>
            <a:off x="3963965" y="2709953"/>
            <a:ext cx="78420" cy="784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634D9F7-D8D4-4502-AC87-16D485262964}"/>
              </a:ext>
            </a:extLst>
          </p:cNvPr>
          <p:cNvCxnSpPr>
            <a:cxnSpLocks/>
          </p:cNvCxnSpPr>
          <p:nvPr/>
        </p:nvCxnSpPr>
        <p:spPr>
          <a:xfrm flipV="1">
            <a:off x="3866583" y="2822674"/>
            <a:ext cx="97383" cy="3473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02E6B0C-E602-422C-AD19-F99361912AA0}"/>
              </a:ext>
            </a:extLst>
          </p:cNvPr>
          <p:cNvSpPr txBox="1"/>
          <p:nvPr/>
        </p:nvSpPr>
        <p:spPr>
          <a:xfrm>
            <a:off x="5505502" y="3478120"/>
            <a:ext cx="141574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chemeClr val="tx2"/>
                </a:solidFill>
                <a:highlight>
                  <a:srgbClr val="FFFF00"/>
                </a:highlight>
              </a:rPr>
              <a:t>R = m/</a:t>
            </a:r>
            <a:r>
              <a:rPr lang="el-GR" sz="1013" dirty="0">
                <a:solidFill>
                  <a:schemeClr val="tx2"/>
                </a:solidFill>
                <a:highlight>
                  <a:srgbClr val="FFFF00"/>
                </a:highlight>
              </a:rPr>
              <a:t>Δ</a:t>
            </a:r>
            <a:r>
              <a:rPr lang="en-US" sz="1013" dirty="0">
                <a:solidFill>
                  <a:schemeClr val="tx2"/>
                </a:solidFill>
                <a:highlight>
                  <a:srgbClr val="FFFF00"/>
                </a:highlight>
              </a:rPr>
              <a:t>m ~ 10,000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BE9588E-4114-4B31-BBAF-0D3BEB280C5B}"/>
              </a:ext>
            </a:extLst>
          </p:cNvPr>
          <p:cNvSpPr txBox="1"/>
          <p:nvPr/>
        </p:nvSpPr>
        <p:spPr>
          <a:xfrm>
            <a:off x="3414713" y="4775827"/>
            <a:ext cx="141574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chemeClr val="tx2"/>
                </a:solidFill>
                <a:highlight>
                  <a:srgbClr val="FFFF00"/>
                </a:highlight>
              </a:rPr>
              <a:t>R ~ 100,000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32D883-E797-4FA2-9BD1-9762CB5F3E9C}"/>
              </a:ext>
            </a:extLst>
          </p:cNvPr>
          <p:cNvSpPr txBox="1"/>
          <p:nvPr/>
        </p:nvSpPr>
        <p:spPr>
          <a:xfrm>
            <a:off x="1644412" y="2897568"/>
            <a:ext cx="113062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chemeClr val="tx2"/>
                </a:solidFill>
                <a:highlight>
                  <a:srgbClr val="FFFF00"/>
                </a:highlight>
              </a:rPr>
              <a:t>R ~ 20,000,000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5F50B39-754B-4F96-9174-DD00FDC13557}"/>
              </a:ext>
            </a:extLst>
          </p:cNvPr>
          <p:cNvGrpSpPr/>
          <p:nvPr/>
        </p:nvGrpSpPr>
        <p:grpSpPr>
          <a:xfrm>
            <a:off x="2066954" y="1462557"/>
            <a:ext cx="4992160" cy="3857625"/>
            <a:chOff x="1502105" y="-62838"/>
            <a:chExt cx="8874950" cy="6858000"/>
          </a:xfrm>
        </p:grpSpPr>
        <p:sp>
          <p:nvSpPr>
            <p:cNvPr id="56" name="Rectangle: Rounded Corners 59">
              <a:extLst>
                <a:ext uri="{FF2B5EF4-FFF2-40B4-BE49-F238E27FC236}">
                  <a16:creationId xmlns:a16="http://schemas.microsoft.com/office/drawing/2014/main" id="{8DCD0AA9-390C-45F4-B60E-22824A8BE8FB}"/>
                </a:ext>
              </a:extLst>
            </p:cNvPr>
            <p:cNvSpPr/>
            <p:nvPr/>
          </p:nvSpPr>
          <p:spPr>
            <a:xfrm>
              <a:off x="1546513" y="365125"/>
              <a:ext cx="8830542" cy="61049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5750B77-5B86-430F-BCED-AD57DEDE7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105" y="-62838"/>
              <a:ext cx="85725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90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173" y="826892"/>
            <a:ext cx="6487035" cy="621711"/>
          </a:xfrm>
        </p:spPr>
        <p:txBody>
          <a:bodyPr/>
          <a:lstStyle/>
          <a:p>
            <a:r>
              <a:rPr lang="en-US" sz="1800" dirty="0"/>
              <a:t>MR-TOF</a:t>
            </a:r>
            <a:br>
              <a:rPr lang="en-US" sz="1800" dirty="0"/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Multi-reflection time-of-flight mass separator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322BFD-6186-4AC2-86B9-FABECFB02F4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18047" y="1517949"/>
            <a:ext cx="3714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System built to be isochronous with respect to energy    …. i.e.   </a:t>
            </a:r>
            <a:r>
              <a:rPr lang="en-US" sz="1350" dirty="0">
                <a:latin typeface="Symbol" panose="05050102010706020507" pitchFamily="18" charset="2"/>
              </a:rPr>
              <a:t>D</a:t>
            </a:r>
            <a:r>
              <a:rPr lang="en-US" sz="1350" dirty="0"/>
              <a:t>t / </a:t>
            </a:r>
            <a:r>
              <a:rPr lang="en-US" sz="1350" dirty="0">
                <a:latin typeface="Symbol" panose="05050102010706020507" pitchFamily="18" charset="2"/>
              </a:rPr>
              <a:t>D</a:t>
            </a:r>
            <a:r>
              <a:rPr lang="en-US" sz="1350" dirty="0"/>
              <a:t>E = 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Keep time dispersion from mass difference</a:t>
            </a:r>
          </a:p>
          <a:p>
            <a:endParaRPr lang="en-US" sz="1350" dirty="0"/>
          </a:p>
        </p:txBody>
      </p:sp>
      <p:grpSp>
        <p:nvGrpSpPr>
          <p:cNvPr id="155654" name="Group 155653"/>
          <p:cNvGrpSpPr/>
          <p:nvPr/>
        </p:nvGrpSpPr>
        <p:grpSpPr>
          <a:xfrm>
            <a:off x="1290728" y="2326112"/>
            <a:ext cx="4582991" cy="2254265"/>
            <a:chOff x="44569" y="1770594"/>
            <a:chExt cx="6110655" cy="3005687"/>
          </a:xfrm>
        </p:grpSpPr>
        <p:grpSp>
          <p:nvGrpSpPr>
            <p:cNvPr id="13" name="Group 12"/>
            <p:cNvGrpSpPr/>
            <p:nvPr/>
          </p:nvGrpSpPr>
          <p:grpSpPr>
            <a:xfrm>
              <a:off x="309563" y="2200817"/>
              <a:ext cx="5381625" cy="2575464"/>
              <a:chOff x="309563" y="2200817"/>
              <a:chExt cx="5381625" cy="2104793"/>
            </a:xfrm>
          </p:grpSpPr>
          <p:sp>
            <p:nvSpPr>
              <p:cNvPr id="12" name="Freeform 11"/>
              <p:cNvSpPr/>
              <p:nvPr/>
            </p:nvSpPr>
            <p:spPr bwMode="auto">
              <a:xfrm>
                <a:off x="309563" y="2200817"/>
                <a:ext cx="2867025" cy="2104793"/>
              </a:xfrm>
              <a:custGeom>
                <a:avLst/>
                <a:gdLst>
                  <a:gd name="connsiteX0" fmla="*/ 0 w 2867025"/>
                  <a:gd name="connsiteY0" fmla="*/ 870996 h 2104793"/>
                  <a:gd name="connsiteX1" fmla="*/ 52387 w 2867025"/>
                  <a:gd name="connsiteY1" fmla="*/ 851946 h 2104793"/>
                  <a:gd name="connsiteX2" fmla="*/ 128587 w 2867025"/>
                  <a:gd name="connsiteY2" fmla="*/ 770983 h 2104793"/>
                  <a:gd name="connsiteX3" fmla="*/ 195262 w 2867025"/>
                  <a:gd name="connsiteY3" fmla="*/ 89946 h 2104793"/>
                  <a:gd name="connsiteX4" fmla="*/ 238125 w 2867025"/>
                  <a:gd name="connsiteY4" fmla="*/ 13746 h 2104793"/>
                  <a:gd name="connsiteX5" fmla="*/ 319087 w 2867025"/>
                  <a:gd name="connsiteY5" fmla="*/ 147096 h 2104793"/>
                  <a:gd name="connsiteX6" fmla="*/ 461962 w 2867025"/>
                  <a:gd name="connsiteY6" fmla="*/ 394746 h 2104793"/>
                  <a:gd name="connsiteX7" fmla="*/ 519112 w 2867025"/>
                  <a:gd name="connsiteY7" fmla="*/ 575721 h 2104793"/>
                  <a:gd name="connsiteX8" fmla="*/ 604837 w 2867025"/>
                  <a:gd name="connsiteY8" fmla="*/ 961483 h 2104793"/>
                  <a:gd name="connsiteX9" fmla="*/ 690562 w 2867025"/>
                  <a:gd name="connsiteY9" fmla="*/ 1390108 h 2104793"/>
                  <a:gd name="connsiteX10" fmla="*/ 795337 w 2867025"/>
                  <a:gd name="connsiteY10" fmla="*/ 1823496 h 2104793"/>
                  <a:gd name="connsiteX11" fmla="*/ 833437 w 2867025"/>
                  <a:gd name="connsiteY11" fmla="*/ 2033046 h 2104793"/>
                  <a:gd name="connsiteX12" fmla="*/ 904875 w 2867025"/>
                  <a:gd name="connsiteY12" fmla="*/ 2104483 h 2104793"/>
                  <a:gd name="connsiteX13" fmla="*/ 933450 w 2867025"/>
                  <a:gd name="connsiteY13" fmla="*/ 2052096 h 2104793"/>
                  <a:gd name="connsiteX14" fmla="*/ 981075 w 2867025"/>
                  <a:gd name="connsiteY14" fmla="*/ 1899696 h 2104793"/>
                  <a:gd name="connsiteX15" fmla="*/ 1052512 w 2867025"/>
                  <a:gd name="connsiteY15" fmla="*/ 1232946 h 2104793"/>
                  <a:gd name="connsiteX16" fmla="*/ 1109662 w 2867025"/>
                  <a:gd name="connsiteY16" fmla="*/ 1042446 h 2104793"/>
                  <a:gd name="connsiteX17" fmla="*/ 1138237 w 2867025"/>
                  <a:gd name="connsiteY17" fmla="*/ 942433 h 2104793"/>
                  <a:gd name="connsiteX18" fmla="*/ 1228725 w 2867025"/>
                  <a:gd name="connsiteY18" fmla="*/ 890046 h 2104793"/>
                  <a:gd name="connsiteX19" fmla="*/ 1390650 w 2867025"/>
                  <a:gd name="connsiteY19" fmla="*/ 890046 h 2104793"/>
                  <a:gd name="connsiteX20" fmla="*/ 2867025 w 2867025"/>
                  <a:gd name="connsiteY20" fmla="*/ 894808 h 210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67025" h="2104793">
                    <a:moveTo>
                      <a:pt x="0" y="870996"/>
                    </a:moveTo>
                    <a:cubicBezTo>
                      <a:pt x="15478" y="869805"/>
                      <a:pt x="30956" y="868615"/>
                      <a:pt x="52387" y="851946"/>
                    </a:cubicBezTo>
                    <a:cubicBezTo>
                      <a:pt x="73818" y="835277"/>
                      <a:pt x="104775" y="897983"/>
                      <a:pt x="128587" y="770983"/>
                    </a:cubicBezTo>
                    <a:cubicBezTo>
                      <a:pt x="152399" y="643983"/>
                      <a:pt x="177006" y="216152"/>
                      <a:pt x="195262" y="89946"/>
                    </a:cubicBezTo>
                    <a:cubicBezTo>
                      <a:pt x="213518" y="-36260"/>
                      <a:pt x="217488" y="4221"/>
                      <a:pt x="238125" y="13746"/>
                    </a:cubicBezTo>
                    <a:cubicBezTo>
                      <a:pt x="258762" y="23271"/>
                      <a:pt x="281781" y="83596"/>
                      <a:pt x="319087" y="147096"/>
                    </a:cubicBezTo>
                    <a:cubicBezTo>
                      <a:pt x="356393" y="210596"/>
                      <a:pt x="428625" y="323309"/>
                      <a:pt x="461962" y="394746"/>
                    </a:cubicBezTo>
                    <a:cubicBezTo>
                      <a:pt x="495299" y="466183"/>
                      <a:pt x="495299" y="481265"/>
                      <a:pt x="519112" y="575721"/>
                    </a:cubicBezTo>
                    <a:cubicBezTo>
                      <a:pt x="542925" y="670177"/>
                      <a:pt x="576262" y="825752"/>
                      <a:pt x="604837" y="961483"/>
                    </a:cubicBezTo>
                    <a:cubicBezTo>
                      <a:pt x="633412" y="1097214"/>
                      <a:pt x="658812" y="1246439"/>
                      <a:pt x="690562" y="1390108"/>
                    </a:cubicBezTo>
                    <a:cubicBezTo>
                      <a:pt x="722312" y="1533777"/>
                      <a:pt x="771525" y="1716340"/>
                      <a:pt x="795337" y="1823496"/>
                    </a:cubicBezTo>
                    <a:cubicBezTo>
                      <a:pt x="819149" y="1930652"/>
                      <a:pt x="815181" y="1986215"/>
                      <a:pt x="833437" y="2033046"/>
                    </a:cubicBezTo>
                    <a:cubicBezTo>
                      <a:pt x="851693" y="2079877"/>
                      <a:pt x="888206" y="2101308"/>
                      <a:pt x="904875" y="2104483"/>
                    </a:cubicBezTo>
                    <a:cubicBezTo>
                      <a:pt x="921544" y="2107658"/>
                      <a:pt x="920750" y="2086227"/>
                      <a:pt x="933450" y="2052096"/>
                    </a:cubicBezTo>
                    <a:cubicBezTo>
                      <a:pt x="946150" y="2017965"/>
                      <a:pt x="961231" y="2036221"/>
                      <a:pt x="981075" y="1899696"/>
                    </a:cubicBezTo>
                    <a:cubicBezTo>
                      <a:pt x="1000919" y="1763171"/>
                      <a:pt x="1031081" y="1375821"/>
                      <a:pt x="1052512" y="1232946"/>
                    </a:cubicBezTo>
                    <a:cubicBezTo>
                      <a:pt x="1073943" y="1090071"/>
                      <a:pt x="1095374" y="1090865"/>
                      <a:pt x="1109662" y="1042446"/>
                    </a:cubicBezTo>
                    <a:cubicBezTo>
                      <a:pt x="1123950" y="994027"/>
                      <a:pt x="1118393" y="967833"/>
                      <a:pt x="1138237" y="942433"/>
                    </a:cubicBezTo>
                    <a:cubicBezTo>
                      <a:pt x="1158081" y="917033"/>
                      <a:pt x="1186656" y="898777"/>
                      <a:pt x="1228725" y="890046"/>
                    </a:cubicBezTo>
                    <a:cubicBezTo>
                      <a:pt x="1270794" y="881315"/>
                      <a:pt x="1390650" y="890046"/>
                      <a:pt x="1390650" y="890046"/>
                    </a:cubicBezTo>
                    <a:lnTo>
                      <a:pt x="2867025" y="894808"/>
                    </a:lnTo>
                  </a:path>
                </a:pathLst>
              </a:custGeom>
              <a:noFill/>
              <a:ln w="571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Calibri" pitchFamily="34" charset="0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 flipH="1">
                <a:off x="2824163" y="2200817"/>
                <a:ext cx="2867025" cy="2104793"/>
              </a:xfrm>
              <a:custGeom>
                <a:avLst/>
                <a:gdLst>
                  <a:gd name="connsiteX0" fmla="*/ 0 w 2867025"/>
                  <a:gd name="connsiteY0" fmla="*/ 870996 h 2104793"/>
                  <a:gd name="connsiteX1" fmla="*/ 52387 w 2867025"/>
                  <a:gd name="connsiteY1" fmla="*/ 851946 h 2104793"/>
                  <a:gd name="connsiteX2" fmla="*/ 128587 w 2867025"/>
                  <a:gd name="connsiteY2" fmla="*/ 770983 h 2104793"/>
                  <a:gd name="connsiteX3" fmla="*/ 195262 w 2867025"/>
                  <a:gd name="connsiteY3" fmla="*/ 89946 h 2104793"/>
                  <a:gd name="connsiteX4" fmla="*/ 238125 w 2867025"/>
                  <a:gd name="connsiteY4" fmla="*/ 13746 h 2104793"/>
                  <a:gd name="connsiteX5" fmla="*/ 319087 w 2867025"/>
                  <a:gd name="connsiteY5" fmla="*/ 147096 h 2104793"/>
                  <a:gd name="connsiteX6" fmla="*/ 461962 w 2867025"/>
                  <a:gd name="connsiteY6" fmla="*/ 394746 h 2104793"/>
                  <a:gd name="connsiteX7" fmla="*/ 519112 w 2867025"/>
                  <a:gd name="connsiteY7" fmla="*/ 575721 h 2104793"/>
                  <a:gd name="connsiteX8" fmla="*/ 604837 w 2867025"/>
                  <a:gd name="connsiteY8" fmla="*/ 961483 h 2104793"/>
                  <a:gd name="connsiteX9" fmla="*/ 690562 w 2867025"/>
                  <a:gd name="connsiteY9" fmla="*/ 1390108 h 2104793"/>
                  <a:gd name="connsiteX10" fmla="*/ 795337 w 2867025"/>
                  <a:gd name="connsiteY10" fmla="*/ 1823496 h 2104793"/>
                  <a:gd name="connsiteX11" fmla="*/ 833437 w 2867025"/>
                  <a:gd name="connsiteY11" fmla="*/ 2033046 h 2104793"/>
                  <a:gd name="connsiteX12" fmla="*/ 904875 w 2867025"/>
                  <a:gd name="connsiteY12" fmla="*/ 2104483 h 2104793"/>
                  <a:gd name="connsiteX13" fmla="*/ 933450 w 2867025"/>
                  <a:gd name="connsiteY13" fmla="*/ 2052096 h 2104793"/>
                  <a:gd name="connsiteX14" fmla="*/ 981075 w 2867025"/>
                  <a:gd name="connsiteY14" fmla="*/ 1899696 h 2104793"/>
                  <a:gd name="connsiteX15" fmla="*/ 1052512 w 2867025"/>
                  <a:gd name="connsiteY15" fmla="*/ 1232946 h 2104793"/>
                  <a:gd name="connsiteX16" fmla="*/ 1109662 w 2867025"/>
                  <a:gd name="connsiteY16" fmla="*/ 1042446 h 2104793"/>
                  <a:gd name="connsiteX17" fmla="*/ 1138237 w 2867025"/>
                  <a:gd name="connsiteY17" fmla="*/ 942433 h 2104793"/>
                  <a:gd name="connsiteX18" fmla="*/ 1228725 w 2867025"/>
                  <a:gd name="connsiteY18" fmla="*/ 890046 h 2104793"/>
                  <a:gd name="connsiteX19" fmla="*/ 1390650 w 2867025"/>
                  <a:gd name="connsiteY19" fmla="*/ 890046 h 2104793"/>
                  <a:gd name="connsiteX20" fmla="*/ 2867025 w 2867025"/>
                  <a:gd name="connsiteY20" fmla="*/ 894808 h 210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67025" h="2104793">
                    <a:moveTo>
                      <a:pt x="0" y="870996"/>
                    </a:moveTo>
                    <a:cubicBezTo>
                      <a:pt x="15478" y="869805"/>
                      <a:pt x="30956" y="868615"/>
                      <a:pt x="52387" y="851946"/>
                    </a:cubicBezTo>
                    <a:cubicBezTo>
                      <a:pt x="73818" y="835277"/>
                      <a:pt x="104775" y="897983"/>
                      <a:pt x="128587" y="770983"/>
                    </a:cubicBezTo>
                    <a:cubicBezTo>
                      <a:pt x="152399" y="643983"/>
                      <a:pt x="177006" y="216152"/>
                      <a:pt x="195262" y="89946"/>
                    </a:cubicBezTo>
                    <a:cubicBezTo>
                      <a:pt x="213518" y="-36260"/>
                      <a:pt x="217488" y="4221"/>
                      <a:pt x="238125" y="13746"/>
                    </a:cubicBezTo>
                    <a:cubicBezTo>
                      <a:pt x="258762" y="23271"/>
                      <a:pt x="281781" y="83596"/>
                      <a:pt x="319087" y="147096"/>
                    </a:cubicBezTo>
                    <a:cubicBezTo>
                      <a:pt x="356393" y="210596"/>
                      <a:pt x="428625" y="323309"/>
                      <a:pt x="461962" y="394746"/>
                    </a:cubicBezTo>
                    <a:cubicBezTo>
                      <a:pt x="495299" y="466183"/>
                      <a:pt x="495299" y="481265"/>
                      <a:pt x="519112" y="575721"/>
                    </a:cubicBezTo>
                    <a:cubicBezTo>
                      <a:pt x="542925" y="670177"/>
                      <a:pt x="576262" y="825752"/>
                      <a:pt x="604837" y="961483"/>
                    </a:cubicBezTo>
                    <a:cubicBezTo>
                      <a:pt x="633412" y="1097214"/>
                      <a:pt x="658812" y="1246439"/>
                      <a:pt x="690562" y="1390108"/>
                    </a:cubicBezTo>
                    <a:cubicBezTo>
                      <a:pt x="722312" y="1533777"/>
                      <a:pt x="771525" y="1716340"/>
                      <a:pt x="795337" y="1823496"/>
                    </a:cubicBezTo>
                    <a:cubicBezTo>
                      <a:pt x="819149" y="1930652"/>
                      <a:pt x="815181" y="1986215"/>
                      <a:pt x="833437" y="2033046"/>
                    </a:cubicBezTo>
                    <a:cubicBezTo>
                      <a:pt x="851693" y="2079877"/>
                      <a:pt x="888206" y="2101308"/>
                      <a:pt x="904875" y="2104483"/>
                    </a:cubicBezTo>
                    <a:cubicBezTo>
                      <a:pt x="921544" y="2107658"/>
                      <a:pt x="920750" y="2086227"/>
                      <a:pt x="933450" y="2052096"/>
                    </a:cubicBezTo>
                    <a:cubicBezTo>
                      <a:pt x="946150" y="2017965"/>
                      <a:pt x="961231" y="2036221"/>
                      <a:pt x="981075" y="1899696"/>
                    </a:cubicBezTo>
                    <a:cubicBezTo>
                      <a:pt x="1000919" y="1763171"/>
                      <a:pt x="1031081" y="1375821"/>
                      <a:pt x="1052512" y="1232946"/>
                    </a:cubicBezTo>
                    <a:cubicBezTo>
                      <a:pt x="1073943" y="1090071"/>
                      <a:pt x="1095374" y="1090865"/>
                      <a:pt x="1109662" y="1042446"/>
                    </a:cubicBezTo>
                    <a:cubicBezTo>
                      <a:pt x="1123950" y="994027"/>
                      <a:pt x="1118393" y="967833"/>
                      <a:pt x="1138237" y="942433"/>
                    </a:cubicBezTo>
                    <a:cubicBezTo>
                      <a:pt x="1158081" y="917033"/>
                      <a:pt x="1186656" y="898777"/>
                      <a:pt x="1228725" y="890046"/>
                    </a:cubicBezTo>
                    <a:cubicBezTo>
                      <a:pt x="1270794" y="881315"/>
                      <a:pt x="1390650" y="890046"/>
                      <a:pt x="1390650" y="890046"/>
                    </a:cubicBezTo>
                    <a:lnTo>
                      <a:pt x="2867025" y="894808"/>
                    </a:lnTo>
                  </a:path>
                </a:pathLst>
              </a:custGeom>
              <a:noFill/>
              <a:ln w="571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Calibri" pitchFamily="34" charset="0"/>
                </a:endParaRPr>
              </a:p>
            </p:txBody>
          </p:sp>
        </p:grpSp>
        <p:cxnSp>
          <p:nvCxnSpPr>
            <p:cNvPr id="18" name="Straight Arrow Connector 17"/>
            <p:cNvCxnSpPr/>
            <p:nvPr/>
          </p:nvCxnSpPr>
          <p:spPr bwMode="auto">
            <a:xfrm>
              <a:off x="5145932" y="2636196"/>
              <a:ext cx="914400" cy="914400"/>
            </a:xfrm>
            <a:prstGeom prst="straightConnector1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5145932" y="2200817"/>
              <a:ext cx="914400" cy="914400"/>
            </a:xfrm>
            <a:prstGeom prst="straightConnector1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659318" y="2294951"/>
              <a:ext cx="4650901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>
              <a:off x="736060" y="2440766"/>
              <a:ext cx="4497421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834958" y="2591429"/>
              <a:ext cx="4310974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V="1">
              <a:off x="309563" y="1955260"/>
              <a:ext cx="0" cy="2821021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5648" name="TextBox 155647"/>
            <p:cNvSpPr txBox="1"/>
            <p:nvPr/>
          </p:nvSpPr>
          <p:spPr>
            <a:xfrm>
              <a:off x="44569" y="1770594"/>
              <a:ext cx="45336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V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>
              <a:off x="271252" y="3286664"/>
              <a:ext cx="578908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5786080" y="3282480"/>
              <a:ext cx="36914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d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43833" y="2113219"/>
              <a:ext cx="6219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solidFill>
                    <a:srgbClr val="FF0000"/>
                  </a:solidFill>
                </a:rPr>
                <a:t>E + </a:t>
              </a:r>
              <a:r>
                <a:rPr lang="en-US" sz="750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750" dirty="0">
                  <a:solidFill>
                    <a:srgbClr val="FF0000"/>
                  </a:solidFill>
                </a:rPr>
                <a:t>E</a:t>
              </a:r>
            </a:p>
            <a:p>
              <a:r>
                <a:rPr lang="en-US" sz="750" dirty="0">
                  <a:solidFill>
                    <a:srgbClr val="FF0000"/>
                  </a:solidFill>
                </a:rPr>
                <a:t>    E</a:t>
              </a:r>
            </a:p>
            <a:p>
              <a:r>
                <a:rPr lang="en-US" sz="750" dirty="0">
                  <a:solidFill>
                    <a:srgbClr val="FF0000"/>
                  </a:solidFill>
                </a:rPr>
                <a:t>E - </a:t>
              </a:r>
              <a:r>
                <a:rPr lang="en-US" sz="750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750" dirty="0">
                  <a:solidFill>
                    <a:srgbClr val="FF0000"/>
                  </a:solidFill>
                </a:rPr>
                <a:t>E</a:t>
              </a:r>
            </a:p>
          </p:txBody>
        </p:sp>
      </p:grpSp>
      <p:pic>
        <p:nvPicPr>
          <p:cNvPr id="26" name="Graphic 21">
            <a:extLst>
              <a:ext uri="{FF2B5EF4-FFF2-40B4-BE49-F238E27FC236}">
                <a16:creationId xmlns:a16="http://schemas.microsoft.com/office/drawing/2014/main" id="{9186E7F2-1277-4AF4-A20D-464369E97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0086" y="4408996"/>
            <a:ext cx="1170021" cy="1303536"/>
          </a:xfrm>
          <a:prstGeom prst="rect">
            <a:avLst/>
          </a:prstGeom>
        </p:spPr>
      </p:pic>
      <p:pic>
        <p:nvPicPr>
          <p:cNvPr id="27" name="Graphic 32">
            <a:extLst>
              <a:ext uri="{FF2B5EF4-FFF2-40B4-BE49-F238E27FC236}">
                <a16:creationId xmlns:a16="http://schemas.microsoft.com/office/drawing/2014/main" id="{BE42F2A3-4FBF-4952-9633-447A50DE36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9122" y="5740641"/>
            <a:ext cx="365412" cy="84326"/>
          </a:xfrm>
          <a:prstGeom prst="rect">
            <a:avLst/>
          </a:prstGeom>
        </p:spPr>
      </p:pic>
      <p:pic>
        <p:nvPicPr>
          <p:cNvPr id="29" name="Graphic 34">
            <a:extLst>
              <a:ext uri="{FF2B5EF4-FFF2-40B4-BE49-F238E27FC236}">
                <a16:creationId xmlns:a16="http://schemas.microsoft.com/office/drawing/2014/main" id="{FC5763F0-B530-4EEF-9AF8-3F7177F45A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0085" y="2960633"/>
            <a:ext cx="1181612" cy="1316451"/>
          </a:xfrm>
          <a:prstGeom prst="rect">
            <a:avLst/>
          </a:prstGeom>
        </p:spPr>
      </p:pic>
      <p:pic>
        <p:nvPicPr>
          <p:cNvPr id="30" name="Graphic 35">
            <a:extLst>
              <a:ext uri="{FF2B5EF4-FFF2-40B4-BE49-F238E27FC236}">
                <a16:creationId xmlns:a16="http://schemas.microsoft.com/office/drawing/2014/main" id="{1544AADD-4FC7-4D71-9661-E6B95DBEB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3173" y="4295727"/>
            <a:ext cx="369032" cy="85161"/>
          </a:xfrm>
          <a:prstGeom prst="rect">
            <a:avLst/>
          </a:prstGeom>
        </p:spPr>
      </p:pic>
      <p:pic>
        <p:nvPicPr>
          <p:cNvPr id="33" name="Graphic 37">
            <a:extLst>
              <a:ext uri="{FF2B5EF4-FFF2-40B4-BE49-F238E27FC236}">
                <a16:creationId xmlns:a16="http://schemas.microsoft.com/office/drawing/2014/main" id="{F664F00C-D1BC-4523-ABDA-9F14B860B0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20086" y="1559981"/>
            <a:ext cx="1255443" cy="1301032"/>
          </a:xfrm>
          <a:prstGeom prst="rect">
            <a:avLst/>
          </a:prstGeom>
        </p:spPr>
      </p:pic>
      <p:pic>
        <p:nvPicPr>
          <p:cNvPr id="35" name="Graphic 38">
            <a:extLst>
              <a:ext uri="{FF2B5EF4-FFF2-40B4-BE49-F238E27FC236}">
                <a16:creationId xmlns:a16="http://schemas.microsoft.com/office/drawing/2014/main" id="{6DDA6283-0FC3-4690-9026-1B0BA091AF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5067" y="2889067"/>
            <a:ext cx="364710" cy="841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E7759E1-6B0D-4414-B771-85B5E5B139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195" y="4094658"/>
            <a:ext cx="1601365" cy="446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5009" y="4754300"/>
            <a:ext cx="4377540" cy="88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6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89708" y="1817012"/>
            <a:ext cx="6511679" cy="3175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C60DA-8C5E-4D21-87BD-32864D46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601" y="958853"/>
            <a:ext cx="6773399" cy="715637"/>
          </a:xfrm>
        </p:spPr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Phase-Imaging Ion Cyclotron Resonance (PI-ICR) method in the CPT Penning trap spectrometer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A51E0D-4F30-4863-AAD7-0939F313C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490" y="2283993"/>
            <a:ext cx="3295055" cy="760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3885D4-A95A-4E9D-B5F8-ECC4951168C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7178" y="4127301"/>
            <a:ext cx="2173949" cy="349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8A8ABD-0B7D-4BB5-8517-31EEFDBEF2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107" y="1906934"/>
            <a:ext cx="3601271" cy="30868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46FCEA-3497-414E-9F21-F5BAC819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490" y="2279751"/>
            <a:ext cx="3289697" cy="776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29744E-F6C2-40D9-9AFC-7DCD0F8601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107" y="1906934"/>
            <a:ext cx="3601271" cy="3086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7E2A17-179F-45E7-BFE6-490E31B0B6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107" y="1906934"/>
            <a:ext cx="3601271" cy="30868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7FDC81-8558-4605-B11A-3AC7C6BE2840}"/>
              </a:ext>
            </a:extLst>
          </p:cNvPr>
          <p:cNvSpPr txBox="1"/>
          <p:nvPr/>
        </p:nvSpPr>
        <p:spPr>
          <a:xfrm>
            <a:off x="4391489" y="3228407"/>
            <a:ext cx="3039252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this method we are measuring the sum of the two orbital frequencies.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DDCA0D-D2C6-457E-947D-76DE182E286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84" y="3698607"/>
            <a:ext cx="1535004" cy="207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EC1E27-5333-4893-B7BD-FF640951D2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687" y="1905820"/>
            <a:ext cx="3601271" cy="30868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5912" y="5021423"/>
            <a:ext cx="3563339" cy="34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Originally developed off-line by S. </a:t>
            </a:r>
            <a:r>
              <a:rPr lang="en-US" sz="8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Eliseev</a:t>
            </a:r>
            <a:r>
              <a:rPr lang="en-US" sz="8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PRL 110 (2013) 082501 </a:t>
            </a:r>
          </a:p>
          <a:p>
            <a:endParaRPr lang="en-US" sz="817" dirty="0"/>
          </a:p>
        </p:txBody>
      </p:sp>
      <p:sp>
        <p:nvSpPr>
          <p:cNvPr id="4" name="TextBox 3"/>
          <p:cNvSpPr txBox="1"/>
          <p:nvPr/>
        </p:nvSpPr>
        <p:spPr>
          <a:xfrm>
            <a:off x="1468472" y="5316864"/>
            <a:ext cx="6391334" cy="5078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We have demonstrated resolution of over 10,000,000 allowing to easily separate isomers</a:t>
            </a:r>
          </a:p>
        </p:txBody>
      </p:sp>
    </p:spTree>
    <p:extLst>
      <p:ext uri="{BB962C8B-B14F-4D97-AF65-F5344CB8AC3E}">
        <p14:creationId xmlns:p14="http://schemas.microsoft.com/office/powerpoint/2010/main" val="22748483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063229"/>
            <a:ext cx="6279676" cy="551910"/>
          </a:xfrm>
        </p:spPr>
        <p:txBody>
          <a:bodyPr/>
          <a:lstStyle/>
          <a:p>
            <a:r>
              <a:rPr lang="en-US" dirty="0"/>
              <a:t>PI-ICR mass separation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447E1-D9E5-4F69-87FA-FDD02BADC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775" y="1988831"/>
            <a:ext cx="3086804" cy="3086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A78BF8-F931-44D7-883A-7232BA141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912" y="1988831"/>
            <a:ext cx="3601271" cy="3086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5ECA00-547F-4A7F-BAC9-40904702E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775" y="1988831"/>
            <a:ext cx="3086804" cy="3086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9A93D-4195-4861-A631-7E4E752661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911" y="1988831"/>
            <a:ext cx="3601271" cy="3086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2F3D84-ECBD-4ABC-9587-C0003A499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774" y="1988831"/>
            <a:ext cx="3086804" cy="30868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E68414-BCFF-4CB0-8A9D-FAB77EB9DD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910" y="1988831"/>
            <a:ext cx="3601271" cy="3086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BE1414-F733-457E-BDBE-EC9DF602E5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774" y="1988831"/>
            <a:ext cx="3086804" cy="3086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BF2F56-3C81-4A96-975D-B5DB0CD51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909" y="1988831"/>
            <a:ext cx="3601271" cy="30868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38A83-C1A2-4FB1-8B2C-7748A76BAE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773" y="1988831"/>
            <a:ext cx="3086804" cy="30868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85E8BC-F0EC-4898-B857-EEAB3F4B5F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909" y="1988831"/>
            <a:ext cx="3601271" cy="3086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490D07-6D47-4736-A882-99D2835C63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338" y="1763005"/>
            <a:ext cx="2129645" cy="32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MR-TOF + PI-ICR</a:t>
            </a:r>
            <a:br>
              <a:rPr lang="en-US" dirty="0"/>
            </a:b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Beam of A/q = 150/2+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3FDDE5D-1CA6-432C-B558-C19B44F290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8043" y="3941071"/>
            <a:ext cx="3891154" cy="10882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345C4E-5E03-4EB7-9BBE-FF2E16F5B63E}"/>
              </a:ext>
            </a:extLst>
          </p:cNvPr>
          <p:cNvGrpSpPr/>
          <p:nvPr/>
        </p:nvGrpSpPr>
        <p:grpSpPr>
          <a:xfrm>
            <a:off x="4196407" y="2285649"/>
            <a:ext cx="1301156" cy="1267989"/>
            <a:chOff x="4356340" y="563860"/>
            <a:chExt cx="2391493" cy="2330533"/>
          </a:xfrm>
        </p:grpSpPr>
        <p:pic>
          <p:nvPicPr>
            <p:cNvPr id="7" name="Graphic 7">
              <a:extLst>
                <a:ext uri="{FF2B5EF4-FFF2-40B4-BE49-F238E27FC236}">
                  <a16:creationId xmlns:a16="http://schemas.microsoft.com/office/drawing/2014/main" id="{F3F29789-D851-492A-BA7A-C5CDF0E25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56340" y="563860"/>
              <a:ext cx="2391493" cy="23305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BDF9CC-F5EC-4EC9-9E68-E12A9433AFA7}"/>
                </a:ext>
              </a:extLst>
            </p:cNvPr>
            <p:cNvSpPr txBox="1"/>
            <p:nvPr/>
          </p:nvSpPr>
          <p:spPr>
            <a:xfrm>
              <a:off x="4661808" y="2234573"/>
              <a:ext cx="914400" cy="456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dirty="0" err="1">
                  <a:solidFill>
                    <a:srgbClr val="FE6060"/>
                  </a:solidFill>
                </a:rPr>
                <a:t>Pr</a:t>
              </a:r>
              <a:endParaRPr lang="en-US" sz="1013" dirty="0">
                <a:solidFill>
                  <a:srgbClr val="FE606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3EEE11-0B40-42DE-99D7-8453B326D1EC}"/>
              </a:ext>
            </a:extLst>
          </p:cNvPr>
          <p:cNvGrpSpPr/>
          <p:nvPr/>
        </p:nvGrpSpPr>
        <p:grpSpPr>
          <a:xfrm>
            <a:off x="5418599" y="2285649"/>
            <a:ext cx="1301156" cy="1267989"/>
            <a:chOff x="6747834" y="657191"/>
            <a:chExt cx="2295720" cy="2237202"/>
          </a:xfrm>
        </p:grpSpPr>
        <p:pic>
          <p:nvPicPr>
            <p:cNvPr id="10" name="Graphic 8">
              <a:extLst>
                <a:ext uri="{FF2B5EF4-FFF2-40B4-BE49-F238E27FC236}">
                  <a16:creationId xmlns:a16="http://schemas.microsoft.com/office/drawing/2014/main" id="{26D3FBEB-CD42-480F-A940-F4B771C8A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47834" y="657191"/>
              <a:ext cx="2295720" cy="223720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3F164B-2E39-4350-B478-3C4C9669D004}"/>
                </a:ext>
              </a:extLst>
            </p:cNvPr>
            <p:cNvSpPr txBox="1"/>
            <p:nvPr/>
          </p:nvSpPr>
          <p:spPr>
            <a:xfrm>
              <a:off x="7061929" y="2267241"/>
              <a:ext cx="679688" cy="437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dirty="0">
                  <a:solidFill>
                    <a:srgbClr val="5FB0B0"/>
                  </a:solidFill>
                </a:rPr>
                <a:t>Ce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C549C0-4165-44FC-A2B5-6BF949B2FA0D}"/>
              </a:ext>
            </a:extLst>
          </p:cNvPr>
          <p:cNvGrpSpPr/>
          <p:nvPr/>
        </p:nvGrpSpPr>
        <p:grpSpPr>
          <a:xfrm>
            <a:off x="6662975" y="2262616"/>
            <a:ext cx="1336874" cy="1267989"/>
            <a:chOff x="9154712" y="563860"/>
            <a:chExt cx="2457141" cy="2330533"/>
          </a:xfrm>
        </p:grpSpPr>
        <p:pic>
          <p:nvPicPr>
            <p:cNvPr id="13" name="Graphic 9">
              <a:extLst>
                <a:ext uri="{FF2B5EF4-FFF2-40B4-BE49-F238E27FC236}">
                  <a16:creationId xmlns:a16="http://schemas.microsoft.com/office/drawing/2014/main" id="{8BF2962A-D943-42BB-8223-97567E533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54712" y="563860"/>
              <a:ext cx="2457141" cy="23305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ABE7B2-C98D-44BC-B507-765B184C33EE}"/>
                </a:ext>
              </a:extLst>
            </p:cNvPr>
            <p:cNvSpPr txBox="1"/>
            <p:nvPr/>
          </p:nvSpPr>
          <p:spPr>
            <a:xfrm>
              <a:off x="9468883" y="2267243"/>
              <a:ext cx="914400" cy="456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dirty="0" err="1">
                  <a:solidFill>
                    <a:srgbClr val="FF9F60"/>
                  </a:solidFill>
                </a:rPr>
                <a:t>CeH</a:t>
              </a:r>
              <a:endParaRPr lang="en-US" sz="1013" dirty="0">
                <a:solidFill>
                  <a:srgbClr val="FF9F6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184086-F408-48D0-9680-DD3FDC1F637A}"/>
              </a:ext>
            </a:extLst>
          </p:cNvPr>
          <p:cNvGrpSpPr/>
          <p:nvPr/>
        </p:nvGrpSpPr>
        <p:grpSpPr>
          <a:xfrm>
            <a:off x="5425860" y="3586384"/>
            <a:ext cx="1228640" cy="1197323"/>
            <a:chOff x="6719889" y="2984734"/>
            <a:chExt cx="2428874" cy="2366962"/>
          </a:xfrm>
        </p:grpSpPr>
        <p:pic>
          <p:nvPicPr>
            <p:cNvPr id="16" name="Graphic 11">
              <a:extLst>
                <a:ext uri="{FF2B5EF4-FFF2-40B4-BE49-F238E27FC236}">
                  <a16:creationId xmlns:a16="http://schemas.microsoft.com/office/drawing/2014/main" id="{6B2BA799-1A4F-4011-A34C-BC15F1A2F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19889" y="2984734"/>
              <a:ext cx="2428874" cy="236696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FA4EE8-F482-4C0D-9A33-E7031BB9475A}"/>
                </a:ext>
              </a:extLst>
            </p:cNvPr>
            <p:cNvSpPr txBox="1"/>
            <p:nvPr/>
          </p:nvSpPr>
          <p:spPr>
            <a:xfrm>
              <a:off x="7027913" y="4714242"/>
              <a:ext cx="914400" cy="490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dirty="0">
                  <a:solidFill>
                    <a:srgbClr val="60B060"/>
                  </a:solidFill>
                </a:rPr>
                <a:t>La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0548AA-CB18-4A8C-A769-877B25E804C5}"/>
              </a:ext>
            </a:extLst>
          </p:cNvPr>
          <p:cNvGrpSpPr/>
          <p:nvPr/>
        </p:nvGrpSpPr>
        <p:grpSpPr>
          <a:xfrm>
            <a:off x="6678562" y="3609007"/>
            <a:ext cx="1322438" cy="1151902"/>
            <a:chOff x="9148763" y="2984734"/>
            <a:chExt cx="2717385" cy="2366962"/>
          </a:xfrm>
        </p:grpSpPr>
        <p:pic>
          <p:nvPicPr>
            <p:cNvPr id="19" name="Graphic 10">
              <a:extLst>
                <a:ext uri="{FF2B5EF4-FFF2-40B4-BE49-F238E27FC236}">
                  <a16:creationId xmlns:a16="http://schemas.microsoft.com/office/drawing/2014/main" id="{99B6BAA6-935D-476E-8333-97033702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48763" y="2984734"/>
              <a:ext cx="2428874" cy="236696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0236F1-29B0-40A1-8934-00209454F6B4}"/>
                </a:ext>
              </a:extLst>
            </p:cNvPr>
            <p:cNvSpPr txBox="1"/>
            <p:nvPr/>
          </p:nvSpPr>
          <p:spPr>
            <a:xfrm>
              <a:off x="10951749" y="4714243"/>
              <a:ext cx="914399" cy="510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dirty="0" err="1">
                  <a:solidFill>
                    <a:srgbClr val="606060"/>
                  </a:solidFill>
                </a:rPr>
                <a:t>LaH</a:t>
              </a:r>
              <a:endParaRPr lang="en-US" sz="1013" dirty="0">
                <a:solidFill>
                  <a:srgbClr val="606060"/>
                </a:solidFill>
              </a:endParaRPr>
            </a:p>
          </p:txBody>
        </p:sp>
      </p:grpSp>
      <p:pic>
        <p:nvPicPr>
          <p:cNvPr id="21" name="Graphic 6">
            <a:extLst>
              <a:ext uri="{FF2B5EF4-FFF2-40B4-BE49-F238E27FC236}">
                <a16:creationId xmlns:a16="http://schemas.microsoft.com/office/drawing/2014/main" id="{5196E30D-D022-482D-A53F-6215552188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69920" y="2438467"/>
            <a:ext cx="1170677" cy="11408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C545DB-D7D3-424B-8A69-16C6F2B448D3}"/>
              </a:ext>
            </a:extLst>
          </p:cNvPr>
          <p:cNvSpPr txBox="1"/>
          <p:nvPr/>
        </p:nvSpPr>
        <p:spPr>
          <a:xfrm>
            <a:off x="1196348" y="2453475"/>
            <a:ext cx="1720764" cy="1651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Wingdings" panose="05000000000000000000" pitchFamily="2" charset="2"/>
              <a:buChar char="q"/>
            </a:pPr>
            <a:r>
              <a:rPr lang="en-US" sz="1013" dirty="0"/>
              <a:t>MR-TOF is a crucial device for the CPT</a:t>
            </a:r>
          </a:p>
          <a:p>
            <a:pPr marL="160735" indent="-160735">
              <a:buFont typeface="Wingdings" panose="05000000000000000000" pitchFamily="2" charset="2"/>
              <a:buChar char="q"/>
            </a:pPr>
            <a:r>
              <a:rPr lang="en-US" sz="1013" dirty="0">
                <a:solidFill>
                  <a:srgbClr val="FF0000"/>
                </a:solidFill>
              </a:rPr>
              <a:t>What does R = 100,000 really mean?</a:t>
            </a:r>
          </a:p>
          <a:p>
            <a:pPr marL="160735" indent="-160735">
              <a:buFont typeface="Wingdings" panose="05000000000000000000" pitchFamily="2" charset="2"/>
              <a:buChar char="q"/>
            </a:pPr>
            <a:r>
              <a:rPr lang="en-US" sz="1013" dirty="0"/>
              <a:t>Moving 300ns BNG window around allows us to select a single isobar and suppress others</a:t>
            </a:r>
          </a:p>
          <a:p>
            <a:pPr marL="160735" indent="-160735">
              <a:buFont typeface="Wingdings" panose="05000000000000000000" pitchFamily="2" charset="2"/>
              <a:buChar char="q"/>
            </a:pPr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41186443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8.9689"/>
  <p:tag name="ORIGINALWIDTH" val="892.3884"/>
  <p:tag name="LATEXADDIN" val="\documentclass{article}&#10;\usepackage{amsmath}&#10;\usepackage{color}&#10;\pagestyle{empty}&#10;\begin{document}&#10;&#10;\color{black}&#10;$$&#10;R = \frac{m}{\Delta m} = \frac{t}{2\Delta t}&#10;$$&#10;\end{document}"/>
  <p:tag name="IGUANATEXSIZE" val="20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1.7285"/>
  <p:tag name="ORIGINALWIDTH" val="1067.117"/>
  <p:tag name="LATEXADDIN" val="\documentclass{article}&#10;\usepackage{amsmath}&#10;\usepackage{color}&#10;\pagestyle{empty}&#10;\begin{document}&#10;&#10;\color{white}&#10;$&#10;\omega_c = \frac{\phi_{tot}}{t_1} = \frac{\phi_c + 2\pi N}{t_1}&#10;$&#10;&#10;&#10;\end{document}"/>
  <p:tag name="IGUANATEXSIZE" val="20"/>
  <p:tag name="IGUANATEXCURSOR" val="17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.9872"/>
  <p:tag name="ORIGINALWIDTH" val="755.1556"/>
  <p:tag name="LATEXADDIN" val="\documentclass{article}&#10;\usepackage{amsmath}&#10;\usepackage{color}&#10;\pagestyle{empty}&#10;\begin{document}&#10;&#10;\color{white}&#10;$\omega_c = \omega_- + \omega_+$&#10;&#10;&#10;\end{document}"/>
  <p:tag name="IGUANATEXSIZE" val="20"/>
  <p:tag name="IGUANATEXCURSOR" val="1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9802"/>
  <p:tag name="ORIGINALWIDTH" val="1045.369"/>
  <p:tag name="LATEXADDIN" val="\documentclass{article}&#10;\usepackage{amsmath}&#10;\usepackage{color}&#10;\pagestyle{empty}&#10;\begin{document}&#10;&#10;\color{black}&#10;$&#10;\nu_c = \frac{\phi_{tot}}{2\pi t} = \frac{\phi_c + 2\pi N}{2\pi t}&#10;$&#10;&#10;&#10;\end{document}"/>
  <p:tag name="IGUANATEXSIZE" val="20"/>
  <p:tag name="IGUANATEXCURSOR" val="1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</Template>
  <TotalTime>4563</TotalTime>
  <Words>1048</Words>
  <Application>Microsoft Office PowerPoint</Application>
  <PresentationFormat>On-screen Show (4:3)</PresentationFormat>
  <Paragraphs>131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System Font Regular</vt:lpstr>
      <vt:lpstr>Times New Roman</vt:lpstr>
      <vt:lpstr>Wingdings</vt:lpstr>
      <vt:lpstr>presentation_4x3</vt:lpstr>
      <vt:lpstr>presentation_16x9</vt:lpstr>
      <vt:lpstr>Fission product yield measurements using 252Cf spontaneous fission and neutron-induced fission on actinide targets at CARIBU</vt:lpstr>
      <vt:lpstr>ATLAS/CARIBU facility</vt:lpstr>
      <vt:lpstr>Fission fragment yield information</vt:lpstr>
      <vt:lpstr>Of unique interest for nuclear data: Neutron-rich beam source for ATLAS</vt:lpstr>
      <vt:lpstr>CARIBU Californium rare isotope breeder upgrade</vt:lpstr>
      <vt:lpstr>MR-TOF Multi-reflection time-of-flight mass separator</vt:lpstr>
      <vt:lpstr>Phase-Imaging Ion Cyclotron Resonance (PI-ICR) method in the CPT Penning trap spectrometer</vt:lpstr>
      <vt:lpstr>PI-ICR mass separation </vt:lpstr>
      <vt:lpstr>MR-TOF + PI-ICR Beam of A/q = 150/2+</vt:lpstr>
      <vt:lpstr>Ion counting Isomer measurements: fission yield, excitation energy, ….</vt:lpstr>
      <vt:lpstr>Ion counting for fission yield: use shorter excitation ( ~ 4 ms) and probe various angles</vt:lpstr>
      <vt:lpstr>Completing analysis for spontaneous fission yield of 252Cf</vt:lpstr>
      <vt:lpstr>Next step is n-induced fission: nuCARIBU</vt:lpstr>
      <vt:lpstr>nuCARIBU progress</vt:lpstr>
      <vt:lpstr>nuCARIBU progress</vt:lpstr>
      <vt:lpstr>nuCARIBU progress</vt:lpstr>
      <vt:lpstr>PowerPoint Presentation</vt:lpstr>
      <vt:lpstr>Next big step for spectroscopy of fission fragments : Gammasphere move to area 1</vt:lpstr>
      <vt:lpstr>Supplementary material</vt:lpstr>
      <vt:lpstr>CARIBU beams delivered to experiments so far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Savard, Guy</cp:lastModifiedBy>
  <cp:revision>282</cp:revision>
  <cp:lastPrinted>2017-07-25T19:27:06Z</cp:lastPrinted>
  <dcterms:created xsi:type="dcterms:W3CDTF">2017-05-25T19:58:38Z</dcterms:created>
  <dcterms:modified xsi:type="dcterms:W3CDTF">2024-02-28T14:31:36Z</dcterms:modified>
</cp:coreProperties>
</file>