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1"/>
  </p:sldMasterIdLst>
  <p:notesMasterIdLst>
    <p:notesMasterId r:id="rId21"/>
  </p:notesMasterIdLst>
  <p:sldIdLst>
    <p:sldId id="818" r:id="rId2"/>
    <p:sldId id="821" r:id="rId3"/>
    <p:sldId id="808" r:id="rId4"/>
    <p:sldId id="799" r:id="rId5"/>
    <p:sldId id="997" r:id="rId6"/>
    <p:sldId id="276" r:id="rId7"/>
    <p:sldId id="965" r:id="rId8"/>
    <p:sldId id="995" r:id="rId9"/>
    <p:sldId id="998" r:id="rId10"/>
    <p:sldId id="996" r:id="rId11"/>
    <p:sldId id="840" r:id="rId12"/>
    <p:sldId id="999" r:id="rId13"/>
    <p:sldId id="843" r:id="rId14"/>
    <p:sldId id="844" r:id="rId15"/>
    <p:sldId id="986" r:id="rId16"/>
    <p:sldId id="841" r:id="rId17"/>
    <p:sldId id="842" r:id="rId18"/>
    <p:sldId id="993" r:id="rId19"/>
    <p:sldId id="83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BD1A5"/>
    <a:srgbClr val="F6D567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09"/>
    <p:restoredTop sz="91398"/>
  </p:normalViewPr>
  <p:slideViewPr>
    <p:cSldViewPr snapToGrid="0">
      <p:cViewPr varScale="1">
        <p:scale>
          <a:sx n="86" d="100"/>
          <a:sy n="86" d="100"/>
        </p:scale>
        <p:origin x="240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9F927D-F4B1-2D4A-A969-B14E26C9FA5B}" type="datetimeFigureOut">
              <a:rPr lang="en-US" smtClean="0"/>
              <a:t>2/28/24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BE352E-4E7D-B34E-90D3-F3217B74D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6890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BE352E-4E7D-B34E-90D3-F3217B74D1C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5851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723645-B59A-4A9A-8751-5F86E19D8E7D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4790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723645-B59A-4A9A-8751-5F86E19D8E7D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158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7" y="2541806"/>
            <a:ext cx="10334625" cy="1947460"/>
          </a:xfrm>
        </p:spPr>
        <p:txBody>
          <a:bodyPr anchor="t" anchorCtr="0"/>
          <a:lstStyle>
            <a:lvl1pPr algn="l">
              <a:defRPr sz="45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7" y="5773231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35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7" y="4501446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FontTx/>
              <a:buNone/>
              <a:defRPr sz="1500"/>
            </a:lvl2pPr>
            <a:lvl3pPr marL="685800" indent="0">
              <a:buFontTx/>
              <a:buNone/>
              <a:defRPr sz="1500"/>
            </a:lvl3pPr>
            <a:lvl4pPr marL="1028700" indent="0">
              <a:buFontTx/>
              <a:buNone/>
              <a:defRPr sz="1500"/>
            </a:lvl4pPr>
            <a:lvl5pPr marL="1371600" indent="0">
              <a:buFontTx/>
              <a:buNone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CCAF04-6C30-614D-8071-3CC683E9765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6083" y="5755088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72527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512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480" userDrawn="1">
          <p15:clr>
            <a:srgbClr val="FBAE40"/>
          </p15:clr>
        </p15:guide>
        <p15:guide id="11" pos="976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7" y="987427"/>
            <a:ext cx="6399212" cy="4873625"/>
          </a:xfr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63827" y="457200"/>
            <a:ext cx="4308199" cy="1600200"/>
          </a:xfrm>
        </p:spPr>
        <p:txBody>
          <a:bodyPr anchor="b"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463827" y="2057400"/>
            <a:ext cx="4308199" cy="381158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F96C7-1801-CD4F-9F28-C99CEA00A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FB783-2389-2044-9FEC-A01C09265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7"/>
            <a:ext cx="432487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875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7"/>
            <a:ext cx="432487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fld id="{716D9922-87B3-6043-9531-5184EA303DC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7" y="2541806"/>
            <a:ext cx="10334625" cy="1947460"/>
          </a:xfrm>
        </p:spPr>
        <p:txBody>
          <a:bodyPr anchor="t" anchorCtr="0"/>
          <a:lstStyle>
            <a:lvl1pPr algn="l">
              <a:defRPr sz="45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7" y="4501446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FontTx/>
              <a:buNone/>
              <a:defRPr sz="1500"/>
            </a:lvl2pPr>
            <a:lvl3pPr marL="685800" indent="0">
              <a:buFontTx/>
              <a:buNone/>
              <a:defRPr sz="1500"/>
            </a:lvl3pPr>
            <a:lvl4pPr marL="1028700" indent="0">
              <a:buFontTx/>
              <a:buNone/>
              <a:defRPr sz="1500"/>
            </a:lvl4pPr>
            <a:lvl5pPr marL="1371600" indent="0">
              <a:buFontTx/>
              <a:buNone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17593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7"/>
            <a:ext cx="432487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522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ACFC5-D97A-B448-B815-E68D1A973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FB46D-01D9-1D44-ABED-AC6282C16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1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F9F48-3F7F-A545-9387-0732A54B5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1501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0C0DC1-B7CB-B343-8B4E-8D57625AE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2689F1-F4A7-6440-A9D9-1BF6E3E12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4E88283-FA1D-D040-8AFC-1D07DFC302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88014" y="6316597"/>
            <a:ext cx="432487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758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B70F5-09AC-CD48-85DB-1752A5E86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6FDB5-5C90-C844-8D34-266A469CE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7"/>
            <a:ext cx="432487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93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D20343-9337-0E42-A01C-2815CA8E0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7"/>
            <a:ext cx="432487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851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84E83-FA30-AE49-A809-D1503D6A5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97B18-F1D3-C845-98E1-FCEEFD59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0677A6-B440-D244-B039-82AFE3A15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CFED41-9DB8-3441-9E99-88FCE31DC2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7"/>
            <a:ext cx="432487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319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999BF-B963-A049-A11E-595313950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A4A0F9-2FD7-DE46-AE52-AD7C0C073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413AE-9723-9D45-B482-FF92ED073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0BC717A-FCD7-0D46-A097-931C02281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7"/>
            <a:ext cx="432487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8349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7"/>
            <a:ext cx="11049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825627"/>
            <a:ext cx="11049000" cy="420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7"/>
            <a:ext cx="432487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716D9922-87B3-6043-9531-5184EA303D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192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69" r:id="rId1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8" pos="5120" userDrawn="1">
          <p15:clr>
            <a:srgbClr val="F26B43"/>
          </p15:clr>
        </p15:guide>
        <p15:guide id="9" pos="48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9760" userDrawn="1">
          <p15:clr>
            <a:srgbClr val="F26B43"/>
          </p15:clr>
        </p15:guide>
        <p15:guide id="13" orient="horz" pos="2160" userDrawn="1">
          <p15:clr>
            <a:srgbClr val="F26B43"/>
          </p15:clr>
        </p15:guide>
        <p15:guide id="14" pos="3840" userDrawn="1">
          <p15:clr>
            <a:srgbClr val="F26B43"/>
          </p15:clr>
        </p15:guide>
        <p15:guide id="15" pos="384" userDrawn="1">
          <p15:clr>
            <a:srgbClr val="F26B43"/>
          </p15:clr>
        </p15:guide>
        <p15:guide id="16" pos="7296" userDrawn="1">
          <p15:clr>
            <a:srgbClr val="F26B43"/>
          </p15:clr>
        </p15:guide>
        <p15:guide id="17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tif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21.tiff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tiff"/><Relationship Id="rId5" Type="http://schemas.openxmlformats.org/officeDocument/2006/relationships/image" Target="../media/image25.tiff"/><Relationship Id="rId4" Type="http://schemas.openxmlformats.org/officeDocument/2006/relationships/image" Target="../media/image24.tif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EA6CB-C10B-8942-9EDF-E12E04D4A2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9282" y="3874166"/>
            <a:ext cx="11742717" cy="1947460"/>
          </a:xfrm>
        </p:spPr>
        <p:txBody>
          <a:bodyPr>
            <a:normAutofit/>
          </a:bodyPr>
          <a:lstStyle/>
          <a:p>
            <a:r>
              <a:rPr lang="en-US" sz="4000" dirty="0"/>
              <a:t>Accelerated Decay Data Evaluation and Development of an Adopted Decay Data Library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B62586-7CFB-6448-9A2F-C0B0063C62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9281" y="5325963"/>
            <a:ext cx="8022065" cy="1259607"/>
          </a:xfrm>
        </p:spPr>
        <p:txBody>
          <a:bodyPr/>
          <a:lstStyle/>
          <a:p>
            <a:r>
              <a:rPr lang="en-US" dirty="0"/>
              <a:t>Libby Ricard, Chris Morse, Donnie Mason </a:t>
            </a:r>
          </a:p>
          <a:p>
            <a:r>
              <a:rPr lang="en-US" dirty="0"/>
              <a:t>Andrea </a:t>
            </a:r>
            <a:r>
              <a:rPr lang="en-US" dirty="0" err="1"/>
              <a:t>Mattera</a:t>
            </a:r>
            <a:r>
              <a:rPr lang="en-US" dirty="0"/>
              <a:t>, </a:t>
            </a:r>
            <a:r>
              <a:rPr lang="en-US" dirty="0" err="1"/>
              <a:t>Shuya</a:t>
            </a:r>
            <a:r>
              <a:rPr lang="en-US" dirty="0"/>
              <a:t> Ota, Alejandro </a:t>
            </a:r>
            <a:r>
              <a:rPr lang="en-US" dirty="0" err="1"/>
              <a:t>Sonzogni</a:t>
            </a:r>
            <a:r>
              <a:rPr lang="en-US" dirty="0"/>
              <a:t>, Ben Shu, </a:t>
            </a:r>
            <a:r>
              <a:rPr lang="en-US" dirty="0" err="1"/>
              <a:t>Jin</a:t>
            </a:r>
            <a:r>
              <a:rPr lang="en-US" dirty="0"/>
              <a:t> Wu – BNL</a:t>
            </a:r>
          </a:p>
          <a:p>
            <a:r>
              <a:rPr lang="en-US" dirty="0"/>
              <a:t>Filip </a:t>
            </a:r>
            <a:r>
              <a:rPr lang="en-US" dirty="0" err="1"/>
              <a:t>Kondev</a:t>
            </a:r>
            <a:r>
              <a:rPr lang="en-US" dirty="0"/>
              <a:t> – ANL</a:t>
            </a:r>
          </a:p>
          <a:p>
            <a:r>
              <a:rPr lang="en-US" dirty="0"/>
              <a:t>Caleb </a:t>
            </a:r>
            <a:r>
              <a:rPr lang="en-US" dirty="0" err="1"/>
              <a:t>Matton</a:t>
            </a:r>
            <a:r>
              <a:rPr lang="en-US" dirty="0"/>
              <a:t> - LLNL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9735652-5200-E641-B3E8-FA8F68582406}"/>
              </a:ext>
            </a:extLst>
          </p:cNvPr>
          <p:cNvSpPr txBox="1">
            <a:spLocks/>
          </p:cNvSpPr>
          <p:nvPr/>
        </p:nvSpPr>
        <p:spPr>
          <a:xfrm>
            <a:off x="449281" y="1926706"/>
            <a:ext cx="10444691" cy="194746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925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1" i="0" kern="1200">
                <a:solidFill>
                  <a:schemeClr val="bg1"/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300" dirty="0"/>
              <a:t>Modernization and Optimization of the Evaluated Nuclear Structure Data File</a:t>
            </a:r>
          </a:p>
          <a:p>
            <a:endParaRPr lang="en-US" sz="4000" dirty="0"/>
          </a:p>
          <a:p>
            <a:r>
              <a:rPr lang="en-US" sz="4000" dirty="0"/>
              <a:t>AND</a:t>
            </a:r>
          </a:p>
        </p:txBody>
      </p:sp>
    </p:spTree>
    <p:extLst>
      <p:ext uri="{BB962C8B-B14F-4D97-AF65-F5344CB8AC3E}">
        <p14:creationId xmlns:p14="http://schemas.microsoft.com/office/powerpoint/2010/main" val="1556886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www.mnn.com/sites/default/files/scan530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09385" y="946884"/>
            <a:ext cx="2422583" cy="1959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306951" y="3029254"/>
            <a:ext cx="3285683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dirty="0">
                <a:latin typeface="+mj-lt"/>
              </a:rPr>
              <a:t>Nuclear Medicine</a:t>
            </a:r>
          </a:p>
        </p:txBody>
      </p:sp>
      <p:sp>
        <p:nvSpPr>
          <p:cNvPr id="8" name="AutoShape 2" descr="Image result for nuclear power"/>
          <p:cNvSpPr>
            <a:spLocks noChangeAspect="1" noChangeArrowheads="1"/>
          </p:cNvSpPr>
          <p:nvPr/>
        </p:nvSpPr>
        <p:spPr bwMode="auto">
          <a:xfrm>
            <a:off x="1679575" y="-14446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10" name="TextBox 9"/>
          <p:cNvSpPr txBox="1"/>
          <p:nvPr/>
        </p:nvSpPr>
        <p:spPr>
          <a:xfrm>
            <a:off x="8711745" y="2932372"/>
            <a:ext cx="2679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Nuclear Power</a:t>
            </a:r>
          </a:p>
        </p:txBody>
      </p:sp>
      <p:sp>
        <p:nvSpPr>
          <p:cNvPr id="4" name="AutoShape 2" descr="data:image/jpeg;base64,/9j/4AAQSkZJRgABAQAAAQABAAD/2wCEAAkGBxMTEhUTExQWFhUXGRsbGRgYGR8bHhsgHBoeGh8fIiEaISohGxwlHB0aITEhJSkrLi8uHCEzODMsNygxMS4BCgoKDg0OGxAQGywkICQvLCwsLCwvLDQ0LCwwNCwsLCwtMDQsLCwvLCwsLDQ0LywsMCwsLC8sLDQsLCwsLCwsLP/AABEIAK8BIAMBIgACEQEDEQH/xAAbAAADAQEBAQEAAAAAAAAAAAADBAUCAQYAB//EAEMQAAIBAwMCBAMGBAQEBAcBAAECEQMSIQAEMSJBBRNRYTJxgQYjQlKRoRSxwfAzYnLRJEOC4RVTkvFjk6KywtPiNP/EABoBAAMBAQEBAAAAAAAAAAAAAAECAwAEBQb/xAAxEQABAwIDBQgCAgMBAAAAAAABAAIRAyESMVEEQWGB8CJxkaGxwdHhEzJC8RQjUjP/2gAMAwEAAhEDEQA/APyXVHb+KHipLSIuEFiOwYN01VHo0EdmGp2vteo5gcLrmhVdx4ZcA9KCDwASQePhLZB/yP1el2pZEc6JQrshlTzyCAQfYg4I+erVi11BdCH9jyAPXv36WyMQ0Y0jcbTBuELqJSolpPYck8Y/n8hqhRACixQFPLtySJwAcTjHOmNxtSks82p8KICBzBmYz3I5znB0rVdTItJHeWAt+kQAMxkCbhroEZhMgbzeFyQBaJ47/U/00GgIMn4eDPf1Huflps1aYYXKpwM5Ij9ZOO/aODoW7aHIZBgx3GOBwYH0Eax1WXJiUHIyD3PrHoCufpyZ0rp1IIV4K297u3b8JnuMe2jeTTXqUySAy3YAmY9iRB5MaESsh06ZtZeFEXE8TwY9xI4/KPXXa9qBSIYlYBPEDBIH6c9jxoIDlof8QIE8eojtEgcY0R6VyDtaSFmRIgducwxwOx0VkCjULVFJM5H7Gfpru0LAMV56f5zn2x30Ta0wGBAJ9C3SPoPxf3jWTUFhklhK4HSow3H/ALDtoLLbqtwM2k5AWT29RPeRieONfEm60jy25uGcRMn9OVj5awjlgFBtgxjGGx9YPr+bXwrSHJ+EmAPSc4+QH1kayyI5leJZfzd5HODB4Prx+qb1CeT/AH/TTCiFIkkSCpGIzE/SRj3+uh1U7j6xwfcf1HY6xWRtgYz7k/8Appsf66XcSLh9R6H/AGP99tH2q9DRkgNj1kKn7XT9NCRI5KjsQTP0hZI/bSDMpz+g5ru3IAJPBhf6k/SBoTrBIPI0xWCKFgMwMkTjvH14/udZaqbQRAIwY59s88SOe2nSLtKgzCI9bScfTPb+WtOgKKxaY6TA+o+ICO478DQZhSTy2Pp3/wBv10zQ6g3+aJ9mHf8AefodYLJdXHCrJ98n9oH7aNWrkAA5lRI/CIMYA74+XOtHawOSB3aI9uWIx8pn9tH2uxFSIKhFhXqOWtS4kiSAJPMAZ5+esgTGaUobliwEwOYGAYkxA0KnScZEj3Jt/nquqqjlBSqOwuGYQXCRbbSktnHx94gETq79nVpt93Vo7dqrVAlvlr90TTqFAS0mo5dApViYODJJgFSqVcDcULzmw2r1ACqGoQ0kopxbHLCFwSckxznRa/hNVIsoXYBFrCqYPqqEn6jjRa27G7qJTqX0yVHwuWpqQt/+G3btAYRPeI1jcbN2q7ZacNdSSCh6fu2ZSbsRFpacFe8aMo4zN7JcJVcpTXDQzN2CjGWJyoA5/qY0a+mhQU0WqaiB76wLSQ7Kem4KF6DAIJzkxgUN94go2zoztWpmoilwxk4qM1pbhVYLAIhrQTEi1PcbS2lRey4A1FVswUlWHpBmpVJkSOOw1t6wcXG6zT8XqmjXh+kNSCratsHzBFkWkEAYIjWdnQWutQMgolVvDqCEJDKkMp6Vm7lSoEcHQKLkUdyoIBVqZxCmA7IeOep1/XWvBjKbi6TNNR+tRRH76G9aImNR7KfU25UlXIUjBHJH6To+y2yMWLFrEFzkQMSFgTPUxIAmOdMIfPpsbJeii5JJmmuLeR1KII9VVvyjTewqsKXlKBdXp1XMLB6AxpgRySUeP9YI46siXWU4U6FQCG8l4yHlqZ+TAFl+RBHvpers3UgFfi+EgghvkwwR8jrO227O1q/vwNVtobBbTllmXLfAcRxw08RnnM40jWOGRtxVc80DZbRYvOeSSTCiMc9z7/prO73U4DKo+pJ7fhkD+fqdPU9xSfHUGTHSCUMiOMleOcjPAGk9ztvLAJReqbWANjZxkyJ/y/uNUxDLJBF8O8TKqyszOg7EZBAmFMz8IODj5E6PX8JBF1F7lAEofcewBMyIwTPBJ4R85pH+RoYDA9TjAAwR740ShVYAxDVExCqMqTFvGQDyAIM6Qsgdi3ut3JUbYZW4RmCZBEYM4x76LvGtILKTIHURwQLTHbtOSee3OqY3NOspFZRTezFQYUk4gzxGBmfmoEaBu9iUAAe4gkKZtDDkAkHJHMYwZ4zosfNjY9ZIA6qUgN2eq7EjP9wYMe2md5SYwkZpqvyyATnjBj99do1+AyqLmiFAAjGYGG+ftrfiDkEP8SECQc8qPqsjTxZFA2VXyyTfMZgcZIGZx37aYqotzokK4tMnIP1PB6uf5aDt6C3ROLhM91ALcj1FpzH11g02Lk2xeDM4yy8Z46tbcsuOjBriCDa0z2Np/buP+2l46Pm38h//AEdPbOphldgVCn1MduRjvwD35Gs1qKqsAT1Ei488ZWIun3/Q60LIGy5PuLf/AFY/3P0189AhVB6eSZxnjjngenfXWqNAUdJY8Dp9h+88+g13c0WdrlBIPeMdIjJOBIE/XQ3LLu0C9QJLAqSQBjGeTmcenfWaZC5mQePb1Meo4jvntolGiFgFlEzdmTEe2OJOfb00WjQV8C5h2FpFog94P19ZnnRhZZqMfKbPtA4yUOAORiQfQ6QRCeAT8hP8tek2/hFc0umjaotBvBKnLMRLY7KZGvqHhTEgtXlQRhOoCOxskH0xz7aQRJWfUbAv1JUiptjJDQq4GWA+EQCBzx7ZH01mnRQNaXJnBCjHsZaMDmY/bVweD0E+KT6lmVPfIYynzI4z7aKleisWCnzEAM4/pnt6abkp/knIKGaUtCUSSMC4nMe2P7nT9DZVitqgLPxWi22D2Bg4PPtMDR6niP4V8wRIAFtMNJwAIJHEC3sDrNOpewR0QsTKo7NUj/M92EABnESD2GdaSsXOQh4Cii+vWtXIuyxYgTAWJPznGM51vcU1IApUKxVZtD2omR8WZZjMG6VPAwABp5t3WrK1OmtUIqfdkL5YBp5PaE8wEntFqjtOp2z2Lg+bWFMKJt817w7/AIVIBIOZaIkhSO86CkCc3Hkq/idNaL+YzGlUrIGm+7yyR1qgCkXTcC0kicRMlHwmkqBqtFmYU61FyQkGE8wkw3SJkZkDPA0fcbGtV2ykvLUy5vE9WSzSWtPDJyMBCZIPTEoIaYrks93kjq4x51HKsCbhOMY5+WsEGNlsTfJN7zbrS3u4QTKDcxBiAKVQiCcyBGdWPs/v1oUtpKqx3LeSEOQqGvUWq3UYBYOqj5GZAxjd7Ybip5qR5tba02MnphilBz69KioGiPUd9K7/AHCkK6fBSpV0psQJAULTp9ub6k/M986yQ/7Ghp5+B90t4psn2yVKDmD58Iw6bgE+IWxjqUH0Leo1rwul/wAM1OosF6q2O34HZWhs8QUUH2c/MM+KsK+32zIStWoKhwSBdSWmlRYHF1pqjnM93ws+6/4IqCQWBqT6qtWlSkn1Ju/uNFUacTBOc+eXskae0YDcKRB8pARyQVrUgZtngqR8/rrqUbNu4uj72lJECemqY6iMYB+a8HtUr3VNod5Df4YpVCZg1ErUSr5wblyY7qdQQP8AhT71xPvFMx+kt+p9daQna8OB71U8KQJMEAPVVcnFqKzVQemLQjLM8hjnB0OrXRN4C3wq6QwB/wAOFCtN3/lWnC/TW9wwTaI/4qivb73wlQ/MLTIn/wCIv0S8S20UNvUOWgq/qB8VKfWaREeigDsNCVszOtka5FWxOojkL+5k/FHp/LnWN3VYKGwCRwAOcZzmBz/1D00jSoG72GZ4/X0zz7aaFUvCt0ielzgzxJH4ru8fvp5lWSu1rteJJIOIk9xH05094fvHRSoZiDBEH4u/HeOSM86V3O2CZifken/cie0g/wBS1dz2AxF0ZEhhcw9Dg+4wdLGqyoPDi1ha3MgXj4ubOqO/H0A40sQKb3hZSBNRSWWCOM4yRABgz+msbeipKWnAEgxxJaQTxHI+n003tGqrliFfIMtkrzyJ7ngyPbQwuH6ogBK7qqVLdIZAohiZJkrGcx3MRpjwnfMFcSKqR8FQkEEnseBIn6gYGqP8AKwAVHkQLkAgiQBcsERJjEDOAeNN0fshXBBhKSgyW+KZE+7KIGZUc6VzWus63XXFI+vTbaoR1oo1bYeYS1EFgAQaZw4YgzbPImeCf9latErUbqEEAQOo4GJER27n9Tr2Ph/gdOV82o9xDwSvlshXMkshtGAYK3GVNvpVf+ELWGitSsApkSZUqpDMPxDqAjq578aMllsx5rmO1NBwtBPUb14GhQJp/d02LR8JmYn2zH+40T/wjdAgtTL2EC0KrFfSQx8wcEyRr1+4B8tLRZTYPAUMi3IhKgeW0TCs0MhkGIxnG6psRUS0YdSPMAZAWS4w2VIBUcDpgGSJIfEDkgdqM5Dqy81X+z9VAVFFlkSy2tcRPaSBGl6HhDPTH3bWybTUIAjHdSMd4+evU7WjX8mw/c/dkgdLUwxqGBFJSRCEGQ3fjBgNHaBgPOFJHIbKyBaokklixH4riDwQIBGdiCA2o3mOSh7Xw3q6qiAKFEIrMZInDRkSTydYfabaSXd6hAmCwAwSAIWWzzwIHrqk+woHLs1QRcMB5U5kCnlojPyyB2Vp77aqoNOmzYaQFEAiOzQQTj15551iVT8mLKUI72ghlaIyckKWJHzcqAZ9BxGije7g4FNhP5iEAM8jylHtmZ99ZpeMuSBT28XY6SPTETPfONF/id3OFRRi6Ay3fQmI+f10t9FiOHiUx5W7akeo00vE5JQmMyTdnI+Izj0jQv4Go4N9a78JtN1vGBZ1R/099a8vfuiJUqkKrMwUARkDItGCDJE5zpRvs5UcRUqsxU8FgWGMwHMgHB+g1OniEzAuclnPiBiAtuXR4ZQSLiSS1vK/O4eYVMcT1HmIMa5U3O1QrFscGWJkfmUWPHfEgGYkwILR+zlJAQz47EzOcGAFxj3M/pDB8F26zgtxBKz+kEED/p7emn5pMbd7iUmvilIXxMKYIVAA8zjqf4jBJleAZI1mp4qUQFUqM9QkyWtlJ5PlKuWIMd7SfzDVmmm2lUuwCS/UgGASx6lPCicH8OtbneUrfNVcucRe8YiJpHC4IHEQfTQlIagmMJUPa1K4BZaANQMGQENUsIOAxdmM5kKI4zzGu/aLzg4prUFOmo6R5qrdOWiLQwX4B/ozzqt4c6lzVWlLIMG1mMzCw1WYILSMr3JwNE3+4daYagiAo2fMAFqkcAJBXqhhJ4qd4MZbGcY7PiofhO1mmzGp5iq6zCs/SytTqKLbslWU9wLQdF2Xhwo+fSe9k8tpBtCGCpBVmKwxgGY7ckDPaG9q1WdKtTbtdTcfEHgqC64JYmGUGAp13Z0aFVC5qpeaVSizKjhTFNnUkWiIVR6A2ERrXTuJvKfNibBa9NqYqIGoAsQ0I1VajI1ha4w0d/jPEjUfxKiqbEMhuV6lqtnhvvSDIBwaYHGYB16Pwmiq7WttbGqKnleaFH52YkyYXplTdJgqPQaj+IeD0aNEUKrsXQ1KwKAOpQ2qYynNhbkxbye5UqTwHkH/AK8on3X3h9Y0/DRVVfvaNzU2jgVapptzMiApyP5jS28Iar5aLaj7UmkuAIem9YYHABac90B9NObeoHFChTIZXpOtVSpDAVWY02tDMLFmmwgkiZNoIjezRq25DwqiluatNmIBHlgMxHqIN8tPNZeeNFUBDST3nrn6rVCkWpVvDh/y9qrlc5rXCseY/MFyOwzA15VqT/w1MBWhqtQnB7JSt/8Aub9fbVv7O+IV23TgQ1U3NbEL5gqq4AEdIDDmJ1j7S+EBa1OgglGqOVE5Y1qgVQCTwUVM+me+siyGPwnffyunN7s3qU6GyCgE0KbyeRUX4gfT7u/AzMA+0eq3m/xKytuHpm8GBSNg4J5olpMcqONP73eD+Mr7gZWg1SyRhioSinIwSTfHaCe2lPDvD0G8Kg/cx0mOUrgIg+oqqCf9RHGsmZYX0nnv9kpS3IC8QYxJ4kkCCZjAJ4AyeJ0LcbReZ9yeP2Y/vdr6uEICnoIx6glQPXjLHk6HTVlIWbgOADBE9xMftI9dMV1I63j3DYIIPPuDkg8mODJ+b1Dwo1XlARaSstIRbc5aCICkYzgd9F8J8OJBbkyAqAwzEmRg/iwSbQSB2zqnsKRL2MUVEQN5qfApUgSsTcJtULlpzgnRU31AFyj4RtiUAVq4MrdfZTRs9NvxPyCcqLcyO7tBpKU/JRadVSA1RQGFW5ljIYUwpAm67lRnStPcFVWoOlFNxeL1EYHlkG28sYIaYYjA7U23KsP4miWFVyF6i60xyocopAtJkEmSCGPodYrkqk9/Hj1/SJT39SpUqUQBdYrG1FKlrSwRSFKu4MQ1pA6jmBrVBkDVHUStjEoCwKkG3C3EMQRAiCLPiiCGT4lUsSoSKfancqkVmb4WVpLQQA6hSMm0kyIL4W+2NOolEtTqXNKusgO1NS8pcQ0IRdB+ImIu0pgrjc8sEhvC3v8AUwg1KttcqApS5bXqE203YhhJJJWTknglVAtxrT7JKdRWWtTBYCVvU2jBtujH3imFBwCfQDQ91sKnk30EFR7woUTlMKvx4kCcsYPEnWvEZV2YIKkkgWytzl7XXsGOWgQQpuznUyx0jCbaKgq03dk55cbajL0QPBd0zCrTcM4dL0VpJBQhSJEdPwNHABgxIOmUBq05pFz5yiDcLQVuDFWpEEdIADHvGOxcSggFRqNOmDezyinqBIt5MgwBJJzP6fFalOirKhppeOFXpvKhVAKsSuZmMGJMTHM538j2Tocjp1msSCSWAOkjvEDTPd9rz7bFwjozFqVVUEPJMKiCTxDFy5JiTeeCDolPwvyw4ZyyOgpCmbYAXloYhZJHMfIQMVXpgyHuqtKfDBmwmWhYUQ6k4EfDMcaUHh1EWUVSbQCgN2GWGBPbEAk+pYGL+q/5L4TY9ZaoF7okTG+APPRA2fhlKiAApC3XDM9REGCw6QDggcH00KstIO5VqKVQJqLcGa2LiTEHgg8H11la1Kq4oPRL01IVA9Jp8xiAc1GzOWmOIluJNS3ygmyi8qpEmkRIVgsAgExni3IB08lLLwZvKUbxWlA6wQIIKgsxn2Rc/L00I+Ko0wa1RTzFJlUfqQJ1TqbwIFC061rCYRFAEgY7EHiY4J9sKHfVFBs2+4UDJ4IP/rZo/Qayo0z/AB8x8Ljb6owRDT3LUlBKWooAkmR0yeRHfjSytWYELtWuBHLlSI9SFEzHHHrjTdfxau9tu3YrAtyBEgYuvUH0/bS1Z91YQNiFtOCKlOe/VmYI+Z576Sm2BkFV5M3AGW/7CG38QcCnSDKfxtOMjguM41uht65vk0KbAQCAoWYAzBJJieTon8ZugvQlJSSDDuCQCBwBn9Z9hrH8XuUAK+QJy+c/IBRJxn/q1S+5CXHLCs7HwysRVJqqpYWqaSyRJliCtJT8Itwfx8gxPafhzeaxeu9hwUPmCVwYF5XOPjH4gecjRq5rmkis9MtFzSKxBkseYP4fL9cg+x1PB3CZbcUlHCoqOAWOMeYmY+KJyQBidC6wxmb+X0m919nopeWKjteZZwhe4KIAhqnQAS8jIJ/06FtvCkpMxdmNOotj2ohkEflUuWIMMD2IGtbpgxZH3UrTVVuFEAo3SGMnADEGQeMH8OU90sPFSs8CVtSko7zyxwBP151jKoxlRwgny+lt/Dae2rDprOabBpUMs2mRASja4x3I7jVHwXw6kK9WldfTN6MoYs6mHUExU6BbeM5zmOw66CulNVr1p+EFIHUoEqevMqV9cgmcnRTXp00etNYv000qM6/EEtLIpuCyobJBm79FklBwdhIvMRz3JbxisX29UUULN5gvJpGKoWTADEtYpdbQcAKSAMADCu3kAoEemtNTdTUSCqllkgFQhLYBxZU7kDQtzvGZ1qUwatIkzSKK1pAAaChDQQY+Rj2GttsqtNtxuE/Gb1lGkMxLDpESwpswjHPzGmARa2B13Lzm/Wo27YU5V/MtpwSCsG1IPIhQvV6Cdev3rIUrVKTGKtINTAU9Rpt/E1MDhWKuJPOcdGYvjdJKRNYKwNdLUWMoAAj4I5gWz3Dzpz7FddoGQreW9xgKr3Ms9rSTWT1PmRxA0TayeoJYHDd16ha2PhpWpv6yl7/vqVK34pMl2EegIUe7+owLc7hhu9lUqoVCUL4cTmilQmceqL2nIOh+Pbq+olIA+TT6FBa0G3oLEEyxYKDkExGi0aoo7WHIWmwakQsmLytSWuAIYKztEQVEHkDWkI/hfGJ1p9IXn2LDaSTJq1SWJMkhV595YtJ9VHvqztfDqm4o7TboyrV8wK8nKh73okkZwpqkD/Oo5wAVVHmeQVUCiFDuAptCq1SoRKkGHLgQMkiIB1jwnxWrVrGnNprSqgMYV/ipx6Q4USIIBORpHhxaQ2x3H6VyGAYpyv1yU+ruiQJYHEw6yMknkZ4+XHbRKAWBiJOIZWA9SAcg/I6DW29KY82CIGR6ADsecaPtdirPTUVAQRHTE5JBI5yCTHy1e6deiTwircvlNT6VCgAqCWYEk9ZBuUQAvpbE6Z3tKqFSkzLc5DuH6ASJgF/hqhVDMTMjniCEaO1BdZqUmD7h67HNpl1WwXAFjh14jrIzrFSjVisLlZhRVP8AFRQxtSkxJYyepnfqhpCzBIGhdclybkeCO22ZVo7dQiU6jk+W82kMxUNLyrGAagAe8ArGFnVF9g1IDc0Xiow8qjSa4AIBbcggswgdwV+IksvVqVS8N3iV6jUKdW2nRtWwFlZhRWkPUN1dXcGz00Hx6vWp1KNDIVjFpQBWhhSgIVtOULyB/wA0xHdJKmQXOAaRx9Vc22wqGAaiEolzirBXzGUfExPSyvCyJYgAdMiT7vw97qIJ8+osEAMQyWki9gYLLIPxH8IGCSSj4R4salasq8NWTqRg3SxaoYvOFtUnpZT+WI1nw7x1qwq1nQYVuGVlJbAwJAPJ4Y45AGWlTLauI8PdWtnvHh2dWB/EVYBBdyxTOeRMH8AAewMHt94oxpoeA/LFyDAYm5YExIDQIIkDJOI3hPiV9FAQxDkmGDMRbcFkXEEXI3BSIWABjRfGd8PO8pqVilykrlirKhmARaQSwBBxECZnTsbdcrqM1Yw5T5faK+9rBSaoUr+BlZkIKn4ZPUeJMwCCe8jST+LVhddVQs2VX8eTEjPJAGWnFsd9B3XiSGqaQUkFS05GY80za0gwtsDg4mCQVE8TQwL6qiA1xJwQCJm4sDIBtHtrqbSaWy5q6KVKL4VU2G7MujgEhQosqKhXzIhiFBkBmHAHxDmdH2m9qeWCwVw7MAbu4hSTeSSoghlJGD25Evab1KlF5qkQWUEuykm28GQWkYwCOw9RLFSsHpsBUCu1O5T5pDEq2TlMTaeQRF0AQdc1bZ2ntDmDO7TQ93gc1bEDZ7eEjq4TW5V2UMrUsgCJlQYJCgWiQbl6AZMKZ5nVXeMhW+rSBWGfqCgibSeoQFLhsAz2nGh7N1dFAr222i8uhukHMlTAJVhwOP0oBldVa4OWlQgKlhAgTGCO8CMzry37Sae63XV1X/Ba8xI8MuuCmMjC9f4hARPFq2gm4DBEAQ8fI6Tao0//AO2n/wDMH/7PWdWaigkiO0NIGeMYPMEjvn5QVRRo8CmY4I8mfp8Pv++m/wAoEWCcbA5pguA5fSnbihUuj+MRT6fdyfc3kmdBNEqCP4ukx9CaSx9RMD6d9X92aVR3d1EsZJdBJMRJJAn049tJVtrtzEBFGZ+7TiJ7qf7OtT2owJaqO2XtGHDw+lNFJjH/ABNM5iBUpGfbFMGc9o1zbVGesoFQgMwUKlfbgwTAAK9X6GdVKfg1BlVwqMr5VrFCkAgMQUUCMAE6Y2/hG2R0tp01qLe0WZ6QShXgggie+Ro/5bCQAM0rtlc1jiSLDQqd4jRWq16VKjFmiwbmkpnPGCDkHEg+2MC21NVemCWJS52U7unyFLwZAJ+EdgIJPrPz/ZtHANRJImSblkEzAUVen+WNE2y3Go9ZEAC/EQKbAXKT94tViYQHBxGJAJ1ZpDlyvY1ggGfH5QN7tySFTzW5Lf8AEorDgG4BDcB+YE5Y5zoVXdCqhAFUusQF3NMGpEdPSJJGYECQPYaVp+FqannUmo1IYsWTziwjqJNjkDE8SP1jRtttRUYStNKtwK1Ep1VE8dQBEd+sHtmdUYwEqshrZBPn8rS+IGnThVYitGDuBKqMAhgQxLEsMZge+X/Ft4pCo4KgzLCvFrJapBg3NLGoCw7mc9k28OH8QKhWmUVy6FbwIpiVXm34VUFQMTkdtL+I+G/4Yan+DPxRL1DUOPXqWflHAGulogWHXQUzD3A9eu5B3QBV6bUTBF6/8Vddae1xIiL8j0jnX2wpoXpU/LJFQrTJ80MBawtJsGYDFexIaOc6NsqAQ2uoKHqhrjE/EwuU2mCDI9MiOVX8LenZUUoaK1QymQICsAVM8tOOTcffADQAbb+vlXwASHdea9D9lfHjQrgbeiHJD00BxlVRgSYkXD4mPdQTAnUrxfxgC2xWuqV/OZx0FrG+IKRNOn5hcKs/8vJJJ0P7QMtJG8slbncuBAkMQVSRkKLV9JPsBoPje3rVtyaSJUdiRRCgcwOpuAMtJk451I7LRbUNZ0AxcnQIsL3wBlnC74mFo1ncpE1nKIDAnzD1RGUBmB3IjIDaDToh9lLsQG3DlSThCEWZHdSGHGRE5iDS+1vh1RdzFVDeRTJA+EErTJjMkBpAPsdK7nakbaiGYoAQxU2qOvzZYj3VFGOQODGuhj6dRjSCCDp5LfjfDZF0r4lS8uh1Kb3CUnHA+5iIP4gymkfTpBzIIV8wbemCoArVV/MZSmfdWEM+MRIX/Vq14bToHbstZww29UFbvh61IWmxGbLqYMmIAjA157xCmDUdqtb7wsS0o3P+3p2iIxrlJgwmYxxJad2eV9PJafdPcwUO3PJJAzPYAj9dObWtUaCVgg4KtxjBhi0kH+ekKldiRaLjAIMExiMcmZByTr6jtqpYMxj1ubt3Ec/TEY41QFUXpt5RRWuFRQqVnaBibyrKqgj0RgCBHvgHWN5SBZmpnorAlLhAUvTDICzAXddpEjJtBnnXPDU80Whw5YWgGIW1gyMCfTqpzmFYcAaa3VKnUpF0ArVqHloaSF4gEin2vMEkYtHwgYjRXKXYTHL481O3VK2pWLVEg07iii8j4CWJAtYXT03zkfPVKvX3C1KBomqKLqtT8QBmox+IdNNiIFpPxTzI1mruCzLWZQtMr5brTCNa4AS5qgE0wCykAGAyxK419sqpqrdWp01r02ZFJIUCArBS1W5g917TIYH54SSlLjAJVbwfe71SFNR6i+cUtUB5DC1OzKqhg03Moj6Sj/4rVcMrU6DkwbVpqVBVrYawkAdXEiBcTjijQrKKlSespVpt94pVQSxAhqrGG6lwFBkjGdZbbI1Q02K1HjrUuKoU3WlSGsCSIaCsq3AA0ZXKMAcSWjwQdruQPJY0KTMhpxZ8KNeQoUUzkwWaMROYDSWN1uorhiGLLKwlbjy/W1xOQQQZz78tUAqKtOnTq9LFkaFRCwgnFK1YBPEZI4Okd4wZqbpSVgSJNqMwjiGPw3QGLHkz7EUaZskEOcTGoz+0v4gbmdnZxaTIKI6iCBOR0m4jJE9XfOlqW2DE2Vli0ZeiuTwVNoUkRH6+p0Xf0mDp0mKptdzKNIHUbQ+Gi49RnJGlY7UyeqCfKZT25tUSUEnMgESTwddjB2f2ie5dLB2RB9E1sdrFKrcu3JOB0sgypBiSGHx9weZHIOu09oSFU0abNDwUqwbHtWCtSZuFx4gRHfWUFRvu/wDEJIC3U7Qbetu9rH3yefza7t2uUVkSmygqpMcDquIJbpYszSWuk4mdSqtcGEYuskWBwdIO/rRUdts0ipTamVUBQQrGIBkACFCiAfhBnj111NqFAtVkCtKkEyMzzj9Pnr7a1raYlCSwlmBlQTxARl7A9xPtxo+1qrCPUZgoaGAdCY5kBmmOwJB+c6+e2lrYzy8/7Xr0KlYE9kET1qhJRAEc4OTk/OTkn319X29MuDAiQxCSBwJXrkjjkevPGiVN3M2zAJEsUPJMcQAYBB5+mtpXdqYYgFRiJWQST2LSskflzri/ELHFE2vbP3Xe7aqn86YMaOHwDCn1/CnH3gqFaZY2i66DzbIaQYPsYOtVto5JeixCqBPmFniR/qHLSRwYB5500u9wVNPnjrED/v20Qbu6QXYCEWL8ECYGCZAk/L66JpV2icTbJRtVOY/G4Hxt4pTfU9wgUVCgcAHpuUwOCVIa0mQvMwZxpXb06yrVdyhFkAu8wWYD8SdIi79selWvl4dmLAAdRkj2zmI1yohVCykmWUfDjAaZKgkDK9u2qUvygCYy3eylUfsxYZaZJG46icuu9RKdZwG6Q0KxwgE9o6gomCcj8v6zKO+8vb1yEUfeKn3dMUj0HmVaWBuxxwfXV4PVIa0qymALqbYn2tEiRwTmT7Spva+4WitqBy7M3+C3SCSADZDDAXqOecZx3UQ4Zri2l9J5GEDP0vvhQNl4m9Qt5dOtUcRCo9UkzOQEYxAHIGnf/GTbVepSK1KaEk3kEMYpwwPDC/mAZE5094V4nvaJ81NqvmL8JVXWQcHD/wBfUemnN9V3A21Tc1qLqalSzp3FpMkNdbaRTGLQBkntBnVGPe15mIMAXvOkREKVe4aGs9Ne8+CjjcvSo1nejWpIy04NQugMvIyydRgcAHk+ulPEfFqQrGmEhltQkKkgqApGBMKwI7j0xGvT777QtuaFEVBuQfOWiLQFLQpliQMr1KDn8uBknzu58U29Sq339U3MY8yl5qgkmCFLfQQs5jvpqZqug1AJ0BJHokFUtecLSOXdoOCn7atNRVph2Y5CrSVixiRlCDOAcDsM+lX7Q/aXdMj0maz+HfotW1gCSoD8yYUSDzOZ0bwrxRdvuEqrWpCohny224WJWCJVQQLScg8a+8Z3zV23FWpV2wcsoIKiFtlYN9Jj27lu8RqldtQ1QcDS0ZOm4OVrab+JRNW0k35/Cf3bUhWFQ1CrIy1DTF0NZSNQgQIWQpMZB9RxrxtXfMQQpsgo4sLAX8zJJLNMdRJM5nXtfEaZ+/a6jHlpA+6nIRc3ZEyfiGvOlGAJnaGeJWhPyMHn2510Ug7D+o0z+lCg+buPn/SJ41vXWpRap95uGHXUbOVY0zjguCpS7INgYZM6WrUKlSkqrc2NspVVuLXU6laQBkkF7YHM6r/aLb1PPinRpsinH3UnJkwYz1EnnknTfh32hrbDc1qn8KjBoUYFMkKIMNBwGA7HAHzEH1azKbvxU5IFmyAO7QKrIcW3zuvOJt3NLeU7Cpv27NeCtlvmSWu+EC7JOg094li0qZHnKISuZWZ/ApMFB2V2g8jpBxc+0Xjz7obiu1GkkmkArFX4AGWMT37DXlxuW7UaJ9xSUj9RjQbUrPGKoyHG5E5HeEcPaMa+wRaytAvc2iRC9IJDEdvpgA6UavMKM9gOB+nf5t+mj7pLslieo+g5CkZY447A65TpKsYktwB1GOPZYP8AZM6sVVF2e6YDpcjqi4ZJlSDAg4IxHpr0W13ZeILBh0vQwwqhhbIJlmAzBOemeZbXnqVdQG72iSJ6RBgARA5I9v56Dtd0+Ac3HAwIE5P8/wBDopXsDl7an4iDUZakQpuu4zJCrCGCoDkMH7kZMRpmltk3VSrTYdYhWRiUVWUhvgW4cW9QKk9Z5Ajznh3jJaUqBKygyVqg3AjAIcZxkAm4qCQDBI16LwrxHbliwDUazgXEgFSBLwXYwwDHADKelYGMbiuCtTcwEtF9Qmds23vNMOanlAKy0qaqFMHBYDDXd1PNPsRlrxbaCmgalRJqVGl1LQoDXXy5EASCTGMz3nStPbChTChJDP1z1GsBTVArSQpJU9R+Egt6kk233gq0lpOorWuQCSqCrAUXWr0qtzRliQyrOThcV1ymnUJDmyRv3fAz5pvcKxanSQmwgXF7CrEi61QwZ2iPWADz0kaUoUg7OnkhvLI+8GLwCGBAB5JJESJtEkY1P84sxqVWqB0V5dhbIYEhrAA4AL4m0XASSRjG3puNrUFG8OSqr1ZUBr5+KC1vzOBkExpcR0VG7NhF3DdlrOZNk7W2FPbhL7lR+A6z/lOfiLXQcmMHnStfwpmYwaJUloQErUUHFzBbfY+0n5aabbk7Wh59Rnem7BCYQKcwTKkARIUlfjsAydG3LKtQFVJBFJSCtwKGmZ+ItCqobHAMeo0tOpWAF4PDyzTioxpOGSb58O6PVIjaArmi3muRDGcKDYehegSpn8wkmZAOu7aqwIc1Ka0rwGHlpgCWKsYIa0Q1waBJk4tLL2BgiVKgIypDFv8AmBDKkkwHJBMDv1ROssFa5QtJyJVx8DUwTjDTHJxgT8yBjBBDr9/tOXJb/JJyEdeHwgXhqrEKgB6Rabo4IJtmGtuIxBEfDnTO3embsMAsAIOkqYW0wxFy8rHc4zBGuUdolK0srQ0yt3mcAY7hWBOCRnIE6HTptZatVagzdJ7jAEZgAyLY5Bz21B1MPsLDUKo2o0xOKd17j3lc3W4leqAFTM9rcw3mAQVECJ7GYI19v6Tpbcsm1YFtRbZ4BK3AD5fPS9IWPL0goMyUUFjabmOGW7JJi0Zn1jQt/ulqVDUqBlN1wU2sFgRC+coIwZhcDOpHZzjAbkuunt1QN164H2R92kMaZmSFwjq8mJm2qARBzx9BrjuwZusgkAAtTY59ikR8+dJM0CfNEBcX3oJB5Ae5eMzbn+fy0yICCBESkGVImVNJqckgTIB+WizZzhzVztwmHDrwCsPvvNsP3ZMKHIabyLjdmZb4cTx313cbeymCpYS5JK5xH+bCekx6c6kVNwbWJkfCIYxAM/8AnJBJjPVHuOC3sakUWKKn+JBCUyQJAInyWe5oU5EcDjEzGzPp/od2SSrtdJwGIb9It3iVjc71SrEtNhBzcwHb6/EMx399CevS8qkgdYAUi4/mL46gSJtI6vTnRP4pagklLoBKABiOpeEZQ1uPmJAgnJW8Z2yvTRWpqptVj5itHxOIDKwBMtAAmMzyNWpVYs8QpVKdOoQaeuXLdr68FjybixWpAYQoUU2UE4kkrnMGJHGteVU8ojzCAXQyaaRlahgADOTBmDgeuo9LwFMPmnnDeYpB9hCkuf8AKszp6tQ6K60nrIQabszLiBNO0KDgfeAkknjj07qYBy4KT2wIm86Jtds706DM46NxXdTAUtFOmywoiSrLJUkYHOp212NSjUpstarV8shx90hWQR3eqR2GIONNeGbmrYttRSLq2WBE/cCCQ4GZAmBEd9TRvq+LqYqQRJUFl+tpPGPTnTvoNc8zELU3VGEgGFU8W8RO7r+dUWqC8IISnafw8yWHrz21Ko1ttKfd1SalccsFypHVPVd/icYmDo238VsJL0yLEP4jxdAiR+Y+uI7Y05salJ61IOrLapc4EAcksZjClTkTMZzpXbOynTDGCA3RO6q++K/mvvGGphakK4Pn01bqBwKZWPgGBUpDH+UHvGoGySmzooDG9wBPVPb83eY1X3u8Plkt96C9IdVwtDGuQQZ+IdHqOcZ0t4Ltw9al5JSAwYgm1x+LA+F+IxORkDGrsYWtvI+/pZj8DDITHiQ8zeqpqG1ggKgtJDAAmQIzM86lbuo7pUfzEa6sWImADDQReRA62EcZ1W29OnU3gek0v5iyjQPxAi3s6kD4QbogANzpGtvvu6IQUUMElRRpsRc1ubhI+Ee+fYRCmx02KZrm2GHTrevtvUq06NUoJYvTUdKviG6rSCPwenfR/Ak324qqi03ZAyeYFootqk5OEHYH3xrtbxGq1CnG5ZHd3IJJQMOnBYEWWgmOxk8aZ+yHj++2258sVC1/S6VGLxiQwBMqRzPEHIOubajXwONIAu3A5JuwZkR5+wUWhSGQIPoDlT3E+kEkRmJ5wNL7ksQSuQfitzHtjsPU5+Q53toOS6huXAF1wx6YnuQPmfbW4sDXAdeSCTAb5WnB9JMZgyeL4pFlbBqYSm0UWOTxH8oYj+X76Yo7WoWErBJEk9MKOwnPHb0j301Rr1GaOI7xEkzkHuJ9+Bg9tL1WiOpRxkKCzkGQeI54P9daCt2BqVwimIQOTeclRzmPxRABu4BnGntvWfgpA6pDGYxIk4Ht8JwNLGvggdIHSOM/ITAEA8iONCp7llUnglTA9BIWTjkk+kdPGdaNUccZWVvb+IPTIanUtBAgEDyzLcgcXc5UgyJ7as7XxZSppNfTBIyAXTLSZM3sYgmfQZJN2vCb2t5jXOTcVEtzOO/p9P01URWQouItt7AT/MzgR/totE/SjUptqXOeq/QamzEGrSJPxKIqK0rB6gxJuJuElj8Q4GZnbenUdHNNVNYkBBUcwCwJi5YLBSSOOVHsR5DY74oXajVZHhRM9IM8AExn9McapUftG69W4RTUBw6QhOOTAtBNzZIBye2jhXCdmqtBAMqxuN6KSiqanmUVpyCpuHQ5AIIFoYnEyTLAFYyG94Wimlppr5byVMFeggKFVS1QZxIiRweNT0rioClOqKRwMMKbgXF//KCnrjA56s6ZKUnqvVUi4qYqO5D3FYMBFBUC1QCerA5OdTdOUKRpgGX2iUXbVEqFB5Yk06nPQ3UxaOAqhiJbMyxb3JAbHALutRwlpJvSADNvowtuki3GJAOlN0ypUW6qom3oYeVDWAAyQWMkknBILMJ9Fz4otO2mwcBRGVcK2ZaZlivPIzHsdT/HizRif/Prx+O5PgupW1LyVio4qdKlOLEMqCYGJXJPMTpKv4tRIAqiz0NUFLvdSJEZGSR8PAGvqldahlXItOPLJUCfXy+mcj4kEZmdYFeso+Jaq97xBPYddLp/KIKk4jTRCRtM5nPmOvJNUqXTdTqMoMAG7zEjETNwHLd/11kNUzilUBngmmTM8gSJMST6emp9RaBYFqVWiyiBUQSCsng0uAc4KyScca0KVY5o103CkYFRbjGZ6qcOc441gSnLb38/kfKcr0aYRajqad13wkMVgfi8kgrg4u9ZPMaDQ2KuzGkwP+kgtkEEz0sDPcNOe+jVC60TWdSLalltNvMYAqDfbIYJiOSYGZGkv4mjWYKGpuQT0t0uDIP4oAHYWyNLTdIN5glUIIy07x1zRStamMlplB3JgAmDcGkT/m+onXdrXFSg/QjSyQVkA/4km6mXnBOPp6xtFdDF1VOkxJLiR1G0PJaSIxzODpqlUZg3mJRq9SRgo4UhlJME5FwAHTydOpONspyyt14qfsUFW4I7wVI6mDqO6i0kzkflEx3xp5a6IqKCj1WRon7qet2gUxaWF3qBwTk40vX3VNmDVVrJaeABUTGPwXQO0i1vlOsv4f8A4YVgAqTbTeCSajmVUFscGSg5EE5AUgHNEun9rD+96WquKpKVUqBmIYBgHRpMiGdekHACFuMSNVjsdoKVOw1U3Dgo6XkCYkRaz2GRTNy3EBsiTiU+68iTHkUzBY2FbpJ6bqZDFoHFogZIwdYXf+Y1O0CtjoSULjqaSlwSoDM5J989+d1IhzXAkQdxz7+ua7g9zmEZt77juKY2YdgZjplgFKPAejUXLE3sehOZOeWnHn61K3/FRF/1Coh5n8YIngwCYPqI165aE1K5XKMjsAZVrsgqA4gjk4MjnAI1CoUWFrUaroo+JQJgGCbfJZpJ7CD+x12iuAO11wSUgHElh0sbFLpSNRFSH62UwGFRYUwDIIXmSQOy5OjbBwj1arX0ybUog8sLpNqsB0gALccdXciNFClAarilUqGQgUqUU2kGSsElaYM34GMkyB9u92sug6mVL6bSYLoC5IBnBLDpu4Crm3XSH4hLeffvSmTaEPxHcCotXy2ApLa1uQUZStKTHIKu7Ce0DhNK+AUJq1SnS1OlUtKNBDFbAfUGDaB3JEZwc/Z9VAqCpLLWpsopgxeUW/BntaQGzDlRB6tF3wXb7aEYN59QVA4wWp0lBQxgiah4IwyHnEEvnsrG3+sb+ig+HPa4qMB0XVBAHUKSM4z7wPcT9NL+LgK5OG8tFUsGYkkosySZ+JmGewAHGqHhNDz6qAkzUFQVoEWmpSqdXES2TxgzjjUygP4jdKBP3lQu9uOZYgT/AJZAnuc6z3jPT1VZ7c6BfeOJau3UhgooqRBkAsS5EdmhlnPFp76c+yu7AqhnllpU6jByuaYFN4F0ksvMJn1HB0rtK53VSpTYJNVmqIbSArEz+HIQr0k/6CeNOeA1EY1aYUrT8t6YJ5NSqPLBIOQ1t5AnCqRkyTyFK/8AQg9SvMqxBkYI1S2wFRbRFwyQRPrkd454zJHbUzWqblSCDBHB1gV0KklVbYpMVAMknifU5z+nbiY1pq0kGFcnIY4M8YHOCOYnAkd9AfcXi4iI5tjB9Y4ZT757Txrj7aUJWGAz0yY9ecjEGD6e+nlZbFGcMjd2bJn0jjJPb/VPfWKtZmmaRkiO+ACDGAMYGs1KtqimSYGTB4PoPYcR6zocFYJM+mcH/t7aErJ2hTa9SRaAFPEYCgmWOfURPzwMrmpDlmaXmTGYzMT+3OMjW6VQqjsxJY9I9ROTntjt7/OA7Wj1qYvUET6R3n0xoOMCUWiSAmFpgLUCGAGWTJkAXTPECPT9daoMwW4yApwpIGCABMzHAPEmTHI0WogpqxBNzuIgD1JETx8z9NArsLTeMAggDkyDk5+E/QmNAlOGgdWTFXcyAx6VgGVwGbKwAe8A55gCTxrK+JDokFeT+Y8wM4PIPIP9NDq0meklzLFx6uBB4xA/zQAP56BW3AQwgyvTcR6YwO05OfXREi5Qc5Xl8QKiGKup6glXIEC7k5Hrz7xrdOsrqVLmiTaTTqKKtI574x27YEfSDcVZmnNogHM4XJnka7tKzDJNsgx3nBPwkz7yCNNYqJptKq7zw6D5nlumBFbatemBB6ZuUYjB9Pq1tK9a6VZK4ZZBSVq9h2h4+YMTnUunuoUsjMnYsuVI5Mr2mfSdNfxaVf8AHpBgM+dQNrCBGQMTpYUyxw49db0xT8ZpMbWJptJlXBTmIl0HIH50PaZ04+1puL2AjBvHy582lnAxELgenCXlmsJp1Ke5WMpWFtQesMM+5zAnAg6Wp7ZVcCm9XatkwxJU9viUfsQeDoQpwDlbrx8l6KitYUnrCupClQq1itQNdM2lTMCQT1N8J7CCkd2tZZrbcG6YdT5mMmesBwpwZEiP0194dSqFa9SsaaqiXq6MQXIIhQ1M2yQJggk9xpWh4pSqYDC6fhqDyyTx8dLobPd1PrqTP2cAZg+yBpgAOA5jr1Te12tC5FoV7Qh6qcjImSPLeDniSTzPpo+22m6UslQJVUqYiaZYqA6g3CDJXtJHfGNJ7pFYC/5TUWQZ9HQMALZHwrjv+LXDW3NFlr06pFKVLITcOkiRPUqhgAZZlMsZjTlTcHbj4/K1uvElVlNXzKTMPxqYBjgE/DmchR+E8RpupUpV6SyaVQI5uJIaFYGJYgsG6WgYklQOJ1qj4i11WnVogLTLkuvwlVaCxBlWIGcz2xJGvvD91s6wK0rVxdYy2SQQWLRKE23DA+EHOgkJiJabaXQ6+4iFHmKpBAA6gJyGKENLcSzFRmCe2uUPDhAdUoVGGEZQaRUybibJVQqmPh+KDGltx9mawYHb1iFc4VriBc0gSoYEZXJAHcnWfHdxVUBFpefRCgXgKwPLfhBUDhjI5gzAGsblUaWuEMK9d4LuqTom0an5Raq8OzKGqHy4LEoQbiGVbhOQBmAdRqm1UO1AOGYAk1IW9jaxu6GWVImAInMtydRtvQo1N1TpU6bB6DKAATYCj3NLZxdcchSTAxqlX3SVDXSVupq6qtsdIFloIuFyL0kFYaPh6RPONn/HODI3jjvg+2SJ/a5OXhoUn4l5S05WnUFJWYlu7ABAoqAquajkiD+QHIUEUdw+1G1UhSN4Su4NQMxYQ5YuVAClS4K2A8sIgwdTNshFECk/StQ+YVMgdAkEG5MCOOnmDwNC8eKulNA3lVbjTZQpC3IQyoSsxb5xyvSTMwADoOZji5EGbWy3HULqZULbO7QylD/hWfeUKm3UGkzIyCRaq4LjPYHzAxjkOTk6a+1XlwaCL91tbKaMGy6uqkuYH/mFciQb/bXpfsNRSij/AMat9WmrWcGFYqzIsRLX2EseDUIB+LXl/DgHairSWq+YpYAfjaOsHt5vmsCuFIPZsVp7Q7GQWkRF9xnRIGNe7Ewzh3e/h6lKeFMLtw6s62UawJEQSaZAH/0lh/p5zoHhuzdKRdCrPVIABEFVE1Ax/Lc9MEMSOlGPfHovDPB7aVtV1qF2ZXFMMORaASVUi2WPGbucDUCtV+73iXEsfLNVhByr2Wrx0C7JEcQCV56XVMZlLilx5IHj62uVog2PFQuubyxvEEcIsgBfUE+kUfCyjeXVdvLuq31mIgApNIHMCHerdzAIqfljUSuoejTcMJQmmScGD1oD6HNQAzELzjD3jVRkpUaCy1iB6hi4XPLgZ7IrkT7n0wsJyJAaoGvtfa+0FVap1Cpkf3/20cPbFSnIE5Hp7e6n3+WltbpVCpkfUdiPQ6IKyequMsUQjmIhswexyPUx7e+sCogMm9ZzGGHz7Rjj5DtyZaQdb6ckr+E9vb/SOfroLUrZYxd3mSAeZH5jx7D9wSYTgTdGfboUTrMdR+E3NOR8sYu45PtrNN0zL9I/CFNscdz1H3M9/bSZ3BBkfUnJb5zz8uPnorUphVweWHof6gDtyM86Gd1sW4J0blAJINxIYTAElACRyBAPfEn20oNwRfChTzxLTcBktP5joO7YSscWiJ9JOj7SRN+ABIB5wQRHcCQPbTb0JOS4azeYSWJtBmT6D95b+esikIufoz+v05Hz/wB9aUQpKwAYBbuO5+RmIA9edKVXn5dv79ffQQT1c2s8Dt8XyKjHYDt/XSdFyHB7yD++js8NV9JODx8Y19RpD4z0ek8E9on9c4xzrLL6r0gqOUYZ7zkH94H0GtbabhPS3quG57jiPnE++iMIZsW3LM/iOLzHoOf9zoFEn4ohFk49eB/qMkZ7e2isnm3odig+HPUvT/Y/n/Jyj4tUsKEiugIFlUZiDOW78a88z4gYHp/v66KlQ2Qc9QgH5HjuPprTKVzQ7Neg2VTbl5pNU2lUg9ObOCP2mcxom+275ept1qqZ+9oQremYkMfp3541G224AZVJnMENmJwYYCbo/wBp0SnuHpMPLqNSaB0kyvAEeh9NLAlK6kcMg9d+aY2BCgjbbghjxTYWNJ7GSUfj+eM5apeIOj+XWpmmzhfvKZNNroxJHSZaR2+I8ZOsHxRHI/iduLpH3tPDfPHOe3z0zt9sSoXbVwwa4ik0EEegVsEccQOM4EbcpOy7Q67/AJTreIJUCPTNPqhWD/dVGemLYZh0mFINrTydJ7fwemKotLUg0hkqAkRUQ08MvKi5uQB7jGs/wgculWl5bOboEx5gkqwVjBBllYAgC6TMSJ/gtSt5g8ncEp8TjuFGWPltIJjAiZJHGYCQMhpwnr0TA2e52NEst4q1DHQLlpoIknlbnNoGMBWHeB3w7xiNw7tTpk01Yl1FrGwAAGOlgXtGV7g8DRt94oGqrWKPRNQXSrEFSg6lYGCQORBEhxgknRqNSjVRVqC/zmJvCimwWmJJJQgsoa45DZSTwDpd6eD+OXNuc+uHet+F+JM0MatzVAzqlVQCBTDNdNMCbqgUSbZCP66zVoilU3FYKwfypYqbwjVrIYLgg3MzDOAk5wNJ1KiMld6B8vpp01uOVW6624EwLKbA4WZMlidUdvQs2YaobSaIZzhgQldRTIIJW+wQg/EWzIWdMpEBpnKbQvqniDUdualUX1BVUKyfdM0o+X6SJEGCBMqJJyArtawfakrbTcmQq3DpDeSsGeiS9kraOZgXSt4juC+1qXficVkGYVblpL/OtI7kycnR/svXWiaW5qf4dKg0j8zPuawpr/6hdPYKToFsp702lwznLXgqni25qpUo7ajTudLKj04vZmAuWAvoQT0mYt9Dqkv2apBalRdywqUg9JaFQANbbYGIMOSbvMmOGAjvrz1Dxuou8Ss5NyU1rM0ZQ/wyyBPYyVtOJqeudVPHkrVtrV8TYi2qlNLlEFZZUbpux1BR3IubOAT5+0OqNqNGIMba+9x/5g2uOarSYMMfyjlffy9EpT8TIFGosk/8UcNDxSp07LhyWZUKkkTJMRxqW22W+vRlRIqqWAgjyzcDbgGTTicDJ9hotKsG/glqDzDUWqjPLT11Hp4PBmniOcDgjXKgP8azKxZfOZDGQrOxp9QMFOpuQCDmCeNdkDuTMfhJa4a+RML03in2Ao7QIfPapRqwXuUf8sipIIxaU8xe/wAQOQDr8/2L37g1XGAXrOPlLx9Whf8Aq7asfxTJtRcxLvaJVoaIu6Q3BFMqSQBIqr6SKJ+zNYeHvvC6WMFkHDCnd3WClxewwIMDLZI1y0Xu2Wm1u01MRJiYiZyCqWNeS5ndHuvC6+19roE49dd6Vc0RKRIk4X1/2H4j7D6xotSj5ZhhL/l7D5kHPyGPfsQ1ahYyxk/3j2HtpZnJULQ39s9PlGTdlTCiF7g/i+Z9f5dtHfccNys49VPMf3k+up+iUqlvuDyDwf79e2nFkpcTmmfKU9SHIHHv2PoPXMCRoYosFkAkt+XMCfb1Pf299YqpbDKTBmD3Ecj5j1762Kt3IBb3HIA9RkGO+igt+ZKiIVxjiJmSI9CTPH/vnarhvVgVz7Asf3C67R3U4MwcHqJH6NOmFrdYQmCTDSqnmARIj+XYemiFkpUeIVScCT7k54+UDOiUNqXIMWiRM4Uie0/y0XcVbWMs8zIgdIHsJH7/AKaUeqpMkMT6lp//AB0FkxKreZJJIHYnJLfIfD6n6azULcKIA5Y5z3yf0wJx765t6yiTaIER3N2YOcYFx47aDWU4abgcAn2+fGsstK6qZyx79gZ55yf21siVJBySBBgYGSB25K+mldEq8KPQSfrn+VuhKCwVMxBn00dulB6y2fTC4+fvr7zLcESf3X2B/sa7Up9AK8CSQecmPkeAP6aKKXDRn0zpzeMQxA4ucRzMOe3rnSWnt20CRz059Lqa/v08+/vpN6YfoV2hVC4BtjLdxzEDuO2ROjU3DAlhA7lcqR39xA+udIOhkIOe/wA/+wx+uuebGFMe/r/29tPKVX6XjG5pRawrUxEB+oj0g8yee/8ATTm63e0r0WeGosxHmiCygzj4chCczHMdxB86rzTnIPquOke3B6jwI7emt0946kPCuDKyRzPKn1B9CCNYjRRdRbMix4K1tdk5pVKVN0rjmmJFTj4gPxIGWMADKr767v8AYKFtBFK4eUpLKVCIbngTfD1bvznpIwCIR2aU1Z9zTWPI6ipyFqTbSj8yGpBg8QQcZIvE90ai+chtW5UsAjy+gwk/jQgftkA8rAQgkx1PXV0zRaylSpqVqVKtU2uQYUi1EIkS0OzANEDrwdE3niLVttuVAvSlWpMGJzZa1IEmZPCnGJZjHoKlUClHCj7mhTiMdVcz8sCqzfNY9Dov2b2VyOoboNVEqnM2OtSnx3a5pHaQCY0UrgAMR3dei+NDzFaiCQV21OS3CxUSs09xAq5x2+mi/alraW124VrKVNXeRBZnURgfD0ic8XtMnXysK26rIw8uhSd6lYAksyUZBDEfEZVAAMCScmWM3x3dVNxuVI+OotG0TGalNGif9TfpHprINEvHC/NUq+xvU1AxXzadOmWIkKlMWu0T+akgEE4eIkiMVPFKpoW0XZKb1GCorSAtNVKggwCbmMmMznAEZ8e8QZdvR24KkCmCzAHqZyXmSAYCMuO90nIxG8RWEoL28q76tUcz87Qiz/kHoNBzWus4SnZJuegri1KfnbUgikUp0mdSAEMuapiZjL8GOYEHkO529viFY3MjU6ru5BzF09LDAZpCwcS3fjSn2grmV4M0qWDniik8+pM49Nek8c3iq1SrVVj5jhkgyVJmwZ5VSr1CpwWsxyQhbGSGIiBEgg+3yVF+0+6pVKzIWtsJF4HTJMkFQARGFuXsoEEZ1mpTr0qlPao7IjWoWX4WabnJ4utZmFpjCrIkToOz28VFZyKtNF827Ia1AWjOclbSMgSSNO/Zvw/cuNxuKP3iojM0kCXYGJVjyOppBwQM51NzmtbLojjkqhpaP9ZyX//Z"/>
          <p:cNvSpPr>
            <a:spLocks noChangeAspect="1" noChangeArrowheads="1"/>
          </p:cNvSpPr>
          <p:nvPr/>
        </p:nvSpPr>
        <p:spPr bwMode="auto">
          <a:xfrm>
            <a:off x="1679575" y="-1333499"/>
            <a:ext cx="4591051" cy="279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9" name="AutoShape 4" descr="data:image/jpeg;base64,/9j/4AAQSkZJRgABAQAAAQABAAD/2wCEAAkGBxMTEhUTExQWFhUXGRsbGRgYGR8bHhsgHBoeGh8fIiEaISohGxwlHB0aITEhJSkrLi8uHCEzODMsNygxMS4BCgoKDg0OGxAQGywkICQvLCwsLCwvLDQ0LCwwNCwsLCwtMDQsLCwvLCwsLDQ0LywsMCwsLC8sLDQsLCwsLCwsLP/AABEIAK8BIAMBIgACEQEDEQH/xAAbAAADAQEBAQEAAAAAAAAAAAADBAUCAQYAB//EAEMQAAIBAwMCBAMGBAQEBAcBAAECEQMSIQAEMSJBBRNRYTJxgQYjQlKRoRSxwfAzYnLRJEOC4RVTkvFjk6KywtPiNP/EABoBAAMBAQEBAAAAAAAAAAAAAAECAwAEBQb/xAAxEQABAwIDBQgCAgMBAAAAAAABAAIRAyESMVEEQWGB8CJxkaGxwdHhEzJC8RQjUjP/2gAMAwEAAhEDEQA/APyXVHb+KHipLSIuEFiOwYN01VHo0EdmGp2vteo5gcLrmhVdx4ZcA9KCDwASQePhLZB/yP1el2pZEc6JQrshlTzyCAQfYg4I+erVi11BdCH9jyAPXv36WyMQ0Y0jcbTBuELqJSolpPYck8Y/n8hqhRACixQFPLtySJwAcTjHOmNxtSks82p8KICBzBmYz3I5znB0rVdTItJHeWAt+kQAMxkCbhroEZhMgbzeFyQBaJ47/U/00GgIMn4eDPf1Huflps1aYYXKpwM5Ij9ZOO/aODoW7aHIZBgx3GOBwYH0Eax1WXJiUHIyD3PrHoCufpyZ0rp1IIV4K297u3b8JnuMe2jeTTXqUySAy3YAmY9iRB5MaESsh06ZtZeFEXE8TwY9xI4/KPXXa9qBSIYlYBPEDBIH6c9jxoIDlof8QIE8eojtEgcY0R6VyDtaSFmRIgducwxwOx0VkCjULVFJM5H7Gfpru0LAMV56f5zn2x30Ta0wGBAJ9C3SPoPxf3jWTUFhklhK4HSow3H/ALDtoLLbqtwM2k5AWT29RPeRieONfEm60jy25uGcRMn9OVj5awjlgFBtgxjGGx9YPr+bXwrSHJ+EmAPSc4+QH1kayyI5leJZfzd5HODB4Prx+qb1CeT/AH/TTCiFIkkSCpGIzE/SRj3+uh1U7j6xwfcf1HY6xWRtgYz7k/8Appsf66XcSLh9R6H/AGP99tH2q9DRkgNj1kKn7XT9NCRI5KjsQTP0hZI/bSDMpz+g5ru3IAJPBhf6k/SBoTrBIPI0xWCKFgMwMkTjvH14/udZaqbQRAIwY59s88SOe2nSLtKgzCI9bScfTPb+WtOgKKxaY6TA+o+ICO478DQZhSTy2Pp3/wBv10zQ6g3+aJ9mHf8AefodYLJdXHCrJ98n9oH7aNWrkAA5lRI/CIMYA74+XOtHawOSB3aI9uWIx8pn9tH2uxFSIKhFhXqOWtS4kiSAJPMAZ5+esgTGaUobliwEwOYGAYkxA0KnScZEj3Jt/nquqqjlBSqOwuGYQXCRbbSktnHx94gETq79nVpt93Vo7dqrVAlvlr90TTqFAS0mo5dApViYODJJgFSqVcDcULzmw2r1ACqGoQ0kopxbHLCFwSckxznRa/hNVIsoXYBFrCqYPqqEn6jjRa27G7qJTqX0yVHwuWpqQt/+G3btAYRPeI1jcbN2q7ZacNdSSCh6fu2ZSbsRFpacFe8aMo4zN7JcJVcpTXDQzN2CjGWJyoA5/qY0a+mhQU0WqaiB76wLSQ7Kem4KF6DAIJzkxgUN94go2zoztWpmoilwxk4qM1pbhVYLAIhrQTEi1PcbS2lRey4A1FVswUlWHpBmpVJkSOOw1t6wcXG6zT8XqmjXh+kNSCratsHzBFkWkEAYIjWdnQWutQMgolVvDqCEJDKkMp6Vm7lSoEcHQKLkUdyoIBVqZxCmA7IeOep1/XWvBjKbi6TNNR+tRRH76G9aImNR7KfU25UlXIUjBHJH6To+y2yMWLFrEFzkQMSFgTPUxIAmOdMIfPpsbJeii5JJmmuLeR1KII9VVvyjTewqsKXlKBdXp1XMLB6AxpgRySUeP9YI46siXWU4U6FQCG8l4yHlqZ+TAFl+RBHvpers3UgFfi+EgghvkwwR8jrO227O1q/vwNVtobBbTllmXLfAcRxw08RnnM40jWOGRtxVc80DZbRYvOeSSTCiMc9z7/prO73U4DKo+pJ7fhkD+fqdPU9xSfHUGTHSCUMiOMleOcjPAGk9ztvLAJReqbWANjZxkyJ/y/uNUxDLJBF8O8TKqyszOg7EZBAmFMz8IODj5E6PX8JBF1F7lAEofcewBMyIwTPBJ4R85pH+RoYDA9TjAAwR740ShVYAxDVExCqMqTFvGQDyAIM6Qsgdi3ut3JUbYZW4RmCZBEYM4x76LvGtILKTIHURwQLTHbtOSee3OqY3NOspFZRTezFQYUk4gzxGBmfmoEaBu9iUAAe4gkKZtDDkAkHJHMYwZ4zosfNjY9ZIA6qUgN2eq7EjP9wYMe2md5SYwkZpqvyyATnjBj99do1+AyqLmiFAAjGYGG+ftrfiDkEP8SECQc8qPqsjTxZFA2VXyyTfMZgcZIGZx37aYqotzokK4tMnIP1PB6uf5aDt6C3ROLhM91ALcj1FpzH11g02Lk2xeDM4yy8Z46tbcsuOjBriCDa0z2Np/buP+2l46Pm38h//AEdPbOphldgVCn1MduRjvwD35Gs1qKqsAT1Ei488ZWIun3/Q60LIGy5PuLf/AFY/3P0189AhVB6eSZxnjjngenfXWqNAUdJY8Dp9h+88+g13c0WdrlBIPeMdIjJOBIE/XQ3LLu0C9QJLAqSQBjGeTmcenfWaZC5mQePb1Meo4jvntolGiFgFlEzdmTEe2OJOfb00WjQV8C5h2FpFog94P19ZnnRhZZqMfKbPtA4yUOAORiQfQ6QRCeAT8hP8tek2/hFc0umjaotBvBKnLMRLY7KZGvqHhTEgtXlQRhOoCOxskH0xz7aQRJWfUbAv1JUiptjJDQq4GWA+EQCBzx7ZH01mnRQNaXJnBCjHsZaMDmY/bVweD0E+KT6lmVPfIYynzI4z7aKleisWCnzEAM4/pnt6abkp/knIKGaUtCUSSMC4nMe2P7nT9DZVitqgLPxWi22D2Bg4PPtMDR6niP4V8wRIAFtMNJwAIJHEC3sDrNOpewR0QsTKo7NUj/M92EABnESD2GdaSsXOQh4Cii+vWtXIuyxYgTAWJPznGM51vcU1IApUKxVZtD2omR8WZZjMG6VPAwABp5t3WrK1OmtUIqfdkL5YBp5PaE8wEntFqjtOp2z2Lg+bWFMKJt817w7/AIVIBIOZaIkhSO86CkCc3Hkq/idNaL+YzGlUrIGm+7yyR1qgCkXTcC0kicRMlHwmkqBqtFmYU61FyQkGE8wkw3SJkZkDPA0fcbGtV2ykvLUy5vE9WSzSWtPDJyMBCZIPTEoIaYrks93kjq4x51HKsCbhOMY5+WsEGNlsTfJN7zbrS3u4QTKDcxBiAKVQiCcyBGdWPs/v1oUtpKqx3LeSEOQqGvUWq3UYBYOqj5GZAxjd7Ybip5qR5tba02MnphilBz69KioGiPUd9K7/AHCkK6fBSpV0psQJAULTp9ub6k/M986yQ/7Ghp5+B90t4psn2yVKDmD58Iw6bgE+IWxjqUH0Leo1rwul/wAM1OosF6q2O34HZWhs8QUUH2c/MM+KsK+32zIStWoKhwSBdSWmlRYHF1pqjnM93ws+6/4IqCQWBqT6qtWlSkn1Ju/uNFUacTBOc+eXskae0YDcKRB8pARyQVrUgZtngqR8/rrqUbNu4uj72lJECemqY6iMYB+a8HtUr3VNod5Df4YpVCZg1ErUSr5wblyY7qdQQP8AhT71xPvFMx+kt+p9daQna8OB71U8KQJMEAPVVcnFqKzVQemLQjLM8hjnB0OrXRN4C3wq6QwB/wAOFCtN3/lWnC/TW9wwTaI/4qivb73wlQ/MLTIn/wCIv0S8S20UNvUOWgq/qB8VKfWaREeigDsNCVszOtka5FWxOojkL+5k/FHp/LnWN3VYKGwCRwAOcZzmBz/1D00jSoG72GZ4/X0zz7aaFUvCt0ielzgzxJH4ru8fvp5lWSu1rteJJIOIk9xH05094fvHRSoZiDBEH4u/HeOSM86V3O2CZifken/cie0g/wBS1dz2AxF0ZEhhcw9Dg+4wdLGqyoPDi1ha3MgXj4ubOqO/H0A40sQKb3hZSBNRSWWCOM4yRABgz+msbeipKWnAEgxxJaQTxHI+n003tGqrliFfIMtkrzyJ7ngyPbQwuH6ogBK7qqVLdIZAohiZJkrGcx3MRpjwnfMFcSKqR8FQkEEnseBIn6gYGqP8AKwAVHkQLkAgiQBcsERJjEDOAeNN0fshXBBhKSgyW+KZE+7KIGZUc6VzWus63XXFI+vTbaoR1oo1bYeYS1EFgAQaZw4YgzbPImeCf9latErUbqEEAQOo4GJER27n9Tr2Ph/gdOV82o9xDwSvlshXMkshtGAYK3GVNvpVf+ELWGitSsApkSZUqpDMPxDqAjq578aMllsx5rmO1NBwtBPUb14GhQJp/d02LR8JmYn2zH+40T/wjdAgtTL2EC0KrFfSQx8wcEyRr1+4B8tLRZTYPAUMi3IhKgeW0TCs0MhkGIxnG6psRUS0YdSPMAZAWS4w2VIBUcDpgGSJIfEDkgdqM5Dqy81X+z9VAVFFlkSy2tcRPaSBGl6HhDPTH3bWybTUIAjHdSMd4+evU7WjX8mw/c/dkgdLUwxqGBFJSRCEGQ3fjBgNHaBgPOFJHIbKyBaokklixH4riDwQIBGdiCA2o3mOSh7Xw3q6qiAKFEIrMZInDRkSTydYfabaSXd6hAmCwAwSAIWWzzwIHrqk+woHLs1QRcMB5U5kCnlojPyyB2Vp77aqoNOmzYaQFEAiOzQQTj15551iVT8mLKUI72ghlaIyckKWJHzcqAZ9BxGije7g4FNhP5iEAM8jylHtmZ99ZpeMuSBT28XY6SPTETPfONF/id3OFRRi6Ay3fQmI+f10t9FiOHiUx5W7akeo00vE5JQmMyTdnI+Izj0jQv4Go4N9a78JtN1vGBZ1R/099a8vfuiJUqkKrMwUARkDItGCDJE5zpRvs5UcRUqsxU8FgWGMwHMgHB+g1OniEzAuclnPiBiAtuXR4ZQSLiSS1vK/O4eYVMcT1HmIMa5U3O1QrFscGWJkfmUWPHfEgGYkwILR+zlJAQz47EzOcGAFxj3M/pDB8F26zgtxBKz+kEED/p7emn5pMbd7iUmvilIXxMKYIVAA8zjqf4jBJleAZI1mp4qUQFUqM9QkyWtlJ5PlKuWIMd7SfzDVmmm2lUuwCS/UgGASx6lPCicH8OtbneUrfNVcucRe8YiJpHC4IHEQfTQlIagmMJUPa1K4BZaANQMGQENUsIOAxdmM5kKI4zzGu/aLzg4prUFOmo6R5qrdOWiLQwX4B/ozzqt4c6lzVWlLIMG1mMzCw1WYILSMr3JwNE3+4daYagiAo2fMAFqkcAJBXqhhJ4qd4MZbGcY7PiofhO1mmzGp5iq6zCs/SytTqKLbslWU9wLQdF2Xhwo+fSe9k8tpBtCGCpBVmKwxgGY7ckDPaG9q1WdKtTbtdTcfEHgqC64JYmGUGAp13Z0aFVC5qpeaVSizKjhTFNnUkWiIVR6A2ERrXTuJvKfNibBa9NqYqIGoAsQ0I1VajI1ha4w0d/jPEjUfxKiqbEMhuV6lqtnhvvSDIBwaYHGYB16Pwmiq7WttbGqKnleaFH52YkyYXplTdJgqPQaj+IeD0aNEUKrsXQ1KwKAOpQ2qYynNhbkxbye5UqTwHkH/AK8on3X3h9Y0/DRVVfvaNzU2jgVapptzMiApyP5jS28Iar5aLaj7UmkuAIem9YYHABac90B9NObeoHFChTIZXpOtVSpDAVWY02tDMLFmmwgkiZNoIjezRq25DwqiluatNmIBHlgMxHqIN8tPNZeeNFUBDST3nrn6rVCkWpVvDh/y9qrlc5rXCseY/MFyOwzA15VqT/w1MBWhqtQnB7JSt/8Aub9fbVv7O+IV23TgQ1U3NbEL5gqq4AEdIDDmJ1j7S+EBa1OgglGqOVE5Y1qgVQCTwUVM+me+siyGPwnffyunN7s3qU6GyCgE0KbyeRUX4gfT7u/AzMA+0eq3m/xKytuHpm8GBSNg4J5olpMcqONP73eD+Mr7gZWg1SyRhioSinIwSTfHaCe2lPDvD0G8Kg/cx0mOUrgIg+oqqCf9RHGsmZYX0nnv9kpS3IC8QYxJ4kkCCZjAJ4AyeJ0LcbReZ9yeP2Y/vdr6uEICnoIx6glQPXjLHk6HTVlIWbgOADBE9xMftI9dMV1I63j3DYIIPPuDkg8mODJ+b1Dwo1XlARaSstIRbc5aCICkYzgd9F8J8OJBbkyAqAwzEmRg/iwSbQSB2zqnsKRL2MUVEQN5qfApUgSsTcJtULlpzgnRU31AFyj4RtiUAVq4MrdfZTRs9NvxPyCcqLcyO7tBpKU/JRadVSA1RQGFW5ljIYUwpAm67lRnStPcFVWoOlFNxeL1EYHlkG28sYIaYYjA7U23KsP4miWFVyF6i60xyocopAtJkEmSCGPodYrkqk9/Hj1/SJT39SpUqUQBdYrG1FKlrSwRSFKu4MQ1pA6jmBrVBkDVHUStjEoCwKkG3C3EMQRAiCLPiiCGT4lUsSoSKfancqkVmb4WVpLQQA6hSMm0kyIL4W+2NOolEtTqXNKusgO1NS8pcQ0IRdB+ImIu0pgrjc8sEhvC3v8AUwg1KttcqApS5bXqE203YhhJJJWTknglVAtxrT7JKdRWWtTBYCVvU2jBtujH3imFBwCfQDQ91sKnk30EFR7woUTlMKvx4kCcsYPEnWvEZV2YIKkkgWytzl7XXsGOWgQQpuznUyx0jCbaKgq03dk55cbajL0QPBd0zCrTcM4dL0VpJBQhSJEdPwNHABgxIOmUBq05pFz5yiDcLQVuDFWpEEdIADHvGOxcSggFRqNOmDezyinqBIt5MgwBJJzP6fFalOirKhppeOFXpvKhVAKsSuZmMGJMTHM538j2Tocjp1msSCSWAOkjvEDTPd9rz7bFwjozFqVVUEPJMKiCTxDFy5JiTeeCDolPwvyw4ZyyOgpCmbYAXloYhZJHMfIQMVXpgyHuqtKfDBmwmWhYUQ6k4EfDMcaUHh1EWUVSbQCgN2GWGBPbEAk+pYGL+q/5L4TY9ZaoF7okTG+APPRA2fhlKiAApC3XDM9REGCw6QDggcH00KstIO5VqKVQJqLcGa2LiTEHgg8H11la1Kq4oPRL01IVA9Jp8xiAc1GzOWmOIluJNS3ygmyi8qpEmkRIVgsAgExni3IB08lLLwZvKUbxWlA6wQIIKgsxn2Rc/L00I+Ko0wa1RTzFJlUfqQJ1TqbwIFC061rCYRFAEgY7EHiY4J9sKHfVFBs2+4UDJ4IP/rZo/Qayo0z/AB8x8Ljb6owRDT3LUlBKWooAkmR0yeRHfjSytWYELtWuBHLlSI9SFEzHHHrjTdfxau9tu3YrAtyBEgYuvUH0/bS1Z91YQNiFtOCKlOe/VmYI+Z576Sm2BkFV5M3AGW/7CG38QcCnSDKfxtOMjguM41uht65vk0KbAQCAoWYAzBJJieTon8ZugvQlJSSDDuCQCBwBn9Z9hrH8XuUAK+QJy+c/IBRJxn/q1S+5CXHLCs7HwysRVJqqpYWqaSyRJliCtJT8Itwfx8gxPafhzeaxeu9hwUPmCVwYF5XOPjH4gecjRq5rmkis9MtFzSKxBkseYP4fL9cg+x1PB3CZbcUlHCoqOAWOMeYmY+KJyQBidC6wxmb+X0m919nopeWKjteZZwhe4KIAhqnQAS8jIJ/06FtvCkpMxdmNOotj2ohkEflUuWIMMD2IGtbpgxZH3UrTVVuFEAo3SGMnADEGQeMH8OU90sPFSs8CVtSko7zyxwBP151jKoxlRwgny+lt/Dae2rDprOabBpUMs2mRASja4x3I7jVHwXw6kK9WldfTN6MoYs6mHUExU6BbeM5zmOw66CulNVr1p+EFIHUoEqevMqV9cgmcnRTXp00etNYv000qM6/EEtLIpuCyobJBm79FklBwdhIvMRz3JbxisX29UUULN5gvJpGKoWTADEtYpdbQcAKSAMADCu3kAoEemtNTdTUSCqllkgFQhLYBxZU7kDQtzvGZ1qUwatIkzSKK1pAAaChDQQY+Rj2GttsqtNtxuE/Gb1lGkMxLDpESwpswjHPzGmARa2B13Lzm/Wo27YU5V/MtpwSCsG1IPIhQvV6Cdev3rIUrVKTGKtINTAU9Rpt/E1MDhWKuJPOcdGYvjdJKRNYKwNdLUWMoAAj4I5gWz3Dzpz7FddoGQreW9xgKr3Ms9rSTWT1PmRxA0TayeoJYHDd16ha2PhpWpv6yl7/vqVK34pMl2EegIUe7+owLc7hhu9lUqoVCUL4cTmilQmceqL2nIOh+Pbq+olIA+TT6FBa0G3oLEEyxYKDkExGi0aoo7WHIWmwakQsmLytSWuAIYKztEQVEHkDWkI/hfGJ1p9IXn2LDaSTJq1SWJMkhV595YtJ9VHvqztfDqm4o7TboyrV8wK8nKh73okkZwpqkD/Oo5wAVVHmeQVUCiFDuAptCq1SoRKkGHLgQMkiIB1jwnxWrVrGnNprSqgMYV/ipx6Q4USIIBORpHhxaQ2x3H6VyGAYpyv1yU+ruiQJYHEw6yMknkZ4+XHbRKAWBiJOIZWA9SAcg/I6DW29KY82CIGR6ADsecaPtdirPTUVAQRHTE5JBI5yCTHy1e6deiTwircvlNT6VCgAqCWYEk9ZBuUQAvpbE6Z3tKqFSkzLc5DuH6ASJgF/hqhVDMTMjniCEaO1BdZqUmD7h67HNpl1WwXAFjh14jrIzrFSjVisLlZhRVP8AFRQxtSkxJYyepnfqhpCzBIGhdclybkeCO22ZVo7dQiU6jk+W82kMxUNLyrGAagAe8ArGFnVF9g1IDc0Xiow8qjSa4AIBbcggswgdwV+IksvVqVS8N3iV6jUKdW2nRtWwFlZhRWkPUN1dXcGz00Hx6vWp1KNDIVjFpQBWhhSgIVtOULyB/wA0xHdJKmQXOAaRx9Vc22wqGAaiEolzirBXzGUfExPSyvCyJYgAdMiT7vw97qIJ8+osEAMQyWki9gYLLIPxH8IGCSSj4R4salasq8NWTqRg3SxaoYvOFtUnpZT+WI1nw7x1qwq1nQYVuGVlJbAwJAPJ4Y45AGWlTLauI8PdWtnvHh2dWB/EVYBBdyxTOeRMH8AAewMHt94oxpoeA/LFyDAYm5YExIDQIIkDJOI3hPiV9FAQxDkmGDMRbcFkXEEXI3BSIWABjRfGd8PO8pqVilykrlirKhmARaQSwBBxECZnTsbdcrqM1Yw5T5faK+9rBSaoUr+BlZkIKn4ZPUeJMwCCe8jST+LVhddVQs2VX8eTEjPJAGWnFsd9B3XiSGqaQUkFS05GY80za0gwtsDg4mCQVE8TQwL6qiA1xJwQCJm4sDIBtHtrqbSaWy5q6KVKL4VU2G7MujgEhQosqKhXzIhiFBkBmHAHxDmdH2m9qeWCwVw7MAbu4hSTeSSoghlJGD25Evab1KlF5qkQWUEuykm28GQWkYwCOw9RLFSsHpsBUCu1O5T5pDEq2TlMTaeQRF0AQdc1bZ2ntDmDO7TQ93gc1bEDZ7eEjq4TW5V2UMrUsgCJlQYJCgWiQbl6AZMKZ5nVXeMhW+rSBWGfqCgibSeoQFLhsAz2nGh7N1dFAr222i8uhukHMlTAJVhwOP0oBldVa4OWlQgKlhAgTGCO8CMzry37Sae63XV1X/Ba8xI8MuuCmMjC9f4hARPFq2gm4DBEAQ8fI6Tao0//AO2n/wDMH/7PWdWaigkiO0NIGeMYPMEjvn5QVRRo8CmY4I8mfp8Pv++m/wAoEWCcbA5pguA5fSnbihUuj+MRT6fdyfc3kmdBNEqCP4ukx9CaSx9RMD6d9X92aVR3d1EsZJdBJMRJJAn049tJVtrtzEBFGZ+7TiJ7qf7OtT2owJaqO2XtGHDw+lNFJjH/ABNM5iBUpGfbFMGc9o1zbVGesoFQgMwUKlfbgwTAAK9X6GdVKfg1BlVwqMr5VrFCkAgMQUUCMAE6Y2/hG2R0tp01qLe0WZ6QShXgggie+Ro/5bCQAM0rtlc1jiSLDQqd4jRWq16VKjFmiwbmkpnPGCDkHEg+2MC21NVemCWJS52U7unyFLwZAJ+EdgIJPrPz/ZtHANRJImSblkEzAUVen+WNE2y3Go9ZEAC/EQKbAXKT94tViYQHBxGJAJ1ZpDlyvY1ggGfH5QN7tySFTzW5Lf8AEorDgG4BDcB+YE5Y5zoVXdCqhAFUusQF3NMGpEdPSJJGYECQPYaVp+FqannUmo1IYsWTziwjqJNjkDE8SP1jRtttRUYStNKtwK1Ep1VE8dQBEd+sHtmdUYwEqshrZBPn8rS+IGnThVYitGDuBKqMAhgQxLEsMZge+X/Ft4pCo4KgzLCvFrJapBg3NLGoCw7mc9k28OH8QKhWmUVy6FbwIpiVXm34VUFQMTkdtL+I+G/4Yan+DPxRL1DUOPXqWflHAGulogWHXQUzD3A9eu5B3QBV6bUTBF6/8Vddae1xIiL8j0jnX2wpoXpU/LJFQrTJ80MBawtJsGYDFexIaOc6NsqAQ2uoKHqhrjE/EwuU2mCDI9MiOVX8LenZUUoaK1QymQICsAVM8tOOTcffADQAbb+vlXwASHdea9D9lfHjQrgbeiHJD00BxlVRgSYkXD4mPdQTAnUrxfxgC2xWuqV/OZx0FrG+IKRNOn5hcKs/8vJJJ0P7QMtJG8slbncuBAkMQVSRkKLV9JPsBoPje3rVtyaSJUdiRRCgcwOpuAMtJk451I7LRbUNZ0AxcnQIsL3wBlnC74mFo1ncpE1nKIDAnzD1RGUBmB3IjIDaDToh9lLsQG3DlSThCEWZHdSGHGRE5iDS+1vh1RdzFVDeRTJA+EErTJjMkBpAPsdK7nakbaiGYoAQxU2qOvzZYj3VFGOQODGuhj6dRjSCCDp5LfjfDZF0r4lS8uh1Kb3CUnHA+5iIP4gymkfTpBzIIV8wbemCoArVV/MZSmfdWEM+MRIX/Vq14bToHbstZww29UFbvh61IWmxGbLqYMmIAjA157xCmDUdqtb7wsS0o3P+3p2iIxrlJgwmYxxJad2eV9PJafdPcwUO3PJJAzPYAj9dObWtUaCVgg4KtxjBhi0kH+ekKldiRaLjAIMExiMcmZByTr6jtqpYMxj1ubt3Ec/TEY41QFUXpt5RRWuFRQqVnaBibyrKqgj0RgCBHvgHWN5SBZmpnorAlLhAUvTDICzAXddpEjJtBnnXPDU80Whw5YWgGIW1gyMCfTqpzmFYcAaa3VKnUpF0ArVqHloaSF4gEin2vMEkYtHwgYjRXKXYTHL481O3VK2pWLVEg07iii8j4CWJAtYXT03zkfPVKvX3C1KBomqKLqtT8QBmox+IdNNiIFpPxTzI1mruCzLWZQtMr5brTCNa4AS5qgE0wCykAGAyxK419sqpqrdWp01r02ZFJIUCArBS1W5g917TIYH54SSlLjAJVbwfe71SFNR6i+cUtUB5DC1OzKqhg03Moj6Sj/4rVcMrU6DkwbVpqVBVrYawkAdXEiBcTjijQrKKlSespVpt94pVQSxAhqrGG6lwFBkjGdZbbI1Q02K1HjrUuKoU3WlSGsCSIaCsq3AA0ZXKMAcSWjwQdruQPJY0KTMhpxZ8KNeQoUUzkwWaMROYDSWN1uorhiGLLKwlbjy/W1xOQQQZz78tUAqKtOnTq9LFkaFRCwgnFK1YBPEZI4Okd4wZqbpSVgSJNqMwjiGPw3QGLHkz7EUaZskEOcTGoz+0v4gbmdnZxaTIKI6iCBOR0m4jJE9XfOlqW2DE2Vli0ZeiuTwVNoUkRH6+p0Xf0mDp0mKptdzKNIHUbQ+Gi49RnJGlY7UyeqCfKZT25tUSUEnMgESTwddjB2f2ie5dLB2RB9E1sdrFKrcu3JOB0sgypBiSGHx9weZHIOu09oSFU0abNDwUqwbHtWCtSZuFx4gRHfWUFRvu/wDEJIC3U7Qbetu9rH3yefza7t2uUVkSmygqpMcDquIJbpYszSWuk4mdSqtcGEYuskWBwdIO/rRUdts0ipTamVUBQQrGIBkACFCiAfhBnj111NqFAtVkCtKkEyMzzj9Pnr7a1raYlCSwlmBlQTxARl7A9xPtxo+1qrCPUZgoaGAdCY5kBmmOwJB+c6+e2lrYzy8/7Xr0KlYE9kET1qhJRAEc4OTk/OTkn319X29MuDAiQxCSBwJXrkjjkevPGiVN3M2zAJEsUPJMcQAYBB5+mtpXdqYYgFRiJWQST2LSskflzri/ELHFE2vbP3Xe7aqn86YMaOHwDCn1/CnH3gqFaZY2i66DzbIaQYPsYOtVto5JeixCqBPmFniR/qHLSRwYB5500u9wVNPnjrED/v20Qbu6QXYCEWL8ECYGCZAk/L66JpV2icTbJRtVOY/G4Hxt4pTfU9wgUVCgcAHpuUwOCVIa0mQvMwZxpXb06yrVdyhFkAu8wWYD8SdIi79selWvl4dmLAAdRkj2zmI1yohVCykmWUfDjAaZKgkDK9u2qUvygCYy3eylUfsxYZaZJG46icuu9RKdZwG6Q0KxwgE9o6gomCcj8v6zKO+8vb1yEUfeKn3dMUj0HmVaWBuxxwfXV4PVIa0qymALqbYn2tEiRwTmT7Spva+4WitqBy7M3+C3SCSADZDDAXqOecZx3UQ4Zri2l9J5GEDP0vvhQNl4m9Qt5dOtUcRCo9UkzOQEYxAHIGnf/GTbVepSK1KaEk3kEMYpwwPDC/mAZE5094V4nvaJ81NqvmL8JVXWQcHD/wBfUemnN9V3A21Tc1qLqalSzp3FpMkNdbaRTGLQBkntBnVGPe15mIMAXvOkREKVe4aGs9Ne8+CjjcvSo1nejWpIy04NQugMvIyydRgcAHk+ulPEfFqQrGmEhltQkKkgqApGBMKwI7j0xGvT777QtuaFEVBuQfOWiLQFLQpliQMr1KDn8uBknzu58U29Sq339U3MY8yl5qgkmCFLfQQs5jvpqZqug1AJ0BJHokFUtecLSOXdoOCn7atNRVph2Y5CrSVixiRlCDOAcDsM+lX7Q/aXdMj0maz+HfotW1gCSoD8yYUSDzOZ0bwrxRdvuEqrWpCohny224WJWCJVQQLScg8a+8Z3zV23FWpV2wcsoIKiFtlYN9Jj27lu8RqldtQ1QcDS0ZOm4OVrab+JRNW0k35/Cf3bUhWFQ1CrIy1DTF0NZSNQgQIWQpMZB9RxrxtXfMQQpsgo4sLAX8zJJLNMdRJM5nXtfEaZ+/a6jHlpA+6nIRc3ZEyfiGvOlGAJnaGeJWhPyMHn2510Ug7D+o0z+lCg+buPn/SJ41vXWpRap95uGHXUbOVY0zjguCpS7INgYZM6WrUKlSkqrc2NspVVuLXU6laQBkkF7YHM6r/aLb1PPinRpsinH3UnJkwYz1EnnknTfh32hrbDc1qn8KjBoUYFMkKIMNBwGA7HAHzEH1azKbvxU5IFmyAO7QKrIcW3zuvOJt3NLeU7Cpv27NeCtlvmSWu+EC7JOg094li0qZHnKISuZWZ/ApMFB2V2g8jpBxc+0Xjz7obiu1GkkmkArFX4AGWMT37DXlxuW7UaJ9xSUj9RjQbUrPGKoyHG5E5HeEcPaMa+wRaytAvc2iRC9IJDEdvpgA6UavMKM9gOB+nf5t+mj7pLslieo+g5CkZY447A65TpKsYktwB1GOPZYP8AZM6sVVF2e6YDpcjqi4ZJlSDAg4IxHpr0W13ZeILBh0vQwwqhhbIJlmAzBOemeZbXnqVdQG72iSJ6RBgARA5I9v56Dtd0+Ac3HAwIE5P8/wBDopXsDl7an4iDUZakQpuu4zJCrCGCoDkMH7kZMRpmltk3VSrTYdYhWRiUVWUhvgW4cW9QKk9Z5Ajznh3jJaUqBKygyVqg3AjAIcZxkAm4qCQDBI16LwrxHbliwDUazgXEgFSBLwXYwwDHADKelYGMbiuCtTcwEtF9Qmds23vNMOanlAKy0qaqFMHBYDDXd1PNPsRlrxbaCmgalRJqVGl1LQoDXXy5EASCTGMz3nStPbChTChJDP1z1GsBTVArSQpJU9R+Egt6kk233gq0lpOorWuQCSqCrAUXWr0qtzRliQyrOThcV1ymnUJDmyRv3fAz5pvcKxanSQmwgXF7CrEi61QwZ2iPWADz0kaUoUg7OnkhvLI+8GLwCGBAB5JJESJtEkY1P84sxqVWqB0V5dhbIYEhrAA4AL4m0XASSRjG3puNrUFG8OSqr1ZUBr5+KC1vzOBkExpcR0VG7NhF3DdlrOZNk7W2FPbhL7lR+A6z/lOfiLXQcmMHnStfwpmYwaJUloQErUUHFzBbfY+0n5aabbk7Wh59Rnem7BCYQKcwTKkARIUlfjsAydG3LKtQFVJBFJSCtwKGmZ+ItCqobHAMeo0tOpWAF4PDyzTioxpOGSb58O6PVIjaArmi3muRDGcKDYehegSpn8wkmZAOu7aqwIc1Ka0rwGHlpgCWKsYIa0Q1waBJk4tLL2BgiVKgIypDFv8AmBDKkkwHJBMDv1ROssFa5QtJyJVx8DUwTjDTHJxgT8yBjBBDr9/tOXJb/JJyEdeHwgXhqrEKgB6Rabo4IJtmGtuIxBEfDnTO3embsMAsAIOkqYW0wxFy8rHc4zBGuUdolK0srQ0yt3mcAY7hWBOCRnIE6HTptZatVagzdJ7jAEZgAyLY5Bz21B1MPsLDUKo2o0xOKd17j3lc3W4leqAFTM9rcw3mAQVECJ7GYI19v6Tpbcsm1YFtRbZ4BK3AD5fPS9IWPL0goMyUUFjabmOGW7JJi0Zn1jQt/ulqVDUqBlN1wU2sFgRC+coIwZhcDOpHZzjAbkuunt1QN164H2R92kMaZmSFwjq8mJm2qARBzx9BrjuwZusgkAAtTY59ikR8+dJM0CfNEBcX3oJB5Ae5eMzbn+fy0yICCBESkGVImVNJqckgTIB+WizZzhzVztwmHDrwCsPvvNsP3ZMKHIabyLjdmZb4cTx313cbeymCpYS5JK5xH+bCekx6c6kVNwbWJkfCIYxAM/8AnJBJjPVHuOC3sakUWKKn+JBCUyQJAInyWe5oU5EcDjEzGzPp/od2SSrtdJwGIb9It3iVjc71SrEtNhBzcwHb6/EMx399CevS8qkgdYAUi4/mL46gSJtI6vTnRP4pagklLoBKABiOpeEZQ1uPmJAgnJW8Z2yvTRWpqptVj5itHxOIDKwBMtAAmMzyNWpVYs8QpVKdOoQaeuXLdr68FjybixWpAYQoUU2UE4kkrnMGJHGteVU8ojzCAXQyaaRlahgADOTBmDgeuo9LwFMPmnnDeYpB9hCkuf8AKszp6tQ6K60nrIQabszLiBNO0KDgfeAkknjj07qYBy4KT2wIm86Jtds706DM46NxXdTAUtFOmywoiSrLJUkYHOp212NSjUpstarV8shx90hWQR3eqR2GIONNeGbmrYttRSLq2WBE/cCCQ4GZAmBEd9TRvq+LqYqQRJUFl+tpPGPTnTvoNc8zELU3VGEgGFU8W8RO7r+dUWqC8IISnafw8yWHrz21Ko1ttKfd1SalccsFypHVPVd/icYmDo238VsJL0yLEP4jxdAiR+Y+uI7Y05salJ61IOrLapc4EAcksZjClTkTMZzpXbOynTDGCA3RO6q++K/mvvGGphakK4Pn01bqBwKZWPgGBUpDH+UHvGoGySmzooDG9wBPVPb83eY1X3u8Plkt96C9IdVwtDGuQQZ+IdHqOcZ0t4Ltw9al5JSAwYgm1x+LA+F+IxORkDGrsYWtvI+/pZj8DDITHiQ8zeqpqG1ggKgtJDAAmQIzM86lbuo7pUfzEa6sWImADDQReRA62EcZ1W29OnU3gek0v5iyjQPxAi3s6kD4QbogANzpGtvvu6IQUUMElRRpsRc1ubhI+Ee+fYRCmx02KZrm2GHTrevtvUq06NUoJYvTUdKviG6rSCPwenfR/Ak324qqi03ZAyeYFootqk5OEHYH3xrtbxGq1CnG5ZHd3IJJQMOnBYEWWgmOxk8aZ+yHj++2258sVC1/S6VGLxiQwBMqRzPEHIOubajXwONIAu3A5JuwZkR5+wUWhSGQIPoDlT3E+kEkRmJ5wNL7ksQSuQfitzHtjsPU5+Q53toOS6huXAF1wx6YnuQPmfbW4sDXAdeSCTAb5WnB9JMZgyeL4pFlbBqYSm0UWOTxH8oYj+X76Yo7WoWErBJEk9MKOwnPHb0j301Rr1GaOI7xEkzkHuJ9+Bg9tL1WiOpRxkKCzkGQeI54P9daCt2BqVwimIQOTeclRzmPxRABu4BnGntvWfgpA6pDGYxIk4Ht8JwNLGvggdIHSOM/ITAEA8iONCp7llUnglTA9BIWTjkk+kdPGdaNUccZWVvb+IPTIanUtBAgEDyzLcgcXc5UgyJ7as7XxZSppNfTBIyAXTLSZM3sYgmfQZJN2vCb2t5jXOTcVEtzOO/p9P01URWQouItt7AT/MzgR/totE/SjUptqXOeq/QamzEGrSJPxKIqK0rB6gxJuJuElj8Q4GZnbenUdHNNVNYkBBUcwCwJi5YLBSSOOVHsR5DY74oXajVZHhRM9IM8AExn9McapUftG69W4RTUBw6QhOOTAtBNzZIBye2jhXCdmqtBAMqxuN6KSiqanmUVpyCpuHQ5AIIFoYnEyTLAFYyG94Wimlppr5byVMFeggKFVS1QZxIiRweNT0rioClOqKRwMMKbgXF//KCnrjA56s6ZKUnqvVUi4qYqO5D3FYMBFBUC1QCerA5OdTdOUKRpgGX2iUXbVEqFB5Yk06nPQ3UxaOAqhiJbMyxb3JAbHALutRwlpJvSADNvowtuki3GJAOlN0ypUW6qom3oYeVDWAAyQWMkknBILMJ9Fz4otO2mwcBRGVcK2ZaZlivPIzHsdT/HizRif/Prx+O5PgupW1LyVio4qdKlOLEMqCYGJXJPMTpKv4tRIAqiz0NUFLvdSJEZGSR8PAGvqldahlXItOPLJUCfXy+mcj4kEZmdYFeso+Jaq97xBPYddLp/KIKk4jTRCRtM5nPmOvJNUqXTdTqMoMAG7zEjETNwHLd/11kNUzilUBngmmTM8gSJMST6emp9RaBYFqVWiyiBUQSCsng0uAc4KyScca0KVY5o103CkYFRbjGZ6qcOc441gSnLb38/kfKcr0aYRajqad13wkMVgfi8kgrg4u9ZPMaDQ2KuzGkwP+kgtkEEz0sDPcNOe+jVC60TWdSLalltNvMYAqDfbIYJiOSYGZGkv4mjWYKGpuQT0t0uDIP4oAHYWyNLTdIN5glUIIy07x1zRStamMlplB3JgAmDcGkT/m+onXdrXFSg/QjSyQVkA/4km6mXnBOPp6xtFdDF1VOkxJLiR1G0PJaSIxzODpqlUZg3mJRq9SRgo4UhlJME5FwAHTydOpONspyyt14qfsUFW4I7wVI6mDqO6i0kzkflEx3xp5a6IqKCj1WRon7qet2gUxaWF3qBwTk40vX3VNmDVVrJaeABUTGPwXQO0i1vlOsv4f8A4YVgAqTbTeCSajmVUFscGSg5EE5AUgHNEun9rD+96WquKpKVUqBmIYBgHRpMiGdekHACFuMSNVjsdoKVOw1U3Dgo6XkCYkRaz2GRTNy3EBsiTiU+68iTHkUzBY2FbpJ6bqZDFoHFogZIwdYXf+Y1O0CtjoSULjqaSlwSoDM5J989+d1IhzXAkQdxz7+ua7g9zmEZt77juKY2YdgZjplgFKPAejUXLE3sehOZOeWnHn61K3/FRF/1Coh5n8YIngwCYPqI165aE1K5XKMjsAZVrsgqA4gjk4MjnAI1CoUWFrUaroo+JQJgGCbfJZpJ7CD+x12iuAO11wSUgHElh0sbFLpSNRFSH62UwGFRYUwDIIXmSQOy5OjbBwj1arX0ybUog8sLpNqsB0gALccdXciNFClAarilUqGQgUqUU2kGSsElaYM34GMkyB9u92sug6mVL6bSYLoC5IBnBLDpu4Crm3XSH4hLeffvSmTaEPxHcCotXy2ApLa1uQUZStKTHIKu7Ce0DhNK+AUJq1SnS1OlUtKNBDFbAfUGDaB3JEZwc/Z9VAqCpLLWpsopgxeUW/BntaQGzDlRB6tF3wXb7aEYN59QVA4wWp0lBQxgiah4IwyHnEEvnsrG3+sb+ig+HPa4qMB0XVBAHUKSM4z7wPcT9NL+LgK5OG8tFUsGYkkosySZ+JmGewAHGqHhNDz6qAkzUFQVoEWmpSqdXES2TxgzjjUygP4jdKBP3lQu9uOZYgT/AJZAnuc6z3jPT1VZ7c6BfeOJau3UhgooqRBkAsS5EdmhlnPFp76c+yu7AqhnllpU6jByuaYFN4F0ksvMJn1HB0rtK53VSpTYJNVmqIbSArEz+HIQr0k/6CeNOeA1EY1aYUrT8t6YJ5NSqPLBIOQ1t5AnCqRkyTyFK/8AQg9SvMqxBkYI1S2wFRbRFwyQRPrkd454zJHbUzWqblSCDBHB1gV0KklVbYpMVAMknifU5z+nbiY1pq0kGFcnIY4M8YHOCOYnAkd9AfcXi4iI5tjB9Y4ZT757Txrj7aUJWGAz0yY9ecjEGD6e+nlZbFGcMjd2bJn0jjJPb/VPfWKtZmmaRkiO+ACDGAMYGs1KtqimSYGTB4PoPYcR6zocFYJM+mcH/t7aErJ2hTa9SRaAFPEYCgmWOfURPzwMrmpDlmaXmTGYzMT+3OMjW6VQqjsxJY9I9ROTntjt7/OA7Wj1qYvUET6R3n0xoOMCUWiSAmFpgLUCGAGWTJkAXTPECPT9daoMwW4yApwpIGCABMzHAPEmTHI0WogpqxBNzuIgD1JETx8z9NArsLTeMAggDkyDk5+E/QmNAlOGgdWTFXcyAx6VgGVwGbKwAe8A55gCTxrK+JDokFeT+Y8wM4PIPIP9NDq0meklzLFx6uBB4xA/zQAP56BW3AQwgyvTcR6YwO05OfXREi5Qc5Xl8QKiGKup6glXIEC7k5Hrz7xrdOsrqVLmiTaTTqKKtI574x27YEfSDcVZmnNogHM4XJnka7tKzDJNsgx3nBPwkz7yCNNYqJptKq7zw6D5nlumBFbatemBB6ZuUYjB9Pq1tK9a6VZK4ZZBSVq9h2h4+YMTnUunuoUsjMnYsuVI5Mr2mfSdNfxaVf8AHpBgM+dQNrCBGQMTpYUyxw49db0xT8ZpMbWJptJlXBTmIl0HIH50PaZ04+1puL2AjBvHy582lnAxELgenCXlmsJp1Ke5WMpWFtQesMM+5zAnAg6Wp7ZVcCm9XatkwxJU9viUfsQeDoQpwDlbrx8l6KitYUnrCupClQq1itQNdM2lTMCQT1N8J7CCkd2tZZrbcG6YdT5mMmesBwpwZEiP0194dSqFa9SsaaqiXq6MQXIIhQ1M2yQJggk9xpWh4pSqYDC6fhqDyyTx8dLobPd1PrqTP2cAZg+yBpgAOA5jr1Te12tC5FoV7Qh6qcjImSPLeDniSTzPpo+22m6UslQJVUqYiaZYqA6g3CDJXtJHfGNJ7pFYC/5TUWQZ9HQMALZHwrjv+LXDW3NFlr06pFKVLITcOkiRPUqhgAZZlMsZjTlTcHbj4/K1uvElVlNXzKTMPxqYBjgE/DmchR+E8RpupUpV6SyaVQI5uJIaFYGJYgsG6WgYklQOJ1qj4i11WnVogLTLkuvwlVaCxBlWIGcz2xJGvvD91s6wK0rVxdYy2SQQWLRKE23DA+EHOgkJiJabaXQ6+4iFHmKpBAA6gJyGKENLcSzFRmCe2uUPDhAdUoVGGEZQaRUybibJVQqmPh+KDGltx9mawYHb1iFc4VriBc0gSoYEZXJAHcnWfHdxVUBFpefRCgXgKwPLfhBUDhjI5gzAGsblUaWuEMK9d4LuqTom0an5Raq8OzKGqHy4LEoQbiGVbhOQBmAdRqm1UO1AOGYAk1IW9jaxu6GWVImAInMtydRtvQo1N1TpU6bB6DKAATYCj3NLZxdcchSTAxqlX3SVDXSVupq6qtsdIFloIuFyL0kFYaPh6RPONn/HODI3jjvg+2SJ/a5OXhoUn4l5S05WnUFJWYlu7ABAoqAquajkiD+QHIUEUdw+1G1UhSN4Su4NQMxYQ5YuVAClS4K2A8sIgwdTNshFECk/StQ+YVMgdAkEG5MCOOnmDwNC8eKulNA3lVbjTZQpC3IQyoSsxb5xyvSTMwADoOZji5EGbWy3HULqZULbO7QylD/hWfeUKm3UGkzIyCRaq4LjPYHzAxjkOTk6a+1XlwaCL91tbKaMGy6uqkuYH/mFciQb/bXpfsNRSij/AMat9WmrWcGFYqzIsRLX2EseDUIB+LXl/DgHairSWq+YpYAfjaOsHt5vmsCuFIPZsVp7Q7GQWkRF9xnRIGNe7Ewzh3e/h6lKeFMLtw6s62UawJEQSaZAH/0lh/p5zoHhuzdKRdCrPVIABEFVE1Ax/Lc9MEMSOlGPfHovDPB7aVtV1qF2ZXFMMORaASVUi2WPGbucDUCtV+73iXEsfLNVhByr2Wrx0C7JEcQCV56XVMZlLilx5IHj62uVog2PFQuubyxvEEcIsgBfUE+kUfCyjeXVdvLuq31mIgApNIHMCHerdzAIqfljUSuoejTcMJQmmScGD1oD6HNQAzELzjD3jVRkpUaCy1iB6hi4XPLgZ7IrkT7n0wsJyJAaoGvtfa+0FVap1Cpkf3/20cPbFSnIE5Hp7e6n3+WltbpVCpkfUdiPQ6IKyequMsUQjmIhswexyPUx7e+sCogMm9ZzGGHz7Rjj5DtyZaQdb6ckr+E9vb/SOfroLUrZYxd3mSAeZH5jx7D9wSYTgTdGfboUTrMdR+E3NOR8sYu45PtrNN0zL9I/CFNscdz1H3M9/bSZ3BBkfUnJb5zz8uPnorUphVweWHof6gDtyM86Gd1sW4J0blAJINxIYTAElACRyBAPfEn20oNwRfChTzxLTcBktP5joO7YSscWiJ9JOj7SRN+ABIB5wQRHcCQPbTb0JOS4azeYSWJtBmT6D95b+esikIufoz+v05Hz/wB9aUQpKwAYBbuO5+RmIA9edKVXn5dv79ffQQT1c2s8Dt8XyKjHYDt/XSdFyHB7yD++js8NV9JODx8Y19RpD4z0ek8E9on9c4xzrLL6r0gqOUYZ7zkH94H0GtbabhPS3quG57jiPnE++iMIZsW3LM/iOLzHoOf9zoFEn4ohFk49eB/qMkZ7e2isnm3odig+HPUvT/Y/n/Jyj4tUsKEiugIFlUZiDOW78a88z4gYHp/v66KlQ2Qc9QgH5HjuPprTKVzQ7Neg2VTbl5pNU2lUg9ObOCP2mcxom+275ept1qqZ+9oQremYkMfp3541G224AZVJnMENmJwYYCbo/wBp0SnuHpMPLqNSaB0kyvAEeh9NLAlK6kcMg9d+aY2BCgjbbghjxTYWNJ7GSUfj+eM5apeIOj+XWpmmzhfvKZNNroxJHSZaR2+I8ZOsHxRHI/iduLpH3tPDfPHOe3z0zt9sSoXbVwwa4ik0EEegVsEccQOM4EbcpOy7Q67/AJTreIJUCPTNPqhWD/dVGemLYZh0mFINrTydJ7fwemKotLUg0hkqAkRUQ08MvKi5uQB7jGs/wgculWl5bOboEx5gkqwVjBBllYAgC6TMSJ/gtSt5g8ncEp8TjuFGWPltIJjAiZJHGYCQMhpwnr0TA2e52NEst4q1DHQLlpoIknlbnNoGMBWHeB3w7xiNw7tTpk01Yl1FrGwAAGOlgXtGV7g8DRt94oGqrWKPRNQXSrEFSg6lYGCQORBEhxgknRqNSjVRVqC/zmJvCimwWmJJJQgsoa45DZSTwDpd6eD+OXNuc+uHet+F+JM0MatzVAzqlVQCBTDNdNMCbqgUSbZCP66zVoilU3FYKwfypYqbwjVrIYLgg3MzDOAk5wNJ1KiMld6B8vpp01uOVW6624EwLKbA4WZMlidUdvQs2YaobSaIZzhgQldRTIIJW+wQg/EWzIWdMpEBpnKbQvqniDUdualUX1BVUKyfdM0o+X6SJEGCBMqJJyArtawfakrbTcmQq3DpDeSsGeiS9kraOZgXSt4juC+1qXficVkGYVblpL/OtI7kycnR/svXWiaW5qf4dKg0j8zPuawpr/6hdPYKToFsp702lwznLXgqni25qpUo7ajTudLKj04vZmAuWAvoQT0mYt9Dqkv2apBalRdywqUg9JaFQANbbYGIMOSbvMmOGAjvrz1Dxuou8Ss5NyU1rM0ZQ/wyyBPYyVtOJqeudVPHkrVtrV8TYi2qlNLlEFZZUbpux1BR3IubOAT5+0OqNqNGIMba+9x/5g2uOarSYMMfyjlffy9EpT8TIFGosk/8UcNDxSp07LhyWZUKkkTJMRxqW22W+vRlRIqqWAgjyzcDbgGTTicDJ9hotKsG/glqDzDUWqjPLT11Hp4PBmniOcDgjXKgP8azKxZfOZDGQrOxp9QMFOpuQCDmCeNdkDuTMfhJa4a+RML03in2Ao7QIfPapRqwXuUf8sipIIxaU8xe/wAQOQDr8/2L37g1XGAXrOPlLx9Whf8Aq7asfxTJtRcxLvaJVoaIu6Q3BFMqSQBIqr6SKJ+zNYeHvvC6WMFkHDCnd3WClxewwIMDLZI1y0Xu2Wm1u01MRJiYiZyCqWNeS5ndHuvC6+19roE49dd6Vc0RKRIk4X1/2H4j7D6xotSj5ZhhL/l7D5kHPyGPfsQ1ahYyxk/3j2HtpZnJULQ39s9PlGTdlTCiF7g/i+Z9f5dtHfccNys49VPMf3k+up+iUqlvuDyDwf79e2nFkpcTmmfKU9SHIHHv2PoPXMCRoYosFkAkt+XMCfb1Pf299YqpbDKTBmD3Ecj5j1762Kt3IBb3HIA9RkGO+igt+ZKiIVxjiJmSI9CTPH/vnarhvVgVz7Asf3C67R3U4MwcHqJH6NOmFrdYQmCTDSqnmARIj+XYemiFkpUeIVScCT7k54+UDOiUNqXIMWiRM4Uie0/y0XcVbWMs8zIgdIHsJH7/AKaUeqpMkMT6lp//AB0FkxKreZJJIHYnJLfIfD6n6azULcKIA5Y5z3yf0wJx765t6yiTaIER3N2YOcYFx47aDWU4abgcAn2+fGsstK6qZyx79gZ55yf21siVJBySBBgYGSB25K+mldEq8KPQSfrn+VuhKCwVMxBn00dulB6y2fTC4+fvr7zLcESf3X2B/sa7Up9AK8CSQecmPkeAP6aKKXDRn0zpzeMQxA4ucRzMOe3rnSWnt20CRz059Lqa/v08+/vpN6YfoV2hVC4BtjLdxzEDuO2ROjU3DAlhA7lcqR39xA+udIOhkIOe/wA/+wx+uuebGFMe/r/29tPKVX6XjG5pRawrUxEB+oj0g8yee/8ATTm63e0r0WeGosxHmiCygzj4chCczHMdxB86rzTnIPquOke3B6jwI7emt0946kPCuDKyRzPKn1B9CCNYjRRdRbMix4K1tdk5pVKVN0rjmmJFTj4gPxIGWMADKr767v8AYKFtBFK4eUpLKVCIbngTfD1bvznpIwCIR2aU1Z9zTWPI6ipyFqTbSj8yGpBg8QQcZIvE90ai+chtW5UsAjy+gwk/jQgftkA8rAQgkx1PXV0zRaylSpqVqVKtU2uQYUi1EIkS0OzANEDrwdE3niLVttuVAvSlWpMGJzZa1IEmZPCnGJZjHoKlUClHCj7mhTiMdVcz8sCqzfNY9Dov2b2VyOoboNVEqnM2OtSnx3a5pHaQCY0UrgAMR3dei+NDzFaiCQV21OS3CxUSs09xAq5x2+mi/alraW124VrKVNXeRBZnURgfD0ic8XtMnXysK26rIw8uhSd6lYAksyUZBDEfEZVAAMCScmWM3x3dVNxuVI+OotG0TGalNGif9TfpHprINEvHC/NUq+xvU1AxXzadOmWIkKlMWu0T+akgEE4eIkiMVPFKpoW0XZKb1GCorSAtNVKggwCbmMmMznAEZ8e8QZdvR24KkCmCzAHqZyXmSAYCMuO90nIxG8RWEoL28q76tUcz87Qiz/kHoNBzWus4SnZJuegri1KfnbUgikUp0mdSAEMuapiZjL8GOYEHkO529viFY3MjU6ru5BzF09LDAZpCwcS3fjSn2grmV4M0qWDniik8+pM49Nek8c3iq1SrVVj5jhkgyVJmwZ5VSr1CpwWsxyQhbGSGIiBEgg+3yVF+0+6pVKzIWtsJF4HTJMkFQARGFuXsoEEZ1mpTr0qlPao7IjWoWX4WabnJ4utZmFpjCrIkToOz28VFZyKtNF827Ia1AWjOclbSMgSSNO/Zvw/cuNxuKP3iojM0kCXYGJVjyOppBwQM51NzmtbLojjkqhpaP9ZyX//Z"/>
          <p:cNvSpPr>
            <a:spLocks noChangeAspect="1" noChangeArrowheads="1"/>
          </p:cNvSpPr>
          <p:nvPr/>
        </p:nvSpPr>
        <p:spPr bwMode="auto">
          <a:xfrm>
            <a:off x="1831975" y="-1181099"/>
            <a:ext cx="4591051" cy="279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grpSp>
        <p:nvGrpSpPr>
          <p:cNvPr id="13" name="Group 12"/>
          <p:cNvGrpSpPr/>
          <p:nvPr/>
        </p:nvGrpSpPr>
        <p:grpSpPr>
          <a:xfrm>
            <a:off x="4751447" y="4083506"/>
            <a:ext cx="3695473" cy="2517269"/>
            <a:chOff x="5936419" y="2019300"/>
            <a:chExt cx="3695473" cy="2517268"/>
          </a:xfrm>
        </p:grpSpPr>
        <p:sp>
          <p:nvSpPr>
            <p:cNvPr id="11" name="TextBox 10"/>
            <p:cNvSpPr txBox="1"/>
            <p:nvPr/>
          </p:nvSpPr>
          <p:spPr>
            <a:xfrm>
              <a:off x="5936419" y="3705571"/>
              <a:ext cx="369547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+mj-lt"/>
                </a:rPr>
                <a:t>Stockpile Stewardship</a:t>
              </a:r>
            </a:p>
          </p:txBody>
        </p:sp>
        <p:pic>
          <p:nvPicPr>
            <p:cNvPr id="3078" name="Picture 6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91923" y="2019300"/>
              <a:ext cx="2625017" cy="1671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" name="Group 14"/>
          <p:cNvGrpSpPr/>
          <p:nvPr/>
        </p:nvGrpSpPr>
        <p:grpSpPr>
          <a:xfrm>
            <a:off x="8294310" y="4018333"/>
            <a:ext cx="4270319" cy="2394871"/>
            <a:chOff x="6608268" y="4512451"/>
            <a:chExt cx="3695473" cy="2030639"/>
          </a:xfrm>
        </p:grpSpPr>
        <p:sp>
          <p:nvSpPr>
            <p:cNvPr id="12" name="TextBox 11"/>
            <p:cNvSpPr txBox="1"/>
            <p:nvPr/>
          </p:nvSpPr>
          <p:spPr>
            <a:xfrm>
              <a:off x="6608268" y="6116789"/>
              <a:ext cx="3695473" cy="4263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67" dirty="0">
                  <a:latin typeface="+mj-lt"/>
                </a:rPr>
                <a:t>Homeland Security</a:t>
              </a:r>
            </a:p>
          </p:txBody>
        </p:sp>
        <p:pic>
          <p:nvPicPr>
            <p:cNvPr id="3079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4853" y="4512451"/>
              <a:ext cx="2364781" cy="15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69524" y="1169457"/>
            <a:ext cx="2876551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BE385AA-26E5-A148-B090-C9F5C7251BF5}"/>
              </a:ext>
            </a:extLst>
          </p:cNvPr>
          <p:cNvSpPr txBox="1"/>
          <p:nvPr/>
        </p:nvSpPr>
        <p:spPr>
          <a:xfrm>
            <a:off x="368290" y="421156"/>
            <a:ext cx="18473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726DEC-945E-804E-9C0B-84319C3FEE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3623" y="3969008"/>
            <a:ext cx="3111477" cy="189065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F7FA24F-2D54-2C42-B769-07B80452C0E7}"/>
              </a:ext>
            </a:extLst>
          </p:cNvPr>
          <p:cNvSpPr txBox="1"/>
          <p:nvPr/>
        </p:nvSpPr>
        <p:spPr>
          <a:xfrm>
            <a:off x="1455705" y="5859663"/>
            <a:ext cx="3285683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dirty="0">
                <a:latin typeface="+mj-lt"/>
              </a:rPr>
              <a:t>Astrophysics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4F14E6A-216D-3945-A2CC-35677BA55D36}"/>
              </a:ext>
            </a:extLst>
          </p:cNvPr>
          <p:cNvSpPr txBox="1"/>
          <p:nvPr/>
        </p:nvSpPr>
        <p:spPr>
          <a:xfrm>
            <a:off x="1139142" y="2973473"/>
            <a:ext cx="3285683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dirty="0">
                <a:latin typeface="+mj-lt"/>
              </a:rPr>
              <a:t>Nuclear Structure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BDFC3A3D-9FD6-B146-A695-8B8C2C4ACF89}"/>
              </a:ext>
            </a:extLst>
          </p:cNvPr>
          <p:cNvSpPr txBox="1">
            <a:spLocks/>
          </p:cNvSpPr>
          <p:nvPr/>
        </p:nvSpPr>
        <p:spPr>
          <a:xfrm>
            <a:off x="368290" y="147547"/>
            <a:ext cx="11403793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4400" dirty="0">
                <a:cs typeface="Arial"/>
              </a:rPr>
              <a:t>The Many Users of Decay Data</a:t>
            </a:r>
            <a:endParaRPr lang="en-US" sz="4800" dirty="0">
              <a:cs typeface="Arial"/>
            </a:endParaRP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D65423C6-DF7E-67B0-7D28-49882D8B5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8531" y="1047057"/>
            <a:ext cx="916819" cy="1808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ight Arrow 2">
            <a:extLst>
              <a:ext uri="{FF2B5EF4-FFF2-40B4-BE49-F238E27FC236}">
                <a16:creationId xmlns:a16="http://schemas.microsoft.com/office/drawing/2014/main" id="{B1E6CE62-9CC8-9264-43EB-45AEDAB2C31A}"/>
              </a:ext>
            </a:extLst>
          </p:cNvPr>
          <p:cNvSpPr/>
          <p:nvPr/>
        </p:nvSpPr>
        <p:spPr>
          <a:xfrm>
            <a:off x="2241265" y="1677887"/>
            <a:ext cx="651163" cy="4770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id="{AC2C8D26-BF2E-B548-5EAD-8A198F6453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72535" y="1265250"/>
            <a:ext cx="1260765" cy="1302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17191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A50CA69-3436-0D43-9867-F7CFCFC3B56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783" y="1082160"/>
            <a:ext cx="12192000" cy="4614166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B75312C-DBAB-9C42-9D7A-FC73B4C9AA20}"/>
              </a:ext>
            </a:extLst>
          </p:cNvPr>
          <p:cNvSpPr txBox="1">
            <a:spLocks/>
          </p:cNvSpPr>
          <p:nvPr/>
        </p:nvSpPr>
        <p:spPr>
          <a:xfrm>
            <a:off x="373588" y="180667"/>
            <a:ext cx="11403793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4400" dirty="0">
                <a:cs typeface="Arial"/>
              </a:rPr>
              <a:t>The Path of ENSDF Data</a:t>
            </a:r>
            <a:endParaRPr lang="en-US" sz="4800" dirty="0"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2BDA40-F576-686B-5289-91E05248C0EA}"/>
              </a:ext>
            </a:extLst>
          </p:cNvPr>
          <p:cNvSpPr txBox="1"/>
          <p:nvPr/>
        </p:nvSpPr>
        <p:spPr>
          <a:xfrm>
            <a:off x="656834" y="4760177"/>
            <a:ext cx="73520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Average “age” of ENSDF is 10 years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Evaluations can be 1 year old or 20 years old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A15F10-4282-5416-60F8-D5FDAA277A39}"/>
              </a:ext>
            </a:extLst>
          </p:cNvPr>
          <p:cNvSpPr txBox="1"/>
          <p:nvPr/>
        </p:nvSpPr>
        <p:spPr>
          <a:xfrm>
            <a:off x="1129798" y="5622473"/>
            <a:ext cx="78880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ENSDF is the bottleneck for downstream databases</a:t>
            </a:r>
          </a:p>
        </p:txBody>
      </p:sp>
    </p:spTree>
    <p:extLst>
      <p:ext uri="{BB962C8B-B14F-4D97-AF65-F5344CB8AC3E}">
        <p14:creationId xmlns:p14="http://schemas.microsoft.com/office/powerpoint/2010/main" val="2782263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8EA02-5348-4340-8AD6-40B7B6923657}"/>
              </a:ext>
            </a:extLst>
          </p:cNvPr>
          <p:cNvSpPr txBox="1">
            <a:spLocks/>
          </p:cNvSpPr>
          <p:nvPr/>
        </p:nvSpPr>
        <p:spPr>
          <a:xfrm>
            <a:off x="373588" y="180667"/>
            <a:ext cx="11403793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4400" dirty="0">
                <a:cs typeface="Arial"/>
              </a:rPr>
              <a:t>What are we missing ??</a:t>
            </a:r>
            <a:endParaRPr lang="en-US" sz="4800" dirty="0">
              <a:cs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6F2A33-799A-5B4C-8CE9-682F9FE4C4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588" y="2110869"/>
            <a:ext cx="6333159" cy="39015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22F407-2B31-2B43-991C-EA17707715FB}"/>
              </a:ext>
            </a:extLst>
          </p:cNvPr>
          <p:cNvSpPr txBox="1"/>
          <p:nvPr/>
        </p:nvSpPr>
        <p:spPr>
          <a:xfrm>
            <a:off x="569843" y="1020417"/>
            <a:ext cx="57746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Microcalorimeters are an exciting new development as applied to radiation measurements for NP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Likely to generate some of the highest precision decay data to date</a:t>
            </a:r>
          </a:p>
          <a:p>
            <a:r>
              <a:rPr lang="en-US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3DC0BD-496F-1D45-A05A-17FAF9B710C1}"/>
              </a:ext>
            </a:extLst>
          </p:cNvPr>
          <p:cNvSpPr txBox="1"/>
          <p:nvPr/>
        </p:nvSpPr>
        <p:spPr>
          <a:xfrm>
            <a:off x="767811" y="5894634"/>
            <a:ext cx="788504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A.S. Hoover et al., IEEE Trans. </a:t>
            </a:r>
            <a:r>
              <a:rPr lang="en-US" sz="1600" i="1" dirty="0" err="1"/>
              <a:t>Nucl</a:t>
            </a:r>
            <a:r>
              <a:rPr lang="en-US" sz="1600" i="1" dirty="0"/>
              <a:t>. Sci. </a:t>
            </a:r>
            <a:r>
              <a:rPr lang="en-US" sz="1600" b="1" i="1" dirty="0"/>
              <a:t>61</a:t>
            </a:r>
            <a:r>
              <a:rPr lang="en-US" sz="1600" i="1" dirty="0"/>
              <a:t>, 2365 (2014).</a:t>
            </a:r>
          </a:p>
          <a:p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3D84910-AE09-193A-FDD8-9D966073A96C}"/>
              </a:ext>
            </a:extLst>
          </p:cNvPr>
          <p:cNvGrpSpPr/>
          <p:nvPr/>
        </p:nvGrpSpPr>
        <p:grpSpPr>
          <a:xfrm>
            <a:off x="6706747" y="928084"/>
            <a:ext cx="5154334" cy="1735603"/>
            <a:chOff x="6706747" y="928084"/>
            <a:chExt cx="5154334" cy="173560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1A240D6-1F07-A34E-B36E-5D1635A7B3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06747" y="1506230"/>
              <a:ext cx="5154334" cy="115745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67C9930-16BB-594D-A031-D3108219C75B}"/>
                </a:ext>
              </a:extLst>
            </p:cNvPr>
            <p:cNvSpPr txBox="1"/>
            <p:nvPr/>
          </p:nvSpPr>
          <p:spPr>
            <a:xfrm>
              <a:off x="6785498" y="928084"/>
              <a:ext cx="50755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accent5">
                      <a:lumMod val="75000"/>
                    </a:schemeClr>
                  </a:solidFill>
                </a:rPr>
                <a:t>In ENSDF – last evaluated 2006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68215ED-B724-33F7-2DDB-5D88AB5DB5D4}"/>
              </a:ext>
            </a:extLst>
          </p:cNvPr>
          <p:cNvGrpSpPr/>
          <p:nvPr/>
        </p:nvGrpSpPr>
        <p:grpSpPr>
          <a:xfrm>
            <a:off x="6706747" y="3381620"/>
            <a:ext cx="5806986" cy="3128567"/>
            <a:chOff x="6706747" y="3381620"/>
            <a:chExt cx="5806986" cy="3128567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DDFA8BE-D584-DA45-8FEC-7BBF59937250}"/>
                </a:ext>
              </a:extLst>
            </p:cNvPr>
            <p:cNvSpPr txBox="1"/>
            <p:nvPr/>
          </p:nvSpPr>
          <p:spPr>
            <a:xfrm>
              <a:off x="6924646" y="3381620"/>
              <a:ext cx="55890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accent5">
                      <a:lumMod val="75000"/>
                    </a:schemeClr>
                  </a:solidFill>
                </a:rPr>
                <a:t>6 new decay measurements since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7EE7997-266B-EE47-B922-0A10D10615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06747" y="4135287"/>
              <a:ext cx="5384800" cy="237490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319277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BED6F103-7BBC-0849-970C-C091E16F1A74}"/>
              </a:ext>
            </a:extLst>
          </p:cNvPr>
          <p:cNvSpPr txBox="1">
            <a:spLocks/>
          </p:cNvSpPr>
          <p:nvPr/>
        </p:nvSpPr>
        <p:spPr>
          <a:xfrm>
            <a:off x="411541" y="123903"/>
            <a:ext cx="9739623" cy="79049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+mn-lt"/>
                <a:cs typeface="Calibri" panose="020F0502020204030204" pitchFamily="34" charset="0"/>
              </a:rPr>
              <a:t>Targeted Decay Data Evaluations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83EC66-F069-5D44-8820-79EC338A87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563" y="2201241"/>
            <a:ext cx="11118923" cy="35104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B65AEB5-80D2-3A43-90C1-59EBD70D547F}"/>
              </a:ext>
            </a:extLst>
          </p:cNvPr>
          <p:cNvSpPr txBox="1"/>
          <p:nvPr/>
        </p:nvSpPr>
        <p:spPr>
          <a:xfrm>
            <a:off x="778563" y="1023052"/>
            <a:ext cx="95415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From 2023 NSAC report on Nuclear Data</a:t>
            </a:r>
          </a:p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One of 14 topics listed as “Challenges and Opportunities”</a:t>
            </a:r>
          </a:p>
        </p:txBody>
      </p:sp>
    </p:spTree>
    <p:extLst>
      <p:ext uri="{BB962C8B-B14F-4D97-AF65-F5344CB8AC3E}">
        <p14:creationId xmlns:p14="http://schemas.microsoft.com/office/powerpoint/2010/main" val="24558414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>
            <a:extLst>
              <a:ext uri="{FF2B5EF4-FFF2-40B4-BE49-F238E27FC236}">
                <a16:creationId xmlns:a16="http://schemas.microsoft.com/office/drawing/2014/main" id="{3C56B077-A9C9-6645-BC80-11D5E7E6EC41}"/>
              </a:ext>
            </a:extLst>
          </p:cNvPr>
          <p:cNvSpPr txBox="1">
            <a:spLocks/>
          </p:cNvSpPr>
          <p:nvPr/>
        </p:nvSpPr>
        <p:spPr>
          <a:xfrm>
            <a:off x="411541" y="123903"/>
            <a:ext cx="9739623" cy="79049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+mn-lt"/>
                <a:cs typeface="Calibri" panose="020F0502020204030204" pitchFamily="34" charset="0"/>
              </a:rPr>
              <a:t>Targeted Decay Data Evaluations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F6784C-2716-BD46-BE54-1092442287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769" y="1657074"/>
            <a:ext cx="10869483" cy="380282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3278665-CC7C-CB14-868B-67623E8599AE}"/>
              </a:ext>
            </a:extLst>
          </p:cNvPr>
          <p:cNvGrpSpPr/>
          <p:nvPr/>
        </p:nvGrpSpPr>
        <p:grpSpPr>
          <a:xfrm>
            <a:off x="2968847" y="1198494"/>
            <a:ext cx="8591405" cy="829641"/>
            <a:chOff x="2968847" y="1198494"/>
            <a:chExt cx="8591405" cy="82964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A0C42ED-6454-5045-BF01-6BF789166A52}"/>
                </a:ext>
              </a:extLst>
            </p:cNvPr>
            <p:cNvSpPr/>
            <p:nvPr/>
          </p:nvSpPr>
          <p:spPr>
            <a:xfrm>
              <a:off x="2968847" y="1657074"/>
              <a:ext cx="7526875" cy="371061"/>
            </a:xfrm>
            <a:prstGeom prst="rect">
              <a:avLst/>
            </a:prstGeom>
            <a:solidFill>
              <a:srgbClr val="FBD1A5">
                <a:alpha val="34118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643A870-3DC4-5E46-B042-4B416186F5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15049" y="1198494"/>
              <a:ext cx="845203" cy="783536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36034D6-7E8A-E0DA-DEDB-E6ECBE13073C}"/>
              </a:ext>
            </a:extLst>
          </p:cNvPr>
          <p:cNvGrpSpPr/>
          <p:nvPr/>
        </p:nvGrpSpPr>
        <p:grpSpPr>
          <a:xfrm>
            <a:off x="5400621" y="1796500"/>
            <a:ext cx="6507033" cy="644110"/>
            <a:chOff x="5400621" y="1796500"/>
            <a:chExt cx="6507033" cy="64411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B61D3CF-3BEB-5C48-9F9A-6FEE676FBECE}"/>
                </a:ext>
              </a:extLst>
            </p:cNvPr>
            <p:cNvSpPr/>
            <p:nvPr/>
          </p:nvSpPr>
          <p:spPr>
            <a:xfrm>
              <a:off x="5400621" y="2028135"/>
              <a:ext cx="5558927" cy="371061"/>
            </a:xfrm>
            <a:prstGeom prst="rect">
              <a:avLst/>
            </a:prstGeom>
            <a:solidFill>
              <a:srgbClr val="FBD1A5">
                <a:alpha val="34118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F6B83C5-B71D-8A4F-BBAC-A9681E65D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12850" y="1796500"/>
              <a:ext cx="694804" cy="644110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C6297E1-2DAB-6A0A-9ADD-B2D77466D6F6}"/>
              </a:ext>
            </a:extLst>
          </p:cNvPr>
          <p:cNvGrpSpPr/>
          <p:nvPr/>
        </p:nvGrpSpPr>
        <p:grpSpPr>
          <a:xfrm>
            <a:off x="3399053" y="2632491"/>
            <a:ext cx="8029344" cy="644110"/>
            <a:chOff x="3399053" y="2632491"/>
            <a:chExt cx="8029344" cy="64411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6274155-7971-BD4E-97AF-0F0AB5B0AB11}"/>
                </a:ext>
              </a:extLst>
            </p:cNvPr>
            <p:cNvSpPr/>
            <p:nvPr/>
          </p:nvSpPr>
          <p:spPr>
            <a:xfrm>
              <a:off x="3399053" y="2837069"/>
              <a:ext cx="7202685" cy="371061"/>
            </a:xfrm>
            <a:prstGeom prst="rect">
              <a:avLst/>
            </a:prstGeom>
            <a:solidFill>
              <a:srgbClr val="FBD1A5">
                <a:alpha val="34118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1E2FF1E-600F-B543-809E-38FC555AB5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33593" y="2632491"/>
              <a:ext cx="694804" cy="6441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87196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0445F411-C141-2E44-AE81-64DEC5329089}"/>
              </a:ext>
            </a:extLst>
          </p:cNvPr>
          <p:cNvSpPr txBox="1">
            <a:spLocks/>
          </p:cNvSpPr>
          <p:nvPr/>
        </p:nvSpPr>
        <p:spPr>
          <a:xfrm>
            <a:off x="411541" y="123903"/>
            <a:ext cx="9739623" cy="79049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+mn-lt"/>
                <a:cs typeface="Calibri" panose="020F0502020204030204" pitchFamily="34" charset="0"/>
              </a:rPr>
              <a:t>Main Objectives of Proposal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61B73A-4FF2-BB49-812C-DB7BC11B535F}"/>
              </a:ext>
            </a:extLst>
          </p:cNvPr>
          <p:cNvSpPr txBox="1"/>
          <p:nvPr/>
        </p:nvSpPr>
        <p:spPr>
          <a:xfrm>
            <a:off x="783167" y="914400"/>
            <a:ext cx="1098912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Generate prioritized list of nuclides through consultation with user community</a:t>
            </a:r>
          </a:p>
          <a:p>
            <a:r>
              <a:rPr lang="en-US" sz="3200" dirty="0"/>
              <a:t>       </a:t>
            </a:r>
            <a:r>
              <a:rPr lang="en-US" sz="3200" b="1" dirty="0">
                <a:solidFill>
                  <a:srgbClr val="00B050"/>
                </a:solidFill>
              </a:rPr>
              <a:t>Please send any decay data requests: 	</a:t>
            </a:r>
            <a:r>
              <a:rPr lang="en-US" sz="3200" b="1" dirty="0" err="1">
                <a:solidFill>
                  <a:srgbClr val="00B050"/>
                </a:solidFill>
              </a:rPr>
              <a:t>mccutchan@bnl.gov</a:t>
            </a:r>
            <a:endParaRPr lang="en-US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Develop policies for recommended decay data evaluations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Train a postdoc to perform decay data evaluations</a:t>
            </a:r>
          </a:p>
          <a:p>
            <a:r>
              <a:rPr lang="en-US" sz="3200" dirty="0"/>
              <a:t>        </a:t>
            </a:r>
            <a:r>
              <a:rPr lang="en-US" sz="3200" b="1" dirty="0">
                <a:solidFill>
                  <a:srgbClr val="00B050"/>
                </a:solidFill>
              </a:rPr>
              <a:t>Postdoc hired and will start April 1</a:t>
            </a:r>
            <a:r>
              <a:rPr lang="en-US" sz="3200" b="1" baseline="30000" dirty="0">
                <a:solidFill>
                  <a:srgbClr val="00B050"/>
                </a:solidFill>
              </a:rPr>
              <a:t>st</a:t>
            </a:r>
            <a:r>
              <a:rPr lang="en-US" sz="3200" b="1" dirty="0">
                <a:solidFill>
                  <a:srgbClr val="00B050"/>
                </a:solidFill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Expand </a:t>
            </a:r>
            <a:r>
              <a:rPr lang="en-US" sz="3200" dirty="0" err="1"/>
              <a:t>NuDat</a:t>
            </a:r>
            <a:r>
              <a:rPr lang="en-US" sz="3200" dirty="0"/>
              <a:t> to visualize and search new evaluations</a:t>
            </a:r>
          </a:p>
        </p:txBody>
      </p:sp>
    </p:spTree>
    <p:extLst>
      <p:ext uri="{BB962C8B-B14F-4D97-AF65-F5344CB8AC3E}">
        <p14:creationId xmlns:p14="http://schemas.microsoft.com/office/powerpoint/2010/main" val="19104700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>
            <a:extLst>
              <a:ext uri="{FF2B5EF4-FFF2-40B4-BE49-F238E27FC236}">
                <a16:creationId xmlns:a16="http://schemas.microsoft.com/office/drawing/2014/main" id="{5A93A861-3FCA-BE49-AA77-80A563681A8C}"/>
              </a:ext>
            </a:extLst>
          </p:cNvPr>
          <p:cNvSpPr txBox="1">
            <a:spLocks/>
          </p:cNvSpPr>
          <p:nvPr/>
        </p:nvSpPr>
        <p:spPr>
          <a:xfrm>
            <a:off x="411541" y="123903"/>
            <a:ext cx="9739623" cy="79049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latin typeface="+mn-lt"/>
                <a:cs typeface="Calibri" panose="020F0502020204030204" pitchFamily="34" charset="0"/>
              </a:rPr>
              <a:t>Decay Data in ENSDF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184A3D-46A7-C549-B94B-949AB7335F1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97495" y="1603463"/>
            <a:ext cx="8918713" cy="42899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40F6F6E-AB6C-8D44-B548-7D2F25AD8E42}"/>
              </a:ext>
            </a:extLst>
          </p:cNvPr>
          <p:cNvSpPr txBox="1"/>
          <p:nvPr/>
        </p:nvSpPr>
        <p:spPr>
          <a:xfrm>
            <a:off x="6983895" y="1444486"/>
            <a:ext cx="3432313" cy="9541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Preserve Original Measurements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1456B2-841B-524D-AF3E-087149FE3BD2}"/>
              </a:ext>
            </a:extLst>
          </p:cNvPr>
          <p:cNvSpPr txBox="1"/>
          <p:nvPr/>
        </p:nvSpPr>
        <p:spPr>
          <a:xfrm>
            <a:off x="1258957" y="2425048"/>
            <a:ext cx="3790122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Provide “Best” Recommended Values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50D9F0-BEEA-D545-8F04-25958ECC6EF3}"/>
              </a:ext>
            </a:extLst>
          </p:cNvPr>
          <p:cNvSpPr txBox="1"/>
          <p:nvPr/>
        </p:nvSpPr>
        <p:spPr>
          <a:xfrm>
            <a:off x="2398644" y="5575306"/>
            <a:ext cx="74477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Try to maintain a delicate balance between philosophy of database and user needs </a:t>
            </a:r>
          </a:p>
        </p:txBody>
      </p:sp>
    </p:spTree>
    <p:extLst>
      <p:ext uri="{BB962C8B-B14F-4D97-AF65-F5344CB8AC3E}">
        <p14:creationId xmlns:p14="http://schemas.microsoft.com/office/powerpoint/2010/main" val="19635328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AA9886D-859E-C44F-AA08-D18B4AD666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8743" y="3296611"/>
            <a:ext cx="10754513" cy="2738429"/>
          </a:xfrm>
          <a:prstGeom prst="rect">
            <a:avLst/>
          </a:prstGeom>
        </p:spPr>
      </p:pic>
      <p:sp>
        <p:nvSpPr>
          <p:cNvPr id="3" name="Title 4">
            <a:extLst>
              <a:ext uri="{FF2B5EF4-FFF2-40B4-BE49-F238E27FC236}">
                <a16:creationId xmlns:a16="http://schemas.microsoft.com/office/drawing/2014/main" id="{10C9796F-F296-1B45-A14A-FE31F669A71A}"/>
              </a:ext>
            </a:extLst>
          </p:cNvPr>
          <p:cNvSpPr txBox="1">
            <a:spLocks/>
          </p:cNvSpPr>
          <p:nvPr/>
        </p:nvSpPr>
        <p:spPr>
          <a:xfrm>
            <a:off x="411541" y="123903"/>
            <a:ext cx="9739623" cy="79049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+mn-lt"/>
                <a:cs typeface="Calibri" panose="020F0502020204030204" pitchFamily="34" charset="0"/>
              </a:rPr>
              <a:t>Practically Speaking …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EA7800-FC60-BE4A-B48B-A68A020B33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4367" y="123903"/>
            <a:ext cx="2239617" cy="22396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7B1948-A6A3-6F49-BD92-3EA502C5DE6C}"/>
              </a:ext>
            </a:extLst>
          </p:cNvPr>
          <p:cNvSpPr txBox="1"/>
          <p:nvPr/>
        </p:nvSpPr>
        <p:spPr>
          <a:xfrm>
            <a:off x="506708" y="1136009"/>
            <a:ext cx="87698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ENSDF decay data are currently a hybrid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Combination of experimental data specifically from decay measurements + recommended data from the Adopted Levels/Gammas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With new format we can do both and increase efficiency !!</a:t>
            </a:r>
          </a:p>
        </p:txBody>
      </p:sp>
    </p:spTree>
    <p:extLst>
      <p:ext uri="{BB962C8B-B14F-4D97-AF65-F5344CB8AC3E}">
        <p14:creationId xmlns:p14="http://schemas.microsoft.com/office/powerpoint/2010/main" val="37324055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8C507-EFA8-B0F5-05D8-29419E8D651F}"/>
              </a:ext>
            </a:extLst>
          </p:cNvPr>
          <p:cNvSpPr txBox="1">
            <a:spLocks/>
          </p:cNvSpPr>
          <p:nvPr/>
        </p:nvSpPr>
        <p:spPr>
          <a:xfrm>
            <a:off x="375558" y="179615"/>
            <a:ext cx="110490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4400" dirty="0"/>
              <a:t>Timetable of Project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479E7D-84ED-FD88-B27D-D7941988C299}"/>
              </a:ext>
            </a:extLst>
          </p:cNvPr>
          <p:cNvSpPr txBox="1"/>
          <p:nvPr/>
        </p:nvSpPr>
        <p:spPr>
          <a:xfrm>
            <a:off x="767442" y="981958"/>
            <a:ext cx="26306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Year 1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B0A765-BCB8-DED1-3B01-7DCCE4F1BA32}"/>
              </a:ext>
            </a:extLst>
          </p:cNvPr>
          <p:cNvSpPr txBox="1"/>
          <p:nvPr/>
        </p:nvSpPr>
        <p:spPr>
          <a:xfrm>
            <a:off x="1237957" y="1688123"/>
            <a:ext cx="89329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Identify cross-cutting decay data needs and form expert panel to advise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Develop Evaluation Policies and JSON Schema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Hire and Train Postdoctoral Researcher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04DF77-9D28-3823-D8F2-9285E6B85107}"/>
              </a:ext>
            </a:extLst>
          </p:cNvPr>
          <p:cNvSpPr txBox="1"/>
          <p:nvPr/>
        </p:nvSpPr>
        <p:spPr>
          <a:xfrm>
            <a:off x="767442" y="2886731"/>
            <a:ext cx="26306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Year 2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7B0C10-1023-06E8-DD55-A48A735302E1}"/>
              </a:ext>
            </a:extLst>
          </p:cNvPr>
          <p:cNvSpPr txBox="1"/>
          <p:nvPr/>
        </p:nvSpPr>
        <p:spPr>
          <a:xfrm>
            <a:off x="1237957" y="3577507"/>
            <a:ext cx="89329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Decay data evaluations (metric of ~20 ENSDF decay evaluations)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Publication of Evaluation Policies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607AC9-0245-D148-0D76-FA7AFF124C7D}"/>
              </a:ext>
            </a:extLst>
          </p:cNvPr>
          <p:cNvSpPr txBox="1"/>
          <p:nvPr/>
        </p:nvSpPr>
        <p:spPr>
          <a:xfrm>
            <a:off x="767442" y="4529894"/>
            <a:ext cx="26306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Year 3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A9DA21-6E50-8964-EC3A-F48898648418}"/>
              </a:ext>
            </a:extLst>
          </p:cNvPr>
          <p:cNvSpPr txBox="1"/>
          <p:nvPr/>
        </p:nvSpPr>
        <p:spPr>
          <a:xfrm>
            <a:off x="1237957" y="5169877"/>
            <a:ext cx="100724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Decay data evaluations  (metric of ~20 ENSDF decay evaluations)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Extension of </a:t>
            </a:r>
            <a:r>
              <a:rPr lang="en-US" sz="2000" dirty="0" err="1"/>
              <a:t>NuDat</a:t>
            </a:r>
            <a:r>
              <a:rPr lang="en-US" sz="2000" dirty="0"/>
              <a:t> to visualize and query Adopted Decay Data </a:t>
            </a:r>
          </a:p>
        </p:txBody>
      </p:sp>
    </p:spTree>
    <p:extLst>
      <p:ext uri="{BB962C8B-B14F-4D97-AF65-F5344CB8AC3E}">
        <p14:creationId xmlns:p14="http://schemas.microsoft.com/office/powerpoint/2010/main" val="12085068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DD315F-7DC3-B942-A957-B1E2911A4D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541" y="2080591"/>
            <a:ext cx="5820233" cy="38367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DEAB27C-DE6E-2C45-BCCE-886460C53E57}"/>
              </a:ext>
            </a:extLst>
          </p:cNvPr>
          <p:cNvSpPr txBox="1">
            <a:spLocks/>
          </p:cNvSpPr>
          <p:nvPr/>
        </p:nvSpPr>
        <p:spPr>
          <a:xfrm>
            <a:off x="411541" y="123903"/>
            <a:ext cx="11116386" cy="79049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+mn-lt"/>
                <a:cs typeface="Calibri" panose="020F0502020204030204" pitchFamily="34" charset="0"/>
              </a:rPr>
              <a:t>A Major Inconvenience in ENSDF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39EF9F-DB14-DF42-8350-D1909A5A4516}"/>
              </a:ext>
            </a:extLst>
          </p:cNvPr>
          <p:cNvSpPr txBox="1"/>
          <p:nvPr/>
        </p:nvSpPr>
        <p:spPr>
          <a:xfrm>
            <a:off x="961867" y="1053562"/>
            <a:ext cx="43194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Not all nuclei are one decay from stability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7F253FA-AEA9-F642-8CA0-1BC0CC02A69C}"/>
              </a:ext>
            </a:extLst>
          </p:cNvPr>
          <p:cNvGrpSpPr/>
          <p:nvPr/>
        </p:nvGrpSpPr>
        <p:grpSpPr>
          <a:xfrm>
            <a:off x="6641639" y="1530615"/>
            <a:ext cx="5392733" cy="4448959"/>
            <a:chOff x="6640242" y="1064245"/>
            <a:chExt cx="5392733" cy="444895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E938F8D-A01C-C248-9A54-1CF0CC9BEB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0242" y="1530615"/>
              <a:ext cx="5392733" cy="398258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C688A53-82FF-7F46-987F-2921FEDC5604}"/>
                </a:ext>
              </a:extLst>
            </p:cNvPr>
            <p:cNvSpPr txBox="1"/>
            <p:nvPr/>
          </p:nvSpPr>
          <p:spPr>
            <a:xfrm>
              <a:off x="7606748" y="1064245"/>
              <a:ext cx="3710609" cy="4001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Search </a:t>
              </a:r>
              <a:r>
                <a:rPr lang="en-US" sz="2000" baseline="30000" dirty="0"/>
                <a:t>225</a:t>
              </a:r>
              <a:r>
                <a:rPr lang="en-US" sz="2000" dirty="0"/>
                <a:t>Ac decay in </a:t>
              </a:r>
              <a:r>
                <a:rPr lang="en-US" sz="2000" dirty="0" err="1"/>
                <a:t>NuDat</a:t>
              </a:r>
              <a:endParaRPr lang="en-US" sz="20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58946A0-D44F-7946-AC70-C98E70EBA103}"/>
              </a:ext>
            </a:extLst>
          </p:cNvPr>
          <p:cNvGrpSpPr/>
          <p:nvPr/>
        </p:nvGrpSpPr>
        <p:grpSpPr>
          <a:xfrm>
            <a:off x="7148086" y="1422284"/>
            <a:ext cx="4381306" cy="4633611"/>
            <a:chOff x="7148086" y="1422284"/>
            <a:chExt cx="4381306" cy="463361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1C9F231-8D01-0C4F-9363-E6DDCB65F9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48086" y="1927635"/>
              <a:ext cx="4381306" cy="412826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44F74D7-5819-B548-8E50-1151A1396CEF}"/>
                </a:ext>
              </a:extLst>
            </p:cNvPr>
            <p:cNvSpPr txBox="1"/>
            <p:nvPr/>
          </p:nvSpPr>
          <p:spPr>
            <a:xfrm>
              <a:off x="7148086" y="1422284"/>
              <a:ext cx="4379841" cy="4001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Then search </a:t>
              </a:r>
              <a:r>
                <a:rPr lang="en-US" sz="2000" baseline="30000" dirty="0"/>
                <a:t>221</a:t>
              </a:r>
              <a:r>
                <a:rPr lang="en-US" sz="2000" dirty="0"/>
                <a:t>Fr decay in </a:t>
              </a:r>
              <a:r>
                <a:rPr lang="en-US" sz="2000" dirty="0" err="1"/>
                <a:t>NuDat</a:t>
              </a:r>
              <a:endParaRPr 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4072902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6B244-5AA3-4D55-B97B-992390731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822" y="-232159"/>
            <a:ext cx="11403793" cy="1325563"/>
          </a:xfrm>
        </p:spPr>
        <p:txBody>
          <a:bodyPr>
            <a:normAutofit/>
          </a:bodyPr>
          <a:lstStyle/>
          <a:p>
            <a:r>
              <a:rPr lang="en-US" sz="3600" dirty="0">
                <a:cs typeface="Arial"/>
              </a:rPr>
              <a:t>ENSDF : the ONLY comprehensive resource for</a:t>
            </a:r>
            <a:r>
              <a:rPr lang="en-US" sz="4000" dirty="0">
                <a:cs typeface="Arial"/>
              </a:rPr>
              <a:t> 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54F11B1-8E49-4142-AF0A-B79884A797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5515" y="2142463"/>
            <a:ext cx="3336229" cy="38742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F5319E7-8BD3-425B-B428-CE63B916F122}"/>
              </a:ext>
            </a:extLst>
          </p:cNvPr>
          <p:cNvSpPr txBox="1">
            <a:spLocks/>
          </p:cNvSpPr>
          <p:nvPr/>
        </p:nvSpPr>
        <p:spPr>
          <a:xfrm>
            <a:off x="280822" y="1002446"/>
            <a:ext cx="4192420" cy="8244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2800">
                <a:solidFill>
                  <a:schemeClr val="accent1"/>
                </a:solidFill>
                <a:latin typeface="+mj-lt"/>
              </a:rPr>
              <a:t>Nuclear Structure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9E68BB-A203-4527-88C8-9B7E95E148D7}"/>
              </a:ext>
            </a:extLst>
          </p:cNvPr>
          <p:cNvSpPr txBox="1"/>
          <p:nvPr/>
        </p:nvSpPr>
        <p:spPr>
          <a:xfrm>
            <a:off x="491825" y="1622089"/>
            <a:ext cx="321946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70C0"/>
                </a:solidFill>
              </a:rPr>
              <a:t>Discrete Quantized States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/>
              <a:t>Excitation Energy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/>
              <a:t>Half-life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/>
              <a:t>Angular Momentum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/>
              <a:t>Magnetic Moment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/>
              <a:t>Configuration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r>
              <a:rPr lang="en-US"/>
              <a:t> 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4CFF6D-6EA0-43E5-B036-B8418FF78A4B}"/>
              </a:ext>
            </a:extLst>
          </p:cNvPr>
          <p:cNvSpPr txBox="1"/>
          <p:nvPr/>
        </p:nvSpPr>
        <p:spPr>
          <a:xfrm>
            <a:off x="490359" y="3654794"/>
            <a:ext cx="2855741" cy="223138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>
                <a:solidFill>
                  <a:srgbClr val="0070C0"/>
                </a:solidFill>
              </a:rPr>
              <a:t>Emitted Radiation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/>
              <a:t>Energy</a:t>
            </a:r>
            <a:endParaRPr lang="en-US" sz="1700"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/>
              <a:t>Intensity</a:t>
            </a:r>
            <a:endParaRPr lang="en-US" sz="1700"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/>
              <a:t>Dipole, Quadrupole, …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>
                <a:cs typeface="Arial"/>
              </a:rPr>
              <a:t>Mixing ratio</a:t>
            </a:r>
          </a:p>
          <a:p>
            <a:pPr marL="285750" indent="-285750">
              <a:buFont typeface="Arial"/>
              <a:buChar char="•"/>
            </a:pPr>
            <a:r>
              <a:rPr lang="en-US" sz="1700">
                <a:cs typeface="Arial"/>
              </a:rPr>
              <a:t>Conversion coefficient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r>
              <a:rPr lang="en-US"/>
              <a:t>  </a:t>
            </a:r>
            <a:endParaRPr lang="en-US">
              <a:cs typeface="Arial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5285186-D5C7-4151-8442-6F2335CA5C19}"/>
              </a:ext>
            </a:extLst>
          </p:cNvPr>
          <p:cNvSpPr txBox="1">
            <a:spLocks/>
          </p:cNvSpPr>
          <p:nvPr/>
        </p:nvSpPr>
        <p:spPr>
          <a:xfrm>
            <a:off x="7445235" y="1002446"/>
            <a:ext cx="4192420" cy="8244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2800">
                <a:solidFill>
                  <a:schemeClr val="accent1"/>
                </a:solidFill>
                <a:latin typeface="+mj-lt"/>
              </a:rPr>
              <a:t>Nuclear Decay Data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EE3B3BC-7459-40B0-B028-3AED7577181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8401" y="3654511"/>
            <a:ext cx="3496102" cy="2906215"/>
          </a:xfrm>
          <a:prstGeom prst="round2DiagRect">
            <a:avLst>
              <a:gd name="adj1" fmla="val 38741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6073C86-D879-4A28-9C39-78C4158704E0}"/>
              </a:ext>
            </a:extLst>
          </p:cNvPr>
          <p:cNvSpPr txBox="1"/>
          <p:nvPr/>
        </p:nvSpPr>
        <p:spPr>
          <a:xfrm>
            <a:off x="7057995" y="1716145"/>
            <a:ext cx="496641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For each decay type: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Half-life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Branching ratio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Energy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Intensity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Coincidences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78B12D-C34E-464B-BCDF-D387EFCF35C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38448" y="1913951"/>
            <a:ext cx="2254711" cy="14550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4F43BA-0DC6-1A45-AC4B-2B3E742C3227}"/>
              </a:ext>
            </a:extLst>
          </p:cNvPr>
          <p:cNvSpPr txBox="1"/>
          <p:nvPr/>
        </p:nvSpPr>
        <p:spPr>
          <a:xfrm>
            <a:off x="2377032" y="6160108"/>
            <a:ext cx="56044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Data for more than 3,300 nuclides</a:t>
            </a:r>
          </a:p>
        </p:txBody>
      </p:sp>
    </p:spTree>
    <p:extLst>
      <p:ext uri="{BB962C8B-B14F-4D97-AF65-F5344CB8AC3E}">
        <p14:creationId xmlns:p14="http://schemas.microsoft.com/office/powerpoint/2010/main" val="37266298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218128-1B7C-CA4B-808D-0C6309DDAD8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1809" y="121665"/>
            <a:ext cx="9695148" cy="65457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DB4A3D-2C0E-2142-A815-46B3BF7E0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1809" y="2323144"/>
            <a:ext cx="8659582" cy="1934942"/>
          </a:xfrm>
          <a:solidFill>
            <a:srgbClr val="FFFFFF">
              <a:alpha val="69020"/>
            </a:srgbClr>
          </a:solidFill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6700" dirty="0">
                <a:ln w="15875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ENSDF</a:t>
            </a:r>
            <a:br>
              <a:rPr lang="en-US" dirty="0">
                <a:ln w="15875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dirty="0">
                <a:ln w="15875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Evaluated Nuclear Structure Data File</a:t>
            </a:r>
            <a:br>
              <a:rPr lang="en-US" dirty="0"/>
            </a:br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7888450-2297-944C-9328-833C4E0D36D8}"/>
              </a:ext>
            </a:extLst>
          </p:cNvPr>
          <p:cNvGrpSpPr/>
          <p:nvPr/>
        </p:nvGrpSpPr>
        <p:grpSpPr>
          <a:xfrm>
            <a:off x="337256" y="68307"/>
            <a:ext cx="6439410" cy="1053060"/>
            <a:chOff x="-1154087" y="112039"/>
            <a:chExt cx="6439410" cy="105306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33F7FB6-6773-B94F-9B88-4A282F8D8875}"/>
                </a:ext>
              </a:extLst>
            </p:cNvPr>
            <p:cNvSpPr txBox="1"/>
            <p:nvPr/>
          </p:nvSpPr>
          <p:spPr>
            <a:xfrm>
              <a:off x="-1154087" y="284626"/>
              <a:ext cx="5053187" cy="707886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effectLst>
              <a:glow rad="63500">
                <a:schemeClr val="accent3">
                  <a:satMod val="175000"/>
                  <a:alpha val="40000"/>
                </a:schemeClr>
              </a:glow>
              <a:softEdge rad="127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Unique : </a:t>
              </a:r>
            </a:p>
            <a:p>
              <a:pPr algn="ctr"/>
              <a:r>
                <a:rPr lang="en-US" sz="2000" dirty="0"/>
                <a:t>Only database of its kind in the world</a:t>
              </a:r>
            </a:p>
          </p:txBody>
        </p:sp>
        <p:pic>
          <p:nvPicPr>
            <p:cNvPr id="6146" name="Picture 2" descr="What Are Snowflake IDs?. How to generate unique IDs in a… | by Nassos  Michas | Better Programming | Medium">
              <a:extLst>
                <a:ext uri="{FF2B5EF4-FFF2-40B4-BE49-F238E27FC236}">
                  <a16:creationId xmlns:a16="http://schemas.microsoft.com/office/drawing/2014/main" id="{B35ACB67-59E7-8A44-BDF5-12AEE8B30C9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996413" y="112039"/>
              <a:ext cx="1288910" cy="1053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A8D51F0-2AEE-514C-81C0-072E1D6FB27E}"/>
              </a:ext>
            </a:extLst>
          </p:cNvPr>
          <p:cNvSpPr txBox="1"/>
          <p:nvPr/>
        </p:nvSpPr>
        <p:spPr>
          <a:xfrm>
            <a:off x="5148313" y="1280803"/>
            <a:ext cx="6095315" cy="67710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glow rad="101600">
              <a:schemeClr val="accent1">
                <a:satMod val="175000"/>
                <a:alpha val="40000"/>
              </a:schemeClr>
            </a:glow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Complete:</a:t>
            </a:r>
          </a:p>
          <a:p>
            <a:pPr algn="ctr"/>
            <a:r>
              <a:rPr lang="en-US" dirty="0"/>
              <a:t>Coverage of 100+ years of nuclear physics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0B28F76-B02B-3147-B66A-045299F2E148}"/>
              </a:ext>
            </a:extLst>
          </p:cNvPr>
          <p:cNvGrpSpPr/>
          <p:nvPr/>
        </p:nvGrpSpPr>
        <p:grpSpPr>
          <a:xfrm>
            <a:off x="2979450" y="2280505"/>
            <a:ext cx="6464300" cy="4406900"/>
            <a:chOff x="4385769" y="4463984"/>
            <a:chExt cx="6464300" cy="4406900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B91FE59D-F7B8-B546-909C-3741D7C6FC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5769" y="4463984"/>
              <a:ext cx="6464300" cy="4406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A91FD3C-982D-4343-9E83-F98E7C3D3E4B}"/>
                </a:ext>
              </a:extLst>
            </p:cNvPr>
            <p:cNvSpPr txBox="1"/>
            <p:nvPr/>
          </p:nvSpPr>
          <p:spPr>
            <a:xfrm>
              <a:off x="5183444" y="5181121"/>
              <a:ext cx="1912693" cy="461665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effectLst>
              <a:glow rad="101600">
                <a:schemeClr val="accent6">
                  <a:satMod val="175000"/>
                  <a:alpha val="40000"/>
                </a:schemeClr>
              </a:glow>
              <a:softEdge rad="127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Highly used: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43356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655"/>
    </mc:Choice>
    <mc:Fallback xmlns="">
      <p:transition spd="slow" advTm="536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www.mnn.com/sites/default/files/scan530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09385" y="946884"/>
            <a:ext cx="2422583" cy="1959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306951" y="3029254"/>
            <a:ext cx="3285683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dirty="0">
                <a:latin typeface="+mj-lt"/>
              </a:rPr>
              <a:t>Nuclear Medicine</a:t>
            </a:r>
          </a:p>
        </p:txBody>
      </p:sp>
      <p:sp>
        <p:nvSpPr>
          <p:cNvPr id="8" name="AutoShape 2" descr="Image result for nuclear power"/>
          <p:cNvSpPr>
            <a:spLocks noChangeAspect="1" noChangeArrowheads="1"/>
          </p:cNvSpPr>
          <p:nvPr/>
        </p:nvSpPr>
        <p:spPr bwMode="auto">
          <a:xfrm>
            <a:off x="1679575" y="-14446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10" name="TextBox 9"/>
          <p:cNvSpPr txBox="1"/>
          <p:nvPr/>
        </p:nvSpPr>
        <p:spPr>
          <a:xfrm>
            <a:off x="8711745" y="2932372"/>
            <a:ext cx="2679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Nuclear Power</a:t>
            </a:r>
          </a:p>
        </p:txBody>
      </p:sp>
      <p:sp>
        <p:nvSpPr>
          <p:cNvPr id="4" name="AutoShape 2" descr="data:image/jpeg;base64,/9j/4AAQSkZJRgABAQAAAQABAAD/2wCEAAkGBxMTEhUTExQWFhUXGRsbGRgYGR8bHhsgHBoeGh8fIiEaISohGxwlHB0aITEhJSkrLi8uHCEzODMsNygxMS4BCgoKDg0OGxAQGywkICQvLCwsLCwvLDQ0LCwwNCwsLCwtMDQsLCwvLCwsLDQ0LywsMCwsLC8sLDQsLCwsLCwsLP/AABEIAK8BIAMBIgACEQEDEQH/xAAbAAADAQEBAQEAAAAAAAAAAAADBAUCAQYAB//EAEMQAAIBAwMCBAMGBAQEBAcBAAECEQMSIQAEMSJBBRNRYTJxgQYjQlKRoRSxwfAzYnLRJEOC4RVTkvFjk6KywtPiNP/EABoBAAMBAQEBAAAAAAAAAAAAAAECAwAEBQb/xAAxEQABAwIDBQgCAgMBAAAAAAABAAIRAyESMVEEQWGB8CJxkaGxwdHhEzJC8RQjUjP/2gAMAwEAAhEDEQA/APyXVHb+KHipLSIuEFiOwYN01VHo0EdmGp2vteo5gcLrmhVdx4ZcA9KCDwASQePhLZB/yP1el2pZEc6JQrshlTzyCAQfYg4I+erVi11BdCH9jyAPXv36WyMQ0Y0jcbTBuELqJSolpPYck8Y/n8hqhRACixQFPLtySJwAcTjHOmNxtSks82p8KICBzBmYz3I5znB0rVdTItJHeWAt+kQAMxkCbhroEZhMgbzeFyQBaJ47/U/00GgIMn4eDPf1Huflps1aYYXKpwM5Ij9ZOO/aODoW7aHIZBgx3GOBwYH0Eax1WXJiUHIyD3PrHoCufpyZ0rp1IIV4K297u3b8JnuMe2jeTTXqUySAy3YAmY9iRB5MaESsh06ZtZeFEXE8TwY9xI4/KPXXa9qBSIYlYBPEDBIH6c9jxoIDlof8QIE8eojtEgcY0R6VyDtaSFmRIgducwxwOx0VkCjULVFJM5H7Gfpru0LAMV56f5zn2x30Ta0wGBAJ9C3SPoPxf3jWTUFhklhK4HSow3H/ALDtoLLbqtwM2k5AWT29RPeRieONfEm60jy25uGcRMn9OVj5awjlgFBtgxjGGx9YPr+bXwrSHJ+EmAPSc4+QH1kayyI5leJZfzd5HODB4Prx+qb1CeT/AH/TTCiFIkkSCpGIzE/SRj3+uh1U7j6xwfcf1HY6xWRtgYz7k/8Appsf66XcSLh9R6H/AGP99tH2q9DRkgNj1kKn7XT9NCRI5KjsQTP0hZI/bSDMpz+g5ru3IAJPBhf6k/SBoTrBIPI0xWCKFgMwMkTjvH14/udZaqbQRAIwY59s88SOe2nSLtKgzCI9bScfTPb+WtOgKKxaY6TA+o+ICO478DQZhSTy2Pp3/wBv10zQ6g3+aJ9mHf8AefodYLJdXHCrJ98n9oH7aNWrkAA5lRI/CIMYA74+XOtHawOSB3aI9uWIx8pn9tH2uxFSIKhFhXqOWtS4kiSAJPMAZ5+esgTGaUobliwEwOYGAYkxA0KnScZEj3Jt/nquqqjlBSqOwuGYQXCRbbSktnHx94gETq79nVpt93Vo7dqrVAlvlr90TTqFAS0mo5dApViYODJJgFSqVcDcULzmw2r1ACqGoQ0kopxbHLCFwSckxznRa/hNVIsoXYBFrCqYPqqEn6jjRa27G7qJTqX0yVHwuWpqQt/+G3btAYRPeI1jcbN2q7ZacNdSSCh6fu2ZSbsRFpacFe8aMo4zN7JcJVcpTXDQzN2CjGWJyoA5/qY0a+mhQU0WqaiB76wLSQ7Kem4KF6DAIJzkxgUN94go2zoztWpmoilwxk4qM1pbhVYLAIhrQTEi1PcbS2lRey4A1FVswUlWHpBmpVJkSOOw1t6wcXG6zT8XqmjXh+kNSCratsHzBFkWkEAYIjWdnQWutQMgolVvDqCEJDKkMp6Vm7lSoEcHQKLkUdyoIBVqZxCmA7IeOep1/XWvBjKbi6TNNR+tRRH76G9aImNR7KfU25UlXIUjBHJH6To+y2yMWLFrEFzkQMSFgTPUxIAmOdMIfPpsbJeii5JJmmuLeR1KII9VVvyjTewqsKXlKBdXp1XMLB6AxpgRySUeP9YI46siXWU4U6FQCG8l4yHlqZ+TAFl+RBHvpers3UgFfi+EgghvkwwR8jrO227O1q/vwNVtobBbTllmXLfAcRxw08RnnM40jWOGRtxVc80DZbRYvOeSSTCiMc9z7/prO73U4DKo+pJ7fhkD+fqdPU9xSfHUGTHSCUMiOMleOcjPAGk9ztvLAJReqbWANjZxkyJ/y/uNUxDLJBF8O8TKqyszOg7EZBAmFMz8IODj5E6PX8JBF1F7lAEofcewBMyIwTPBJ4R85pH+RoYDA9TjAAwR740ShVYAxDVExCqMqTFvGQDyAIM6Qsgdi3ut3JUbYZW4RmCZBEYM4x76LvGtILKTIHURwQLTHbtOSee3OqY3NOspFZRTezFQYUk4gzxGBmfmoEaBu9iUAAe4gkKZtDDkAkHJHMYwZ4zosfNjY9ZIA6qUgN2eq7EjP9wYMe2md5SYwkZpqvyyATnjBj99do1+AyqLmiFAAjGYGG+ftrfiDkEP8SECQc8qPqsjTxZFA2VXyyTfMZgcZIGZx37aYqotzokK4tMnIP1PB6uf5aDt6C3ROLhM91ALcj1FpzH11g02Lk2xeDM4yy8Z46tbcsuOjBriCDa0z2Np/buP+2l46Pm38h//AEdPbOphldgVCn1MduRjvwD35Gs1qKqsAT1Ei488ZWIun3/Q60LIGy5PuLf/AFY/3P0189AhVB6eSZxnjjngenfXWqNAUdJY8Dp9h+88+g13c0WdrlBIPeMdIjJOBIE/XQ3LLu0C9QJLAqSQBjGeTmcenfWaZC5mQePb1Meo4jvntolGiFgFlEzdmTEe2OJOfb00WjQV8C5h2FpFog94P19ZnnRhZZqMfKbPtA4yUOAORiQfQ6QRCeAT8hP8tek2/hFc0umjaotBvBKnLMRLY7KZGvqHhTEgtXlQRhOoCOxskH0xz7aQRJWfUbAv1JUiptjJDQq4GWA+EQCBzx7ZH01mnRQNaXJnBCjHsZaMDmY/bVweD0E+KT6lmVPfIYynzI4z7aKleisWCnzEAM4/pnt6abkp/knIKGaUtCUSSMC4nMe2P7nT9DZVitqgLPxWi22D2Bg4PPtMDR6niP4V8wRIAFtMNJwAIJHEC3sDrNOpewR0QsTKo7NUj/M92EABnESD2GdaSsXOQh4Cii+vWtXIuyxYgTAWJPznGM51vcU1IApUKxVZtD2omR8WZZjMG6VPAwABp5t3WrK1OmtUIqfdkL5YBp5PaE8wEntFqjtOp2z2Lg+bWFMKJt817w7/AIVIBIOZaIkhSO86CkCc3Hkq/idNaL+YzGlUrIGm+7yyR1qgCkXTcC0kicRMlHwmkqBqtFmYU61FyQkGE8wkw3SJkZkDPA0fcbGtV2ykvLUy5vE9WSzSWtPDJyMBCZIPTEoIaYrks93kjq4x51HKsCbhOMY5+WsEGNlsTfJN7zbrS3u4QTKDcxBiAKVQiCcyBGdWPs/v1oUtpKqx3LeSEOQqGvUWq3UYBYOqj5GZAxjd7Ybip5qR5tba02MnphilBz69KioGiPUd9K7/AHCkK6fBSpV0psQJAULTp9ub6k/M986yQ/7Ghp5+B90t4psn2yVKDmD58Iw6bgE+IWxjqUH0Leo1rwul/wAM1OosF6q2O34HZWhs8QUUH2c/MM+KsK+32zIStWoKhwSBdSWmlRYHF1pqjnM93ws+6/4IqCQWBqT6qtWlSkn1Ju/uNFUacTBOc+eXskae0YDcKRB8pARyQVrUgZtngqR8/rrqUbNu4uj72lJECemqY6iMYB+a8HtUr3VNod5Df4YpVCZg1ErUSr5wblyY7qdQQP8AhT71xPvFMx+kt+p9daQna8OB71U8KQJMEAPVVcnFqKzVQemLQjLM8hjnB0OrXRN4C3wq6QwB/wAOFCtN3/lWnC/TW9wwTaI/4qivb73wlQ/MLTIn/wCIv0S8S20UNvUOWgq/qB8VKfWaREeigDsNCVszOtka5FWxOojkL+5k/FHp/LnWN3VYKGwCRwAOcZzmBz/1D00jSoG72GZ4/X0zz7aaFUvCt0ielzgzxJH4ru8fvp5lWSu1rteJJIOIk9xH05094fvHRSoZiDBEH4u/HeOSM86V3O2CZifken/cie0g/wBS1dz2AxF0ZEhhcw9Dg+4wdLGqyoPDi1ha3MgXj4ubOqO/H0A40sQKb3hZSBNRSWWCOM4yRABgz+msbeipKWnAEgxxJaQTxHI+n003tGqrliFfIMtkrzyJ7ngyPbQwuH6ogBK7qqVLdIZAohiZJkrGcx3MRpjwnfMFcSKqR8FQkEEnseBIn6gYGqP8AKwAVHkQLkAgiQBcsERJjEDOAeNN0fshXBBhKSgyW+KZE+7KIGZUc6VzWus63XXFI+vTbaoR1oo1bYeYS1EFgAQaZw4YgzbPImeCf9latErUbqEEAQOo4GJER27n9Tr2Ph/gdOV82o9xDwSvlshXMkshtGAYK3GVNvpVf+ELWGitSsApkSZUqpDMPxDqAjq578aMllsx5rmO1NBwtBPUb14GhQJp/d02LR8JmYn2zH+40T/wjdAgtTL2EC0KrFfSQx8wcEyRr1+4B8tLRZTYPAUMi3IhKgeW0TCs0MhkGIxnG6psRUS0YdSPMAZAWS4w2VIBUcDpgGSJIfEDkgdqM5Dqy81X+z9VAVFFlkSy2tcRPaSBGl6HhDPTH3bWybTUIAjHdSMd4+evU7WjX8mw/c/dkgdLUwxqGBFJSRCEGQ3fjBgNHaBgPOFJHIbKyBaokklixH4riDwQIBGdiCA2o3mOSh7Xw3q6qiAKFEIrMZInDRkSTydYfabaSXd6hAmCwAwSAIWWzzwIHrqk+woHLs1QRcMB5U5kCnlojPyyB2Vp77aqoNOmzYaQFEAiOzQQTj15551iVT8mLKUI72ghlaIyckKWJHzcqAZ9BxGije7g4FNhP5iEAM8jylHtmZ99ZpeMuSBT28XY6SPTETPfONF/id3OFRRi6Ay3fQmI+f10t9FiOHiUx5W7akeo00vE5JQmMyTdnI+Izj0jQv4Go4N9a78JtN1vGBZ1R/099a8vfuiJUqkKrMwUARkDItGCDJE5zpRvs5UcRUqsxU8FgWGMwHMgHB+g1OniEzAuclnPiBiAtuXR4ZQSLiSS1vK/O4eYVMcT1HmIMa5U3O1QrFscGWJkfmUWPHfEgGYkwILR+zlJAQz47EzOcGAFxj3M/pDB8F26zgtxBKz+kEED/p7emn5pMbd7iUmvilIXxMKYIVAA8zjqf4jBJleAZI1mp4qUQFUqM9QkyWtlJ5PlKuWIMd7SfzDVmmm2lUuwCS/UgGASx6lPCicH8OtbneUrfNVcucRe8YiJpHC4IHEQfTQlIagmMJUPa1K4BZaANQMGQENUsIOAxdmM5kKI4zzGu/aLzg4prUFOmo6R5qrdOWiLQwX4B/ozzqt4c6lzVWlLIMG1mMzCw1WYILSMr3JwNE3+4daYagiAo2fMAFqkcAJBXqhhJ4qd4MZbGcY7PiofhO1mmzGp5iq6zCs/SytTqKLbslWU9wLQdF2Xhwo+fSe9k8tpBtCGCpBVmKwxgGY7ckDPaG9q1WdKtTbtdTcfEHgqC64JYmGUGAp13Z0aFVC5qpeaVSizKjhTFNnUkWiIVR6A2ERrXTuJvKfNibBa9NqYqIGoAsQ0I1VajI1ha4w0d/jPEjUfxKiqbEMhuV6lqtnhvvSDIBwaYHGYB16Pwmiq7WttbGqKnleaFH52YkyYXplTdJgqPQaj+IeD0aNEUKrsXQ1KwKAOpQ2qYynNhbkxbye5UqTwHkH/AK8on3X3h9Y0/DRVVfvaNzU2jgVapptzMiApyP5jS28Iar5aLaj7UmkuAIem9YYHABac90B9NObeoHFChTIZXpOtVSpDAVWY02tDMLFmmwgkiZNoIjezRq25DwqiluatNmIBHlgMxHqIN8tPNZeeNFUBDST3nrn6rVCkWpVvDh/y9qrlc5rXCseY/MFyOwzA15VqT/w1MBWhqtQnB7JSt/8Aub9fbVv7O+IV23TgQ1U3NbEL5gqq4AEdIDDmJ1j7S+EBa1OgglGqOVE5Y1qgVQCTwUVM+me+siyGPwnffyunN7s3qU6GyCgE0KbyeRUX4gfT7u/AzMA+0eq3m/xKytuHpm8GBSNg4J5olpMcqONP73eD+Mr7gZWg1SyRhioSinIwSTfHaCe2lPDvD0G8Kg/cx0mOUrgIg+oqqCf9RHGsmZYX0nnv9kpS3IC8QYxJ4kkCCZjAJ4AyeJ0LcbReZ9yeP2Y/vdr6uEICnoIx6glQPXjLHk6HTVlIWbgOADBE9xMftI9dMV1I63j3DYIIPPuDkg8mODJ+b1Dwo1XlARaSstIRbc5aCICkYzgd9F8J8OJBbkyAqAwzEmRg/iwSbQSB2zqnsKRL2MUVEQN5qfApUgSsTcJtULlpzgnRU31AFyj4RtiUAVq4MrdfZTRs9NvxPyCcqLcyO7tBpKU/JRadVSA1RQGFW5ljIYUwpAm67lRnStPcFVWoOlFNxeL1EYHlkG28sYIaYYjA7U23KsP4miWFVyF6i60xyocopAtJkEmSCGPodYrkqk9/Hj1/SJT39SpUqUQBdYrG1FKlrSwRSFKu4MQ1pA6jmBrVBkDVHUStjEoCwKkG3C3EMQRAiCLPiiCGT4lUsSoSKfancqkVmb4WVpLQQA6hSMm0kyIL4W+2NOolEtTqXNKusgO1NS8pcQ0IRdB+ImIu0pgrjc8sEhvC3v8AUwg1KttcqApS5bXqE203YhhJJJWTknglVAtxrT7JKdRWWtTBYCVvU2jBtujH3imFBwCfQDQ91sKnk30EFR7woUTlMKvx4kCcsYPEnWvEZV2YIKkkgWytzl7XXsGOWgQQpuznUyx0jCbaKgq03dk55cbajL0QPBd0zCrTcM4dL0VpJBQhSJEdPwNHABgxIOmUBq05pFz5yiDcLQVuDFWpEEdIADHvGOxcSggFRqNOmDezyinqBIt5MgwBJJzP6fFalOirKhppeOFXpvKhVAKsSuZmMGJMTHM538j2Tocjp1msSCSWAOkjvEDTPd9rz7bFwjozFqVVUEPJMKiCTxDFy5JiTeeCDolPwvyw4ZyyOgpCmbYAXloYhZJHMfIQMVXpgyHuqtKfDBmwmWhYUQ6k4EfDMcaUHh1EWUVSbQCgN2GWGBPbEAk+pYGL+q/5L4TY9ZaoF7okTG+APPRA2fhlKiAApC3XDM9REGCw6QDggcH00KstIO5VqKVQJqLcGa2LiTEHgg8H11la1Kq4oPRL01IVA9Jp8xiAc1GzOWmOIluJNS3ygmyi8qpEmkRIVgsAgExni3IB08lLLwZvKUbxWlA6wQIIKgsxn2Rc/L00I+Ko0wa1RTzFJlUfqQJ1TqbwIFC061rCYRFAEgY7EHiY4J9sKHfVFBs2+4UDJ4IP/rZo/Qayo0z/AB8x8Ljb6owRDT3LUlBKWooAkmR0yeRHfjSytWYELtWuBHLlSI9SFEzHHHrjTdfxau9tu3YrAtyBEgYuvUH0/bS1Z91YQNiFtOCKlOe/VmYI+Z576Sm2BkFV5M3AGW/7CG38QcCnSDKfxtOMjguM41uht65vk0KbAQCAoWYAzBJJieTon8ZugvQlJSSDDuCQCBwBn9Z9hrH8XuUAK+QJy+c/IBRJxn/q1S+5CXHLCs7HwysRVJqqpYWqaSyRJliCtJT8Itwfx8gxPafhzeaxeu9hwUPmCVwYF5XOPjH4gecjRq5rmkis9MtFzSKxBkseYP4fL9cg+x1PB3CZbcUlHCoqOAWOMeYmY+KJyQBidC6wxmb+X0m919nopeWKjteZZwhe4KIAhqnQAS8jIJ/06FtvCkpMxdmNOotj2ohkEflUuWIMMD2IGtbpgxZH3UrTVVuFEAo3SGMnADEGQeMH8OU90sPFSs8CVtSko7zyxwBP151jKoxlRwgny+lt/Dae2rDprOabBpUMs2mRASja4x3I7jVHwXw6kK9WldfTN6MoYs6mHUExU6BbeM5zmOw66CulNVr1p+EFIHUoEqevMqV9cgmcnRTXp00etNYv000qM6/EEtLIpuCyobJBm79FklBwdhIvMRz3JbxisX29UUULN5gvJpGKoWTADEtYpdbQcAKSAMADCu3kAoEemtNTdTUSCqllkgFQhLYBxZU7kDQtzvGZ1qUwatIkzSKK1pAAaChDQQY+Rj2GttsqtNtxuE/Gb1lGkMxLDpESwpswjHPzGmARa2B13Lzm/Wo27YU5V/MtpwSCsG1IPIhQvV6Cdev3rIUrVKTGKtINTAU9Rpt/E1MDhWKuJPOcdGYvjdJKRNYKwNdLUWMoAAj4I5gWz3Dzpz7FddoGQreW9xgKr3Ms9rSTWT1PmRxA0TayeoJYHDd16ha2PhpWpv6yl7/vqVK34pMl2EegIUe7+owLc7hhu9lUqoVCUL4cTmilQmceqL2nIOh+Pbq+olIA+TT6FBa0G3oLEEyxYKDkExGi0aoo7WHIWmwakQsmLytSWuAIYKztEQVEHkDWkI/hfGJ1p9IXn2LDaSTJq1SWJMkhV595YtJ9VHvqztfDqm4o7TboyrV8wK8nKh73okkZwpqkD/Oo5wAVVHmeQVUCiFDuAptCq1SoRKkGHLgQMkiIB1jwnxWrVrGnNprSqgMYV/ipx6Q4USIIBORpHhxaQ2x3H6VyGAYpyv1yU+ruiQJYHEw6yMknkZ4+XHbRKAWBiJOIZWA9SAcg/I6DW29KY82CIGR6ADsecaPtdirPTUVAQRHTE5JBI5yCTHy1e6deiTwircvlNT6VCgAqCWYEk9ZBuUQAvpbE6Z3tKqFSkzLc5DuH6ASJgF/hqhVDMTMjniCEaO1BdZqUmD7h67HNpl1WwXAFjh14jrIzrFSjVisLlZhRVP8AFRQxtSkxJYyepnfqhpCzBIGhdclybkeCO22ZVo7dQiU6jk+W82kMxUNLyrGAagAe8ArGFnVF9g1IDc0Xiow8qjSa4AIBbcggswgdwV+IksvVqVS8N3iV6jUKdW2nRtWwFlZhRWkPUN1dXcGz00Hx6vWp1KNDIVjFpQBWhhSgIVtOULyB/wA0xHdJKmQXOAaRx9Vc22wqGAaiEolzirBXzGUfExPSyvCyJYgAdMiT7vw97qIJ8+osEAMQyWki9gYLLIPxH8IGCSSj4R4salasq8NWTqRg3SxaoYvOFtUnpZT+WI1nw7x1qwq1nQYVuGVlJbAwJAPJ4Y45AGWlTLauI8PdWtnvHh2dWB/EVYBBdyxTOeRMH8AAewMHt94oxpoeA/LFyDAYm5YExIDQIIkDJOI3hPiV9FAQxDkmGDMRbcFkXEEXI3BSIWABjRfGd8PO8pqVilykrlirKhmARaQSwBBxECZnTsbdcrqM1Yw5T5faK+9rBSaoUr+BlZkIKn4ZPUeJMwCCe8jST+LVhddVQs2VX8eTEjPJAGWnFsd9B3XiSGqaQUkFS05GY80za0gwtsDg4mCQVE8TQwL6qiA1xJwQCJm4sDIBtHtrqbSaWy5q6KVKL4VU2G7MujgEhQosqKhXzIhiFBkBmHAHxDmdH2m9qeWCwVw7MAbu4hSTeSSoghlJGD25Evab1KlF5qkQWUEuykm28GQWkYwCOw9RLFSsHpsBUCu1O5T5pDEq2TlMTaeQRF0AQdc1bZ2ntDmDO7TQ93gc1bEDZ7eEjq4TW5V2UMrUsgCJlQYJCgWiQbl6AZMKZ5nVXeMhW+rSBWGfqCgibSeoQFLhsAz2nGh7N1dFAr222i8uhukHMlTAJVhwOP0oBldVa4OWlQgKlhAgTGCO8CMzry37Sae63XV1X/Ba8xI8MuuCmMjC9f4hARPFq2gm4DBEAQ8fI6Tao0//AO2n/wDMH/7PWdWaigkiO0NIGeMYPMEjvn5QVRRo8CmY4I8mfp8Pv++m/wAoEWCcbA5pguA5fSnbihUuj+MRT6fdyfc3kmdBNEqCP4ukx9CaSx9RMD6d9X92aVR3d1EsZJdBJMRJJAn049tJVtrtzEBFGZ+7TiJ7qf7OtT2owJaqO2XtGHDw+lNFJjH/ABNM5iBUpGfbFMGc9o1zbVGesoFQgMwUKlfbgwTAAK9X6GdVKfg1BlVwqMr5VrFCkAgMQUUCMAE6Y2/hG2R0tp01qLe0WZ6QShXgggie+Ro/5bCQAM0rtlc1jiSLDQqd4jRWq16VKjFmiwbmkpnPGCDkHEg+2MC21NVemCWJS52U7unyFLwZAJ+EdgIJPrPz/ZtHANRJImSblkEzAUVen+WNE2y3Go9ZEAC/EQKbAXKT94tViYQHBxGJAJ1ZpDlyvY1ggGfH5QN7tySFTzW5Lf8AEorDgG4BDcB+YE5Y5zoVXdCqhAFUusQF3NMGpEdPSJJGYECQPYaVp+FqannUmo1IYsWTziwjqJNjkDE8SP1jRtttRUYStNKtwK1Ep1VE8dQBEd+sHtmdUYwEqshrZBPn8rS+IGnThVYitGDuBKqMAhgQxLEsMZge+X/Ft4pCo4KgzLCvFrJapBg3NLGoCw7mc9k28OH8QKhWmUVy6FbwIpiVXm34VUFQMTkdtL+I+G/4Yan+DPxRL1DUOPXqWflHAGulogWHXQUzD3A9eu5B3QBV6bUTBF6/8Vddae1xIiL8j0jnX2wpoXpU/LJFQrTJ80MBawtJsGYDFexIaOc6NsqAQ2uoKHqhrjE/EwuU2mCDI9MiOVX8LenZUUoaK1QymQICsAVM8tOOTcffADQAbb+vlXwASHdea9D9lfHjQrgbeiHJD00BxlVRgSYkXD4mPdQTAnUrxfxgC2xWuqV/OZx0FrG+IKRNOn5hcKs/8vJJJ0P7QMtJG8slbncuBAkMQVSRkKLV9JPsBoPje3rVtyaSJUdiRRCgcwOpuAMtJk451I7LRbUNZ0AxcnQIsL3wBlnC74mFo1ncpE1nKIDAnzD1RGUBmB3IjIDaDToh9lLsQG3DlSThCEWZHdSGHGRE5iDS+1vh1RdzFVDeRTJA+EErTJjMkBpAPsdK7nakbaiGYoAQxU2qOvzZYj3VFGOQODGuhj6dRjSCCDp5LfjfDZF0r4lS8uh1Kb3CUnHA+5iIP4gymkfTpBzIIV8wbemCoArVV/MZSmfdWEM+MRIX/Vq14bToHbstZww29UFbvh61IWmxGbLqYMmIAjA157xCmDUdqtb7wsS0o3P+3p2iIxrlJgwmYxxJad2eV9PJafdPcwUO3PJJAzPYAj9dObWtUaCVgg4KtxjBhi0kH+ekKldiRaLjAIMExiMcmZByTr6jtqpYMxj1ubt3Ec/TEY41QFUXpt5RRWuFRQqVnaBibyrKqgj0RgCBHvgHWN5SBZmpnorAlLhAUvTDICzAXddpEjJtBnnXPDU80Whw5YWgGIW1gyMCfTqpzmFYcAaa3VKnUpF0ArVqHloaSF4gEin2vMEkYtHwgYjRXKXYTHL481O3VK2pWLVEg07iii8j4CWJAtYXT03zkfPVKvX3C1KBomqKLqtT8QBmox+IdNNiIFpPxTzI1mruCzLWZQtMr5brTCNa4AS5qgE0wCykAGAyxK419sqpqrdWp01r02ZFJIUCArBS1W5g917TIYH54SSlLjAJVbwfe71SFNR6i+cUtUB5DC1OzKqhg03Moj6Sj/4rVcMrU6DkwbVpqVBVrYawkAdXEiBcTjijQrKKlSespVpt94pVQSxAhqrGG6lwFBkjGdZbbI1Q02K1HjrUuKoU3WlSGsCSIaCsq3AA0ZXKMAcSWjwQdruQPJY0KTMhpxZ8KNeQoUUzkwWaMROYDSWN1uorhiGLLKwlbjy/W1xOQQQZz78tUAqKtOnTq9LFkaFRCwgnFK1YBPEZI4Okd4wZqbpSVgSJNqMwjiGPw3QGLHkz7EUaZskEOcTGoz+0v4gbmdnZxaTIKI6iCBOR0m4jJE9XfOlqW2DE2Vli0ZeiuTwVNoUkRH6+p0Xf0mDp0mKptdzKNIHUbQ+Gi49RnJGlY7UyeqCfKZT25tUSUEnMgESTwddjB2f2ie5dLB2RB9E1sdrFKrcu3JOB0sgypBiSGHx9weZHIOu09oSFU0abNDwUqwbHtWCtSZuFx4gRHfWUFRvu/wDEJIC3U7Qbetu9rH3yefza7t2uUVkSmygqpMcDquIJbpYszSWuk4mdSqtcGEYuskWBwdIO/rRUdts0ipTamVUBQQrGIBkACFCiAfhBnj111NqFAtVkCtKkEyMzzj9Pnr7a1raYlCSwlmBlQTxARl7A9xPtxo+1qrCPUZgoaGAdCY5kBmmOwJB+c6+e2lrYzy8/7Xr0KlYE9kET1qhJRAEc4OTk/OTkn319X29MuDAiQxCSBwJXrkjjkevPGiVN3M2zAJEsUPJMcQAYBB5+mtpXdqYYgFRiJWQST2LSskflzri/ELHFE2vbP3Xe7aqn86YMaOHwDCn1/CnH3gqFaZY2i66DzbIaQYPsYOtVto5JeixCqBPmFniR/qHLSRwYB5500u9wVNPnjrED/v20Qbu6QXYCEWL8ECYGCZAk/L66JpV2icTbJRtVOY/G4Hxt4pTfU9wgUVCgcAHpuUwOCVIa0mQvMwZxpXb06yrVdyhFkAu8wWYD8SdIi79selWvl4dmLAAdRkj2zmI1yohVCykmWUfDjAaZKgkDK9u2qUvygCYy3eylUfsxYZaZJG46icuu9RKdZwG6Q0KxwgE9o6gomCcj8v6zKO+8vb1yEUfeKn3dMUj0HmVaWBuxxwfXV4PVIa0qymALqbYn2tEiRwTmT7Spva+4WitqBy7M3+C3SCSADZDDAXqOecZx3UQ4Zri2l9J5GEDP0vvhQNl4m9Qt5dOtUcRCo9UkzOQEYxAHIGnf/GTbVepSK1KaEk3kEMYpwwPDC/mAZE5094V4nvaJ81NqvmL8JVXWQcHD/wBfUemnN9V3A21Tc1qLqalSzp3FpMkNdbaRTGLQBkntBnVGPe15mIMAXvOkREKVe4aGs9Ne8+CjjcvSo1nejWpIy04NQugMvIyydRgcAHk+ulPEfFqQrGmEhltQkKkgqApGBMKwI7j0xGvT777QtuaFEVBuQfOWiLQFLQpliQMr1KDn8uBknzu58U29Sq339U3MY8yl5qgkmCFLfQQs5jvpqZqug1AJ0BJHokFUtecLSOXdoOCn7atNRVph2Y5CrSVixiRlCDOAcDsM+lX7Q/aXdMj0maz+HfotW1gCSoD8yYUSDzOZ0bwrxRdvuEqrWpCohny224WJWCJVQQLScg8a+8Z3zV23FWpV2wcsoIKiFtlYN9Jj27lu8RqldtQ1QcDS0ZOm4OVrab+JRNW0k35/Cf3bUhWFQ1CrIy1DTF0NZSNQgQIWQpMZB9RxrxtXfMQQpsgo4sLAX8zJJLNMdRJM5nXtfEaZ+/a6jHlpA+6nIRc3ZEyfiGvOlGAJnaGeJWhPyMHn2510Ug7D+o0z+lCg+buPn/SJ41vXWpRap95uGHXUbOVY0zjguCpS7INgYZM6WrUKlSkqrc2NspVVuLXU6laQBkkF7YHM6r/aLb1PPinRpsinH3UnJkwYz1EnnknTfh32hrbDc1qn8KjBoUYFMkKIMNBwGA7HAHzEH1azKbvxU5IFmyAO7QKrIcW3zuvOJt3NLeU7Cpv27NeCtlvmSWu+EC7JOg094li0qZHnKISuZWZ/ApMFB2V2g8jpBxc+0Xjz7obiu1GkkmkArFX4AGWMT37DXlxuW7UaJ9xSUj9RjQbUrPGKoyHG5E5HeEcPaMa+wRaytAvc2iRC9IJDEdvpgA6UavMKM9gOB+nf5t+mj7pLslieo+g5CkZY447A65TpKsYktwB1GOPZYP8AZM6sVVF2e6YDpcjqi4ZJlSDAg4IxHpr0W13ZeILBh0vQwwqhhbIJlmAzBOemeZbXnqVdQG72iSJ6RBgARA5I9v56Dtd0+Ac3HAwIE5P8/wBDopXsDl7an4iDUZakQpuu4zJCrCGCoDkMH7kZMRpmltk3VSrTYdYhWRiUVWUhvgW4cW9QKk9Z5Ajznh3jJaUqBKygyVqg3AjAIcZxkAm4qCQDBI16LwrxHbliwDUazgXEgFSBLwXYwwDHADKelYGMbiuCtTcwEtF9Qmds23vNMOanlAKy0qaqFMHBYDDXd1PNPsRlrxbaCmgalRJqVGl1LQoDXXy5EASCTGMz3nStPbChTChJDP1z1GsBTVArSQpJU9R+Egt6kk233gq0lpOorWuQCSqCrAUXWr0qtzRliQyrOThcV1ymnUJDmyRv3fAz5pvcKxanSQmwgXF7CrEi61QwZ2iPWADz0kaUoUg7OnkhvLI+8GLwCGBAB5JJESJtEkY1P84sxqVWqB0V5dhbIYEhrAA4AL4m0XASSRjG3puNrUFG8OSqr1ZUBr5+KC1vzOBkExpcR0VG7NhF3DdlrOZNk7W2FPbhL7lR+A6z/lOfiLXQcmMHnStfwpmYwaJUloQErUUHFzBbfY+0n5aabbk7Wh59Rnem7BCYQKcwTKkARIUlfjsAydG3LKtQFVJBFJSCtwKGmZ+ItCqobHAMeo0tOpWAF4PDyzTioxpOGSb58O6PVIjaArmi3muRDGcKDYehegSpn8wkmZAOu7aqwIc1Ka0rwGHlpgCWKsYIa0Q1waBJk4tLL2BgiVKgIypDFv8AmBDKkkwHJBMDv1ROssFa5QtJyJVx8DUwTjDTHJxgT8yBjBBDr9/tOXJb/JJyEdeHwgXhqrEKgB6Rabo4IJtmGtuIxBEfDnTO3embsMAsAIOkqYW0wxFy8rHc4zBGuUdolK0srQ0yt3mcAY7hWBOCRnIE6HTptZatVagzdJ7jAEZgAyLY5Bz21B1MPsLDUKo2o0xOKd17j3lc3W4leqAFTM9rcw3mAQVECJ7GYI19v6Tpbcsm1YFtRbZ4BK3AD5fPS9IWPL0goMyUUFjabmOGW7JJi0Zn1jQt/ulqVDUqBlN1wU2sFgRC+coIwZhcDOpHZzjAbkuunt1QN164H2R92kMaZmSFwjq8mJm2qARBzx9BrjuwZusgkAAtTY59ikR8+dJM0CfNEBcX3oJB5Ae5eMzbn+fy0yICCBESkGVImVNJqckgTIB+WizZzhzVztwmHDrwCsPvvNsP3ZMKHIabyLjdmZb4cTx313cbeymCpYS5JK5xH+bCekx6c6kVNwbWJkfCIYxAM/8AnJBJjPVHuOC3sakUWKKn+JBCUyQJAInyWe5oU5EcDjEzGzPp/od2SSrtdJwGIb9It3iVjc71SrEtNhBzcwHb6/EMx399CevS8qkgdYAUi4/mL46gSJtI6vTnRP4pagklLoBKABiOpeEZQ1uPmJAgnJW8Z2yvTRWpqptVj5itHxOIDKwBMtAAmMzyNWpVYs8QpVKdOoQaeuXLdr68FjybixWpAYQoUU2UE4kkrnMGJHGteVU8ojzCAXQyaaRlahgADOTBmDgeuo9LwFMPmnnDeYpB9hCkuf8AKszp6tQ6K60nrIQabszLiBNO0KDgfeAkknjj07qYBy4KT2wIm86Jtds706DM46NxXdTAUtFOmywoiSrLJUkYHOp212NSjUpstarV8shx90hWQR3eqR2GIONNeGbmrYttRSLq2WBE/cCCQ4GZAmBEd9TRvq+LqYqQRJUFl+tpPGPTnTvoNc8zELU3VGEgGFU8W8RO7r+dUWqC8IISnafw8yWHrz21Ko1ttKfd1SalccsFypHVPVd/icYmDo238VsJL0yLEP4jxdAiR+Y+uI7Y05salJ61IOrLapc4EAcksZjClTkTMZzpXbOynTDGCA3RO6q++K/mvvGGphakK4Pn01bqBwKZWPgGBUpDH+UHvGoGySmzooDG9wBPVPb83eY1X3u8Plkt96C9IdVwtDGuQQZ+IdHqOcZ0t4Ltw9al5JSAwYgm1x+LA+F+IxORkDGrsYWtvI+/pZj8DDITHiQ8zeqpqG1ggKgtJDAAmQIzM86lbuo7pUfzEa6sWImADDQReRA62EcZ1W29OnU3gek0v5iyjQPxAi3s6kD4QbogANzpGtvvu6IQUUMElRRpsRc1ubhI+Ee+fYRCmx02KZrm2GHTrevtvUq06NUoJYvTUdKviG6rSCPwenfR/Ak324qqi03ZAyeYFootqk5OEHYH3xrtbxGq1CnG5ZHd3IJJQMOnBYEWWgmOxk8aZ+yHj++2258sVC1/S6VGLxiQwBMqRzPEHIOubajXwONIAu3A5JuwZkR5+wUWhSGQIPoDlT3E+kEkRmJ5wNL7ksQSuQfitzHtjsPU5+Q53toOS6huXAF1wx6YnuQPmfbW4sDXAdeSCTAb5WnB9JMZgyeL4pFlbBqYSm0UWOTxH8oYj+X76Yo7WoWErBJEk9MKOwnPHb0j301Rr1GaOI7xEkzkHuJ9+Bg9tL1WiOpRxkKCzkGQeI54P9daCt2BqVwimIQOTeclRzmPxRABu4BnGntvWfgpA6pDGYxIk4Ht8JwNLGvggdIHSOM/ITAEA8iONCp7llUnglTA9BIWTjkk+kdPGdaNUccZWVvb+IPTIanUtBAgEDyzLcgcXc5UgyJ7as7XxZSppNfTBIyAXTLSZM3sYgmfQZJN2vCb2t5jXOTcVEtzOO/p9P01URWQouItt7AT/MzgR/totE/SjUptqXOeq/QamzEGrSJPxKIqK0rB6gxJuJuElj8Q4GZnbenUdHNNVNYkBBUcwCwJi5YLBSSOOVHsR5DY74oXajVZHhRM9IM8AExn9McapUftG69W4RTUBw6QhOOTAtBNzZIBye2jhXCdmqtBAMqxuN6KSiqanmUVpyCpuHQ5AIIFoYnEyTLAFYyG94Wimlppr5byVMFeggKFVS1QZxIiRweNT0rioClOqKRwMMKbgXF//KCnrjA56s6ZKUnqvVUi4qYqO5D3FYMBFBUC1QCerA5OdTdOUKRpgGX2iUXbVEqFB5Yk06nPQ3UxaOAqhiJbMyxb3JAbHALutRwlpJvSADNvowtuki3GJAOlN0ypUW6qom3oYeVDWAAyQWMkknBILMJ9Fz4otO2mwcBRGVcK2ZaZlivPIzHsdT/HizRif/Prx+O5PgupW1LyVio4qdKlOLEMqCYGJXJPMTpKv4tRIAqiz0NUFLvdSJEZGSR8PAGvqldahlXItOPLJUCfXy+mcj4kEZmdYFeso+Jaq97xBPYddLp/KIKk4jTRCRtM5nPmOvJNUqXTdTqMoMAG7zEjETNwHLd/11kNUzilUBngmmTM8gSJMST6emp9RaBYFqVWiyiBUQSCsng0uAc4KyScca0KVY5o103CkYFRbjGZ6qcOc441gSnLb38/kfKcr0aYRajqad13wkMVgfi8kgrg4u9ZPMaDQ2KuzGkwP+kgtkEEz0sDPcNOe+jVC60TWdSLalltNvMYAqDfbIYJiOSYGZGkv4mjWYKGpuQT0t0uDIP4oAHYWyNLTdIN5glUIIy07x1zRStamMlplB3JgAmDcGkT/m+onXdrXFSg/QjSyQVkA/4km6mXnBOPp6xtFdDF1VOkxJLiR1G0PJaSIxzODpqlUZg3mJRq9SRgo4UhlJME5FwAHTydOpONspyyt14qfsUFW4I7wVI6mDqO6i0kzkflEx3xp5a6IqKCj1WRon7qet2gUxaWF3qBwTk40vX3VNmDVVrJaeABUTGPwXQO0i1vlOsv4f8A4YVgAqTbTeCSajmVUFscGSg5EE5AUgHNEun9rD+96WquKpKVUqBmIYBgHRpMiGdekHACFuMSNVjsdoKVOw1U3Dgo6XkCYkRaz2GRTNy3EBsiTiU+68iTHkUzBY2FbpJ6bqZDFoHFogZIwdYXf+Y1O0CtjoSULjqaSlwSoDM5J989+d1IhzXAkQdxz7+ua7g9zmEZt77juKY2YdgZjplgFKPAejUXLE3sehOZOeWnHn61K3/FRF/1Coh5n8YIngwCYPqI165aE1K5XKMjsAZVrsgqA4gjk4MjnAI1CoUWFrUaroo+JQJgGCbfJZpJ7CD+x12iuAO11wSUgHElh0sbFLpSNRFSH62UwGFRYUwDIIXmSQOy5OjbBwj1arX0ybUog8sLpNqsB0gALccdXciNFClAarilUqGQgUqUU2kGSsElaYM34GMkyB9u92sug6mVL6bSYLoC5IBnBLDpu4Crm3XSH4hLeffvSmTaEPxHcCotXy2ApLa1uQUZStKTHIKu7Ce0DhNK+AUJq1SnS1OlUtKNBDFbAfUGDaB3JEZwc/Z9VAqCpLLWpsopgxeUW/BntaQGzDlRB6tF3wXb7aEYN59QVA4wWp0lBQxgiah4IwyHnEEvnsrG3+sb+ig+HPa4qMB0XVBAHUKSM4z7wPcT9NL+LgK5OG8tFUsGYkkosySZ+JmGewAHGqHhNDz6qAkzUFQVoEWmpSqdXES2TxgzjjUygP4jdKBP3lQu9uOZYgT/AJZAnuc6z3jPT1VZ7c6BfeOJau3UhgooqRBkAsS5EdmhlnPFp76c+yu7AqhnllpU6jByuaYFN4F0ksvMJn1HB0rtK53VSpTYJNVmqIbSArEz+HIQr0k/6CeNOeA1EY1aYUrT8t6YJ5NSqPLBIOQ1t5AnCqRkyTyFK/8AQg9SvMqxBkYI1S2wFRbRFwyQRPrkd454zJHbUzWqblSCDBHB1gV0KklVbYpMVAMknifU5z+nbiY1pq0kGFcnIY4M8YHOCOYnAkd9AfcXi4iI5tjB9Y4ZT757Txrj7aUJWGAz0yY9ecjEGD6e+nlZbFGcMjd2bJn0jjJPb/VPfWKtZmmaRkiO+ACDGAMYGs1KtqimSYGTB4PoPYcR6zocFYJM+mcH/t7aErJ2hTa9SRaAFPEYCgmWOfURPzwMrmpDlmaXmTGYzMT+3OMjW6VQqjsxJY9I9ROTntjt7/OA7Wj1qYvUET6R3n0xoOMCUWiSAmFpgLUCGAGWTJkAXTPECPT9daoMwW4yApwpIGCABMzHAPEmTHI0WogpqxBNzuIgD1JETx8z9NArsLTeMAggDkyDk5+E/QmNAlOGgdWTFXcyAx6VgGVwGbKwAe8A55gCTxrK+JDokFeT+Y8wM4PIPIP9NDq0meklzLFx6uBB4xA/zQAP56BW3AQwgyvTcR6YwO05OfXREi5Qc5Xl8QKiGKup6glXIEC7k5Hrz7xrdOsrqVLmiTaTTqKKtI574x27YEfSDcVZmnNogHM4XJnka7tKzDJNsgx3nBPwkz7yCNNYqJptKq7zw6D5nlumBFbatemBB6ZuUYjB9Pq1tK9a6VZK4ZZBSVq9h2h4+YMTnUunuoUsjMnYsuVI5Mr2mfSdNfxaVf8AHpBgM+dQNrCBGQMTpYUyxw49db0xT8ZpMbWJptJlXBTmIl0HIH50PaZ04+1puL2AjBvHy582lnAxELgenCXlmsJp1Ke5WMpWFtQesMM+5zAnAg6Wp7ZVcCm9XatkwxJU9viUfsQeDoQpwDlbrx8l6KitYUnrCupClQq1itQNdM2lTMCQT1N8J7CCkd2tZZrbcG6YdT5mMmesBwpwZEiP0194dSqFa9SsaaqiXq6MQXIIhQ1M2yQJggk9xpWh4pSqYDC6fhqDyyTx8dLobPd1PrqTP2cAZg+yBpgAOA5jr1Te12tC5FoV7Qh6qcjImSPLeDniSTzPpo+22m6UslQJVUqYiaZYqA6g3CDJXtJHfGNJ7pFYC/5TUWQZ9HQMALZHwrjv+LXDW3NFlr06pFKVLITcOkiRPUqhgAZZlMsZjTlTcHbj4/K1uvElVlNXzKTMPxqYBjgE/DmchR+E8RpupUpV6SyaVQI5uJIaFYGJYgsG6WgYklQOJ1qj4i11WnVogLTLkuvwlVaCxBlWIGcz2xJGvvD91s6wK0rVxdYy2SQQWLRKE23DA+EHOgkJiJabaXQ6+4iFHmKpBAA6gJyGKENLcSzFRmCe2uUPDhAdUoVGGEZQaRUybibJVQqmPh+KDGltx9mawYHb1iFc4VriBc0gSoYEZXJAHcnWfHdxVUBFpefRCgXgKwPLfhBUDhjI5gzAGsblUaWuEMK9d4LuqTom0an5Raq8OzKGqHy4LEoQbiGVbhOQBmAdRqm1UO1AOGYAk1IW9jaxu6GWVImAInMtydRtvQo1N1TpU6bB6DKAATYCj3NLZxdcchSTAxqlX3SVDXSVupq6qtsdIFloIuFyL0kFYaPh6RPONn/HODI3jjvg+2SJ/a5OXhoUn4l5S05WnUFJWYlu7ABAoqAquajkiD+QHIUEUdw+1G1UhSN4Su4NQMxYQ5YuVAClS4K2A8sIgwdTNshFECk/StQ+YVMgdAkEG5MCOOnmDwNC8eKulNA3lVbjTZQpC3IQyoSsxb5xyvSTMwADoOZji5EGbWy3HULqZULbO7QylD/hWfeUKm3UGkzIyCRaq4LjPYHzAxjkOTk6a+1XlwaCL91tbKaMGy6uqkuYH/mFciQb/bXpfsNRSij/AMat9WmrWcGFYqzIsRLX2EseDUIB+LXl/DgHairSWq+YpYAfjaOsHt5vmsCuFIPZsVp7Q7GQWkRF9xnRIGNe7Ewzh3e/h6lKeFMLtw6s62UawJEQSaZAH/0lh/p5zoHhuzdKRdCrPVIABEFVE1Ax/Lc9MEMSOlGPfHovDPB7aVtV1qF2ZXFMMORaASVUi2WPGbucDUCtV+73iXEsfLNVhByr2Wrx0C7JEcQCV56XVMZlLilx5IHj62uVog2PFQuubyxvEEcIsgBfUE+kUfCyjeXVdvLuq31mIgApNIHMCHerdzAIqfljUSuoejTcMJQmmScGD1oD6HNQAzELzjD3jVRkpUaCy1iB6hi4XPLgZ7IrkT7n0wsJyJAaoGvtfa+0FVap1Cpkf3/20cPbFSnIE5Hp7e6n3+WltbpVCpkfUdiPQ6IKyequMsUQjmIhswexyPUx7e+sCogMm9ZzGGHz7Rjj5DtyZaQdb6ckr+E9vb/SOfroLUrZYxd3mSAeZH5jx7D9wSYTgTdGfboUTrMdR+E3NOR8sYu45PtrNN0zL9I/CFNscdz1H3M9/bSZ3BBkfUnJb5zz8uPnorUphVweWHof6gDtyM86Gd1sW4J0blAJINxIYTAElACRyBAPfEn20oNwRfChTzxLTcBktP5joO7YSscWiJ9JOj7SRN+ABIB5wQRHcCQPbTb0JOS4azeYSWJtBmT6D95b+esikIufoz+v05Hz/wB9aUQpKwAYBbuO5+RmIA9edKVXn5dv79ffQQT1c2s8Dt8XyKjHYDt/XSdFyHB7yD++js8NV9JODx8Y19RpD4z0ek8E9on9c4xzrLL6r0gqOUYZ7zkH94H0GtbabhPS3quG57jiPnE++iMIZsW3LM/iOLzHoOf9zoFEn4ohFk49eB/qMkZ7e2isnm3odig+HPUvT/Y/n/Jyj4tUsKEiugIFlUZiDOW78a88z4gYHp/v66KlQ2Qc9QgH5HjuPprTKVzQ7Neg2VTbl5pNU2lUg9ObOCP2mcxom+275ept1qqZ+9oQremYkMfp3541G224AZVJnMENmJwYYCbo/wBp0SnuHpMPLqNSaB0kyvAEeh9NLAlK6kcMg9d+aY2BCgjbbghjxTYWNJ7GSUfj+eM5apeIOj+XWpmmzhfvKZNNroxJHSZaR2+I8ZOsHxRHI/iduLpH3tPDfPHOe3z0zt9sSoXbVwwa4ik0EEegVsEccQOM4EbcpOy7Q67/AJTreIJUCPTNPqhWD/dVGemLYZh0mFINrTydJ7fwemKotLUg0hkqAkRUQ08MvKi5uQB7jGs/wgculWl5bOboEx5gkqwVjBBllYAgC6TMSJ/gtSt5g8ncEp8TjuFGWPltIJjAiZJHGYCQMhpwnr0TA2e52NEst4q1DHQLlpoIknlbnNoGMBWHeB3w7xiNw7tTpk01Yl1FrGwAAGOlgXtGV7g8DRt94oGqrWKPRNQXSrEFSg6lYGCQORBEhxgknRqNSjVRVqC/zmJvCimwWmJJJQgsoa45DZSTwDpd6eD+OXNuc+uHet+F+JM0MatzVAzqlVQCBTDNdNMCbqgUSbZCP66zVoilU3FYKwfypYqbwjVrIYLgg3MzDOAk5wNJ1KiMld6B8vpp01uOVW6624EwLKbA4WZMlidUdvQs2YaobSaIZzhgQldRTIIJW+wQg/EWzIWdMpEBpnKbQvqniDUdualUX1BVUKyfdM0o+X6SJEGCBMqJJyArtawfakrbTcmQq3DpDeSsGeiS9kraOZgXSt4juC+1qXficVkGYVblpL/OtI7kycnR/svXWiaW5qf4dKg0j8zPuawpr/6hdPYKToFsp702lwznLXgqni25qpUo7ajTudLKj04vZmAuWAvoQT0mYt9Dqkv2apBalRdywqUg9JaFQANbbYGIMOSbvMmOGAjvrz1Dxuou8Ss5NyU1rM0ZQ/wyyBPYyVtOJqeudVPHkrVtrV8TYi2qlNLlEFZZUbpux1BR3IubOAT5+0OqNqNGIMba+9x/5g2uOarSYMMfyjlffy9EpT8TIFGosk/8UcNDxSp07LhyWZUKkkTJMRxqW22W+vRlRIqqWAgjyzcDbgGTTicDJ9hotKsG/glqDzDUWqjPLT11Hp4PBmniOcDgjXKgP8azKxZfOZDGQrOxp9QMFOpuQCDmCeNdkDuTMfhJa4a+RML03in2Ao7QIfPapRqwXuUf8sipIIxaU8xe/wAQOQDr8/2L37g1XGAXrOPlLx9Whf8Aq7asfxTJtRcxLvaJVoaIu6Q3BFMqSQBIqr6SKJ+zNYeHvvC6WMFkHDCnd3WClxewwIMDLZI1y0Xu2Wm1u01MRJiYiZyCqWNeS5ndHuvC6+19roE49dd6Vc0RKRIk4X1/2H4j7D6xotSj5ZhhL/l7D5kHPyGPfsQ1ahYyxk/3j2HtpZnJULQ39s9PlGTdlTCiF7g/i+Z9f5dtHfccNys49VPMf3k+up+iUqlvuDyDwf79e2nFkpcTmmfKU9SHIHHv2PoPXMCRoYosFkAkt+XMCfb1Pf299YqpbDKTBmD3Ecj5j1762Kt3IBb3HIA9RkGO+igt+ZKiIVxjiJmSI9CTPH/vnarhvVgVz7Asf3C67R3U4MwcHqJH6NOmFrdYQmCTDSqnmARIj+XYemiFkpUeIVScCT7k54+UDOiUNqXIMWiRM4Uie0/y0XcVbWMs8zIgdIHsJH7/AKaUeqpMkMT6lp//AB0FkxKreZJJIHYnJLfIfD6n6azULcKIA5Y5z3yf0wJx765t6yiTaIER3N2YOcYFx47aDWU4abgcAn2+fGsstK6qZyx79gZ55yf21siVJBySBBgYGSB25K+mldEq8KPQSfrn+VuhKCwVMxBn00dulB6y2fTC4+fvr7zLcESf3X2B/sa7Up9AK8CSQecmPkeAP6aKKXDRn0zpzeMQxA4ucRzMOe3rnSWnt20CRz059Lqa/v08+/vpN6YfoV2hVC4BtjLdxzEDuO2ROjU3DAlhA7lcqR39xA+udIOhkIOe/wA/+wx+uuebGFMe/r/29tPKVX6XjG5pRawrUxEB+oj0g8yee/8ATTm63e0r0WeGosxHmiCygzj4chCczHMdxB86rzTnIPquOke3B6jwI7emt0946kPCuDKyRzPKn1B9CCNYjRRdRbMix4K1tdk5pVKVN0rjmmJFTj4gPxIGWMADKr767v8AYKFtBFK4eUpLKVCIbngTfD1bvznpIwCIR2aU1Z9zTWPI6ipyFqTbSj8yGpBg8QQcZIvE90ai+chtW5UsAjy+gwk/jQgftkA8rAQgkx1PXV0zRaylSpqVqVKtU2uQYUi1EIkS0OzANEDrwdE3niLVttuVAvSlWpMGJzZa1IEmZPCnGJZjHoKlUClHCj7mhTiMdVcz8sCqzfNY9Dov2b2VyOoboNVEqnM2OtSnx3a5pHaQCY0UrgAMR3dei+NDzFaiCQV21OS3CxUSs09xAq5x2+mi/alraW124VrKVNXeRBZnURgfD0ic8XtMnXysK26rIw8uhSd6lYAksyUZBDEfEZVAAMCScmWM3x3dVNxuVI+OotG0TGalNGif9TfpHprINEvHC/NUq+xvU1AxXzadOmWIkKlMWu0T+akgEE4eIkiMVPFKpoW0XZKb1GCorSAtNVKggwCbmMmMznAEZ8e8QZdvR24KkCmCzAHqZyXmSAYCMuO90nIxG8RWEoL28q76tUcz87Qiz/kHoNBzWus4SnZJuegri1KfnbUgikUp0mdSAEMuapiZjL8GOYEHkO529viFY3MjU6ru5BzF09LDAZpCwcS3fjSn2grmV4M0qWDniik8+pM49Nek8c3iq1SrVVj5jhkgyVJmwZ5VSr1CpwWsxyQhbGSGIiBEgg+3yVF+0+6pVKzIWtsJF4HTJMkFQARGFuXsoEEZ1mpTr0qlPao7IjWoWX4WabnJ4utZmFpjCrIkToOz28VFZyKtNF827Ia1AWjOclbSMgSSNO/Zvw/cuNxuKP3iojM0kCXYGJVjyOppBwQM51NzmtbLojjkqhpaP9ZyX//Z"/>
          <p:cNvSpPr>
            <a:spLocks noChangeAspect="1" noChangeArrowheads="1"/>
          </p:cNvSpPr>
          <p:nvPr/>
        </p:nvSpPr>
        <p:spPr bwMode="auto">
          <a:xfrm>
            <a:off x="1679575" y="-1333499"/>
            <a:ext cx="4591051" cy="279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9" name="AutoShape 4" descr="data:image/jpeg;base64,/9j/4AAQSkZJRgABAQAAAQABAAD/2wCEAAkGBxMTEhUTExQWFhUXGRsbGRgYGR8bHhsgHBoeGh8fIiEaISohGxwlHB0aITEhJSkrLi8uHCEzODMsNygxMS4BCgoKDg0OGxAQGywkICQvLCwsLCwvLDQ0LCwwNCwsLCwtMDQsLCwvLCwsLDQ0LywsMCwsLC8sLDQsLCwsLCwsLP/AABEIAK8BIAMBIgACEQEDEQH/xAAbAAADAQEBAQEAAAAAAAAAAAADBAUCAQYAB//EAEMQAAIBAwMCBAMGBAQEBAcBAAECEQMSIQAEMSJBBRNRYTJxgQYjQlKRoRSxwfAzYnLRJEOC4RVTkvFjk6KywtPiNP/EABoBAAMBAQEBAAAAAAAAAAAAAAECAwAEBQb/xAAxEQABAwIDBQgCAgMBAAAAAAABAAIRAyESMVEEQWGB8CJxkaGxwdHhEzJC8RQjUjP/2gAMAwEAAhEDEQA/APyXVHb+KHipLSIuEFiOwYN01VHo0EdmGp2vteo5gcLrmhVdx4ZcA9KCDwASQePhLZB/yP1el2pZEc6JQrshlTzyCAQfYg4I+erVi11BdCH9jyAPXv36WyMQ0Y0jcbTBuELqJSolpPYck8Y/n8hqhRACixQFPLtySJwAcTjHOmNxtSks82p8KICBzBmYz3I5znB0rVdTItJHeWAt+kQAMxkCbhroEZhMgbzeFyQBaJ47/U/00GgIMn4eDPf1Huflps1aYYXKpwM5Ij9ZOO/aODoW7aHIZBgx3GOBwYH0Eax1WXJiUHIyD3PrHoCufpyZ0rp1IIV4K297u3b8JnuMe2jeTTXqUySAy3YAmY9iRB5MaESsh06ZtZeFEXE8TwY9xI4/KPXXa9qBSIYlYBPEDBIH6c9jxoIDlof8QIE8eojtEgcY0R6VyDtaSFmRIgducwxwOx0VkCjULVFJM5H7Gfpru0LAMV56f5zn2x30Ta0wGBAJ9C3SPoPxf3jWTUFhklhK4HSow3H/ALDtoLLbqtwM2k5AWT29RPeRieONfEm60jy25uGcRMn9OVj5awjlgFBtgxjGGx9YPr+bXwrSHJ+EmAPSc4+QH1kayyI5leJZfzd5HODB4Prx+qb1CeT/AH/TTCiFIkkSCpGIzE/SRj3+uh1U7j6xwfcf1HY6xWRtgYz7k/8Appsf66XcSLh9R6H/AGP99tH2q9DRkgNj1kKn7XT9NCRI5KjsQTP0hZI/bSDMpz+g5ru3IAJPBhf6k/SBoTrBIPI0xWCKFgMwMkTjvH14/udZaqbQRAIwY59s88SOe2nSLtKgzCI9bScfTPb+WtOgKKxaY6TA+o+ICO478DQZhSTy2Pp3/wBv10zQ6g3+aJ9mHf8AefodYLJdXHCrJ98n9oH7aNWrkAA5lRI/CIMYA74+XOtHawOSB3aI9uWIx8pn9tH2uxFSIKhFhXqOWtS4kiSAJPMAZ5+esgTGaUobliwEwOYGAYkxA0KnScZEj3Jt/nquqqjlBSqOwuGYQXCRbbSktnHx94gETq79nVpt93Vo7dqrVAlvlr90TTqFAS0mo5dApViYODJJgFSqVcDcULzmw2r1ACqGoQ0kopxbHLCFwSckxznRa/hNVIsoXYBFrCqYPqqEn6jjRa27G7qJTqX0yVHwuWpqQt/+G3btAYRPeI1jcbN2q7ZacNdSSCh6fu2ZSbsRFpacFe8aMo4zN7JcJVcpTXDQzN2CjGWJyoA5/qY0a+mhQU0WqaiB76wLSQ7Kem4KF6DAIJzkxgUN94go2zoztWpmoilwxk4qM1pbhVYLAIhrQTEi1PcbS2lRey4A1FVswUlWHpBmpVJkSOOw1t6wcXG6zT8XqmjXh+kNSCratsHzBFkWkEAYIjWdnQWutQMgolVvDqCEJDKkMp6Vm7lSoEcHQKLkUdyoIBVqZxCmA7IeOep1/XWvBjKbi6TNNR+tRRH76G9aImNR7KfU25UlXIUjBHJH6To+y2yMWLFrEFzkQMSFgTPUxIAmOdMIfPpsbJeii5JJmmuLeR1KII9VVvyjTewqsKXlKBdXp1XMLB6AxpgRySUeP9YI46siXWU4U6FQCG8l4yHlqZ+TAFl+RBHvpers3UgFfi+EgghvkwwR8jrO227O1q/vwNVtobBbTllmXLfAcRxw08RnnM40jWOGRtxVc80DZbRYvOeSSTCiMc9z7/prO73U4DKo+pJ7fhkD+fqdPU9xSfHUGTHSCUMiOMleOcjPAGk9ztvLAJReqbWANjZxkyJ/y/uNUxDLJBF8O8TKqyszOg7EZBAmFMz8IODj5E6PX8JBF1F7lAEofcewBMyIwTPBJ4R85pH+RoYDA9TjAAwR740ShVYAxDVExCqMqTFvGQDyAIM6Qsgdi3ut3JUbYZW4RmCZBEYM4x76LvGtILKTIHURwQLTHbtOSee3OqY3NOspFZRTezFQYUk4gzxGBmfmoEaBu9iUAAe4gkKZtDDkAkHJHMYwZ4zosfNjY9ZIA6qUgN2eq7EjP9wYMe2md5SYwkZpqvyyATnjBj99do1+AyqLmiFAAjGYGG+ftrfiDkEP8SECQc8qPqsjTxZFA2VXyyTfMZgcZIGZx37aYqotzokK4tMnIP1PB6uf5aDt6C3ROLhM91ALcj1FpzH11g02Lk2xeDM4yy8Z46tbcsuOjBriCDa0z2Np/buP+2l46Pm38h//AEdPbOphldgVCn1MduRjvwD35Gs1qKqsAT1Ei488ZWIun3/Q60LIGy5PuLf/AFY/3P0189AhVB6eSZxnjjngenfXWqNAUdJY8Dp9h+88+g13c0WdrlBIPeMdIjJOBIE/XQ3LLu0C9QJLAqSQBjGeTmcenfWaZC5mQePb1Meo4jvntolGiFgFlEzdmTEe2OJOfb00WjQV8C5h2FpFog94P19ZnnRhZZqMfKbPtA4yUOAORiQfQ6QRCeAT8hP8tek2/hFc0umjaotBvBKnLMRLY7KZGvqHhTEgtXlQRhOoCOxskH0xz7aQRJWfUbAv1JUiptjJDQq4GWA+EQCBzx7ZH01mnRQNaXJnBCjHsZaMDmY/bVweD0E+KT6lmVPfIYynzI4z7aKleisWCnzEAM4/pnt6abkp/knIKGaUtCUSSMC4nMe2P7nT9DZVitqgLPxWi22D2Bg4PPtMDR6niP4V8wRIAFtMNJwAIJHEC3sDrNOpewR0QsTKo7NUj/M92EABnESD2GdaSsXOQh4Cii+vWtXIuyxYgTAWJPznGM51vcU1IApUKxVZtD2omR8WZZjMG6VPAwABp5t3WrK1OmtUIqfdkL5YBp5PaE8wEntFqjtOp2z2Lg+bWFMKJt817w7/AIVIBIOZaIkhSO86CkCc3Hkq/idNaL+YzGlUrIGm+7yyR1qgCkXTcC0kicRMlHwmkqBqtFmYU61FyQkGE8wkw3SJkZkDPA0fcbGtV2ykvLUy5vE9WSzSWtPDJyMBCZIPTEoIaYrks93kjq4x51HKsCbhOMY5+WsEGNlsTfJN7zbrS3u4QTKDcxBiAKVQiCcyBGdWPs/v1oUtpKqx3LeSEOQqGvUWq3UYBYOqj5GZAxjd7Ybip5qR5tba02MnphilBz69KioGiPUd9K7/AHCkK6fBSpV0psQJAULTp9ub6k/M986yQ/7Ghp5+B90t4psn2yVKDmD58Iw6bgE+IWxjqUH0Leo1rwul/wAM1OosF6q2O34HZWhs8QUUH2c/MM+KsK+32zIStWoKhwSBdSWmlRYHF1pqjnM93ws+6/4IqCQWBqT6qtWlSkn1Ju/uNFUacTBOc+eXskae0YDcKRB8pARyQVrUgZtngqR8/rrqUbNu4uj72lJECemqY6iMYB+a8HtUr3VNod5Df4YpVCZg1ErUSr5wblyY7qdQQP8AhT71xPvFMx+kt+p9daQna8OB71U8KQJMEAPVVcnFqKzVQemLQjLM8hjnB0OrXRN4C3wq6QwB/wAOFCtN3/lWnC/TW9wwTaI/4qivb73wlQ/MLTIn/wCIv0S8S20UNvUOWgq/qB8VKfWaREeigDsNCVszOtka5FWxOojkL+5k/FHp/LnWN3VYKGwCRwAOcZzmBz/1D00jSoG72GZ4/X0zz7aaFUvCt0ielzgzxJH4ru8fvp5lWSu1rteJJIOIk9xH05094fvHRSoZiDBEH4u/HeOSM86V3O2CZifken/cie0g/wBS1dz2AxF0ZEhhcw9Dg+4wdLGqyoPDi1ha3MgXj4ubOqO/H0A40sQKb3hZSBNRSWWCOM4yRABgz+msbeipKWnAEgxxJaQTxHI+n003tGqrliFfIMtkrzyJ7ngyPbQwuH6ogBK7qqVLdIZAohiZJkrGcx3MRpjwnfMFcSKqR8FQkEEnseBIn6gYGqP8AKwAVHkQLkAgiQBcsERJjEDOAeNN0fshXBBhKSgyW+KZE+7KIGZUc6VzWus63XXFI+vTbaoR1oo1bYeYS1EFgAQaZw4YgzbPImeCf9latErUbqEEAQOo4GJER27n9Tr2Ph/gdOV82o9xDwSvlshXMkshtGAYK3GVNvpVf+ELWGitSsApkSZUqpDMPxDqAjq578aMllsx5rmO1NBwtBPUb14GhQJp/d02LR8JmYn2zH+40T/wjdAgtTL2EC0KrFfSQx8wcEyRr1+4B8tLRZTYPAUMi3IhKgeW0TCs0MhkGIxnG6psRUS0YdSPMAZAWS4w2VIBUcDpgGSJIfEDkgdqM5Dqy81X+z9VAVFFlkSy2tcRPaSBGl6HhDPTH3bWybTUIAjHdSMd4+evU7WjX8mw/c/dkgdLUwxqGBFJSRCEGQ3fjBgNHaBgPOFJHIbKyBaokklixH4riDwQIBGdiCA2o3mOSh7Xw3q6qiAKFEIrMZInDRkSTydYfabaSXd6hAmCwAwSAIWWzzwIHrqk+woHLs1QRcMB5U5kCnlojPyyB2Vp77aqoNOmzYaQFEAiOzQQTj15551iVT8mLKUI72ghlaIyckKWJHzcqAZ9BxGije7g4FNhP5iEAM8jylHtmZ99ZpeMuSBT28XY6SPTETPfONF/id3OFRRi6Ay3fQmI+f10t9FiOHiUx5W7akeo00vE5JQmMyTdnI+Izj0jQv4Go4N9a78JtN1vGBZ1R/099a8vfuiJUqkKrMwUARkDItGCDJE5zpRvs5UcRUqsxU8FgWGMwHMgHB+g1OniEzAuclnPiBiAtuXR4ZQSLiSS1vK/O4eYVMcT1HmIMa5U3O1QrFscGWJkfmUWPHfEgGYkwILR+zlJAQz47EzOcGAFxj3M/pDB8F26zgtxBKz+kEED/p7emn5pMbd7iUmvilIXxMKYIVAA8zjqf4jBJleAZI1mp4qUQFUqM9QkyWtlJ5PlKuWIMd7SfzDVmmm2lUuwCS/UgGASx6lPCicH8OtbneUrfNVcucRe8YiJpHC4IHEQfTQlIagmMJUPa1K4BZaANQMGQENUsIOAxdmM5kKI4zzGu/aLzg4prUFOmo6R5qrdOWiLQwX4B/ozzqt4c6lzVWlLIMG1mMzCw1WYILSMr3JwNE3+4daYagiAo2fMAFqkcAJBXqhhJ4qd4MZbGcY7PiofhO1mmzGp5iq6zCs/SytTqKLbslWU9wLQdF2Xhwo+fSe9k8tpBtCGCpBVmKwxgGY7ckDPaG9q1WdKtTbtdTcfEHgqC64JYmGUGAp13Z0aFVC5qpeaVSizKjhTFNnUkWiIVR6A2ERrXTuJvKfNibBa9NqYqIGoAsQ0I1VajI1ha4w0d/jPEjUfxKiqbEMhuV6lqtnhvvSDIBwaYHGYB16Pwmiq7WttbGqKnleaFH52YkyYXplTdJgqPQaj+IeD0aNEUKrsXQ1KwKAOpQ2qYynNhbkxbye5UqTwHkH/AK8on3X3h9Y0/DRVVfvaNzU2jgVapptzMiApyP5jS28Iar5aLaj7UmkuAIem9YYHABac90B9NObeoHFChTIZXpOtVSpDAVWY02tDMLFmmwgkiZNoIjezRq25DwqiluatNmIBHlgMxHqIN8tPNZeeNFUBDST3nrn6rVCkWpVvDh/y9qrlc5rXCseY/MFyOwzA15VqT/w1MBWhqtQnB7JSt/8Aub9fbVv7O+IV23TgQ1U3NbEL5gqq4AEdIDDmJ1j7S+EBa1OgglGqOVE5Y1qgVQCTwUVM+me+siyGPwnffyunN7s3qU6GyCgE0KbyeRUX4gfT7u/AzMA+0eq3m/xKytuHpm8GBSNg4J5olpMcqONP73eD+Mr7gZWg1SyRhioSinIwSTfHaCe2lPDvD0G8Kg/cx0mOUrgIg+oqqCf9RHGsmZYX0nnv9kpS3IC8QYxJ4kkCCZjAJ4AyeJ0LcbReZ9yeP2Y/vdr6uEICnoIx6glQPXjLHk6HTVlIWbgOADBE9xMftI9dMV1I63j3DYIIPPuDkg8mODJ+b1Dwo1XlARaSstIRbc5aCICkYzgd9F8J8OJBbkyAqAwzEmRg/iwSbQSB2zqnsKRL2MUVEQN5qfApUgSsTcJtULlpzgnRU31AFyj4RtiUAVq4MrdfZTRs9NvxPyCcqLcyO7tBpKU/JRadVSA1RQGFW5ljIYUwpAm67lRnStPcFVWoOlFNxeL1EYHlkG28sYIaYYjA7U23KsP4miWFVyF6i60xyocopAtJkEmSCGPodYrkqk9/Hj1/SJT39SpUqUQBdYrG1FKlrSwRSFKu4MQ1pA6jmBrVBkDVHUStjEoCwKkG3C3EMQRAiCLPiiCGT4lUsSoSKfancqkVmb4WVpLQQA6hSMm0kyIL4W+2NOolEtTqXNKusgO1NS8pcQ0IRdB+ImIu0pgrjc8sEhvC3v8AUwg1KttcqApS5bXqE203YhhJJJWTknglVAtxrT7JKdRWWtTBYCVvU2jBtujH3imFBwCfQDQ91sKnk30EFR7woUTlMKvx4kCcsYPEnWvEZV2YIKkkgWytzl7XXsGOWgQQpuznUyx0jCbaKgq03dk55cbajL0QPBd0zCrTcM4dL0VpJBQhSJEdPwNHABgxIOmUBq05pFz5yiDcLQVuDFWpEEdIADHvGOxcSggFRqNOmDezyinqBIt5MgwBJJzP6fFalOirKhppeOFXpvKhVAKsSuZmMGJMTHM538j2Tocjp1msSCSWAOkjvEDTPd9rz7bFwjozFqVVUEPJMKiCTxDFy5JiTeeCDolPwvyw4ZyyOgpCmbYAXloYhZJHMfIQMVXpgyHuqtKfDBmwmWhYUQ6k4EfDMcaUHh1EWUVSbQCgN2GWGBPbEAk+pYGL+q/5L4TY9ZaoF7okTG+APPRA2fhlKiAApC3XDM9REGCw6QDggcH00KstIO5VqKVQJqLcGa2LiTEHgg8H11la1Kq4oPRL01IVA9Jp8xiAc1GzOWmOIluJNS3ygmyi8qpEmkRIVgsAgExni3IB08lLLwZvKUbxWlA6wQIIKgsxn2Rc/L00I+Ko0wa1RTzFJlUfqQJ1TqbwIFC061rCYRFAEgY7EHiY4J9sKHfVFBs2+4UDJ4IP/rZo/Qayo0z/AB8x8Ljb6owRDT3LUlBKWooAkmR0yeRHfjSytWYELtWuBHLlSI9SFEzHHHrjTdfxau9tu3YrAtyBEgYuvUH0/bS1Z91YQNiFtOCKlOe/VmYI+Z576Sm2BkFV5M3AGW/7CG38QcCnSDKfxtOMjguM41uht65vk0KbAQCAoWYAzBJJieTon8ZugvQlJSSDDuCQCBwBn9Z9hrH8XuUAK+QJy+c/IBRJxn/q1S+5CXHLCs7HwysRVJqqpYWqaSyRJliCtJT8Itwfx8gxPafhzeaxeu9hwUPmCVwYF5XOPjH4gecjRq5rmkis9MtFzSKxBkseYP4fL9cg+x1PB3CZbcUlHCoqOAWOMeYmY+KJyQBidC6wxmb+X0m919nopeWKjteZZwhe4KIAhqnQAS8jIJ/06FtvCkpMxdmNOotj2ohkEflUuWIMMD2IGtbpgxZH3UrTVVuFEAo3SGMnADEGQeMH8OU90sPFSs8CVtSko7zyxwBP151jKoxlRwgny+lt/Dae2rDprOabBpUMs2mRASja4x3I7jVHwXw6kK9WldfTN6MoYs6mHUExU6BbeM5zmOw66CulNVr1p+EFIHUoEqevMqV9cgmcnRTXp00etNYv000qM6/EEtLIpuCyobJBm79FklBwdhIvMRz3JbxisX29UUULN5gvJpGKoWTADEtYpdbQcAKSAMADCu3kAoEemtNTdTUSCqllkgFQhLYBxZU7kDQtzvGZ1qUwatIkzSKK1pAAaChDQQY+Rj2GttsqtNtxuE/Gb1lGkMxLDpESwpswjHPzGmARa2B13Lzm/Wo27YU5V/MtpwSCsG1IPIhQvV6Cdev3rIUrVKTGKtINTAU9Rpt/E1MDhWKuJPOcdGYvjdJKRNYKwNdLUWMoAAj4I5gWz3Dzpz7FddoGQreW9xgKr3Ms9rSTWT1PmRxA0TayeoJYHDd16ha2PhpWpv6yl7/vqVK34pMl2EegIUe7+owLc7hhu9lUqoVCUL4cTmilQmceqL2nIOh+Pbq+olIA+TT6FBa0G3oLEEyxYKDkExGi0aoo7WHIWmwakQsmLytSWuAIYKztEQVEHkDWkI/hfGJ1p9IXn2LDaSTJq1SWJMkhV595YtJ9VHvqztfDqm4o7TboyrV8wK8nKh73okkZwpqkD/Oo5wAVVHmeQVUCiFDuAptCq1SoRKkGHLgQMkiIB1jwnxWrVrGnNprSqgMYV/ipx6Q4USIIBORpHhxaQ2x3H6VyGAYpyv1yU+ruiQJYHEw6yMknkZ4+XHbRKAWBiJOIZWA9SAcg/I6DW29KY82CIGR6ADsecaPtdirPTUVAQRHTE5JBI5yCTHy1e6deiTwircvlNT6VCgAqCWYEk9ZBuUQAvpbE6Z3tKqFSkzLc5DuH6ASJgF/hqhVDMTMjniCEaO1BdZqUmD7h67HNpl1WwXAFjh14jrIzrFSjVisLlZhRVP8AFRQxtSkxJYyepnfqhpCzBIGhdclybkeCO22ZVo7dQiU6jk+W82kMxUNLyrGAagAe8ArGFnVF9g1IDc0Xiow8qjSa4AIBbcggswgdwV+IksvVqVS8N3iV6jUKdW2nRtWwFlZhRWkPUN1dXcGz00Hx6vWp1KNDIVjFpQBWhhSgIVtOULyB/wA0xHdJKmQXOAaRx9Vc22wqGAaiEolzirBXzGUfExPSyvCyJYgAdMiT7vw97qIJ8+osEAMQyWki9gYLLIPxH8IGCSSj4R4salasq8NWTqRg3SxaoYvOFtUnpZT+WI1nw7x1qwq1nQYVuGVlJbAwJAPJ4Y45AGWlTLauI8PdWtnvHh2dWB/EVYBBdyxTOeRMH8AAewMHt94oxpoeA/LFyDAYm5YExIDQIIkDJOI3hPiV9FAQxDkmGDMRbcFkXEEXI3BSIWABjRfGd8PO8pqVilykrlirKhmARaQSwBBxECZnTsbdcrqM1Yw5T5faK+9rBSaoUr+BlZkIKn4ZPUeJMwCCe8jST+LVhddVQs2VX8eTEjPJAGWnFsd9B3XiSGqaQUkFS05GY80za0gwtsDg4mCQVE8TQwL6qiA1xJwQCJm4sDIBtHtrqbSaWy5q6KVKL4VU2G7MujgEhQosqKhXzIhiFBkBmHAHxDmdH2m9qeWCwVw7MAbu4hSTeSSoghlJGD25Evab1KlF5qkQWUEuykm28GQWkYwCOw9RLFSsHpsBUCu1O5T5pDEq2TlMTaeQRF0AQdc1bZ2ntDmDO7TQ93gc1bEDZ7eEjq4TW5V2UMrUsgCJlQYJCgWiQbl6AZMKZ5nVXeMhW+rSBWGfqCgibSeoQFLhsAz2nGh7N1dFAr222i8uhukHMlTAJVhwOP0oBldVa4OWlQgKlhAgTGCO8CMzry37Sae63XV1X/Ba8xI8MuuCmMjC9f4hARPFq2gm4DBEAQ8fI6Tao0//AO2n/wDMH/7PWdWaigkiO0NIGeMYPMEjvn5QVRRo8CmY4I8mfp8Pv++m/wAoEWCcbA5pguA5fSnbihUuj+MRT6fdyfc3kmdBNEqCP4ukx9CaSx9RMD6d9X92aVR3d1EsZJdBJMRJJAn049tJVtrtzEBFGZ+7TiJ7qf7OtT2owJaqO2XtGHDw+lNFJjH/ABNM5iBUpGfbFMGc9o1zbVGesoFQgMwUKlfbgwTAAK9X6GdVKfg1BlVwqMr5VrFCkAgMQUUCMAE6Y2/hG2R0tp01qLe0WZ6QShXgggie+Ro/5bCQAM0rtlc1jiSLDQqd4jRWq16VKjFmiwbmkpnPGCDkHEg+2MC21NVemCWJS52U7unyFLwZAJ+EdgIJPrPz/ZtHANRJImSblkEzAUVen+WNE2y3Go9ZEAC/EQKbAXKT94tViYQHBxGJAJ1ZpDlyvY1ggGfH5QN7tySFTzW5Lf8AEorDgG4BDcB+YE5Y5zoVXdCqhAFUusQF3NMGpEdPSJJGYECQPYaVp+FqannUmo1IYsWTziwjqJNjkDE8SP1jRtttRUYStNKtwK1Ep1VE8dQBEd+sHtmdUYwEqshrZBPn8rS+IGnThVYitGDuBKqMAhgQxLEsMZge+X/Ft4pCo4KgzLCvFrJapBg3NLGoCw7mc9k28OH8QKhWmUVy6FbwIpiVXm34VUFQMTkdtL+I+G/4Yan+DPxRL1DUOPXqWflHAGulogWHXQUzD3A9eu5B3QBV6bUTBF6/8Vddae1xIiL8j0jnX2wpoXpU/LJFQrTJ80MBawtJsGYDFexIaOc6NsqAQ2uoKHqhrjE/EwuU2mCDI9MiOVX8LenZUUoaK1QymQICsAVM8tOOTcffADQAbb+vlXwASHdea9D9lfHjQrgbeiHJD00BxlVRgSYkXD4mPdQTAnUrxfxgC2xWuqV/OZx0FrG+IKRNOn5hcKs/8vJJJ0P7QMtJG8slbncuBAkMQVSRkKLV9JPsBoPje3rVtyaSJUdiRRCgcwOpuAMtJk451I7LRbUNZ0AxcnQIsL3wBlnC74mFo1ncpE1nKIDAnzD1RGUBmB3IjIDaDToh9lLsQG3DlSThCEWZHdSGHGRE5iDS+1vh1RdzFVDeRTJA+EErTJjMkBpAPsdK7nakbaiGYoAQxU2qOvzZYj3VFGOQODGuhj6dRjSCCDp5LfjfDZF0r4lS8uh1Kb3CUnHA+5iIP4gymkfTpBzIIV8wbemCoArVV/MZSmfdWEM+MRIX/Vq14bToHbstZww29UFbvh61IWmxGbLqYMmIAjA157xCmDUdqtb7wsS0o3P+3p2iIxrlJgwmYxxJad2eV9PJafdPcwUO3PJJAzPYAj9dObWtUaCVgg4KtxjBhi0kH+ekKldiRaLjAIMExiMcmZByTr6jtqpYMxj1ubt3Ec/TEY41QFUXpt5RRWuFRQqVnaBibyrKqgj0RgCBHvgHWN5SBZmpnorAlLhAUvTDICzAXddpEjJtBnnXPDU80Whw5YWgGIW1gyMCfTqpzmFYcAaa3VKnUpF0ArVqHloaSF4gEin2vMEkYtHwgYjRXKXYTHL481O3VK2pWLVEg07iii8j4CWJAtYXT03zkfPVKvX3C1KBomqKLqtT8QBmox+IdNNiIFpPxTzI1mruCzLWZQtMr5brTCNa4AS5qgE0wCykAGAyxK419sqpqrdWp01r02ZFJIUCArBS1W5g917TIYH54SSlLjAJVbwfe71SFNR6i+cUtUB5DC1OzKqhg03Moj6Sj/4rVcMrU6DkwbVpqVBVrYawkAdXEiBcTjijQrKKlSespVpt94pVQSxAhqrGG6lwFBkjGdZbbI1Q02K1HjrUuKoU3WlSGsCSIaCsq3AA0ZXKMAcSWjwQdruQPJY0KTMhpxZ8KNeQoUUzkwWaMROYDSWN1uorhiGLLKwlbjy/W1xOQQQZz78tUAqKtOnTq9LFkaFRCwgnFK1YBPEZI4Okd4wZqbpSVgSJNqMwjiGPw3QGLHkz7EUaZskEOcTGoz+0v4gbmdnZxaTIKI6iCBOR0m4jJE9XfOlqW2DE2Vli0ZeiuTwVNoUkRH6+p0Xf0mDp0mKptdzKNIHUbQ+Gi49RnJGlY7UyeqCfKZT25tUSUEnMgESTwddjB2f2ie5dLB2RB9E1sdrFKrcu3JOB0sgypBiSGHx9weZHIOu09oSFU0abNDwUqwbHtWCtSZuFx4gRHfWUFRvu/wDEJIC3U7Qbetu9rH3yefza7t2uUVkSmygqpMcDquIJbpYszSWuk4mdSqtcGEYuskWBwdIO/rRUdts0ipTamVUBQQrGIBkACFCiAfhBnj111NqFAtVkCtKkEyMzzj9Pnr7a1raYlCSwlmBlQTxARl7A9xPtxo+1qrCPUZgoaGAdCY5kBmmOwJB+c6+e2lrYzy8/7Xr0KlYE9kET1qhJRAEc4OTk/OTkn319X29MuDAiQxCSBwJXrkjjkevPGiVN3M2zAJEsUPJMcQAYBB5+mtpXdqYYgFRiJWQST2LSskflzri/ELHFE2vbP3Xe7aqn86YMaOHwDCn1/CnH3gqFaZY2i66DzbIaQYPsYOtVto5JeixCqBPmFniR/qHLSRwYB5500u9wVNPnjrED/v20Qbu6QXYCEWL8ECYGCZAk/L66JpV2icTbJRtVOY/G4Hxt4pTfU9wgUVCgcAHpuUwOCVIa0mQvMwZxpXb06yrVdyhFkAu8wWYD8SdIi79selWvl4dmLAAdRkj2zmI1yohVCykmWUfDjAaZKgkDK9u2qUvygCYy3eylUfsxYZaZJG46icuu9RKdZwG6Q0KxwgE9o6gomCcj8v6zKO+8vb1yEUfeKn3dMUj0HmVaWBuxxwfXV4PVIa0qymALqbYn2tEiRwTmT7Spva+4WitqBy7M3+C3SCSADZDDAXqOecZx3UQ4Zri2l9J5GEDP0vvhQNl4m9Qt5dOtUcRCo9UkzOQEYxAHIGnf/GTbVepSK1KaEk3kEMYpwwPDC/mAZE5094V4nvaJ81NqvmL8JVXWQcHD/wBfUemnN9V3A21Tc1qLqalSzp3FpMkNdbaRTGLQBkntBnVGPe15mIMAXvOkREKVe4aGs9Ne8+CjjcvSo1nejWpIy04NQugMvIyydRgcAHk+ulPEfFqQrGmEhltQkKkgqApGBMKwI7j0xGvT777QtuaFEVBuQfOWiLQFLQpliQMr1KDn8uBknzu58U29Sq339U3MY8yl5qgkmCFLfQQs5jvpqZqug1AJ0BJHokFUtecLSOXdoOCn7atNRVph2Y5CrSVixiRlCDOAcDsM+lX7Q/aXdMj0maz+HfotW1gCSoD8yYUSDzOZ0bwrxRdvuEqrWpCohny224WJWCJVQQLScg8a+8Z3zV23FWpV2wcsoIKiFtlYN9Jj27lu8RqldtQ1QcDS0ZOm4OVrab+JRNW0k35/Cf3bUhWFQ1CrIy1DTF0NZSNQgQIWQpMZB9RxrxtXfMQQpsgo4sLAX8zJJLNMdRJM5nXtfEaZ+/a6jHlpA+6nIRc3ZEyfiGvOlGAJnaGeJWhPyMHn2510Ug7D+o0z+lCg+buPn/SJ41vXWpRap95uGHXUbOVY0zjguCpS7INgYZM6WrUKlSkqrc2NspVVuLXU6laQBkkF7YHM6r/aLb1PPinRpsinH3UnJkwYz1EnnknTfh32hrbDc1qn8KjBoUYFMkKIMNBwGA7HAHzEH1azKbvxU5IFmyAO7QKrIcW3zuvOJt3NLeU7Cpv27NeCtlvmSWu+EC7JOg094li0qZHnKISuZWZ/ApMFB2V2g8jpBxc+0Xjz7obiu1GkkmkArFX4AGWMT37DXlxuW7UaJ9xSUj9RjQbUrPGKoyHG5E5HeEcPaMa+wRaytAvc2iRC9IJDEdvpgA6UavMKM9gOB+nf5t+mj7pLslieo+g5CkZY447A65TpKsYktwB1GOPZYP8AZM6sVVF2e6YDpcjqi4ZJlSDAg4IxHpr0W13ZeILBh0vQwwqhhbIJlmAzBOemeZbXnqVdQG72iSJ6RBgARA5I9v56Dtd0+Ac3HAwIE5P8/wBDopXsDl7an4iDUZakQpuu4zJCrCGCoDkMH7kZMRpmltk3VSrTYdYhWRiUVWUhvgW4cW9QKk9Z5Ajznh3jJaUqBKygyVqg3AjAIcZxkAm4qCQDBI16LwrxHbliwDUazgXEgFSBLwXYwwDHADKelYGMbiuCtTcwEtF9Qmds23vNMOanlAKy0qaqFMHBYDDXd1PNPsRlrxbaCmgalRJqVGl1LQoDXXy5EASCTGMz3nStPbChTChJDP1z1GsBTVArSQpJU9R+Egt6kk233gq0lpOorWuQCSqCrAUXWr0qtzRliQyrOThcV1ymnUJDmyRv3fAz5pvcKxanSQmwgXF7CrEi61QwZ2iPWADz0kaUoUg7OnkhvLI+8GLwCGBAB5JJESJtEkY1P84sxqVWqB0V5dhbIYEhrAA4AL4m0XASSRjG3puNrUFG8OSqr1ZUBr5+KC1vzOBkExpcR0VG7NhF3DdlrOZNk7W2FPbhL7lR+A6z/lOfiLXQcmMHnStfwpmYwaJUloQErUUHFzBbfY+0n5aabbk7Wh59Rnem7BCYQKcwTKkARIUlfjsAydG3LKtQFVJBFJSCtwKGmZ+ItCqobHAMeo0tOpWAF4PDyzTioxpOGSb58O6PVIjaArmi3muRDGcKDYehegSpn8wkmZAOu7aqwIc1Ka0rwGHlpgCWKsYIa0Q1waBJk4tLL2BgiVKgIypDFv8AmBDKkkwHJBMDv1ROssFa5QtJyJVx8DUwTjDTHJxgT8yBjBBDr9/tOXJb/JJyEdeHwgXhqrEKgB6Rabo4IJtmGtuIxBEfDnTO3embsMAsAIOkqYW0wxFy8rHc4zBGuUdolK0srQ0yt3mcAY7hWBOCRnIE6HTptZatVagzdJ7jAEZgAyLY5Bz21B1MPsLDUKo2o0xOKd17j3lc3W4leqAFTM9rcw3mAQVECJ7GYI19v6Tpbcsm1YFtRbZ4BK3AD5fPS9IWPL0goMyUUFjabmOGW7JJi0Zn1jQt/ulqVDUqBlN1wU2sFgRC+coIwZhcDOpHZzjAbkuunt1QN164H2R92kMaZmSFwjq8mJm2qARBzx9BrjuwZusgkAAtTY59ikR8+dJM0CfNEBcX3oJB5Ae5eMzbn+fy0yICCBESkGVImVNJqckgTIB+WizZzhzVztwmHDrwCsPvvNsP3ZMKHIabyLjdmZb4cTx313cbeymCpYS5JK5xH+bCekx6c6kVNwbWJkfCIYxAM/8AnJBJjPVHuOC3sakUWKKn+JBCUyQJAInyWe5oU5EcDjEzGzPp/od2SSrtdJwGIb9It3iVjc71SrEtNhBzcwHb6/EMx399CevS8qkgdYAUi4/mL46gSJtI6vTnRP4pagklLoBKABiOpeEZQ1uPmJAgnJW8Z2yvTRWpqptVj5itHxOIDKwBMtAAmMzyNWpVYs8QpVKdOoQaeuXLdr68FjybixWpAYQoUU2UE4kkrnMGJHGteVU8ojzCAXQyaaRlahgADOTBmDgeuo9LwFMPmnnDeYpB9hCkuf8AKszp6tQ6K60nrIQabszLiBNO0KDgfeAkknjj07qYBy4KT2wIm86Jtds706DM46NxXdTAUtFOmywoiSrLJUkYHOp212NSjUpstarV8shx90hWQR3eqR2GIONNeGbmrYttRSLq2WBE/cCCQ4GZAmBEd9TRvq+LqYqQRJUFl+tpPGPTnTvoNc8zELU3VGEgGFU8W8RO7r+dUWqC8IISnafw8yWHrz21Ko1ttKfd1SalccsFypHVPVd/icYmDo238VsJL0yLEP4jxdAiR+Y+uI7Y05salJ61IOrLapc4EAcksZjClTkTMZzpXbOynTDGCA3RO6q++K/mvvGGphakK4Pn01bqBwKZWPgGBUpDH+UHvGoGySmzooDG9wBPVPb83eY1X3u8Plkt96C9IdVwtDGuQQZ+IdHqOcZ0t4Ltw9al5JSAwYgm1x+LA+F+IxORkDGrsYWtvI+/pZj8DDITHiQ8zeqpqG1ggKgtJDAAmQIzM86lbuo7pUfzEa6sWImADDQReRA62EcZ1W29OnU3gek0v5iyjQPxAi3s6kD4QbogANzpGtvvu6IQUUMElRRpsRc1ubhI+Ee+fYRCmx02KZrm2GHTrevtvUq06NUoJYvTUdKviG6rSCPwenfR/Ak324qqi03ZAyeYFootqk5OEHYH3xrtbxGq1CnG5ZHd3IJJQMOnBYEWWgmOxk8aZ+yHj++2258sVC1/S6VGLxiQwBMqRzPEHIOubajXwONIAu3A5JuwZkR5+wUWhSGQIPoDlT3E+kEkRmJ5wNL7ksQSuQfitzHtjsPU5+Q53toOS6huXAF1wx6YnuQPmfbW4sDXAdeSCTAb5WnB9JMZgyeL4pFlbBqYSm0UWOTxH8oYj+X76Yo7WoWErBJEk9MKOwnPHb0j301Rr1GaOI7xEkzkHuJ9+Bg9tL1WiOpRxkKCzkGQeI54P9daCt2BqVwimIQOTeclRzmPxRABu4BnGntvWfgpA6pDGYxIk4Ht8JwNLGvggdIHSOM/ITAEA8iONCp7llUnglTA9BIWTjkk+kdPGdaNUccZWVvb+IPTIanUtBAgEDyzLcgcXc5UgyJ7as7XxZSppNfTBIyAXTLSZM3sYgmfQZJN2vCb2t5jXOTcVEtzOO/p9P01URWQouItt7AT/MzgR/totE/SjUptqXOeq/QamzEGrSJPxKIqK0rB6gxJuJuElj8Q4GZnbenUdHNNVNYkBBUcwCwJi5YLBSSOOVHsR5DY74oXajVZHhRM9IM8AExn9McapUftG69W4RTUBw6QhOOTAtBNzZIBye2jhXCdmqtBAMqxuN6KSiqanmUVpyCpuHQ5AIIFoYnEyTLAFYyG94Wimlppr5byVMFeggKFVS1QZxIiRweNT0rioClOqKRwMMKbgXF//KCnrjA56s6ZKUnqvVUi4qYqO5D3FYMBFBUC1QCerA5OdTdOUKRpgGX2iUXbVEqFB5Yk06nPQ3UxaOAqhiJbMyxb3JAbHALutRwlpJvSADNvowtuki3GJAOlN0ypUW6qom3oYeVDWAAyQWMkknBILMJ9Fz4otO2mwcBRGVcK2ZaZlivPIzHsdT/HizRif/Prx+O5PgupW1LyVio4qdKlOLEMqCYGJXJPMTpKv4tRIAqiz0NUFLvdSJEZGSR8PAGvqldahlXItOPLJUCfXy+mcj4kEZmdYFeso+Jaq97xBPYddLp/KIKk4jTRCRtM5nPmOvJNUqXTdTqMoMAG7zEjETNwHLd/11kNUzilUBngmmTM8gSJMST6emp9RaBYFqVWiyiBUQSCsng0uAc4KyScca0KVY5o103CkYFRbjGZ6qcOc441gSnLb38/kfKcr0aYRajqad13wkMVgfi8kgrg4u9ZPMaDQ2KuzGkwP+kgtkEEz0sDPcNOe+jVC60TWdSLalltNvMYAqDfbIYJiOSYGZGkv4mjWYKGpuQT0t0uDIP4oAHYWyNLTdIN5glUIIy07x1zRStamMlplB3JgAmDcGkT/m+onXdrXFSg/QjSyQVkA/4km6mXnBOPp6xtFdDF1VOkxJLiR1G0PJaSIxzODpqlUZg3mJRq9SRgo4UhlJME5FwAHTydOpONspyyt14qfsUFW4I7wVI6mDqO6i0kzkflEx3xp5a6IqKCj1WRon7qet2gUxaWF3qBwTk40vX3VNmDVVrJaeABUTGPwXQO0i1vlOsv4f8A4YVgAqTbTeCSajmVUFscGSg5EE5AUgHNEun9rD+96WquKpKVUqBmIYBgHRpMiGdekHACFuMSNVjsdoKVOw1U3Dgo6XkCYkRaz2GRTNy3EBsiTiU+68iTHkUzBY2FbpJ6bqZDFoHFogZIwdYXf+Y1O0CtjoSULjqaSlwSoDM5J989+d1IhzXAkQdxz7+ua7g9zmEZt77juKY2YdgZjplgFKPAejUXLE3sehOZOeWnHn61K3/FRF/1Coh5n8YIngwCYPqI165aE1K5XKMjsAZVrsgqA4gjk4MjnAI1CoUWFrUaroo+JQJgGCbfJZpJ7CD+x12iuAO11wSUgHElh0sbFLpSNRFSH62UwGFRYUwDIIXmSQOy5OjbBwj1arX0ybUog8sLpNqsB0gALccdXciNFClAarilUqGQgUqUU2kGSsElaYM34GMkyB9u92sug6mVL6bSYLoC5IBnBLDpu4Crm3XSH4hLeffvSmTaEPxHcCotXy2ApLa1uQUZStKTHIKu7Ce0DhNK+AUJq1SnS1OlUtKNBDFbAfUGDaB3JEZwc/Z9VAqCpLLWpsopgxeUW/BntaQGzDlRB6tF3wXb7aEYN59QVA4wWp0lBQxgiah4IwyHnEEvnsrG3+sb+ig+HPa4qMB0XVBAHUKSM4z7wPcT9NL+LgK5OG8tFUsGYkkosySZ+JmGewAHGqHhNDz6qAkzUFQVoEWmpSqdXES2TxgzjjUygP4jdKBP3lQu9uOZYgT/AJZAnuc6z3jPT1VZ7c6BfeOJau3UhgooqRBkAsS5EdmhlnPFp76c+yu7AqhnllpU6jByuaYFN4F0ksvMJn1HB0rtK53VSpTYJNVmqIbSArEz+HIQr0k/6CeNOeA1EY1aYUrT8t6YJ5NSqPLBIOQ1t5AnCqRkyTyFK/8AQg9SvMqxBkYI1S2wFRbRFwyQRPrkd454zJHbUzWqblSCDBHB1gV0KklVbYpMVAMknifU5z+nbiY1pq0kGFcnIY4M8YHOCOYnAkd9AfcXi4iI5tjB9Y4ZT757Txrj7aUJWGAz0yY9ecjEGD6e+nlZbFGcMjd2bJn0jjJPb/VPfWKtZmmaRkiO+ACDGAMYGs1KtqimSYGTB4PoPYcR6zocFYJM+mcH/t7aErJ2hTa9SRaAFPEYCgmWOfURPzwMrmpDlmaXmTGYzMT+3OMjW6VQqjsxJY9I9ROTntjt7/OA7Wj1qYvUET6R3n0xoOMCUWiSAmFpgLUCGAGWTJkAXTPECPT9daoMwW4yApwpIGCABMzHAPEmTHI0WogpqxBNzuIgD1JETx8z9NArsLTeMAggDkyDk5+E/QmNAlOGgdWTFXcyAx6VgGVwGbKwAe8A55gCTxrK+JDokFeT+Y8wM4PIPIP9NDq0meklzLFx6uBB4xA/zQAP56BW3AQwgyvTcR6YwO05OfXREi5Qc5Xl8QKiGKup6glXIEC7k5Hrz7xrdOsrqVLmiTaTTqKKtI574x27YEfSDcVZmnNogHM4XJnka7tKzDJNsgx3nBPwkz7yCNNYqJptKq7zw6D5nlumBFbatemBB6ZuUYjB9Pq1tK9a6VZK4ZZBSVq9h2h4+YMTnUunuoUsjMnYsuVI5Mr2mfSdNfxaVf8AHpBgM+dQNrCBGQMTpYUyxw49db0xT8ZpMbWJptJlXBTmIl0HIH50PaZ04+1puL2AjBvHy582lnAxELgenCXlmsJp1Ke5WMpWFtQesMM+5zAnAg6Wp7ZVcCm9XatkwxJU9viUfsQeDoQpwDlbrx8l6KitYUnrCupClQq1itQNdM2lTMCQT1N8J7CCkd2tZZrbcG6YdT5mMmesBwpwZEiP0194dSqFa9SsaaqiXq6MQXIIhQ1M2yQJggk9xpWh4pSqYDC6fhqDyyTx8dLobPd1PrqTP2cAZg+yBpgAOA5jr1Te12tC5FoV7Qh6qcjImSPLeDniSTzPpo+22m6UslQJVUqYiaZYqA6g3CDJXtJHfGNJ7pFYC/5TUWQZ9HQMALZHwrjv+LXDW3NFlr06pFKVLITcOkiRPUqhgAZZlMsZjTlTcHbj4/K1uvElVlNXzKTMPxqYBjgE/DmchR+E8RpupUpV6SyaVQI5uJIaFYGJYgsG6WgYklQOJ1qj4i11WnVogLTLkuvwlVaCxBlWIGcz2xJGvvD91s6wK0rVxdYy2SQQWLRKE23DA+EHOgkJiJabaXQ6+4iFHmKpBAA6gJyGKENLcSzFRmCe2uUPDhAdUoVGGEZQaRUybibJVQqmPh+KDGltx9mawYHb1iFc4VriBc0gSoYEZXJAHcnWfHdxVUBFpefRCgXgKwPLfhBUDhjI5gzAGsblUaWuEMK9d4LuqTom0an5Raq8OzKGqHy4LEoQbiGVbhOQBmAdRqm1UO1AOGYAk1IW9jaxu6GWVImAInMtydRtvQo1N1TpU6bB6DKAATYCj3NLZxdcchSTAxqlX3SVDXSVupq6qtsdIFloIuFyL0kFYaPh6RPONn/HODI3jjvg+2SJ/a5OXhoUn4l5S05WnUFJWYlu7ABAoqAquajkiD+QHIUEUdw+1G1UhSN4Su4NQMxYQ5YuVAClS4K2A8sIgwdTNshFECk/StQ+YVMgdAkEG5MCOOnmDwNC8eKulNA3lVbjTZQpC3IQyoSsxb5xyvSTMwADoOZji5EGbWy3HULqZULbO7QylD/hWfeUKm3UGkzIyCRaq4LjPYHzAxjkOTk6a+1XlwaCL91tbKaMGy6uqkuYH/mFciQb/bXpfsNRSij/AMat9WmrWcGFYqzIsRLX2EseDUIB+LXl/DgHairSWq+YpYAfjaOsHt5vmsCuFIPZsVp7Q7GQWkRF9xnRIGNe7Ewzh3e/h6lKeFMLtw6s62UawJEQSaZAH/0lh/p5zoHhuzdKRdCrPVIABEFVE1Ax/Lc9MEMSOlGPfHovDPB7aVtV1qF2ZXFMMORaASVUi2WPGbucDUCtV+73iXEsfLNVhByr2Wrx0C7JEcQCV56XVMZlLilx5IHj62uVog2PFQuubyxvEEcIsgBfUE+kUfCyjeXVdvLuq31mIgApNIHMCHerdzAIqfljUSuoejTcMJQmmScGD1oD6HNQAzELzjD3jVRkpUaCy1iB6hi4XPLgZ7IrkT7n0wsJyJAaoGvtfa+0FVap1Cpkf3/20cPbFSnIE5Hp7e6n3+WltbpVCpkfUdiPQ6IKyequMsUQjmIhswexyPUx7e+sCogMm9ZzGGHz7Rjj5DtyZaQdb6ckr+E9vb/SOfroLUrZYxd3mSAeZH5jx7D9wSYTgTdGfboUTrMdR+E3NOR8sYu45PtrNN0zL9I/CFNscdz1H3M9/bSZ3BBkfUnJb5zz8uPnorUphVweWHof6gDtyM86Gd1sW4J0blAJINxIYTAElACRyBAPfEn20oNwRfChTzxLTcBktP5joO7YSscWiJ9JOj7SRN+ABIB5wQRHcCQPbTb0JOS4azeYSWJtBmT6D95b+esikIufoz+v05Hz/wB9aUQpKwAYBbuO5+RmIA9edKVXn5dv79ffQQT1c2s8Dt8XyKjHYDt/XSdFyHB7yD++js8NV9JODx8Y19RpD4z0ek8E9on9c4xzrLL6r0gqOUYZ7zkH94H0GtbabhPS3quG57jiPnE++iMIZsW3LM/iOLzHoOf9zoFEn4ohFk49eB/qMkZ7e2isnm3odig+HPUvT/Y/n/Jyj4tUsKEiugIFlUZiDOW78a88z4gYHp/v66KlQ2Qc9QgH5HjuPprTKVzQ7Neg2VTbl5pNU2lUg9ObOCP2mcxom+275ept1qqZ+9oQremYkMfp3541G224AZVJnMENmJwYYCbo/wBp0SnuHpMPLqNSaB0kyvAEeh9NLAlK6kcMg9d+aY2BCgjbbghjxTYWNJ7GSUfj+eM5apeIOj+XWpmmzhfvKZNNroxJHSZaR2+I8ZOsHxRHI/iduLpH3tPDfPHOe3z0zt9sSoXbVwwa4ik0EEegVsEccQOM4EbcpOy7Q67/AJTreIJUCPTNPqhWD/dVGemLYZh0mFINrTydJ7fwemKotLUg0hkqAkRUQ08MvKi5uQB7jGs/wgculWl5bOboEx5gkqwVjBBllYAgC6TMSJ/gtSt5g8ncEp8TjuFGWPltIJjAiZJHGYCQMhpwnr0TA2e52NEst4q1DHQLlpoIknlbnNoGMBWHeB3w7xiNw7tTpk01Yl1FrGwAAGOlgXtGV7g8DRt94oGqrWKPRNQXSrEFSg6lYGCQORBEhxgknRqNSjVRVqC/zmJvCimwWmJJJQgsoa45DZSTwDpd6eD+OXNuc+uHet+F+JM0MatzVAzqlVQCBTDNdNMCbqgUSbZCP66zVoilU3FYKwfypYqbwjVrIYLgg3MzDOAk5wNJ1KiMld6B8vpp01uOVW6624EwLKbA4WZMlidUdvQs2YaobSaIZzhgQldRTIIJW+wQg/EWzIWdMpEBpnKbQvqniDUdualUX1BVUKyfdM0o+X6SJEGCBMqJJyArtawfakrbTcmQq3DpDeSsGeiS9kraOZgXSt4juC+1qXficVkGYVblpL/OtI7kycnR/svXWiaW5qf4dKg0j8zPuawpr/6hdPYKToFsp702lwznLXgqni25qpUo7ajTudLKj04vZmAuWAvoQT0mYt9Dqkv2apBalRdywqUg9JaFQANbbYGIMOSbvMmOGAjvrz1Dxuou8Ss5NyU1rM0ZQ/wyyBPYyVtOJqeudVPHkrVtrV8TYi2qlNLlEFZZUbpux1BR3IubOAT5+0OqNqNGIMba+9x/5g2uOarSYMMfyjlffy9EpT8TIFGosk/8UcNDxSp07LhyWZUKkkTJMRxqW22W+vRlRIqqWAgjyzcDbgGTTicDJ9hotKsG/glqDzDUWqjPLT11Hp4PBmniOcDgjXKgP8azKxZfOZDGQrOxp9QMFOpuQCDmCeNdkDuTMfhJa4a+RML03in2Ao7QIfPapRqwXuUf8sipIIxaU8xe/wAQOQDr8/2L37g1XGAXrOPlLx9Whf8Aq7asfxTJtRcxLvaJVoaIu6Q3BFMqSQBIqr6SKJ+zNYeHvvC6WMFkHDCnd3WClxewwIMDLZI1y0Xu2Wm1u01MRJiYiZyCqWNeS5ndHuvC6+19roE49dd6Vc0RKRIk4X1/2H4j7D6xotSj5ZhhL/l7D5kHPyGPfsQ1ahYyxk/3j2HtpZnJULQ39s9PlGTdlTCiF7g/i+Z9f5dtHfccNys49VPMf3k+up+iUqlvuDyDwf79e2nFkpcTmmfKU9SHIHHv2PoPXMCRoYosFkAkt+XMCfb1Pf299YqpbDKTBmD3Ecj5j1762Kt3IBb3HIA9RkGO+igt+ZKiIVxjiJmSI9CTPH/vnarhvVgVz7Asf3C67R3U4MwcHqJH6NOmFrdYQmCTDSqnmARIj+XYemiFkpUeIVScCT7k54+UDOiUNqXIMWiRM4Uie0/y0XcVbWMs8zIgdIHsJH7/AKaUeqpMkMT6lp//AB0FkxKreZJJIHYnJLfIfD6n6azULcKIA5Y5z3yf0wJx765t6yiTaIER3N2YOcYFx47aDWU4abgcAn2+fGsstK6qZyx79gZ55yf21siVJBySBBgYGSB25K+mldEq8KPQSfrn+VuhKCwVMxBn00dulB6y2fTC4+fvr7zLcESf3X2B/sa7Up9AK8CSQecmPkeAP6aKKXDRn0zpzeMQxA4ucRzMOe3rnSWnt20CRz059Lqa/v08+/vpN6YfoV2hVC4BtjLdxzEDuO2ROjU3DAlhA7lcqR39xA+udIOhkIOe/wA/+wx+uuebGFMe/r/29tPKVX6XjG5pRawrUxEB+oj0g8yee/8ATTm63e0r0WeGosxHmiCygzj4chCczHMdxB86rzTnIPquOke3B6jwI7emt0946kPCuDKyRzPKn1B9CCNYjRRdRbMix4K1tdk5pVKVN0rjmmJFTj4gPxIGWMADKr767v8AYKFtBFK4eUpLKVCIbngTfD1bvznpIwCIR2aU1Z9zTWPI6ipyFqTbSj8yGpBg8QQcZIvE90ai+chtW5UsAjy+gwk/jQgftkA8rAQgkx1PXV0zRaylSpqVqVKtU2uQYUi1EIkS0OzANEDrwdE3niLVttuVAvSlWpMGJzZa1IEmZPCnGJZjHoKlUClHCj7mhTiMdVcz8sCqzfNY9Dov2b2VyOoboNVEqnM2OtSnx3a5pHaQCY0UrgAMR3dei+NDzFaiCQV21OS3CxUSs09xAq5x2+mi/alraW124VrKVNXeRBZnURgfD0ic8XtMnXysK26rIw8uhSd6lYAksyUZBDEfEZVAAMCScmWM3x3dVNxuVI+OotG0TGalNGif9TfpHprINEvHC/NUq+xvU1AxXzadOmWIkKlMWu0T+akgEE4eIkiMVPFKpoW0XZKb1GCorSAtNVKggwCbmMmMznAEZ8e8QZdvR24KkCmCzAHqZyXmSAYCMuO90nIxG8RWEoL28q76tUcz87Qiz/kHoNBzWus4SnZJuegri1KfnbUgikUp0mdSAEMuapiZjL8GOYEHkO529viFY3MjU6ru5BzF09LDAZpCwcS3fjSn2grmV4M0qWDniik8+pM49Nek8c3iq1SrVVj5jhkgyVJmwZ5VSr1CpwWsxyQhbGSGIiBEgg+3yVF+0+6pVKzIWtsJF4HTJMkFQARGFuXsoEEZ1mpTr0qlPao7IjWoWX4WabnJ4utZmFpjCrIkToOz28VFZyKtNF827Ia1AWjOclbSMgSSNO/Zvw/cuNxuKP3iojM0kCXYGJVjyOppBwQM51NzmtbLojjkqhpaP9ZyX//Z"/>
          <p:cNvSpPr>
            <a:spLocks noChangeAspect="1" noChangeArrowheads="1"/>
          </p:cNvSpPr>
          <p:nvPr/>
        </p:nvSpPr>
        <p:spPr bwMode="auto">
          <a:xfrm>
            <a:off x="1831975" y="-1181099"/>
            <a:ext cx="4591051" cy="279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/>
          </a:p>
        </p:txBody>
      </p:sp>
      <p:grpSp>
        <p:nvGrpSpPr>
          <p:cNvPr id="13" name="Group 12"/>
          <p:cNvGrpSpPr/>
          <p:nvPr/>
        </p:nvGrpSpPr>
        <p:grpSpPr>
          <a:xfrm>
            <a:off x="4751447" y="4083506"/>
            <a:ext cx="3695473" cy="2517269"/>
            <a:chOff x="5936419" y="2019300"/>
            <a:chExt cx="3695473" cy="2517268"/>
          </a:xfrm>
        </p:grpSpPr>
        <p:sp>
          <p:nvSpPr>
            <p:cNvPr id="11" name="TextBox 10"/>
            <p:cNvSpPr txBox="1"/>
            <p:nvPr/>
          </p:nvSpPr>
          <p:spPr>
            <a:xfrm>
              <a:off x="5936419" y="3705571"/>
              <a:ext cx="369547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+mj-lt"/>
                </a:rPr>
                <a:t>Stockpile Stewardship</a:t>
              </a:r>
            </a:p>
          </p:txBody>
        </p:sp>
        <p:pic>
          <p:nvPicPr>
            <p:cNvPr id="3078" name="Picture 6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91923" y="2019300"/>
              <a:ext cx="2625017" cy="1671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" name="Group 14"/>
          <p:cNvGrpSpPr/>
          <p:nvPr/>
        </p:nvGrpSpPr>
        <p:grpSpPr>
          <a:xfrm>
            <a:off x="8294310" y="4018333"/>
            <a:ext cx="4270319" cy="2394871"/>
            <a:chOff x="6608268" y="4512451"/>
            <a:chExt cx="3695473" cy="2030639"/>
          </a:xfrm>
        </p:grpSpPr>
        <p:sp>
          <p:nvSpPr>
            <p:cNvPr id="12" name="TextBox 11"/>
            <p:cNvSpPr txBox="1"/>
            <p:nvPr/>
          </p:nvSpPr>
          <p:spPr>
            <a:xfrm>
              <a:off x="6608268" y="6116789"/>
              <a:ext cx="3695473" cy="4263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67" dirty="0">
                  <a:latin typeface="+mj-lt"/>
                </a:rPr>
                <a:t>Homeland Security</a:t>
              </a:r>
            </a:p>
          </p:txBody>
        </p:sp>
        <p:pic>
          <p:nvPicPr>
            <p:cNvPr id="3079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4853" y="4512451"/>
              <a:ext cx="2364781" cy="15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69524" y="1169457"/>
            <a:ext cx="2876551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BE385AA-26E5-A148-B090-C9F5C7251BF5}"/>
              </a:ext>
            </a:extLst>
          </p:cNvPr>
          <p:cNvSpPr txBox="1"/>
          <p:nvPr/>
        </p:nvSpPr>
        <p:spPr>
          <a:xfrm>
            <a:off x="368290" y="421156"/>
            <a:ext cx="18473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726DEC-945E-804E-9C0B-84319C3FEE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3623" y="3969008"/>
            <a:ext cx="3111477" cy="189065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F7FA24F-2D54-2C42-B769-07B80452C0E7}"/>
              </a:ext>
            </a:extLst>
          </p:cNvPr>
          <p:cNvSpPr txBox="1"/>
          <p:nvPr/>
        </p:nvSpPr>
        <p:spPr>
          <a:xfrm>
            <a:off x="1455705" y="5859663"/>
            <a:ext cx="3285683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dirty="0">
                <a:latin typeface="+mj-lt"/>
              </a:rPr>
              <a:t>Astrophysics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4F14E6A-216D-3945-A2CC-35677BA55D36}"/>
              </a:ext>
            </a:extLst>
          </p:cNvPr>
          <p:cNvSpPr txBox="1"/>
          <p:nvPr/>
        </p:nvSpPr>
        <p:spPr>
          <a:xfrm>
            <a:off x="1139142" y="2973473"/>
            <a:ext cx="3285683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dirty="0">
                <a:latin typeface="+mj-lt"/>
              </a:rPr>
              <a:t>Nuclear Structure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BDFC3A3D-9FD6-B146-A695-8B8C2C4ACF89}"/>
              </a:ext>
            </a:extLst>
          </p:cNvPr>
          <p:cNvSpPr txBox="1">
            <a:spLocks/>
          </p:cNvSpPr>
          <p:nvPr/>
        </p:nvSpPr>
        <p:spPr>
          <a:xfrm>
            <a:off x="368290" y="147547"/>
            <a:ext cx="11403793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4400" dirty="0">
                <a:cs typeface="Arial"/>
              </a:rPr>
              <a:t>The Many Users of ENSDF Data</a:t>
            </a:r>
            <a:endParaRPr lang="en-US" sz="4800" dirty="0">
              <a:cs typeface="Arial"/>
            </a:endParaRP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D65423C6-DF7E-67B0-7D28-49882D8B5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8531" y="1047057"/>
            <a:ext cx="916819" cy="1808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ight Arrow 2">
            <a:extLst>
              <a:ext uri="{FF2B5EF4-FFF2-40B4-BE49-F238E27FC236}">
                <a16:creationId xmlns:a16="http://schemas.microsoft.com/office/drawing/2014/main" id="{B1E6CE62-9CC8-9264-43EB-45AEDAB2C31A}"/>
              </a:ext>
            </a:extLst>
          </p:cNvPr>
          <p:cNvSpPr/>
          <p:nvPr/>
        </p:nvSpPr>
        <p:spPr>
          <a:xfrm>
            <a:off x="2241265" y="1677887"/>
            <a:ext cx="651163" cy="4770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id="{AC2C8D26-BF2E-B548-5EAD-8A198F6453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72535" y="1265250"/>
            <a:ext cx="1260765" cy="1302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20390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C261F8-72C8-9E41-9788-A99E093EB54A}"/>
              </a:ext>
            </a:extLst>
          </p:cNvPr>
          <p:cNvSpPr txBox="1">
            <a:spLocks/>
          </p:cNvSpPr>
          <p:nvPr/>
        </p:nvSpPr>
        <p:spPr>
          <a:xfrm>
            <a:off x="1338281" y="2256906"/>
            <a:ext cx="11056919" cy="194746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475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1" i="0" kern="1200">
                <a:solidFill>
                  <a:schemeClr val="bg1"/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8400" dirty="0">
                <a:solidFill>
                  <a:schemeClr val="tx1"/>
                </a:solidFill>
              </a:rPr>
              <a:t>Modernization and Optimization of the</a:t>
            </a:r>
          </a:p>
          <a:p>
            <a:pPr>
              <a:lnSpc>
                <a:spcPct val="170000"/>
              </a:lnSpc>
            </a:pPr>
            <a:r>
              <a:rPr lang="en-US" sz="8400" dirty="0">
                <a:solidFill>
                  <a:schemeClr val="tx1"/>
                </a:solidFill>
              </a:rPr>
              <a:t> Evaluated Nuclear Structure Data File</a:t>
            </a:r>
          </a:p>
          <a:p>
            <a:endParaRPr lang="en-US" sz="4000" dirty="0"/>
          </a:p>
          <a:p>
            <a:r>
              <a:rPr lang="en-US" sz="4000" dirty="0"/>
              <a:t>AND</a:t>
            </a:r>
          </a:p>
        </p:txBody>
      </p:sp>
    </p:spTree>
    <p:extLst>
      <p:ext uri="{BB962C8B-B14F-4D97-AF65-F5344CB8AC3E}">
        <p14:creationId xmlns:p14="http://schemas.microsoft.com/office/powerpoint/2010/main" val="728085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E01631FA-FF50-3B4E-9410-BC1C293378E8}"/>
              </a:ext>
            </a:extLst>
          </p:cNvPr>
          <p:cNvSpPr txBox="1">
            <a:spLocks/>
          </p:cNvSpPr>
          <p:nvPr/>
        </p:nvSpPr>
        <p:spPr>
          <a:xfrm>
            <a:off x="393999" y="41738"/>
            <a:ext cx="8328991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/>
              <a:t>Current ENSDF format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43B524-CF49-5446-BFDB-2E4ABD12E2D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48099" y="1260898"/>
            <a:ext cx="5242224" cy="27120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E4CEBB-95BA-CB47-B326-02F164BC179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2981" y="3428045"/>
            <a:ext cx="1731016" cy="7501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DB9234-F0B2-BA4A-B0B6-96C662341255}"/>
              </a:ext>
            </a:extLst>
          </p:cNvPr>
          <p:cNvSpPr txBox="1"/>
          <p:nvPr/>
        </p:nvSpPr>
        <p:spPr>
          <a:xfrm>
            <a:off x="277174" y="966520"/>
            <a:ext cx="4515543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80 Column ASCII format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14A2AF7-C328-D24D-AEB8-9DC2406507A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077" y="4440152"/>
            <a:ext cx="8267588" cy="23091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D8EBAD6-4225-B044-93DE-F1B95DF75625}"/>
              </a:ext>
            </a:extLst>
          </p:cNvPr>
          <p:cNvSpPr txBox="1"/>
          <p:nvPr/>
        </p:nvSpPr>
        <p:spPr>
          <a:xfrm>
            <a:off x="6454218" y="5714259"/>
            <a:ext cx="5580546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glow rad="63500">
              <a:schemeClr val="accent2">
                <a:satMod val="175000"/>
                <a:alpha val="40000"/>
              </a:schemeClr>
            </a:glow>
            <a:softEdge rad="3175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 LOT of data stored in comments</a:t>
            </a:r>
          </a:p>
          <a:p>
            <a:pPr algn="ctr"/>
            <a:r>
              <a:rPr lang="en-US" sz="2800" dirty="0"/>
              <a:t>Non-standardized entry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495BDA7-F4EE-207B-737D-49D209A0FC37}"/>
              </a:ext>
            </a:extLst>
          </p:cNvPr>
          <p:cNvCxnSpPr/>
          <p:nvPr/>
        </p:nvCxnSpPr>
        <p:spPr>
          <a:xfrm flipH="1">
            <a:off x="8576650" y="4746882"/>
            <a:ext cx="1036949" cy="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93C94B3-D19F-FC14-1613-48E1ED87D53F}"/>
              </a:ext>
            </a:extLst>
          </p:cNvPr>
          <p:cNvSpPr txBox="1"/>
          <p:nvPr/>
        </p:nvSpPr>
        <p:spPr>
          <a:xfrm>
            <a:off x="9613599" y="4536822"/>
            <a:ext cx="2469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80 column fields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BEE4C89-CAD7-F595-78A8-5CDE4B1DA378}"/>
              </a:ext>
            </a:extLst>
          </p:cNvPr>
          <p:cNvCxnSpPr/>
          <p:nvPr/>
        </p:nvCxnSpPr>
        <p:spPr>
          <a:xfrm flipH="1">
            <a:off x="7686041" y="5097793"/>
            <a:ext cx="1036949" cy="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9773277E-3CFA-0C10-1C82-786D36445A96}"/>
              </a:ext>
            </a:extLst>
          </p:cNvPr>
          <p:cNvSpPr txBox="1"/>
          <p:nvPr/>
        </p:nvSpPr>
        <p:spPr>
          <a:xfrm>
            <a:off x="8954665" y="4929301"/>
            <a:ext cx="2469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“Continuation record”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E79F19-7DF7-DF4E-80F2-0FDEDC9557BF}"/>
              </a:ext>
            </a:extLst>
          </p:cNvPr>
          <p:cNvSpPr txBox="1"/>
          <p:nvPr/>
        </p:nvSpPr>
        <p:spPr>
          <a:xfrm>
            <a:off x="6843997" y="966520"/>
            <a:ext cx="5009336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Challenges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Nuclear Physics doesn’t fit in 80 columns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Not amenable to ML or AI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Hard to engage next-gen of nuclear scientists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1693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257"/>
    </mc:Choice>
    <mc:Fallback xmlns="">
      <p:transition spd="slow" advTm="68257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F3B3D-E14B-4E46-86C1-67CD9C734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619" y="-240513"/>
            <a:ext cx="11049000" cy="1325563"/>
          </a:xfrm>
        </p:spPr>
        <p:txBody>
          <a:bodyPr/>
          <a:lstStyle/>
          <a:p>
            <a:r>
              <a:rPr lang="en-US" dirty="0"/>
              <a:t>A new object-oriented database for ENSDF</a:t>
            </a: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5E67D2F7-1F73-E94C-9EC4-BFDC83E42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5606" y="3104226"/>
            <a:ext cx="2928827" cy="332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7D43EA3-9A5E-3D4C-B8EE-22C23D94AC83}"/>
              </a:ext>
            </a:extLst>
          </p:cNvPr>
          <p:cNvSpPr txBox="1"/>
          <p:nvPr/>
        </p:nvSpPr>
        <p:spPr>
          <a:xfrm>
            <a:off x="369619" y="834995"/>
            <a:ext cx="3590134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We’ve migrated from 80 column ASCII to JSON based schema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6C0FFBC-11B8-F841-A512-9EF61E104888}"/>
              </a:ext>
            </a:extLst>
          </p:cNvPr>
          <p:cNvGrpSpPr/>
          <p:nvPr/>
        </p:nvGrpSpPr>
        <p:grpSpPr>
          <a:xfrm>
            <a:off x="4470882" y="1088433"/>
            <a:ext cx="4003564" cy="4261400"/>
            <a:chOff x="4470882" y="1088433"/>
            <a:chExt cx="4003564" cy="426140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8114467-E391-A643-B763-2651D04CD79A}"/>
                </a:ext>
              </a:extLst>
            </p:cNvPr>
            <p:cNvSpPr txBox="1"/>
            <p:nvPr/>
          </p:nvSpPr>
          <p:spPr>
            <a:xfrm>
              <a:off x="4712234" y="1088433"/>
              <a:ext cx="3520860" cy="646331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Developed a new Editor for ENSDF evaluators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D143ED9-7796-ED40-805E-7F514A2E9A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70882" y="2063695"/>
              <a:ext cx="4003564" cy="3286138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6359BDFF-D359-5F47-ABCB-3BABE9C0E4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616" y="1728510"/>
            <a:ext cx="4040528" cy="11285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999A3C4-BFF0-424E-97B8-6A957954E10A}"/>
              </a:ext>
            </a:extLst>
          </p:cNvPr>
          <p:cNvGrpSpPr/>
          <p:nvPr/>
        </p:nvGrpSpPr>
        <p:grpSpPr>
          <a:xfrm>
            <a:off x="8630184" y="760449"/>
            <a:ext cx="3508014" cy="2624019"/>
            <a:chOff x="8630184" y="760449"/>
            <a:chExt cx="3508014" cy="2624019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F30B3E0-BEBC-9545-8659-9526F07CB823}"/>
                </a:ext>
              </a:extLst>
            </p:cNvPr>
            <p:cNvSpPr txBox="1"/>
            <p:nvPr/>
          </p:nvSpPr>
          <p:spPr>
            <a:xfrm>
              <a:off x="8879320" y="760449"/>
              <a:ext cx="3102750" cy="646331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And (for the first time!) designed an API for ENSDF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BEBDB21-205E-7C45-8C84-61FD11E636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30184" y="1642233"/>
              <a:ext cx="3508014" cy="1742235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7F4626CE-A17D-574D-8629-969CEC58E5A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3846" y="3706763"/>
            <a:ext cx="6391993" cy="299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214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9F101F-37B7-EB4F-8F2F-6BBA4BF3F93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889" y="1152213"/>
            <a:ext cx="8728125" cy="53431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CA54639-80DC-E447-A780-2A42BF77274F}"/>
              </a:ext>
            </a:extLst>
          </p:cNvPr>
          <p:cNvSpPr txBox="1">
            <a:spLocks/>
          </p:cNvSpPr>
          <p:nvPr/>
        </p:nvSpPr>
        <p:spPr>
          <a:xfrm>
            <a:off x="373588" y="180667"/>
            <a:ext cx="11403793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4400" dirty="0">
                <a:cs typeface="Arial"/>
              </a:rPr>
              <a:t>Beta JSON version now available </a:t>
            </a:r>
            <a:endParaRPr lang="en-US" sz="4800" dirty="0">
              <a:cs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612EFD7-63F9-D94D-8CA9-6F18634DEA14}"/>
              </a:ext>
            </a:extLst>
          </p:cNvPr>
          <p:cNvSpPr/>
          <p:nvPr/>
        </p:nvSpPr>
        <p:spPr>
          <a:xfrm>
            <a:off x="6075484" y="3060290"/>
            <a:ext cx="6020623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softEdge rad="31750"/>
          </a:effectLst>
        </p:spPr>
        <p:txBody>
          <a:bodyPr wrap="none">
            <a:spAutoFit/>
          </a:bodyPr>
          <a:lstStyle/>
          <a:p>
            <a:r>
              <a:rPr lang="en-US" sz="2800" dirty="0"/>
              <a:t>https://</a:t>
            </a:r>
            <a:r>
              <a:rPr lang="en-US" sz="2800" dirty="0" err="1"/>
              <a:t>www.nndc.bnl.gov</a:t>
            </a:r>
            <a:r>
              <a:rPr lang="en-US" sz="2800" dirty="0"/>
              <a:t>/</a:t>
            </a:r>
            <a:r>
              <a:rPr lang="en-US" sz="2800" dirty="0" err="1"/>
              <a:t>ensdf-json</a:t>
            </a:r>
            <a:r>
              <a:rPr lang="en-US" sz="2800" dirty="0"/>
              <a:t>/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2CA870-2802-D24D-B4CD-3E08BD9D602B}"/>
              </a:ext>
            </a:extLst>
          </p:cNvPr>
          <p:cNvSpPr txBox="1"/>
          <p:nvPr/>
        </p:nvSpPr>
        <p:spPr>
          <a:xfrm>
            <a:off x="7800382" y="1329152"/>
            <a:ext cx="4287300" cy="9541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2800" dirty="0"/>
              <a:t>Feedback most welcome</a:t>
            </a:r>
          </a:p>
          <a:p>
            <a:r>
              <a:rPr lang="en-US" sz="2800" dirty="0" err="1"/>
              <a:t>cmorse@bnl.gov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738354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1ECF4-D88E-0347-A391-29C0944C5AA5}"/>
              </a:ext>
            </a:extLst>
          </p:cNvPr>
          <p:cNvSpPr txBox="1">
            <a:spLocks/>
          </p:cNvSpPr>
          <p:nvPr/>
        </p:nvSpPr>
        <p:spPr>
          <a:xfrm>
            <a:off x="449283" y="2502566"/>
            <a:ext cx="11742717" cy="194746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4000"/>
              <a:t>Accelerated Decay Data Evaluation and Development of an Adopted Decay Data Library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58770280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5.2|14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.6"/>
</p:tagLst>
</file>

<file path=ppt/theme/theme1.xml><?xml version="1.0" encoding="utf-8"?>
<a:theme xmlns:a="http://schemas.openxmlformats.org/drawingml/2006/main" name="BNL">
  <a:themeElements>
    <a:clrScheme name="BNL Color 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05C78"/>
      </a:accent1>
      <a:accent2>
        <a:srgbClr val="00ADDC"/>
      </a:accent2>
      <a:accent3>
        <a:srgbClr val="B2D33B"/>
      </a:accent3>
      <a:accent4>
        <a:srgbClr val="F68B1F"/>
      </a:accent4>
      <a:accent5>
        <a:srgbClr val="B72467"/>
      </a:accent5>
      <a:accent6>
        <a:srgbClr val="FFCD34"/>
      </a:accent6>
      <a:hlink>
        <a:srgbClr val="4881C3"/>
      </a:hlink>
      <a:folHlink>
        <a:srgbClr val="51499E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NL_PPT_Template_2021_Widescreen_Compressed" id="{1E50E555-00B6-2147-91A8-A2CEA3515EB8}" vid="{2E9CFCAC-53E9-4D4D-AE1F-381DB7BC788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BNL_PPT_Template_2021_Widescreen_Compressed</Template>
  <TotalTime>8277</TotalTime>
  <Words>649</Words>
  <Application>Microsoft Macintosh PowerPoint</Application>
  <PresentationFormat>Widescreen</PresentationFormat>
  <Paragraphs>132</Paragraphs>
  <Slides>19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Arial Black</vt:lpstr>
      <vt:lpstr>Calibri</vt:lpstr>
      <vt:lpstr>BNL</vt:lpstr>
      <vt:lpstr>Accelerated Decay Data Evaluation and Development of an Adopted Decay Data Library</vt:lpstr>
      <vt:lpstr>ENSDF : the ONLY comprehensive resource for </vt:lpstr>
      <vt:lpstr>ENSDF Evaluated Nuclear Structure Data File </vt:lpstr>
      <vt:lpstr>PowerPoint Presentation</vt:lpstr>
      <vt:lpstr>PowerPoint Presentation</vt:lpstr>
      <vt:lpstr>PowerPoint Presentation</vt:lpstr>
      <vt:lpstr>A new object-oriented database for ENSDF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XUNDL   </dc:title>
  <dc:creator>Ricard-McCutchan, Elizabeth</dc:creator>
  <cp:lastModifiedBy>Ricard, Elizabeth</cp:lastModifiedBy>
  <cp:revision>78</cp:revision>
  <dcterms:created xsi:type="dcterms:W3CDTF">2020-12-03T00:23:11Z</dcterms:created>
  <dcterms:modified xsi:type="dcterms:W3CDTF">2024-02-29T02:35:31Z</dcterms:modified>
</cp:coreProperties>
</file>