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0" r:id="rId3"/>
    <p:sldId id="266" r:id="rId4"/>
    <p:sldId id="285" r:id="rId5"/>
    <p:sldId id="270" r:id="rId6"/>
    <p:sldId id="282" r:id="rId7"/>
    <p:sldId id="283" r:id="rId8"/>
    <p:sldId id="284" r:id="rId9"/>
    <p:sldId id="281" r:id="rId10"/>
    <p:sldId id="259" r:id="rId11"/>
    <p:sldId id="278" r:id="rId12"/>
    <p:sldId id="263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1"/>
    <p:restoredTop sz="96667"/>
  </p:normalViewPr>
  <p:slideViewPr>
    <p:cSldViewPr snapToGrid="0">
      <p:cViewPr varScale="1">
        <p:scale>
          <a:sx n="124" d="100"/>
          <a:sy n="124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73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6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70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62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29E5-19A9-A871-FCB1-39B29ECFB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A5F48-B100-1DC4-357C-2CC67B675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F6A1C-2017-C476-C705-097B55FD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F1945-B29F-425E-C925-D4A5DA0AB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B35B0-D83D-DB8C-A977-051EE327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28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976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1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4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55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4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6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8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9370AB5-5C9F-284E-83FD-BA31FC14E848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F5E21ED0-8A96-8545-8AEC-5B0DB59BB27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>
          <p15:clr>
            <a:srgbClr val="F26B43"/>
          </p15:clr>
        </p15:guide>
        <p15:guide id="11" pos="288">
          <p15:clr>
            <a:srgbClr val="F26B43"/>
          </p15:clr>
        </p15:guide>
        <p15:guide id="12" pos="7392">
          <p15:clr>
            <a:srgbClr val="F26B43"/>
          </p15:clr>
        </p15:guide>
        <p15:guide id="13" orient="horz" pos="3912">
          <p15:clr>
            <a:srgbClr val="F26B43"/>
          </p15:clr>
        </p15:guide>
        <p15:guide id="14" pos="3840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600">
          <p15:clr>
            <a:srgbClr val="F26B43"/>
          </p15:clr>
        </p15:guide>
        <p15:guide id="18" pos="7080">
          <p15:clr>
            <a:srgbClr val="F26B43"/>
          </p15:clr>
        </p15:guide>
        <p15:guide id="19" pos="4056">
          <p15:clr>
            <a:srgbClr val="F26B43"/>
          </p15:clr>
        </p15:guide>
        <p15:guide id="20" pos="3624">
          <p15:clr>
            <a:srgbClr val="F26B43"/>
          </p15:clr>
        </p15:guide>
        <p15:guide id="22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D9FD5E-1BB2-2BF1-136F-F983F55AC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24100"/>
            <a:ext cx="7331697" cy="1572399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The Berkeley Atlas: A database of absolute cross sections for inelastic gamma-ray production with 14 MeV neutrons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963D842-3B26-080A-78D4-A3E014E95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038600"/>
            <a:ext cx="7595171" cy="838200"/>
          </a:xfrm>
        </p:spPr>
        <p:txBody>
          <a:bodyPr/>
          <a:lstStyle/>
          <a:p>
            <a:r>
              <a:rPr lang="en-US" dirty="0"/>
              <a:t>Workshop for Applied Nuclear Data Activities (WANDA 2024)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DF0CCB-BE19-DD8C-8D64-4981FAC73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Patrick Peplowski</a:t>
            </a:r>
          </a:p>
          <a:p>
            <a:r>
              <a:rPr lang="en-US" dirty="0"/>
              <a:t>Johns Hopkins University Applied Physics Laboratory</a:t>
            </a:r>
          </a:p>
          <a:p>
            <a:r>
              <a:rPr lang="en-US" dirty="0"/>
              <a:t>February 29, 2024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5F60E2-B86C-D5C4-19AC-ED213466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378" y="341384"/>
            <a:ext cx="1028651" cy="85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wrence Berkeley National Laboratory Logo | U.S. Geological Survey">
            <a:extLst>
              <a:ext uri="{FF2B5EF4-FFF2-40B4-BE49-F238E27FC236}">
                <a16:creationId xmlns:a16="http://schemas.microsoft.com/office/drawing/2014/main" id="{05E19B0A-8F76-78DC-4EA8-9A447BE7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6536" y="336452"/>
            <a:ext cx="897487" cy="8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of California, Berkeley logo">
            <a:extLst>
              <a:ext uri="{FF2B5EF4-FFF2-40B4-BE49-F238E27FC236}">
                <a16:creationId xmlns:a16="http://schemas.microsoft.com/office/drawing/2014/main" id="{557C50F6-9DAF-2667-961C-37076897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497" y="383271"/>
            <a:ext cx="2156204" cy="85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EC2660-538E-ECD1-10F3-52014538609A}"/>
              </a:ext>
            </a:extLst>
          </p:cNvPr>
          <p:cNvGrpSpPr>
            <a:grpSpLocks noChangeAspect="1"/>
          </p:cNvGrpSpPr>
          <p:nvPr/>
        </p:nvGrpSpPr>
        <p:grpSpPr>
          <a:xfrm>
            <a:off x="5975818" y="393153"/>
            <a:ext cx="1617867" cy="756063"/>
            <a:chOff x="6257646" y="1159198"/>
            <a:chExt cx="3526973" cy="1648228"/>
          </a:xfrm>
        </p:grpSpPr>
        <p:pic>
          <p:nvPicPr>
            <p:cNvPr id="1034" name="Picture 10" descr="Brookhaven National Laboratory">
              <a:extLst>
                <a:ext uri="{FF2B5EF4-FFF2-40B4-BE49-F238E27FC236}">
                  <a16:creationId xmlns:a16="http://schemas.microsoft.com/office/drawing/2014/main" id="{4E3F4804-85D4-9B91-B054-B0A0CDD5E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647" y="1159198"/>
              <a:ext cx="3526972" cy="8546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</p:pic>
        <p:pic>
          <p:nvPicPr>
            <p:cNvPr id="1036" name="Picture 12" descr="National Nuclear Data Center">
              <a:extLst>
                <a:ext uri="{FF2B5EF4-FFF2-40B4-BE49-F238E27FC236}">
                  <a16:creationId xmlns:a16="http://schemas.microsoft.com/office/drawing/2014/main" id="{2EC9A061-32E7-DD43-DB5C-312D7A08B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646" y="2013857"/>
              <a:ext cx="3526972" cy="79356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</p:pic>
      </p:grpSp>
      <p:pic>
        <p:nvPicPr>
          <p:cNvPr id="1038" name="Picture 14" descr="Schlumberger - Wikipedia">
            <a:extLst>
              <a:ext uri="{FF2B5EF4-FFF2-40B4-BE49-F238E27FC236}">
                <a16:creationId xmlns:a16="http://schemas.microsoft.com/office/drawing/2014/main" id="{D5D18AC8-5A19-EA71-48F3-00795733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6469" y="317352"/>
            <a:ext cx="1409843" cy="9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11B99-35E1-5D73-BADD-499888AD3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4398" y="2840400"/>
            <a:ext cx="3510095" cy="351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68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B3DE7-3D1D-05B8-18A3-62E25725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Proof-of-concept </a:t>
            </a:r>
            <a:br>
              <a:rPr lang="en-US" dirty="0"/>
            </a:br>
            <a:r>
              <a:rPr lang="en-US" dirty="0"/>
              <a:t>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A9723-7AC0-62F3-7DAB-A0670E56E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517" y="283492"/>
            <a:ext cx="7745445" cy="5809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5C48A6-B12E-9843-BB33-6D0DB790BF3D}"/>
              </a:ext>
            </a:extLst>
          </p:cNvPr>
          <p:cNvSpPr txBox="1"/>
          <p:nvPr/>
        </p:nvSpPr>
        <p:spPr>
          <a:xfrm>
            <a:off x="9941959" y="3567786"/>
            <a:ext cx="896849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Target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D56F27-C7CA-3534-B7C5-8201362C425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363794" y="3767841"/>
            <a:ext cx="578165" cy="2589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E1B193F-9B48-6010-0736-6173B2C1C06E}"/>
              </a:ext>
            </a:extLst>
          </p:cNvPr>
          <p:cNvSpPr txBox="1"/>
          <p:nvPr/>
        </p:nvSpPr>
        <p:spPr>
          <a:xfrm>
            <a:off x="5536172" y="3786541"/>
            <a:ext cx="1675178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Gamma-Ray Detector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B9E5B8-EA47-7964-1BB6-9A81AF040D1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211350" y="4140484"/>
            <a:ext cx="536732" cy="5364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348273-8B66-A0D5-3ACF-941B64BA72FE}"/>
              </a:ext>
            </a:extLst>
          </p:cNvPr>
          <p:cNvSpPr txBox="1"/>
          <p:nvPr/>
        </p:nvSpPr>
        <p:spPr>
          <a:xfrm>
            <a:off x="6128963" y="848090"/>
            <a:ext cx="1675178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DT Target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5B3986-8341-C0C1-20D6-603B71210BFE}"/>
              </a:ext>
            </a:extLst>
          </p:cNvPr>
          <p:cNvSpPr txBox="1"/>
          <p:nvPr/>
        </p:nvSpPr>
        <p:spPr>
          <a:xfrm>
            <a:off x="6532131" y="39938"/>
            <a:ext cx="1675178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API Detector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74016E-24C0-D292-F515-906FCFCD7880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804141" y="1048145"/>
            <a:ext cx="1121229" cy="2923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424D27-3041-DAA6-3ECE-C03EDF7AEA01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8207309" y="239993"/>
            <a:ext cx="852863" cy="1930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5EB493D-6B64-F74E-459E-DD234F60B024}"/>
              </a:ext>
            </a:extLst>
          </p:cNvPr>
          <p:cNvCxnSpPr/>
          <p:nvPr/>
        </p:nvCxnSpPr>
        <p:spPr>
          <a:xfrm flipH="1">
            <a:off x="8828949" y="1760887"/>
            <a:ext cx="426432" cy="142716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33F5FB-AE74-8065-6934-C6AED0457EB0}"/>
              </a:ext>
            </a:extLst>
          </p:cNvPr>
          <p:cNvCxnSpPr>
            <a:cxnSpLocks/>
          </p:cNvCxnSpPr>
          <p:nvPr/>
        </p:nvCxnSpPr>
        <p:spPr>
          <a:xfrm flipH="1">
            <a:off x="9042165" y="1760887"/>
            <a:ext cx="213216" cy="155665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B0A2DB-0B8B-5C96-B1F4-5FE0B8818BFA}"/>
              </a:ext>
            </a:extLst>
          </p:cNvPr>
          <p:cNvCxnSpPr>
            <a:cxnSpLocks/>
          </p:cNvCxnSpPr>
          <p:nvPr/>
        </p:nvCxnSpPr>
        <p:spPr>
          <a:xfrm>
            <a:off x="9255381" y="1760887"/>
            <a:ext cx="108413" cy="142716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D19D9F7-B39A-9287-EC4A-3EC3AE2A5F60}"/>
              </a:ext>
            </a:extLst>
          </p:cNvPr>
          <p:cNvSpPr txBox="1"/>
          <p:nvPr/>
        </p:nvSpPr>
        <p:spPr>
          <a:xfrm rot="17516849">
            <a:off x="8492966" y="2389258"/>
            <a:ext cx="880369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neutrons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F2D73-F069-D623-0C99-9E90534C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76892"/>
            <a:ext cx="7426741" cy="17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2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49668-E693-A77C-7A24-7031BE6DA9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459" y="3995058"/>
            <a:ext cx="1333047" cy="1586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4A75C-76AC-4881-CC8A-7DA76E2B4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029" y="1388323"/>
            <a:ext cx="1594785" cy="1602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0FEE8-7E70-0F0D-6D5E-76FE9F95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442" y="1388324"/>
            <a:ext cx="1583529" cy="159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4D0D57-6C8F-0301-3E50-1716745CA9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362" y="4005944"/>
            <a:ext cx="1320426" cy="1600200"/>
          </a:xfrm>
          <a:prstGeom prst="rect">
            <a:avLst/>
          </a:prstGeom>
        </p:spPr>
      </p:pic>
      <p:pic>
        <p:nvPicPr>
          <p:cNvPr id="12290" name="Picture 2" descr="Marie-Laure MAUBORGNE | Nuclear physicist | PhD | Schlumberger Limited |  SLB | Formation evaluation | Research profile">
            <a:extLst>
              <a:ext uri="{FF2B5EF4-FFF2-40B4-BE49-F238E27FC236}">
                <a16:creationId xmlns:a16="http://schemas.microsoft.com/office/drawing/2014/main" id="{A2AA988F-A02B-1D02-3FD0-7BAD5D2A4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6940" y="4010411"/>
            <a:ext cx="1320426" cy="15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manuel VICENTE CHIMANSKI | PostDoc Position | Doctorate in Nuclear Physics  | Brookhaven National Laboratory, NY | The National Nuclear Data Center |  Research profile">
            <a:extLst>
              <a:ext uri="{FF2B5EF4-FFF2-40B4-BE49-F238E27FC236}">
                <a16:creationId xmlns:a16="http://schemas.microsoft.com/office/drawing/2014/main" id="{2B892ECF-AEF3-8F91-0603-7010210E0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4559" y="1405429"/>
            <a:ext cx="1316922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avid BROWN | Scientist | Doctor of Philosophy | Brookhaven National  Laboratory, NY | The National Nuclear Data Center | Research profile - Page  5">
            <a:extLst>
              <a:ext uri="{FF2B5EF4-FFF2-40B4-BE49-F238E27FC236}">
                <a16:creationId xmlns:a16="http://schemas.microsoft.com/office/drawing/2014/main" id="{FB346975-3426-D2D8-B49E-E7641B1E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110" y="1407259"/>
            <a:ext cx="1572768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ee Bernstein - Nuclear Data Group">
            <a:extLst>
              <a:ext uri="{FF2B5EF4-FFF2-40B4-BE49-F238E27FC236}">
                <a16:creationId xmlns:a16="http://schemas.microsoft.com/office/drawing/2014/main" id="{222B2907-2CA8-98CE-9E2C-4C9950980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0659" y="1405429"/>
            <a:ext cx="1627246" cy="15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Mauricio Ayllon Unzueta">
            <a:extLst>
              <a:ext uri="{FF2B5EF4-FFF2-40B4-BE49-F238E27FC236}">
                <a16:creationId xmlns:a16="http://schemas.microsoft.com/office/drawing/2014/main" id="{50800DAA-6686-3B37-8E01-59507C406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163" y="1405429"/>
            <a:ext cx="1387458" cy="160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Arun Persaud - Physicist Staff Scientist - Berkeley Lab | LinkedIn">
            <a:extLst>
              <a:ext uri="{FF2B5EF4-FFF2-40B4-BE49-F238E27FC236}">
                <a16:creationId xmlns:a16="http://schemas.microsoft.com/office/drawing/2014/main" id="{62FB35F7-35C5-BE16-0443-CD9F87C3F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4669" y="3999006"/>
            <a:ext cx="1444235" cy="160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Jack Wilson | Space@APL">
            <a:extLst>
              <a:ext uri="{FF2B5EF4-FFF2-40B4-BE49-F238E27FC236}">
                <a16:creationId xmlns:a16="http://schemas.microsoft.com/office/drawing/2014/main" id="{4EC0DF2F-1854-4E03-A35C-7CB32D14F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7360" y="4018479"/>
            <a:ext cx="1384095" cy="15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8FB1F-9906-4383-2E3E-8453EADD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Berkeley Atlas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6B6B0-1643-EBF0-7619-6E76A10FA15D}"/>
              </a:ext>
            </a:extLst>
          </p:cNvPr>
          <p:cNvSpPr txBox="1"/>
          <p:nvPr/>
        </p:nvSpPr>
        <p:spPr>
          <a:xfrm>
            <a:off x="5431678" y="5569858"/>
            <a:ext cx="176638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Dr. Patrick Peplowski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Johns Hopkins Applied Physics Laboratory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E21E3F-56EB-83A5-4F5D-AB2AC14BF61C}"/>
              </a:ext>
            </a:extLst>
          </p:cNvPr>
          <p:cNvSpPr txBox="1"/>
          <p:nvPr/>
        </p:nvSpPr>
        <p:spPr>
          <a:xfrm>
            <a:off x="263887" y="2948747"/>
            <a:ext cx="1978570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Dr. Mauricio </a:t>
            </a:r>
          </a:p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Ayllon-Unzueta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NASA/Catholic University of America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8D424B-C8EC-AFE3-91F0-AB482418A8E1}"/>
              </a:ext>
            </a:extLst>
          </p:cNvPr>
          <p:cNvSpPr txBox="1"/>
          <p:nvPr/>
        </p:nvSpPr>
        <p:spPr>
          <a:xfrm>
            <a:off x="2284602" y="2948747"/>
            <a:ext cx="2198844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Dr. Lee Bernstein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UC Berkeley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EBC30E-EB1E-4FDE-13D2-837E713AB866}"/>
              </a:ext>
            </a:extLst>
          </p:cNvPr>
          <p:cNvSpPr txBox="1"/>
          <p:nvPr/>
        </p:nvSpPr>
        <p:spPr>
          <a:xfrm>
            <a:off x="4489226" y="2948747"/>
            <a:ext cx="219884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Dr. David Brown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Brookhaven National Laboratory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AF0931-35AB-CE35-65EE-C725FF9CAC84}"/>
              </a:ext>
            </a:extLst>
          </p:cNvPr>
          <p:cNvSpPr txBox="1"/>
          <p:nvPr/>
        </p:nvSpPr>
        <p:spPr>
          <a:xfrm>
            <a:off x="6535776" y="2948746"/>
            <a:ext cx="172648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Dr. Emanuel Chimanski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Brookhaven National Laboratory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EAB7DF-763B-6D6F-9231-3D48F8371DCC}"/>
              </a:ext>
            </a:extLst>
          </p:cNvPr>
          <p:cNvSpPr txBox="1"/>
          <p:nvPr/>
        </p:nvSpPr>
        <p:spPr>
          <a:xfrm>
            <a:off x="8442802" y="2948746"/>
            <a:ext cx="1726481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Caroline Egan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Lawrence Berkeley National Laboratory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A5ECED-B2D0-3DE1-BB4C-39BED09CB326}"/>
              </a:ext>
            </a:extLst>
          </p:cNvPr>
          <p:cNvSpPr txBox="1"/>
          <p:nvPr/>
        </p:nvSpPr>
        <p:spPr>
          <a:xfrm>
            <a:off x="10442159" y="2963706"/>
            <a:ext cx="1726481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Elettra Preosti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Lawrence Berkeley National Laboratory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61CE6-11F1-D86C-5BDE-AB7D8A4B4639}"/>
              </a:ext>
            </a:extLst>
          </p:cNvPr>
          <p:cNvSpPr txBox="1"/>
          <p:nvPr/>
        </p:nvSpPr>
        <p:spPr>
          <a:xfrm>
            <a:off x="7454519" y="5581190"/>
            <a:ext cx="176638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Dr. Arun Persaud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Lawrence Berkeley National Laboratory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6888B2-4C74-3E6F-0124-63A7A654F36A}"/>
              </a:ext>
            </a:extLst>
          </p:cNvPr>
          <p:cNvSpPr txBox="1"/>
          <p:nvPr/>
        </p:nvSpPr>
        <p:spPr>
          <a:xfrm>
            <a:off x="9444756" y="5581190"/>
            <a:ext cx="176638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Dr. Jack Wilson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Johns Hopkins Applied Physics Laboratory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81EAE3-84D3-E6C4-7DCA-D01EC5C48FBF}"/>
              </a:ext>
            </a:extLst>
          </p:cNvPr>
          <p:cNvSpPr txBox="1"/>
          <p:nvPr/>
        </p:nvSpPr>
        <p:spPr>
          <a:xfrm>
            <a:off x="3351084" y="5591630"/>
            <a:ext cx="176638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Dr. Marie-Laure Mauborgne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SLB, Inc.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F83404-3F0F-204B-D703-3DDA7C6E12BC}"/>
              </a:ext>
            </a:extLst>
          </p:cNvPr>
          <p:cNvSpPr txBox="1"/>
          <p:nvPr/>
        </p:nvSpPr>
        <p:spPr>
          <a:xfrm>
            <a:off x="1270490" y="5580744"/>
            <a:ext cx="176638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Joe Henderson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UC Berkeley</a:t>
            </a:r>
          </a:p>
        </p:txBody>
      </p:sp>
    </p:spTree>
    <p:extLst>
      <p:ext uri="{BB962C8B-B14F-4D97-AF65-F5344CB8AC3E}">
        <p14:creationId xmlns:p14="http://schemas.microsoft.com/office/powerpoint/2010/main" val="722440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FB1F-9906-4383-2E3E-8453EADD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Berkeley Atlas Team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B10B4F7-C013-3A77-A7AC-AC06D5564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186382"/>
              </p:ext>
            </p:extLst>
          </p:nvPr>
        </p:nvGraphicFramePr>
        <p:xfrm>
          <a:off x="363225" y="1150213"/>
          <a:ext cx="11371575" cy="401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004">
                  <a:extLst>
                    <a:ext uri="{9D8B030D-6E8A-4147-A177-3AD203B41FA5}">
                      <a16:colId xmlns:a16="http://schemas.microsoft.com/office/drawing/2014/main" val="3413457643"/>
                    </a:ext>
                  </a:extLst>
                </a:gridCol>
                <a:gridCol w="3243942">
                  <a:extLst>
                    <a:ext uri="{9D8B030D-6E8A-4147-A177-3AD203B41FA5}">
                      <a16:colId xmlns:a16="http://schemas.microsoft.com/office/drawing/2014/main" val="1002752848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val="3085418652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1588929341"/>
                    </a:ext>
                  </a:extLst>
                </a:gridCol>
                <a:gridCol w="957942">
                  <a:extLst>
                    <a:ext uri="{9D8B030D-6E8A-4147-A177-3AD203B41FA5}">
                      <a16:colId xmlns:a16="http://schemas.microsoft.com/office/drawing/2014/main" val="282686163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57243827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14400765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28681033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Institution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Team Members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Expertise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6907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Compilations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Evaluations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Processing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Validation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Applications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15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Johns Hopkins Applied Physics Laboratory (APL)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Patrick Peplowski (Project PI)</a:t>
                      </a:r>
                    </a:p>
                    <a:p>
                      <a:r>
                        <a:rPr lang="en-US" sz="1150" dirty="0"/>
                        <a:t>Jack Wilson (Co-I)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629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NASA / Catholic University of America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Mauricio Ayllon-Unzueta (Institutional PI)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29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Lawrence Berkeley National Laboratory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Arun Persaud (Institutional PI)</a:t>
                      </a:r>
                      <a:br>
                        <a:rPr lang="en-US" sz="1150" dirty="0"/>
                      </a:br>
                      <a:r>
                        <a:rPr lang="en-US" sz="1150" dirty="0"/>
                        <a:t>Caroline Egan (Post-Bach. Staff)</a:t>
                      </a:r>
                    </a:p>
                    <a:p>
                      <a:r>
                        <a:rPr lang="en-US" sz="1150" dirty="0"/>
                        <a:t>Elettra Preosti (Post-Bach. 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University of California, Berkeley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Lee Bernstein (Collaborator)</a:t>
                      </a:r>
                    </a:p>
                    <a:p>
                      <a:r>
                        <a:rPr lang="en-US" sz="1150" dirty="0"/>
                        <a:t>Charles (Joe) Henderson (Graduate Student)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159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Brookhaven National Laboratory / National Nuclear Data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Emanuel Chimanski (Institutional PI)</a:t>
                      </a:r>
                    </a:p>
                    <a:p>
                      <a:r>
                        <a:rPr lang="en-US" sz="1150" dirty="0"/>
                        <a:t>David Brown (Co-I)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05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SLB,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Marie-Laure Mauborgne (Collaborator)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48614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27CC8F1-D099-A14F-9E89-445FB3ECD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2" y="5219700"/>
            <a:ext cx="5956300" cy="1219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6A0FC5-5FD8-7A8B-4D7E-0D0DAFFF78E0}"/>
              </a:ext>
            </a:extLst>
          </p:cNvPr>
          <p:cNvSpPr txBox="1"/>
          <p:nvPr/>
        </p:nvSpPr>
        <p:spPr>
          <a:xfrm>
            <a:off x="1005482" y="5527734"/>
            <a:ext cx="4692282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The nuclear data pipeline, from 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Kolos et al.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(2022),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Current nuclear data needs for applications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Phys. Rev. Res. 4.</a:t>
            </a:r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40BFEE0B-BD1A-404C-A4E7-E4F9811FA9F8}"/>
              </a:ext>
            </a:extLst>
          </p:cNvPr>
          <p:cNvSpPr>
            <a:spLocks noChangeAspect="1"/>
          </p:cNvSpPr>
          <p:nvPr/>
        </p:nvSpPr>
        <p:spPr>
          <a:xfrm rot="18621293">
            <a:off x="6290988" y="4774824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290DFD6E-5494-473B-B663-BDC21E2F6F43}"/>
              </a:ext>
            </a:extLst>
          </p:cNvPr>
          <p:cNvSpPr>
            <a:spLocks noChangeAspect="1"/>
          </p:cNvSpPr>
          <p:nvPr/>
        </p:nvSpPr>
        <p:spPr>
          <a:xfrm rot="18621293">
            <a:off x="10100985" y="4796595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1BEEC945-C047-164E-2C7B-53C495BD8032}"/>
              </a:ext>
            </a:extLst>
          </p:cNvPr>
          <p:cNvSpPr>
            <a:spLocks noChangeAspect="1"/>
          </p:cNvSpPr>
          <p:nvPr/>
        </p:nvSpPr>
        <p:spPr>
          <a:xfrm rot="18621293">
            <a:off x="11026271" y="4774821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94A8452C-DB47-21C0-5BDC-EBDAA6246E2A}"/>
              </a:ext>
            </a:extLst>
          </p:cNvPr>
          <p:cNvSpPr>
            <a:spLocks noChangeAspect="1"/>
          </p:cNvSpPr>
          <p:nvPr/>
        </p:nvSpPr>
        <p:spPr>
          <a:xfrm rot="18621293">
            <a:off x="6301873" y="1966313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105D3ACF-1003-F30A-C978-3E0F9C3E4441}"/>
              </a:ext>
            </a:extLst>
          </p:cNvPr>
          <p:cNvSpPr>
            <a:spLocks noChangeAspect="1"/>
          </p:cNvSpPr>
          <p:nvPr/>
        </p:nvSpPr>
        <p:spPr>
          <a:xfrm rot="18621293">
            <a:off x="10111870" y="1988084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15359D2E-C8D6-726B-15D4-E3DADD16E29A}"/>
              </a:ext>
            </a:extLst>
          </p:cNvPr>
          <p:cNvSpPr>
            <a:spLocks noChangeAspect="1"/>
          </p:cNvSpPr>
          <p:nvPr/>
        </p:nvSpPr>
        <p:spPr>
          <a:xfrm rot="18621293">
            <a:off x="11037156" y="1966310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2" name="L-Shape 21">
            <a:extLst>
              <a:ext uri="{FF2B5EF4-FFF2-40B4-BE49-F238E27FC236}">
                <a16:creationId xmlns:a16="http://schemas.microsoft.com/office/drawing/2014/main" id="{83FE4853-62C5-31AE-B717-EDA74EA701C4}"/>
              </a:ext>
            </a:extLst>
          </p:cNvPr>
          <p:cNvSpPr>
            <a:spLocks noChangeAspect="1"/>
          </p:cNvSpPr>
          <p:nvPr/>
        </p:nvSpPr>
        <p:spPr>
          <a:xfrm rot="18621293">
            <a:off x="6301873" y="2575914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9FDC2278-EEEB-B784-B410-9CC3968A6E55}"/>
              </a:ext>
            </a:extLst>
          </p:cNvPr>
          <p:cNvSpPr>
            <a:spLocks noChangeAspect="1"/>
          </p:cNvSpPr>
          <p:nvPr/>
        </p:nvSpPr>
        <p:spPr>
          <a:xfrm rot="18621293">
            <a:off x="11037156" y="2575911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32D95FD4-5619-34AC-98A0-FA16DEDE526A}"/>
              </a:ext>
            </a:extLst>
          </p:cNvPr>
          <p:cNvSpPr>
            <a:spLocks noChangeAspect="1"/>
          </p:cNvSpPr>
          <p:nvPr/>
        </p:nvSpPr>
        <p:spPr>
          <a:xfrm rot="18621293">
            <a:off x="6312758" y="3120200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7" name="L-Shape 26">
            <a:extLst>
              <a:ext uri="{FF2B5EF4-FFF2-40B4-BE49-F238E27FC236}">
                <a16:creationId xmlns:a16="http://schemas.microsoft.com/office/drawing/2014/main" id="{D7158629-680F-80F1-F9EA-87DA05714711}"/>
              </a:ext>
            </a:extLst>
          </p:cNvPr>
          <p:cNvSpPr>
            <a:spLocks noChangeAspect="1"/>
          </p:cNvSpPr>
          <p:nvPr/>
        </p:nvSpPr>
        <p:spPr>
          <a:xfrm rot="18621293">
            <a:off x="11048041" y="3120197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8" name="L-Shape 27">
            <a:extLst>
              <a:ext uri="{FF2B5EF4-FFF2-40B4-BE49-F238E27FC236}">
                <a16:creationId xmlns:a16="http://schemas.microsoft.com/office/drawing/2014/main" id="{8B3AE6DE-CDC9-F97F-3762-A4F4A5A72834}"/>
              </a:ext>
            </a:extLst>
          </p:cNvPr>
          <p:cNvSpPr>
            <a:spLocks noChangeAspect="1"/>
          </p:cNvSpPr>
          <p:nvPr/>
        </p:nvSpPr>
        <p:spPr>
          <a:xfrm rot="18621293">
            <a:off x="6312759" y="3620943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40A3E243-6C24-F845-67C4-B07408EE0583}"/>
              </a:ext>
            </a:extLst>
          </p:cNvPr>
          <p:cNvSpPr>
            <a:spLocks noChangeAspect="1"/>
          </p:cNvSpPr>
          <p:nvPr/>
        </p:nvSpPr>
        <p:spPr>
          <a:xfrm rot="18621293">
            <a:off x="10122756" y="3642714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30" name="L-Shape 29">
            <a:extLst>
              <a:ext uri="{FF2B5EF4-FFF2-40B4-BE49-F238E27FC236}">
                <a16:creationId xmlns:a16="http://schemas.microsoft.com/office/drawing/2014/main" id="{8EB3B675-F829-28BB-8A43-4A9B235C9A34}"/>
              </a:ext>
            </a:extLst>
          </p:cNvPr>
          <p:cNvSpPr>
            <a:spLocks noChangeAspect="1"/>
          </p:cNvSpPr>
          <p:nvPr/>
        </p:nvSpPr>
        <p:spPr>
          <a:xfrm rot="18621293">
            <a:off x="11048042" y="3620940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32" name="L-Shape 31">
            <a:extLst>
              <a:ext uri="{FF2B5EF4-FFF2-40B4-BE49-F238E27FC236}">
                <a16:creationId xmlns:a16="http://schemas.microsoft.com/office/drawing/2014/main" id="{89B00BA7-8341-1B7B-69B4-0FD8E89D6F77}"/>
              </a:ext>
            </a:extLst>
          </p:cNvPr>
          <p:cNvSpPr>
            <a:spLocks noChangeAspect="1"/>
          </p:cNvSpPr>
          <p:nvPr/>
        </p:nvSpPr>
        <p:spPr>
          <a:xfrm rot="18621293">
            <a:off x="7379558" y="4263198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33" name="L-Shape 32">
            <a:extLst>
              <a:ext uri="{FF2B5EF4-FFF2-40B4-BE49-F238E27FC236}">
                <a16:creationId xmlns:a16="http://schemas.microsoft.com/office/drawing/2014/main" id="{B9EA6E9A-B6E8-EED4-B0A8-D583FB7E3030}"/>
              </a:ext>
            </a:extLst>
          </p:cNvPr>
          <p:cNvSpPr>
            <a:spLocks noChangeAspect="1"/>
          </p:cNvSpPr>
          <p:nvPr/>
        </p:nvSpPr>
        <p:spPr>
          <a:xfrm rot="18621293">
            <a:off x="8304844" y="4241424"/>
            <a:ext cx="316425" cy="216694"/>
          </a:xfrm>
          <a:prstGeom prst="corner">
            <a:avLst>
              <a:gd name="adj1" fmla="val 50000"/>
              <a:gd name="adj2" fmla="val 3670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1179292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20F7-0894-F99F-7B12-AE2F073F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525F9-2841-3247-D5B6-4FD7625A1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9" y="859971"/>
            <a:ext cx="11961021" cy="5020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D97DF-23B4-C18A-7B01-1803B6584501}"/>
              </a:ext>
            </a:extLst>
          </p:cNvPr>
          <p:cNvSpPr txBox="1"/>
          <p:nvPr/>
        </p:nvSpPr>
        <p:spPr>
          <a:xfrm>
            <a:off x="115489" y="6152034"/>
            <a:ext cx="9306843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Note: Colors denote lead institutions, not sole responsibility for task. We are a highly integrated team.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677A7-74EE-611B-459B-E1ED05A3D0D6}"/>
              </a:ext>
            </a:extLst>
          </p:cNvPr>
          <p:cNvSpPr txBox="1"/>
          <p:nvPr/>
        </p:nvSpPr>
        <p:spPr>
          <a:xfrm>
            <a:off x="3777342" y="4077245"/>
            <a:ext cx="4637314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solidFill>
                  <a:schemeClr val="tx2">
                    <a:lumMod val="75000"/>
                  </a:schemeClr>
                </a:solidFill>
              </a:rPr>
              <a:t>Milestones:</a:t>
            </a:r>
          </a:p>
          <a:p>
            <a:pPr marL="457200" indent="-457200">
              <a:buAutoNum type="arabicPeriod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Commissioning of improved API System</a:t>
            </a:r>
          </a:p>
          <a:p>
            <a:pPr marL="457200" indent="-457200">
              <a:buAutoNum type="arabicPeriod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Completion of measurement campaign</a:t>
            </a:r>
          </a:p>
          <a:p>
            <a:pPr marL="457200" indent="-457200">
              <a:buAutoNum type="arabicPeriod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Release of new neutron cross section library</a:t>
            </a:r>
          </a:p>
          <a:p>
            <a:pPr marL="457200" indent="-457200">
              <a:buAutoNum type="arabicPeriod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Publication of thin-target benchmark ”The Berkeley Atlas”</a:t>
            </a:r>
          </a:p>
          <a:p>
            <a:pPr marL="457200" indent="-457200">
              <a:buAutoNum type="arabicPeriod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Publication of thick-target benchmark</a:t>
            </a:r>
          </a:p>
          <a:p>
            <a:pPr marL="457200" indent="-457200">
              <a:buAutoNum type="arabicPeriod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Publication of EMPIRE modeling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EA9E56-2AA2-9A6F-1DBC-626F9AF48EA6}"/>
              </a:ext>
            </a:extLst>
          </p:cNvPr>
          <p:cNvSpPr>
            <a:spLocks noChangeAspect="1"/>
          </p:cNvSpPr>
          <p:nvPr/>
        </p:nvSpPr>
        <p:spPr>
          <a:xfrm>
            <a:off x="6302829" y="1899558"/>
            <a:ext cx="353786" cy="35378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FE4352-744C-245A-B2EA-88491311C9B9}"/>
              </a:ext>
            </a:extLst>
          </p:cNvPr>
          <p:cNvSpPr>
            <a:spLocks noChangeAspect="1"/>
          </p:cNvSpPr>
          <p:nvPr/>
        </p:nvSpPr>
        <p:spPr>
          <a:xfrm>
            <a:off x="8294914" y="3173186"/>
            <a:ext cx="353786" cy="35378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2BFE99-40A7-3D7F-9918-7A2A39BFB6D0}"/>
              </a:ext>
            </a:extLst>
          </p:cNvPr>
          <p:cNvSpPr>
            <a:spLocks noChangeAspect="1"/>
          </p:cNvSpPr>
          <p:nvPr/>
        </p:nvSpPr>
        <p:spPr>
          <a:xfrm>
            <a:off x="10341427" y="5115618"/>
            <a:ext cx="353786" cy="35378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21ADAC-4886-7216-DFDE-85F0654A5DBF}"/>
              </a:ext>
            </a:extLst>
          </p:cNvPr>
          <p:cNvSpPr>
            <a:spLocks noChangeAspect="1"/>
          </p:cNvSpPr>
          <p:nvPr/>
        </p:nvSpPr>
        <p:spPr>
          <a:xfrm>
            <a:off x="10529206" y="4310075"/>
            <a:ext cx="353786" cy="35378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861C6A-4534-FA2E-34A1-B5E8F82B575E}"/>
              </a:ext>
            </a:extLst>
          </p:cNvPr>
          <p:cNvSpPr>
            <a:spLocks noChangeAspect="1"/>
          </p:cNvSpPr>
          <p:nvPr/>
        </p:nvSpPr>
        <p:spPr>
          <a:xfrm>
            <a:off x="11302091" y="4647533"/>
            <a:ext cx="353786" cy="35378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66258D-33FA-5152-A4B0-ED02CCBC520A}"/>
              </a:ext>
            </a:extLst>
          </p:cNvPr>
          <p:cNvSpPr>
            <a:spLocks noChangeAspect="1"/>
          </p:cNvSpPr>
          <p:nvPr/>
        </p:nvSpPr>
        <p:spPr>
          <a:xfrm>
            <a:off x="11381014" y="5305451"/>
            <a:ext cx="353786" cy="35378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9670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D117885-C36D-D944-7749-669D29631C34}"/>
              </a:ext>
            </a:extLst>
          </p:cNvPr>
          <p:cNvSpPr/>
          <p:nvPr/>
        </p:nvSpPr>
        <p:spPr>
          <a:xfrm>
            <a:off x="8549321" y="990995"/>
            <a:ext cx="3483429" cy="2400300"/>
          </a:xfrm>
          <a:prstGeom prst="roundRect">
            <a:avLst>
              <a:gd name="adj" fmla="val 759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3F9050FE-9BFC-70A1-1FE4-9D303A56B58A}"/>
              </a:ext>
            </a:extLst>
          </p:cNvPr>
          <p:cNvSpPr/>
          <p:nvPr/>
        </p:nvSpPr>
        <p:spPr>
          <a:xfrm>
            <a:off x="8049940" y="3086375"/>
            <a:ext cx="914400" cy="1216152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???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4DA53-30CE-7EC5-8EB2-BAEEBCBD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Neutron Inelastic 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79487-EDB8-9831-0FAC-2E0E026C0A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4217" y="4577981"/>
            <a:ext cx="6422808" cy="131991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234950" indent="-112713" algn="l">
              <a:buNone/>
            </a:pPr>
            <a:r>
              <a:rPr lang="en-US" b="1" i="0" u="none" strike="noStrike" dirty="0">
                <a:solidFill>
                  <a:schemeClr val="accent1"/>
                </a:solidFill>
                <a:effectLst/>
                <a:latin typeface="HelveticaNeue" panose="02000503000000020004" pitchFamily="2" charset="0"/>
              </a:rPr>
              <a:t>Applications: 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HelveticaNeue" panose="02000503000000020004" pitchFamily="2" charset="0"/>
              </a:rPr>
              <a:t>Explosive detection, Buried land mines, 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HelveticaNeue" panose="02000503000000020004" pitchFamily="2" charset="0"/>
              </a:rPr>
              <a:t>Planetary Science, 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HelveticaNeue" panose="02000503000000020004" pitchFamily="2" charset="0"/>
              </a:rPr>
              <a:t>Chemical weapons, UXO analysis, Drug detection, In-Vivo body composition, </a:t>
            </a:r>
            <a:r>
              <a:rPr lang="en-US" i="0" u="none" strike="noStrike" dirty="0">
                <a:solidFill>
                  <a:srgbClr val="222222"/>
                </a:solidFill>
                <a:effectLst/>
                <a:latin typeface="HelveticaNeue" panose="02000503000000020004" pitchFamily="2" charset="0"/>
              </a:rPr>
              <a:t>Minerals mining and exploration, 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HelveticaNeue" panose="02000503000000020004" pitchFamily="2" charset="0"/>
              </a:rPr>
              <a:t>Bulk materials (coal, cement)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4DF335-1A59-9361-7BB5-A678A96582BE}"/>
              </a:ext>
            </a:extLst>
          </p:cNvPr>
          <p:cNvGrpSpPr/>
          <p:nvPr/>
        </p:nvGrpSpPr>
        <p:grpSpPr>
          <a:xfrm>
            <a:off x="8080779" y="4704782"/>
            <a:ext cx="2696335" cy="1562454"/>
            <a:chOff x="6966858" y="152947"/>
            <a:chExt cx="1837447" cy="10717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192275-F226-F72C-1504-54B7C6D286CE}"/>
                </a:ext>
              </a:extLst>
            </p:cNvPr>
            <p:cNvSpPr/>
            <p:nvPr/>
          </p:nvSpPr>
          <p:spPr>
            <a:xfrm>
              <a:off x="6966858" y="152947"/>
              <a:ext cx="1837447" cy="10609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C4EF39-1934-A1FE-8500-0D5E2650FE14}"/>
                </a:ext>
              </a:extLst>
            </p:cNvPr>
            <p:cNvGrpSpPr/>
            <p:nvPr/>
          </p:nvGrpSpPr>
          <p:grpSpPr>
            <a:xfrm>
              <a:off x="7049865" y="163833"/>
              <a:ext cx="1721782" cy="1060902"/>
              <a:chOff x="10252504" y="4326484"/>
              <a:chExt cx="1721782" cy="106090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E9DEFE6-D9E7-9852-F7AB-5308C613089C}"/>
                  </a:ext>
                </a:extLst>
              </p:cNvPr>
              <p:cNvGrpSpPr/>
              <p:nvPr/>
            </p:nvGrpSpPr>
            <p:grpSpPr>
              <a:xfrm>
                <a:off x="10252504" y="4326484"/>
                <a:ext cx="1721782" cy="1060902"/>
                <a:chOff x="10252504" y="4326484"/>
                <a:chExt cx="1721782" cy="1060902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2FC15C7-1586-7A35-B5E9-0F1E98C5C720}"/>
                    </a:ext>
                  </a:extLst>
                </p:cNvPr>
                <p:cNvCxnSpPr/>
                <p:nvPr/>
              </p:nvCxnSpPr>
              <p:spPr>
                <a:xfrm>
                  <a:off x="10363200" y="5133723"/>
                  <a:ext cx="1611086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52C640FC-2B2B-2A04-9AD4-D84C442813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50286" y="4326484"/>
                  <a:ext cx="0" cy="89960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56E9842-FFB8-C854-1573-C9539FD7E79D}"/>
                    </a:ext>
                  </a:extLst>
                </p:cNvPr>
                <p:cNvSpPr txBox="1"/>
                <p:nvPr/>
              </p:nvSpPr>
              <p:spPr>
                <a:xfrm>
                  <a:off x="10874431" y="5141165"/>
                  <a:ext cx="588623" cy="246221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Energy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B0CB5E0-83C5-6279-EB2E-E3DE5219C1BC}"/>
                    </a:ext>
                  </a:extLst>
                </p:cNvPr>
                <p:cNvSpPr txBox="1"/>
                <p:nvPr/>
              </p:nvSpPr>
              <p:spPr>
                <a:xfrm rot="16200000">
                  <a:off x="10081303" y="4653176"/>
                  <a:ext cx="588623" cy="246221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Counts</a:t>
                  </a:r>
                </a:p>
              </p:txBody>
            </p:sp>
          </p:grp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F8717AC-650F-5BFE-4B1F-0A982212AEC5}"/>
                  </a:ext>
                </a:extLst>
              </p:cNvPr>
              <p:cNvSpPr/>
              <p:nvPr/>
            </p:nvSpPr>
            <p:spPr>
              <a:xfrm>
                <a:off x="10442575" y="4486275"/>
                <a:ext cx="1425575" cy="647700"/>
              </a:xfrm>
              <a:custGeom>
                <a:avLst/>
                <a:gdLst>
                  <a:gd name="connsiteX0" fmla="*/ 0 w 1425575"/>
                  <a:gd name="connsiteY0" fmla="*/ 0 h 647700"/>
                  <a:gd name="connsiteX1" fmla="*/ 38100 w 1425575"/>
                  <a:gd name="connsiteY1" fmla="*/ 158750 h 647700"/>
                  <a:gd name="connsiteX2" fmla="*/ 79375 w 1425575"/>
                  <a:gd name="connsiteY2" fmla="*/ 254000 h 647700"/>
                  <a:gd name="connsiteX3" fmla="*/ 79375 w 1425575"/>
                  <a:gd name="connsiteY3" fmla="*/ 0 h 647700"/>
                  <a:gd name="connsiteX4" fmla="*/ 88900 w 1425575"/>
                  <a:gd name="connsiteY4" fmla="*/ 282575 h 647700"/>
                  <a:gd name="connsiteX5" fmla="*/ 114300 w 1425575"/>
                  <a:gd name="connsiteY5" fmla="*/ 323850 h 647700"/>
                  <a:gd name="connsiteX6" fmla="*/ 114300 w 1425575"/>
                  <a:gd name="connsiteY6" fmla="*/ 323850 h 647700"/>
                  <a:gd name="connsiteX7" fmla="*/ 114300 w 1425575"/>
                  <a:gd name="connsiteY7" fmla="*/ 127000 h 647700"/>
                  <a:gd name="connsiteX8" fmla="*/ 120650 w 1425575"/>
                  <a:gd name="connsiteY8" fmla="*/ 342900 h 647700"/>
                  <a:gd name="connsiteX9" fmla="*/ 152400 w 1425575"/>
                  <a:gd name="connsiteY9" fmla="*/ 371475 h 647700"/>
                  <a:gd name="connsiteX10" fmla="*/ 190500 w 1425575"/>
                  <a:gd name="connsiteY10" fmla="*/ 393700 h 647700"/>
                  <a:gd name="connsiteX11" fmla="*/ 234950 w 1425575"/>
                  <a:gd name="connsiteY11" fmla="*/ 406400 h 647700"/>
                  <a:gd name="connsiteX12" fmla="*/ 234950 w 1425575"/>
                  <a:gd name="connsiteY12" fmla="*/ 225425 h 647700"/>
                  <a:gd name="connsiteX13" fmla="*/ 244475 w 1425575"/>
                  <a:gd name="connsiteY13" fmla="*/ 428625 h 647700"/>
                  <a:gd name="connsiteX14" fmla="*/ 269875 w 1425575"/>
                  <a:gd name="connsiteY14" fmla="*/ 444500 h 647700"/>
                  <a:gd name="connsiteX15" fmla="*/ 311150 w 1425575"/>
                  <a:gd name="connsiteY15" fmla="*/ 457200 h 647700"/>
                  <a:gd name="connsiteX16" fmla="*/ 355600 w 1425575"/>
                  <a:gd name="connsiteY16" fmla="*/ 469900 h 647700"/>
                  <a:gd name="connsiteX17" fmla="*/ 358775 w 1425575"/>
                  <a:gd name="connsiteY17" fmla="*/ 352425 h 647700"/>
                  <a:gd name="connsiteX18" fmla="*/ 368300 w 1425575"/>
                  <a:gd name="connsiteY18" fmla="*/ 476250 h 647700"/>
                  <a:gd name="connsiteX19" fmla="*/ 387350 w 1425575"/>
                  <a:gd name="connsiteY19" fmla="*/ 492125 h 647700"/>
                  <a:gd name="connsiteX20" fmla="*/ 422275 w 1425575"/>
                  <a:gd name="connsiteY20" fmla="*/ 498475 h 647700"/>
                  <a:gd name="connsiteX21" fmla="*/ 422275 w 1425575"/>
                  <a:gd name="connsiteY21" fmla="*/ 438150 h 647700"/>
                  <a:gd name="connsiteX22" fmla="*/ 428625 w 1425575"/>
                  <a:gd name="connsiteY22" fmla="*/ 492125 h 647700"/>
                  <a:gd name="connsiteX23" fmla="*/ 447675 w 1425575"/>
                  <a:gd name="connsiteY23" fmla="*/ 517525 h 647700"/>
                  <a:gd name="connsiteX24" fmla="*/ 492125 w 1425575"/>
                  <a:gd name="connsiteY24" fmla="*/ 520700 h 647700"/>
                  <a:gd name="connsiteX25" fmla="*/ 495300 w 1425575"/>
                  <a:gd name="connsiteY25" fmla="*/ 479425 h 647700"/>
                  <a:gd name="connsiteX26" fmla="*/ 498475 w 1425575"/>
                  <a:gd name="connsiteY26" fmla="*/ 530225 h 647700"/>
                  <a:gd name="connsiteX27" fmla="*/ 527050 w 1425575"/>
                  <a:gd name="connsiteY27" fmla="*/ 533400 h 647700"/>
                  <a:gd name="connsiteX28" fmla="*/ 571500 w 1425575"/>
                  <a:gd name="connsiteY28" fmla="*/ 539750 h 647700"/>
                  <a:gd name="connsiteX29" fmla="*/ 600075 w 1425575"/>
                  <a:gd name="connsiteY29" fmla="*/ 546100 h 647700"/>
                  <a:gd name="connsiteX30" fmla="*/ 596900 w 1425575"/>
                  <a:gd name="connsiteY30" fmla="*/ 409575 h 647700"/>
                  <a:gd name="connsiteX31" fmla="*/ 612775 w 1425575"/>
                  <a:gd name="connsiteY31" fmla="*/ 561975 h 647700"/>
                  <a:gd name="connsiteX32" fmla="*/ 717550 w 1425575"/>
                  <a:gd name="connsiteY32" fmla="*/ 574675 h 647700"/>
                  <a:gd name="connsiteX33" fmla="*/ 758825 w 1425575"/>
                  <a:gd name="connsiteY33" fmla="*/ 584200 h 647700"/>
                  <a:gd name="connsiteX34" fmla="*/ 777875 w 1425575"/>
                  <a:gd name="connsiteY34" fmla="*/ 584200 h 647700"/>
                  <a:gd name="connsiteX35" fmla="*/ 787400 w 1425575"/>
                  <a:gd name="connsiteY35" fmla="*/ 574675 h 647700"/>
                  <a:gd name="connsiteX36" fmla="*/ 787400 w 1425575"/>
                  <a:gd name="connsiteY36" fmla="*/ 523875 h 647700"/>
                  <a:gd name="connsiteX37" fmla="*/ 790575 w 1425575"/>
                  <a:gd name="connsiteY37" fmla="*/ 590550 h 647700"/>
                  <a:gd name="connsiteX38" fmla="*/ 806450 w 1425575"/>
                  <a:gd name="connsiteY38" fmla="*/ 600075 h 647700"/>
                  <a:gd name="connsiteX39" fmla="*/ 869950 w 1425575"/>
                  <a:gd name="connsiteY39" fmla="*/ 600075 h 647700"/>
                  <a:gd name="connsiteX40" fmla="*/ 930275 w 1425575"/>
                  <a:gd name="connsiteY40" fmla="*/ 606425 h 647700"/>
                  <a:gd name="connsiteX41" fmla="*/ 942975 w 1425575"/>
                  <a:gd name="connsiteY41" fmla="*/ 609600 h 647700"/>
                  <a:gd name="connsiteX42" fmla="*/ 936625 w 1425575"/>
                  <a:gd name="connsiteY42" fmla="*/ 422275 h 647700"/>
                  <a:gd name="connsiteX43" fmla="*/ 942975 w 1425575"/>
                  <a:gd name="connsiteY43" fmla="*/ 581025 h 647700"/>
                  <a:gd name="connsiteX44" fmla="*/ 958850 w 1425575"/>
                  <a:gd name="connsiteY44" fmla="*/ 622300 h 647700"/>
                  <a:gd name="connsiteX45" fmla="*/ 968375 w 1425575"/>
                  <a:gd name="connsiteY45" fmla="*/ 606425 h 647700"/>
                  <a:gd name="connsiteX46" fmla="*/ 971550 w 1425575"/>
                  <a:gd name="connsiteY46" fmla="*/ 546100 h 647700"/>
                  <a:gd name="connsiteX47" fmla="*/ 968375 w 1425575"/>
                  <a:gd name="connsiteY47" fmla="*/ 593725 h 647700"/>
                  <a:gd name="connsiteX48" fmla="*/ 984250 w 1425575"/>
                  <a:gd name="connsiteY48" fmla="*/ 619125 h 647700"/>
                  <a:gd name="connsiteX49" fmla="*/ 1012825 w 1425575"/>
                  <a:gd name="connsiteY49" fmla="*/ 622300 h 647700"/>
                  <a:gd name="connsiteX50" fmla="*/ 1019175 w 1425575"/>
                  <a:gd name="connsiteY50" fmla="*/ 587375 h 647700"/>
                  <a:gd name="connsiteX51" fmla="*/ 1019175 w 1425575"/>
                  <a:gd name="connsiteY51" fmla="*/ 587375 h 647700"/>
                  <a:gd name="connsiteX52" fmla="*/ 1054100 w 1425575"/>
                  <a:gd name="connsiteY52" fmla="*/ 625475 h 647700"/>
                  <a:gd name="connsiteX53" fmla="*/ 1254125 w 1425575"/>
                  <a:gd name="connsiteY53" fmla="*/ 635000 h 647700"/>
                  <a:gd name="connsiteX54" fmla="*/ 1425575 w 1425575"/>
                  <a:gd name="connsiteY54" fmla="*/ 64770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425575" h="647700">
                    <a:moveTo>
                      <a:pt x="0" y="0"/>
                    </a:moveTo>
                    <a:lnTo>
                      <a:pt x="38100" y="158750"/>
                    </a:lnTo>
                    <a:lnTo>
                      <a:pt x="79375" y="254000"/>
                    </a:lnTo>
                    <a:lnTo>
                      <a:pt x="79375" y="0"/>
                    </a:lnTo>
                    <a:lnTo>
                      <a:pt x="88900" y="282575"/>
                    </a:lnTo>
                    <a:lnTo>
                      <a:pt x="114300" y="323850"/>
                    </a:lnTo>
                    <a:lnTo>
                      <a:pt x="114300" y="323850"/>
                    </a:lnTo>
                    <a:lnTo>
                      <a:pt x="114300" y="127000"/>
                    </a:lnTo>
                    <a:lnTo>
                      <a:pt x="120650" y="342900"/>
                    </a:lnTo>
                    <a:lnTo>
                      <a:pt x="152400" y="371475"/>
                    </a:lnTo>
                    <a:lnTo>
                      <a:pt x="190500" y="393700"/>
                    </a:lnTo>
                    <a:lnTo>
                      <a:pt x="234950" y="406400"/>
                    </a:lnTo>
                    <a:lnTo>
                      <a:pt x="234950" y="225425"/>
                    </a:lnTo>
                    <a:lnTo>
                      <a:pt x="244475" y="428625"/>
                    </a:lnTo>
                    <a:lnTo>
                      <a:pt x="269875" y="444500"/>
                    </a:lnTo>
                    <a:lnTo>
                      <a:pt x="311150" y="457200"/>
                    </a:lnTo>
                    <a:lnTo>
                      <a:pt x="355600" y="469900"/>
                    </a:lnTo>
                    <a:cubicBezTo>
                      <a:pt x="356658" y="430742"/>
                      <a:pt x="357717" y="391583"/>
                      <a:pt x="358775" y="352425"/>
                    </a:cubicBezTo>
                    <a:lnTo>
                      <a:pt x="368300" y="476250"/>
                    </a:lnTo>
                    <a:lnTo>
                      <a:pt x="387350" y="492125"/>
                    </a:lnTo>
                    <a:lnTo>
                      <a:pt x="422275" y="498475"/>
                    </a:lnTo>
                    <a:lnTo>
                      <a:pt x="422275" y="438150"/>
                    </a:lnTo>
                    <a:lnTo>
                      <a:pt x="428625" y="492125"/>
                    </a:lnTo>
                    <a:lnTo>
                      <a:pt x="447675" y="517525"/>
                    </a:lnTo>
                    <a:lnTo>
                      <a:pt x="492125" y="520700"/>
                    </a:lnTo>
                    <a:lnTo>
                      <a:pt x="495300" y="479425"/>
                    </a:lnTo>
                    <a:lnTo>
                      <a:pt x="498475" y="530225"/>
                    </a:lnTo>
                    <a:lnTo>
                      <a:pt x="527050" y="533400"/>
                    </a:lnTo>
                    <a:lnTo>
                      <a:pt x="571500" y="539750"/>
                    </a:lnTo>
                    <a:lnTo>
                      <a:pt x="600075" y="546100"/>
                    </a:lnTo>
                    <a:cubicBezTo>
                      <a:pt x="599017" y="500592"/>
                      <a:pt x="597958" y="455083"/>
                      <a:pt x="596900" y="409575"/>
                    </a:cubicBezTo>
                    <a:lnTo>
                      <a:pt x="612775" y="561975"/>
                    </a:lnTo>
                    <a:lnTo>
                      <a:pt x="717550" y="574675"/>
                    </a:lnTo>
                    <a:lnTo>
                      <a:pt x="758825" y="584200"/>
                    </a:lnTo>
                    <a:lnTo>
                      <a:pt x="777875" y="584200"/>
                    </a:lnTo>
                    <a:lnTo>
                      <a:pt x="787400" y="574675"/>
                    </a:lnTo>
                    <a:lnTo>
                      <a:pt x="787400" y="523875"/>
                    </a:lnTo>
                    <a:lnTo>
                      <a:pt x="790575" y="590550"/>
                    </a:lnTo>
                    <a:lnTo>
                      <a:pt x="806450" y="600075"/>
                    </a:lnTo>
                    <a:lnTo>
                      <a:pt x="869950" y="600075"/>
                    </a:lnTo>
                    <a:lnTo>
                      <a:pt x="930275" y="606425"/>
                    </a:lnTo>
                    <a:lnTo>
                      <a:pt x="942975" y="609600"/>
                    </a:lnTo>
                    <a:lnTo>
                      <a:pt x="936625" y="422275"/>
                    </a:lnTo>
                    <a:lnTo>
                      <a:pt x="942975" y="581025"/>
                    </a:lnTo>
                    <a:lnTo>
                      <a:pt x="958850" y="622300"/>
                    </a:lnTo>
                    <a:lnTo>
                      <a:pt x="968375" y="606425"/>
                    </a:lnTo>
                    <a:lnTo>
                      <a:pt x="971550" y="546100"/>
                    </a:lnTo>
                    <a:lnTo>
                      <a:pt x="968375" y="593725"/>
                    </a:lnTo>
                    <a:lnTo>
                      <a:pt x="984250" y="619125"/>
                    </a:lnTo>
                    <a:lnTo>
                      <a:pt x="1012825" y="622300"/>
                    </a:lnTo>
                    <a:lnTo>
                      <a:pt x="1019175" y="587375"/>
                    </a:lnTo>
                    <a:lnTo>
                      <a:pt x="1019175" y="587375"/>
                    </a:lnTo>
                    <a:lnTo>
                      <a:pt x="1054100" y="625475"/>
                    </a:lnTo>
                    <a:lnTo>
                      <a:pt x="1254125" y="635000"/>
                    </a:lnTo>
                    <a:lnTo>
                      <a:pt x="1425575" y="647700"/>
                    </a:lnTo>
                  </a:path>
                </a:pathLst>
              </a:cu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1768A2-757C-5454-CDE2-0794EBA19860}"/>
              </a:ext>
            </a:extLst>
          </p:cNvPr>
          <p:cNvSpPr txBox="1">
            <a:spLocks/>
          </p:cNvSpPr>
          <p:nvPr/>
        </p:nvSpPr>
        <p:spPr>
          <a:xfrm>
            <a:off x="952500" y="1179514"/>
            <a:ext cx="4194853" cy="35411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22222"/>
                </a:solidFill>
                <a:latin typeface="HelveticaNeue" panose="02000503000000020004" pitchFamily="2" charset="0"/>
              </a:rPr>
              <a:t>Neutron interrogation of an unknown material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HelveticaNeue" panose="02000503000000020004" pitchFamily="2" charset="0"/>
              </a:rPr>
              <a:t>Gamma-ray energies are isotope-diagnostic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HelveticaNeue" panose="02000503000000020004" pitchFamily="2" charset="0"/>
              </a:rPr>
              <a:t>Gamma-ray intensities provide material abundances, if: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HelveticaNeue" panose="02000503000000020004" pitchFamily="2" charset="0"/>
              </a:rPr>
              <a:t>Gamma-ray branching ratios and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HelveticaNeue" panose="02000503000000020004" pitchFamily="2" charset="0"/>
              </a:rPr>
              <a:t>Gamma-ray production cross sections are known.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0651DA-3B34-E20B-BA90-CF328D14A9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472" y="3974285"/>
            <a:ext cx="1787703" cy="1546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E406A8-FA0C-301A-538E-2D1E640F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254" y="1179514"/>
            <a:ext cx="2223142" cy="140024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11ED8A-DF00-1E40-2239-7EBA941996F1}"/>
              </a:ext>
            </a:extLst>
          </p:cNvPr>
          <p:cNvCxnSpPr/>
          <p:nvPr/>
        </p:nvCxnSpPr>
        <p:spPr>
          <a:xfrm>
            <a:off x="6709025" y="2239766"/>
            <a:ext cx="791110" cy="126372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7500E3-A071-509F-2102-25ABFF6D1140}"/>
              </a:ext>
            </a:extLst>
          </p:cNvPr>
          <p:cNvCxnSpPr>
            <a:cxnSpLocks/>
          </p:cNvCxnSpPr>
          <p:nvPr/>
        </p:nvCxnSpPr>
        <p:spPr>
          <a:xfrm>
            <a:off x="6709025" y="2239766"/>
            <a:ext cx="1783793" cy="126372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C7F1CD-DE45-3F32-AB6E-5521A233F0E9}"/>
              </a:ext>
            </a:extLst>
          </p:cNvPr>
          <p:cNvCxnSpPr>
            <a:cxnSpLocks/>
          </p:cNvCxnSpPr>
          <p:nvPr/>
        </p:nvCxnSpPr>
        <p:spPr>
          <a:xfrm>
            <a:off x="6709025" y="2239766"/>
            <a:ext cx="1656000" cy="173451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F9D6051-9599-6559-AD5E-6C333FFC6C65}"/>
              </a:ext>
            </a:extLst>
          </p:cNvPr>
          <p:cNvSpPr txBox="1"/>
          <p:nvPr/>
        </p:nvSpPr>
        <p:spPr>
          <a:xfrm>
            <a:off x="8614168" y="990995"/>
            <a:ext cx="320133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Excited nuclei decay to their ground states via gamma-ray emission</a:t>
            </a:r>
          </a:p>
        </p:txBody>
      </p:sp>
      <p:sp>
        <p:nvSpPr>
          <p:cNvPr id="31" name="Curved Down Arrow 30">
            <a:extLst>
              <a:ext uri="{FF2B5EF4-FFF2-40B4-BE49-F238E27FC236}">
                <a16:creationId xmlns:a16="http://schemas.microsoft.com/office/drawing/2014/main" id="{1F5F337C-607E-E0FD-5E23-1AB30F66F5D4}"/>
              </a:ext>
            </a:extLst>
          </p:cNvPr>
          <p:cNvSpPr/>
          <p:nvPr/>
        </p:nvSpPr>
        <p:spPr>
          <a:xfrm rot="16200000">
            <a:off x="8273307" y="2108096"/>
            <a:ext cx="1160036" cy="443483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10B1B8-1DE2-4691-60FB-2A26311BD8CA}"/>
              </a:ext>
            </a:extLst>
          </p:cNvPr>
          <p:cNvGrpSpPr/>
          <p:nvPr/>
        </p:nvGrpSpPr>
        <p:grpSpPr>
          <a:xfrm>
            <a:off x="9006380" y="1666282"/>
            <a:ext cx="1217681" cy="1407444"/>
            <a:chOff x="4811344" y="1856387"/>
            <a:chExt cx="1217681" cy="140744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DC842-AC1F-62D3-029C-53C853E3593A}"/>
                </a:ext>
              </a:extLst>
            </p:cNvPr>
            <p:cNvGrpSpPr/>
            <p:nvPr/>
          </p:nvGrpSpPr>
          <p:grpSpPr>
            <a:xfrm>
              <a:off x="4913155" y="2043665"/>
              <a:ext cx="990600" cy="1004576"/>
              <a:chOff x="5530876" y="2219785"/>
              <a:chExt cx="990600" cy="1004576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7E82AAB-C413-E992-8272-6403359DD5EC}"/>
                  </a:ext>
                </a:extLst>
              </p:cNvPr>
              <p:cNvCxnSpPr/>
              <p:nvPr/>
            </p:nvCxnSpPr>
            <p:spPr>
              <a:xfrm>
                <a:off x="5530876" y="3224361"/>
                <a:ext cx="990600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2A00782-3BEE-8119-8DD0-ED0628F8690A}"/>
                  </a:ext>
                </a:extLst>
              </p:cNvPr>
              <p:cNvCxnSpPr/>
              <p:nvPr/>
            </p:nvCxnSpPr>
            <p:spPr>
              <a:xfrm>
                <a:off x="5530876" y="2883243"/>
                <a:ext cx="990600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4C0B0BE-279F-B578-4566-86272D17B97F}"/>
                  </a:ext>
                </a:extLst>
              </p:cNvPr>
              <p:cNvCxnSpPr/>
              <p:nvPr/>
            </p:nvCxnSpPr>
            <p:spPr>
              <a:xfrm>
                <a:off x="5530876" y="2326535"/>
                <a:ext cx="990600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483A0B-2BB4-0F59-3BD3-DED9AAD8690E}"/>
                  </a:ext>
                </a:extLst>
              </p:cNvPr>
              <p:cNvCxnSpPr/>
              <p:nvPr/>
            </p:nvCxnSpPr>
            <p:spPr>
              <a:xfrm>
                <a:off x="5530876" y="2219785"/>
                <a:ext cx="990600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427249-530F-533F-3A29-848DF9B79B28}"/>
                </a:ext>
              </a:extLst>
            </p:cNvPr>
            <p:cNvSpPr txBox="1"/>
            <p:nvPr/>
          </p:nvSpPr>
          <p:spPr>
            <a:xfrm>
              <a:off x="4932372" y="3017610"/>
              <a:ext cx="941283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Ground State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B86B67F-1ACE-F45A-DEEC-7FE8CFAD6E03}"/>
                </a:ext>
              </a:extLst>
            </p:cNvPr>
            <p:cNvSpPr txBox="1"/>
            <p:nvPr/>
          </p:nvSpPr>
          <p:spPr>
            <a:xfrm>
              <a:off x="4811344" y="2692240"/>
              <a:ext cx="1183337" cy="21544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Excited State (E = E</a:t>
              </a:r>
              <a:r>
                <a:rPr lang="en-US" sz="800" baseline="-25000" dirty="0"/>
                <a:t>1</a:t>
              </a:r>
              <a:r>
                <a:rPr lang="en-US" sz="800" dirty="0"/>
                <a:t>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BF269A1-F403-9380-B61E-B9571B1EF67A}"/>
                </a:ext>
              </a:extLst>
            </p:cNvPr>
            <p:cNvSpPr txBox="1"/>
            <p:nvPr/>
          </p:nvSpPr>
          <p:spPr>
            <a:xfrm>
              <a:off x="4845688" y="2117962"/>
              <a:ext cx="1183337" cy="21544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Excited State (E = E</a:t>
              </a:r>
              <a:r>
                <a:rPr lang="en-US" sz="800" baseline="-25000" dirty="0"/>
                <a:t>2</a:t>
              </a:r>
              <a:r>
                <a:rPr lang="en-US" sz="800" dirty="0"/>
                <a:t>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C2C44B-78E2-D9C6-BD9A-62D11BA0B22F}"/>
                </a:ext>
              </a:extLst>
            </p:cNvPr>
            <p:cNvSpPr txBox="1"/>
            <p:nvPr/>
          </p:nvSpPr>
          <p:spPr>
            <a:xfrm>
              <a:off x="4845688" y="1856387"/>
              <a:ext cx="1183337" cy="21544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Excited State (E = E</a:t>
              </a:r>
              <a:r>
                <a:rPr lang="en-US" sz="800" baseline="-25000" dirty="0"/>
                <a:t>3</a:t>
              </a:r>
              <a:r>
                <a:rPr lang="en-US" sz="800" dirty="0"/>
                <a:t>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6783CE-AEE9-D944-0C97-D951087F4CFF}"/>
              </a:ext>
            </a:extLst>
          </p:cNvPr>
          <p:cNvGrpSpPr/>
          <p:nvPr/>
        </p:nvGrpSpPr>
        <p:grpSpPr>
          <a:xfrm>
            <a:off x="10653965" y="1853560"/>
            <a:ext cx="990600" cy="1220166"/>
            <a:chOff x="4913155" y="2043665"/>
            <a:chExt cx="990600" cy="12201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375A5F-9954-1051-77ED-70A6C66A2F8F}"/>
                </a:ext>
              </a:extLst>
            </p:cNvPr>
            <p:cNvGrpSpPr/>
            <p:nvPr/>
          </p:nvGrpSpPr>
          <p:grpSpPr>
            <a:xfrm>
              <a:off x="4913155" y="2043665"/>
              <a:ext cx="990600" cy="1004576"/>
              <a:chOff x="5530876" y="2219785"/>
              <a:chExt cx="990600" cy="1004576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50FDA39-E78F-F346-2900-5CE4256DD96E}"/>
                  </a:ext>
                </a:extLst>
              </p:cNvPr>
              <p:cNvCxnSpPr/>
              <p:nvPr/>
            </p:nvCxnSpPr>
            <p:spPr>
              <a:xfrm>
                <a:off x="5530876" y="3224361"/>
                <a:ext cx="990600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6ECE3B6-2EC5-79C8-7C83-AA8A394DA87B}"/>
                  </a:ext>
                </a:extLst>
              </p:cNvPr>
              <p:cNvCxnSpPr/>
              <p:nvPr/>
            </p:nvCxnSpPr>
            <p:spPr>
              <a:xfrm>
                <a:off x="5530876" y="2883243"/>
                <a:ext cx="990600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82F8518-0F73-3CB8-7A92-5233D42F17C6}"/>
                  </a:ext>
                </a:extLst>
              </p:cNvPr>
              <p:cNvCxnSpPr/>
              <p:nvPr/>
            </p:nvCxnSpPr>
            <p:spPr>
              <a:xfrm>
                <a:off x="5530876" y="2326535"/>
                <a:ext cx="990600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3EE0A6-7E6F-6E48-5135-85E829E70502}"/>
                  </a:ext>
                </a:extLst>
              </p:cNvPr>
              <p:cNvCxnSpPr/>
              <p:nvPr/>
            </p:nvCxnSpPr>
            <p:spPr>
              <a:xfrm>
                <a:off x="5530876" y="2219785"/>
                <a:ext cx="990600" cy="0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7430D08-0E36-C5F5-E438-2671EFCBD286}"/>
                </a:ext>
              </a:extLst>
            </p:cNvPr>
            <p:cNvSpPr txBox="1"/>
            <p:nvPr/>
          </p:nvSpPr>
          <p:spPr>
            <a:xfrm>
              <a:off x="4932372" y="3017610"/>
              <a:ext cx="941283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Ground State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CD296D3-7763-4CF0-B864-03C04A505018}"/>
              </a:ext>
            </a:extLst>
          </p:cNvPr>
          <p:cNvCxnSpPr/>
          <p:nvPr/>
        </p:nvCxnSpPr>
        <p:spPr>
          <a:xfrm>
            <a:off x="11368722" y="1853560"/>
            <a:ext cx="0" cy="663458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B0E3647-7C1E-85B7-9855-F4529B7E4A59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11143823" y="2517548"/>
            <a:ext cx="1" cy="30995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>
            <a:extLst>
              <a:ext uri="{FF2B5EF4-FFF2-40B4-BE49-F238E27FC236}">
                <a16:creationId xmlns:a16="http://schemas.microsoft.com/office/drawing/2014/main" id="{42F2B60A-4940-8F4D-E230-1CA5979601E1}"/>
              </a:ext>
            </a:extLst>
          </p:cNvPr>
          <p:cNvSpPr/>
          <p:nvPr/>
        </p:nvSpPr>
        <p:spPr>
          <a:xfrm rot="20160436">
            <a:off x="11418269" y="2012409"/>
            <a:ext cx="598502" cy="205766"/>
          </a:xfrm>
          <a:custGeom>
            <a:avLst/>
            <a:gdLst>
              <a:gd name="connsiteX0" fmla="*/ 8379 w 509122"/>
              <a:gd name="connsiteY0" fmla="*/ 359232 h 644723"/>
              <a:gd name="connsiteX1" fmla="*/ 8379 w 509122"/>
              <a:gd name="connsiteY1" fmla="*/ 10889 h 644723"/>
              <a:gd name="connsiteX2" fmla="*/ 95465 w 509122"/>
              <a:gd name="connsiteY2" fmla="*/ 620489 h 644723"/>
              <a:gd name="connsiteX3" fmla="*/ 84579 w 509122"/>
              <a:gd name="connsiteY3" fmla="*/ 10889 h 644723"/>
              <a:gd name="connsiteX4" fmla="*/ 171665 w 509122"/>
              <a:gd name="connsiteY4" fmla="*/ 609604 h 644723"/>
              <a:gd name="connsiteX5" fmla="*/ 160779 w 509122"/>
              <a:gd name="connsiteY5" fmla="*/ 4 h 644723"/>
              <a:gd name="connsiteX6" fmla="*/ 247865 w 509122"/>
              <a:gd name="connsiteY6" fmla="*/ 620489 h 644723"/>
              <a:gd name="connsiteX7" fmla="*/ 226094 w 509122"/>
              <a:gd name="connsiteY7" fmla="*/ 10889 h 644723"/>
              <a:gd name="connsiteX8" fmla="*/ 313179 w 509122"/>
              <a:gd name="connsiteY8" fmla="*/ 620489 h 644723"/>
              <a:gd name="connsiteX9" fmla="*/ 291408 w 509122"/>
              <a:gd name="connsiteY9" fmla="*/ 10889 h 644723"/>
              <a:gd name="connsiteX10" fmla="*/ 378494 w 509122"/>
              <a:gd name="connsiteY10" fmla="*/ 642261 h 644723"/>
              <a:gd name="connsiteX11" fmla="*/ 367608 w 509122"/>
              <a:gd name="connsiteY11" fmla="*/ 228604 h 644723"/>
              <a:gd name="connsiteX12" fmla="*/ 509122 w 509122"/>
              <a:gd name="connsiteY12" fmla="*/ 195947 h 64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122" h="644723">
                <a:moveTo>
                  <a:pt x="8379" y="359232"/>
                </a:moveTo>
                <a:cubicBezTo>
                  <a:pt x="1122" y="163289"/>
                  <a:pt x="-6135" y="-32654"/>
                  <a:pt x="8379" y="10889"/>
                </a:cubicBezTo>
                <a:cubicBezTo>
                  <a:pt x="22893" y="54432"/>
                  <a:pt x="82765" y="620489"/>
                  <a:pt x="95465" y="620489"/>
                </a:cubicBezTo>
                <a:cubicBezTo>
                  <a:pt x="108165" y="620489"/>
                  <a:pt x="71879" y="12703"/>
                  <a:pt x="84579" y="10889"/>
                </a:cubicBezTo>
                <a:cubicBezTo>
                  <a:pt x="97279" y="9075"/>
                  <a:pt x="158965" y="611418"/>
                  <a:pt x="171665" y="609604"/>
                </a:cubicBezTo>
                <a:cubicBezTo>
                  <a:pt x="184365" y="607790"/>
                  <a:pt x="148079" y="-1810"/>
                  <a:pt x="160779" y="4"/>
                </a:cubicBezTo>
                <a:cubicBezTo>
                  <a:pt x="173479" y="1818"/>
                  <a:pt x="236979" y="618675"/>
                  <a:pt x="247865" y="620489"/>
                </a:cubicBezTo>
                <a:cubicBezTo>
                  <a:pt x="258751" y="622303"/>
                  <a:pt x="215208" y="10889"/>
                  <a:pt x="226094" y="10889"/>
                </a:cubicBezTo>
                <a:cubicBezTo>
                  <a:pt x="236980" y="10889"/>
                  <a:pt x="302293" y="620489"/>
                  <a:pt x="313179" y="620489"/>
                </a:cubicBezTo>
                <a:cubicBezTo>
                  <a:pt x="324065" y="620489"/>
                  <a:pt x="280522" y="7260"/>
                  <a:pt x="291408" y="10889"/>
                </a:cubicBezTo>
                <a:cubicBezTo>
                  <a:pt x="302294" y="14518"/>
                  <a:pt x="365794" y="605975"/>
                  <a:pt x="378494" y="642261"/>
                </a:cubicBezTo>
                <a:cubicBezTo>
                  <a:pt x="391194" y="678547"/>
                  <a:pt x="345837" y="302990"/>
                  <a:pt x="367608" y="228604"/>
                </a:cubicBezTo>
                <a:cubicBezTo>
                  <a:pt x="389379" y="154218"/>
                  <a:pt x="478279" y="203204"/>
                  <a:pt x="509122" y="19594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C2AEB408-88A6-47C9-AD7A-D7120F91B059}"/>
              </a:ext>
            </a:extLst>
          </p:cNvPr>
          <p:cNvSpPr/>
          <p:nvPr/>
        </p:nvSpPr>
        <p:spPr>
          <a:xfrm rot="376241">
            <a:off x="11159527" y="2602371"/>
            <a:ext cx="598502" cy="205766"/>
          </a:xfrm>
          <a:custGeom>
            <a:avLst/>
            <a:gdLst>
              <a:gd name="connsiteX0" fmla="*/ 8379 w 509122"/>
              <a:gd name="connsiteY0" fmla="*/ 359232 h 644723"/>
              <a:gd name="connsiteX1" fmla="*/ 8379 w 509122"/>
              <a:gd name="connsiteY1" fmla="*/ 10889 h 644723"/>
              <a:gd name="connsiteX2" fmla="*/ 95465 w 509122"/>
              <a:gd name="connsiteY2" fmla="*/ 620489 h 644723"/>
              <a:gd name="connsiteX3" fmla="*/ 84579 w 509122"/>
              <a:gd name="connsiteY3" fmla="*/ 10889 h 644723"/>
              <a:gd name="connsiteX4" fmla="*/ 171665 w 509122"/>
              <a:gd name="connsiteY4" fmla="*/ 609604 h 644723"/>
              <a:gd name="connsiteX5" fmla="*/ 160779 w 509122"/>
              <a:gd name="connsiteY5" fmla="*/ 4 h 644723"/>
              <a:gd name="connsiteX6" fmla="*/ 247865 w 509122"/>
              <a:gd name="connsiteY6" fmla="*/ 620489 h 644723"/>
              <a:gd name="connsiteX7" fmla="*/ 226094 w 509122"/>
              <a:gd name="connsiteY7" fmla="*/ 10889 h 644723"/>
              <a:gd name="connsiteX8" fmla="*/ 313179 w 509122"/>
              <a:gd name="connsiteY8" fmla="*/ 620489 h 644723"/>
              <a:gd name="connsiteX9" fmla="*/ 291408 w 509122"/>
              <a:gd name="connsiteY9" fmla="*/ 10889 h 644723"/>
              <a:gd name="connsiteX10" fmla="*/ 378494 w 509122"/>
              <a:gd name="connsiteY10" fmla="*/ 642261 h 644723"/>
              <a:gd name="connsiteX11" fmla="*/ 367608 w 509122"/>
              <a:gd name="connsiteY11" fmla="*/ 228604 h 644723"/>
              <a:gd name="connsiteX12" fmla="*/ 509122 w 509122"/>
              <a:gd name="connsiteY12" fmla="*/ 195947 h 64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122" h="644723">
                <a:moveTo>
                  <a:pt x="8379" y="359232"/>
                </a:moveTo>
                <a:cubicBezTo>
                  <a:pt x="1122" y="163289"/>
                  <a:pt x="-6135" y="-32654"/>
                  <a:pt x="8379" y="10889"/>
                </a:cubicBezTo>
                <a:cubicBezTo>
                  <a:pt x="22893" y="54432"/>
                  <a:pt x="82765" y="620489"/>
                  <a:pt x="95465" y="620489"/>
                </a:cubicBezTo>
                <a:cubicBezTo>
                  <a:pt x="108165" y="620489"/>
                  <a:pt x="71879" y="12703"/>
                  <a:pt x="84579" y="10889"/>
                </a:cubicBezTo>
                <a:cubicBezTo>
                  <a:pt x="97279" y="9075"/>
                  <a:pt x="158965" y="611418"/>
                  <a:pt x="171665" y="609604"/>
                </a:cubicBezTo>
                <a:cubicBezTo>
                  <a:pt x="184365" y="607790"/>
                  <a:pt x="148079" y="-1810"/>
                  <a:pt x="160779" y="4"/>
                </a:cubicBezTo>
                <a:cubicBezTo>
                  <a:pt x="173479" y="1818"/>
                  <a:pt x="236979" y="618675"/>
                  <a:pt x="247865" y="620489"/>
                </a:cubicBezTo>
                <a:cubicBezTo>
                  <a:pt x="258751" y="622303"/>
                  <a:pt x="215208" y="10889"/>
                  <a:pt x="226094" y="10889"/>
                </a:cubicBezTo>
                <a:cubicBezTo>
                  <a:pt x="236980" y="10889"/>
                  <a:pt x="302293" y="620489"/>
                  <a:pt x="313179" y="620489"/>
                </a:cubicBezTo>
                <a:cubicBezTo>
                  <a:pt x="324065" y="620489"/>
                  <a:pt x="280522" y="7260"/>
                  <a:pt x="291408" y="10889"/>
                </a:cubicBezTo>
                <a:cubicBezTo>
                  <a:pt x="302294" y="14518"/>
                  <a:pt x="365794" y="605975"/>
                  <a:pt x="378494" y="642261"/>
                </a:cubicBezTo>
                <a:cubicBezTo>
                  <a:pt x="391194" y="678547"/>
                  <a:pt x="345837" y="302990"/>
                  <a:pt x="367608" y="228604"/>
                </a:cubicBezTo>
                <a:cubicBezTo>
                  <a:pt x="389379" y="154218"/>
                  <a:pt x="478279" y="203204"/>
                  <a:pt x="509122" y="19594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 Arrow 52">
            <a:extLst>
              <a:ext uri="{FF2B5EF4-FFF2-40B4-BE49-F238E27FC236}">
                <a16:creationId xmlns:a16="http://schemas.microsoft.com/office/drawing/2014/main" id="{ADAEEC54-54DC-63B8-4AF6-AB74F7896DEC}"/>
              </a:ext>
            </a:extLst>
          </p:cNvPr>
          <p:cNvSpPr/>
          <p:nvPr/>
        </p:nvSpPr>
        <p:spPr>
          <a:xfrm rot="5400000">
            <a:off x="10147780" y="2191001"/>
            <a:ext cx="484632" cy="26343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393F1F6C-C75A-0D46-7787-F33A55B7F72A}"/>
              </a:ext>
            </a:extLst>
          </p:cNvPr>
          <p:cNvSpPr/>
          <p:nvPr/>
        </p:nvSpPr>
        <p:spPr>
          <a:xfrm rot="376241">
            <a:off x="8818676" y="3900701"/>
            <a:ext cx="1496901" cy="107048"/>
          </a:xfrm>
          <a:custGeom>
            <a:avLst/>
            <a:gdLst>
              <a:gd name="connsiteX0" fmla="*/ 8379 w 509122"/>
              <a:gd name="connsiteY0" fmla="*/ 359232 h 644723"/>
              <a:gd name="connsiteX1" fmla="*/ 8379 w 509122"/>
              <a:gd name="connsiteY1" fmla="*/ 10889 h 644723"/>
              <a:gd name="connsiteX2" fmla="*/ 95465 w 509122"/>
              <a:gd name="connsiteY2" fmla="*/ 620489 h 644723"/>
              <a:gd name="connsiteX3" fmla="*/ 84579 w 509122"/>
              <a:gd name="connsiteY3" fmla="*/ 10889 h 644723"/>
              <a:gd name="connsiteX4" fmla="*/ 171665 w 509122"/>
              <a:gd name="connsiteY4" fmla="*/ 609604 h 644723"/>
              <a:gd name="connsiteX5" fmla="*/ 160779 w 509122"/>
              <a:gd name="connsiteY5" fmla="*/ 4 h 644723"/>
              <a:gd name="connsiteX6" fmla="*/ 247865 w 509122"/>
              <a:gd name="connsiteY6" fmla="*/ 620489 h 644723"/>
              <a:gd name="connsiteX7" fmla="*/ 226094 w 509122"/>
              <a:gd name="connsiteY7" fmla="*/ 10889 h 644723"/>
              <a:gd name="connsiteX8" fmla="*/ 313179 w 509122"/>
              <a:gd name="connsiteY8" fmla="*/ 620489 h 644723"/>
              <a:gd name="connsiteX9" fmla="*/ 291408 w 509122"/>
              <a:gd name="connsiteY9" fmla="*/ 10889 h 644723"/>
              <a:gd name="connsiteX10" fmla="*/ 378494 w 509122"/>
              <a:gd name="connsiteY10" fmla="*/ 642261 h 644723"/>
              <a:gd name="connsiteX11" fmla="*/ 367608 w 509122"/>
              <a:gd name="connsiteY11" fmla="*/ 228604 h 644723"/>
              <a:gd name="connsiteX12" fmla="*/ 509122 w 509122"/>
              <a:gd name="connsiteY12" fmla="*/ 195947 h 64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122" h="644723">
                <a:moveTo>
                  <a:pt x="8379" y="359232"/>
                </a:moveTo>
                <a:cubicBezTo>
                  <a:pt x="1122" y="163289"/>
                  <a:pt x="-6135" y="-32654"/>
                  <a:pt x="8379" y="10889"/>
                </a:cubicBezTo>
                <a:cubicBezTo>
                  <a:pt x="22893" y="54432"/>
                  <a:pt x="82765" y="620489"/>
                  <a:pt x="95465" y="620489"/>
                </a:cubicBezTo>
                <a:cubicBezTo>
                  <a:pt x="108165" y="620489"/>
                  <a:pt x="71879" y="12703"/>
                  <a:pt x="84579" y="10889"/>
                </a:cubicBezTo>
                <a:cubicBezTo>
                  <a:pt x="97279" y="9075"/>
                  <a:pt x="158965" y="611418"/>
                  <a:pt x="171665" y="609604"/>
                </a:cubicBezTo>
                <a:cubicBezTo>
                  <a:pt x="184365" y="607790"/>
                  <a:pt x="148079" y="-1810"/>
                  <a:pt x="160779" y="4"/>
                </a:cubicBezTo>
                <a:cubicBezTo>
                  <a:pt x="173479" y="1818"/>
                  <a:pt x="236979" y="618675"/>
                  <a:pt x="247865" y="620489"/>
                </a:cubicBezTo>
                <a:cubicBezTo>
                  <a:pt x="258751" y="622303"/>
                  <a:pt x="215208" y="10889"/>
                  <a:pt x="226094" y="10889"/>
                </a:cubicBezTo>
                <a:cubicBezTo>
                  <a:pt x="236980" y="10889"/>
                  <a:pt x="302293" y="620489"/>
                  <a:pt x="313179" y="620489"/>
                </a:cubicBezTo>
                <a:cubicBezTo>
                  <a:pt x="324065" y="620489"/>
                  <a:pt x="280522" y="7260"/>
                  <a:pt x="291408" y="10889"/>
                </a:cubicBezTo>
                <a:cubicBezTo>
                  <a:pt x="302294" y="14518"/>
                  <a:pt x="365794" y="605975"/>
                  <a:pt x="378494" y="642261"/>
                </a:cubicBezTo>
                <a:cubicBezTo>
                  <a:pt x="391194" y="678547"/>
                  <a:pt x="345837" y="302990"/>
                  <a:pt x="367608" y="228604"/>
                </a:cubicBezTo>
                <a:cubicBezTo>
                  <a:pt x="389379" y="154218"/>
                  <a:pt x="478279" y="203204"/>
                  <a:pt x="509122" y="19594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B230C69-AE3C-A57A-110F-DDCC1FA55BC0}"/>
              </a:ext>
            </a:extLst>
          </p:cNvPr>
          <p:cNvSpPr/>
          <p:nvPr/>
        </p:nvSpPr>
        <p:spPr>
          <a:xfrm rot="2264191">
            <a:off x="8425427" y="4354346"/>
            <a:ext cx="1496901" cy="107048"/>
          </a:xfrm>
          <a:custGeom>
            <a:avLst/>
            <a:gdLst>
              <a:gd name="connsiteX0" fmla="*/ 8379 w 509122"/>
              <a:gd name="connsiteY0" fmla="*/ 359232 h 644723"/>
              <a:gd name="connsiteX1" fmla="*/ 8379 w 509122"/>
              <a:gd name="connsiteY1" fmla="*/ 10889 h 644723"/>
              <a:gd name="connsiteX2" fmla="*/ 95465 w 509122"/>
              <a:gd name="connsiteY2" fmla="*/ 620489 h 644723"/>
              <a:gd name="connsiteX3" fmla="*/ 84579 w 509122"/>
              <a:gd name="connsiteY3" fmla="*/ 10889 h 644723"/>
              <a:gd name="connsiteX4" fmla="*/ 171665 w 509122"/>
              <a:gd name="connsiteY4" fmla="*/ 609604 h 644723"/>
              <a:gd name="connsiteX5" fmla="*/ 160779 w 509122"/>
              <a:gd name="connsiteY5" fmla="*/ 4 h 644723"/>
              <a:gd name="connsiteX6" fmla="*/ 247865 w 509122"/>
              <a:gd name="connsiteY6" fmla="*/ 620489 h 644723"/>
              <a:gd name="connsiteX7" fmla="*/ 226094 w 509122"/>
              <a:gd name="connsiteY7" fmla="*/ 10889 h 644723"/>
              <a:gd name="connsiteX8" fmla="*/ 313179 w 509122"/>
              <a:gd name="connsiteY8" fmla="*/ 620489 h 644723"/>
              <a:gd name="connsiteX9" fmla="*/ 291408 w 509122"/>
              <a:gd name="connsiteY9" fmla="*/ 10889 h 644723"/>
              <a:gd name="connsiteX10" fmla="*/ 378494 w 509122"/>
              <a:gd name="connsiteY10" fmla="*/ 642261 h 644723"/>
              <a:gd name="connsiteX11" fmla="*/ 367608 w 509122"/>
              <a:gd name="connsiteY11" fmla="*/ 228604 h 644723"/>
              <a:gd name="connsiteX12" fmla="*/ 509122 w 509122"/>
              <a:gd name="connsiteY12" fmla="*/ 195947 h 64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122" h="644723">
                <a:moveTo>
                  <a:pt x="8379" y="359232"/>
                </a:moveTo>
                <a:cubicBezTo>
                  <a:pt x="1122" y="163289"/>
                  <a:pt x="-6135" y="-32654"/>
                  <a:pt x="8379" y="10889"/>
                </a:cubicBezTo>
                <a:cubicBezTo>
                  <a:pt x="22893" y="54432"/>
                  <a:pt x="82765" y="620489"/>
                  <a:pt x="95465" y="620489"/>
                </a:cubicBezTo>
                <a:cubicBezTo>
                  <a:pt x="108165" y="620489"/>
                  <a:pt x="71879" y="12703"/>
                  <a:pt x="84579" y="10889"/>
                </a:cubicBezTo>
                <a:cubicBezTo>
                  <a:pt x="97279" y="9075"/>
                  <a:pt x="158965" y="611418"/>
                  <a:pt x="171665" y="609604"/>
                </a:cubicBezTo>
                <a:cubicBezTo>
                  <a:pt x="184365" y="607790"/>
                  <a:pt x="148079" y="-1810"/>
                  <a:pt x="160779" y="4"/>
                </a:cubicBezTo>
                <a:cubicBezTo>
                  <a:pt x="173479" y="1818"/>
                  <a:pt x="236979" y="618675"/>
                  <a:pt x="247865" y="620489"/>
                </a:cubicBezTo>
                <a:cubicBezTo>
                  <a:pt x="258751" y="622303"/>
                  <a:pt x="215208" y="10889"/>
                  <a:pt x="226094" y="10889"/>
                </a:cubicBezTo>
                <a:cubicBezTo>
                  <a:pt x="236980" y="10889"/>
                  <a:pt x="302293" y="620489"/>
                  <a:pt x="313179" y="620489"/>
                </a:cubicBezTo>
                <a:cubicBezTo>
                  <a:pt x="324065" y="620489"/>
                  <a:pt x="280522" y="7260"/>
                  <a:pt x="291408" y="10889"/>
                </a:cubicBezTo>
                <a:cubicBezTo>
                  <a:pt x="302294" y="14518"/>
                  <a:pt x="365794" y="605975"/>
                  <a:pt x="378494" y="642261"/>
                </a:cubicBezTo>
                <a:cubicBezTo>
                  <a:pt x="391194" y="678547"/>
                  <a:pt x="345837" y="302990"/>
                  <a:pt x="367608" y="228604"/>
                </a:cubicBezTo>
                <a:cubicBezTo>
                  <a:pt x="389379" y="154218"/>
                  <a:pt x="478279" y="203204"/>
                  <a:pt x="509122" y="19594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9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0A90-BBD2-732D-5A80-5F22B1F7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Nuclear Data Deficiencies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44FA7F-5559-7ED3-EF29-0872D2641C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179514"/>
            <a:ext cx="4691743" cy="50307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Experimental work has revealed that nuclear data is not sufficient for many elements of interest. Improved nuclear data is required.</a:t>
            </a:r>
          </a:p>
          <a:p>
            <a:r>
              <a:rPr lang="en-US" dirty="0"/>
              <a:t>Prior efforts in this area have identified:</a:t>
            </a:r>
          </a:p>
          <a:p>
            <a:pPr lvl="1"/>
            <a:r>
              <a:rPr lang="en-US" dirty="0"/>
              <a:t>Spurious (not-real) gamma-ray peaks</a:t>
            </a:r>
          </a:p>
          <a:p>
            <a:pPr lvl="2"/>
            <a:r>
              <a:rPr lang="en-US" dirty="0"/>
              <a:t>Lim et al., (2017)</a:t>
            </a:r>
          </a:p>
          <a:p>
            <a:pPr lvl="2"/>
            <a:r>
              <a:rPr lang="en-US" dirty="0"/>
              <a:t>Mauborgne et al. (2020)</a:t>
            </a:r>
          </a:p>
          <a:p>
            <a:pPr lvl="1"/>
            <a:r>
              <a:rPr lang="en-US" dirty="0"/>
              <a:t>Unphysical gamma-ray emission energy distributions (peak shapes):</a:t>
            </a:r>
          </a:p>
          <a:p>
            <a:pPr lvl="2"/>
            <a:r>
              <a:rPr lang="en-US" dirty="0"/>
              <a:t>Prettyman et al. (2006)</a:t>
            </a:r>
          </a:p>
          <a:p>
            <a:pPr lvl="2"/>
            <a:r>
              <a:rPr lang="en-US" dirty="0"/>
              <a:t>Peplowski (2020)</a:t>
            </a:r>
          </a:p>
          <a:p>
            <a:pPr lvl="1"/>
            <a:r>
              <a:rPr lang="en-US" dirty="0"/>
              <a:t>Inaccurate gamma-ray production rates</a:t>
            </a:r>
          </a:p>
          <a:p>
            <a:pPr lvl="2"/>
            <a:r>
              <a:rPr lang="en-US" dirty="0"/>
              <a:t>Yamashita et al. (2003)</a:t>
            </a:r>
          </a:p>
          <a:p>
            <a:pPr lvl="2"/>
            <a:r>
              <a:rPr lang="en-US" dirty="0"/>
              <a:t>Bruckner et al. (2011)</a:t>
            </a:r>
          </a:p>
          <a:p>
            <a:pPr lvl="2"/>
            <a:r>
              <a:rPr lang="en-US" dirty="0"/>
              <a:t>Mauborgne et al. (2020)</a:t>
            </a:r>
          </a:p>
          <a:p>
            <a:pPr lvl="2"/>
            <a:r>
              <a:rPr lang="en-US" dirty="0"/>
              <a:t>Peplowski (2020).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2B47F-B7ED-C9C3-A996-F25FFB18D6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997" y="1643953"/>
            <a:ext cx="6855619" cy="33874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6D6B2B-5295-5136-98C8-ABBCA69A822F}"/>
              </a:ext>
            </a:extLst>
          </p:cNvPr>
          <p:cNvSpPr txBox="1"/>
          <p:nvPr/>
        </p:nvSpPr>
        <p:spPr>
          <a:xfrm>
            <a:off x="5897367" y="5494223"/>
            <a:ext cx="619024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tx2">
                    <a:lumMod val="75000"/>
                  </a:schemeClr>
                </a:solidFill>
              </a:rPr>
              <a:t>GEANT4 fails to reproduced 440-keV gamma-ray production from Na, as measured during a benchmarking experiment detailed by Peplowski (2020).</a:t>
            </a:r>
          </a:p>
        </p:txBody>
      </p:sp>
    </p:spTree>
    <p:extLst>
      <p:ext uri="{BB962C8B-B14F-4D97-AF65-F5344CB8AC3E}">
        <p14:creationId xmlns:p14="http://schemas.microsoft.com/office/powerpoint/2010/main" val="48505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0A90-BBD2-732D-5A80-5F22B1F7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Nuclear Data Deficiencies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44FA7F-5559-7ED3-EF29-0872D2641C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179514"/>
            <a:ext cx="4691743" cy="50307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Experimental work has revealed that nuclear data is not sufficient for many elements of interest. Improved nuclear data is required.</a:t>
            </a:r>
          </a:p>
          <a:p>
            <a:r>
              <a:rPr lang="en-US" dirty="0"/>
              <a:t>Prior efforts in this area have identified:</a:t>
            </a:r>
          </a:p>
          <a:p>
            <a:pPr lvl="1"/>
            <a:r>
              <a:rPr lang="en-US" dirty="0"/>
              <a:t>Spurious (not-real) gamma-ray peaks</a:t>
            </a:r>
          </a:p>
          <a:p>
            <a:pPr lvl="2"/>
            <a:r>
              <a:rPr lang="en-US" dirty="0"/>
              <a:t>Lim et al., (2017)</a:t>
            </a:r>
          </a:p>
          <a:p>
            <a:pPr lvl="2"/>
            <a:r>
              <a:rPr lang="en-US" dirty="0"/>
              <a:t>Mauborgne et al. (2020)</a:t>
            </a:r>
          </a:p>
          <a:p>
            <a:pPr lvl="1"/>
            <a:r>
              <a:rPr lang="en-US" dirty="0"/>
              <a:t>Unphysical gamma-ray emission energy distributions (peak shapes):</a:t>
            </a:r>
          </a:p>
          <a:p>
            <a:pPr lvl="2"/>
            <a:r>
              <a:rPr lang="en-US" dirty="0"/>
              <a:t>Prettyman et al. (2006)</a:t>
            </a:r>
          </a:p>
          <a:p>
            <a:pPr lvl="2"/>
            <a:r>
              <a:rPr lang="en-US" dirty="0"/>
              <a:t>Peplowski (2020)</a:t>
            </a:r>
          </a:p>
          <a:p>
            <a:pPr lvl="1"/>
            <a:r>
              <a:rPr lang="en-US" dirty="0"/>
              <a:t>Inaccurate gamma-ray production rates</a:t>
            </a:r>
          </a:p>
          <a:p>
            <a:pPr lvl="2"/>
            <a:r>
              <a:rPr lang="en-US" dirty="0"/>
              <a:t>Yamashita et al. (2003)</a:t>
            </a:r>
          </a:p>
          <a:p>
            <a:pPr lvl="2"/>
            <a:r>
              <a:rPr lang="en-US" dirty="0"/>
              <a:t>Bruckner et al. (2011)</a:t>
            </a:r>
          </a:p>
          <a:p>
            <a:pPr lvl="2"/>
            <a:r>
              <a:rPr lang="en-US" dirty="0"/>
              <a:t>Mauborgne et al. (2020)</a:t>
            </a:r>
          </a:p>
          <a:p>
            <a:pPr lvl="2"/>
            <a:r>
              <a:rPr lang="en-US" dirty="0"/>
              <a:t>Peplowski (2020).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2EAE6-CBB7-B815-66E5-F4C8CDEB0372}"/>
              </a:ext>
            </a:extLst>
          </p:cNvPr>
          <p:cNvSpPr txBox="1"/>
          <p:nvPr/>
        </p:nvSpPr>
        <p:spPr>
          <a:xfrm>
            <a:off x="5148943" y="6014705"/>
            <a:ext cx="693867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chemeClr val="tx2">
                    <a:lumMod val="75000"/>
                  </a:schemeClr>
                </a:solidFill>
              </a:rPr>
              <a:t>SLB, Inc. uses measured gamma spectra from experiments to interpret data due to shortcomings in neutron cross section libraries (see example from Mauborgne et al., 2020)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FAEE9-9365-5BC5-728D-B1DE429F3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905" y="983132"/>
            <a:ext cx="6251895" cy="50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6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F4E95-7704-5D37-27AC-187DA9B6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Berkeley Atlas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CBC2D-F6B5-304E-9256-72CF7B7A6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239010"/>
            <a:ext cx="5143500" cy="50365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Produce an Atlas of cross sections, measured at 14 MeV neutron energy, for use developing improved neutron cross section libraries.</a:t>
            </a:r>
          </a:p>
          <a:p>
            <a:r>
              <a:rPr lang="en-US" dirty="0">
                <a:solidFill>
                  <a:schemeClr val="bg1"/>
                </a:solidFill>
              </a:rPr>
              <a:t>We have a new technique for making high-precision measurements of gamma-ray production cross sections using a DT neutron generator, paired with associated particle imaging (API).</a:t>
            </a:r>
          </a:p>
          <a:p>
            <a:r>
              <a:rPr lang="en-US" dirty="0">
                <a:solidFill>
                  <a:schemeClr val="bg1"/>
                </a:solidFill>
              </a:rPr>
              <a:t>Upgrades to existing API system</a:t>
            </a:r>
          </a:p>
          <a:p>
            <a:r>
              <a:rPr lang="en-US" dirty="0">
                <a:solidFill>
                  <a:schemeClr val="bg1"/>
                </a:solidFill>
              </a:rPr>
              <a:t>Perform identical measurements on a range of target material of interest for applied nuclear sciences.</a:t>
            </a:r>
          </a:p>
          <a:p>
            <a:r>
              <a:rPr lang="en-US" dirty="0">
                <a:solidFill>
                  <a:schemeClr val="bg1"/>
                </a:solidFill>
              </a:rPr>
              <a:t>Provide cross-section measurements to the NNDC for evaluation and incorporation into future neutron cross section libraries releases.</a:t>
            </a:r>
          </a:p>
          <a:p>
            <a:pPr marL="922338" lvl="2" indent="0">
              <a:buNone/>
            </a:pPr>
            <a:endParaRPr lang="en-US" dirty="0"/>
          </a:p>
          <a:p>
            <a:pPr marL="447675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19817-A43B-B7A7-F50B-B97588D8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293" y="1389394"/>
            <a:ext cx="5379507" cy="407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55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F4E95-7704-5D37-27AC-187DA9B6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Berkeley Atlas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CBC2D-F6B5-304E-9256-72CF7B7A6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239010"/>
            <a:ext cx="5143500" cy="50365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Produce an Atlas of cross sections, measured at 14 MeV neutron energy, for use developing improved neutron cross section libraries.</a:t>
            </a:r>
          </a:p>
          <a:p>
            <a:r>
              <a:rPr lang="en-US" dirty="0"/>
              <a:t>We have a new technique for making high-precision measurements of gamma-ray production cross sections using a DT neutron generator, paired with associated particle imaging (API).</a:t>
            </a:r>
          </a:p>
          <a:p>
            <a:r>
              <a:rPr lang="en-US" dirty="0">
                <a:solidFill>
                  <a:schemeClr val="bg1"/>
                </a:solidFill>
              </a:rPr>
              <a:t>Upgrades to existing API system</a:t>
            </a:r>
          </a:p>
          <a:p>
            <a:r>
              <a:rPr lang="en-US" dirty="0">
                <a:solidFill>
                  <a:schemeClr val="bg1"/>
                </a:solidFill>
              </a:rPr>
              <a:t>Perform identical measurements on a range of target material of interest for applied nuclear sciences.</a:t>
            </a:r>
          </a:p>
          <a:p>
            <a:r>
              <a:rPr lang="en-US" dirty="0">
                <a:solidFill>
                  <a:schemeClr val="bg1"/>
                </a:solidFill>
              </a:rPr>
              <a:t>Provide cross-section measurements to the NNDC for evaluation and incorporation into future neutron cross section libraries releases.</a:t>
            </a:r>
          </a:p>
          <a:p>
            <a:pPr marL="447675" lvl="1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08BDBA-C262-8D44-9F31-16AA0566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286" y="800100"/>
            <a:ext cx="5801214" cy="49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7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F4E95-7704-5D37-27AC-187DA9B6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Berkeley Atlas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CBC2D-F6B5-304E-9256-72CF7B7A6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239010"/>
            <a:ext cx="5143500" cy="50365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Produce an Atlas of cross sections, measured at 14 MeV neutron energy, for use developing improved neutron cross section libraries.</a:t>
            </a:r>
          </a:p>
          <a:p>
            <a:r>
              <a:rPr lang="en-US" dirty="0"/>
              <a:t>We have a new technique for making high-precision measurements of gamma-ray production cross sections using a DT neutron generator, paired with associated particle imaging (API).</a:t>
            </a:r>
          </a:p>
          <a:p>
            <a:r>
              <a:rPr lang="en-US" dirty="0"/>
              <a:t>Upgrades to existing API system</a:t>
            </a:r>
          </a:p>
          <a:p>
            <a:r>
              <a:rPr lang="en-US" dirty="0">
                <a:solidFill>
                  <a:schemeClr val="bg1"/>
                </a:solidFill>
              </a:rPr>
              <a:t>Perform identical measurements on a range of target material of interest for applied nuclear sciences.</a:t>
            </a:r>
          </a:p>
          <a:p>
            <a:r>
              <a:rPr lang="en-US" dirty="0">
                <a:solidFill>
                  <a:schemeClr val="bg1"/>
                </a:solidFill>
              </a:rPr>
              <a:t>Provide cross-section measurements to the NNDC for evaluation and incorporation into future neutron cross section libraries releases.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08BDBA-C262-8D44-9F31-16AA0566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286" y="800100"/>
            <a:ext cx="5801214" cy="49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5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F4E95-7704-5D37-27AC-187DA9B6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Berkeley Atlas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CBC2D-F6B5-304E-9256-72CF7B7A6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239010"/>
            <a:ext cx="5143500" cy="50365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Produce an Atlas of cross sections, measured at 14 MeV neutron energy, for use developing improved neutron cross section libraries.</a:t>
            </a:r>
          </a:p>
          <a:p>
            <a:r>
              <a:rPr lang="en-US" dirty="0"/>
              <a:t>We have a new technique for making high-precision measurements of gamma-ray production cross sections using a DT neutron generator, paired with associated particle imaging (API).</a:t>
            </a:r>
          </a:p>
          <a:p>
            <a:r>
              <a:rPr lang="en-US" dirty="0"/>
              <a:t>Upgrades to existing API system</a:t>
            </a:r>
          </a:p>
          <a:p>
            <a:r>
              <a:rPr lang="en-US" dirty="0"/>
              <a:t>Perform identical measurements on a range of target material of interest for applied nuclear sciences.</a:t>
            </a:r>
          </a:p>
          <a:p>
            <a:r>
              <a:rPr lang="en-US" dirty="0">
                <a:solidFill>
                  <a:schemeClr val="bg1"/>
                </a:solidFill>
              </a:rPr>
              <a:t>Provide cross-section measurements to the NNDC for evaluation and incorporation into future neutron cross section libraries releases.</a:t>
            </a:r>
          </a:p>
          <a:p>
            <a:pPr lvl="2"/>
            <a:endParaRPr lang="en-US" dirty="0"/>
          </a:p>
          <a:p>
            <a:pPr marL="922338" lvl="2" indent="0">
              <a:buNone/>
            </a:pPr>
            <a:endParaRPr lang="en-US" dirty="0"/>
          </a:p>
          <a:p>
            <a:pPr marL="447675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FAA3D-235B-4263-0CDA-9BC60C8E0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070" y="1350202"/>
            <a:ext cx="5412730" cy="3237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60E79-26C6-F3AB-FE28-0FF35707D862}"/>
              </a:ext>
            </a:extLst>
          </p:cNvPr>
          <p:cNvSpPr txBox="1"/>
          <p:nvPr/>
        </p:nvSpPr>
        <p:spPr>
          <a:xfrm>
            <a:off x="6096000" y="4756582"/>
            <a:ext cx="5761973" cy="104644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The Atlas will include gamma-ray production cross sections for 27 different isotopes (38 different gamma-ray emissions) for materials of interest to the wide variety of applied nuclear fields listed previously.</a:t>
            </a:r>
          </a:p>
          <a:p>
            <a:endParaRPr lang="en-US" sz="2000" dirty="0" err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7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F4E95-7704-5D37-27AC-187DA9B6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Berkeley Atlas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CBC2D-F6B5-304E-9256-72CF7B7A6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239010"/>
            <a:ext cx="5143500" cy="50365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Produce an Atlas of cross sections, measured at 14 MeV neutron energy, for use developing improved neutron cross section libraries.</a:t>
            </a:r>
          </a:p>
          <a:p>
            <a:r>
              <a:rPr lang="en-US" dirty="0"/>
              <a:t>We have a new technique for making high-precision measurements of gamma-ray production cross sections using a DT neutron generator, paired with associated particle imaging (API).</a:t>
            </a:r>
          </a:p>
          <a:p>
            <a:r>
              <a:rPr lang="en-US" dirty="0"/>
              <a:t>Upgrades to existing API system</a:t>
            </a:r>
          </a:p>
          <a:p>
            <a:r>
              <a:rPr lang="en-US" dirty="0"/>
              <a:t>Perform identical measurements on a range of target material of interest for applied nuclear sciences.</a:t>
            </a:r>
          </a:p>
          <a:p>
            <a:r>
              <a:rPr lang="en-US" dirty="0"/>
              <a:t>Provide cross-section measurements to the NNDC for evaluation and incorporation into future neutron cross section libraries releases.</a:t>
            </a:r>
          </a:p>
          <a:p>
            <a:pPr marL="922338" lvl="2" indent="0">
              <a:buNone/>
            </a:pPr>
            <a:endParaRPr lang="en-US" dirty="0"/>
          </a:p>
          <a:p>
            <a:pPr marL="447675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D55C5-09DD-7D33-0566-7C408622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003" y="4117435"/>
            <a:ext cx="4708742" cy="1791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A1234-1949-9A81-3D9B-F33F4BDAD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27" y="864402"/>
            <a:ext cx="4825318" cy="281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56824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6" id="{16C812F3-2FAC-5A45-BDAF-C812BAE1DAA2}" vid="{8F7B72D4-A8C2-6840-876C-3FF5A50C17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Basic-Template_Light-Theme_16x9</Template>
  <TotalTime>1769</TotalTime>
  <Words>1210</Words>
  <Application>Microsoft Macintosh PowerPoint</Application>
  <PresentationFormat>Widescreen</PresentationFormat>
  <Paragraphs>155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.AppleSystemUIFont</vt:lpstr>
      <vt:lpstr>Arial</vt:lpstr>
      <vt:lpstr>Calibri</vt:lpstr>
      <vt:lpstr>Courier New</vt:lpstr>
      <vt:lpstr>Helvetica</vt:lpstr>
      <vt:lpstr>HelveticaNeue</vt:lpstr>
      <vt:lpstr>Wingdings</vt:lpstr>
      <vt:lpstr>APL-PowerPoint-Theme_light</vt:lpstr>
      <vt:lpstr>The Berkeley Atlas: A database of absolute cross sections for inelastic gamma-ray production with 14 MeV neutrons </vt:lpstr>
      <vt:lpstr>Applications of Neutron Inelastic Scattering</vt:lpstr>
      <vt:lpstr>Motivation – Nuclear Data Deficiencies</vt:lpstr>
      <vt:lpstr>Motivation – Nuclear Data Deficiencies</vt:lpstr>
      <vt:lpstr>Berkeley Atlas Project</vt:lpstr>
      <vt:lpstr>Berkeley Atlas Project</vt:lpstr>
      <vt:lpstr>Berkeley Atlas Project</vt:lpstr>
      <vt:lpstr>Berkeley Atlas Project</vt:lpstr>
      <vt:lpstr>Berkeley Atlas Project</vt:lpstr>
      <vt:lpstr>Proof-of-concept  experiment</vt:lpstr>
      <vt:lpstr>The Berkeley Atlas Team</vt:lpstr>
      <vt:lpstr>The Berkeley Atlas Team</vt:lpstr>
      <vt:lpstr>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Berkeley Atlas: A database of absolute cross sections for inelastic gamma-ray production with 14 MeV neutrons </dc:title>
  <dc:creator>Patrick Peplowski</dc:creator>
  <cp:lastModifiedBy>Patrick Peplowski</cp:lastModifiedBy>
  <cp:revision>12</cp:revision>
  <dcterms:created xsi:type="dcterms:W3CDTF">2023-12-04T13:51:18Z</dcterms:created>
  <dcterms:modified xsi:type="dcterms:W3CDTF">2024-02-28T01:45:59Z</dcterms:modified>
</cp:coreProperties>
</file>