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handoutMasterIdLst>
    <p:handoutMasterId r:id="rId18"/>
  </p:handoutMasterIdLst>
  <p:sldIdLst>
    <p:sldId id="256" r:id="rId5"/>
    <p:sldId id="259" r:id="rId6"/>
    <p:sldId id="257" r:id="rId7"/>
    <p:sldId id="262" r:id="rId8"/>
    <p:sldId id="258" r:id="rId9"/>
    <p:sldId id="276" r:id="rId10"/>
    <p:sldId id="264" r:id="rId11"/>
    <p:sldId id="260" r:id="rId12"/>
    <p:sldId id="277" r:id="rId13"/>
    <p:sldId id="261" r:id="rId14"/>
    <p:sldId id="267" r:id="rId15"/>
    <p:sldId id="278" r:id="rId1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5161" autoAdjust="0"/>
  </p:normalViewPr>
  <p:slideViewPr>
    <p:cSldViewPr snapToGrid="0" showGuides="1">
      <p:cViewPr varScale="1">
        <p:scale>
          <a:sx n="136" d="100"/>
          <a:sy n="136" d="100"/>
        </p:scale>
        <p:origin x="216" y="21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2/26/24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2/26/24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8"/>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28736" y="1388962"/>
            <a:ext cx="8678194" cy="978729"/>
          </a:xfrm>
        </p:spPr>
        <p:txBody>
          <a:bodyPr/>
          <a:lstStyle/>
          <a:p>
            <a:r>
              <a:rPr lang="en-US" dirty="0"/>
              <a:t>Fusion Energy Sciences: Tritium Production Session Introduction and Overview</a:t>
            </a:r>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p:txBody>
          <a:bodyPr/>
          <a:lstStyle/>
          <a:p>
            <a:r>
              <a:rPr lang="en-US" dirty="0"/>
              <a:t>Paul </a:t>
            </a:r>
            <a:r>
              <a:rPr lang="en-US" dirty="0" err="1"/>
              <a:t>Humrickhouse</a:t>
            </a:r>
            <a:endParaRPr lang="en-US" dirty="0"/>
          </a:p>
          <a:p>
            <a:r>
              <a:rPr lang="en-US" dirty="0"/>
              <a:t>February 24, 2024</a:t>
            </a:r>
          </a:p>
        </p:txBody>
      </p:sp>
    </p:spTree>
    <p:extLst>
      <p:ext uri="{BB962C8B-B14F-4D97-AF65-F5344CB8AC3E}">
        <p14:creationId xmlns:p14="http://schemas.microsoft.com/office/powerpoint/2010/main" val="417264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BFC7-1994-C6F2-84F5-D234CBE5B3F5}"/>
              </a:ext>
            </a:extLst>
          </p:cNvPr>
          <p:cNvSpPr>
            <a:spLocks noGrp="1"/>
          </p:cNvSpPr>
          <p:nvPr>
            <p:ph type="title"/>
          </p:nvPr>
        </p:nvSpPr>
        <p:spPr/>
        <p:txBody>
          <a:bodyPr/>
          <a:lstStyle/>
          <a:p>
            <a:r>
              <a:rPr lang="en-US" dirty="0"/>
              <a:t>Other materials</a:t>
            </a:r>
          </a:p>
        </p:txBody>
      </p:sp>
      <p:sp>
        <p:nvSpPr>
          <p:cNvPr id="3" name="Content Placeholder 2">
            <a:extLst>
              <a:ext uri="{FF2B5EF4-FFF2-40B4-BE49-F238E27FC236}">
                <a16:creationId xmlns:a16="http://schemas.microsoft.com/office/drawing/2014/main" id="{9E67B618-D032-7C8B-03DE-3CE14DC5FE44}"/>
              </a:ext>
            </a:extLst>
          </p:cNvPr>
          <p:cNvSpPr>
            <a:spLocks noGrp="1"/>
          </p:cNvSpPr>
          <p:nvPr>
            <p:ph idx="1"/>
          </p:nvPr>
        </p:nvSpPr>
        <p:spPr>
          <a:xfrm>
            <a:off x="429766" y="907201"/>
            <a:ext cx="11430000" cy="5515631"/>
          </a:xfrm>
        </p:spPr>
        <p:txBody>
          <a:bodyPr>
            <a:normAutofit fontScale="85000" lnSpcReduction="20000"/>
          </a:bodyPr>
          <a:lstStyle/>
          <a:p>
            <a:r>
              <a:rPr lang="en-US" dirty="0"/>
              <a:t>Coolants</a:t>
            </a:r>
          </a:p>
          <a:p>
            <a:pPr lvl="1"/>
            <a:r>
              <a:rPr lang="en-US" dirty="0"/>
              <a:t>Solid breeders require a coolant</a:t>
            </a:r>
          </a:p>
          <a:p>
            <a:pPr lvl="1"/>
            <a:r>
              <a:rPr lang="en-US" dirty="0"/>
              <a:t>Liquid breeders can in principle also act as a coolant, but have some drawbacks for this purpose</a:t>
            </a:r>
          </a:p>
          <a:p>
            <a:pPr lvl="2"/>
            <a:r>
              <a:rPr lang="en-US" dirty="0"/>
              <a:t>High pressure drops due to magnetohydrodynamic forces (liquid metals) or high viscosity (molten salts) at high flow rates</a:t>
            </a:r>
          </a:p>
          <a:p>
            <a:pPr lvl="2"/>
            <a:r>
              <a:rPr lang="en-US" dirty="0"/>
              <a:t>Other undesirable properties such as low thermal conductivity in molten salts</a:t>
            </a:r>
          </a:p>
          <a:p>
            <a:pPr lvl="1"/>
            <a:r>
              <a:rPr lang="en-US" dirty="0"/>
              <a:t>In both cases, primary coolant candidates are:</a:t>
            </a:r>
          </a:p>
          <a:p>
            <a:pPr lvl="2"/>
            <a:r>
              <a:rPr lang="en-US" dirty="0"/>
              <a:t>Helium</a:t>
            </a:r>
          </a:p>
          <a:p>
            <a:pPr lvl="2"/>
            <a:r>
              <a:rPr lang="en-US" dirty="0"/>
              <a:t>Water </a:t>
            </a:r>
          </a:p>
          <a:p>
            <a:r>
              <a:rPr lang="en-US" dirty="0"/>
              <a:t>Tungsten</a:t>
            </a:r>
          </a:p>
          <a:p>
            <a:pPr lvl="1"/>
            <a:r>
              <a:rPr lang="en-US" dirty="0"/>
              <a:t>Tungsten appears in many components in and around the breeding blanket:</a:t>
            </a:r>
          </a:p>
          <a:p>
            <a:pPr lvl="2"/>
            <a:r>
              <a:rPr lang="en-US" dirty="0"/>
              <a:t>Plasma facing materials in the divertor</a:t>
            </a:r>
          </a:p>
          <a:p>
            <a:pPr lvl="2"/>
            <a:r>
              <a:rPr lang="en-US" dirty="0"/>
              <a:t>Armor on the FW/blanket</a:t>
            </a:r>
          </a:p>
          <a:p>
            <a:pPr lvl="2"/>
            <a:r>
              <a:rPr lang="en-US" dirty="0"/>
              <a:t>Conducting shells used to stabilize the plasma</a:t>
            </a:r>
          </a:p>
          <a:p>
            <a:pPr lvl="2"/>
            <a:r>
              <a:rPr lang="en-US" dirty="0"/>
              <a:t>Shielding</a:t>
            </a:r>
          </a:p>
          <a:p>
            <a:pPr lvl="1"/>
            <a:r>
              <a:rPr lang="en-US" dirty="0"/>
              <a:t>Its effect on breeding may be mixed; it’s a strong thermal absorber but can also multiply at high energy*</a:t>
            </a:r>
            <a:endParaRPr lang="en-US" baseline="30000" dirty="0"/>
          </a:p>
          <a:p>
            <a:pPr lvl="2"/>
            <a:endParaRPr lang="en-US" dirty="0"/>
          </a:p>
        </p:txBody>
      </p:sp>
      <p:sp>
        <p:nvSpPr>
          <p:cNvPr id="4" name="TextBox 3">
            <a:extLst>
              <a:ext uri="{FF2B5EF4-FFF2-40B4-BE49-F238E27FC236}">
                <a16:creationId xmlns:a16="http://schemas.microsoft.com/office/drawing/2014/main" id="{A9A9D988-64CA-FF48-A87C-90D1989B83E3}"/>
              </a:ext>
            </a:extLst>
          </p:cNvPr>
          <p:cNvSpPr txBox="1"/>
          <p:nvPr/>
        </p:nvSpPr>
        <p:spPr>
          <a:xfrm>
            <a:off x="2005070" y="6516217"/>
            <a:ext cx="5240537" cy="258532"/>
          </a:xfrm>
          <a:prstGeom prst="rect">
            <a:avLst/>
          </a:prstGeom>
          <a:noFill/>
        </p:spPr>
        <p:txBody>
          <a:bodyPr wrap="none" rtlCol="0">
            <a:spAutoFit/>
          </a:bodyPr>
          <a:lstStyle/>
          <a:p>
            <a:pPr algn="l">
              <a:lnSpc>
                <a:spcPct val="90000"/>
              </a:lnSpc>
            </a:pPr>
            <a:r>
              <a:rPr lang="en-US" sz="1200" dirty="0">
                <a:latin typeface="+mn-lt"/>
              </a:rPr>
              <a:t>*B. </a:t>
            </a:r>
            <a:r>
              <a:rPr lang="en-US" sz="1200" dirty="0" err="1">
                <a:latin typeface="+mn-lt"/>
              </a:rPr>
              <a:t>Sorbom</a:t>
            </a:r>
            <a:r>
              <a:rPr lang="en-US" sz="1200" dirty="0">
                <a:latin typeface="+mn-lt"/>
              </a:rPr>
              <a:t> et al., </a:t>
            </a:r>
            <a:r>
              <a:rPr lang="en-US" sz="1200" i="1" dirty="0">
                <a:latin typeface="+mn-lt"/>
              </a:rPr>
              <a:t>Fusion Engineering and Design </a:t>
            </a:r>
            <a:r>
              <a:rPr lang="en-US" sz="1200" b="1" dirty="0">
                <a:latin typeface="+mn-lt"/>
              </a:rPr>
              <a:t>100</a:t>
            </a:r>
            <a:r>
              <a:rPr lang="en-US" sz="1200" i="1" dirty="0">
                <a:latin typeface="+mn-lt"/>
              </a:rPr>
              <a:t> </a:t>
            </a:r>
            <a:r>
              <a:rPr lang="en-US" sz="1200" dirty="0">
                <a:latin typeface="+mn-lt"/>
              </a:rPr>
              <a:t>(2015) 378-405.</a:t>
            </a:r>
          </a:p>
        </p:txBody>
      </p:sp>
    </p:spTree>
    <p:extLst>
      <p:ext uri="{BB962C8B-B14F-4D97-AF65-F5344CB8AC3E}">
        <p14:creationId xmlns:p14="http://schemas.microsoft.com/office/powerpoint/2010/main" val="1289561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4BC7-C7DD-8476-CE0B-9B8E4D3C7CC5}"/>
              </a:ext>
            </a:extLst>
          </p:cNvPr>
          <p:cNvSpPr>
            <a:spLocks noGrp="1"/>
          </p:cNvSpPr>
          <p:nvPr>
            <p:ph type="title"/>
          </p:nvPr>
        </p:nvSpPr>
        <p:spPr/>
        <p:txBody>
          <a:bodyPr/>
          <a:lstStyle/>
          <a:p>
            <a:r>
              <a:rPr lang="en-US" dirty="0"/>
              <a:t>Blanket Concepts</a:t>
            </a:r>
          </a:p>
        </p:txBody>
      </p:sp>
      <p:sp>
        <p:nvSpPr>
          <p:cNvPr id="3" name="Content Placeholder 2">
            <a:extLst>
              <a:ext uri="{FF2B5EF4-FFF2-40B4-BE49-F238E27FC236}">
                <a16:creationId xmlns:a16="http://schemas.microsoft.com/office/drawing/2014/main" id="{934E9CF9-7D64-92DD-B67A-F2E560A06167}"/>
              </a:ext>
            </a:extLst>
          </p:cNvPr>
          <p:cNvSpPr>
            <a:spLocks noGrp="1"/>
          </p:cNvSpPr>
          <p:nvPr>
            <p:ph idx="1"/>
          </p:nvPr>
        </p:nvSpPr>
        <p:spPr>
          <a:xfrm>
            <a:off x="294330" y="944247"/>
            <a:ext cx="7109005" cy="5644896"/>
          </a:xfrm>
        </p:spPr>
        <p:txBody>
          <a:bodyPr>
            <a:normAutofit fontScale="92500" lnSpcReduction="10000"/>
          </a:bodyPr>
          <a:lstStyle/>
          <a:p>
            <a:r>
              <a:rPr lang="en-US" dirty="0"/>
              <a:t>Blanket concepts pair breeder/multiplier with structural and other materials and coolants based on their compatibility</a:t>
            </a:r>
          </a:p>
          <a:p>
            <a:pPr lvl="1"/>
            <a:r>
              <a:rPr lang="en-US" dirty="0" err="1"/>
              <a:t>PbLi</a:t>
            </a:r>
            <a:r>
              <a:rPr lang="en-US" dirty="0"/>
              <a:t>, solid breeders typically paired with RAFM steel structure and helium or water coolant</a:t>
            </a:r>
          </a:p>
          <a:p>
            <a:pPr lvl="2"/>
            <a:r>
              <a:rPr lang="en-US" dirty="0"/>
              <a:t>These are the most studied designs</a:t>
            </a:r>
          </a:p>
          <a:p>
            <a:pPr lvl="1"/>
            <a:r>
              <a:rPr lang="en-US" dirty="0"/>
              <a:t>Lithium traditionally paired with vanadium</a:t>
            </a:r>
          </a:p>
          <a:p>
            <a:pPr lvl="2"/>
            <a:r>
              <a:rPr lang="en-US" dirty="0"/>
              <a:t>It may help getter impurities (O, H, T) that would otherwise significantly impact vanadium</a:t>
            </a:r>
          </a:p>
          <a:p>
            <a:pPr lvl="2"/>
            <a:r>
              <a:rPr lang="en-US" dirty="0"/>
              <a:t>Poor or questionable compatibility with other candidate structural materials</a:t>
            </a:r>
          </a:p>
          <a:p>
            <a:pPr lvl="1"/>
            <a:r>
              <a:rPr lang="en-US" dirty="0"/>
              <a:t>Material solution for </a:t>
            </a:r>
            <a:r>
              <a:rPr lang="en-US" dirty="0" err="1"/>
              <a:t>FLiBe</a:t>
            </a:r>
            <a:r>
              <a:rPr lang="en-US" dirty="0"/>
              <a:t> unclear</a:t>
            </a:r>
          </a:p>
          <a:p>
            <a:pPr lvl="2"/>
            <a:r>
              <a:rPr lang="en-US" dirty="0"/>
              <a:t>High melt temperature (459 ºC) leaves little/no temperature window for operation with RAFM steel (&lt; 550 ºC)</a:t>
            </a:r>
          </a:p>
          <a:p>
            <a:pPr lvl="2"/>
            <a:r>
              <a:rPr lang="en-US" dirty="0"/>
              <a:t>Corrosion compatibility with all materials a concern</a:t>
            </a:r>
          </a:p>
          <a:p>
            <a:pPr lvl="1"/>
            <a:endParaRPr lang="en-US" dirty="0"/>
          </a:p>
          <a:p>
            <a:pPr lvl="1"/>
            <a:endParaRPr lang="en-US" dirty="0"/>
          </a:p>
          <a:p>
            <a:pPr lvl="1"/>
            <a:endParaRPr lang="en-US" dirty="0"/>
          </a:p>
        </p:txBody>
      </p:sp>
      <p:pic>
        <p:nvPicPr>
          <p:cNvPr id="4" name="Picture 2" descr="ttps://ars.els-cdn.com/content/image/1-s2.0-S0920379615302465-gr3.jpg">
            <a:extLst>
              <a:ext uri="{FF2B5EF4-FFF2-40B4-BE49-F238E27FC236}">
                <a16:creationId xmlns:a16="http://schemas.microsoft.com/office/drawing/2014/main" id="{48A200DA-DE32-763F-6524-F78230BC2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35" y="668697"/>
            <a:ext cx="4788665" cy="2178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E0CFAE-AE18-A6D7-1E72-32CAA495C70D}"/>
              </a:ext>
            </a:extLst>
          </p:cNvPr>
          <p:cNvSpPr/>
          <p:nvPr/>
        </p:nvSpPr>
        <p:spPr>
          <a:xfrm>
            <a:off x="7273827" y="157256"/>
            <a:ext cx="4985659" cy="461665"/>
          </a:xfrm>
          <a:prstGeom prst="rect">
            <a:avLst/>
          </a:prstGeom>
        </p:spPr>
        <p:txBody>
          <a:bodyPr wrap="none">
            <a:spAutoFit/>
          </a:bodyPr>
          <a:lstStyle/>
          <a:p>
            <a:pPr algn="ctr"/>
            <a:r>
              <a:rPr lang="en-US" sz="1200" b="1" dirty="0">
                <a:latin typeface="+mn-lt"/>
              </a:rPr>
              <a:t>US Design – Dual Cooled Lead Lithium (DCLL)</a:t>
            </a:r>
          </a:p>
          <a:p>
            <a:pPr algn="ctr"/>
            <a:r>
              <a:rPr lang="en-US" sz="1200" dirty="0">
                <a:latin typeface="+mn-lt"/>
              </a:rPr>
              <a:t>M. </a:t>
            </a:r>
            <a:r>
              <a:rPr lang="en-US" sz="1200" dirty="0" err="1">
                <a:latin typeface="+mn-lt"/>
              </a:rPr>
              <a:t>Abdou</a:t>
            </a:r>
            <a:r>
              <a:rPr lang="en-US" sz="1200" dirty="0">
                <a:latin typeface="+mn-lt"/>
              </a:rPr>
              <a:t> et al. / Fusion Engineering and Design 100 (2015) 2–43 </a:t>
            </a:r>
          </a:p>
        </p:txBody>
      </p:sp>
      <p:pic>
        <p:nvPicPr>
          <p:cNvPr id="7" name="図 4">
            <a:extLst>
              <a:ext uri="{FF2B5EF4-FFF2-40B4-BE49-F238E27FC236}">
                <a16:creationId xmlns:a16="http://schemas.microsoft.com/office/drawing/2014/main" id="{0B4249D3-247B-1395-53A3-D5FE880DC54C}"/>
              </a:ext>
            </a:extLst>
          </p:cNvPr>
          <p:cNvPicPr>
            <a:picLocks noChangeAspect="1"/>
          </p:cNvPicPr>
          <p:nvPr/>
        </p:nvPicPr>
        <p:blipFill>
          <a:blip r:embed="rId3"/>
          <a:stretch>
            <a:fillRect/>
          </a:stretch>
        </p:blipFill>
        <p:spPr>
          <a:xfrm>
            <a:off x="7203647" y="3606450"/>
            <a:ext cx="4988353" cy="3251550"/>
          </a:xfrm>
          <a:prstGeom prst="rect">
            <a:avLst/>
          </a:prstGeom>
        </p:spPr>
      </p:pic>
      <p:sp>
        <p:nvSpPr>
          <p:cNvPr id="9" name="TextBox 8">
            <a:extLst>
              <a:ext uri="{FF2B5EF4-FFF2-40B4-BE49-F238E27FC236}">
                <a16:creationId xmlns:a16="http://schemas.microsoft.com/office/drawing/2014/main" id="{C36C1748-A95F-5A62-7BFB-936939C7BE24}"/>
              </a:ext>
            </a:extLst>
          </p:cNvPr>
          <p:cNvSpPr txBox="1"/>
          <p:nvPr/>
        </p:nvSpPr>
        <p:spPr>
          <a:xfrm>
            <a:off x="7457626" y="3121223"/>
            <a:ext cx="4615366" cy="461665"/>
          </a:xfrm>
          <a:prstGeom prst="rect">
            <a:avLst/>
          </a:prstGeom>
          <a:noFill/>
        </p:spPr>
        <p:txBody>
          <a:bodyPr wrap="none" rtlCol="0">
            <a:spAutoFit/>
          </a:bodyPr>
          <a:lstStyle/>
          <a:p>
            <a:pPr algn="ctr"/>
            <a:r>
              <a:rPr lang="en-US" sz="1200" b="1" dirty="0">
                <a:latin typeface="+mn-lt"/>
              </a:rPr>
              <a:t>JA DEMO Design – Water Cooled Ceramic Breeder (WCCB)</a:t>
            </a:r>
          </a:p>
          <a:p>
            <a:pPr algn="ctr"/>
            <a:r>
              <a:rPr lang="en-US" sz="1200" dirty="0">
                <a:latin typeface="+mn-lt"/>
              </a:rPr>
              <a:t>Y. Someya, 2018 US-JA Workshop </a:t>
            </a:r>
          </a:p>
        </p:txBody>
      </p:sp>
    </p:spTree>
    <p:extLst>
      <p:ext uri="{BB962C8B-B14F-4D97-AF65-F5344CB8AC3E}">
        <p14:creationId xmlns:p14="http://schemas.microsoft.com/office/powerpoint/2010/main" val="215657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603B-57C1-89FE-A39C-2BDC539043A5}"/>
              </a:ext>
            </a:extLst>
          </p:cNvPr>
          <p:cNvSpPr>
            <a:spLocks noGrp="1"/>
          </p:cNvSpPr>
          <p:nvPr>
            <p:ph type="title"/>
          </p:nvPr>
        </p:nvSpPr>
        <p:spPr/>
        <p:txBody>
          <a:bodyPr/>
          <a:lstStyle/>
          <a:p>
            <a:r>
              <a:rPr lang="en-US" dirty="0"/>
              <a:t>Discussion topics for the session</a:t>
            </a:r>
          </a:p>
        </p:txBody>
      </p:sp>
      <p:sp>
        <p:nvSpPr>
          <p:cNvPr id="3" name="Content Placeholder 2">
            <a:extLst>
              <a:ext uri="{FF2B5EF4-FFF2-40B4-BE49-F238E27FC236}">
                <a16:creationId xmlns:a16="http://schemas.microsoft.com/office/drawing/2014/main" id="{5DDFF0B1-7375-1F50-CE3D-2FBD75908E08}"/>
              </a:ext>
            </a:extLst>
          </p:cNvPr>
          <p:cNvSpPr>
            <a:spLocks noGrp="1"/>
          </p:cNvSpPr>
          <p:nvPr>
            <p:ph idx="1"/>
          </p:nvPr>
        </p:nvSpPr>
        <p:spPr>
          <a:xfrm>
            <a:off x="429767" y="1135942"/>
            <a:ext cx="11430000" cy="5540280"/>
          </a:xfrm>
        </p:spPr>
        <p:txBody>
          <a:bodyPr>
            <a:normAutofit fontScale="92500" lnSpcReduction="10000"/>
          </a:bodyPr>
          <a:lstStyle/>
          <a:p>
            <a:r>
              <a:rPr lang="en-US" dirty="0"/>
              <a:t>Fusion reactors are anticipated to breed the tritium needed to fuel energy production.  However, quantities of this isotope will be needed during reactor startup, and it may be in short supply.  Are there production processes or reactor materials that can be used to establish a source of tritium for fusion energy applications? </a:t>
            </a:r>
          </a:p>
          <a:p>
            <a:r>
              <a:rPr lang="en-US" dirty="0"/>
              <a:t>Which nuclear data are necessary to support testing and operation of liquid blankets? Ceramic blankets? </a:t>
            </a:r>
          </a:p>
          <a:p>
            <a:r>
              <a:rPr lang="en-US" dirty="0"/>
              <a:t>What are the uncertainties and sensitivities to tritium breeding ratio? </a:t>
            </a:r>
          </a:p>
          <a:p>
            <a:r>
              <a:rPr lang="en-US" dirty="0"/>
              <a:t>Is the accuracy of nuclear data sufficient to predict activation of breeder blankets? </a:t>
            </a:r>
          </a:p>
          <a:p>
            <a:r>
              <a:rPr lang="en-US" dirty="0"/>
              <a:t>Nuclear reactions will contribute to chemical changes in breeder blankets. Can nuclear cross sections be used to accurately predict transmutation of materials in blankets? </a:t>
            </a:r>
          </a:p>
        </p:txBody>
      </p:sp>
    </p:spTree>
    <p:extLst>
      <p:ext uri="{BB962C8B-B14F-4D97-AF65-F5344CB8AC3E}">
        <p14:creationId xmlns:p14="http://schemas.microsoft.com/office/powerpoint/2010/main" val="359472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9AF5-5334-4B3F-E514-712156C7D6E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7DD0B0B-6901-DF8D-5E98-B2D4B622CDA2}"/>
              </a:ext>
            </a:extLst>
          </p:cNvPr>
          <p:cNvSpPr>
            <a:spLocks noGrp="1"/>
          </p:cNvSpPr>
          <p:nvPr>
            <p:ph idx="1"/>
          </p:nvPr>
        </p:nvSpPr>
        <p:spPr>
          <a:xfrm>
            <a:off x="381000" y="1264324"/>
            <a:ext cx="11704504" cy="4710489"/>
          </a:xfrm>
        </p:spPr>
        <p:txBody>
          <a:bodyPr/>
          <a:lstStyle/>
          <a:p>
            <a:r>
              <a:rPr lang="en-US" dirty="0"/>
              <a:t>Tritium breeding- why and how much is required to support fusion?</a:t>
            </a:r>
          </a:p>
          <a:p>
            <a:r>
              <a:rPr lang="en-US" dirty="0"/>
              <a:t>Breeding blanket materials:</a:t>
            </a:r>
          </a:p>
          <a:p>
            <a:pPr lvl="1"/>
            <a:r>
              <a:rPr lang="en-US" dirty="0"/>
              <a:t>Breeder materials</a:t>
            </a:r>
          </a:p>
          <a:p>
            <a:pPr lvl="1"/>
            <a:r>
              <a:rPr lang="en-US" dirty="0"/>
              <a:t>Neutron multipliers</a:t>
            </a:r>
          </a:p>
          <a:p>
            <a:pPr lvl="1"/>
            <a:r>
              <a:rPr lang="en-US" dirty="0"/>
              <a:t>Structural materials</a:t>
            </a:r>
          </a:p>
          <a:p>
            <a:pPr lvl="1"/>
            <a:r>
              <a:rPr lang="en-US" dirty="0"/>
              <a:t>Coolants</a:t>
            </a:r>
          </a:p>
          <a:p>
            <a:pPr lvl="1"/>
            <a:r>
              <a:rPr lang="en-US" dirty="0"/>
              <a:t>Other materials</a:t>
            </a:r>
          </a:p>
          <a:p>
            <a:pPr lvl="1"/>
            <a:r>
              <a:rPr lang="en-US" dirty="0"/>
              <a:t>Blanket concepts</a:t>
            </a:r>
          </a:p>
          <a:p>
            <a:r>
              <a:rPr lang="en-US" dirty="0"/>
              <a:t>Discussion Topics</a:t>
            </a:r>
          </a:p>
        </p:txBody>
      </p:sp>
    </p:spTree>
    <p:extLst>
      <p:ext uri="{BB962C8B-B14F-4D97-AF65-F5344CB8AC3E}">
        <p14:creationId xmlns:p14="http://schemas.microsoft.com/office/powerpoint/2010/main" val="354081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A1F6-2F12-BA47-856D-143DAA5A2949}"/>
              </a:ext>
            </a:extLst>
          </p:cNvPr>
          <p:cNvSpPr>
            <a:spLocks noGrp="1"/>
          </p:cNvSpPr>
          <p:nvPr>
            <p:ph type="title"/>
          </p:nvPr>
        </p:nvSpPr>
        <p:spPr/>
        <p:txBody>
          <a:bodyPr/>
          <a:lstStyle/>
          <a:p>
            <a:r>
              <a:rPr lang="en-US" dirty="0"/>
              <a:t>The need for tritium breeding</a:t>
            </a:r>
          </a:p>
        </p:txBody>
      </p:sp>
      <p:pic>
        <p:nvPicPr>
          <p:cNvPr id="4098" name="Picture 2" descr="Fusion reactivities">
            <a:extLst>
              <a:ext uri="{FF2B5EF4-FFF2-40B4-BE49-F238E27FC236}">
                <a16:creationId xmlns:a16="http://schemas.microsoft.com/office/drawing/2014/main" id="{BB161E1F-0058-932B-D819-E6E71F618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69" y="1315407"/>
            <a:ext cx="4926749" cy="55425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128D06-E0DA-184B-A02E-8035F4979BA3}"/>
              </a:ext>
            </a:extLst>
          </p:cNvPr>
          <p:cNvSpPr>
            <a:spLocks noGrp="1"/>
          </p:cNvSpPr>
          <p:nvPr>
            <p:ph idx="1"/>
          </p:nvPr>
        </p:nvSpPr>
        <p:spPr>
          <a:xfrm>
            <a:off x="5042750" y="1683977"/>
            <a:ext cx="6833781" cy="5174023"/>
          </a:xfrm>
        </p:spPr>
        <p:txBody>
          <a:bodyPr>
            <a:normAutofit fontScale="92500" lnSpcReduction="10000"/>
          </a:bodyPr>
          <a:lstStyle/>
          <a:p>
            <a:r>
              <a:rPr lang="en-US" dirty="0"/>
              <a:t>The D-T fusion reaction is the most achievable</a:t>
            </a:r>
          </a:p>
          <a:p>
            <a:r>
              <a:rPr lang="en-US" dirty="0"/>
              <a:t>But tritium decays with a 12.3 year half-life, and therefore has no natural supply</a:t>
            </a:r>
          </a:p>
          <a:p>
            <a:r>
              <a:rPr lang="en-US" dirty="0"/>
              <a:t>Small amounts produced by fission reactors can supply short-pulse research devices</a:t>
            </a:r>
          </a:p>
          <a:p>
            <a:r>
              <a:rPr lang="en-US" dirty="0"/>
              <a:t>But 55.6 kg T/</a:t>
            </a:r>
            <a:r>
              <a:rPr lang="en-US" dirty="0" err="1"/>
              <a:t>GW</a:t>
            </a:r>
            <a:r>
              <a:rPr lang="en-US" baseline="-25000" dirty="0" err="1"/>
              <a:t>f</a:t>
            </a:r>
            <a:r>
              <a:rPr lang="en-US" dirty="0" err="1"/>
              <a:t>-yr</a:t>
            </a:r>
            <a:r>
              <a:rPr lang="en-US" dirty="0"/>
              <a:t> is required for sustained operation</a:t>
            </a:r>
          </a:p>
          <a:p>
            <a:r>
              <a:rPr lang="en-US" dirty="0"/>
              <a:t>This will require that it use the fusion neutrons to breed its own tritium supply, with a tritium breeding ratio (TBR) &gt; 1</a:t>
            </a:r>
          </a:p>
        </p:txBody>
      </p:sp>
      <p:cxnSp>
        <p:nvCxnSpPr>
          <p:cNvPr id="5" name="Straight Connector 4">
            <a:extLst>
              <a:ext uri="{FF2B5EF4-FFF2-40B4-BE49-F238E27FC236}">
                <a16:creationId xmlns:a16="http://schemas.microsoft.com/office/drawing/2014/main" id="{946D907B-0EF7-C473-53F3-D1468A52AC50}"/>
              </a:ext>
            </a:extLst>
          </p:cNvPr>
          <p:cNvCxnSpPr>
            <a:cxnSpLocks/>
          </p:cNvCxnSpPr>
          <p:nvPr/>
        </p:nvCxnSpPr>
        <p:spPr>
          <a:xfrm>
            <a:off x="2350010" y="1712891"/>
            <a:ext cx="0" cy="4506160"/>
          </a:xfrm>
          <a:prstGeom prst="line">
            <a:avLst/>
          </a:prstGeom>
          <a:ln w="25400">
            <a:prstDash val="dash"/>
          </a:ln>
        </p:spPr>
        <p:style>
          <a:lnRef idx="2">
            <a:schemeClr val="accent4"/>
          </a:lnRef>
          <a:fillRef idx="0">
            <a:schemeClr val="accent4"/>
          </a:fillRef>
          <a:effectRef idx="1">
            <a:schemeClr val="accent4"/>
          </a:effectRef>
          <a:fontRef idx="minor">
            <a:schemeClr val="tx1"/>
          </a:fontRef>
        </p:style>
      </p:cxnSp>
      <p:sp>
        <p:nvSpPr>
          <p:cNvPr id="7" name="Down Arrow 6">
            <a:extLst>
              <a:ext uri="{FF2B5EF4-FFF2-40B4-BE49-F238E27FC236}">
                <a16:creationId xmlns:a16="http://schemas.microsoft.com/office/drawing/2014/main" id="{D2EC8502-D167-85AB-7E0D-93160F9BA976}"/>
              </a:ext>
            </a:extLst>
          </p:cNvPr>
          <p:cNvSpPr/>
          <p:nvPr/>
        </p:nvSpPr>
        <p:spPr>
          <a:xfrm>
            <a:off x="2276858" y="1524642"/>
            <a:ext cx="155448" cy="188249"/>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A5E7580-0901-1524-5092-C266741C3778}"/>
                  </a:ext>
                </a:extLst>
              </p:cNvPr>
              <p:cNvSpPr txBox="1"/>
              <p:nvPr/>
            </p:nvSpPr>
            <p:spPr>
              <a:xfrm>
                <a:off x="7394085" y="1247643"/>
                <a:ext cx="17792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r>
                            <a:rPr lang="en-US" b="0" i="1" smtClean="0">
                              <a:latin typeface="Cambria Math" panose="02040503050406030204" pitchFamily="18" charset="0"/>
                              <a:ea typeface="Cambria Math" panose="02040503050406030204" pitchFamily="18" charset="0"/>
                            </a:rPr>
                            <m:t> </m:t>
                          </m:r>
                        </m:sub>
                        <m:sup>
                          <m:r>
                            <a:rPr lang="en-US" b="0" i="1" smtClean="0">
                              <a:latin typeface="Cambria Math" panose="02040503050406030204" pitchFamily="18" charset="0"/>
                            </a:rPr>
                            <m:t>4</m:t>
                          </m:r>
                        </m:sup>
                        <m:e>
                          <m:r>
                            <a:rPr lang="en-US" b="0" i="1" smtClean="0">
                              <a:latin typeface="Cambria Math" panose="02040503050406030204" pitchFamily="18" charset="0"/>
                            </a:rPr>
                            <m:t>𝐻𝑒</m:t>
                          </m:r>
                        </m:e>
                      </m:sPre>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xmlns="">
          <p:sp>
            <p:nvSpPr>
              <p:cNvPr id="4" name="TextBox 3">
                <a:extLst>
                  <a:ext uri="{FF2B5EF4-FFF2-40B4-BE49-F238E27FC236}">
                    <a16:creationId xmlns:a16="http://schemas.microsoft.com/office/drawing/2014/main" id="{3A5E7580-0901-1524-5092-C266741C3778}"/>
                  </a:ext>
                </a:extLst>
              </p:cNvPr>
              <p:cNvSpPr txBox="1">
                <a:spLocks noRot="1" noChangeAspect="1" noMove="1" noResize="1" noEditPoints="1" noAdjustHandles="1" noChangeArrowheads="1" noChangeShapeType="1" noTextEdit="1"/>
              </p:cNvSpPr>
              <p:nvPr/>
            </p:nvSpPr>
            <p:spPr>
              <a:xfrm>
                <a:off x="7394085" y="1247643"/>
                <a:ext cx="1779269" cy="276999"/>
              </a:xfrm>
              <a:prstGeom prst="rect">
                <a:avLst/>
              </a:prstGeom>
              <a:blipFill>
                <a:blip r:embed="rId3"/>
                <a:stretch>
                  <a:fillRect l="-2837" r="-709" b="-39130"/>
                </a:stretch>
              </a:blipFill>
            </p:spPr>
            <p:txBody>
              <a:bodyPr/>
              <a:lstStyle/>
              <a:p>
                <a:r>
                  <a:rPr lang="en-US">
                    <a:noFill/>
                  </a:rPr>
                  <a:t> </a:t>
                </a:r>
              </a:p>
            </p:txBody>
          </p:sp>
        </mc:Fallback>
      </mc:AlternateContent>
    </p:spTree>
    <p:extLst>
      <p:ext uri="{BB962C8B-B14F-4D97-AF65-F5344CB8AC3E}">
        <p14:creationId xmlns:p14="http://schemas.microsoft.com/office/powerpoint/2010/main" val="247920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15B9-2050-C021-E471-722A4931C21E}"/>
              </a:ext>
            </a:extLst>
          </p:cNvPr>
          <p:cNvSpPr>
            <a:spLocks noGrp="1"/>
          </p:cNvSpPr>
          <p:nvPr>
            <p:ph type="title"/>
          </p:nvPr>
        </p:nvSpPr>
        <p:spPr/>
        <p:txBody>
          <a:bodyPr/>
          <a:lstStyle/>
          <a:p>
            <a:r>
              <a:rPr lang="en-US" dirty="0"/>
              <a:t>T breeding from Li</a:t>
            </a:r>
          </a:p>
        </p:txBody>
      </p:sp>
      <p:sp>
        <p:nvSpPr>
          <p:cNvPr id="3" name="Content Placeholder 2">
            <a:extLst>
              <a:ext uri="{FF2B5EF4-FFF2-40B4-BE49-F238E27FC236}">
                <a16:creationId xmlns:a16="http://schemas.microsoft.com/office/drawing/2014/main" id="{0AEC76D9-5228-9C1B-C8B4-1D42322EF5F0}"/>
              </a:ext>
            </a:extLst>
          </p:cNvPr>
          <p:cNvSpPr>
            <a:spLocks noGrp="1"/>
          </p:cNvSpPr>
          <p:nvPr>
            <p:ph idx="1"/>
          </p:nvPr>
        </p:nvSpPr>
        <p:spPr>
          <a:xfrm>
            <a:off x="332233" y="1041487"/>
            <a:ext cx="7721097" cy="2924585"/>
          </a:xfrm>
        </p:spPr>
        <p:txBody>
          <a:bodyPr>
            <a:normAutofit/>
          </a:bodyPr>
          <a:lstStyle/>
          <a:p>
            <a:r>
              <a:rPr lang="en-US" dirty="0"/>
              <a:t>Fusion neutrons can produce lithium from both naturally occurring isotopes:</a:t>
            </a:r>
          </a:p>
          <a:p>
            <a:pPr lvl="1"/>
            <a:r>
              <a:rPr lang="en-US" dirty="0"/>
              <a:t>n + </a:t>
            </a:r>
            <a:r>
              <a:rPr lang="en-US" baseline="30000" dirty="0"/>
              <a:t>6</a:t>
            </a:r>
            <a:r>
              <a:rPr lang="en-US" dirty="0"/>
              <a:t>Li → </a:t>
            </a:r>
            <a:r>
              <a:rPr lang="en-US" baseline="30000" dirty="0"/>
              <a:t>4</a:t>
            </a:r>
            <a:r>
              <a:rPr lang="en-US" dirty="0"/>
              <a:t>He + T + 4.785 MeV</a:t>
            </a:r>
          </a:p>
          <a:p>
            <a:pPr lvl="2"/>
            <a:r>
              <a:rPr lang="en-US" dirty="0"/>
              <a:t>Large cross section at thermal energies</a:t>
            </a:r>
          </a:p>
          <a:p>
            <a:pPr lvl="2"/>
            <a:r>
              <a:rPr lang="en-US" dirty="0"/>
              <a:t>Exothermic: produces additional energy!</a:t>
            </a:r>
          </a:p>
          <a:p>
            <a:pPr lvl="1"/>
            <a:r>
              <a:rPr lang="en-US" dirty="0"/>
              <a:t>n + </a:t>
            </a:r>
            <a:r>
              <a:rPr lang="en-US" baseline="30000" dirty="0"/>
              <a:t>7</a:t>
            </a:r>
            <a:r>
              <a:rPr lang="en-US" dirty="0"/>
              <a:t>Li → </a:t>
            </a:r>
            <a:r>
              <a:rPr lang="en-US" baseline="30000" dirty="0"/>
              <a:t>4</a:t>
            </a:r>
            <a:r>
              <a:rPr lang="en-US" dirty="0"/>
              <a:t>He + T + n’ - 2.5 MeV</a:t>
            </a:r>
          </a:p>
          <a:p>
            <a:pPr lvl="2"/>
            <a:r>
              <a:rPr lang="en-US" dirty="0"/>
              <a:t>Produces tritium </a:t>
            </a:r>
            <a:r>
              <a:rPr lang="en-US" i="1" dirty="0"/>
              <a:t>and</a:t>
            </a:r>
            <a:r>
              <a:rPr lang="en-US" dirty="0"/>
              <a:t> a neutron</a:t>
            </a:r>
          </a:p>
        </p:txBody>
      </p:sp>
      <p:pic>
        <p:nvPicPr>
          <p:cNvPr id="4" name="Picture 3">
            <a:extLst>
              <a:ext uri="{FF2B5EF4-FFF2-40B4-BE49-F238E27FC236}">
                <a16:creationId xmlns:a16="http://schemas.microsoft.com/office/drawing/2014/main" id="{76398693-6012-4482-B3EC-F9D175BF75EB}"/>
              </a:ext>
            </a:extLst>
          </p:cNvPr>
          <p:cNvPicPr>
            <a:picLocks noChangeAspect="1"/>
          </p:cNvPicPr>
          <p:nvPr/>
        </p:nvPicPr>
        <p:blipFill>
          <a:blip r:embed="rId2"/>
          <a:stretch>
            <a:fillRect/>
          </a:stretch>
        </p:blipFill>
        <p:spPr>
          <a:xfrm>
            <a:off x="8385127" y="274320"/>
            <a:ext cx="3722509" cy="4947931"/>
          </a:xfrm>
          <a:prstGeom prst="rect">
            <a:avLst/>
          </a:prstGeom>
        </p:spPr>
      </p:pic>
      <p:sp>
        <p:nvSpPr>
          <p:cNvPr id="5" name="TextBox 4">
            <a:extLst>
              <a:ext uri="{FF2B5EF4-FFF2-40B4-BE49-F238E27FC236}">
                <a16:creationId xmlns:a16="http://schemas.microsoft.com/office/drawing/2014/main" id="{B0EEE6F5-FC61-B55D-2303-99B053F34DF4}"/>
              </a:ext>
            </a:extLst>
          </p:cNvPr>
          <p:cNvSpPr txBox="1">
            <a:spLocks noChangeArrowheads="1"/>
          </p:cNvSpPr>
          <p:nvPr/>
        </p:nvSpPr>
        <p:spPr bwMode="auto">
          <a:xfrm>
            <a:off x="7790688" y="26542"/>
            <a:ext cx="440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F. Hernandez, </a:t>
            </a:r>
            <a:r>
              <a:rPr lang="en-US" altLang="en-US" sz="1200" i="1" dirty="0"/>
              <a:t>Fusion Engineering and Design</a:t>
            </a:r>
            <a:r>
              <a:rPr lang="en-US" altLang="en-US" sz="1200" dirty="0"/>
              <a:t> </a:t>
            </a:r>
            <a:r>
              <a:rPr lang="en-US" altLang="en-US" sz="1200" b="1" dirty="0"/>
              <a:t>137</a:t>
            </a:r>
            <a:r>
              <a:rPr lang="en-US" altLang="en-US" sz="1200" dirty="0"/>
              <a:t> (2018) 243-256.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09E711-598B-5EA1-3DB1-78ED1F361CBA}"/>
                  </a:ext>
                </a:extLst>
              </p:cNvPr>
              <p:cNvSpPr txBox="1"/>
              <p:nvPr/>
            </p:nvSpPr>
            <p:spPr>
              <a:xfrm>
                <a:off x="5232410" y="62068"/>
                <a:ext cx="1779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r>
                            <a:rPr lang="en-US" b="0" i="1" smtClean="0">
                              <a:latin typeface="Cambria Math" panose="02040503050406030204" pitchFamily="18" charset="0"/>
                              <a:ea typeface="Cambria Math" panose="02040503050406030204" pitchFamily="18" charset="0"/>
                            </a:rPr>
                            <m:t> </m:t>
                          </m:r>
                        </m:sub>
                        <m:sup>
                          <m:r>
                            <a:rPr lang="en-US" b="0" i="1" smtClean="0">
                              <a:latin typeface="Cambria Math" panose="02040503050406030204" pitchFamily="18" charset="0"/>
                            </a:rPr>
                            <m:t>4</m:t>
                          </m:r>
                        </m:sup>
                        <m:e>
                          <m:r>
                            <a:rPr lang="en-US" b="0" i="1" smtClean="0">
                              <a:latin typeface="Cambria Math" panose="02040503050406030204" pitchFamily="18" charset="0"/>
                            </a:rPr>
                            <m:t>𝐻𝑒</m:t>
                          </m:r>
                        </m:e>
                      </m:sPre>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xmlns="">
          <p:sp>
            <p:nvSpPr>
              <p:cNvPr id="6" name="TextBox 5">
                <a:extLst>
                  <a:ext uri="{FF2B5EF4-FFF2-40B4-BE49-F238E27FC236}">
                    <a16:creationId xmlns:a16="http://schemas.microsoft.com/office/drawing/2014/main" id="{BF09E711-598B-5EA1-3DB1-78ED1F361CBA}"/>
                  </a:ext>
                </a:extLst>
              </p:cNvPr>
              <p:cNvSpPr txBox="1">
                <a:spLocks noRot="1" noChangeAspect="1" noMove="1" noResize="1" noEditPoints="1" noAdjustHandles="1" noChangeArrowheads="1" noChangeShapeType="1" noTextEdit="1"/>
              </p:cNvSpPr>
              <p:nvPr/>
            </p:nvSpPr>
            <p:spPr>
              <a:xfrm>
                <a:off x="5232410" y="62068"/>
                <a:ext cx="1779270" cy="276999"/>
              </a:xfrm>
              <a:prstGeom prst="rect">
                <a:avLst/>
              </a:prstGeom>
              <a:blipFill>
                <a:blip r:embed="rId3"/>
                <a:stretch>
                  <a:fillRect l="-2128" r="-1418"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21AF14-3023-6FF2-20F8-B53F3D134F1E}"/>
                  </a:ext>
                </a:extLst>
              </p:cNvPr>
              <p:cNvSpPr txBox="1"/>
              <p:nvPr/>
            </p:nvSpPr>
            <p:spPr>
              <a:xfrm>
                <a:off x="5213687" y="626560"/>
                <a:ext cx="18167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4</m:t>
                          </m:r>
                        </m:sup>
                        <m:e>
                          <m:r>
                            <a:rPr lang="en-US" i="1">
                              <a:latin typeface="Cambria Math" panose="02040503050406030204" pitchFamily="18" charset="0"/>
                            </a:rPr>
                            <m:t>𝐻𝑒</m:t>
                          </m:r>
                        </m:e>
                      </m:sPr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𝐿𝑖</m:t>
                      </m:r>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xmlns="">
          <p:sp>
            <p:nvSpPr>
              <p:cNvPr id="7" name="TextBox 6">
                <a:extLst>
                  <a:ext uri="{FF2B5EF4-FFF2-40B4-BE49-F238E27FC236}">
                    <a16:creationId xmlns:a16="http://schemas.microsoft.com/office/drawing/2014/main" id="{0A21AF14-3023-6FF2-20F8-B53F3D134F1E}"/>
                  </a:ext>
                </a:extLst>
              </p:cNvPr>
              <p:cNvSpPr txBox="1">
                <a:spLocks noRot="1" noChangeAspect="1" noMove="1" noResize="1" noEditPoints="1" noAdjustHandles="1" noChangeArrowheads="1" noChangeShapeType="1" noTextEdit="1"/>
              </p:cNvSpPr>
              <p:nvPr/>
            </p:nvSpPr>
            <p:spPr>
              <a:xfrm>
                <a:off x="5213687" y="626560"/>
                <a:ext cx="1816716" cy="276999"/>
              </a:xfrm>
              <a:prstGeom prst="rect">
                <a:avLst/>
              </a:prstGeom>
              <a:blipFill>
                <a:blip r:embed="rId4"/>
                <a:stretch>
                  <a:fillRect l="-2083" r="-694" b="-39130"/>
                </a:stretch>
              </a:blipFill>
            </p:spPr>
            <p:txBody>
              <a:bodyPr/>
              <a:lstStyle/>
              <a:p>
                <a:r>
                  <a:rPr lang="en-US">
                    <a:noFill/>
                  </a:rPr>
                  <a:t> </a:t>
                </a:r>
              </a:p>
            </p:txBody>
          </p:sp>
        </mc:Fallback>
      </mc:AlternateContent>
      <p:sp>
        <p:nvSpPr>
          <p:cNvPr id="8" name="Curved Left Arrow 7">
            <a:extLst>
              <a:ext uri="{FF2B5EF4-FFF2-40B4-BE49-F238E27FC236}">
                <a16:creationId xmlns:a16="http://schemas.microsoft.com/office/drawing/2014/main" id="{7781A7BB-A831-A8A5-8F2A-DEC2A4B904CF}"/>
              </a:ext>
            </a:extLst>
          </p:cNvPr>
          <p:cNvSpPr/>
          <p:nvPr/>
        </p:nvSpPr>
        <p:spPr>
          <a:xfrm>
            <a:off x="7030403" y="217517"/>
            <a:ext cx="636915" cy="621792"/>
          </a:xfrm>
          <a:prstGeom prst="curvedLeftArrow">
            <a:avLst>
              <a:gd name="adj1" fmla="val 0"/>
              <a:gd name="adj2" fmla="val 13821"/>
              <a:gd name="adj3" fmla="val 1638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Curved Left Arrow 8">
            <a:extLst>
              <a:ext uri="{FF2B5EF4-FFF2-40B4-BE49-F238E27FC236}">
                <a16:creationId xmlns:a16="http://schemas.microsoft.com/office/drawing/2014/main" id="{8EE0E2CF-06B1-E34E-EACF-7A5B5C597A87}"/>
              </a:ext>
            </a:extLst>
          </p:cNvPr>
          <p:cNvSpPr/>
          <p:nvPr/>
        </p:nvSpPr>
        <p:spPr>
          <a:xfrm rot="10800000">
            <a:off x="4502038" y="171917"/>
            <a:ext cx="636915" cy="621792"/>
          </a:xfrm>
          <a:prstGeom prst="curvedLeftArrow">
            <a:avLst>
              <a:gd name="adj1" fmla="val 0"/>
              <a:gd name="adj2" fmla="val 13821"/>
              <a:gd name="adj3" fmla="val 1638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Content Placeholder 2">
            <a:extLst>
              <a:ext uri="{FF2B5EF4-FFF2-40B4-BE49-F238E27FC236}">
                <a16:creationId xmlns:a16="http://schemas.microsoft.com/office/drawing/2014/main" id="{082C8CED-59FB-DCF4-02A2-54A12E38256B}"/>
              </a:ext>
            </a:extLst>
          </p:cNvPr>
          <p:cNvSpPr txBox="1">
            <a:spLocks/>
          </p:cNvSpPr>
          <p:nvPr/>
        </p:nvSpPr>
        <p:spPr bwMode="auto">
          <a:xfrm>
            <a:off x="429768" y="4104000"/>
            <a:ext cx="4483756" cy="2318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It is advantageous to enrich in </a:t>
            </a:r>
            <a:r>
              <a:rPr lang="en-US" baseline="30000" dirty="0"/>
              <a:t>6</a:t>
            </a:r>
            <a:r>
              <a:rPr lang="en-US" dirty="0"/>
              <a:t>Li to an extent (typically 40-90%) that depends on the blanket concept and other materials present</a:t>
            </a:r>
          </a:p>
        </p:txBody>
      </p:sp>
      <p:pic>
        <p:nvPicPr>
          <p:cNvPr id="11" name="Content Placeholder 4" descr="A graph of different colored lines&#10;&#10;Description automatically generated">
            <a:extLst>
              <a:ext uri="{FF2B5EF4-FFF2-40B4-BE49-F238E27FC236}">
                <a16:creationId xmlns:a16="http://schemas.microsoft.com/office/drawing/2014/main" id="{968DA793-2436-C5D4-5D4E-C986190EF2D9}"/>
              </a:ext>
            </a:extLst>
          </p:cNvPr>
          <p:cNvPicPr>
            <a:picLocks noChangeAspect="1"/>
          </p:cNvPicPr>
          <p:nvPr/>
        </p:nvPicPr>
        <p:blipFill>
          <a:blip r:embed="rId5"/>
          <a:stretch>
            <a:fillRect/>
          </a:stretch>
        </p:blipFill>
        <p:spPr bwMode="auto">
          <a:xfrm>
            <a:off x="4913524" y="3930738"/>
            <a:ext cx="3508881" cy="2941268"/>
          </a:xfrm>
          <a:prstGeom prst="rect">
            <a:avLst/>
          </a:prstGeom>
          <a:noFill/>
          <a:ln w="9525">
            <a:noFill/>
            <a:miter lim="800000"/>
            <a:headEnd/>
            <a:tailEnd/>
          </a:ln>
        </p:spPr>
      </p:pic>
    </p:spTree>
    <p:extLst>
      <p:ext uri="{BB962C8B-B14F-4D97-AF65-F5344CB8AC3E}">
        <p14:creationId xmlns:p14="http://schemas.microsoft.com/office/powerpoint/2010/main" val="365079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BA78-2DE4-D71A-B13B-2760287BAE08}"/>
              </a:ext>
            </a:extLst>
          </p:cNvPr>
          <p:cNvSpPr>
            <a:spLocks noGrp="1"/>
          </p:cNvSpPr>
          <p:nvPr>
            <p:ph type="title"/>
          </p:nvPr>
        </p:nvSpPr>
        <p:spPr/>
        <p:txBody>
          <a:bodyPr/>
          <a:lstStyle/>
          <a:p>
            <a:r>
              <a:rPr lang="en-US" dirty="0"/>
              <a:t>Neutron multipliers</a:t>
            </a:r>
          </a:p>
        </p:txBody>
      </p:sp>
      <p:sp>
        <p:nvSpPr>
          <p:cNvPr id="3" name="Content Placeholder 2">
            <a:extLst>
              <a:ext uri="{FF2B5EF4-FFF2-40B4-BE49-F238E27FC236}">
                <a16:creationId xmlns:a16="http://schemas.microsoft.com/office/drawing/2014/main" id="{5FBE29BB-7607-DF3E-8D39-EC73EFF9E52A}"/>
              </a:ext>
            </a:extLst>
          </p:cNvPr>
          <p:cNvSpPr>
            <a:spLocks noGrp="1"/>
          </p:cNvSpPr>
          <p:nvPr>
            <p:ph idx="1"/>
          </p:nvPr>
        </p:nvSpPr>
        <p:spPr>
          <a:xfrm>
            <a:off x="429767" y="1030066"/>
            <a:ext cx="7363515" cy="5492653"/>
          </a:xfrm>
        </p:spPr>
        <p:txBody>
          <a:bodyPr>
            <a:normAutofit fontScale="92500" lnSpcReduction="10000"/>
          </a:bodyPr>
          <a:lstStyle/>
          <a:p>
            <a:r>
              <a:rPr lang="en-US" dirty="0"/>
              <a:t>TBR = 1 is achieved when </a:t>
            </a:r>
            <a:r>
              <a:rPr lang="en-US" i="1" dirty="0"/>
              <a:t>every</a:t>
            </a:r>
            <a:r>
              <a:rPr lang="en-US" dirty="0"/>
              <a:t> fusion neutron produces a triton from lithium</a:t>
            </a:r>
          </a:p>
          <a:p>
            <a:r>
              <a:rPr lang="en-US" dirty="0"/>
              <a:t>The multitude of other structures and components necessarily present in a fusion reactor will also absorb neutrons </a:t>
            </a:r>
          </a:p>
          <a:p>
            <a:r>
              <a:rPr lang="en-US" dirty="0"/>
              <a:t>This can be compensated for by incorporating neutron multipliers, elements that undergo (n,2n) reactions</a:t>
            </a:r>
          </a:p>
          <a:p>
            <a:r>
              <a:rPr lang="en-US" dirty="0"/>
              <a:t>Good multipliers have a high (n,2n) cross section and low total absorption cross section- Be and Pb are primary candidates</a:t>
            </a:r>
          </a:p>
          <a:p>
            <a:r>
              <a:rPr lang="en-US" dirty="0"/>
              <a:t>Beryllium is a superior multiplier but has drawbacks (toxicity, supply chain, U impurities)</a:t>
            </a:r>
          </a:p>
          <a:p>
            <a:endParaRPr lang="en-US" dirty="0"/>
          </a:p>
        </p:txBody>
      </p:sp>
      <p:sp>
        <p:nvSpPr>
          <p:cNvPr id="6" name="AutoShape 4">
            <a:extLst>
              <a:ext uri="{FF2B5EF4-FFF2-40B4-BE49-F238E27FC236}">
                <a16:creationId xmlns:a16="http://schemas.microsoft.com/office/drawing/2014/main" id="{FABE8E82-4397-AEF2-55C8-AF825425EC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0AE0D64-50DD-CAEF-DB76-0BEB6965C29E}"/>
              </a:ext>
            </a:extLst>
          </p:cNvPr>
          <p:cNvPicPr>
            <a:picLocks noChangeAspect="1"/>
          </p:cNvPicPr>
          <p:nvPr/>
        </p:nvPicPr>
        <p:blipFill>
          <a:blip r:embed="rId2"/>
          <a:stretch>
            <a:fillRect/>
          </a:stretch>
        </p:blipFill>
        <p:spPr>
          <a:xfrm>
            <a:off x="7674376" y="297118"/>
            <a:ext cx="4398717" cy="3083114"/>
          </a:xfrm>
          <a:prstGeom prst="rect">
            <a:avLst/>
          </a:prstGeom>
        </p:spPr>
      </p:pic>
      <p:pic>
        <p:nvPicPr>
          <p:cNvPr id="1030" name="Picture 6" descr="Nuclear Fusion - an overview | ScienceDirect Topics">
            <a:extLst>
              <a:ext uri="{FF2B5EF4-FFF2-40B4-BE49-F238E27FC236}">
                <a16:creationId xmlns:a16="http://schemas.microsoft.com/office/drawing/2014/main" id="{BD56013C-373A-DCBC-A31D-FE3C742F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282" y="3744898"/>
            <a:ext cx="4398717" cy="31131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E9CE50-0F03-2EDB-D8F6-B54A556F0D05}"/>
              </a:ext>
            </a:extLst>
          </p:cNvPr>
          <p:cNvSpPr txBox="1">
            <a:spLocks noChangeArrowheads="1"/>
          </p:cNvSpPr>
          <p:nvPr/>
        </p:nvSpPr>
        <p:spPr bwMode="auto">
          <a:xfrm>
            <a:off x="7920599" y="670"/>
            <a:ext cx="440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F. Hernandez, </a:t>
            </a:r>
            <a:r>
              <a:rPr lang="en-US" altLang="en-US" sz="1200" i="1" dirty="0"/>
              <a:t>Fusion Engineering and Design</a:t>
            </a:r>
            <a:r>
              <a:rPr lang="en-US" altLang="en-US" sz="1200" dirty="0"/>
              <a:t> </a:t>
            </a:r>
            <a:r>
              <a:rPr lang="en-US" altLang="en-US" sz="1200" b="1" dirty="0"/>
              <a:t>137</a:t>
            </a:r>
            <a:r>
              <a:rPr lang="en-US" altLang="en-US" sz="1200" dirty="0"/>
              <a:t> (2018) 243-256.</a:t>
            </a:r>
          </a:p>
        </p:txBody>
      </p:sp>
      <p:sp>
        <p:nvSpPr>
          <p:cNvPr id="10" name="TextBox 9">
            <a:extLst>
              <a:ext uri="{FF2B5EF4-FFF2-40B4-BE49-F238E27FC236}">
                <a16:creationId xmlns:a16="http://schemas.microsoft.com/office/drawing/2014/main" id="{89D2920E-9F52-602F-E640-BAEEDD5CEC1B}"/>
              </a:ext>
            </a:extLst>
          </p:cNvPr>
          <p:cNvSpPr txBox="1">
            <a:spLocks noChangeArrowheads="1"/>
          </p:cNvSpPr>
          <p:nvPr/>
        </p:nvSpPr>
        <p:spPr bwMode="auto">
          <a:xfrm>
            <a:off x="7920599" y="3467899"/>
            <a:ext cx="440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M. </a:t>
            </a:r>
            <a:r>
              <a:rPr lang="en-US" altLang="en-US" sz="1200" dirty="0" err="1"/>
              <a:t>Nakamichi</a:t>
            </a:r>
            <a:r>
              <a:rPr lang="en-US" altLang="en-US" sz="1200" dirty="0"/>
              <a:t>, in </a:t>
            </a:r>
            <a:r>
              <a:rPr lang="en-US" altLang="en-US" sz="1200" i="1" dirty="0"/>
              <a:t>Comprehensive Nuclear Materials</a:t>
            </a:r>
            <a:r>
              <a:rPr lang="en-US" altLang="en-US" sz="1200" dirty="0"/>
              <a:t> 2</a:t>
            </a:r>
            <a:r>
              <a:rPr lang="en-US" altLang="en-US" sz="1200" baseline="30000" dirty="0"/>
              <a:t>nd</a:t>
            </a:r>
            <a:r>
              <a:rPr lang="en-US" altLang="en-US" sz="1200" dirty="0"/>
              <a:t> ed (2020).</a:t>
            </a:r>
          </a:p>
        </p:txBody>
      </p:sp>
    </p:spTree>
    <p:extLst>
      <p:ext uri="{BB962C8B-B14F-4D97-AF65-F5344CB8AC3E}">
        <p14:creationId xmlns:p14="http://schemas.microsoft.com/office/powerpoint/2010/main" val="380151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6C3E-0DCB-A35A-90CF-8B45705770C5}"/>
              </a:ext>
            </a:extLst>
          </p:cNvPr>
          <p:cNvSpPr>
            <a:spLocks noGrp="1"/>
          </p:cNvSpPr>
          <p:nvPr>
            <p:ph type="title"/>
          </p:nvPr>
        </p:nvSpPr>
        <p:spPr/>
        <p:txBody>
          <a:bodyPr/>
          <a:lstStyle/>
          <a:p>
            <a:r>
              <a:rPr lang="en-US" dirty="0"/>
              <a:t>Candidate breeder/multiplier materials</a:t>
            </a:r>
          </a:p>
        </p:txBody>
      </p:sp>
      <p:sp>
        <p:nvSpPr>
          <p:cNvPr id="3" name="Content Placeholder 2">
            <a:extLst>
              <a:ext uri="{FF2B5EF4-FFF2-40B4-BE49-F238E27FC236}">
                <a16:creationId xmlns:a16="http://schemas.microsoft.com/office/drawing/2014/main" id="{B6CB24CE-7590-FC4C-C184-D1EACAD8BE25}"/>
              </a:ext>
            </a:extLst>
          </p:cNvPr>
          <p:cNvSpPr>
            <a:spLocks noGrp="1"/>
          </p:cNvSpPr>
          <p:nvPr>
            <p:ph idx="1"/>
          </p:nvPr>
        </p:nvSpPr>
        <p:spPr>
          <a:xfrm>
            <a:off x="264301" y="813816"/>
            <a:ext cx="10666200" cy="4544742"/>
          </a:xfrm>
        </p:spPr>
        <p:txBody>
          <a:bodyPr/>
          <a:lstStyle/>
          <a:p>
            <a:r>
              <a:rPr lang="en-US" dirty="0"/>
              <a:t>Breeders</a:t>
            </a:r>
          </a:p>
          <a:p>
            <a:pPr lvl="1"/>
            <a:r>
              <a:rPr lang="en-US" dirty="0"/>
              <a:t>Liquid Metals: </a:t>
            </a:r>
          </a:p>
          <a:p>
            <a:pPr lvl="2"/>
            <a:r>
              <a:rPr lang="en-US" dirty="0"/>
              <a:t>Lithium (</a:t>
            </a:r>
            <a:r>
              <a:rPr lang="en-US" dirty="0" err="1"/>
              <a:t>T</a:t>
            </a:r>
            <a:r>
              <a:rPr lang="en-US" baseline="-25000" dirty="0" err="1"/>
              <a:t>melt</a:t>
            </a:r>
            <a:r>
              <a:rPr lang="en-US" dirty="0"/>
              <a:t> = 180 ºC)</a:t>
            </a:r>
          </a:p>
          <a:p>
            <a:pPr lvl="2"/>
            <a:r>
              <a:rPr lang="en-US" dirty="0"/>
              <a:t>Pb</a:t>
            </a:r>
            <a:r>
              <a:rPr lang="en-US" baseline="-25000" dirty="0"/>
              <a:t>84.3</a:t>
            </a:r>
            <a:r>
              <a:rPr lang="en-US" dirty="0"/>
              <a:t>Li</a:t>
            </a:r>
            <a:r>
              <a:rPr lang="en-US" baseline="-25000" dirty="0"/>
              <a:t>15.7</a:t>
            </a:r>
            <a:r>
              <a:rPr lang="en-US" dirty="0"/>
              <a:t> (</a:t>
            </a:r>
            <a:r>
              <a:rPr lang="en-US" dirty="0" err="1"/>
              <a:t>T</a:t>
            </a:r>
            <a:r>
              <a:rPr lang="en-US" baseline="-25000" dirty="0" err="1"/>
              <a:t>melt</a:t>
            </a:r>
            <a:r>
              <a:rPr lang="en-US" dirty="0"/>
              <a:t> = 235 ºC)</a:t>
            </a:r>
          </a:p>
          <a:p>
            <a:pPr lvl="1"/>
            <a:r>
              <a:rPr lang="en-US" dirty="0"/>
              <a:t>Solids: separate breeder and multiplier</a:t>
            </a:r>
          </a:p>
          <a:p>
            <a:pPr lvl="2"/>
            <a:r>
              <a:rPr lang="en-US" dirty="0"/>
              <a:t>Ceramic breeders: Li</a:t>
            </a:r>
            <a:r>
              <a:rPr lang="en-US" baseline="-25000" dirty="0"/>
              <a:t>2</a:t>
            </a:r>
            <a:r>
              <a:rPr lang="en-US" dirty="0"/>
              <a:t>TiO</a:t>
            </a:r>
            <a:r>
              <a:rPr lang="en-US" baseline="-25000" dirty="0"/>
              <a:t>3</a:t>
            </a:r>
            <a:r>
              <a:rPr lang="en-US" dirty="0"/>
              <a:t>, Li</a:t>
            </a:r>
            <a:r>
              <a:rPr lang="en-US" baseline="-25000" dirty="0"/>
              <a:t>4</a:t>
            </a:r>
            <a:r>
              <a:rPr lang="en-US" dirty="0"/>
              <a:t>SiO</a:t>
            </a:r>
            <a:r>
              <a:rPr lang="en-US" baseline="-25000" dirty="0"/>
              <a:t>4</a:t>
            </a:r>
          </a:p>
          <a:p>
            <a:pPr lvl="3"/>
            <a:r>
              <a:rPr lang="en-US" dirty="0"/>
              <a:t>Others with less favorable absorption/neutron activation possible</a:t>
            </a:r>
          </a:p>
          <a:p>
            <a:pPr lvl="2"/>
            <a:r>
              <a:rPr lang="en-US" dirty="0"/>
              <a:t>Multipliers:</a:t>
            </a:r>
          </a:p>
          <a:p>
            <a:pPr lvl="3"/>
            <a:r>
              <a:rPr lang="en-US" dirty="0"/>
              <a:t>Be (metal)</a:t>
            </a:r>
          </a:p>
          <a:p>
            <a:pPr lvl="3"/>
            <a:r>
              <a:rPr lang="en-US" dirty="0"/>
              <a:t>Beryllide </a:t>
            </a:r>
            <a:r>
              <a:rPr lang="en-US" dirty="0" err="1"/>
              <a:t>intermetallics</a:t>
            </a:r>
            <a:r>
              <a:rPr lang="en-US" dirty="0"/>
              <a:t>: Be</a:t>
            </a:r>
            <a:r>
              <a:rPr lang="en-US" baseline="-25000" dirty="0"/>
              <a:t>12</a:t>
            </a:r>
            <a:r>
              <a:rPr lang="en-US" dirty="0"/>
              <a:t>Ti, Be</a:t>
            </a:r>
            <a:r>
              <a:rPr lang="en-US" baseline="-25000" dirty="0"/>
              <a:t>12</a:t>
            </a:r>
            <a:r>
              <a:rPr lang="en-US" dirty="0"/>
              <a:t>V, Be</a:t>
            </a:r>
            <a:r>
              <a:rPr lang="en-US" baseline="-25000" dirty="0"/>
              <a:t>12</a:t>
            </a:r>
            <a:r>
              <a:rPr lang="en-US" dirty="0"/>
              <a:t>Cr</a:t>
            </a:r>
          </a:p>
          <a:p>
            <a:pPr lvl="4"/>
            <a:r>
              <a:rPr lang="en-US" dirty="0"/>
              <a:t>Others with less favorable absorption/neutron activation possible</a:t>
            </a:r>
          </a:p>
          <a:p>
            <a:pPr lvl="1"/>
            <a:r>
              <a:rPr lang="en-US" dirty="0"/>
              <a:t>Molten Salts: </a:t>
            </a:r>
          </a:p>
          <a:p>
            <a:pPr lvl="2"/>
            <a:r>
              <a:rPr lang="en-US" dirty="0"/>
              <a:t>FLiBe [2LiF + BeF</a:t>
            </a:r>
            <a:r>
              <a:rPr lang="en-US" baseline="-25000" dirty="0"/>
              <a:t>2</a:t>
            </a:r>
            <a:r>
              <a:rPr lang="en-US" dirty="0"/>
              <a:t>] (</a:t>
            </a:r>
            <a:r>
              <a:rPr lang="en-US" dirty="0" err="1"/>
              <a:t>T</a:t>
            </a:r>
            <a:r>
              <a:rPr lang="en-US" baseline="-25000" dirty="0" err="1"/>
              <a:t>melt</a:t>
            </a:r>
            <a:r>
              <a:rPr lang="en-US" dirty="0"/>
              <a:t> = 459 ºC)</a:t>
            </a:r>
          </a:p>
          <a:p>
            <a:pPr lvl="2"/>
            <a:r>
              <a:rPr lang="en-US" dirty="0" err="1"/>
              <a:t>FLiNaBe</a:t>
            </a:r>
            <a:r>
              <a:rPr lang="en-US" dirty="0"/>
              <a:t> [</a:t>
            </a:r>
            <a:r>
              <a:rPr lang="en-US" dirty="0" err="1"/>
              <a:t>LiF</a:t>
            </a:r>
            <a:r>
              <a:rPr lang="en-US" dirty="0"/>
              <a:t> + </a:t>
            </a:r>
            <a:r>
              <a:rPr lang="en-US" dirty="0" err="1"/>
              <a:t>NaF</a:t>
            </a:r>
            <a:r>
              <a:rPr lang="en-US" dirty="0"/>
              <a:t> + BeF</a:t>
            </a:r>
            <a:r>
              <a:rPr lang="en-US" baseline="-25000" dirty="0"/>
              <a:t>2</a:t>
            </a:r>
            <a:r>
              <a:rPr lang="en-US" dirty="0"/>
              <a:t>], (</a:t>
            </a:r>
            <a:r>
              <a:rPr lang="en-US" dirty="0" err="1"/>
              <a:t>T</a:t>
            </a:r>
            <a:r>
              <a:rPr lang="en-US" baseline="-25000" dirty="0" err="1"/>
              <a:t>melt</a:t>
            </a:r>
            <a:r>
              <a:rPr lang="en-US" dirty="0"/>
              <a:t> = 305 ºC)</a:t>
            </a:r>
          </a:p>
        </p:txBody>
      </p:sp>
      <p:pic>
        <p:nvPicPr>
          <p:cNvPr id="4" name="Picture 3">
            <a:extLst>
              <a:ext uri="{FF2B5EF4-FFF2-40B4-BE49-F238E27FC236}">
                <a16:creationId xmlns:a16="http://schemas.microsoft.com/office/drawing/2014/main" id="{C17CD5CB-004C-66BC-C86F-C359BD66F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4149" y="685347"/>
            <a:ext cx="1668092" cy="3290552"/>
          </a:xfrm>
          <a:prstGeom prst="rect">
            <a:avLst/>
          </a:prstGeom>
        </p:spPr>
      </p:pic>
      <p:pic>
        <p:nvPicPr>
          <p:cNvPr id="5" name="Picture 4">
            <a:extLst>
              <a:ext uri="{FF2B5EF4-FFF2-40B4-BE49-F238E27FC236}">
                <a16:creationId xmlns:a16="http://schemas.microsoft.com/office/drawing/2014/main" id="{C7FE2A6E-0FA6-12AD-8E10-D71432240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237" y="691019"/>
            <a:ext cx="1176055" cy="1159796"/>
          </a:xfrm>
          <a:prstGeom prst="rect">
            <a:avLst/>
          </a:prstGeom>
        </p:spPr>
      </p:pic>
      <p:sp>
        <p:nvSpPr>
          <p:cNvPr id="6" name="TextBox 5">
            <a:extLst>
              <a:ext uri="{FF2B5EF4-FFF2-40B4-BE49-F238E27FC236}">
                <a16:creationId xmlns:a16="http://schemas.microsoft.com/office/drawing/2014/main" id="{875632A1-7990-C4AD-1906-C26D307AE395}"/>
              </a:ext>
            </a:extLst>
          </p:cNvPr>
          <p:cNvSpPr txBox="1"/>
          <p:nvPr/>
        </p:nvSpPr>
        <p:spPr>
          <a:xfrm>
            <a:off x="9154149" y="39016"/>
            <a:ext cx="2434603" cy="646331"/>
          </a:xfrm>
          <a:prstGeom prst="rect">
            <a:avLst/>
          </a:prstGeom>
          <a:noFill/>
        </p:spPr>
        <p:txBody>
          <a:bodyPr wrap="square" rtlCol="0">
            <a:spAutoFit/>
          </a:bodyPr>
          <a:lstStyle/>
          <a:p>
            <a:r>
              <a:rPr lang="en-US" sz="1200" dirty="0"/>
              <a:t>Solid ceramic breeders</a:t>
            </a:r>
          </a:p>
          <a:p>
            <a:r>
              <a:rPr lang="en-US" sz="1200" dirty="0"/>
              <a:t>F. Hernandez, </a:t>
            </a:r>
            <a:r>
              <a:rPr lang="en-US" sz="1200" i="1" dirty="0"/>
              <a:t>IEEE Transactions on Plasma Science</a:t>
            </a:r>
            <a:r>
              <a:rPr lang="en-US" sz="1200" dirty="0"/>
              <a:t>, 2018</a:t>
            </a:r>
          </a:p>
        </p:txBody>
      </p:sp>
      <p:sp>
        <p:nvSpPr>
          <p:cNvPr id="7" name="TextBox 6">
            <a:extLst>
              <a:ext uri="{FF2B5EF4-FFF2-40B4-BE49-F238E27FC236}">
                <a16:creationId xmlns:a16="http://schemas.microsoft.com/office/drawing/2014/main" id="{2C254C9E-5A7A-547E-C033-078E592FDE0F}"/>
              </a:ext>
            </a:extLst>
          </p:cNvPr>
          <p:cNvSpPr txBox="1"/>
          <p:nvPr/>
        </p:nvSpPr>
        <p:spPr>
          <a:xfrm>
            <a:off x="9425164" y="4376895"/>
            <a:ext cx="2434603" cy="276999"/>
          </a:xfrm>
          <a:prstGeom prst="rect">
            <a:avLst/>
          </a:prstGeom>
          <a:noFill/>
        </p:spPr>
        <p:txBody>
          <a:bodyPr wrap="square" rtlCol="0">
            <a:spAutoFit/>
          </a:bodyPr>
          <a:lstStyle/>
          <a:p>
            <a:r>
              <a:rPr lang="en-US" sz="1200" dirty="0"/>
              <a:t>Beryllide intermetallic multipliers</a:t>
            </a:r>
          </a:p>
        </p:txBody>
      </p:sp>
      <p:pic>
        <p:nvPicPr>
          <p:cNvPr id="8" name="Picture 4">
            <a:extLst>
              <a:ext uri="{FF2B5EF4-FFF2-40B4-BE49-F238E27FC236}">
                <a16:creationId xmlns:a16="http://schemas.microsoft.com/office/drawing/2014/main" id="{4968B883-C4AA-CB33-1626-64C497C67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6238" y="4617551"/>
            <a:ext cx="1973617" cy="14820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602597-5854-F41A-6E26-28B66DC50377}"/>
              </a:ext>
            </a:extLst>
          </p:cNvPr>
          <p:cNvSpPr txBox="1"/>
          <p:nvPr/>
        </p:nvSpPr>
        <p:spPr>
          <a:xfrm>
            <a:off x="9447746" y="5997103"/>
            <a:ext cx="2412021" cy="461665"/>
          </a:xfrm>
          <a:prstGeom prst="rect">
            <a:avLst/>
          </a:prstGeom>
          <a:noFill/>
        </p:spPr>
        <p:txBody>
          <a:bodyPr wrap="square" rtlCol="0">
            <a:spAutoFit/>
          </a:bodyPr>
          <a:lstStyle/>
          <a:p>
            <a:r>
              <a:rPr lang="en-US" sz="1200" dirty="0"/>
              <a:t>R. </a:t>
            </a:r>
            <a:r>
              <a:rPr lang="en-US" sz="1200" dirty="0" err="1"/>
              <a:t>Gaisin</a:t>
            </a:r>
            <a:r>
              <a:rPr lang="en-US" sz="1200" dirty="0"/>
              <a:t>, </a:t>
            </a:r>
            <a:r>
              <a:rPr lang="en-US" sz="1200" i="1" dirty="0"/>
              <a:t>Fusion Engineering and Design </a:t>
            </a:r>
            <a:r>
              <a:rPr lang="en-US" sz="1200" b="1" dirty="0"/>
              <a:t>161</a:t>
            </a:r>
            <a:r>
              <a:rPr lang="en-US" sz="1200" dirty="0"/>
              <a:t> (2020) 111862.</a:t>
            </a:r>
          </a:p>
        </p:txBody>
      </p:sp>
    </p:spTree>
    <p:extLst>
      <p:ext uri="{BB962C8B-B14F-4D97-AF65-F5344CB8AC3E}">
        <p14:creationId xmlns:p14="http://schemas.microsoft.com/office/powerpoint/2010/main" val="38909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E2D6-87B0-013C-558E-224BAF764C67}"/>
              </a:ext>
            </a:extLst>
          </p:cNvPr>
          <p:cNvSpPr>
            <a:spLocks noGrp="1"/>
          </p:cNvSpPr>
          <p:nvPr>
            <p:ph type="title"/>
          </p:nvPr>
        </p:nvSpPr>
        <p:spPr/>
        <p:txBody>
          <a:bodyPr/>
          <a:lstStyle/>
          <a:p>
            <a:r>
              <a:rPr lang="en-US" dirty="0"/>
              <a:t>Can we achieve TBR &gt; 1(+</a:t>
            </a:r>
            <a:r>
              <a:rPr lang="el-GR" dirty="0"/>
              <a:t>ε</a:t>
            </a:r>
            <a:r>
              <a:rPr lang="en-US" dirty="0"/>
              <a:t>)?</a:t>
            </a:r>
          </a:p>
        </p:txBody>
      </p:sp>
      <p:sp>
        <p:nvSpPr>
          <p:cNvPr id="3" name="Content Placeholder 2">
            <a:extLst>
              <a:ext uri="{FF2B5EF4-FFF2-40B4-BE49-F238E27FC236}">
                <a16:creationId xmlns:a16="http://schemas.microsoft.com/office/drawing/2014/main" id="{9462DBFC-953E-A363-060E-78BEDA9D3F50}"/>
              </a:ext>
            </a:extLst>
          </p:cNvPr>
          <p:cNvSpPr>
            <a:spLocks noGrp="1"/>
          </p:cNvSpPr>
          <p:nvPr>
            <p:ph idx="1"/>
          </p:nvPr>
        </p:nvSpPr>
        <p:spPr>
          <a:xfrm>
            <a:off x="332233" y="1162495"/>
            <a:ext cx="6740745" cy="4552897"/>
          </a:xfrm>
        </p:spPr>
        <p:txBody>
          <a:bodyPr/>
          <a:lstStyle/>
          <a:p>
            <a:r>
              <a:rPr lang="en-US" dirty="0"/>
              <a:t>Clearly yes in idealized configurations</a:t>
            </a:r>
          </a:p>
          <a:p>
            <a:r>
              <a:rPr lang="en-US" dirty="0"/>
              <a:t>Whether achievable in a fusion reactor is a question of </a:t>
            </a:r>
            <a:r>
              <a:rPr lang="en-US" i="1" dirty="0"/>
              <a:t>design integration</a:t>
            </a:r>
            <a:r>
              <a:rPr lang="en-US" dirty="0"/>
              <a:t>…</a:t>
            </a:r>
          </a:p>
          <a:p>
            <a:r>
              <a:rPr lang="en-US" dirty="0"/>
              <a:t>Multipliers need to offset neutrons lost through penetrations and absorption in all other components and materials, </a:t>
            </a:r>
          </a:p>
          <a:p>
            <a:pPr lvl="1"/>
            <a:r>
              <a:rPr lang="en-US" dirty="0"/>
              <a:t>e.g. FW, blanket structure, divertor, pellet injectors, heat &amp; current drive components, diagnostics, etc.</a:t>
            </a:r>
          </a:p>
          <a:p>
            <a:endParaRPr lang="en-US" dirty="0"/>
          </a:p>
          <a:p>
            <a:endParaRPr lang="en-US" dirty="0"/>
          </a:p>
        </p:txBody>
      </p:sp>
      <p:pic>
        <p:nvPicPr>
          <p:cNvPr id="4" name="Picture 3">
            <a:extLst>
              <a:ext uri="{FF2B5EF4-FFF2-40B4-BE49-F238E27FC236}">
                <a16:creationId xmlns:a16="http://schemas.microsoft.com/office/drawing/2014/main" id="{6FA1DA2C-1D4F-19B6-1BCD-4A4A165D319C}"/>
              </a:ext>
            </a:extLst>
          </p:cNvPr>
          <p:cNvPicPr>
            <a:picLocks noChangeAspect="1"/>
          </p:cNvPicPr>
          <p:nvPr/>
        </p:nvPicPr>
        <p:blipFill>
          <a:blip r:embed="rId2"/>
          <a:stretch>
            <a:fillRect/>
          </a:stretch>
        </p:blipFill>
        <p:spPr>
          <a:xfrm>
            <a:off x="7250303" y="1148616"/>
            <a:ext cx="4609464" cy="4322064"/>
          </a:xfrm>
          <a:prstGeom prst="rect">
            <a:avLst/>
          </a:prstGeom>
        </p:spPr>
      </p:pic>
      <p:sp>
        <p:nvSpPr>
          <p:cNvPr id="5" name="TextBox 4">
            <a:extLst>
              <a:ext uri="{FF2B5EF4-FFF2-40B4-BE49-F238E27FC236}">
                <a16:creationId xmlns:a16="http://schemas.microsoft.com/office/drawing/2014/main" id="{7A1AFC77-9E9D-0359-4F4B-E9471920DF26}"/>
              </a:ext>
            </a:extLst>
          </p:cNvPr>
          <p:cNvSpPr txBox="1"/>
          <p:nvPr/>
        </p:nvSpPr>
        <p:spPr>
          <a:xfrm>
            <a:off x="7760542" y="5470680"/>
            <a:ext cx="4099225" cy="461665"/>
          </a:xfrm>
          <a:prstGeom prst="rect">
            <a:avLst/>
          </a:prstGeom>
          <a:noFill/>
        </p:spPr>
        <p:txBody>
          <a:bodyPr wrap="square">
            <a:spAutoFit/>
          </a:bodyPr>
          <a:lstStyle/>
          <a:p>
            <a:r>
              <a:rPr lang="en-US" sz="1200" dirty="0">
                <a:solidFill>
                  <a:schemeClr val="tx1"/>
                </a:solidFill>
                <a:effectLst/>
                <a:latin typeface="+mn-lt"/>
              </a:rPr>
              <a:t>L. El-</a:t>
            </a:r>
            <a:r>
              <a:rPr lang="en-US" sz="1200" dirty="0" err="1">
                <a:solidFill>
                  <a:schemeClr val="tx1"/>
                </a:solidFill>
                <a:effectLst/>
                <a:latin typeface="+mn-lt"/>
              </a:rPr>
              <a:t>Guebaly</a:t>
            </a:r>
            <a:r>
              <a:rPr lang="en-US" sz="1200" dirty="0">
                <a:solidFill>
                  <a:schemeClr val="tx1"/>
                </a:solidFill>
                <a:effectLst/>
                <a:latin typeface="+mn-lt"/>
              </a:rPr>
              <a:t>, in “Fusion Energy and Power: Applications, Technologies and Challenges” (2015)</a:t>
            </a:r>
          </a:p>
        </p:txBody>
      </p:sp>
      <p:cxnSp>
        <p:nvCxnSpPr>
          <p:cNvPr id="8" name="Straight Arrow Connector 7">
            <a:extLst>
              <a:ext uri="{FF2B5EF4-FFF2-40B4-BE49-F238E27FC236}">
                <a16:creationId xmlns:a16="http://schemas.microsoft.com/office/drawing/2014/main" id="{AB1C2F33-6FC4-5BBF-D5A8-41E191B6E988}"/>
              </a:ext>
            </a:extLst>
          </p:cNvPr>
          <p:cNvCxnSpPr>
            <a:cxnSpLocks/>
          </p:cNvCxnSpPr>
          <p:nvPr/>
        </p:nvCxnSpPr>
        <p:spPr>
          <a:xfrm flipV="1">
            <a:off x="8633551" y="2150951"/>
            <a:ext cx="0" cy="48252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1B4521-3728-0790-AD65-2274F533A86D}"/>
              </a:ext>
            </a:extLst>
          </p:cNvPr>
          <p:cNvSpPr txBox="1"/>
          <p:nvPr/>
        </p:nvSpPr>
        <p:spPr>
          <a:xfrm>
            <a:off x="7942100" y="1560020"/>
            <a:ext cx="1414272" cy="590931"/>
          </a:xfrm>
          <a:prstGeom prst="rect">
            <a:avLst/>
          </a:prstGeom>
          <a:noFill/>
        </p:spPr>
        <p:txBody>
          <a:bodyPr wrap="square" rtlCol="0">
            <a:spAutoFit/>
          </a:bodyPr>
          <a:lstStyle/>
          <a:p>
            <a:pPr algn="l">
              <a:lnSpc>
                <a:spcPct val="90000"/>
              </a:lnSpc>
            </a:pPr>
            <a:r>
              <a:rPr lang="en-US" sz="1200" dirty="0">
                <a:solidFill>
                  <a:srgbClr val="FF0000"/>
                </a:solidFill>
                <a:latin typeface="+mn-lt"/>
              </a:rPr>
              <a:t>These go higher with multiplier addition</a:t>
            </a:r>
          </a:p>
        </p:txBody>
      </p:sp>
      <p:cxnSp>
        <p:nvCxnSpPr>
          <p:cNvPr id="11" name="Straight Arrow Connector 10">
            <a:extLst>
              <a:ext uri="{FF2B5EF4-FFF2-40B4-BE49-F238E27FC236}">
                <a16:creationId xmlns:a16="http://schemas.microsoft.com/office/drawing/2014/main" id="{AC803CE1-F99F-0776-24BD-4FEAFB4CB8B9}"/>
              </a:ext>
            </a:extLst>
          </p:cNvPr>
          <p:cNvCxnSpPr>
            <a:cxnSpLocks/>
          </p:cNvCxnSpPr>
          <p:nvPr/>
        </p:nvCxnSpPr>
        <p:spPr>
          <a:xfrm flipV="1">
            <a:off x="10078303" y="2123050"/>
            <a:ext cx="0" cy="48252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41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0ED3-6FC4-73AA-414D-AB399F310301}"/>
              </a:ext>
            </a:extLst>
          </p:cNvPr>
          <p:cNvSpPr>
            <a:spLocks noGrp="1"/>
          </p:cNvSpPr>
          <p:nvPr>
            <p:ph type="title"/>
          </p:nvPr>
        </p:nvSpPr>
        <p:spPr/>
        <p:txBody>
          <a:bodyPr/>
          <a:lstStyle/>
          <a:p>
            <a:r>
              <a:rPr lang="en-US" dirty="0"/>
              <a:t>Neutron activation considerations</a:t>
            </a:r>
          </a:p>
        </p:txBody>
      </p:sp>
      <p:sp>
        <p:nvSpPr>
          <p:cNvPr id="3" name="Content Placeholder 2">
            <a:extLst>
              <a:ext uri="{FF2B5EF4-FFF2-40B4-BE49-F238E27FC236}">
                <a16:creationId xmlns:a16="http://schemas.microsoft.com/office/drawing/2014/main" id="{C1A30CCE-1614-C44C-3D02-A8F72236ACBD}"/>
              </a:ext>
            </a:extLst>
          </p:cNvPr>
          <p:cNvSpPr>
            <a:spLocks noGrp="1"/>
          </p:cNvSpPr>
          <p:nvPr>
            <p:ph idx="1"/>
          </p:nvPr>
        </p:nvSpPr>
        <p:spPr>
          <a:xfrm>
            <a:off x="429767" y="1114239"/>
            <a:ext cx="6641956" cy="1507041"/>
          </a:xfrm>
        </p:spPr>
        <p:txBody>
          <a:bodyPr>
            <a:normAutofit lnSpcReduction="10000"/>
          </a:bodyPr>
          <a:lstStyle/>
          <a:p>
            <a:r>
              <a:rPr lang="en-US" dirty="0"/>
              <a:t>When considering other elements in breeder, multiplier, or structural materials, neutron activation is a primary consideration</a:t>
            </a:r>
          </a:p>
        </p:txBody>
      </p:sp>
      <p:pic>
        <p:nvPicPr>
          <p:cNvPr id="4" name="Picture 2">
            <a:extLst>
              <a:ext uri="{FF2B5EF4-FFF2-40B4-BE49-F238E27FC236}">
                <a16:creationId xmlns:a16="http://schemas.microsoft.com/office/drawing/2014/main" id="{FDD89975-DBE2-F160-43E1-0479F4301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263" y="3574923"/>
            <a:ext cx="4630807" cy="2931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768CDB-953D-5FB6-EAAD-76062E6CF96F}"/>
              </a:ext>
            </a:extLst>
          </p:cNvPr>
          <p:cNvSpPr txBox="1"/>
          <p:nvPr/>
        </p:nvSpPr>
        <p:spPr>
          <a:xfrm>
            <a:off x="10454470" y="4533796"/>
            <a:ext cx="1029449" cy="230832"/>
          </a:xfrm>
          <a:prstGeom prst="rect">
            <a:avLst/>
          </a:prstGeom>
          <a:noFill/>
        </p:spPr>
        <p:txBody>
          <a:bodyPr wrap="none" rtlCol="0">
            <a:spAutoFit/>
          </a:bodyPr>
          <a:lstStyle/>
          <a:p>
            <a:pPr algn="l">
              <a:lnSpc>
                <a:spcPct val="90000"/>
              </a:lnSpc>
            </a:pPr>
            <a:r>
              <a:rPr lang="en-US" sz="1000" dirty="0">
                <a:latin typeface="+mn-lt"/>
              </a:rPr>
              <a:t>= V alloy, Li</a:t>
            </a:r>
            <a:r>
              <a:rPr lang="en-US" sz="1000" baseline="-25000" dirty="0">
                <a:latin typeface="+mn-lt"/>
              </a:rPr>
              <a:t>2</a:t>
            </a:r>
            <a:r>
              <a:rPr lang="en-US" sz="1000" dirty="0">
                <a:latin typeface="+mn-lt"/>
              </a:rPr>
              <a:t>O</a:t>
            </a:r>
          </a:p>
        </p:txBody>
      </p:sp>
      <p:sp>
        <p:nvSpPr>
          <p:cNvPr id="7" name="TextBox 6">
            <a:extLst>
              <a:ext uri="{FF2B5EF4-FFF2-40B4-BE49-F238E27FC236}">
                <a16:creationId xmlns:a16="http://schemas.microsoft.com/office/drawing/2014/main" id="{967579B3-BAA0-E159-FA41-24A02D4A828B}"/>
              </a:ext>
            </a:extLst>
          </p:cNvPr>
          <p:cNvSpPr txBox="1"/>
          <p:nvPr/>
        </p:nvSpPr>
        <p:spPr>
          <a:xfrm>
            <a:off x="10454470" y="4715089"/>
            <a:ext cx="1290738" cy="230832"/>
          </a:xfrm>
          <a:prstGeom prst="rect">
            <a:avLst/>
          </a:prstGeom>
          <a:noFill/>
        </p:spPr>
        <p:txBody>
          <a:bodyPr wrap="none" rtlCol="0">
            <a:spAutoFit/>
          </a:bodyPr>
          <a:lstStyle/>
          <a:p>
            <a:pPr algn="l">
              <a:lnSpc>
                <a:spcPct val="90000"/>
              </a:lnSpc>
            </a:pPr>
            <a:r>
              <a:rPr lang="en-US" sz="1000" dirty="0">
                <a:latin typeface="+mn-lt"/>
              </a:rPr>
              <a:t>= RAFM steel, </a:t>
            </a:r>
            <a:r>
              <a:rPr lang="en-US" sz="1000" dirty="0" err="1">
                <a:latin typeface="+mn-lt"/>
              </a:rPr>
              <a:t>PbLi</a:t>
            </a:r>
            <a:endParaRPr lang="en-US" sz="1000" dirty="0">
              <a:latin typeface="+mn-lt"/>
            </a:endParaRPr>
          </a:p>
        </p:txBody>
      </p:sp>
      <p:sp>
        <p:nvSpPr>
          <p:cNvPr id="8" name="TextBox 7">
            <a:extLst>
              <a:ext uri="{FF2B5EF4-FFF2-40B4-BE49-F238E27FC236}">
                <a16:creationId xmlns:a16="http://schemas.microsoft.com/office/drawing/2014/main" id="{5045FEAA-8413-614D-9EA0-48302260E865}"/>
              </a:ext>
            </a:extLst>
          </p:cNvPr>
          <p:cNvSpPr txBox="1"/>
          <p:nvPr/>
        </p:nvSpPr>
        <p:spPr>
          <a:xfrm>
            <a:off x="10454470" y="4885861"/>
            <a:ext cx="1425390" cy="230832"/>
          </a:xfrm>
          <a:prstGeom prst="rect">
            <a:avLst/>
          </a:prstGeom>
          <a:noFill/>
        </p:spPr>
        <p:txBody>
          <a:bodyPr wrap="none" rtlCol="0">
            <a:spAutoFit/>
          </a:bodyPr>
          <a:lstStyle/>
          <a:p>
            <a:pPr algn="l">
              <a:lnSpc>
                <a:spcPct val="90000"/>
              </a:lnSpc>
            </a:pPr>
            <a:r>
              <a:rPr lang="en-US" sz="1000" dirty="0">
                <a:latin typeface="+mn-lt"/>
              </a:rPr>
              <a:t>= RAFM steel, Li</a:t>
            </a:r>
            <a:r>
              <a:rPr lang="en-US" sz="1000" baseline="-25000" dirty="0">
                <a:latin typeface="+mn-lt"/>
              </a:rPr>
              <a:t>4</a:t>
            </a:r>
            <a:r>
              <a:rPr lang="en-US" sz="1000" dirty="0">
                <a:latin typeface="+mn-lt"/>
              </a:rPr>
              <a:t>SiO</a:t>
            </a:r>
            <a:r>
              <a:rPr lang="en-US" sz="1000" baseline="-25000" dirty="0">
                <a:latin typeface="+mn-lt"/>
              </a:rPr>
              <a:t>4</a:t>
            </a:r>
          </a:p>
        </p:txBody>
      </p:sp>
      <p:sp>
        <p:nvSpPr>
          <p:cNvPr id="9" name="TextBox 8">
            <a:extLst>
              <a:ext uri="{FF2B5EF4-FFF2-40B4-BE49-F238E27FC236}">
                <a16:creationId xmlns:a16="http://schemas.microsoft.com/office/drawing/2014/main" id="{677261EC-C441-A2D7-6B31-82AA6D85DC0C}"/>
              </a:ext>
            </a:extLst>
          </p:cNvPr>
          <p:cNvSpPr txBox="1"/>
          <p:nvPr/>
        </p:nvSpPr>
        <p:spPr>
          <a:xfrm>
            <a:off x="10454470" y="5044441"/>
            <a:ext cx="1505540" cy="230832"/>
          </a:xfrm>
          <a:prstGeom prst="rect">
            <a:avLst/>
          </a:prstGeom>
          <a:noFill/>
        </p:spPr>
        <p:txBody>
          <a:bodyPr wrap="none" rtlCol="0">
            <a:spAutoFit/>
          </a:bodyPr>
          <a:lstStyle/>
          <a:p>
            <a:pPr algn="l">
              <a:lnSpc>
                <a:spcPct val="90000"/>
              </a:lnSpc>
            </a:pPr>
            <a:r>
              <a:rPr lang="en-US" sz="1000" dirty="0">
                <a:latin typeface="+mn-lt"/>
              </a:rPr>
              <a:t>= </a:t>
            </a:r>
            <a:r>
              <a:rPr lang="en-US" sz="1000" dirty="0" err="1">
                <a:latin typeface="+mn-lt"/>
              </a:rPr>
              <a:t>SiC</a:t>
            </a:r>
            <a:r>
              <a:rPr lang="en-US" sz="1000" dirty="0">
                <a:latin typeface="+mn-lt"/>
              </a:rPr>
              <a:t> composite, </a:t>
            </a:r>
            <a:r>
              <a:rPr lang="en-US" sz="1000" dirty="0" err="1">
                <a:latin typeface="+mn-lt"/>
              </a:rPr>
              <a:t>PbLi</a:t>
            </a:r>
            <a:endParaRPr lang="en-US" sz="1000" baseline="-25000" dirty="0">
              <a:latin typeface="+mn-lt"/>
            </a:endParaRPr>
          </a:p>
        </p:txBody>
      </p:sp>
      <p:sp>
        <p:nvSpPr>
          <p:cNvPr id="10" name="TextBox 9">
            <a:extLst>
              <a:ext uri="{FF2B5EF4-FFF2-40B4-BE49-F238E27FC236}">
                <a16:creationId xmlns:a16="http://schemas.microsoft.com/office/drawing/2014/main" id="{B1490AE0-520C-6A80-60B7-6640D9DF3EBE}"/>
              </a:ext>
            </a:extLst>
          </p:cNvPr>
          <p:cNvSpPr txBox="1"/>
          <p:nvPr/>
        </p:nvSpPr>
        <p:spPr>
          <a:xfrm>
            <a:off x="10454470" y="5219737"/>
            <a:ext cx="1290738" cy="230832"/>
          </a:xfrm>
          <a:prstGeom prst="rect">
            <a:avLst/>
          </a:prstGeom>
          <a:noFill/>
        </p:spPr>
        <p:txBody>
          <a:bodyPr wrap="none" rtlCol="0">
            <a:spAutoFit/>
          </a:bodyPr>
          <a:lstStyle/>
          <a:p>
            <a:pPr algn="l">
              <a:lnSpc>
                <a:spcPct val="90000"/>
              </a:lnSpc>
            </a:pPr>
            <a:r>
              <a:rPr lang="en-US" sz="1000" dirty="0">
                <a:latin typeface="+mn-lt"/>
              </a:rPr>
              <a:t>= RAFM steel, </a:t>
            </a:r>
            <a:r>
              <a:rPr lang="en-US" sz="1000" dirty="0" err="1">
                <a:latin typeface="+mn-lt"/>
              </a:rPr>
              <a:t>PbLi</a:t>
            </a:r>
            <a:endParaRPr lang="en-US" sz="1000" dirty="0">
              <a:latin typeface="+mn-lt"/>
            </a:endParaRPr>
          </a:p>
        </p:txBody>
      </p:sp>
      <p:sp>
        <p:nvSpPr>
          <p:cNvPr id="11" name="TextBox 10">
            <a:extLst>
              <a:ext uri="{FF2B5EF4-FFF2-40B4-BE49-F238E27FC236}">
                <a16:creationId xmlns:a16="http://schemas.microsoft.com/office/drawing/2014/main" id="{AEC7760F-B96F-E1D0-9188-37CC4A8DBD4A}"/>
              </a:ext>
            </a:extLst>
          </p:cNvPr>
          <p:cNvSpPr txBox="1"/>
          <p:nvPr/>
        </p:nvSpPr>
        <p:spPr>
          <a:xfrm>
            <a:off x="10454470" y="5388401"/>
            <a:ext cx="1640193" cy="230832"/>
          </a:xfrm>
          <a:prstGeom prst="rect">
            <a:avLst/>
          </a:prstGeom>
          <a:noFill/>
        </p:spPr>
        <p:txBody>
          <a:bodyPr wrap="none" rtlCol="0">
            <a:spAutoFit/>
          </a:bodyPr>
          <a:lstStyle/>
          <a:p>
            <a:pPr algn="l">
              <a:lnSpc>
                <a:spcPct val="90000"/>
              </a:lnSpc>
            </a:pPr>
            <a:r>
              <a:rPr lang="en-US" sz="1000" dirty="0">
                <a:latin typeface="+mn-lt"/>
              </a:rPr>
              <a:t>= </a:t>
            </a:r>
            <a:r>
              <a:rPr lang="en-US" sz="1000" dirty="0" err="1">
                <a:latin typeface="+mn-lt"/>
              </a:rPr>
              <a:t>SiC</a:t>
            </a:r>
            <a:r>
              <a:rPr lang="en-US" sz="1000" dirty="0">
                <a:latin typeface="+mn-lt"/>
              </a:rPr>
              <a:t> composite, Li</a:t>
            </a:r>
            <a:r>
              <a:rPr lang="en-US" sz="1000" baseline="-25000" dirty="0">
                <a:latin typeface="+mn-lt"/>
              </a:rPr>
              <a:t>4</a:t>
            </a:r>
            <a:r>
              <a:rPr lang="en-US" sz="1000" dirty="0">
                <a:latin typeface="+mn-lt"/>
              </a:rPr>
              <a:t>SiO</a:t>
            </a:r>
            <a:r>
              <a:rPr lang="en-US" sz="1000" baseline="-25000" dirty="0">
                <a:latin typeface="+mn-lt"/>
              </a:rPr>
              <a:t>4</a:t>
            </a:r>
          </a:p>
        </p:txBody>
      </p:sp>
      <p:sp>
        <p:nvSpPr>
          <p:cNvPr id="12" name="TextBox 11">
            <a:extLst>
              <a:ext uri="{FF2B5EF4-FFF2-40B4-BE49-F238E27FC236}">
                <a16:creationId xmlns:a16="http://schemas.microsoft.com/office/drawing/2014/main" id="{D12B126D-51E4-8991-2D31-751213775A44}"/>
              </a:ext>
            </a:extLst>
          </p:cNvPr>
          <p:cNvSpPr txBox="1">
            <a:spLocks noChangeArrowheads="1"/>
          </p:cNvSpPr>
          <p:nvPr/>
        </p:nvSpPr>
        <p:spPr bwMode="auto">
          <a:xfrm>
            <a:off x="6243732" y="6587978"/>
            <a:ext cx="3791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000" dirty="0"/>
              <a:t>M. </a:t>
            </a:r>
            <a:r>
              <a:rPr lang="en-US" altLang="en-US" sz="1000" dirty="0" err="1"/>
              <a:t>Zucchetti</a:t>
            </a:r>
            <a:r>
              <a:rPr lang="en-US" altLang="en-US" sz="1000" dirty="0"/>
              <a:t>, </a:t>
            </a:r>
            <a:r>
              <a:rPr lang="en-US" altLang="en-US" sz="1000" i="1" dirty="0"/>
              <a:t>Fusion Engineering and Design</a:t>
            </a:r>
            <a:r>
              <a:rPr lang="en-US" altLang="en-US" sz="1000" dirty="0"/>
              <a:t> </a:t>
            </a:r>
            <a:r>
              <a:rPr lang="en-US" altLang="en-US" sz="1000" b="1" dirty="0"/>
              <a:t>136</a:t>
            </a:r>
            <a:r>
              <a:rPr lang="en-US" altLang="en-US" sz="1000" dirty="0"/>
              <a:t> (2018) 1529-1533.</a:t>
            </a:r>
          </a:p>
        </p:txBody>
      </p:sp>
      <p:sp>
        <p:nvSpPr>
          <p:cNvPr id="14" name="TextBox 13">
            <a:extLst>
              <a:ext uri="{FF2B5EF4-FFF2-40B4-BE49-F238E27FC236}">
                <a16:creationId xmlns:a16="http://schemas.microsoft.com/office/drawing/2014/main" id="{68C281F2-5F22-0F9C-0A45-0B634A1A44E6}"/>
              </a:ext>
            </a:extLst>
          </p:cNvPr>
          <p:cNvSpPr txBox="1">
            <a:spLocks noChangeArrowheads="1"/>
          </p:cNvSpPr>
          <p:nvPr/>
        </p:nvSpPr>
        <p:spPr bwMode="auto">
          <a:xfrm>
            <a:off x="8004821" y="3096006"/>
            <a:ext cx="39551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000" dirty="0"/>
              <a:t>P. W. </a:t>
            </a:r>
            <a:r>
              <a:rPr lang="en-US" altLang="en-US" sz="1000" dirty="0" err="1"/>
              <a:t>Humrickhouse</a:t>
            </a:r>
            <a:r>
              <a:rPr lang="en-US" altLang="en-US" sz="1000" dirty="0"/>
              <a:t>, </a:t>
            </a:r>
            <a:r>
              <a:rPr lang="en-US" altLang="en-US" sz="1000" i="1" dirty="0"/>
              <a:t>Fusion Science and Technology </a:t>
            </a:r>
            <a:r>
              <a:rPr lang="en-US" altLang="en-US" sz="1000" dirty="0"/>
              <a:t>(2024, submitted)</a:t>
            </a:r>
          </a:p>
        </p:txBody>
      </p:sp>
      <p:sp>
        <p:nvSpPr>
          <p:cNvPr id="16" name="Content Placeholder 2">
            <a:extLst>
              <a:ext uri="{FF2B5EF4-FFF2-40B4-BE49-F238E27FC236}">
                <a16:creationId xmlns:a16="http://schemas.microsoft.com/office/drawing/2014/main" id="{8389B91D-9943-185B-5994-08552508CDE8}"/>
              </a:ext>
            </a:extLst>
          </p:cNvPr>
          <p:cNvSpPr txBox="1">
            <a:spLocks/>
          </p:cNvSpPr>
          <p:nvPr/>
        </p:nvSpPr>
        <p:spPr bwMode="auto">
          <a:xfrm>
            <a:off x="365294" y="2755926"/>
            <a:ext cx="5458969" cy="3918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All D-T fusion reactors will create significant quantities of radioactive material</a:t>
            </a:r>
          </a:p>
          <a:p>
            <a:r>
              <a:rPr lang="en-US" dirty="0"/>
              <a:t>Avoidance of long-lived waste and high decay heat (active cooling) requires </a:t>
            </a:r>
            <a:r>
              <a:rPr lang="en-US" i="1" dirty="0"/>
              <a:t>low-activation materials</a:t>
            </a:r>
          </a:p>
          <a:p>
            <a:pPr lvl="1"/>
            <a:r>
              <a:rPr lang="en-US" dirty="0"/>
              <a:t>Many common alloying elements (Ni, Co, Mo, Nb, etc.) need to be avoided</a:t>
            </a:r>
          </a:p>
        </p:txBody>
      </p:sp>
      <p:pic>
        <p:nvPicPr>
          <p:cNvPr id="15" name="Picture 14" descr="A graph of different colored lines&#10;&#10;Description automatically generated">
            <a:extLst>
              <a:ext uri="{FF2B5EF4-FFF2-40B4-BE49-F238E27FC236}">
                <a16:creationId xmlns:a16="http://schemas.microsoft.com/office/drawing/2014/main" id="{5BDB40E1-AD22-7769-0F70-572DE705349A}"/>
              </a:ext>
            </a:extLst>
          </p:cNvPr>
          <p:cNvPicPr>
            <a:picLocks noChangeAspect="1"/>
          </p:cNvPicPr>
          <p:nvPr/>
        </p:nvPicPr>
        <p:blipFill>
          <a:blip r:embed="rId3"/>
          <a:stretch>
            <a:fillRect/>
          </a:stretch>
        </p:blipFill>
        <p:spPr>
          <a:xfrm>
            <a:off x="7911256" y="23801"/>
            <a:ext cx="4057235" cy="3135136"/>
          </a:xfrm>
          <a:prstGeom prst="rect">
            <a:avLst/>
          </a:prstGeom>
        </p:spPr>
      </p:pic>
    </p:spTree>
    <p:extLst>
      <p:ext uri="{BB962C8B-B14F-4D97-AF65-F5344CB8AC3E}">
        <p14:creationId xmlns:p14="http://schemas.microsoft.com/office/powerpoint/2010/main" val="54199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94DC-00D0-CB6F-558F-F9BF5E916493}"/>
              </a:ext>
            </a:extLst>
          </p:cNvPr>
          <p:cNvSpPr>
            <a:spLocks noGrp="1"/>
          </p:cNvSpPr>
          <p:nvPr>
            <p:ph type="title"/>
          </p:nvPr>
        </p:nvSpPr>
        <p:spPr/>
        <p:txBody>
          <a:bodyPr/>
          <a:lstStyle/>
          <a:p>
            <a:r>
              <a:rPr lang="en-US" dirty="0"/>
              <a:t>Structural Materials</a:t>
            </a:r>
          </a:p>
        </p:txBody>
      </p:sp>
      <p:sp>
        <p:nvSpPr>
          <p:cNvPr id="3" name="Content Placeholder 2">
            <a:extLst>
              <a:ext uri="{FF2B5EF4-FFF2-40B4-BE49-F238E27FC236}">
                <a16:creationId xmlns:a16="http://schemas.microsoft.com/office/drawing/2014/main" id="{41FE9586-2470-D995-505F-047E547DBD7E}"/>
              </a:ext>
            </a:extLst>
          </p:cNvPr>
          <p:cNvSpPr>
            <a:spLocks noGrp="1"/>
          </p:cNvSpPr>
          <p:nvPr>
            <p:ph idx="1"/>
          </p:nvPr>
        </p:nvSpPr>
        <p:spPr>
          <a:xfrm>
            <a:off x="448055" y="1145754"/>
            <a:ext cx="11430000" cy="4555759"/>
          </a:xfrm>
        </p:spPr>
        <p:txBody>
          <a:bodyPr/>
          <a:lstStyle/>
          <a:p>
            <a:r>
              <a:rPr lang="en-US" dirty="0"/>
              <a:t>The need to reduce short (decay heat) and long (waste) term activation has driven the development of structural materials for fusion</a:t>
            </a:r>
          </a:p>
          <a:p>
            <a:r>
              <a:rPr lang="en-US" dirty="0"/>
              <a:t>Three primary candidates:</a:t>
            </a:r>
          </a:p>
          <a:p>
            <a:pPr lvl="1"/>
            <a:r>
              <a:rPr lang="en-US" dirty="0"/>
              <a:t>Reduced-Activation Ferritic/Martensitic (RAFM) Steel</a:t>
            </a:r>
          </a:p>
          <a:p>
            <a:pPr lvl="2"/>
            <a:r>
              <a:rPr lang="en-US" dirty="0"/>
              <a:t>Most mature option, likeliest for near-term deployment; examples: </a:t>
            </a:r>
          </a:p>
          <a:p>
            <a:pPr lvl="2"/>
            <a:r>
              <a:rPr lang="en-US" dirty="0"/>
              <a:t>F82H (Fe-8Cr-2W-0.2V-0.04Ta)</a:t>
            </a:r>
          </a:p>
          <a:p>
            <a:pPr lvl="2"/>
            <a:r>
              <a:rPr lang="en-US" dirty="0"/>
              <a:t>EUROFER-97 (Fe-9Cr-1W-0.2V-0.12Ta)</a:t>
            </a:r>
          </a:p>
          <a:p>
            <a:pPr lvl="1"/>
            <a:r>
              <a:rPr lang="en-US" dirty="0"/>
              <a:t>Vanadium Alloys</a:t>
            </a:r>
          </a:p>
          <a:p>
            <a:pPr lvl="2"/>
            <a:r>
              <a:rPr lang="en-US" dirty="0"/>
              <a:t>V-4Cr-4Ti</a:t>
            </a:r>
          </a:p>
          <a:p>
            <a:pPr lvl="1"/>
            <a:r>
              <a:rPr lang="en-US" dirty="0"/>
              <a:t>Silicon Carbide (</a:t>
            </a:r>
            <a:r>
              <a:rPr lang="en-US" dirty="0" err="1"/>
              <a:t>SiC</a:t>
            </a:r>
            <a:r>
              <a:rPr lang="en-US" dirty="0"/>
              <a:t>) composites</a:t>
            </a:r>
          </a:p>
          <a:p>
            <a:endParaRPr lang="en-US" dirty="0"/>
          </a:p>
        </p:txBody>
      </p:sp>
    </p:spTree>
    <p:extLst>
      <p:ext uri="{BB962C8B-B14F-4D97-AF65-F5344CB8AC3E}">
        <p14:creationId xmlns:p14="http://schemas.microsoft.com/office/powerpoint/2010/main" val="171891589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20C22-D077-412B-81BA-8B2541026FAD}">
  <ds:schemaRef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ORNL</Template>
  <TotalTime>4898</TotalTime>
  <Words>1191</Words>
  <Application>Microsoft Macintosh PowerPoint</Application>
  <PresentationFormat>Widescreen</PresentationFormat>
  <Paragraphs>126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Cambria Math</vt:lpstr>
      <vt:lpstr>Century Gothic</vt:lpstr>
      <vt:lpstr>ORNL</vt:lpstr>
      <vt:lpstr>Fusion Energy Sciences: Tritium Production Session Introduction and Overview</vt:lpstr>
      <vt:lpstr>Overview</vt:lpstr>
      <vt:lpstr>The need for tritium breeding</vt:lpstr>
      <vt:lpstr>T breeding from Li</vt:lpstr>
      <vt:lpstr>Neutron multipliers</vt:lpstr>
      <vt:lpstr>Candidate breeder/multiplier materials</vt:lpstr>
      <vt:lpstr>Can we achieve TBR &gt; 1(+ε)?</vt:lpstr>
      <vt:lpstr>Neutron activation considerations</vt:lpstr>
      <vt:lpstr>Structural Materials</vt:lpstr>
      <vt:lpstr>Other materials</vt:lpstr>
      <vt:lpstr>Blanket Concepts</vt:lpstr>
      <vt:lpstr>Discussion topics for the session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FPP and Blanket Overview</dc:title>
  <dc:subject/>
  <dc:creator>Humrickhouse, Paul</dc:creator>
  <cp:keywords/>
  <dc:description/>
  <cp:lastModifiedBy>Humrickhouse, Paul</cp:lastModifiedBy>
  <cp:revision>24</cp:revision>
  <dcterms:created xsi:type="dcterms:W3CDTF">2023-04-30T18:25:12Z</dcterms:created>
  <dcterms:modified xsi:type="dcterms:W3CDTF">2024-02-26T13:45:58Z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