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0.jpg" ContentType="image/jpg"/>
  <Override PartName="/ppt/media/image41.jpg" ContentType="image/jpg"/>
  <Override PartName="/ppt/media/image42.jpg" ContentType="image/jpg"/>
  <Override PartName="/ppt/media/image46.jpg" ContentType="image/jpg"/>
  <Override PartName="/ppt/media/image47.jpg" ContentType="image/jpg"/>
  <Override PartName="/ppt/media/image48.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0.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84.jpg" ContentType="image/jpg"/>
  <Override PartName="/ppt/media/image85.jpg" ContentType="image/jpg"/>
  <Override PartName="/ppt/media/image86.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26"/>
  </p:notesMasterIdLst>
  <p:handoutMasterIdLst>
    <p:handoutMasterId r:id="rId27"/>
  </p:handoutMasterIdLst>
  <p:sldIdLst>
    <p:sldId id="363" r:id="rId3"/>
    <p:sldId id="1792" r:id="rId4"/>
    <p:sldId id="5875" r:id="rId5"/>
    <p:sldId id="3793" r:id="rId6"/>
    <p:sldId id="3794" r:id="rId7"/>
    <p:sldId id="3786" r:id="rId8"/>
    <p:sldId id="3791" r:id="rId9"/>
    <p:sldId id="5876" r:id="rId10"/>
    <p:sldId id="5878" r:id="rId11"/>
    <p:sldId id="5877" r:id="rId12"/>
    <p:sldId id="3792" r:id="rId13"/>
    <p:sldId id="732" r:id="rId14"/>
    <p:sldId id="257" r:id="rId15"/>
    <p:sldId id="3787" r:id="rId16"/>
    <p:sldId id="3788" r:id="rId17"/>
    <p:sldId id="263" r:id="rId18"/>
    <p:sldId id="3789" r:id="rId19"/>
    <p:sldId id="3790" r:id="rId20"/>
    <p:sldId id="260" r:id="rId21"/>
    <p:sldId id="261" r:id="rId22"/>
    <p:sldId id="268" r:id="rId23"/>
    <p:sldId id="3795" r:id="rId24"/>
    <p:sldId id="3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a:srgbClr val="5C9A40"/>
    <a:srgbClr val="000000"/>
    <a:srgbClr val="F3C7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2" d="100"/>
          <a:sy n="62" d="100"/>
        </p:scale>
        <p:origin x="728" y="40"/>
      </p:cViewPr>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92" d="100"/>
          <a:sy n="92" d="100"/>
        </p:scale>
        <p:origin x="364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man, Timothy" userId="115e4613-0105-4e6d-8153-21da3cd1b80b" providerId="ADAL" clId="{FB10ABBC-92A6-4157-9AC2-19507FFD590E}"/>
    <pc:docChg chg="undo custSel addSld delSld modSld">
      <pc:chgData name="Hallman, Timothy" userId="115e4613-0105-4e6d-8153-21da3cd1b80b" providerId="ADAL" clId="{FB10ABBC-92A6-4157-9AC2-19507FFD590E}" dt="2024-02-26T04:33:44.128" v="47" actId="20577"/>
      <pc:docMkLst>
        <pc:docMk/>
      </pc:docMkLst>
      <pc:sldChg chg="modSp mod">
        <pc:chgData name="Hallman, Timothy" userId="115e4613-0105-4e6d-8153-21da3cd1b80b" providerId="ADAL" clId="{FB10ABBC-92A6-4157-9AC2-19507FFD590E}" dt="2024-02-26T04:25:38.168" v="29" actId="1076"/>
        <pc:sldMkLst>
          <pc:docMk/>
          <pc:sldMk cId="0" sldId="263"/>
        </pc:sldMkLst>
        <pc:spChg chg="mod">
          <ac:chgData name="Hallman, Timothy" userId="115e4613-0105-4e6d-8153-21da3cd1b80b" providerId="ADAL" clId="{FB10ABBC-92A6-4157-9AC2-19507FFD590E}" dt="2024-02-26T04:25:38.168" v="29" actId="1076"/>
          <ac:spMkLst>
            <pc:docMk/>
            <pc:sldMk cId="0" sldId="263"/>
            <ac:spMk id="44" creationId="{00000000-0000-0000-0000-000000000000}"/>
          </ac:spMkLst>
        </pc:spChg>
      </pc:sldChg>
      <pc:sldChg chg="modSp add del mod">
        <pc:chgData name="Hallman, Timothy" userId="115e4613-0105-4e6d-8153-21da3cd1b80b" providerId="ADAL" clId="{FB10ABBC-92A6-4157-9AC2-19507FFD590E}" dt="2024-02-26T04:21:14.568" v="28" actId="20577"/>
        <pc:sldMkLst>
          <pc:docMk/>
          <pc:sldMk cId="877333847" sldId="3787"/>
        </pc:sldMkLst>
        <pc:spChg chg="mod">
          <ac:chgData name="Hallman, Timothy" userId="115e4613-0105-4e6d-8153-21da3cd1b80b" providerId="ADAL" clId="{FB10ABBC-92A6-4157-9AC2-19507FFD590E}" dt="2024-02-26T04:21:14.568" v="28" actId="20577"/>
          <ac:spMkLst>
            <pc:docMk/>
            <pc:sldMk cId="877333847" sldId="3787"/>
            <ac:spMk id="6" creationId="{590DF4CE-7664-05A5-BB91-37D0DFAAACC5}"/>
          </ac:spMkLst>
        </pc:spChg>
      </pc:sldChg>
      <pc:sldChg chg="add del">
        <pc:chgData name="Hallman, Timothy" userId="115e4613-0105-4e6d-8153-21da3cd1b80b" providerId="ADAL" clId="{FB10ABBC-92A6-4157-9AC2-19507FFD590E}" dt="2024-02-26T04:20:56.685" v="2" actId="47"/>
        <pc:sldMkLst>
          <pc:docMk/>
          <pc:sldMk cId="1693906561" sldId="3788"/>
        </pc:sldMkLst>
      </pc:sldChg>
      <pc:sldChg chg="modSp mod">
        <pc:chgData name="Hallman, Timothy" userId="115e4613-0105-4e6d-8153-21da3cd1b80b" providerId="ADAL" clId="{FB10ABBC-92A6-4157-9AC2-19507FFD590E}" dt="2024-02-26T04:33:44.128" v="47" actId="20577"/>
        <pc:sldMkLst>
          <pc:docMk/>
          <pc:sldMk cId="1224132104" sldId="3795"/>
        </pc:sldMkLst>
        <pc:spChg chg="mod">
          <ac:chgData name="Hallman, Timothy" userId="115e4613-0105-4e6d-8153-21da3cd1b80b" providerId="ADAL" clId="{FB10ABBC-92A6-4157-9AC2-19507FFD590E}" dt="2024-02-26T04:33:44.128" v="47" actId="20577"/>
          <ac:spMkLst>
            <pc:docMk/>
            <pc:sldMk cId="1224132104" sldId="3795"/>
            <ac:spMk id="6" creationId="{590DF4CE-7664-05A5-BB91-37D0DFAAACC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2AFCCE-80E4-4748-86E1-CC2D01C1BE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2039E3E-3F84-4D42-BEBF-2416413596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D428AA-CEDA-4497-BD64-97073D5655C7}" type="datetimeFigureOut">
              <a:rPr lang="en-US" smtClean="0"/>
              <a:t>2/25/2024</a:t>
            </a:fld>
            <a:endParaRPr lang="en-US"/>
          </a:p>
        </p:txBody>
      </p:sp>
      <p:sp>
        <p:nvSpPr>
          <p:cNvPr id="4" name="Footer Placeholder 3">
            <a:extLst>
              <a:ext uri="{FF2B5EF4-FFF2-40B4-BE49-F238E27FC236}">
                <a16:creationId xmlns:a16="http://schemas.microsoft.com/office/drawing/2014/main" id="{24D0180C-A1C4-4205-A846-DF24A3C791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2DE3D8-E091-45F7-9ED4-AE233B4122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7E5D8-6889-4EB4-9A2E-526674C6FF40}" type="slidenum">
              <a:rPr lang="en-US" smtClean="0"/>
              <a:t>‹#›</a:t>
            </a:fld>
            <a:endParaRPr lang="en-US"/>
          </a:p>
        </p:txBody>
      </p:sp>
    </p:spTree>
    <p:extLst>
      <p:ext uri="{BB962C8B-B14F-4D97-AF65-F5344CB8AC3E}">
        <p14:creationId xmlns:p14="http://schemas.microsoft.com/office/powerpoint/2010/main" val="1157112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4B095-C788-4FC5-982C-0EEFC87BBDD6}"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3673D-8A58-460C-84B2-997858993DDE}" type="slidenum">
              <a:rPr lang="en-US" smtClean="0"/>
              <a:t>‹#›</a:t>
            </a:fld>
            <a:endParaRPr lang="en-US"/>
          </a:p>
        </p:txBody>
      </p:sp>
    </p:spTree>
    <p:extLst>
      <p:ext uri="{BB962C8B-B14F-4D97-AF65-F5344CB8AC3E}">
        <p14:creationId xmlns:p14="http://schemas.microsoft.com/office/powerpoint/2010/main" val="1263509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defTabSz="920750"/>
            <a:fld id="{5B169ECC-32BF-4786-9459-8658FBDDB947}" type="slidenum">
              <a:rPr lang="en-US" smtClean="0"/>
              <a:pPr defTabSz="920750"/>
              <a:t>1</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958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defTabSz="920750"/>
            <a:fld id="{5B169ECC-32BF-4786-9459-8658FBDDB947}" type="slidenum">
              <a:rPr lang="en-US" smtClean="0"/>
              <a:pPr defTabSz="920750"/>
              <a:t>23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16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8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3</a:t>
            </a:fld>
            <a:endParaRPr lang="en-US"/>
          </a:p>
        </p:txBody>
      </p:sp>
    </p:spTree>
    <p:extLst>
      <p:ext uri="{BB962C8B-B14F-4D97-AF65-F5344CB8AC3E}">
        <p14:creationId xmlns:p14="http://schemas.microsoft.com/office/powerpoint/2010/main" val="4243429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084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193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34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5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267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2"/>
            </a:gs>
            <a:gs pos="100000">
              <a:schemeClr val="accent1"/>
            </a:gs>
          </a:gsLst>
          <a:lin ang="2700000" scaled="1"/>
        </a:gra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E05F05D6-87BC-4641-9E7B-7E87232D684E}"/>
              </a:ext>
            </a:extLst>
          </p:cNvPr>
          <p:cNvSpPr/>
          <p:nvPr userDrawn="1"/>
        </p:nvSpPr>
        <p:spPr>
          <a:xfrm>
            <a:off x="0" y="174171"/>
            <a:ext cx="5552896" cy="6683828"/>
          </a:xfrm>
          <a:custGeom>
            <a:avLst/>
            <a:gdLst>
              <a:gd name="connsiteX0" fmla="*/ 1145996 w 5552896"/>
              <a:gd name="connsiteY0" fmla="*/ 0 h 6683828"/>
              <a:gd name="connsiteX1" fmla="*/ 5552896 w 5552896"/>
              <a:gd name="connsiteY1" fmla="*/ 4406900 h 6683828"/>
              <a:gd name="connsiteX2" fmla="*/ 5021007 w 5552896"/>
              <a:gd name="connsiteY2" fmla="*/ 6507491 h 6683828"/>
              <a:gd name="connsiteX3" fmla="*/ 4919615 w 5552896"/>
              <a:gd name="connsiteY3" fmla="*/ 6683828 h 6683828"/>
              <a:gd name="connsiteX4" fmla="*/ 0 w 5552896"/>
              <a:gd name="connsiteY4" fmla="*/ 6683828 h 6683828"/>
              <a:gd name="connsiteX5" fmla="*/ 0 w 5552896"/>
              <a:gd name="connsiteY5" fmla="*/ 151418 h 6683828"/>
              <a:gd name="connsiteX6" fmla="*/ 44643 w 5552896"/>
              <a:gd name="connsiteY6" fmla="*/ 138741 h 6683828"/>
              <a:gd name="connsiteX7" fmla="*/ 1145996 w 5552896"/>
              <a:gd name="connsiteY7" fmla="*/ 0 h 6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896" h="6683828">
                <a:moveTo>
                  <a:pt x="1145996" y="0"/>
                </a:moveTo>
                <a:cubicBezTo>
                  <a:pt x="3579860" y="0"/>
                  <a:pt x="5552896" y="1973036"/>
                  <a:pt x="5552896" y="4406900"/>
                </a:cubicBezTo>
                <a:cubicBezTo>
                  <a:pt x="5552896" y="5167483"/>
                  <a:pt x="5360217" y="5883063"/>
                  <a:pt x="5021007" y="6507491"/>
                </a:cubicBezTo>
                <a:lnTo>
                  <a:pt x="4919615" y="6683828"/>
                </a:lnTo>
                <a:lnTo>
                  <a:pt x="0" y="6683828"/>
                </a:lnTo>
                <a:lnTo>
                  <a:pt x="0" y="151418"/>
                </a:lnTo>
                <a:lnTo>
                  <a:pt x="44643" y="138741"/>
                </a:lnTo>
                <a:cubicBezTo>
                  <a:pt x="396664" y="48170"/>
                  <a:pt x="765705" y="0"/>
                  <a:pt x="1145996" y="0"/>
                </a:cubicBezTo>
                <a:close/>
              </a:path>
            </a:pathLst>
          </a:custGeom>
          <a:blipFill dpi="0" rotWithShape="1">
            <a:blip r:embed="rId2">
              <a:alphaModFix amt="28000"/>
            </a:blip>
            <a:srcRect/>
            <a:stretch>
              <a:fillRect l="-59000" b="-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33CA5F9C-B2FB-4910-BF97-3FC139F747A0}"/>
              </a:ext>
            </a:extLst>
          </p:cNvPr>
          <p:cNvSpPr>
            <a:spLocks noGrp="1"/>
          </p:cNvSpPr>
          <p:nvPr>
            <p:ph type="ctrTitle" hasCustomPrompt="1"/>
          </p:nvPr>
        </p:nvSpPr>
        <p:spPr>
          <a:xfrm>
            <a:off x="1524000" y="1122363"/>
            <a:ext cx="9144000" cy="2387600"/>
          </a:xfrm>
        </p:spPr>
        <p:txBody>
          <a:bodyPr anchor="b">
            <a:normAutofit/>
          </a:bodyPr>
          <a:lstStyle>
            <a:lvl1pPr algn="r">
              <a:defRPr sz="5400">
                <a:solidFill>
                  <a:schemeClr val="bg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DF02D35-3374-40B9-8710-1C65494473D1}"/>
              </a:ext>
            </a:extLst>
          </p:cNvPr>
          <p:cNvSpPr>
            <a:spLocks noGrp="1"/>
          </p:cNvSpPr>
          <p:nvPr>
            <p:ph type="subTitle" idx="1"/>
          </p:nvPr>
        </p:nvSpPr>
        <p:spPr>
          <a:xfrm>
            <a:off x="1524000" y="3602038"/>
            <a:ext cx="9144000" cy="1655762"/>
          </a:xfrm>
        </p:spPr>
        <p:txBody>
          <a:bodyPr/>
          <a:lstStyle>
            <a:lvl1pPr marL="0" indent="0" algn="r">
              <a:buNone/>
              <a:defRPr sz="2400">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03B12-C55B-4B82-8BA9-95AE94E3A80A}"/>
              </a:ext>
            </a:extLst>
          </p:cNvPr>
          <p:cNvSpPr>
            <a:spLocks noGrp="1"/>
          </p:cNvSpPr>
          <p:nvPr>
            <p:ph type="dt" sz="half" idx="10"/>
          </p:nvPr>
        </p:nvSpPr>
        <p:spPr/>
        <p:txBody>
          <a:bodyPr/>
          <a:lstStyle/>
          <a:p>
            <a:fld id="{F50FB8F4-93A4-403A-9708-D7F20BB46076}" type="datetimeFigureOut">
              <a:rPr lang="en-US" smtClean="0"/>
              <a:t>2/25/2024</a:t>
            </a:fld>
            <a:endParaRPr lang="en-US"/>
          </a:p>
        </p:txBody>
      </p:sp>
      <p:sp>
        <p:nvSpPr>
          <p:cNvPr id="5" name="Footer Placeholder 4">
            <a:extLst>
              <a:ext uri="{FF2B5EF4-FFF2-40B4-BE49-F238E27FC236}">
                <a16:creationId xmlns:a16="http://schemas.microsoft.com/office/drawing/2014/main" id="{E31ECE7A-E88F-4A89-98E2-757941D04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83A18-438C-40E9-BAE5-F582279D1221}"/>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16" name="Picture 15">
            <a:extLst>
              <a:ext uri="{FF2B5EF4-FFF2-40B4-BE49-F238E27FC236}">
                <a16:creationId xmlns:a16="http://schemas.microsoft.com/office/drawing/2014/main" id="{0A0D0AEC-56AC-4BD1-BD5A-FB55804037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8381" y="5205045"/>
            <a:ext cx="3581400" cy="1652954"/>
          </a:xfrm>
          <a:prstGeom prst="rect">
            <a:avLst/>
          </a:prstGeom>
        </p:spPr>
      </p:pic>
    </p:spTree>
    <p:extLst>
      <p:ext uri="{BB962C8B-B14F-4D97-AF65-F5344CB8AC3E}">
        <p14:creationId xmlns:p14="http://schemas.microsoft.com/office/powerpoint/2010/main" val="3934897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389960" y="6619164"/>
            <a:ext cx="2329075" cy="231440"/>
          </a:xfrm>
        </p:spPr>
        <p:txBody>
          <a:bodyPr/>
          <a:lstStyle/>
          <a:p>
            <a:r>
              <a:rPr lang="en-US"/>
              <a:t>April 2021</a:t>
            </a:r>
            <a:endParaRPr lang="en-US" dirty="0"/>
          </a:p>
        </p:txBody>
      </p:sp>
      <p:sp>
        <p:nvSpPr>
          <p:cNvPr id="8" name="Footer Placeholder 7"/>
          <p:cNvSpPr>
            <a:spLocks noGrp="1"/>
          </p:cNvSpPr>
          <p:nvPr>
            <p:ph type="ftr" sz="quarter" idx="11"/>
          </p:nvPr>
        </p:nvSpPr>
        <p:spPr>
          <a:xfrm>
            <a:off x="6719035" y="6619164"/>
            <a:ext cx="4717775" cy="231440"/>
          </a:xfrm>
        </p:spPr>
        <p:txBody>
          <a:bodyPr/>
          <a:lstStyle/>
          <a:p>
            <a:r>
              <a:rPr lang="en-US"/>
              <a:t>SC PuRe Data Resources</a:t>
            </a:r>
            <a:endParaRPr lang="en-US" dirty="0"/>
          </a:p>
        </p:txBody>
      </p:sp>
      <p:sp>
        <p:nvSpPr>
          <p:cNvPr id="9" name="Slide Number Placeholder 8"/>
          <p:cNvSpPr>
            <a:spLocks noGrp="1"/>
          </p:cNvSpPr>
          <p:nvPr>
            <p:ph type="sldNum" sz="quarter" idx="12"/>
          </p:nvPr>
        </p:nvSpPr>
        <p:spPr>
          <a:xfrm>
            <a:off x="11436808" y="6619164"/>
            <a:ext cx="576296" cy="231440"/>
          </a:xfr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3911933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25779" y="3"/>
            <a:ext cx="11787327" cy="577564"/>
          </a:xfrm>
        </p:spPr>
        <p:txBody>
          <a:bodyPr/>
          <a:lstStyle>
            <a:lvl1pPr>
              <a:defRPr sz="3600"/>
            </a:lvl1pPr>
          </a:lstStyle>
          <a:p>
            <a:r>
              <a:rPr lang="en-US"/>
              <a:t>Click to edit Master title style</a:t>
            </a:r>
            <a:endParaRPr lang="en-US" dirty="0"/>
          </a:p>
        </p:txBody>
      </p:sp>
      <p:grpSp>
        <p:nvGrpSpPr>
          <p:cNvPr id="14" name="Group 13"/>
          <p:cNvGrpSpPr/>
          <p:nvPr/>
        </p:nvGrpSpPr>
        <p:grpSpPr>
          <a:xfrm>
            <a:off x="1" y="7702"/>
            <a:ext cx="12192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25" name="Straight Connector 24"/>
          <p:cNvCxnSpPr/>
          <p:nvPr/>
        </p:nvCxnSpPr>
        <p:spPr>
          <a:xfrm flipH="1">
            <a:off x="1" y="593401"/>
            <a:ext cx="11780713"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11787949" y="2393"/>
            <a:ext cx="408044" cy="587485"/>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7" name="Date Placeholder 6"/>
          <p:cNvSpPr>
            <a:spLocks noGrp="1"/>
          </p:cNvSpPr>
          <p:nvPr>
            <p:ph type="dt" sz="half" idx="10"/>
          </p:nvPr>
        </p:nvSpPr>
        <p:spPr>
          <a:xfrm>
            <a:off x="4389960" y="6619164"/>
            <a:ext cx="2329075" cy="231440"/>
          </a:xfrm>
        </p:spPr>
        <p:txBody>
          <a:bodyPr/>
          <a:lstStyle>
            <a:lvl1pPr>
              <a:defRPr>
                <a:solidFill>
                  <a:schemeClr val="accent1">
                    <a:lumMod val="75000"/>
                  </a:schemeClr>
                </a:solidFill>
              </a:defRPr>
            </a:lvl1pPr>
          </a:lstStyle>
          <a:p>
            <a:r>
              <a:rPr lang="en-US"/>
              <a:t>April 2021</a:t>
            </a:r>
            <a:endParaRPr lang="en-US" dirty="0"/>
          </a:p>
        </p:txBody>
      </p:sp>
      <p:sp>
        <p:nvSpPr>
          <p:cNvPr id="8" name="Footer Placeholder 7"/>
          <p:cNvSpPr>
            <a:spLocks noGrp="1"/>
          </p:cNvSpPr>
          <p:nvPr>
            <p:ph type="ftr" sz="quarter" idx="11"/>
          </p:nvPr>
        </p:nvSpPr>
        <p:spPr>
          <a:xfrm>
            <a:off x="6719035" y="6619164"/>
            <a:ext cx="4717775" cy="231440"/>
          </a:xfrm>
        </p:spPr>
        <p:txBody>
          <a:bodyPr/>
          <a:lstStyle>
            <a:lvl1pPr>
              <a:defRPr>
                <a:solidFill>
                  <a:schemeClr val="accent1">
                    <a:lumMod val="75000"/>
                  </a:schemeClr>
                </a:solidFill>
              </a:defRPr>
            </a:lvl1pPr>
          </a:lstStyle>
          <a:p>
            <a:r>
              <a:rPr lang="en-US"/>
              <a:t>SC PuRe Data Resources</a:t>
            </a:r>
            <a:endParaRPr lang="en-US" dirty="0"/>
          </a:p>
        </p:txBody>
      </p:sp>
      <p:sp>
        <p:nvSpPr>
          <p:cNvPr id="9" name="Slide Number Placeholder 8"/>
          <p:cNvSpPr>
            <a:spLocks noGrp="1"/>
          </p:cNvSpPr>
          <p:nvPr>
            <p:ph type="sldNum" sz="quarter" idx="12"/>
          </p:nvPr>
        </p:nvSpPr>
        <p:spPr>
          <a:xfrm>
            <a:off x="11436808" y="6619164"/>
            <a:ext cx="576296" cy="231440"/>
          </a:xfrm>
        </p:spPr>
        <p:txBody>
          <a:bodyPr/>
          <a:lstStyle>
            <a:lvl1pPr>
              <a:defRPr>
                <a:solidFill>
                  <a:schemeClr val="accent1">
                    <a:lumMod val="75000"/>
                  </a:schemeClr>
                </a:solidFill>
              </a:defRPr>
            </a:lvl1pPr>
          </a:lstStyle>
          <a:p>
            <a:fld id="{600448BA-62AF-4340-AB5F-316C0E06117B}" type="slidenum">
              <a:rPr lang="en-US" smtClean="0"/>
              <a:pPr/>
              <a:t>‹#›</a:t>
            </a:fld>
            <a:endParaRPr lang="en-US" dirty="0"/>
          </a:p>
        </p:txBody>
      </p:sp>
      <p:sp>
        <p:nvSpPr>
          <p:cNvPr id="3" name="Content Placeholder 2"/>
          <p:cNvSpPr>
            <a:spLocks noGrp="1"/>
          </p:cNvSpPr>
          <p:nvPr>
            <p:ph idx="1"/>
          </p:nvPr>
        </p:nvSpPr>
        <p:spPr>
          <a:xfrm>
            <a:off x="623035" y="749296"/>
            <a:ext cx="11390071" cy="5869869"/>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2183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30306" y="1277471"/>
            <a:ext cx="546757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1277471"/>
            <a:ext cx="559269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April 2021</a:t>
            </a:r>
            <a:endParaRPr lang="en-US" dirty="0"/>
          </a:p>
        </p:txBody>
      </p:sp>
      <p:sp>
        <p:nvSpPr>
          <p:cNvPr id="6" name="Footer Placeholder 5"/>
          <p:cNvSpPr>
            <a:spLocks noGrp="1"/>
          </p:cNvSpPr>
          <p:nvPr>
            <p:ph type="ftr" sz="quarter" idx="11"/>
          </p:nvPr>
        </p:nvSpPr>
        <p:spPr/>
        <p:txBody>
          <a:bodyPr/>
          <a:lstStyle/>
          <a:p>
            <a:r>
              <a:rPr lang="en-US"/>
              <a:t>SC PuRe Data Resources</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972610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54716" y="1031624"/>
            <a:ext cx="5468112"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4716" y="1808546"/>
            <a:ext cx="5468112" cy="4293738"/>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031624"/>
            <a:ext cx="5468112"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69173" y="1808864"/>
            <a:ext cx="5468112" cy="4293738"/>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April 2021</a:t>
            </a:r>
            <a:endParaRPr lang="en-US" dirty="0"/>
          </a:p>
        </p:txBody>
      </p:sp>
      <p:sp>
        <p:nvSpPr>
          <p:cNvPr id="8" name="Footer Placeholder 7"/>
          <p:cNvSpPr>
            <a:spLocks noGrp="1"/>
          </p:cNvSpPr>
          <p:nvPr>
            <p:ph type="ftr" sz="quarter" idx="11"/>
          </p:nvPr>
        </p:nvSpPr>
        <p:spPr/>
        <p:txBody>
          <a:bodyPr/>
          <a:lstStyle/>
          <a:p>
            <a:r>
              <a:rPr lang="en-US"/>
              <a:t>SC PuRe Data Resources</a:t>
            </a:r>
            <a:endParaRPr lang="en-US" dirty="0"/>
          </a:p>
        </p:txBody>
      </p:sp>
      <p:sp>
        <p:nvSpPr>
          <p:cNvPr id="9" name="Slide Number Placeholder 8"/>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01845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April 2021</a:t>
            </a:r>
            <a:endParaRPr lang="en-US" dirty="0"/>
          </a:p>
        </p:txBody>
      </p:sp>
      <p:sp>
        <p:nvSpPr>
          <p:cNvPr id="4" name="Footer Placeholder 3"/>
          <p:cNvSpPr>
            <a:spLocks noGrp="1"/>
          </p:cNvSpPr>
          <p:nvPr>
            <p:ph type="ftr" sz="quarter" idx="11"/>
          </p:nvPr>
        </p:nvSpPr>
        <p:spPr/>
        <p:txBody>
          <a:bodyPr/>
          <a:lstStyle/>
          <a:p>
            <a:r>
              <a:rPr lang="en-US"/>
              <a:t>SC PuRe Data Resources</a:t>
            </a:r>
            <a:endParaRPr lang="en-US" dirty="0"/>
          </a:p>
        </p:txBody>
      </p:sp>
      <p:sp>
        <p:nvSpPr>
          <p:cNvPr id="5" name="Slide Number Placeholder 4"/>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3934384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3" y="1097280"/>
            <a:ext cx="5532851" cy="50252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3287864"/>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2021</a:t>
            </a:r>
            <a:endParaRPr lang="en-US" dirty="0"/>
          </a:p>
        </p:txBody>
      </p:sp>
      <p:sp>
        <p:nvSpPr>
          <p:cNvPr id="6" name="Footer Placeholder 5"/>
          <p:cNvSpPr>
            <a:spLocks noGrp="1"/>
          </p:cNvSpPr>
          <p:nvPr>
            <p:ph type="ftr" sz="quarter" idx="11"/>
          </p:nvPr>
        </p:nvSpPr>
        <p:spPr/>
        <p:txBody>
          <a:bodyPr/>
          <a:lstStyle/>
          <a:p>
            <a:r>
              <a:rPr lang="en-US"/>
              <a:t>SC PuRe Data Resources</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a:t>
            </a:fld>
            <a:endParaRPr lang="en-US" dirty="0"/>
          </a:p>
        </p:txBody>
      </p:sp>
      <p:sp>
        <p:nvSpPr>
          <p:cNvPr id="8" name="Title 1">
            <a:extLst>
              <a:ext uri="{FF2B5EF4-FFF2-40B4-BE49-F238E27FC236}">
                <a16:creationId xmlns:a16="http://schemas.microsoft.com/office/drawing/2014/main" id="{FB37B8B0-5783-417D-8EB4-D2892ACD842A}"/>
              </a:ext>
            </a:extLst>
          </p:cNvPr>
          <p:cNvSpPr txBox="1">
            <a:spLocks/>
          </p:cNvSpPr>
          <p:nvPr/>
        </p:nvSpPr>
        <p:spPr>
          <a:xfrm>
            <a:off x="225779" y="3"/>
            <a:ext cx="11787327" cy="9025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699447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2" y="1069850"/>
            <a:ext cx="5676937" cy="5065906"/>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39"/>
            <a:ext cx="3779520" cy="3301117"/>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April 2021</a:t>
            </a:r>
            <a:endParaRPr lang="en-US" dirty="0"/>
          </a:p>
        </p:txBody>
      </p:sp>
      <p:sp>
        <p:nvSpPr>
          <p:cNvPr id="6" name="Footer Placeholder 5"/>
          <p:cNvSpPr>
            <a:spLocks noGrp="1"/>
          </p:cNvSpPr>
          <p:nvPr>
            <p:ph type="ftr" sz="quarter" idx="11"/>
          </p:nvPr>
        </p:nvSpPr>
        <p:spPr/>
        <p:txBody>
          <a:bodyPr/>
          <a:lstStyle/>
          <a:p>
            <a:r>
              <a:rPr lang="en-US"/>
              <a:t>SC PuRe Data Resources</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a:t>
            </a:fld>
            <a:endParaRPr lang="en-US" dirty="0"/>
          </a:p>
        </p:txBody>
      </p:sp>
      <p:sp>
        <p:nvSpPr>
          <p:cNvPr id="8" name="Title 1">
            <a:extLst>
              <a:ext uri="{FF2B5EF4-FFF2-40B4-BE49-F238E27FC236}">
                <a16:creationId xmlns:a16="http://schemas.microsoft.com/office/drawing/2014/main" id="{9EC3F3F8-FB97-4CA2-B020-4BFF49CE1262}"/>
              </a:ext>
            </a:extLst>
          </p:cNvPr>
          <p:cNvSpPr txBox="1">
            <a:spLocks/>
          </p:cNvSpPr>
          <p:nvPr/>
        </p:nvSpPr>
        <p:spPr>
          <a:xfrm>
            <a:off x="225779" y="3"/>
            <a:ext cx="11787327" cy="9025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990217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nk Slide">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F062FA-AF45-4321-8D16-B5AE092183F5}"/>
              </a:ext>
            </a:extLst>
          </p:cNvPr>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127344646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1" cap="none"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accent1">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April 2021</a:t>
            </a:r>
            <a:endParaRPr lang="en-US" dirty="0"/>
          </a:p>
        </p:txBody>
      </p:sp>
      <p:sp>
        <p:nvSpPr>
          <p:cNvPr id="5" name="Footer Placeholder 4"/>
          <p:cNvSpPr>
            <a:spLocks noGrp="1"/>
          </p:cNvSpPr>
          <p:nvPr>
            <p:ph type="ftr" sz="quarter" idx="11"/>
          </p:nvPr>
        </p:nvSpPr>
        <p:spPr/>
        <p:txBody>
          <a:bodyPr/>
          <a:lstStyle/>
          <a:p>
            <a:r>
              <a:rPr lang="en-US"/>
              <a:t>SC PuRe Data Resources</a:t>
            </a:r>
            <a:endParaRPr lang="en-US" dirty="0"/>
          </a:p>
        </p:txBody>
      </p:sp>
      <p:sp>
        <p:nvSpPr>
          <p:cNvPr id="6" name="Slide Number Placeholder 5"/>
          <p:cNvSpPr>
            <a:spLocks noGrp="1"/>
          </p:cNvSpPr>
          <p:nvPr>
            <p:ph type="sldNum" sz="quarter" idx="12"/>
          </p:nvPr>
        </p:nvSpPr>
        <p:spPr/>
        <p:txBody>
          <a:bodyPr/>
          <a:lstStyle/>
          <a:p>
            <a:pPr>
              <a:defRPr/>
            </a:pPr>
            <a:fld id="{56929663-6CA7-4931-8F5D-849FE6A4CD44}" type="slidenum">
              <a:rPr lang="en-US" smtClean="0"/>
              <a:pPr>
                <a:defRPr/>
              </a:pPr>
              <a:t>‹#›</a:t>
            </a:fld>
            <a:endParaRPr lang="en-US"/>
          </a:p>
        </p:txBody>
      </p:sp>
      <p:cxnSp>
        <p:nvCxnSpPr>
          <p:cNvPr id="7" name="Straight Connector 6"/>
          <p:cNvCxnSpPr/>
          <p:nvPr/>
        </p:nvCxnSpPr>
        <p:spPr>
          <a:xfrm>
            <a:off x="1981202"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276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p:cNvPicPr>
          <p:nvPr/>
        </p:nvPicPr>
        <p:blipFill>
          <a:blip r:embed="rId4" cstate="print">
            <a:extLst>
              <a:ext uri="{28A0092B-C50C-407E-A947-70E740481C1C}">
                <a14:useLocalDpi xmlns:a14="http://schemas.microsoft.com/office/drawing/2010/main"/>
              </a:ext>
            </a:extLst>
          </a:blip>
          <a:stretch>
            <a:fillRect/>
          </a:stretch>
        </p:blipFill>
        <p:spPr>
          <a:xfrm>
            <a:off x="2283536" y="2788248"/>
            <a:ext cx="7624925" cy="1281502"/>
          </a:xfrm>
          <a:prstGeom prst="rect">
            <a:avLst/>
          </a:prstGeom>
        </p:spPr>
      </p:pic>
    </p:spTree>
    <p:extLst>
      <p:ext uri="{BB962C8B-B14F-4D97-AF65-F5344CB8AC3E}">
        <p14:creationId xmlns:p14="http://schemas.microsoft.com/office/powerpoint/2010/main" val="37077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9D6CF7-835C-4FA1-81C5-724C5FEA8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3CA5F9C-B2FB-4910-BF97-3FC139F747A0}"/>
              </a:ext>
            </a:extLst>
          </p:cNvPr>
          <p:cNvSpPr>
            <a:spLocks noGrp="1"/>
          </p:cNvSpPr>
          <p:nvPr>
            <p:ph type="ctrTitle" hasCustomPrompt="1"/>
          </p:nvPr>
        </p:nvSpPr>
        <p:spPr>
          <a:xfrm>
            <a:off x="1524000" y="1122363"/>
            <a:ext cx="9144000" cy="2387600"/>
          </a:xfrm>
        </p:spPr>
        <p:txBody>
          <a:bodyPr anchor="b">
            <a:normAutofit/>
          </a:bodyPr>
          <a:lstStyle>
            <a:lvl1pPr algn="l">
              <a:defRPr sz="5400">
                <a:solidFill>
                  <a:schemeClr val="bg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DF02D35-3374-40B9-8710-1C65494473D1}"/>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03B12-C55B-4B82-8BA9-95AE94E3A80A}"/>
              </a:ext>
            </a:extLst>
          </p:cNvPr>
          <p:cNvSpPr>
            <a:spLocks noGrp="1"/>
          </p:cNvSpPr>
          <p:nvPr>
            <p:ph type="dt" sz="half" idx="10"/>
          </p:nvPr>
        </p:nvSpPr>
        <p:spPr/>
        <p:txBody>
          <a:bodyPr/>
          <a:lstStyle/>
          <a:p>
            <a:fld id="{F50FB8F4-93A4-403A-9708-D7F20BB46076}" type="datetimeFigureOut">
              <a:rPr lang="en-US" smtClean="0"/>
              <a:t>2/25/2024</a:t>
            </a:fld>
            <a:endParaRPr lang="en-US"/>
          </a:p>
        </p:txBody>
      </p:sp>
      <p:sp>
        <p:nvSpPr>
          <p:cNvPr id="5" name="Footer Placeholder 4">
            <a:extLst>
              <a:ext uri="{FF2B5EF4-FFF2-40B4-BE49-F238E27FC236}">
                <a16:creationId xmlns:a16="http://schemas.microsoft.com/office/drawing/2014/main" id="{E31ECE7A-E88F-4A89-98E2-757941D04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83A18-438C-40E9-BAE5-F582279D1221}"/>
              </a:ext>
            </a:extLst>
          </p:cNvPr>
          <p:cNvSpPr>
            <a:spLocks noGrp="1"/>
          </p:cNvSpPr>
          <p:nvPr>
            <p:ph type="sldNum" sz="quarter" idx="12"/>
          </p:nvPr>
        </p:nvSpPr>
        <p:spPr/>
        <p:txBody>
          <a:bodyPr/>
          <a:lstStyle/>
          <a:p>
            <a:fld id="{2F3902C9-C47C-4EF4-BA50-DAB7C4D8D7B4}" type="slidenum">
              <a:rPr lang="en-US" smtClean="0"/>
              <a:t>‹#›</a:t>
            </a:fld>
            <a:endParaRPr lang="en-US"/>
          </a:p>
        </p:txBody>
      </p:sp>
      <p:sp>
        <p:nvSpPr>
          <p:cNvPr id="13" name="Rectangle 12">
            <a:extLst>
              <a:ext uri="{FF2B5EF4-FFF2-40B4-BE49-F238E27FC236}">
                <a16:creationId xmlns:a16="http://schemas.microsoft.com/office/drawing/2014/main" id="{D30C5C00-1F70-4233-B9C7-C8D1092DA9E4}"/>
              </a:ext>
            </a:extLst>
          </p:cNvPr>
          <p:cNvSpPr/>
          <p:nvPr userDrawn="1"/>
        </p:nvSpPr>
        <p:spPr>
          <a:xfrm>
            <a:off x="0" y="4588784"/>
            <a:ext cx="12192000" cy="965199"/>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BAA9015-6EE2-490F-B619-F3B2C542C7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3221" y="4588784"/>
            <a:ext cx="5242549" cy="965199"/>
          </a:xfrm>
          <a:prstGeom prst="rect">
            <a:avLst/>
          </a:prstGeom>
        </p:spPr>
      </p:pic>
    </p:spTree>
    <p:extLst>
      <p:ext uri="{BB962C8B-B14F-4D97-AF65-F5344CB8AC3E}">
        <p14:creationId xmlns:p14="http://schemas.microsoft.com/office/powerpoint/2010/main" val="4050284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216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E99FAC-1424-40AE-8DF7-B97D233DF2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3CA5F9C-B2FB-4910-BF97-3FC139F747A0}"/>
              </a:ext>
            </a:extLst>
          </p:cNvPr>
          <p:cNvSpPr>
            <a:spLocks noGrp="1"/>
          </p:cNvSpPr>
          <p:nvPr>
            <p:ph type="ctrTitle" hasCustomPrompt="1"/>
          </p:nvPr>
        </p:nvSpPr>
        <p:spPr>
          <a:xfrm>
            <a:off x="1524000" y="1122363"/>
            <a:ext cx="9144000" cy="2387600"/>
          </a:xfrm>
        </p:spPr>
        <p:txBody>
          <a:bodyPr anchor="b">
            <a:normAutofit/>
          </a:bodyPr>
          <a:lstStyle>
            <a:lvl1pPr algn="l">
              <a:defRPr sz="5400">
                <a:solidFill>
                  <a:schemeClr val="bg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DF02D35-3374-40B9-8710-1C65494473D1}"/>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03B12-C55B-4B82-8BA9-95AE94E3A80A}"/>
              </a:ext>
            </a:extLst>
          </p:cNvPr>
          <p:cNvSpPr>
            <a:spLocks noGrp="1"/>
          </p:cNvSpPr>
          <p:nvPr>
            <p:ph type="dt" sz="half" idx="10"/>
          </p:nvPr>
        </p:nvSpPr>
        <p:spPr/>
        <p:txBody>
          <a:bodyPr/>
          <a:lstStyle/>
          <a:p>
            <a:fld id="{F50FB8F4-93A4-403A-9708-D7F20BB46076}" type="datetimeFigureOut">
              <a:rPr lang="en-US" smtClean="0"/>
              <a:t>2/25/2024</a:t>
            </a:fld>
            <a:endParaRPr lang="en-US"/>
          </a:p>
        </p:txBody>
      </p:sp>
      <p:sp>
        <p:nvSpPr>
          <p:cNvPr id="5" name="Footer Placeholder 4">
            <a:extLst>
              <a:ext uri="{FF2B5EF4-FFF2-40B4-BE49-F238E27FC236}">
                <a16:creationId xmlns:a16="http://schemas.microsoft.com/office/drawing/2014/main" id="{E31ECE7A-E88F-4A89-98E2-757941D04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83A18-438C-40E9-BAE5-F582279D1221}"/>
              </a:ext>
            </a:extLst>
          </p:cNvPr>
          <p:cNvSpPr>
            <a:spLocks noGrp="1"/>
          </p:cNvSpPr>
          <p:nvPr>
            <p:ph type="sldNum" sz="quarter" idx="12"/>
          </p:nvPr>
        </p:nvSpPr>
        <p:spPr/>
        <p:txBody>
          <a:bodyPr/>
          <a:lstStyle/>
          <a:p>
            <a:fld id="{2F3902C9-C47C-4EF4-BA50-DAB7C4D8D7B4}" type="slidenum">
              <a:rPr lang="en-US" smtClean="0"/>
              <a:t>‹#›</a:t>
            </a:fld>
            <a:endParaRPr lang="en-US"/>
          </a:p>
        </p:txBody>
      </p:sp>
      <p:sp>
        <p:nvSpPr>
          <p:cNvPr id="11" name="Rectangle 10">
            <a:extLst>
              <a:ext uri="{FF2B5EF4-FFF2-40B4-BE49-F238E27FC236}">
                <a16:creationId xmlns:a16="http://schemas.microsoft.com/office/drawing/2014/main" id="{3D904775-D3B3-40BC-A7DF-1C506287A7ED}"/>
              </a:ext>
            </a:extLst>
          </p:cNvPr>
          <p:cNvSpPr/>
          <p:nvPr userDrawn="1"/>
        </p:nvSpPr>
        <p:spPr>
          <a:xfrm>
            <a:off x="0" y="4588784"/>
            <a:ext cx="12192000" cy="965199"/>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9BFE7C9-C4E5-4551-B3C0-F6C57889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3221" y="4588784"/>
            <a:ext cx="5242549" cy="965199"/>
          </a:xfrm>
          <a:prstGeom prst="rect">
            <a:avLst/>
          </a:prstGeom>
        </p:spPr>
      </p:pic>
    </p:spTree>
    <p:extLst>
      <p:ext uri="{BB962C8B-B14F-4D97-AF65-F5344CB8AC3E}">
        <p14:creationId xmlns:p14="http://schemas.microsoft.com/office/powerpoint/2010/main" val="365892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chemeClr val="accent2"/>
            </a:gs>
            <a:gs pos="100000">
              <a:schemeClr val="accent1"/>
            </a:gs>
          </a:gsLst>
          <a:lin ang="270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F758E1C-8655-4BE6-AB44-E9A3C56307B7}"/>
              </a:ext>
            </a:extLst>
          </p:cNvPr>
          <p:cNvSpPr/>
          <p:nvPr userDrawn="1"/>
        </p:nvSpPr>
        <p:spPr>
          <a:xfrm>
            <a:off x="533399" y="365125"/>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Arial Black" panose="020B0A040201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F50FB8F4-93A4-403A-9708-D7F20BB46076}" type="datetimeFigureOut">
              <a:rPr lang="en-US" smtClean="0"/>
              <a:t>2/25/2024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25025" y="6001949"/>
            <a:ext cx="1933575" cy="355988"/>
          </a:xfrm>
          <a:prstGeom prst="rect">
            <a:avLst/>
          </a:prstGeom>
        </p:spPr>
      </p:pic>
    </p:spTree>
    <p:extLst>
      <p:ext uri="{BB962C8B-B14F-4D97-AF65-F5344CB8AC3E}">
        <p14:creationId xmlns:p14="http://schemas.microsoft.com/office/powerpoint/2010/main" val="224074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3B924F-2A3A-4B10-9995-2A56A21CB9F9}"/>
              </a:ext>
            </a:extLst>
          </p:cNvPr>
          <p:cNvSpPr/>
          <p:nvPr userDrawn="1"/>
        </p:nvSpPr>
        <p:spPr>
          <a:xfrm>
            <a:off x="533399" y="365125"/>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Arial Black" panose="020B0A040201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F50FB8F4-93A4-403A-9708-D7F20BB46076}" type="datetimeFigureOut">
              <a:rPr lang="en-US" smtClean="0"/>
              <a:t>2/25/2024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25025" y="6001949"/>
            <a:ext cx="1933575" cy="355988"/>
          </a:xfrm>
          <a:prstGeom prst="rect">
            <a:avLst/>
          </a:prstGeom>
        </p:spPr>
      </p:pic>
    </p:spTree>
    <p:extLst>
      <p:ext uri="{BB962C8B-B14F-4D97-AF65-F5344CB8AC3E}">
        <p14:creationId xmlns:p14="http://schemas.microsoft.com/office/powerpoint/2010/main" val="110694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554804-D3F1-4E4C-9D0A-99063A42E6CF}"/>
              </a:ext>
            </a:extLst>
          </p:cNvPr>
          <p:cNvSpPr/>
          <p:nvPr userDrawn="1"/>
        </p:nvSpPr>
        <p:spPr>
          <a:xfrm>
            <a:off x="533399" y="365125"/>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Arial Black" panose="020B0A04020102020204" pitchFamily="34" charset="0"/>
              </a:defRPr>
            </a:lvl1pPr>
          </a:lstStyle>
          <a:p>
            <a:r>
              <a:rPr lang="en-US" dirty="0"/>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F50FB8F4-93A4-403A-9708-D7F20BB46076}" type="datetimeFigureOut">
              <a:rPr lang="en-US" smtClean="0"/>
              <a:t>2/25/2024</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25025" y="6001949"/>
            <a:ext cx="1933575" cy="355988"/>
          </a:xfrm>
          <a:prstGeom prst="rect">
            <a:avLst/>
          </a:prstGeom>
        </p:spPr>
      </p:pic>
    </p:spTree>
    <p:extLst>
      <p:ext uri="{BB962C8B-B14F-4D97-AF65-F5344CB8AC3E}">
        <p14:creationId xmlns:p14="http://schemas.microsoft.com/office/powerpoint/2010/main" val="47007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4AE35-0473-4BB6-BF52-059C1F420114}"/>
              </a:ext>
            </a:extLst>
          </p:cNvPr>
          <p:cNvSpPr>
            <a:spLocks noGrp="1"/>
          </p:cNvSpPr>
          <p:nvPr>
            <p:ph type="dt" sz="half" idx="10"/>
          </p:nvPr>
        </p:nvSpPr>
        <p:spPr/>
        <p:txBody>
          <a:bodyPr/>
          <a:lstStyle/>
          <a:p>
            <a:fld id="{F50FB8F4-93A4-403A-9708-D7F20BB46076}" type="datetimeFigureOut">
              <a:rPr lang="en-US" smtClean="0"/>
              <a:t>2/25/2024</a:t>
            </a:fld>
            <a:endParaRPr lang="en-US"/>
          </a:p>
        </p:txBody>
      </p:sp>
      <p:sp>
        <p:nvSpPr>
          <p:cNvPr id="3" name="Footer Placeholder 2">
            <a:extLst>
              <a:ext uri="{FF2B5EF4-FFF2-40B4-BE49-F238E27FC236}">
                <a16:creationId xmlns:a16="http://schemas.microsoft.com/office/drawing/2014/main" id="{6DD74EF1-3D9D-4336-81A0-5D6255E531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4B6087-4148-4F26-932B-04BBE3CFDD00}"/>
              </a:ext>
            </a:extLst>
          </p:cNvPr>
          <p:cNvSpPr>
            <a:spLocks noGrp="1"/>
          </p:cNvSpPr>
          <p:nvPr>
            <p:ph type="sldNum" sz="quarter" idx="12"/>
          </p:nvPr>
        </p:nvSpPr>
        <p:spPr/>
        <p:txBody>
          <a:bodyPr/>
          <a:lstStyle/>
          <a:p>
            <a:fld id="{2F3902C9-C47C-4EF4-BA50-DAB7C4D8D7B4}" type="slidenum">
              <a:rPr lang="en-US" smtClean="0"/>
              <a:t>‹#›</a:t>
            </a:fld>
            <a:endParaRPr lang="en-US"/>
          </a:p>
        </p:txBody>
      </p:sp>
    </p:spTree>
    <p:extLst>
      <p:ext uri="{BB962C8B-B14F-4D97-AF65-F5344CB8AC3E}">
        <p14:creationId xmlns:p14="http://schemas.microsoft.com/office/powerpoint/2010/main" val="292288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1656819"/>
            <a:ext cx="9966960" cy="2076983"/>
          </a:xfrm>
        </p:spPr>
        <p:txBody>
          <a:bodyPr anchor="b">
            <a:normAutofit/>
          </a:bodyPr>
          <a:lstStyle>
            <a:lvl1pPr algn="ctr">
              <a:lnSpc>
                <a:spcPct val="85000"/>
              </a:lnSpc>
              <a:defRPr sz="4800" b="1" cap="none"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8"/>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8" name="Straight Connector 7"/>
          <p:cNvCxnSpPr/>
          <p:nvPr/>
        </p:nvCxnSpPr>
        <p:spPr>
          <a:xfrm>
            <a:off x="1978662"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310640" y="586505"/>
            <a:ext cx="5565639" cy="935227"/>
          </a:xfrm>
          <a:prstGeom prst="rect">
            <a:avLst/>
          </a:prstGeom>
        </p:spPr>
      </p:pic>
      <p:sp>
        <p:nvSpPr>
          <p:cNvPr id="13" name="Text Placeholder 12"/>
          <p:cNvSpPr>
            <a:spLocks noGrp="1"/>
          </p:cNvSpPr>
          <p:nvPr>
            <p:ph type="body" sz="quarter" idx="13"/>
          </p:nvPr>
        </p:nvSpPr>
        <p:spPr>
          <a:xfrm>
            <a:off x="1710268" y="5257801"/>
            <a:ext cx="8767233" cy="1417319"/>
          </a:xfrm>
        </p:spPr>
        <p:txBody>
          <a:bodyPr anchor="ctr">
            <a:normAutofit/>
          </a:bodyPr>
          <a:lstStyle>
            <a:lvl1pPr marL="34290" indent="0" algn="ctr">
              <a:buNone/>
              <a:defRPr sz="1800" i="1">
                <a:solidFill>
                  <a:schemeClr val="accent2">
                    <a:lumMod val="60000"/>
                    <a:lumOff val="40000"/>
                  </a:schemeClr>
                </a:solidFill>
              </a:defRPr>
            </a:lvl1pPr>
          </a:lstStyle>
          <a:p>
            <a:pPr lvl="0"/>
            <a:r>
              <a:rPr lang="en-US"/>
              <a:t>Click to edit Master text styles</a:t>
            </a:r>
          </a:p>
        </p:txBody>
      </p:sp>
    </p:spTree>
    <p:extLst>
      <p:ext uri="{BB962C8B-B14F-4D97-AF65-F5344CB8AC3E}">
        <p14:creationId xmlns:p14="http://schemas.microsoft.com/office/powerpoint/2010/main" val="1166462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3035" y="1017332"/>
            <a:ext cx="11390071" cy="5221425"/>
          </a:xfrm>
        </p:spPr>
        <p:txBody>
          <a:bodyPr/>
          <a:lstStyle>
            <a:lvl1pPr>
              <a:spcBef>
                <a:spcPts val="1000"/>
              </a:spcBef>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April 2021</a:t>
            </a:r>
            <a:endParaRPr lang="en-US" dirty="0"/>
          </a:p>
        </p:txBody>
      </p:sp>
      <p:sp>
        <p:nvSpPr>
          <p:cNvPr id="8" name="Footer Placeholder 7"/>
          <p:cNvSpPr>
            <a:spLocks noGrp="1"/>
          </p:cNvSpPr>
          <p:nvPr>
            <p:ph type="ftr" sz="quarter" idx="11"/>
          </p:nvPr>
        </p:nvSpPr>
        <p:spPr/>
        <p:txBody>
          <a:bodyPr/>
          <a:lstStyle/>
          <a:p>
            <a:r>
              <a:rPr lang="en-US"/>
              <a:t>SC PuRe Data Resources</a:t>
            </a:r>
          </a:p>
        </p:txBody>
      </p:sp>
      <p:sp>
        <p:nvSpPr>
          <p:cNvPr id="9" name="Slide Number Placeholder 8"/>
          <p:cNvSpPr>
            <a:spLocks noGrp="1"/>
          </p:cNvSpPr>
          <p:nvPr>
            <p:ph type="sldNum" sz="quarter" idx="12"/>
          </p:nvPr>
        </p:nvSpPr>
        <p:spPr/>
        <p:txBody>
          <a:bodyPr/>
          <a:lstStyle/>
          <a:p>
            <a:fld id="{26CA2777-A89F-4130-B308-73BB65955918}" type="slidenum">
              <a:rPr lang="en-US" smtClean="0"/>
              <a:pPr/>
              <a:t>‹#›</a:t>
            </a:fld>
            <a:endParaRPr lang="en-US"/>
          </a:p>
        </p:txBody>
      </p:sp>
    </p:spTree>
    <p:extLst>
      <p:ext uri="{BB962C8B-B14F-4D97-AF65-F5344CB8AC3E}">
        <p14:creationId xmlns:p14="http://schemas.microsoft.com/office/powerpoint/2010/main" val="65025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9.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15635-9927-4B1C-BCBA-74C46BB022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4FD26F-AC1F-4853-BE31-699FFA4D8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099F6-3583-4961-ADAD-D206D1AE97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FB8F4-93A4-403A-9708-D7F20BB46076}" type="datetimeFigureOut">
              <a:rPr lang="en-US" smtClean="0"/>
              <a:t>2/25/2024</a:t>
            </a:fld>
            <a:endParaRPr lang="en-US"/>
          </a:p>
        </p:txBody>
      </p:sp>
      <p:sp>
        <p:nvSpPr>
          <p:cNvPr id="5" name="Footer Placeholder 4">
            <a:extLst>
              <a:ext uri="{FF2B5EF4-FFF2-40B4-BE49-F238E27FC236}">
                <a16:creationId xmlns:a16="http://schemas.microsoft.com/office/drawing/2014/main" id="{74634E7D-C066-4899-8D0A-ED6A8575C1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DE9A4E-0838-453C-BC81-15C8D2639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02C9-C47C-4EF4-BA50-DAB7C4D8D7B4}" type="slidenum">
              <a:rPr lang="en-US" smtClean="0"/>
              <a:t>‹#›</a:t>
            </a:fld>
            <a:endParaRPr lang="en-US"/>
          </a:p>
        </p:txBody>
      </p:sp>
    </p:spTree>
    <p:extLst>
      <p:ext uri="{BB962C8B-B14F-4D97-AF65-F5344CB8AC3E}">
        <p14:creationId xmlns:p14="http://schemas.microsoft.com/office/powerpoint/2010/main" val="129052316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0" r:id="rId4"/>
    <p:sldLayoutId id="2147483664" r:id="rId5"/>
    <p:sldLayoutId id="2147483665"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gs>
            <a:gs pos="83000">
              <a:schemeClr val="accent1">
                <a:lumMod val="60000"/>
                <a:lumOff val="40000"/>
              </a:schemeClr>
            </a:gs>
            <a:gs pos="100000">
              <a:schemeClr val="accent1">
                <a:lumMod val="75000"/>
              </a:schemeClr>
            </a:gs>
          </a:gsLst>
          <a:lin ang="1200000" scaled="0"/>
        </a:gradFill>
        <a:effectLst/>
      </p:bgPr>
    </p:bg>
    <p:spTree>
      <p:nvGrpSpPr>
        <p:cNvPr id="1" name=""/>
        <p:cNvGrpSpPr/>
        <p:nvPr/>
      </p:nvGrpSpPr>
      <p:grpSpPr>
        <a:xfrm>
          <a:off x="0" y="0"/>
          <a:ext cx="0" cy="0"/>
          <a:chOff x="0" y="0"/>
          <a:chExt cx="0" cy="0"/>
        </a:xfrm>
      </p:grpSpPr>
      <p:grpSp>
        <p:nvGrpSpPr>
          <p:cNvPr id="14" name="Group 13"/>
          <p:cNvGrpSpPr/>
          <p:nvPr/>
        </p:nvGrpSpPr>
        <p:grpSpPr>
          <a:xfrm>
            <a:off x="1" y="7702"/>
            <a:ext cx="12192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p:nvGrpSpPr>
          <p:grpSpPr>
            <a:xfrm>
              <a:off x="0" y="7701"/>
              <a:ext cx="9144001" cy="6858063"/>
              <a:chOff x="0" y="7701"/>
              <a:chExt cx="9144001" cy="6858063"/>
            </a:xfrm>
          </p:grpSpPr>
          <p:sp>
            <p:nvSpPr>
              <p:cNvPr id="13" name="Rectangle 12"/>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225779" y="3"/>
            <a:ext cx="11787327" cy="9025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3035" y="1017332"/>
            <a:ext cx="11390071" cy="5078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389960" y="6308056"/>
            <a:ext cx="2329075" cy="365125"/>
          </a:xfrm>
          <a:prstGeom prst="rect">
            <a:avLst/>
          </a:prstGeom>
        </p:spPr>
        <p:txBody>
          <a:bodyPr vert="horz" lIns="91440" tIns="45720" rIns="91440" bIns="45720" rtlCol="0" anchor="ctr"/>
          <a:lstStyle>
            <a:lvl1pPr algn="l">
              <a:defRPr sz="1000">
                <a:solidFill>
                  <a:schemeClr val="accent1">
                    <a:lumMod val="75000"/>
                  </a:schemeClr>
                </a:solidFill>
              </a:defRPr>
            </a:lvl1pPr>
          </a:lstStyle>
          <a:p>
            <a:r>
              <a:rPr lang="en-US"/>
              <a:t>April 2021</a:t>
            </a:r>
            <a:endParaRPr lang="en-US" dirty="0"/>
          </a:p>
        </p:txBody>
      </p:sp>
      <p:sp>
        <p:nvSpPr>
          <p:cNvPr id="5" name="Footer Placeholder 4"/>
          <p:cNvSpPr>
            <a:spLocks noGrp="1"/>
          </p:cNvSpPr>
          <p:nvPr>
            <p:ph type="ftr" sz="quarter" idx="3"/>
          </p:nvPr>
        </p:nvSpPr>
        <p:spPr>
          <a:xfrm>
            <a:off x="6719035" y="6308056"/>
            <a:ext cx="4717775" cy="365125"/>
          </a:xfrm>
          <a:prstGeom prst="rect">
            <a:avLst/>
          </a:prstGeom>
        </p:spPr>
        <p:txBody>
          <a:bodyPr vert="horz" lIns="91440" tIns="45720" rIns="91440" bIns="45720" rtlCol="0" anchor="ctr"/>
          <a:lstStyle>
            <a:lvl1pPr algn="ctr">
              <a:defRPr sz="1000">
                <a:solidFill>
                  <a:schemeClr val="accent1">
                    <a:lumMod val="75000"/>
                  </a:schemeClr>
                </a:solidFill>
              </a:defRPr>
            </a:lvl1pPr>
          </a:lstStyle>
          <a:p>
            <a:r>
              <a:rPr lang="en-US"/>
              <a:t>SC PuRe Data Resources</a:t>
            </a:r>
            <a:endParaRPr lang="en-US" dirty="0"/>
          </a:p>
        </p:txBody>
      </p:sp>
      <p:sp>
        <p:nvSpPr>
          <p:cNvPr id="6" name="Slide Number Placeholder 5"/>
          <p:cNvSpPr>
            <a:spLocks noGrp="1"/>
          </p:cNvSpPr>
          <p:nvPr>
            <p:ph type="sldNum" sz="quarter" idx="4"/>
          </p:nvPr>
        </p:nvSpPr>
        <p:spPr>
          <a:xfrm>
            <a:off x="11436808" y="6308056"/>
            <a:ext cx="576296" cy="365125"/>
          </a:xfrm>
          <a:prstGeom prst="rect">
            <a:avLst/>
          </a:prstGeom>
        </p:spPr>
        <p:txBody>
          <a:bodyPr vert="horz" lIns="91440" tIns="45720" rIns="91440" bIns="45720" rtlCol="0" anchor="ctr"/>
          <a:lstStyle>
            <a:lvl1pPr algn="r">
              <a:defRPr sz="1000">
                <a:solidFill>
                  <a:schemeClr val="accent1">
                    <a:lumMod val="75000"/>
                  </a:schemeClr>
                </a:solidFill>
              </a:defRPr>
            </a:lvl1pPr>
          </a:lstStyle>
          <a:p>
            <a:fld id="{26CA2777-A89F-4130-B308-73BB65955918}" type="slidenum">
              <a:rPr lang="en-US" smtClean="0"/>
              <a:pPr/>
              <a:t>‹#›</a:t>
            </a:fld>
            <a:endParaRPr lang="en-US" dirty="0"/>
          </a:p>
        </p:txBody>
      </p:sp>
      <p:pic>
        <p:nvPicPr>
          <p:cNvPr id="9" name="Picture 8"/>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727825" y="6316801"/>
            <a:ext cx="2622792" cy="440596"/>
          </a:xfrm>
          <a:prstGeom prst="rect">
            <a:avLst/>
          </a:prstGeom>
        </p:spPr>
      </p:pic>
      <p:cxnSp>
        <p:nvCxnSpPr>
          <p:cNvPr id="21" name="Straight Connector 20"/>
          <p:cNvCxnSpPr>
            <a:stCxn id="18" idx="4"/>
            <a:endCxn id="18" idx="0"/>
          </p:cNvCxnSpPr>
          <p:nvPr/>
        </p:nvCxnSpPr>
        <p:spPr>
          <a:xfrm flipV="1">
            <a:off x="11568968" y="7702"/>
            <a:ext cx="623033"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4389959" y="6673178"/>
            <a:ext cx="7662341"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0" y="6233414"/>
            <a:ext cx="4078443"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623035" y="902526"/>
            <a:ext cx="10945932"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0" y="902527"/>
            <a:ext cx="623035" cy="897023"/>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0973068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hdr="0"/>
  <p:txStyles>
    <p:titleStyle>
      <a:lvl1pPr algn="l" defTabSz="6858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7013" indent="-173038" algn="l" defTabSz="685800" rtl="0" eaLnBrk="1" latinLnBrk="0" hangingPunct="1">
        <a:lnSpc>
          <a:spcPct val="120000"/>
        </a:lnSpc>
        <a:spcBef>
          <a:spcPts val="1000"/>
        </a:spcBef>
        <a:buClr>
          <a:schemeClr val="accent1"/>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g"/><Relationship Id="rId3" Type="http://schemas.openxmlformats.org/officeDocument/2006/relationships/image" Target="../media/image38.png"/><Relationship Id="rId7" Type="http://schemas.openxmlformats.org/officeDocument/2006/relationships/image" Target="../media/image42.jpg"/><Relationship Id="rId12" Type="http://schemas.openxmlformats.org/officeDocument/2006/relationships/image" Target="../media/image47.jpg"/><Relationship Id="rId2" Type="http://schemas.openxmlformats.org/officeDocument/2006/relationships/image" Target="../media/image37.png"/><Relationship Id="rId1" Type="http://schemas.openxmlformats.org/officeDocument/2006/relationships/slideLayout" Target="../slideLayouts/slideLayout20.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www.energy.gov/ne/articles/infographic-advanced-reactor-development"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2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hyperlink" Target="https://science.osti.gov/Initiatives/PuRe-Data/Resources-at-a-Glance" TargetMode="External"/><Relationship Id="rId5" Type="http://schemas.openxmlformats.org/officeDocument/2006/relationships/image" Target="../media/image73.png"/><Relationship Id="rId4" Type="http://schemas.openxmlformats.org/officeDocument/2006/relationships/hyperlink" Target="https://www.nndc.bnl.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jpg"/><Relationship Id="rId4" Type="http://schemas.openxmlformats.org/officeDocument/2006/relationships/image" Target="../media/image80.png"/><Relationship Id="rId9" Type="http://schemas.openxmlformats.org/officeDocument/2006/relationships/image" Target="../media/image85.jpg"/></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jfif"/><Relationship Id="rId9" Type="http://schemas.openxmlformats.org/officeDocument/2006/relationships/image" Target="../media/image22.emf"/></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1366136"/>
            <a:ext cx="12192000" cy="1938960"/>
          </a:xfrm>
          <a:prstGeom prst="rect">
            <a:avLst/>
          </a:prstGeom>
          <a:noFill/>
          <a:ln w="9525" algn="ctr">
            <a:noFill/>
            <a:miter lim="800000"/>
            <a:headEnd/>
            <a:tailEnd/>
          </a:ln>
          <a:effectLst/>
        </p:spPr>
        <p:txBody>
          <a:bodyPr wrap="square" lIns="91407" tIns="45704" rIns="91407" bIns="45704" anchor="ctr">
            <a:spAutoFit/>
          </a:bodyPr>
          <a:lstStyle/>
          <a:p>
            <a:pPr algn="ctr" eaLnBrk="1" hangingPunct="1">
              <a:defRPr/>
            </a:pPr>
            <a:r>
              <a:rPr lang="en-US" sz="3200" dirty="0">
                <a:solidFill>
                  <a:schemeClr val="bg1"/>
                </a:solidFill>
                <a:latin typeface="+mj-lt"/>
              </a:rPr>
              <a:t>Pressing The Effort to Advance Nuclear Data</a:t>
            </a:r>
          </a:p>
          <a:p>
            <a:pPr algn="ctr" eaLnBrk="1" hangingPunct="1">
              <a:defRPr/>
            </a:pPr>
            <a:r>
              <a:rPr lang="en-US" sz="3200" dirty="0">
                <a:solidFill>
                  <a:schemeClr val="bg1"/>
                </a:solidFill>
                <a:latin typeface="+mj-lt"/>
              </a:rPr>
              <a:t>A Perspective from DOE NP </a:t>
            </a:r>
          </a:p>
          <a:p>
            <a:pPr algn="ctr" eaLnBrk="1" hangingPunct="1">
              <a:defRPr/>
            </a:pPr>
            <a:endParaRPr lang="en-US" sz="3200" dirty="0">
              <a:solidFill>
                <a:schemeClr val="bg1"/>
              </a:solidFill>
              <a:latin typeface="+mj-lt"/>
            </a:endParaRPr>
          </a:p>
          <a:p>
            <a:pPr algn="ctr" eaLnBrk="1" hangingPunct="1">
              <a:defRPr/>
            </a:pPr>
            <a:r>
              <a:rPr lang="en-US" sz="2400" dirty="0">
                <a:solidFill>
                  <a:schemeClr val="bg1"/>
                </a:solidFill>
                <a:latin typeface="+mj-lt"/>
              </a:rPr>
              <a:t>February 26, 2023</a:t>
            </a:r>
          </a:p>
        </p:txBody>
      </p:sp>
      <p:sp>
        <p:nvSpPr>
          <p:cNvPr id="87043" name="Rectangle 3"/>
          <p:cNvSpPr>
            <a:spLocks noGrp="1" noChangeArrowheads="1"/>
          </p:cNvSpPr>
          <p:nvPr>
            <p:ph type="subTitle" idx="1"/>
          </p:nvPr>
        </p:nvSpPr>
        <p:spPr>
          <a:xfrm>
            <a:off x="1552575" y="3652313"/>
            <a:ext cx="9086850" cy="1080037"/>
          </a:xfrm>
        </p:spPr>
        <p:txBody>
          <a:bodyPr vert="horz" wrap="square" lIns="82039" tIns="41020" rIns="82039" bIns="41020" rtlCol="0">
            <a:spAutoFit/>
          </a:bodyPr>
          <a:lstStyle/>
          <a:p>
            <a:pPr algn="ctr" eaLnBrk="1" hangingPunct="1">
              <a:spcBef>
                <a:spcPct val="0"/>
              </a:spcBef>
              <a:defRPr/>
            </a:pPr>
            <a:endParaRPr lang="en-US" dirty="0">
              <a:latin typeface="+mj-lt"/>
            </a:endParaRPr>
          </a:p>
          <a:p>
            <a:pPr algn="ctr" eaLnBrk="1" hangingPunct="1">
              <a:spcBef>
                <a:spcPct val="0"/>
              </a:spcBef>
              <a:defRPr/>
            </a:pPr>
            <a:r>
              <a:rPr lang="en-US" dirty="0">
                <a:latin typeface="+mj-lt"/>
              </a:rPr>
              <a:t>Tim Hallman</a:t>
            </a:r>
          </a:p>
          <a:p>
            <a:pPr algn="ctr" eaLnBrk="1" hangingPunct="1">
              <a:spcBef>
                <a:spcPct val="0"/>
              </a:spcBef>
              <a:defRPr/>
            </a:pPr>
            <a:r>
              <a:rPr lang="en-US" dirty="0">
                <a:latin typeface="+mj-lt"/>
              </a:rPr>
              <a:t>SC AD for Nuclear Physics</a:t>
            </a:r>
          </a:p>
        </p:txBody>
      </p:sp>
      <p:sp>
        <p:nvSpPr>
          <p:cNvPr id="3077" name="Text Box 10"/>
          <p:cNvSpPr txBox="1">
            <a:spLocks noChangeArrowheads="1"/>
          </p:cNvSpPr>
          <p:nvPr/>
        </p:nvSpPr>
        <p:spPr bwMode="auto">
          <a:xfrm>
            <a:off x="8366126" y="171451"/>
            <a:ext cx="2301875" cy="697499"/>
          </a:xfrm>
          <a:prstGeom prst="rect">
            <a:avLst/>
          </a:prstGeom>
          <a:noFill/>
          <a:ln w="9525">
            <a:noFill/>
            <a:miter lim="800000"/>
            <a:headEnd/>
            <a:tailEnd/>
          </a:ln>
        </p:spPr>
        <p:txBody>
          <a:bodyPr wrap="square">
            <a:spAutoFit/>
          </a:bodyPr>
          <a:lstStyle/>
          <a:p>
            <a:pPr algn="ctr">
              <a:lnSpc>
                <a:spcPct val="85000"/>
              </a:lnSpc>
            </a:pPr>
            <a:r>
              <a:rPr lang="en-US" sz="1400" b="1">
                <a:solidFill>
                  <a:srgbClr val="135C00"/>
                </a:solidFill>
              </a:rPr>
              <a:t>OFFICE OF</a:t>
            </a:r>
            <a:r>
              <a:rPr lang="en-US" sz="1400">
                <a:solidFill>
                  <a:srgbClr val="135C00"/>
                </a:solidFill>
              </a:rPr>
              <a:t> </a:t>
            </a:r>
            <a:r>
              <a:rPr lang="en-US" sz="3200">
                <a:solidFill>
                  <a:srgbClr val="135C00"/>
                </a:solidFill>
                <a:latin typeface="Arial Black" pitchFamily="34" charset="0"/>
              </a:rPr>
              <a:t>SCIENCE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23A7-362C-5054-77BA-4D736C4A1116}"/>
              </a:ext>
            </a:extLst>
          </p:cNvPr>
          <p:cNvSpPr>
            <a:spLocks noGrp="1"/>
          </p:cNvSpPr>
          <p:nvPr>
            <p:ph type="title"/>
          </p:nvPr>
        </p:nvSpPr>
        <p:spPr/>
        <p:txBody>
          <a:bodyPr/>
          <a:lstStyle/>
          <a:p>
            <a:r>
              <a:rPr lang="en-US" dirty="0"/>
              <a:t>New Initiatives</a:t>
            </a:r>
          </a:p>
        </p:txBody>
      </p:sp>
      <p:sp>
        <p:nvSpPr>
          <p:cNvPr id="5" name="Slide Number Placeholder 4">
            <a:extLst>
              <a:ext uri="{FF2B5EF4-FFF2-40B4-BE49-F238E27FC236}">
                <a16:creationId xmlns:a16="http://schemas.microsoft.com/office/drawing/2014/main" id="{9CE1E318-0C31-D690-4913-C52DA8E45882}"/>
              </a:ext>
            </a:extLst>
          </p:cNvPr>
          <p:cNvSpPr>
            <a:spLocks noGrp="1"/>
          </p:cNvSpPr>
          <p:nvPr>
            <p:ph type="sldNum" sz="quarter" idx="12"/>
          </p:nvPr>
        </p:nvSpPr>
        <p:spPr/>
        <p:txBody>
          <a:bodyPr/>
          <a:lstStyle/>
          <a:p>
            <a:fld id="{26CA2777-A89F-4130-B308-73BB65955918}" type="slidenum">
              <a:rPr lang="en-US" smtClean="0"/>
              <a:pPr/>
              <a:t>10</a:t>
            </a:fld>
            <a:endParaRPr lang="en-US" dirty="0"/>
          </a:p>
        </p:txBody>
      </p:sp>
      <p:pic>
        <p:nvPicPr>
          <p:cNvPr id="7" name="Picture 6">
            <a:extLst>
              <a:ext uri="{FF2B5EF4-FFF2-40B4-BE49-F238E27FC236}">
                <a16:creationId xmlns:a16="http://schemas.microsoft.com/office/drawing/2014/main" id="{379F5864-0689-DAE6-BD23-A369C6AD5E0A}"/>
              </a:ext>
            </a:extLst>
          </p:cNvPr>
          <p:cNvPicPr>
            <a:picLocks noChangeAspect="1"/>
          </p:cNvPicPr>
          <p:nvPr/>
        </p:nvPicPr>
        <p:blipFill>
          <a:blip r:embed="rId2"/>
          <a:stretch>
            <a:fillRect/>
          </a:stretch>
        </p:blipFill>
        <p:spPr>
          <a:xfrm>
            <a:off x="1107325" y="742063"/>
            <a:ext cx="10024233" cy="5565993"/>
          </a:xfrm>
          <a:prstGeom prst="rect">
            <a:avLst/>
          </a:prstGeom>
        </p:spPr>
      </p:pic>
    </p:spTree>
    <p:extLst>
      <p:ext uri="{BB962C8B-B14F-4D97-AF65-F5344CB8AC3E}">
        <p14:creationId xmlns:p14="http://schemas.microsoft.com/office/powerpoint/2010/main" val="366209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BC0C-65FA-F1A4-0E84-0FA8466F580B}"/>
              </a:ext>
            </a:extLst>
          </p:cNvPr>
          <p:cNvSpPr>
            <a:spLocks noGrp="1"/>
          </p:cNvSpPr>
          <p:nvPr>
            <p:ph type="title"/>
          </p:nvPr>
        </p:nvSpPr>
        <p:spPr>
          <a:xfrm>
            <a:off x="617665" y="91281"/>
            <a:ext cx="11787327" cy="902525"/>
          </a:xfrm>
        </p:spPr>
        <p:txBody>
          <a:bodyPr>
            <a:normAutofit/>
          </a:bodyPr>
          <a:lstStyle/>
          <a:p>
            <a:r>
              <a:rPr lang="en-US" sz="3200" dirty="0">
                <a:latin typeface="Arial" panose="020B0604020202020204" pitchFamily="34" charset="0"/>
                <a:cs typeface="Arial" panose="020B0604020202020204" pitchFamily="34" charset="0"/>
              </a:rPr>
              <a:t>Opportunities Identified For Increased Impact/Stewardship</a:t>
            </a:r>
          </a:p>
        </p:txBody>
      </p:sp>
      <p:sp>
        <p:nvSpPr>
          <p:cNvPr id="3" name="Content Placeholder 3">
            <a:extLst>
              <a:ext uri="{FF2B5EF4-FFF2-40B4-BE49-F238E27FC236}">
                <a16:creationId xmlns:a16="http://schemas.microsoft.com/office/drawing/2014/main" id="{630C1B9A-051C-9C28-4EB4-EBC8B6278B9A}"/>
              </a:ext>
            </a:extLst>
          </p:cNvPr>
          <p:cNvSpPr>
            <a:spLocks noGrp="1"/>
          </p:cNvSpPr>
          <p:nvPr>
            <p:ph idx="1"/>
          </p:nvPr>
        </p:nvSpPr>
        <p:spPr>
          <a:xfrm>
            <a:off x="276527" y="1224812"/>
            <a:ext cx="4949991" cy="5344967"/>
          </a:xfrm>
        </p:spPr>
        <p:txBody>
          <a:bodyPr>
            <a:normAutofit fontScale="77500" lnSpcReduction="20000"/>
          </a:bodyPr>
          <a:lstStyle/>
          <a:p>
            <a:pPr>
              <a:spcAft>
                <a:spcPts val="1600"/>
              </a:spcAft>
            </a:pPr>
            <a:r>
              <a:rPr lang="en-US" b="1" dirty="0">
                <a:solidFill>
                  <a:schemeClr val="accent1"/>
                </a:solidFill>
                <a:latin typeface="Arial" panose="020B0604020202020204" pitchFamily="34" charset="0"/>
                <a:cs typeface="Arial" panose="020B0604020202020204" pitchFamily="34" charset="0"/>
              </a:rPr>
              <a:t>Cross-cutting themes </a:t>
            </a:r>
            <a:r>
              <a:rPr lang="en-US" dirty="0">
                <a:latin typeface="Arial" panose="020B0604020202020204" pitchFamily="34" charset="0"/>
                <a:cs typeface="Arial" panose="020B0604020202020204" pitchFamily="34" charset="0"/>
              </a:rPr>
              <a:t>emerged that are used by many applications</a:t>
            </a:r>
          </a:p>
          <a:p>
            <a:pPr lvl="1">
              <a:spcAft>
                <a:spcPts val="1600"/>
              </a:spcAft>
            </a:pPr>
            <a:r>
              <a:rPr lang="en-US" dirty="0">
                <a:latin typeface="Arial" panose="020B0604020202020204" pitchFamily="34" charset="0"/>
                <a:cs typeface="Arial" panose="020B0604020202020204" pitchFamily="34" charset="0"/>
              </a:rPr>
              <a:t>Workforce development</a:t>
            </a:r>
          </a:p>
          <a:p>
            <a:pPr lvl="1">
              <a:spcAft>
                <a:spcPts val="1600"/>
              </a:spcAft>
            </a:pPr>
            <a:r>
              <a:rPr lang="en-US" dirty="0">
                <a:latin typeface="Arial" panose="020B0604020202020204" pitchFamily="34" charset="0"/>
                <a:cs typeface="Arial" panose="020B0604020202020204" pitchFamily="34" charset="0"/>
              </a:rPr>
              <a:t>On-going fission evaluations</a:t>
            </a:r>
          </a:p>
          <a:p>
            <a:pPr lvl="1">
              <a:spcAft>
                <a:spcPts val="1600"/>
              </a:spcAft>
            </a:pPr>
            <a:r>
              <a:rPr lang="en-US" dirty="0">
                <a:latin typeface="Arial" panose="020B0604020202020204" pitchFamily="34" charset="0"/>
                <a:cs typeface="Arial" panose="020B0604020202020204" pitchFamily="34" charset="0"/>
              </a:rPr>
              <a:t>Accelerated </a:t>
            </a:r>
            <a:r>
              <a:rPr lang="en-US" u="sng" dirty="0">
                <a:latin typeface="Arial" panose="020B0604020202020204" pitchFamily="34" charset="0"/>
                <a:cs typeface="Arial" panose="020B0604020202020204" pitchFamily="34" charset="0"/>
              </a:rPr>
              <a:t>decay data</a:t>
            </a:r>
            <a:r>
              <a:rPr lang="en-US" dirty="0">
                <a:latin typeface="Arial" panose="020B0604020202020204" pitchFamily="34" charset="0"/>
                <a:cs typeface="Arial" panose="020B0604020202020204" pitchFamily="34" charset="0"/>
              </a:rPr>
              <a:t> evaluations</a:t>
            </a:r>
          </a:p>
          <a:p>
            <a:pPr lvl="1">
              <a:spcAft>
                <a:spcPts val="1600"/>
              </a:spcAft>
            </a:pPr>
            <a:r>
              <a:rPr lang="en-US" dirty="0">
                <a:latin typeface="Arial" panose="020B0604020202020204" pitchFamily="34" charset="0"/>
                <a:cs typeface="Arial" panose="020B0604020202020204" pitchFamily="34" charset="0"/>
              </a:rPr>
              <a:t>Improved reaction modeling with better links to nuclear structure</a:t>
            </a:r>
          </a:p>
          <a:p>
            <a:pPr lvl="1">
              <a:spcAft>
                <a:spcPts val="1600"/>
              </a:spcAft>
            </a:pPr>
            <a:r>
              <a:rPr lang="en-US" dirty="0">
                <a:latin typeface="Arial" panose="020B0604020202020204" pitchFamily="34" charset="0"/>
                <a:cs typeface="Arial" panose="020B0604020202020204" pitchFamily="34" charset="0"/>
              </a:rPr>
              <a:t>Neutron induced data from low- to mid-energies</a:t>
            </a:r>
          </a:p>
          <a:p>
            <a:pPr lvl="1">
              <a:spcAft>
                <a:spcPts val="1600"/>
              </a:spcAft>
            </a:pPr>
            <a:r>
              <a:rPr lang="en-US" dirty="0">
                <a:latin typeface="Arial" panose="020B0604020202020204" pitchFamily="34" charset="0"/>
                <a:cs typeface="Arial" panose="020B0604020202020204" pitchFamily="34" charset="0"/>
              </a:rPr>
              <a:t>High energy reactions and material stopping power</a:t>
            </a:r>
          </a:p>
          <a:p>
            <a:pPr>
              <a:spcAft>
                <a:spcPts val="1600"/>
              </a:spcAft>
            </a:pPr>
            <a:endParaRPr lang="en-US" dirty="0">
              <a:latin typeface="Arial" panose="020B0604020202020204" pitchFamily="34" charset="0"/>
              <a:cs typeface="Arial" panose="020B0604020202020204" pitchFamily="34" charset="0"/>
            </a:endParaRPr>
          </a:p>
          <a:p>
            <a:pPr>
              <a:spcAft>
                <a:spcPts val="1600"/>
              </a:spcAft>
            </a:pPr>
            <a:endParaRPr lang="en-US"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C2F35527-9F35-A88E-F5AD-A3DDC80B6238}"/>
              </a:ext>
            </a:extLst>
          </p:cNvPr>
          <p:cNvPicPr>
            <a:picLocks noChangeAspect="1"/>
          </p:cNvPicPr>
          <p:nvPr/>
        </p:nvPicPr>
        <p:blipFill>
          <a:blip r:embed="rId2"/>
          <a:stretch>
            <a:fillRect/>
          </a:stretch>
        </p:blipFill>
        <p:spPr>
          <a:xfrm>
            <a:off x="5226518" y="2050181"/>
            <a:ext cx="6936548" cy="3319306"/>
          </a:xfrm>
          <a:prstGeom prst="rect">
            <a:avLst/>
          </a:prstGeom>
        </p:spPr>
      </p:pic>
    </p:spTree>
    <p:extLst>
      <p:ext uri="{BB962C8B-B14F-4D97-AF65-F5344CB8AC3E}">
        <p14:creationId xmlns:p14="http://schemas.microsoft.com/office/powerpoint/2010/main" val="184290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459" y="38635"/>
            <a:ext cx="11787327" cy="902525"/>
          </a:xfrm>
        </p:spPr>
        <p:txBody>
          <a:bodyPr/>
          <a:lstStyle/>
          <a:p>
            <a:r>
              <a:rPr lang="en-US" dirty="0">
                <a:latin typeface="Arial" panose="020B0604020202020204" pitchFamily="34" charset="0"/>
                <a:cs typeface="Arial" panose="020B0604020202020204" pitchFamily="34" charset="0"/>
              </a:rPr>
              <a:t>Opportunity 1: Fusion Energy</a:t>
            </a:r>
          </a:p>
        </p:txBody>
      </p:sp>
      <p:sp>
        <p:nvSpPr>
          <p:cNvPr id="6" name="Content Placeholder 3">
            <a:extLst>
              <a:ext uri="{FF2B5EF4-FFF2-40B4-BE49-F238E27FC236}">
                <a16:creationId xmlns:a16="http://schemas.microsoft.com/office/drawing/2014/main" id="{590DF4CE-7664-05A5-BB91-37D0DFAAACC5}"/>
              </a:ext>
            </a:extLst>
          </p:cNvPr>
          <p:cNvSpPr>
            <a:spLocks noGrp="1"/>
          </p:cNvSpPr>
          <p:nvPr>
            <p:ph idx="1"/>
          </p:nvPr>
        </p:nvSpPr>
        <p:spPr>
          <a:xfrm>
            <a:off x="252332" y="1344592"/>
            <a:ext cx="5272798" cy="5328877"/>
          </a:xfrm>
        </p:spPr>
        <p:txBody>
          <a:bodyPr>
            <a:normAutofit fontScale="77500" lnSpcReduction="20000"/>
          </a:bodyPr>
          <a:lstStyle/>
          <a:p>
            <a:r>
              <a:rPr lang="en-US" b="1" dirty="0">
                <a:solidFill>
                  <a:schemeClr val="accent1"/>
                </a:solidFill>
                <a:latin typeface="Arial" panose="020B0604020202020204" pitchFamily="34" charset="0"/>
                <a:cs typeface="Arial" panose="020B0604020202020204" pitchFamily="34" charset="0"/>
              </a:rPr>
              <a:t>OSTP driven workshop </a:t>
            </a:r>
            <a:r>
              <a:rPr lang="en-US" dirty="0">
                <a:latin typeface="Arial" panose="020B0604020202020204" pitchFamily="34" charset="0"/>
                <a:cs typeface="Arial" panose="020B0604020202020204" pitchFamily="34" charset="0"/>
              </a:rPr>
              <a:t>on May 4 to discuss nuclear data needs for fusion</a:t>
            </a:r>
          </a:p>
          <a:p>
            <a:pPr lvl="1"/>
            <a:r>
              <a:rPr lang="en-US" dirty="0">
                <a:latin typeface="Arial" panose="020B0604020202020204" pitchFamily="34" charset="0"/>
                <a:cs typeface="Arial" panose="020B0604020202020204" pitchFamily="34" charset="0"/>
              </a:rPr>
              <a:t>Follow-up planned to dive into more details</a:t>
            </a:r>
          </a:p>
          <a:p>
            <a:pPr lvl="1"/>
            <a:endParaRPr lang="en-US" sz="1900" dirty="0">
              <a:solidFill>
                <a:srgbClr val="5C9A40"/>
              </a:solidFill>
              <a:latin typeface="Arial" panose="020B0604020202020204" pitchFamily="34" charset="0"/>
              <a:cs typeface="Arial" panose="020B0604020202020204" pitchFamily="34" charset="0"/>
            </a:endParaRPr>
          </a:p>
          <a:p>
            <a:r>
              <a:rPr lang="en-US" b="1" dirty="0">
                <a:solidFill>
                  <a:srgbClr val="006600"/>
                </a:solidFill>
                <a:latin typeface="Arial" panose="020B0604020202020204" pitchFamily="34" charset="0"/>
                <a:cs typeface="Arial" panose="020B0604020202020204" pitchFamily="34" charset="0"/>
              </a:rPr>
              <a:t>Urgent need for data </a:t>
            </a:r>
            <a:r>
              <a:rPr lang="en-US" dirty="0">
                <a:latin typeface="Arial" panose="020B0604020202020204" pitchFamily="34" charset="0"/>
                <a:cs typeface="Arial" panose="020B0604020202020204" pitchFamily="34" charset="0"/>
              </a:rPr>
              <a:t>on structural and superconducting magnet materials</a:t>
            </a:r>
          </a:p>
          <a:p>
            <a:pPr lvl="1"/>
            <a:r>
              <a:rPr lang="en-US" dirty="0">
                <a:latin typeface="Arial" panose="020B0604020202020204" pitchFamily="34" charset="0"/>
                <a:cs typeface="Arial" panose="020B0604020202020204" pitchFamily="34" charset="0"/>
              </a:rPr>
              <a:t>Materials damage due to high energy neutrons </a:t>
            </a:r>
            <a:r>
              <a:rPr lang="en-US" dirty="0">
                <a:latin typeface="Arial" panose="020B0604020202020204" pitchFamily="34" charset="0"/>
                <a:cs typeface="Arial" panose="020B0604020202020204" pitchFamily="34" charset="0"/>
                <a:sym typeface="Wingdings" panose="05000000000000000000" pitchFamily="2" charset="2"/>
              </a:rPr>
              <a:t> similar needs in other applications (fission, space)</a:t>
            </a:r>
          </a:p>
          <a:p>
            <a:pPr lvl="1"/>
            <a:endParaRPr lang="en-US" sz="2100" dirty="0">
              <a:latin typeface="Arial" panose="020B0604020202020204" pitchFamily="34" charset="0"/>
              <a:cs typeface="Arial" panose="020B0604020202020204" pitchFamily="34" charset="0"/>
            </a:endParaRPr>
          </a:p>
          <a:p>
            <a:r>
              <a:rPr lang="en-US" b="1" dirty="0">
                <a:solidFill>
                  <a:schemeClr val="accent1"/>
                </a:solidFill>
                <a:latin typeface="Arial" panose="020B0604020202020204" pitchFamily="34" charset="0"/>
                <a:cs typeface="Arial" panose="020B0604020202020204" pitchFamily="34" charset="0"/>
              </a:rPr>
              <a:t>Aligns with Administration Priority </a:t>
            </a:r>
            <a:r>
              <a:rPr lang="en-US" dirty="0">
                <a:latin typeface="Arial" panose="020B0604020202020204" pitchFamily="34" charset="0"/>
                <a:cs typeface="Arial" panose="020B0604020202020204" pitchFamily="34" charset="0"/>
              </a:rPr>
              <a:t>for developing a bold decadal vision for commercial fusion energy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2BABFB9-BF76-0249-48D6-5786282E8F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83710" y="2594473"/>
            <a:ext cx="2479007" cy="1028700"/>
          </a:xfrm>
          <a:prstGeom prst="rect">
            <a:avLst/>
          </a:prstGeom>
        </p:spPr>
      </p:pic>
      <p:pic>
        <p:nvPicPr>
          <p:cNvPr id="8" name="Picture 7">
            <a:extLst>
              <a:ext uri="{FF2B5EF4-FFF2-40B4-BE49-F238E27FC236}">
                <a16:creationId xmlns:a16="http://schemas.microsoft.com/office/drawing/2014/main" id="{03DD0CA6-F4E9-709B-B32B-BA0E3A8EFC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83940" y="941160"/>
            <a:ext cx="2478777" cy="1394312"/>
          </a:xfrm>
          <a:prstGeom prst="rect">
            <a:avLst/>
          </a:prstGeom>
        </p:spPr>
      </p:pic>
      <p:sp>
        <p:nvSpPr>
          <p:cNvPr id="9" name="TextBox 8">
            <a:extLst>
              <a:ext uri="{FF2B5EF4-FFF2-40B4-BE49-F238E27FC236}">
                <a16:creationId xmlns:a16="http://schemas.microsoft.com/office/drawing/2014/main" id="{A7C13682-F338-2C61-27B5-2E87797EE9CF}"/>
              </a:ext>
            </a:extLst>
          </p:cNvPr>
          <p:cNvSpPr txBox="1"/>
          <p:nvPr/>
        </p:nvSpPr>
        <p:spPr>
          <a:xfrm>
            <a:off x="11132224" y="1969512"/>
            <a:ext cx="872355" cy="338554"/>
          </a:xfrm>
          <a:prstGeom prst="rect">
            <a:avLst/>
          </a:prstGeom>
          <a:solidFill>
            <a:schemeClr val="bg1">
              <a:alpha val="66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NSTX-</a:t>
            </a:r>
            <a:r>
              <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a:t>
            </a:r>
          </a:p>
        </p:txBody>
      </p:sp>
      <p:sp>
        <p:nvSpPr>
          <p:cNvPr id="10" name="TextBox 9">
            <a:extLst>
              <a:ext uri="{FF2B5EF4-FFF2-40B4-BE49-F238E27FC236}">
                <a16:creationId xmlns:a16="http://schemas.microsoft.com/office/drawing/2014/main" id="{F4C642A1-6CF6-94F7-9879-501BF22C9E09}"/>
              </a:ext>
            </a:extLst>
          </p:cNvPr>
          <p:cNvSpPr txBox="1"/>
          <p:nvPr/>
        </p:nvSpPr>
        <p:spPr>
          <a:xfrm>
            <a:off x="11282907" y="3204745"/>
            <a:ext cx="721672"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DIII-D</a:t>
            </a:r>
          </a:p>
        </p:txBody>
      </p:sp>
      <p:sp>
        <p:nvSpPr>
          <p:cNvPr id="15" name="TextBox 14">
            <a:extLst>
              <a:ext uri="{FF2B5EF4-FFF2-40B4-BE49-F238E27FC236}">
                <a16:creationId xmlns:a16="http://schemas.microsoft.com/office/drawing/2014/main" id="{BB5943CA-0CBA-A0A0-7A50-124A943951B7}"/>
              </a:ext>
            </a:extLst>
          </p:cNvPr>
          <p:cNvSpPr txBox="1"/>
          <p:nvPr/>
        </p:nvSpPr>
        <p:spPr>
          <a:xfrm>
            <a:off x="8819485" y="2293377"/>
            <a:ext cx="380745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DOE/SC/FES User Facilities</a:t>
            </a:r>
          </a:p>
        </p:txBody>
      </p:sp>
      <p:pic>
        <p:nvPicPr>
          <p:cNvPr id="17" name="Picture 16">
            <a:extLst>
              <a:ext uri="{FF2B5EF4-FFF2-40B4-BE49-F238E27FC236}">
                <a16:creationId xmlns:a16="http://schemas.microsoft.com/office/drawing/2014/main" id="{16E6A443-F384-8F31-37F4-AEF5A5997F8C}"/>
              </a:ext>
            </a:extLst>
          </p:cNvPr>
          <p:cNvPicPr>
            <a:picLocks noChangeAspect="1"/>
          </p:cNvPicPr>
          <p:nvPr/>
        </p:nvPicPr>
        <p:blipFill>
          <a:blip r:embed="rId5"/>
          <a:stretch>
            <a:fillRect/>
          </a:stretch>
        </p:blipFill>
        <p:spPr>
          <a:xfrm>
            <a:off x="5121538" y="4778815"/>
            <a:ext cx="3869442" cy="1669525"/>
          </a:xfrm>
          <a:prstGeom prst="rect">
            <a:avLst/>
          </a:prstGeom>
          <a:ln>
            <a:solidFill>
              <a:schemeClr val="tx1"/>
            </a:solidFill>
          </a:ln>
        </p:spPr>
      </p:pic>
      <p:pic>
        <p:nvPicPr>
          <p:cNvPr id="4" name="Picture 3" descr="A group of people standing in front of a sign&#10;&#10;Description automatically generated">
            <a:extLst>
              <a:ext uri="{FF2B5EF4-FFF2-40B4-BE49-F238E27FC236}">
                <a16:creationId xmlns:a16="http://schemas.microsoft.com/office/drawing/2014/main" id="{395DF280-7A25-09E0-0836-44C37DC956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9295" y="959195"/>
            <a:ext cx="3072525" cy="2304394"/>
          </a:xfrm>
          <a:prstGeom prst="rect">
            <a:avLst/>
          </a:prstGeom>
        </p:spPr>
      </p:pic>
      <p:sp>
        <p:nvSpPr>
          <p:cNvPr id="5" name="TextBox 4">
            <a:extLst>
              <a:ext uri="{FF2B5EF4-FFF2-40B4-BE49-F238E27FC236}">
                <a16:creationId xmlns:a16="http://schemas.microsoft.com/office/drawing/2014/main" id="{7A7100FA-0E1C-D0BD-FFDE-CB9FAB262E99}"/>
              </a:ext>
            </a:extLst>
          </p:cNvPr>
          <p:cNvSpPr txBox="1"/>
          <p:nvPr/>
        </p:nvSpPr>
        <p:spPr>
          <a:xfrm>
            <a:off x="5525131" y="3319548"/>
            <a:ext cx="3643706" cy="1015663"/>
          </a:xfrm>
          <a:prstGeom prst="rect">
            <a:avLst/>
          </a:prstGeom>
          <a:noFill/>
        </p:spPr>
        <p:txBody>
          <a:bodyPr wrap="square" rtlCol="0">
            <a:spAutoFit/>
          </a:bodyPr>
          <a:lstStyle/>
          <a:p>
            <a:pPr algn="ctr"/>
            <a:r>
              <a:rPr lang="en-US" sz="1200" dirty="0"/>
              <a:t>Workshop planning committee – Cathy Romano (Aerospace Corp), Paul Romano (ANL), Lee Bernstein (LBNL/UCB), Keith Jankowski (DOE/SC/NP), Rian Bahran (OSTP)</a:t>
            </a:r>
          </a:p>
        </p:txBody>
      </p:sp>
      <p:pic>
        <p:nvPicPr>
          <p:cNvPr id="155" name="Picture 154">
            <a:extLst>
              <a:ext uri="{FF2B5EF4-FFF2-40B4-BE49-F238E27FC236}">
                <a16:creationId xmlns:a16="http://schemas.microsoft.com/office/drawing/2014/main" id="{233B2B76-8C3D-8CA9-873D-F48AB2CDADEE}"/>
              </a:ext>
            </a:extLst>
          </p:cNvPr>
          <p:cNvPicPr>
            <a:picLocks noChangeAspect="1"/>
          </p:cNvPicPr>
          <p:nvPr/>
        </p:nvPicPr>
        <p:blipFill>
          <a:blip r:embed="rId7"/>
          <a:stretch>
            <a:fillRect/>
          </a:stretch>
        </p:blipFill>
        <p:spPr>
          <a:xfrm>
            <a:off x="8944002" y="3623173"/>
            <a:ext cx="3247998" cy="3275848"/>
          </a:xfrm>
          <a:prstGeom prst="rect">
            <a:avLst/>
          </a:prstGeom>
        </p:spPr>
      </p:pic>
    </p:spTree>
    <p:extLst>
      <p:ext uri="{BB962C8B-B14F-4D97-AF65-F5344CB8AC3E}">
        <p14:creationId xmlns:p14="http://schemas.microsoft.com/office/powerpoint/2010/main" val="1463024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47188" y="5615787"/>
            <a:ext cx="2292163" cy="141064"/>
          </a:xfrm>
          <a:prstGeom prst="rect">
            <a:avLst/>
          </a:prstGeom>
        </p:spPr>
        <p:txBody>
          <a:bodyPr vert="horz" wrap="square" lIns="0" tIns="0" rIns="0" bIns="0" rtlCol="0">
            <a:spAutoFit/>
          </a:bodyPr>
          <a:lstStyle/>
          <a:p>
            <a:pPr>
              <a:lnSpc>
                <a:spcPts val="1116"/>
              </a:lnSpc>
            </a:pPr>
            <a:r>
              <a:rPr sz="971" dirty="0">
                <a:solidFill>
                  <a:srgbClr val="FFFFFF"/>
                </a:solidFill>
                <a:latin typeface="Calibri"/>
                <a:cs typeface="Calibri"/>
              </a:rPr>
              <a:t>USNDP</a:t>
            </a:r>
            <a:r>
              <a:rPr sz="971" spc="26" dirty="0">
                <a:solidFill>
                  <a:srgbClr val="FFFFFF"/>
                </a:solidFill>
                <a:latin typeface="Calibri"/>
                <a:cs typeface="Calibri"/>
              </a:rPr>
              <a:t> </a:t>
            </a:r>
            <a:r>
              <a:rPr sz="971" dirty="0">
                <a:solidFill>
                  <a:srgbClr val="FFFFFF"/>
                </a:solidFill>
                <a:latin typeface="Calibri"/>
                <a:cs typeface="Calibri"/>
              </a:rPr>
              <a:t>Budget</a:t>
            </a:r>
            <a:r>
              <a:rPr sz="971" spc="26" dirty="0">
                <a:solidFill>
                  <a:srgbClr val="FFFFFF"/>
                </a:solidFill>
                <a:latin typeface="Calibri"/>
                <a:cs typeface="Calibri"/>
              </a:rPr>
              <a:t> </a:t>
            </a:r>
            <a:r>
              <a:rPr sz="971" dirty="0">
                <a:solidFill>
                  <a:srgbClr val="FFFFFF"/>
                </a:solidFill>
                <a:latin typeface="Calibri"/>
                <a:cs typeface="Calibri"/>
              </a:rPr>
              <a:t>Briefing</a:t>
            </a:r>
            <a:r>
              <a:rPr sz="971" spc="26" dirty="0">
                <a:solidFill>
                  <a:srgbClr val="FFFFFF"/>
                </a:solidFill>
                <a:latin typeface="Calibri"/>
                <a:cs typeface="Calibri"/>
              </a:rPr>
              <a:t> </a:t>
            </a:r>
            <a:r>
              <a:rPr sz="971" dirty="0">
                <a:solidFill>
                  <a:srgbClr val="FFFFFF"/>
                </a:solidFill>
                <a:latin typeface="Calibri"/>
                <a:cs typeface="Calibri"/>
              </a:rPr>
              <a:t>–</a:t>
            </a:r>
            <a:r>
              <a:rPr sz="971" spc="26" dirty="0">
                <a:solidFill>
                  <a:srgbClr val="FFFFFF"/>
                </a:solidFill>
                <a:latin typeface="Calibri"/>
                <a:cs typeface="Calibri"/>
              </a:rPr>
              <a:t> </a:t>
            </a:r>
            <a:r>
              <a:rPr sz="971" dirty="0">
                <a:solidFill>
                  <a:srgbClr val="FFFFFF"/>
                </a:solidFill>
                <a:latin typeface="Calibri"/>
                <a:cs typeface="Calibri"/>
              </a:rPr>
              <a:t>February</a:t>
            </a:r>
            <a:r>
              <a:rPr sz="971" spc="26" dirty="0">
                <a:solidFill>
                  <a:srgbClr val="FFFFFF"/>
                </a:solidFill>
                <a:latin typeface="Calibri"/>
                <a:cs typeface="Calibri"/>
              </a:rPr>
              <a:t> </a:t>
            </a:r>
            <a:r>
              <a:rPr sz="971" dirty="0">
                <a:solidFill>
                  <a:srgbClr val="FFFFFF"/>
                </a:solidFill>
                <a:latin typeface="Calibri"/>
                <a:cs typeface="Calibri"/>
              </a:rPr>
              <a:t>13</a:t>
            </a:r>
            <a:r>
              <a:rPr sz="927" baseline="23809" dirty="0">
                <a:solidFill>
                  <a:srgbClr val="FFFFFF"/>
                </a:solidFill>
                <a:latin typeface="Calibri"/>
                <a:cs typeface="Calibri"/>
              </a:rPr>
              <a:t>th</a:t>
            </a:r>
            <a:r>
              <a:rPr sz="971" dirty="0">
                <a:solidFill>
                  <a:srgbClr val="FFFFFF"/>
                </a:solidFill>
                <a:latin typeface="Calibri"/>
                <a:cs typeface="Calibri"/>
              </a:rPr>
              <a:t>,</a:t>
            </a:r>
            <a:r>
              <a:rPr sz="971" spc="22" dirty="0">
                <a:solidFill>
                  <a:srgbClr val="FFFFFF"/>
                </a:solidFill>
                <a:latin typeface="Calibri"/>
                <a:cs typeface="Calibri"/>
              </a:rPr>
              <a:t> </a:t>
            </a:r>
            <a:r>
              <a:rPr sz="971" spc="-18" dirty="0">
                <a:solidFill>
                  <a:srgbClr val="FFFFFF"/>
                </a:solidFill>
                <a:latin typeface="Calibri"/>
                <a:cs typeface="Calibri"/>
              </a:rPr>
              <a:t>2024</a:t>
            </a:r>
            <a:endParaRPr sz="971">
              <a:latin typeface="Calibri"/>
              <a:cs typeface="Calibri"/>
            </a:endParaRPr>
          </a:p>
        </p:txBody>
      </p:sp>
      <p:grpSp>
        <p:nvGrpSpPr>
          <p:cNvPr id="3" name="object 3"/>
          <p:cNvGrpSpPr/>
          <p:nvPr/>
        </p:nvGrpSpPr>
        <p:grpSpPr>
          <a:xfrm>
            <a:off x="1793613" y="1007857"/>
            <a:ext cx="8973704" cy="5218282"/>
            <a:chOff x="153162" y="1142238"/>
            <a:chExt cx="9753600" cy="5486400"/>
          </a:xfrm>
        </p:grpSpPr>
        <p:pic>
          <p:nvPicPr>
            <p:cNvPr id="4" name="object 4"/>
            <p:cNvPicPr/>
            <p:nvPr/>
          </p:nvPicPr>
          <p:blipFill>
            <a:blip r:embed="rId2" cstate="print"/>
            <a:stretch>
              <a:fillRect/>
            </a:stretch>
          </p:blipFill>
          <p:spPr>
            <a:xfrm>
              <a:off x="254369" y="6314865"/>
              <a:ext cx="2977272" cy="268051"/>
            </a:xfrm>
            <a:prstGeom prst="rect">
              <a:avLst/>
            </a:prstGeom>
          </p:spPr>
        </p:pic>
        <p:pic>
          <p:nvPicPr>
            <p:cNvPr id="5" name="object 5"/>
            <p:cNvPicPr/>
            <p:nvPr/>
          </p:nvPicPr>
          <p:blipFill>
            <a:blip r:embed="rId3" cstate="print"/>
            <a:stretch>
              <a:fillRect/>
            </a:stretch>
          </p:blipFill>
          <p:spPr>
            <a:xfrm>
              <a:off x="153162" y="1142238"/>
              <a:ext cx="9753598" cy="5486398"/>
            </a:xfrm>
            <a:prstGeom prst="rect">
              <a:avLst/>
            </a:prstGeom>
          </p:spPr>
        </p:pic>
        <p:pic>
          <p:nvPicPr>
            <p:cNvPr id="6" name="object 6"/>
            <p:cNvPicPr/>
            <p:nvPr/>
          </p:nvPicPr>
          <p:blipFill>
            <a:blip r:embed="rId4" cstate="print"/>
            <a:stretch>
              <a:fillRect/>
            </a:stretch>
          </p:blipFill>
          <p:spPr>
            <a:xfrm>
              <a:off x="4370373" y="2134666"/>
              <a:ext cx="1319173" cy="929029"/>
            </a:xfrm>
            <a:prstGeom prst="rect">
              <a:avLst/>
            </a:prstGeom>
          </p:spPr>
        </p:pic>
      </p:grpSp>
      <p:sp>
        <p:nvSpPr>
          <p:cNvPr id="7" name="object 7"/>
          <p:cNvSpPr txBox="1"/>
          <p:nvPr/>
        </p:nvSpPr>
        <p:spPr>
          <a:xfrm>
            <a:off x="4494640" y="4759138"/>
            <a:ext cx="2853578" cy="832759"/>
          </a:xfrm>
          <a:prstGeom prst="rect">
            <a:avLst/>
          </a:prstGeom>
        </p:spPr>
        <p:txBody>
          <a:bodyPr vert="horz" wrap="square" lIns="0" tIns="11206" rIns="0" bIns="0" rtlCol="0">
            <a:spAutoFit/>
          </a:bodyPr>
          <a:lstStyle/>
          <a:p>
            <a:pPr marL="172019" indent="-160813">
              <a:lnSpc>
                <a:spcPts val="1884"/>
              </a:lnSpc>
              <a:spcBef>
                <a:spcPts val="88"/>
              </a:spcBef>
              <a:buFont typeface="Arial"/>
              <a:buChar char="•"/>
              <a:tabLst>
                <a:tab pos="172019" algn="l"/>
              </a:tabLst>
            </a:pPr>
            <a:r>
              <a:rPr sz="1588" i="1" spc="-18" dirty="0">
                <a:solidFill>
                  <a:srgbClr val="F6BC7D"/>
                </a:solidFill>
                <a:latin typeface="Georgia"/>
                <a:cs typeface="Georgia"/>
              </a:rPr>
              <a:t>Office</a:t>
            </a:r>
            <a:r>
              <a:rPr sz="1588" i="1" spc="-75" dirty="0">
                <a:solidFill>
                  <a:srgbClr val="F6BC7D"/>
                </a:solidFill>
                <a:latin typeface="Georgia"/>
                <a:cs typeface="Georgia"/>
              </a:rPr>
              <a:t> </a:t>
            </a:r>
            <a:r>
              <a:rPr sz="1588" i="1" dirty="0">
                <a:solidFill>
                  <a:srgbClr val="F6BC7D"/>
                </a:solidFill>
                <a:latin typeface="Georgia"/>
                <a:cs typeface="Georgia"/>
              </a:rPr>
              <a:t>of</a:t>
            </a:r>
            <a:r>
              <a:rPr sz="1588" i="1" spc="-75" dirty="0">
                <a:solidFill>
                  <a:srgbClr val="F6BC7D"/>
                </a:solidFill>
                <a:latin typeface="Georgia"/>
                <a:cs typeface="Georgia"/>
              </a:rPr>
              <a:t> </a:t>
            </a:r>
            <a:r>
              <a:rPr sz="1588" i="1" spc="-22" dirty="0">
                <a:solidFill>
                  <a:srgbClr val="F6BC7D"/>
                </a:solidFill>
                <a:latin typeface="Georgia"/>
                <a:cs typeface="Georgia"/>
              </a:rPr>
              <a:t>Science</a:t>
            </a:r>
            <a:r>
              <a:rPr sz="1588" i="1" spc="-71" dirty="0">
                <a:solidFill>
                  <a:srgbClr val="F6BC7D"/>
                </a:solidFill>
                <a:latin typeface="Georgia"/>
                <a:cs typeface="Georgia"/>
              </a:rPr>
              <a:t> </a:t>
            </a:r>
            <a:r>
              <a:rPr sz="1588" i="1" dirty="0">
                <a:solidFill>
                  <a:srgbClr val="F6BC7D"/>
                </a:solidFill>
                <a:latin typeface="Georgia"/>
                <a:cs typeface="Georgia"/>
              </a:rPr>
              <a:t>&amp;</a:t>
            </a:r>
            <a:r>
              <a:rPr sz="1588" i="1" spc="-97" dirty="0">
                <a:solidFill>
                  <a:srgbClr val="F6BC7D"/>
                </a:solidFill>
                <a:latin typeface="Georgia"/>
                <a:cs typeface="Georgia"/>
              </a:rPr>
              <a:t> </a:t>
            </a:r>
            <a:r>
              <a:rPr sz="1588" i="1" spc="-9" dirty="0">
                <a:solidFill>
                  <a:srgbClr val="F6BC7D"/>
                </a:solidFill>
                <a:latin typeface="Georgia"/>
                <a:cs typeface="Georgia"/>
              </a:rPr>
              <a:t>Technology</a:t>
            </a:r>
            <a:endParaRPr sz="1588">
              <a:latin typeface="Georgia"/>
              <a:cs typeface="Georgia"/>
            </a:endParaRPr>
          </a:p>
          <a:p>
            <a:pPr marL="1238316">
              <a:lnSpc>
                <a:spcPts val="1884"/>
              </a:lnSpc>
            </a:pPr>
            <a:r>
              <a:rPr sz="1588" i="1" spc="-9" dirty="0">
                <a:solidFill>
                  <a:srgbClr val="F6BC7D"/>
                </a:solidFill>
                <a:latin typeface="Georgia"/>
                <a:cs typeface="Georgia"/>
              </a:rPr>
              <a:t>Policy</a:t>
            </a:r>
            <a:endParaRPr sz="1588">
              <a:latin typeface="Georgia"/>
              <a:cs typeface="Georgia"/>
            </a:endParaRPr>
          </a:p>
          <a:p>
            <a:pPr marL="956473" lvl="1" indent="-160813">
              <a:spcBef>
                <a:spcPts val="741"/>
              </a:spcBef>
              <a:buFont typeface="Arial"/>
              <a:buChar char="•"/>
              <a:tabLst>
                <a:tab pos="956473" algn="l"/>
              </a:tabLst>
            </a:pPr>
            <a:r>
              <a:rPr sz="1588" i="1" spc="-22" dirty="0">
                <a:solidFill>
                  <a:srgbClr val="F6BC7D"/>
                </a:solidFill>
                <a:latin typeface="Georgia"/>
                <a:cs typeface="Georgia"/>
              </a:rPr>
              <a:t>May</a:t>
            </a:r>
            <a:r>
              <a:rPr sz="1588" i="1" spc="-75" dirty="0">
                <a:solidFill>
                  <a:srgbClr val="F6BC7D"/>
                </a:solidFill>
                <a:latin typeface="Georgia"/>
                <a:cs typeface="Georgia"/>
              </a:rPr>
              <a:t> </a:t>
            </a:r>
            <a:r>
              <a:rPr sz="1588" i="1" dirty="0">
                <a:solidFill>
                  <a:srgbClr val="F6BC7D"/>
                </a:solidFill>
                <a:latin typeface="Georgia"/>
                <a:cs typeface="Georgia"/>
              </a:rPr>
              <a:t>4,</a:t>
            </a:r>
            <a:r>
              <a:rPr sz="1588" i="1" spc="-88" dirty="0">
                <a:solidFill>
                  <a:srgbClr val="F6BC7D"/>
                </a:solidFill>
                <a:latin typeface="Georgia"/>
                <a:cs typeface="Georgia"/>
              </a:rPr>
              <a:t> </a:t>
            </a:r>
            <a:r>
              <a:rPr sz="1588" i="1" spc="-18" dirty="0">
                <a:solidFill>
                  <a:srgbClr val="F6BC7D"/>
                </a:solidFill>
                <a:latin typeface="Georgia"/>
                <a:cs typeface="Georgia"/>
              </a:rPr>
              <a:t>2023</a:t>
            </a:r>
            <a:endParaRPr sz="1588">
              <a:latin typeface="Georgia"/>
              <a:cs typeface="Georgia"/>
            </a:endParaRPr>
          </a:p>
        </p:txBody>
      </p:sp>
      <p:sp>
        <p:nvSpPr>
          <p:cNvPr id="8" name="object 8"/>
          <p:cNvSpPr txBox="1"/>
          <p:nvPr/>
        </p:nvSpPr>
        <p:spPr>
          <a:xfrm>
            <a:off x="3747201" y="2952301"/>
            <a:ext cx="4682378" cy="405141"/>
          </a:xfrm>
          <a:prstGeom prst="rect">
            <a:avLst/>
          </a:prstGeom>
        </p:spPr>
        <p:txBody>
          <a:bodyPr vert="horz" wrap="square" lIns="0" tIns="11206" rIns="0" bIns="0" rtlCol="0">
            <a:spAutoFit/>
          </a:bodyPr>
          <a:lstStyle/>
          <a:p>
            <a:pPr marL="11206">
              <a:spcBef>
                <a:spcPts val="88"/>
              </a:spcBef>
            </a:pPr>
            <a:r>
              <a:rPr sz="2559" dirty="0">
                <a:solidFill>
                  <a:srgbClr val="FFFFFF"/>
                </a:solidFill>
                <a:latin typeface="Georgia"/>
                <a:cs typeface="Georgia"/>
              </a:rPr>
              <a:t>Fusion</a:t>
            </a:r>
            <a:r>
              <a:rPr sz="2559" spc="-128" dirty="0">
                <a:solidFill>
                  <a:srgbClr val="FFFFFF"/>
                </a:solidFill>
                <a:latin typeface="Georgia"/>
                <a:cs typeface="Georgia"/>
              </a:rPr>
              <a:t> </a:t>
            </a:r>
            <a:r>
              <a:rPr sz="2559" dirty="0">
                <a:solidFill>
                  <a:srgbClr val="FFFFFF"/>
                </a:solidFill>
                <a:latin typeface="Georgia"/>
                <a:cs typeface="Georgia"/>
              </a:rPr>
              <a:t>Nuclear</a:t>
            </a:r>
            <a:r>
              <a:rPr sz="2559" spc="-106" dirty="0">
                <a:solidFill>
                  <a:srgbClr val="FFFFFF"/>
                </a:solidFill>
                <a:latin typeface="Georgia"/>
                <a:cs typeface="Georgia"/>
              </a:rPr>
              <a:t> </a:t>
            </a:r>
            <a:r>
              <a:rPr sz="2559" dirty="0">
                <a:solidFill>
                  <a:srgbClr val="FFFFFF"/>
                </a:solidFill>
                <a:latin typeface="Georgia"/>
                <a:cs typeface="Georgia"/>
              </a:rPr>
              <a:t>Data</a:t>
            </a:r>
            <a:r>
              <a:rPr sz="2559" spc="-110" dirty="0">
                <a:solidFill>
                  <a:srgbClr val="FFFFFF"/>
                </a:solidFill>
                <a:latin typeface="Georgia"/>
                <a:cs typeface="Georgia"/>
              </a:rPr>
              <a:t> </a:t>
            </a:r>
            <a:r>
              <a:rPr sz="2559" spc="-9" dirty="0">
                <a:solidFill>
                  <a:srgbClr val="FFFFFF"/>
                </a:solidFill>
                <a:latin typeface="Georgia"/>
                <a:cs typeface="Georgia"/>
              </a:rPr>
              <a:t>Roundtable</a:t>
            </a:r>
            <a:endParaRPr sz="2559">
              <a:latin typeface="Georgia"/>
              <a:cs typeface="Georgia"/>
            </a:endParaRPr>
          </a:p>
        </p:txBody>
      </p:sp>
      <p:grpSp>
        <p:nvGrpSpPr>
          <p:cNvPr id="9" name="object 9"/>
          <p:cNvGrpSpPr/>
          <p:nvPr/>
        </p:nvGrpSpPr>
        <p:grpSpPr>
          <a:xfrm>
            <a:off x="1868030" y="1101986"/>
            <a:ext cx="8271062" cy="4126006"/>
            <a:chOff x="237501" y="1248917"/>
            <a:chExt cx="9373870" cy="4676140"/>
          </a:xfrm>
        </p:grpSpPr>
        <p:pic>
          <p:nvPicPr>
            <p:cNvPr id="10" name="object 10"/>
            <p:cNvPicPr/>
            <p:nvPr/>
          </p:nvPicPr>
          <p:blipFill>
            <a:blip r:embed="rId5" cstate="print"/>
            <a:stretch>
              <a:fillRect/>
            </a:stretch>
          </p:blipFill>
          <p:spPr>
            <a:xfrm>
              <a:off x="6970562" y="3944456"/>
              <a:ext cx="2640644" cy="1980483"/>
            </a:xfrm>
            <a:prstGeom prst="rect">
              <a:avLst/>
            </a:prstGeom>
          </p:spPr>
        </p:pic>
        <p:pic>
          <p:nvPicPr>
            <p:cNvPr id="11" name="object 11"/>
            <p:cNvPicPr/>
            <p:nvPr/>
          </p:nvPicPr>
          <p:blipFill>
            <a:blip r:embed="rId6" cstate="print"/>
            <a:stretch>
              <a:fillRect/>
            </a:stretch>
          </p:blipFill>
          <p:spPr>
            <a:xfrm>
              <a:off x="3340127" y="3948394"/>
              <a:ext cx="3378547" cy="1487775"/>
            </a:xfrm>
            <a:prstGeom prst="rect">
              <a:avLst/>
            </a:prstGeom>
          </p:spPr>
        </p:pic>
        <p:pic>
          <p:nvPicPr>
            <p:cNvPr id="12" name="object 12"/>
            <p:cNvPicPr/>
            <p:nvPr/>
          </p:nvPicPr>
          <p:blipFill>
            <a:blip r:embed="rId7" cstate="print"/>
            <a:stretch>
              <a:fillRect/>
            </a:stretch>
          </p:blipFill>
          <p:spPr>
            <a:xfrm>
              <a:off x="237501" y="3944456"/>
              <a:ext cx="2640644" cy="1980483"/>
            </a:xfrm>
            <a:prstGeom prst="rect">
              <a:avLst/>
            </a:prstGeom>
          </p:spPr>
        </p:pic>
        <p:pic>
          <p:nvPicPr>
            <p:cNvPr id="13" name="object 13"/>
            <p:cNvPicPr/>
            <p:nvPr/>
          </p:nvPicPr>
          <p:blipFill>
            <a:blip r:embed="rId8" cstate="print"/>
            <a:stretch>
              <a:fillRect/>
            </a:stretch>
          </p:blipFill>
          <p:spPr>
            <a:xfrm>
              <a:off x="308610" y="1261109"/>
              <a:ext cx="3724655" cy="1621536"/>
            </a:xfrm>
            <a:prstGeom prst="rect">
              <a:avLst/>
            </a:prstGeom>
          </p:spPr>
        </p:pic>
        <p:pic>
          <p:nvPicPr>
            <p:cNvPr id="14" name="object 14"/>
            <p:cNvPicPr/>
            <p:nvPr/>
          </p:nvPicPr>
          <p:blipFill>
            <a:blip r:embed="rId9" cstate="print"/>
            <a:stretch>
              <a:fillRect/>
            </a:stretch>
          </p:blipFill>
          <p:spPr>
            <a:xfrm>
              <a:off x="354329" y="1248917"/>
              <a:ext cx="3633216" cy="1685543"/>
            </a:xfrm>
            <a:prstGeom prst="rect">
              <a:avLst/>
            </a:prstGeom>
          </p:spPr>
        </p:pic>
        <p:pic>
          <p:nvPicPr>
            <p:cNvPr id="15" name="object 15"/>
            <p:cNvPicPr/>
            <p:nvPr/>
          </p:nvPicPr>
          <p:blipFill>
            <a:blip r:embed="rId10" cstate="print"/>
            <a:stretch>
              <a:fillRect/>
            </a:stretch>
          </p:blipFill>
          <p:spPr>
            <a:xfrm>
              <a:off x="367043" y="1305959"/>
              <a:ext cx="3608831" cy="1501948"/>
            </a:xfrm>
            <a:prstGeom prst="rect">
              <a:avLst/>
            </a:prstGeom>
          </p:spPr>
        </p:pic>
      </p:grpSp>
      <p:sp>
        <p:nvSpPr>
          <p:cNvPr id="16" name="object 16"/>
          <p:cNvSpPr txBox="1"/>
          <p:nvPr/>
        </p:nvSpPr>
        <p:spPr>
          <a:xfrm>
            <a:off x="1982332" y="1152318"/>
            <a:ext cx="3184712" cy="1279302"/>
          </a:xfrm>
          <a:prstGeom prst="rect">
            <a:avLst/>
          </a:prstGeom>
          <a:ln w="22859">
            <a:solidFill>
              <a:srgbClr val="000000"/>
            </a:solidFill>
          </a:ln>
        </p:spPr>
        <p:txBody>
          <a:bodyPr vert="horz" wrap="square" lIns="0" tIns="20171" rIns="0" bIns="0" rtlCol="0">
            <a:spAutoFit/>
          </a:bodyPr>
          <a:lstStyle/>
          <a:p>
            <a:pPr marL="136719">
              <a:spcBef>
                <a:spcPts val="159"/>
              </a:spcBef>
            </a:pPr>
            <a:r>
              <a:rPr sz="1412" b="1" u="sng" dirty="0">
                <a:solidFill>
                  <a:srgbClr val="FFFFFF"/>
                </a:solidFill>
                <a:uFill>
                  <a:solidFill>
                    <a:srgbClr val="FFFFFF"/>
                  </a:solidFill>
                </a:uFill>
                <a:latin typeface="Calibri"/>
                <a:cs typeface="Calibri"/>
              </a:rPr>
              <a:t>The</a:t>
            </a:r>
            <a:r>
              <a:rPr sz="1412" b="1" u="sng" spc="-18" dirty="0">
                <a:solidFill>
                  <a:srgbClr val="FFFFFF"/>
                </a:solidFill>
                <a:uFill>
                  <a:solidFill>
                    <a:srgbClr val="FFFFFF"/>
                  </a:solidFill>
                </a:uFill>
                <a:latin typeface="Calibri"/>
                <a:cs typeface="Calibri"/>
              </a:rPr>
              <a:t> </a:t>
            </a:r>
            <a:r>
              <a:rPr sz="1412" b="1" u="sng" dirty="0">
                <a:solidFill>
                  <a:srgbClr val="FFFFFF"/>
                </a:solidFill>
                <a:uFill>
                  <a:solidFill>
                    <a:srgbClr val="FFFFFF"/>
                  </a:solidFill>
                </a:uFill>
                <a:latin typeface="Calibri"/>
                <a:cs typeface="Calibri"/>
              </a:rPr>
              <a:t>USNDP</a:t>
            </a:r>
            <a:r>
              <a:rPr sz="1412" b="1" u="sng" spc="-18" dirty="0">
                <a:solidFill>
                  <a:srgbClr val="FFFFFF"/>
                </a:solidFill>
                <a:uFill>
                  <a:solidFill>
                    <a:srgbClr val="FFFFFF"/>
                  </a:solidFill>
                </a:uFill>
                <a:latin typeface="Calibri"/>
                <a:cs typeface="Calibri"/>
              </a:rPr>
              <a:t> </a:t>
            </a:r>
            <a:r>
              <a:rPr sz="1412" b="1" u="sng" dirty="0">
                <a:solidFill>
                  <a:srgbClr val="FFFFFF"/>
                </a:solidFill>
                <a:uFill>
                  <a:solidFill>
                    <a:srgbClr val="FFFFFF"/>
                  </a:solidFill>
                </a:uFill>
                <a:latin typeface="Calibri"/>
                <a:cs typeface="Calibri"/>
              </a:rPr>
              <a:t>was</a:t>
            </a:r>
            <a:r>
              <a:rPr sz="1412" b="1" u="sng" spc="-18" dirty="0">
                <a:solidFill>
                  <a:srgbClr val="FFFFFF"/>
                </a:solidFill>
                <a:uFill>
                  <a:solidFill>
                    <a:srgbClr val="FFFFFF"/>
                  </a:solidFill>
                </a:uFill>
                <a:latin typeface="Calibri"/>
                <a:cs typeface="Calibri"/>
              </a:rPr>
              <a:t> </a:t>
            </a:r>
            <a:r>
              <a:rPr sz="1412" b="1" u="sng" dirty="0">
                <a:solidFill>
                  <a:srgbClr val="FFFFFF"/>
                </a:solidFill>
                <a:uFill>
                  <a:solidFill>
                    <a:srgbClr val="FFFFFF"/>
                  </a:solidFill>
                </a:uFill>
                <a:latin typeface="Calibri"/>
                <a:cs typeface="Calibri"/>
              </a:rPr>
              <a:t>very</a:t>
            </a:r>
            <a:r>
              <a:rPr sz="1412" b="1" u="sng" spc="-18" dirty="0">
                <a:solidFill>
                  <a:srgbClr val="FFFFFF"/>
                </a:solidFill>
                <a:uFill>
                  <a:solidFill>
                    <a:srgbClr val="FFFFFF"/>
                  </a:solidFill>
                </a:uFill>
                <a:latin typeface="Calibri"/>
                <a:cs typeface="Calibri"/>
              </a:rPr>
              <a:t> </a:t>
            </a:r>
            <a:r>
              <a:rPr sz="1412" b="1" u="sng" spc="-9" dirty="0">
                <a:solidFill>
                  <a:srgbClr val="FFFFFF"/>
                </a:solidFill>
                <a:uFill>
                  <a:solidFill>
                    <a:srgbClr val="FFFFFF"/>
                  </a:solidFill>
                </a:uFill>
                <a:latin typeface="Calibri"/>
                <a:cs typeface="Calibri"/>
              </a:rPr>
              <a:t>well-represented!</a:t>
            </a:r>
            <a:endParaRPr sz="1412" dirty="0">
              <a:latin typeface="Calibri"/>
              <a:cs typeface="Calibri"/>
            </a:endParaRPr>
          </a:p>
          <a:p>
            <a:pPr>
              <a:spcBef>
                <a:spcPts val="379"/>
              </a:spcBef>
            </a:pPr>
            <a:endParaRPr sz="1412" dirty="0">
              <a:latin typeface="Calibri"/>
              <a:cs typeface="Calibri"/>
            </a:endParaRPr>
          </a:p>
          <a:p>
            <a:pPr marL="386063" indent="-128314">
              <a:buFont typeface="Arial"/>
              <a:buChar char="•"/>
              <a:tabLst>
                <a:tab pos="386063" algn="l"/>
              </a:tabLst>
            </a:pPr>
            <a:r>
              <a:rPr sz="1235" dirty="0">
                <a:solidFill>
                  <a:srgbClr val="FFFFFF"/>
                </a:solidFill>
                <a:latin typeface="Calibri"/>
                <a:cs typeface="Calibri"/>
              </a:rPr>
              <a:t>Keith</a:t>
            </a:r>
            <a:r>
              <a:rPr sz="1235" spc="22" dirty="0">
                <a:solidFill>
                  <a:srgbClr val="FFFFFF"/>
                </a:solidFill>
                <a:latin typeface="Calibri"/>
                <a:cs typeface="Calibri"/>
              </a:rPr>
              <a:t> </a:t>
            </a:r>
            <a:r>
              <a:rPr sz="1235" spc="-9" dirty="0">
                <a:solidFill>
                  <a:srgbClr val="FFFFFF"/>
                </a:solidFill>
                <a:latin typeface="Calibri"/>
                <a:cs typeface="Calibri"/>
              </a:rPr>
              <a:t>Jankowski</a:t>
            </a:r>
            <a:endParaRPr sz="1235" dirty="0">
              <a:latin typeface="Calibri"/>
              <a:cs typeface="Calibri"/>
            </a:endParaRPr>
          </a:p>
          <a:p>
            <a:pPr marL="386063" indent="-128314">
              <a:spcBef>
                <a:spcPts val="106"/>
              </a:spcBef>
              <a:buFont typeface="Arial"/>
              <a:buChar char="•"/>
              <a:tabLst>
                <a:tab pos="386063" algn="l"/>
              </a:tabLst>
            </a:pPr>
            <a:r>
              <a:rPr sz="1235" dirty="0">
                <a:solidFill>
                  <a:srgbClr val="FFFFFF"/>
                </a:solidFill>
                <a:latin typeface="Calibri"/>
                <a:cs typeface="Calibri"/>
              </a:rPr>
              <a:t>Lee</a:t>
            </a:r>
            <a:r>
              <a:rPr sz="1235" spc="49" dirty="0">
                <a:solidFill>
                  <a:srgbClr val="FFFFFF"/>
                </a:solidFill>
                <a:latin typeface="Calibri"/>
                <a:cs typeface="Calibri"/>
              </a:rPr>
              <a:t> </a:t>
            </a:r>
            <a:r>
              <a:rPr sz="1235" spc="-9" dirty="0">
                <a:solidFill>
                  <a:srgbClr val="FFFFFF"/>
                </a:solidFill>
                <a:latin typeface="Calibri"/>
                <a:cs typeface="Calibri"/>
              </a:rPr>
              <a:t>Bernstein</a:t>
            </a:r>
            <a:endParaRPr sz="1235" dirty="0">
              <a:latin typeface="Calibri"/>
              <a:cs typeface="Calibri"/>
            </a:endParaRPr>
          </a:p>
          <a:p>
            <a:pPr marL="386063" indent="-128314">
              <a:buFont typeface="Arial"/>
              <a:buChar char="•"/>
              <a:tabLst>
                <a:tab pos="386063" algn="l"/>
              </a:tabLst>
            </a:pPr>
            <a:r>
              <a:rPr sz="1235" dirty="0">
                <a:solidFill>
                  <a:srgbClr val="FFFFFF"/>
                </a:solidFill>
                <a:latin typeface="Calibri"/>
                <a:cs typeface="Calibri"/>
              </a:rPr>
              <a:t>Dave</a:t>
            </a:r>
            <a:r>
              <a:rPr sz="1235" spc="22" dirty="0">
                <a:solidFill>
                  <a:srgbClr val="FFFFFF"/>
                </a:solidFill>
                <a:latin typeface="Calibri"/>
                <a:cs typeface="Calibri"/>
              </a:rPr>
              <a:t> </a:t>
            </a:r>
            <a:r>
              <a:rPr sz="1235" spc="-9" dirty="0">
                <a:solidFill>
                  <a:srgbClr val="FFFFFF"/>
                </a:solidFill>
                <a:latin typeface="Calibri"/>
                <a:cs typeface="Calibri"/>
              </a:rPr>
              <a:t>Brown</a:t>
            </a:r>
            <a:endParaRPr sz="1235" dirty="0">
              <a:latin typeface="Calibri"/>
              <a:cs typeface="Calibri"/>
            </a:endParaRPr>
          </a:p>
          <a:p>
            <a:pPr marL="386063" indent="-128314">
              <a:spcBef>
                <a:spcPts val="22"/>
              </a:spcBef>
              <a:buFont typeface="Arial"/>
              <a:buChar char="•"/>
              <a:tabLst>
                <a:tab pos="386063" algn="l"/>
              </a:tabLst>
            </a:pPr>
            <a:r>
              <a:rPr sz="1235" dirty="0">
                <a:solidFill>
                  <a:srgbClr val="FFFFFF"/>
                </a:solidFill>
                <a:latin typeface="Calibri"/>
                <a:cs typeface="Calibri"/>
              </a:rPr>
              <a:t>Ian</a:t>
            </a:r>
            <a:r>
              <a:rPr sz="1235" spc="31" dirty="0">
                <a:solidFill>
                  <a:srgbClr val="FFFFFF"/>
                </a:solidFill>
                <a:latin typeface="Calibri"/>
                <a:cs typeface="Calibri"/>
              </a:rPr>
              <a:t> </a:t>
            </a:r>
            <a:r>
              <a:rPr sz="1235" spc="-9" dirty="0">
                <a:solidFill>
                  <a:srgbClr val="FFFFFF"/>
                </a:solidFill>
                <a:latin typeface="Calibri"/>
                <a:cs typeface="Calibri"/>
              </a:rPr>
              <a:t>Thompson</a:t>
            </a:r>
            <a:endParaRPr sz="1235" dirty="0">
              <a:latin typeface="Calibri"/>
              <a:cs typeface="Calibri"/>
            </a:endParaRPr>
          </a:p>
        </p:txBody>
      </p:sp>
      <p:grpSp>
        <p:nvGrpSpPr>
          <p:cNvPr id="17" name="object 17"/>
          <p:cNvGrpSpPr/>
          <p:nvPr/>
        </p:nvGrpSpPr>
        <p:grpSpPr>
          <a:xfrm>
            <a:off x="1793613" y="1007857"/>
            <a:ext cx="8606118" cy="4840941"/>
            <a:chOff x="153162" y="1142238"/>
            <a:chExt cx="9753600" cy="5486400"/>
          </a:xfrm>
        </p:grpSpPr>
        <p:sp>
          <p:nvSpPr>
            <p:cNvPr id="18" name="object 18"/>
            <p:cNvSpPr/>
            <p:nvPr/>
          </p:nvSpPr>
          <p:spPr>
            <a:xfrm>
              <a:off x="6031097" y="1241863"/>
              <a:ext cx="3776345" cy="2146300"/>
            </a:xfrm>
            <a:custGeom>
              <a:avLst/>
              <a:gdLst/>
              <a:ahLst/>
              <a:cxnLst/>
              <a:rect l="l" t="t" r="r" b="b"/>
              <a:pathLst>
                <a:path w="3776345" h="2146300">
                  <a:moveTo>
                    <a:pt x="3776036" y="0"/>
                  </a:moveTo>
                  <a:lnTo>
                    <a:pt x="0" y="0"/>
                  </a:lnTo>
                  <a:lnTo>
                    <a:pt x="0" y="2145792"/>
                  </a:lnTo>
                  <a:lnTo>
                    <a:pt x="3776036" y="2145792"/>
                  </a:lnTo>
                  <a:lnTo>
                    <a:pt x="3776036" y="0"/>
                  </a:lnTo>
                  <a:close/>
                </a:path>
              </a:pathLst>
            </a:custGeom>
            <a:solidFill>
              <a:srgbClr val="A3CEED"/>
            </a:solidFill>
          </p:spPr>
          <p:txBody>
            <a:bodyPr wrap="square" lIns="0" tIns="0" rIns="0" bIns="0" rtlCol="0"/>
            <a:lstStyle/>
            <a:p>
              <a:endParaRPr sz="1588"/>
            </a:p>
          </p:txBody>
        </p:sp>
        <p:sp>
          <p:nvSpPr>
            <p:cNvPr id="19" name="object 19"/>
            <p:cNvSpPr/>
            <p:nvPr/>
          </p:nvSpPr>
          <p:spPr>
            <a:xfrm>
              <a:off x="6031097" y="1241863"/>
              <a:ext cx="3776345" cy="2146300"/>
            </a:xfrm>
            <a:custGeom>
              <a:avLst/>
              <a:gdLst/>
              <a:ahLst/>
              <a:cxnLst/>
              <a:rect l="l" t="t" r="r" b="b"/>
              <a:pathLst>
                <a:path w="3776345" h="2146300">
                  <a:moveTo>
                    <a:pt x="0" y="0"/>
                  </a:moveTo>
                  <a:lnTo>
                    <a:pt x="3776035" y="0"/>
                  </a:lnTo>
                  <a:lnTo>
                    <a:pt x="3776035" y="2145791"/>
                  </a:lnTo>
                  <a:lnTo>
                    <a:pt x="0" y="2145791"/>
                  </a:lnTo>
                  <a:lnTo>
                    <a:pt x="0" y="0"/>
                  </a:lnTo>
                  <a:close/>
                </a:path>
              </a:pathLst>
            </a:custGeom>
            <a:ln w="22859">
              <a:solidFill>
                <a:srgbClr val="000000"/>
              </a:solidFill>
            </a:ln>
          </p:spPr>
          <p:txBody>
            <a:bodyPr wrap="square" lIns="0" tIns="0" rIns="0" bIns="0" rtlCol="0"/>
            <a:lstStyle/>
            <a:p>
              <a:endParaRPr sz="1588"/>
            </a:p>
          </p:txBody>
        </p:sp>
        <p:pic>
          <p:nvPicPr>
            <p:cNvPr id="20" name="object 20"/>
            <p:cNvPicPr/>
            <p:nvPr/>
          </p:nvPicPr>
          <p:blipFill>
            <a:blip r:embed="rId11" cstate="print"/>
            <a:stretch>
              <a:fillRect/>
            </a:stretch>
          </p:blipFill>
          <p:spPr>
            <a:xfrm>
              <a:off x="6095890" y="1304461"/>
              <a:ext cx="3605348" cy="1211746"/>
            </a:xfrm>
            <a:prstGeom prst="rect">
              <a:avLst/>
            </a:prstGeom>
          </p:spPr>
        </p:pic>
        <p:pic>
          <p:nvPicPr>
            <p:cNvPr id="21" name="object 21"/>
            <p:cNvPicPr/>
            <p:nvPr/>
          </p:nvPicPr>
          <p:blipFill>
            <a:blip r:embed="rId12" cstate="print"/>
            <a:stretch>
              <a:fillRect/>
            </a:stretch>
          </p:blipFill>
          <p:spPr>
            <a:xfrm>
              <a:off x="6210843" y="2558536"/>
              <a:ext cx="3375442" cy="396539"/>
            </a:xfrm>
            <a:prstGeom prst="rect">
              <a:avLst/>
            </a:prstGeom>
          </p:spPr>
        </p:pic>
        <p:pic>
          <p:nvPicPr>
            <p:cNvPr id="22" name="object 22"/>
            <p:cNvPicPr/>
            <p:nvPr/>
          </p:nvPicPr>
          <p:blipFill>
            <a:blip r:embed="rId13" cstate="print"/>
            <a:stretch>
              <a:fillRect/>
            </a:stretch>
          </p:blipFill>
          <p:spPr>
            <a:xfrm>
              <a:off x="6099374" y="2989363"/>
              <a:ext cx="3598382" cy="325628"/>
            </a:xfrm>
            <a:prstGeom prst="rect">
              <a:avLst/>
            </a:prstGeom>
          </p:spPr>
        </p:pic>
        <p:sp>
          <p:nvSpPr>
            <p:cNvPr id="23" name="object 23"/>
            <p:cNvSpPr/>
            <p:nvPr/>
          </p:nvSpPr>
          <p:spPr>
            <a:xfrm>
              <a:off x="159512" y="1148588"/>
              <a:ext cx="9740900" cy="5473700"/>
            </a:xfrm>
            <a:custGeom>
              <a:avLst/>
              <a:gdLst/>
              <a:ahLst/>
              <a:cxnLst/>
              <a:rect l="l" t="t" r="r" b="b"/>
              <a:pathLst>
                <a:path w="9740900" h="5473700">
                  <a:moveTo>
                    <a:pt x="0" y="0"/>
                  </a:moveTo>
                  <a:lnTo>
                    <a:pt x="9740900" y="0"/>
                  </a:lnTo>
                  <a:lnTo>
                    <a:pt x="9740900" y="5473700"/>
                  </a:lnTo>
                  <a:lnTo>
                    <a:pt x="0" y="5473700"/>
                  </a:lnTo>
                  <a:lnTo>
                    <a:pt x="0" y="0"/>
                  </a:lnTo>
                  <a:close/>
                </a:path>
              </a:pathLst>
            </a:custGeom>
            <a:ln w="12700">
              <a:solidFill>
                <a:srgbClr val="000000"/>
              </a:solidFill>
            </a:ln>
          </p:spPr>
          <p:txBody>
            <a:bodyPr wrap="square" lIns="0" tIns="0" rIns="0" bIns="0" rtlCol="0"/>
            <a:lstStyle/>
            <a:p>
              <a:endParaRPr sz="1588"/>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1836" y="0"/>
            <a:ext cx="11787327" cy="902525"/>
          </a:xfrm>
        </p:spPr>
        <p:txBody>
          <a:bodyPr/>
          <a:lstStyle/>
          <a:p>
            <a:r>
              <a:rPr lang="en-US" dirty="0">
                <a:latin typeface="Arial" panose="020B0604020202020204" pitchFamily="34" charset="0"/>
                <a:cs typeface="Arial" panose="020B0604020202020204" pitchFamily="34" charset="0"/>
              </a:rPr>
              <a:t>Opportunity 2: Space Exploration</a:t>
            </a:r>
          </a:p>
        </p:txBody>
      </p:sp>
      <p:sp>
        <p:nvSpPr>
          <p:cNvPr id="6" name="Content Placeholder 3">
            <a:extLst>
              <a:ext uri="{FF2B5EF4-FFF2-40B4-BE49-F238E27FC236}">
                <a16:creationId xmlns:a16="http://schemas.microsoft.com/office/drawing/2014/main" id="{590DF4CE-7664-05A5-BB91-37D0DFAAACC5}"/>
              </a:ext>
            </a:extLst>
          </p:cNvPr>
          <p:cNvSpPr>
            <a:spLocks noGrp="1"/>
          </p:cNvSpPr>
          <p:nvPr>
            <p:ph idx="1"/>
          </p:nvPr>
        </p:nvSpPr>
        <p:spPr>
          <a:xfrm>
            <a:off x="240632" y="1071361"/>
            <a:ext cx="4699122" cy="5328877"/>
          </a:xfrm>
        </p:spPr>
        <p:txBody>
          <a:bodyPr>
            <a:noAutofit/>
          </a:bodyPr>
          <a:lstStyle/>
          <a:p>
            <a:r>
              <a:rPr lang="en-US" sz="1700" b="1" dirty="0">
                <a:solidFill>
                  <a:schemeClr val="accent1"/>
                </a:solidFill>
                <a:latin typeface="Arial" panose="020B0604020202020204" pitchFamily="34" charset="0"/>
                <a:cs typeface="Arial" panose="020B0604020202020204" pitchFamily="34" charset="0"/>
              </a:rPr>
              <a:t>Recent NP outreach to NASA </a:t>
            </a:r>
            <a:r>
              <a:rPr lang="en-US" sz="1700" dirty="0">
                <a:latin typeface="Arial" panose="020B0604020202020204" pitchFamily="34" charset="0"/>
                <a:cs typeface="Arial" panose="020B0604020202020204" pitchFamily="34" charset="0"/>
              </a:rPr>
              <a:t>led to needs in space exploration in human spaceflight, electronics protection, and planetary exploration</a:t>
            </a:r>
          </a:p>
          <a:p>
            <a:r>
              <a:rPr lang="en-US" sz="1700" b="1" dirty="0">
                <a:solidFill>
                  <a:schemeClr val="accent1"/>
                </a:solidFill>
                <a:latin typeface="Arial" panose="020B0604020202020204" pitchFamily="34" charset="0"/>
                <a:cs typeface="Arial" panose="020B0604020202020204" pitchFamily="34" charset="0"/>
              </a:rPr>
              <a:t>Human Spaceflight </a:t>
            </a:r>
            <a:r>
              <a:rPr lang="en-US" sz="1700" dirty="0">
                <a:latin typeface="Arial" panose="020B0604020202020204" pitchFamily="34" charset="0"/>
                <a:cs typeface="Arial" panose="020B0604020202020204" pitchFamily="34" charset="0"/>
              </a:rPr>
              <a:t>requires high energy data due to galactic cosmic rays hitting spacecraft </a:t>
            </a:r>
            <a:r>
              <a:rPr lang="en-US" sz="1700" dirty="0">
                <a:latin typeface="Arial" panose="020B0604020202020204" pitchFamily="34" charset="0"/>
                <a:cs typeface="Arial" panose="020B0604020202020204" pitchFamily="34" charset="0"/>
                <a:sym typeface="Wingdings" panose="05000000000000000000" pitchFamily="2" charset="2"/>
              </a:rPr>
              <a:t> dose to astronauts</a:t>
            </a:r>
            <a:endParaRPr lang="en-US" sz="1700" dirty="0">
              <a:latin typeface="Arial" panose="020B0604020202020204" pitchFamily="34" charset="0"/>
              <a:cs typeface="Arial" panose="020B0604020202020204" pitchFamily="34" charset="0"/>
            </a:endParaRPr>
          </a:p>
          <a:p>
            <a:pPr lvl="1"/>
            <a:r>
              <a:rPr lang="en-US" sz="1700" dirty="0">
                <a:latin typeface="Arial" panose="020B0604020202020204" pitchFamily="34" charset="0"/>
                <a:cs typeface="Arial" panose="020B0604020202020204" pitchFamily="34" charset="0"/>
              </a:rPr>
              <a:t>Data collection is planned at BNL/RHIC/STAR</a:t>
            </a:r>
          </a:p>
          <a:p>
            <a:r>
              <a:rPr lang="en-US" sz="1700" b="1" dirty="0">
                <a:solidFill>
                  <a:schemeClr val="accent1"/>
                </a:solidFill>
                <a:latin typeface="Arial" panose="020B0604020202020204" pitchFamily="34" charset="0"/>
                <a:cs typeface="Arial" panose="020B0604020202020204" pitchFamily="34" charset="0"/>
              </a:rPr>
              <a:t>Electronics Protection </a:t>
            </a:r>
            <a:r>
              <a:rPr lang="en-US" sz="1700" dirty="0">
                <a:latin typeface="Arial" panose="020B0604020202020204" pitchFamily="34" charset="0"/>
                <a:cs typeface="Arial" panose="020B0604020202020204" pitchFamily="34" charset="0"/>
              </a:rPr>
              <a:t>requires data on advanced electronics materials (GaAs)</a:t>
            </a:r>
          </a:p>
          <a:p>
            <a:r>
              <a:rPr lang="en-US" sz="1700" b="1" dirty="0">
                <a:solidFill>
                  <a:schemeClr val="accent1"/>
                </a:solidFill>
                <a:latin typeface="Arial" panose="020B0604020202020204" pitchFamily="34" charset="0"/>
                <a:cs typeface="Arial" panose="020B0604020202020204" pitchFamily="34" charset="0"/>
              </a:rPr>
              <a:t>Planetary Exploration </a:t>
            </a:r>
            <a:r>
              <a:rPr lang="en-US" sz="1700" dirty="0">
                <a:latin typeface="Arial" panose="020B0604020202020204" pitchFamily="34" charset="0"/>
                <a:cs typeface="Arial" panose="020B0604020202020204" pitchFamily="34" charset="0"/>
              </a:rPr>
              <a:t>requires data on a variety of elements that could be found on the Moon, Mars, and beyond</a:t>
            </a:r>
          </a:p>
          <a:p>
            <a:r>
              <a:rPr lang="en-US" sz="1700" b="1" dirty="0">
                <a:solidFill>
                  <a:schemeClr val="accent1"/>
                </a:solidFill>
                <a:latin typeface="Arial" panose="020B0604020202020204" pitchFamily="34" charset="0"/>
                <a:cs typeface="Arial" panose="020B0604020202020204" pitchFamily="34" charset="0"/>
              </a:rPr>
              <a:t>Aligns With Administration Priority on </a:t>
            </a:r>
            <a:r>
              <a:rPr lang="en-US" sz="1700" dirty="0">
                <a:latin typeface="Arial" panose="020B0604020202020204" pitchFamily="34" charset="0"/>
                <a:cs typeface="Arial" panose="020B0604020202020204" pitchFamily="34" charset="0"/>
              </a:rPr>
              <a:t>return to the moon and on to Mars</a:t>
            </a: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6BC6846-10DB-F8C6-D013-0F2CE0996ED1}"/>
              </a:ext>
            </a:extLst>
          </p:cNvPr>
          <p:cNvPicPr>
            <a:picLocks noChangeAspect="1"/>
          </p:cNvPicPr>
          <p:nvPr/>
        </p:nvPicPr>
        <p:blipFill>
          <a:blip r:embed="rId3"/>
          <a:stretch>
            <a:fillRect/>
          </a:stretch>
        </p:blipFill>
        <p:spPr>
          <a:xfrm>
            <a:off x="8692515" y="2084168"/>
            <a:ext cx="2858154" cy="1976328"/>
          </a:xfrm>
          <a:prstGeom prst="rect">
            <a:avLst/>
          </a:prstGeom>
          <a:ln>
            <a:solidFill>
              <a:schemeClr val="tx1"/>
            </a:solidFill>
          </a:ln>
        </p:spPr>
      </p:pic>
      <p:sp>
        <p:nvSpPr>
          <p:cNvPr id="19" name="TextBox 18">
            <a:extLst>
              <a:ext uri="{FF2B5EF4-FFF2-40B4-BE49-F238E27FC236}">
                <a16:creationId xmlns:a16="http://schemas.microsoft.com/office/drawing/2014/main" id="{8DB958D8-E5D4-CDF3-F2F6-F8762540E677}"/>
              </a:ext>
            </a:extLst>
          </p:cNvPr>
          <p:cNvSpPr txBox="1"/>
          <p:nvPr/>
        </p:nvSpPr>
        <p:spPr>
          <a:xfrm>
            <a:off x="8755335" y="3991484"/>
            <a:ext cx="2852659"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NASA Dragonfly mission to Saturn’s moon Titan, 2026</a:t>
            </a:r>
          </a:p>
        </p:txBody>
      </p:sp>
      <p:pic>
        <p:nvPicPr>
          <p:cNvPr id="22" name="Picture 21">
            <a:extLst>
              <a:ext uri="{FF2B5EF4-FFF2-40B4-BE49-F238E27FC236}">
                <a16:creationId xmlns:a16="http://schemas.microsoft.com/office/drawing/2014/main" id="{0939E1C6-A9E3-2E9F-51E6-1D46C50B1336}"/>
              </a:ext>
            </a:extLst>
          </p:cNvPr>
          <p:cNvPicPr>
            <a:picLocks noChangeAspect="1"/>
          </p:cNvPicPr>
          <p:nvPr/>
        </p:nvPicPr>
        <p:blipFill>
          <a:blip r:embed="rId4"/>
          <a:stretch>
            <a:fillRect/>
          </a:stretch>
        </p:blipFill>
        <p:spPr>
          <a:xfrm>
            <a:off x="5200232" y="875259"/>
            <a:ext cx="6537446" cy="961649"/>
          </a:xfrm>
          <a:prstGeom prst="rect">
            <a:avLst/>
          </a:prstGeom>
        </p:spPr>
      </p:pic>
      <p:sp>
        <p:nvSpPr>
          <p:cNvPr id="23" name="TextBox 22">
            <a:extLst>
              <a:ext uri="{FF2B5EF4-FFF2-40B4-BE49-F238E27FC236}">
                <a16:creationId xmlns:a16="http://schemas.microsoft.com/office/drawing/2014/main" id="{BE2B2684-E335-EA63-E607-6EEFE3680259}"/>
              </a:ext>
            </a:extLst>
          </p:cNvPr>
          <p:cNvSpPr txBox="1"/>
          <p:nvPr/>
        </p:nvSpPr>
        <p:spPr>
          <a:xfrm>
            <a:off x="5413629" y="1837947"/>
            <a:ext cx="5481678" cy="246221"/>
          </a:xfrm>
          <a:prstGeom prst="rect">
            <a:avLst/>
          </a:prstGeom>
          <a:noFill/>
        </p:spPr>
        <p:txBody>
          <a:bodyPr wrap="square" rtlCol="0">
            <a:spAutoFit/>
          </a:bodyPr>
          <a:lstStyle/>
          <a:p>
            <a:pPr algn="ctr"/>
            <a:r>
              <a:rPr lang="en-US" sz="1000" dirty="0"/>
              <a:t>Graphics from presentation by J. Norbury (NASA), WANDA2022</a:t>
            </a:r>
          </a:p>
        </p:txBody>
      </p:sp>
      <p:pic>
        <p:nvPicPr>
          <p:cNvPr id="7" name="Picture 6">
            <a:extLst>
              <a:ext uri="{FF2B5EF4-FFF2-40B4-BE49-F238E27FC236}">
                <a16:creationId xmlns:a16="http://schemas.microsoft.com/office/drawing/2014/main" id="{D4280945-4722-7762-3592-47C85723400F}"/>
              </a:ext>
            </a:extLst>
          </p:cNvPr>
          <p:cNvPicPr>
            <a:picLocks noChangeAspect="1"/>
          </p:cNvPicPr>
          <p:nvPr/>
        </p:nvPicPr>
        <p:blipFill>
          <a:blip r:embed="rId5"/>
          <a:stretch>
            <a:fillRect/>
          </a:stretch>
        </p:blipFill>
        <p:spPr>
          <a:xfrm>
            <a:off x="5351293" y="2072617"/>
            <a:ext cx="3024707" cy="1869396"/>
          </a:xfrm>
          <a:prstGeom prst="rect">
            <a:avLst/>
          </a:prstGeom>
          <a:ln>
            <a:solidFill>
              <a:schemeClr val="tx1"/>
            </a:solidFill>
          </a:ln>
        </p:spPr>
      </p:pic>
      <p:pic>
        <p:nvPicPr>
          <p:cNvPr id="9" name="Picture 8">
            <a:extLst>
              <a:ext uri="{FF2B5EF4-FFF2-40B4-BE49-F238E27FC236}">
                <a16:creationId xmlns:a16="http://schemas.microsoft.com/office/drawing/2014/main" id="{8D55CBEB-3FE2-BD26-5BC2-F4253F9A4C91}"/>
              </a:ext>
            </a:extLst>
          </p:cNvPr>
          <p:cNvPicPr>
            <a:picLocks noChangeAspect="1"/>
          </p:cNvPicPr>
          <p:nvPr/>
        </p:nvPicPr>
        <p:blipFill>
          <a:blip r:embed="rId6"/>
          <a:stretch>
            <a:fillRect/>
          </a:stretch>
        </p:blipFill>
        <p:spPr>
          <a:xfrm>
            <a:off x="5351293" y="4379509"/>
            <a:ext cx="3087527" cy="2020729"/>
          </a:xfrm>
          <a:prstGeom prst="rect">
            <a:avLst/>
          </a:prstGeom>
        </p:spPr>
      </p:pic>
      <p:sp>
        <p:nvSpPr>
          <p:cNvPr id="10" name="TextBox 9">
            <a:extLst>
              <a:ext uri="{FF2B5EF4-FFF2-40B4-BE49-F238E27FC236}">
                <a16:creationId xmlns:a16="http://schemas.microsoft.com/office/drawing/2014/main" id="{113741F7-D702-D368-E9C7-E296877B8FB1}"/>
              </a:ext>
            </a:extLst>
          </p:cNvPr>
          <p:cNvSpPr txBox="1"/>
          <p:nvPr/>
        </p:nvSpPr>
        <p:spPr>
          <a:xfrm>
            <a:off x="5226135" y="6427589"/>
            <a:ext cx="3242821" cy="338554"/>
          </a:xfrm>
          <a:prstGeom prst="rect">
            <a:avLst/>
          </a:prstGeom>
          <a:noFill/>
        </p:spPr>
        <p:txBody>
          <a:bodyPr wrap="square" rtlCol="0">
            <a:spAutoFit/>
          </a:bodyPr>
          <a:lstStyle/>
          <a:p>
            <a:pPr algn="ctr"/>
            <a:r>
              <a:rPr lang="en-US" sz="1600" dirty="0"/>
              <a:t>Orion spacecraft crew module</a:t>
            </a:r>
          </a:p>
        </p:txBody>
      </p:sp>
      <p:sp>
        <p:nvSpPr>
          <p:cNvPr id="11" name="TextBox 10">
            <a:extLst>
              <a:ext uri="{FF2B5EF4-FFF2-40B4-BE49-F238E27FC236}">
                <a16:creationId xmlns:a16="http://schemas.microsoft.com/office/drawing/2014/main" id="{E99B46BA-4C99-6CEE-6424-A7317EA3F321}"/>
              </a:ext>
            </a:extLst>
          </p:cNvPr>
          <p:cNvSpPr txBox="1"/>
          <p:nvPr/>
        </p:nvSpPr>
        <p:spPr>
          <a:xfrm>
            <a:off x="5226134" y="3991484"/>
            <a:ext cx="3242821"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Illustration of NASA moon mission</a:t>
            </a:r>
          </a:p>
        </p:txBody>
      </p:sp>
      <p:pic>
        <p:nvPicPr>
          <p:cNvPr id="2" name="Picture 1">
            <a:extLst>
              <a:ext uri="{FF2B5EF4-FFF2-40B4-BE49-F238E27FC236}">
                <a16:creationId xmlns:a16="http://schemas.microsoft.com/office/drawing/2014/main" id="{78DF6BBC-D446-C80B-1F45-425F54A25FEA}"/>
              </a:ext>
            </a:extLst>
          </p:cNvPr>
          <p:cNvPicPr>
            <a:picLocks noChangeAspect="1"/>
          </p:cNvPicPr>
          <p:nvPr/>
        </p:nvPicPr>
        <p:blipFill>
          <a:blip r:embed="rId7"/>
          <a:stretch>
            <a:fillRect/>
          </a:stretch>
        </p:blipFill>
        <p:spPr>
          <a:xfrm>
            <a:off x="9134375" y="4528801"/>
            <a:ext cx="2297572" cy="2317272"/>
          </a:xfrm>
          <a:prstGeom prst="rect">
            <a:avLst/>
          </a:prstGeom>
        </p:spPr>
      </p:pic>
    </p:spTree>
    <p:extLst>
      <p:ext uri="{BB962C8B-B14F-4D97-AF65-F5344CB8AC3E}">
        <p14:creationId xmlns:p14="http://schemas.microsoft.com/office/powerpoint/2010/main" val="877333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1836" y="0"/>
            <a:ext cx="11787327" cy="902525"/>
          </a:xfrm>
        </p:spPr>
        <p:txBody>
          <a:bodyPr/>
          <a:lstStyle/>
          <a:p>
            <a:r>
              <a:rPr lang="en-US" dirty="0">
                <a:latin typeface="Arial" panose="020B0604020202020204" pitchFamily="34" charset="0"/>
                <a:cs typeface="Arial" panose="020B0604020202020204" pitchFamily="34" charset="0"/>
              </a:rPr>
              <a:t>Opportunity 3: Nuclear Energy (Fission)</a:t>
            </a:r>
          </a:p>
        </p:txBody>
      </p:sp>
      <p:sp>
        <p:nvSpPr>
          <p:cNvPr id="6" name="Content Placeholder 3">
            <a:extLst>
              <a:ext uri="{FF2B5EF4-FFF2-40B4-BE49-F238E27FC236}">
                <a16:creationId xmlns:a16="http://schemas.microsoft.com/office/drawing/2014/main" id="{590DF4CE-7664-05A5-BB91-37D0DFAAACC5}"/>
              </a:ext>
            </a:extLst>
          </p:cNvPr>
          <p:cNvSpPr>
            <a:spLocks noGrp="1"/>
          </p:cNvSpPr>
          <p:nvPr>
            <p:ph idx="1"/>
          </p:nvPr>
        </p:nvSpPr>
        <p:spPr>
          <a:xfrm>
            <a:off x="211356" y="963134"/>
            <a:ext cx="4012078" cy="5901146"/>
          </a:xfrm>
        </p:spPr>
        <p:txBody>
          <a:bodyPr>
            <a:normAutofit/>
          </a:bodyPr>
          <a:lstStyle/>
          <a:p>
            <a:pPr>
              <a:spcAft>
                <a:spcPts val="1200"/>
              </a:spcAft>
            </a:pPr>
            <a:r>
              <a:rPr lang="en-US" sz="1800" b="1" dirty="0">
                <a:solidFill>
                  <a:schemeClr val="accent1"/>
                </a:solidFill>
                <a:latin typeface="Arial" panose="020B0604020202020204" pitchFamily="34" charset="0"/>
                <a:cs typeface="Arial" panose="020B0604020202020204" pitchFamily="34" charset="0"/>
              </a:rPr>
              <a:t>Actively working with DOE/NE and NRC </a:t>
            </a:r>
            <a:r>
              <a:rPr lang="en-US" sz="1800" dirty="0">
                <a:latin typeface="Arial" panose="020B0604020202020204" pitchFamily="34" charset="0"/>
                <a:cs typeface="Arial" panose="020B0604020202020204" pitchFamily="34" charset="0"/>
              </a:rPr>
              <a:t>to prioritize data needs</a:t>
            </a:r>
          </a:p>
          <a:p>
            <a:pPr lvl="1">
              <a:spcAft>
                <a:spcPts val="1200"/>
              </a:spcAft>
            </a:pPr>
            <a:r>
              <a:rPr lang="en-US" sz="1800" dirty="0">
                <a:latin typeface="Arial" panose="020B0604020202020204" pitchFamily="34" charset="0"/>
                <a:cs typeface="Arial" panose="020B0604020202020204" pitchFamily="34" charset="0"/>
                <a:sym typeface="Wingdings" panose="05000000000000000000" pitchFamily="2" charset="2"/>
              </a:rPr>
              <a:t>NE and NRC budgets are very modest for ND projects, so SC Nuclear Data must lead</a:t>
            </a:r>
          </a:p>
          <a:p>
            <a:pPr lvl="1">
              <a:spcAft>
                <a:spcPts val="1200"/>
              </a:spcAft>
            </a:pPr>
            <a:r>
              <a:rPr lang="en-US" sz="1800" dirty="0">
                <a:latin typeface="Arial" panose="020B0604020202020204" pitchFamily="34" charset="0"/>
                <a:cs typeface="Arial" panose="020B0604020202020204" pitchFamily="34" charset="0"/>
              </a:rPr>
              <a:t>A win! NE funded a data collection effort via their GAIN voucher system with </a:t>
            </a:r>
            <a:r>
              <a:rPr lang="en-US" sz="1800" dirty="0" err="1">
                <a:latin typeface="Arial" panose="020B0604020202020204" pitchFamily="34" charset="0"/>
                <a:cs typeface="Arial" panose="020B0604020202020204" pitchFamily="34" charset="0"/>
              </a:rPr>
              <a:t>TerraPower</a:t>
            </a:r>
            <a:r>
              <a:rPr lang="en-US" sz="1800" dirty="0">
                <a:latin typeface="Arial" panose="020B0604020202020204" pitchFamily="34" charset="0"/>
                <a:cs typeface="Arial" panose="020B0604020202020204" pitchFamily="34" charset="0"/>
              </a:rPr>
              <a:t> and LANL collaborating</a:t>
            </a:r>
          </a:p>
          <a:p>
            <a:pPr lvl="1">
              <a:spcAft>
                <a:spcPts val="1200"/>
              </a:spcAft>
            </a:pPr>
            <a:r>
              <a:rPr lang="en-US" sz="1800" dirty="0">
                <a:latin typeface="Arial" panose="020B0604020202020204" pitchFamily="34" charset="0"/>
                <a:cs typeface="Arial" panose="020B0604020202020204" pitchFamily="34" charset="0"/>
              </a:rPr>
              <a:t>NP is also considering a system where applicants can submit proposals for “high priority nuclear data”</a:t>
            </a:r>
          </a:p>
          <a:p>
            <a:r>
              <a:rPr lang="en-US" sz="1800" b="1" dirty="0">
                <a:solidFill>
                  <a:schemeClr val="accent1"/>
                </a:solidFill>
                <a:latin typeface="Arial" panose="020B0604020202020204" pitchFamily="34" charset="0"/>
                <a:cs typeface="Arial" panose="020B0604020202020204" pitchFamily="34" charset="0"/>
              </a:rPr>
              <a:t>Aligns with Administration Priority </a:t>
            </a:r>
            <a:r>
              <a:rPr lang="en-US" sz="1800" dirty="0">
                <a:latin typeface="Arial" panose="020B0604020202020204" pitchFamily="34" charset="0"/>
                <a:cs typeface="Arial" panose="020B0604020202020204" pitchFamily="34" charset="0"/>
              </a:rPr>
              <a:t>for carbon-free energy</a:t>
            </a:r>
          </a:p>
        </p:txBody>
      </p:sp>
      <p:pic>
        <p:nvPicPr>
          <p:cNvPr id="5" name="Picture 4">
            <a:extLst>
              <a:ext uri="{FF2B5EF4-FFF2-40B4-BE49-F238E27FC236}">
                <a16:creationId xmlns:a16="http://schemas.microsoft.com/office/drawing/2014/main" id="{7AD0E3B2-7C8B-4836-745F-7F795FB32C64}"/>
              </a:ext>
            </a:extLst>
          </p:cNvPr>
          <p:cNvPicPr>
            <a:picLocks noChangeAspect="1"/>
          </p:cNvPicPr>
          <p:nvPr/>
        </p:nvPicPr>
        <p:blipFill>
          <a:blip r:embed="rId3"/>
          <a:stretch>
            <a:fillRect/>
          </a:stretch>
        </p:blipFill>
        <p:spPr>
          <a:xfrm>
            <a:off x="4040840" y="2454442"/>
            <a:ext cx="3205517" cy="3672989"/>
          </a:xfrm>
          <a:prstGeom prst="rect">
            <a:avLst/>
          </a:prstGeom>
          <a:ln>
            <a:solidFill>
              <a:schemeClr val="tx1"/>
            </a:solidFill>
          </a:ln>
        </p:spPr>
      </p:pic>
      <p:sp>
        <p:nvSpPr>
          <p:cNvPr id="7" name="TextBox 6">
            <a:extLst>
              <a:ext uri="{FF2B5EF4-FFF2-40B4-BE49-F238E27FC236}">
                <a16:creationId xmlns:a16="http://schemas.microsoft.com/office/drawing/2014/main" id="{2951FBB5-85C5-A9BD-281D-68E606207551}"/>
              </a:ext>
            </a:extLst>
          </p:cNvPr>
          <p:cNvSpPr txBox="1"/>
          <p:nvPr/>
        </p:nvSpPr>
        <p:spPr>
          <a:xfrm>
            <a:off x="7393880" y="2371059"/>
            <a:ext cx="2646850" cy="830997"/>
          </a:xfrm>
          <a:prstGeom prst="rect">
            <a:avLst/>
          </a:prstGeom>
          <a:noFill/>
          <a:ln>
            <a:solidFill>
              <a:schemeClr val="bg1"/>
            </a:solidFill>
          </a:ln>
        </p:spPr>
        <p:txBody>
          <a:bodyPr wrap="square" rtlCol="0">
            <a:spAutoFit/>
          </a:bodyPr>
          <a:lstStyle/>
          <a:p>
            <a:r>
              <a:rPr lang="en-US" sz="1600" dirty="0">
                <a:latin typeface="Arial" panose="020B0604020202020204" pitchFamily="34" charset="0"/>
                <a:cs typeface="Arial" panose="020B0604020202020204" pitchFamily="34" charset="0"/>
              </a:rPr>
              <a:t>Left: </a:t>
            </a:r>
            <a:r>
              <a:rPr lang="en-US" sz="1600" dirty="0" err="1">
                <a:latin typeface="Arial" panose="020B0604020202020204" pitchFamily="34" charset="0"/>
                <a:cs typeface="Arial" panose="020B0604020202020204" pitchFamily="34" charset="0"/>
              </a:rPr>
              <a:t>TerraPower</a:t>
            </a:r>
            <a:r>
              <a:rPr lang="en-US" sz="1600" dirty="0">
                <a:latin typeface="Arial" panose="020B0604020202020204" pitchFamily="34" charset="0"/>
                <a:cs typeface="Arial" panose="020B0604020202020204" pitchFamily="34" charset="0"/>
              </a:rPr>
              <a:t> Molten Chloride Salt Experiment, WANDA 2021</a:t>
            </a:r>
          </a:p>
        </p:txBody>
      </p:sp>
      <p:pic>
        <p:nvPicPr>
          <p:cNvPr id="9" name="Picture 8">
            <a:extLst>
              <a:ext uri="{FF2B5EF4-FFF2-40B4-BE49-F238E27FC236}">
                <a16:creationId xmlns:a16="http://schemas.microsoft.com/office/drawing/2014/main" id="{500351C7-F33A-C4B3-90C0-C6397C5AAAD5}"/>
              </a:ext>
            </a:extLst>
          </p:cNvPr>
          <p:cNvPicPr>
            <a:picLocks noChangeAspect="1"/>
          </p:cNvPicPr>
          <p:nvPr/>
        </p:nvPicPr>
        <p:blipFill>
          <a:blip r:embed="rId4"/>
          <a:stretch>
            <a:fillRect/>
          </a:stretch>
        </p:blipFill>
        <p:spPr>
          <a:xfrm>
            <a:off x="10020257" y="2454442"/>
            <a:ext cx="2054161" cy="3913800"/>
          </a:xfrm>
          <a:prstGeom prst="rect">
            <a:avLst/>
          </a:prstGeom>
          <a:ln>
            <a:solidFill>
              <a:schemeClr val="tx1"/>
            </a:solidFill>
          </a:ln>
        </p:spPr>
      </p:pic>
      <p:sp>
        <p:nvSpPr>
          <p:cNvPr id="10" name="TextBox 9">
            <a:extLst>
              <a:ext uri="{FF2B5EF4-FFF2-40B4-BE49-F238E27FC236}">
                <a16:creationId xmlns:a16="http://schemas.microsoft.com/office/drawing/2014/main" id="{312B65C1-C77E-5037-723C-B8BFFED8DD3E}"/>
              </a:ext>
            </a:extLst>
          </p:cNvPr>
          <p:cNvSpPr txBox="1"/>
          <p:nvPr/>
        </p:nvSpPr>
        <p:spPr>
          <a:xfrm>
            <a:off x="7691443" y="3436407"/>
            <a:ext cx="2328814" cy="830997"/>
          </a:xfrm>
          <a:prstGeom prst="rect">
            <a:avLst/>
          </a:prstGeom>
          <a:noFill/>
          <a:ln>
            <a:solidFill>
              <a:schemeClr val="bg1"/>
            </a:solidFill>
          </a:ln>
        </p:spPr>
        <p:txBody>
          <a:bodyPr wrap="square" rtlCol="0">
            <a:spAutoFit/>
          </a:bodyPr>
          <a:lstStyle/>
          <a:p>
            <a:r>
              <a:rPr lang="en-US" sz="1600" dirty="0">
                <a:latin typeface="Arial" panose="020B0604020202020204" pitchFamily="34" charset="0"/>
                <a:cs typeface="Arial" panose="020B0604020202020204" pitchFamily="34" charset="0"/>
              </a:rPr>
              <a:t>Right: Kairos Power Fast Reactor Core, WANDA 2021</a:t>
            </a:r>
          </a:p>
        </p:txBody>
      </p:sp>
      <p:pic>
        <p:nvPicPr>
          <p:cNvPr id="12" name="Picture 11">
            <a:extLst>
              <a:ext uri="{FF2B5EF4-FFF2-40B4-BE49-F238E27FC236}">
                <a16:creationId xmlns:a16="http://schemas.microsoft.com/office/drawing/2014/main" id="{C25A2EB8-BCC0-43B3-0CE2-323A79944FAA}"/>
              </a:ext>
            </a:extLst>
          </p:cNvPr>
          <p:cNvPicPr>
            <a:picLocks noChangeAspect="1"/>
          </p:cNvPicPr>
          <p:nvPr/>
        </p:nvPicPr>
        <p:blipFill>
          <a:blip r:embed="rId5"/>
          <a:stretch>
            <a:fillRect/>
          </a:stretch>
        </p:blipFill>
        <p:spPr>
          <a:xfrm>
            <a:off x="3994772" y="937393"/>
            <a:ext cx="8275263" cy="669020"/>
          </a:xfrm>
          <a:prstGeom prst="rect">
            <a:avLst/>
          </a:prstGeom>
        </p:spPr>
      </p:pic>
      <p:sp>
        <p:nvSpPr>
          <p:cNvPr id="13" name="TextBox 12">
            <a:extLst>
              <a:ext uri="{FF2B5EF4-FFF2-40B4-BE49-F238E27FC236}">
                <a16:creationId xmlns:a16="http://schemas.microsoft.com/office/drawing/2014/main" id="{89522294-2EFC-F259-2D1C-1DD390318BB8}"/>
              </a:ext>
            </a:extLst>
          </p:cNvPr>
          <p:cNvSpPr txBox="1"/>
          <p:nvPr/>
        </p:nvSpPr>
        <p:spPr>
          <a:xfrm>
            <a:off x="4174015" y="1635316"/>
            <a:ext cx="7785153" cy="584775"/>
          </a:xfrm>
          <a:prstGeom prst="rect">
            <a:avLst/>
          </a:prstGeom>
          <a:noFill/>
          <a:ln>
            <a:solidFill>
              <a:schemeClr val="bg1"/>
            </a:solidFill>
          </a:ln>
        </p:spPr>
        <p:txBody>
          <a:bodyPr wrap="square" rtlCol="0">
            <a:spAutoFit/>
          </a:bodyPr>
          <a:lstStyle/>
          <a:p>
            <a:pPr algn="ctr"/>
            <a:r>
              <a:rPr lang="en-US" sz="1600" dirty="0">
                <a:latin typeface="Arial" panose="020B0604020202020204" pitchFamily="34" charset="0"/>
                <a:cs typeface="Arial" panose="020B0604020202020204" pitchFamily="34" charset="0"/>
              </a:rPr>
              <a:t>Part of DOE/NE strategy on advanced reactors - </a:t>
            </a:r>
            <a:r>
              <a:rPr lang="en-US" sz="1600" dirty="0">
                <a:latin typeface="Arial" panose="020B0604020202020204" pitchFamily="34" charset="0"/>
                <a:cs typeface="Arial" panose="020B0604020202020204" pitchFamily="34" charset="0"/>
                <a:hlinkClick r:id="rId6"/>
              </a:rPr>
              <a:t>https://www.energy.gov/ne/articles/infographic-advanced-reactor-development</a:t>
            </a:r>
            <a:r>
              <a:rPr lang="en-US" sz="1600"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5BA4215C-5F63-6565-BF26-81CBBB83AA30}"/>
              </a:ext>
            </a:extLst>
          </p:cNvPr>
          <p:cNvPicPr>
            <a:picLocks noChangeAspect="1"/>
          </p:cNvPicPr>
          <p:nvPr/>
        </p:nvPicPr>
        <p:blipFill>
          <a:blip r:embed="rId7"/>
          <a:stretch>
            <a:fillRect/>
          </a:stretch>
        </p:blipFill>
        <p:spPr>
          <a:xfrm>
            <a:off x="7345339" y="4349748"/>
            <a:ext cx="2486928" cy="2508252"/>
          </a:xfrm>
          <a:prstGeom prst="rect">
            <a:avLst/>
          </a:prstGeom>
        </p:spPr>
      </p:pic>
    </p:spTree>
    <p:extLst>
      <p:ext uri="{BB962C8B-B14F-4D97-AF65-F5344CB8AC3E}">
        <p14:creationId xmlns:p14="http://schemas.microsoft.com/office/powerpoint/2010/main" val="1693906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13570" y="5598682"/>
            <a:ext cx="2076450" cy="160715"/>
          </a:xfrm>
          <a:prstGeom prst="rect">
            <a:avLst/>
          </a:prstGeom>
        </p:spPr>
        <p:txBody>
          <a:bodyPr vert="horz" wrap="square" lIns="0" tIns="11206" rIns="0" bIns="0" rtlCol="0">
            <a:spAutoFit/>
          </a:bodyPr>
          <a:lstStyle/>
          <a:p>
            <a:pPr marL="33619">
              <a:spcBef>
                <a:spcPts val="88"/>
              </a:spcBef>
            </a:pPr>
            <a:r>
              <a:rPr sz="971" dirty="0">
                <a:solidFill>
                  <a:srgbClr val="FFFFFF"/>
                </a:solidFill>
                <a:latin typeface="Calibri"/>
                <a:cs typeface="Calibri"/>
              </a:rPr>
              <a:t>USNDP</a:t>
            </a:r>
            <a:r>
              <a:rPr sz="971" spc="22" dirty="0">
                <a:solidFill>
                  <a:srgbClr val="FFFFFF"/>
                </a:solidFill>
                <a:latin typeface="Calibri"/>
                <a:cs typeface="Calibri"/>
              </a:rPr>
              <a:t> </a:t>
            </a:r>
            <a:r>
              <a:rPr sz="971" dirty="0">
                <a:solidFill>
                  <a:srgbClr val="FFFFFF"/>
                </a:solidFill>
                <a:latin typeface="Calibri"/>
                <a:cs typeface="Calibri"/>
              </a:rPr>
              <a:t>Budget</a:t>
            </a:r>
            <a:r>
              <a:rPr sz="971" spc="22" dirty="0">
                <a:solidFill>
                  <a:srgbClr val="FFFFFF"/>
                </a:solidFill>
                <a:latin typeface="Calibri"/>
                <a:cs typeface="Calibri"/>
              </a:rPr>
              <a:t> </a:t>
            </a:r>
            <a:r>
              <a:rPr sz="971" dirty="0">
                <a:solidFill>
                  <a:srgbClr val="FFFFFF"/>
                </a:solidFill>
                <a:latin typeface="Calibri"/>
                <a:cs typeface="Calibri"/>
              </a:rPr>
              <a:t>Briefing</a:t>
            </a:r>
            <a:r>
              <a:rPr sz="971" spc="22" dirty="0">
                <a:solidFill>
                  <a:srgbClr val="FFFFFF"/>
                </a:solidFill>
                <a:latin typeface="Calibri"/>
                <a:cs typeface="Calibri"/>
              </a:rPr>
              <a:t> </a:t>
            </a:r>
            <a:r>
              <a:rPr sz="971" dirty="0">
                <a:solidFill>
                  <a:srgbClr val="FFFFFF"/>
                </a:solidFill>
                <a:latin typeface="Calibri"/>
                <a:cs typeface="Calibri"/>
              </a:rPr>
              <a:t>–</a:t>
            </a:r>
            <a:r>
              <a:rPr sz="971" spc="26" dirty="0">
                <a:solidFill>
                  <a:srgbClr val="FFFFFF"/>
                </a:solidFill>
                <a:latin typeface="Calibri"/>
                <a:cs typeface="Calibri"/>
              </a:rPr>
              <a:t> </a:t>
            </a:r>
            <a:r>
              <a:rPr sz="971" dirty="0">
                <a:solidFill>
                  <a:srgbClr val="FFFFFF"/>
                </a:solidFill>
                <a:latin typeface="Calibri"/>
                <a:cs typeface="Calibri"/>
              </a:rPr>
              <a:t>February</a:t>
            </a:r>
            <a:r>
              <a:rPr sz="971" spc="22" dirty="0">
                <a:solidFill>
                  <a:srgbClr val="FFFFFF"/>
                </a:solidFill>
                <a:latin typeface="Calibri"/>
                <a:cs typeface="Calibri"/>
              </a:rPr>
              <a:t> </a:t>
            </a:r>
            <a:r>
              <a:rPr sz="971" spc="-18" dirty="0">
                <a:solidFill>
                  <a:srgbClr val="FFFFFF"/>
                </a:solidFill>
                <a:latin typeface="Calibri"/>
                <a:cs typeface="Calibri"/>
              </a:rPr>
              <a:t>13</a:t>
            </a:r>
            <a:r>
              <a:rPr sz="927" spc="-26" baseline="23809" dirty="0">
                <a:solidFill>
                  <a:srgbClr val="FFFFFF"/>
                </a:solidFill>
                <a:latin typeface="Calibri"/>
                <a:cs typeface="Calibri"/>
              </a:rPr>
              <a:t>th</a:t>
            </a:r>
            <a:r>
              <a:rPr sz="971" spc="-18" dirty="0">
                <a:solidFill>
                  <a:srgbClr val="FFFFFF"/>
                </a:solidFill>
                <a:latin typeface="Calibri"/>
                <a:cs typeface="Calibri"/>
              </a:rPr>
              <a:t>,</a:t>
            </a:r>
            <a:endParaRPr sz="971">
              <a:latin typeface="Calibri"/>
              <a:cs typeface="Calibri"/>
            </a:endParaRPr>
          </a:p>
        </p:txBody>
      </p:sp>
      <p:sp>
        <p:nvSpPr>
          <p:cNvPr id="3" name="object 3"/>
          <p:cNvSpPr txBox="1"/>
          <p:nvPr/>
        </p:nvSpPr>
        <p:spPr>
          <a:xfrm>
            <a:off x="7184888" y="5615787"/>
            <a:ext cx="254374" cy="141064"/>
          </a:xfrm>
          <a:prstGeom prst="rect">
            <a:avLst/>
          </a:prstGeom>
        </p:spPr>
        <p:txBody>
          <a:bodyPr vert="horz" wrap="square" lIns="0" tIns="0" rIns="0" bIns="0" rtlCol="0">
            <a:spAutoFit/>
          </a:bodyPr>
          <a:lstStyle/>
          <a:p>
            <a:pPr>
              <a:lnSpc>
                <a:spcPts val="1116"/>
              </a:lnSpc>
            </a:pPr>
            <a:r>
              <a:rPr sz="971" spc="-18" dirty="0">
                <a:solidFill>
                  <a:srgbClr val="FFFFFF"/>
                </a:solidFill>
                <a:latin typeface="Calibri"/>
                <a:cs typeface="Calibri"/>
              </a:rPr>
              <a:t>2024</a:t>
            </a:r>
            <a:endParaRPr sz="971">
              <a:latin typeface="Calibri"/>
              <a:cs typeface="Calibri"/>
            </a:endParaRPr>
          </a:p>
        </p:txBody>
      </p:sp>
      <p:grpSp>
        <p:nvGrpSpPr>
          <p:cNvPr id="4" name="object 4"/>
          <p:cNvGrpSpPr/>
          <p:nvPr/>
        </p:nvGrpSpPr>
        <p:grpSpPr>
          <a:xfrm>
            <a:off x="1789130" y="1003374"/>
            <a:ext cx="9085997" cy="5312365"/>
            <a:chOff x="148081" y="1137158"/>
            <a:chExt cx="9761220" cy="5496560"/>
          </a:xfrm>
        </p:grpSpPr>
        <p:pic>
          <p:nvPicPr>
            <p:cNvPr id="5" name="object 5"/>
            <p:cNvPicPr/>
            <p:nvPr/>
          </p:nvPicPr>
          <p:blipFill>
            <a:blip r:embed="rId2" cstate="print"/>
            <a:stretch>
              <a:fillRect/>
            </a:stretch>
          </p:blipFill>
          <p:spPr>
            <a:xfrm>
              <a:off x="262889" y="6323837"/>
              <a:ext cx="2968752" cy="259080"/>
            </a:xfrm>
            <a:prstGeom prst="rect">
              <a:avLst/>
            </a:prstGeom>
          </p:spPr>
        </p:pic>
        <p:pic>
          <p:nvPicPr>
            <p:cNvPr id="6" name="object 6"/>
            <p:cNvPicPr/>
            <p:nvPr/>
          </p:nvPicPr>
          <p:blipFill>
            <a:blip r:embed="rId3" cstate="print"/>
            <a:stretch>
              <a:fillRect/>
            </a:stretch>
          </p:blipFill>
          <p:spPr>
            <a:xfrm>
              <a:off x="148081" y="1137158"/>
              <a:ext cx="9761219" cy="5496559"/>
            </a:xfrm>
            <a:prstGeom prst="rect">
              <a:avLst/>
            </a:prstGeom>
          </p:spPr>
        </p:pic>
        <p:pic>
          <p:nvPicPr>
            <p:cNvPr id="7" name="object 7"/>
            <p:cNvPicPr/>
            <p:nvPr/>
          </p:nvPicPr>
          <p:blipFill>
            <a:blip r:embed="rId4" cstate="print"/>
            <a:stretch>
              <a:fillRect/>
            </a:stretch>
          </p:blipFill>
          <p:spPr>
            <a:xfrm>
              <a:off x="345185" y="1547622"/>
              <a:ext cx="4081272" cy="3044952"/>
            </a:xfrm>
            <a:prstGeom prst="rect">
              <a:avLst/>
            </a:prstGeom>
          </p:spPr>
        </p:pic>
        <p:pic>
          <p:nvPicPr>
            <p:cNvPr id="8" name="object 8"/>
            <p:cNvPicPr/>
            <p:nvPr/>
          </p:nvPicPr>
          <p:blipFill>
            <a:blip r:embed="rId5" cstate="print"/>
            <a:stretch>
              <a:fillRect/>
            </a:stretch>
          </p:blipFill>
          <p:spPr>
            <a:xfrm>
              <a:off x="401151" y="1564794"/>
              <a:ext cx="3968577" cy="2930641"/>
            </a:xfrm>
            <a:prstGeom prst="rect">
              <a:avLst/>
            </a:prstGeom>
          </p:spPr>
        </p:pic>
        <p:sp>
          <p:nvSpPr>
            <p:cNvPr id="9" name="object 9"/>
            <p:cNvSpPr/>
            <p:nvPr/>
          </p:nvSpPr>
          <p:spPr>
            <a:xfrm>
              <a:off x="393531" y="1557175"/>
              <a:ext cx="3983990" cy="2946400"/>
            </a:xfrm>
            <a:custGeom>
              <a:avLst/>
              <a:gdLst/>
              <a:ahLst/>
              <a:cxnLst/>
              <a:rect l="l" t="t" r="r" b="b"/>
              <a:pathLst>
                <a:path w="3983990" h="2946400">
                  <a:moveTo>
                    <a:pt x="0" y="0"/>
                  </a:moveTo>
                  <a:lnTo>
                    <a:pt x="3983816" y="0"/>
                  </a:lnTo>
                  <a:lnTo>
                    <a:pt x="3983816" y="2945881"/>
                  </a:lnTo>
                  <a:lnTo>
                    <a:pt x="0" y="2945881"/>
                  </a:lnTo>
                  <a:lnTo>
                    <a:pt x="0" y="0"/>
                  </a:lnTo>
                  <a:close/>
                </a:path>
              </a:pathLst>
            </a:custGeom>
            <a:ln w="15239">
              <a:solidFill>
                <a:srgbClr val="3494BA"/>
              </a:solidFill>
            </a:ln>
          </p:spPr>
          <p:txBody>
            <a:bodyPr wrap="square" lIns="0" tIns="0" rIns="0" bIns="0" rtlCol="0"/>
            <a:lstStyle/>
            <a:p>
              <a:endParaRPr sz="1588"/>
            </a:p>
          </p:txBody>
        </p:sp>
        <p:pic>
          <p:nvPicPr>
            <p:cNvPr id="10" name="object 10"/>
            <p:cNvPicPr/>
            <p:nvPr/>
          </p:nvPicPr>
          <p:blipFill>
            <a:blip r:embed="rId6" cstate="print"/>
            <a:stretch>
              <a:fillRect/>
            </a:stretch>
          </p:blipFill>
          <p:spPr>
            <a:xfrm>
              <a:off x="4182617" y="2471166"/>
              <a:ext cx="4325112" cy="499872"/>
            </a:xfrm>
            <a:prstGeom prst="rect">
              <a:avLst/>
            </a:prstGeom>
          </p:spPr>
        </p:pic>
        <p:pic>
          <p:nvPicPr>
            <p:cNvPr id="11" name="object 11"/>
            <p:cNvPicPr/>
            <p:nvPr/>
          </p:nvPicPr>
          <p:blipFill>
            <a:blip r:embed="rId7" cstate="print"/>
            <a:stretch>
              <a:fillRect/>
            </a:stretch>
          </p:blipFill>
          <p:spPr>
            <a:xfrm>
              <a:off x="4456937" y="2458974"/>
              <a:ext cx="3819144" cy="582167"/>
            </a:xfrm>
            <a:prstGeom prst="rect">
              <a:avLst/>
            </a:prstGeom>
          </p:spPr>
        </p:pic>
        <p:sp>
          <p:nvSpPr>
            <p:cNvPr id="12" name="object 12"/>
            <p:cNvSpPr/>
            <p:nvPr/>
          </p:nvSpPr>
          <p:spPr>
            <a:xfrm>
              <a:off x="4245024" y="2518394"/>
              <a:ext cx="4201795" cy="374650"/>
            </a:xfrm>
            <a:custGeom>
              <a:avLst/>
              <a:gdLst/>
              <a:ahLst/>
              <a:cxnLst/>
              <a:rect l="l" t="t" r="r" b="b"/>
              <a:pathLst>
                <a:path w="4201795" h="374650">
                  <a:moveTo>
                    <a:pt x="4138759" y="0"/>
                  </a:moveTo>
                  <a:lnTo>
                    <a:pt x="62438" y="0"/>
                  </a:lnTo>
                  <a:lnTo>
                    <a:pt x="38134" y="4906"/>
                  </a:lnTo>
                  <a:lnTo>
                    <a:pt x="18287" y="18288"/>
                  </a:lnTo>
                  <a:lnTo>
                    <a:pt x="4906" y="38135"/>
                  </a:lnTo>
                  <a:lnTo>
                    <a:pt x="0" y="62439"/>
                  </a:lnTo>
                  <a:lnTo>
                    <a:pt x="0" y="312200"/>
                  </a:lnTo>
                  <a:lnTo>
                    <a:pt x="4906" y="336504"/>
                  </a:lnTo>
                  <a:lnTo>
                    <a:pt x="18287" y="356351"/>
                  </a:lnTo>
                  <a:lnTo>
                    <a:pt x="38134" y="369733"/>
                  </a:lnTo>
                  <a:lnTo>
                    <a:pt x="62438" y="374639"/>
                  </a:lnTo>
                  <a:lnTo>
                    <a:pt x="4138759" y="374639"/>
                  </a:lnTo>
                  <a:lnTo>
                    <a:pt x="4163064" y="369733"/>
                  </a:lnTo>
                  <a:lnTo>
                    <a:pt x="4182911" y="356351"/>
                  </a:lnTo>
                  <a:lnTo>
                    <a:pt x="4196292" y="336504"/>
                  </a:lnTo>
                  <a:lnTo>
                    <a:pt x="4201199" y="312200"/>
                  </a:lnTo>
                  <a:lnTo>
                    <a:pt x="4201199" y="62439"/>
                  </a:lnTo>
                  <a:lnTo>
                    <a:pt x="4196292" y="38135"/>
                  </a:lnTo>
                  <a:lnTo>
                    <a:pt x="4182911" y="18288"/>
                  </a:lnTo>
                  <a:lnTo>
                    <a:pt x="4163064" y="4906"/>
                  </a:lnTo>
                  <a:lnTo>
                    <a:pt x="4138759" y="0"/>
                  </a:lnTo>
                  <a:close/>
                </a:path>
              </a:pathLst>
            </a:custGeom>
            <a:solidFill>
              <a:srgbClr val="FFFFFF"/>
            </a:solidFill>
          </p:spPr>
          <p:txBody>
            <a:bodyPr wrap="square" lIns="0" tIns="0" rIns="0" bIns="0" rtlCol="0"/>
            <a:lstStyle/>
            <a:p>
              <a:endParaRPr sz="1588"/>
            </a:p>
          </p:txBody>
        </p:sp>
        <p:sp>
          <p:nvSpPr>
            <p:cNvPr id="13" name="object 13"/>
            <p:cNvSpPr/>
            <p:nvPr/>
          </p:nvSpPr>
          <p:spPr>
            <a:xfrm>
              <a:off x="4245024" y="2518394"/>
              <a:ext cx="4201795" cy="374650"/>
            </a:xfrm>
            <a:custGeom>
              <a:avLst/>
              <a:gdLst/>
              <a:ahLst/>
              <a:cxnLst/>
              <a:rect l="l" t="t" r="r" b="b"/>
              <a:pathLst>
                <a:path w="4201795" h="374650">
                  <a:moveTo>
                    <a:pt x="0" y="62439"/>
                  </a:moveTo>
                  <a:lnTo>
                    <a:pt x="4906" y="38135"/>
                  </a:lnTo>
                  <a:lnTo>
                    <a:pt x="18287" y="18288"/>
                  </a:lnTo>
                  <a:lnTo>
                    <a:pt x="38134" y="4906"/>
                  </a:lnTo>
                  <a:lnTo>
                    <a:pt x="62439" y="0"/>
                  </a:lnTo>
                  <a:lnTo>
                    <a:pt x="4138760" y="0"/>
                  </a:lnTo>
                  <a:lnTo>
                    <a:pt x="4163064" y="4906"/>
                  </a:lnTo>
                  <a:lnTo>
                    <a:pt x="4182911" y="18288"/>
                  </a:lnTo>
                  <a:lnTo>
                    <a:pt x="4196292" y="38135"/>
                  </a:lnTo>
                  <a:lnTo>
                    <a:pt x="4201199" y="62439"/>
                  </a:lnTo>
                  <a:lnTo>
                    <a:pt x="4201199" y="312200"/>
                  </a:lnTo>
                  <a:lnTo>
                    <a:pt x="4196292" y="336504"/>
                  </a:lnTo>
                  <a:lnTo>
                    <a:pt x="4182911" y="356351"/>
                  </a:lnTo>
                  <a:lnTo>
                    <a:pt x="4163064" y="369733"/>
                  </a:lnTo>
                  <a:lnTo>
                    <a:pt x="4138760" y="374639"/>
                  </a:lnTo>
                  <a:lnTo>
                    <a:pt x="62439" y="374639"/>
                  </a:lnTo>
                  <a:lnTo>
                    <a:pt x="38134" y="369733"/>
                  </a:lnTo>
                  <a:lnTo>
                    <a:pt x="18287" y="356351"/>
                  </a:lnTo>
                  <a:lnTo>
                    <a:pt x="4906" y="336504"/>
                  </a:lnTo>
                  <a:lnTo>
                    <a:pt x="0" y="312200"/>
                  </a:lnTo>
                  <a:lnTo>
                    <a:pt x="0" y="62439"/>
                  </a:lnTo>
                  <a:close/>
                </a:path>
              </a:pathLst>
            </a:custGeom>
            <a:ln w="30479">
              <a:solidFill>
                <a:srgbClr val="B45F06"/>
              </a:solidFill>
            </a:ln>
          </p:spPr>
          <p:txBody>
            <a:bodyPr wrap="square" lIns="0" tIns="0" rIns="0" bIns="0" rtlCol="0"/>
            <a:lstStyle/>
            <a:p>
              <a:endParaRPr sz="1588"/>
            </a:p>
          </p:txBody>
        </p:sp>
      </p:grpSp>
      <p:sp>
        <p:nvSpPr>
          <p:cNvPr id="14" name="object 14"/>
          <p:cNvSpPr txBox="1"/>
          <p:nvPr/>
        </p:nvSpPr>
        <p:spPr>
          <a:xfrm>
            <a:off x="5698812" y="2212714"/>
            <a:ext cx="3116915" cy="319413"/>
          </a:xfrm>
          <a:prstGeom prst="rect">
            <a:avLst/>
          </a:prstGeom>
        </p:spPr>
        <p:txBody>
          <a:bodyPr vert="horz" wrap="square" lIns="0" tIns="11206" rIns="0" bIns="0" rtlCol="0">
            <a:spAutoFit/>
          </a:bodyPr>
          <a:lstStyle/>
          <a:p>
            <a:pPr marL="233655" marR="4483" indent="-223008">
              <a:lnSpc>
                <a:spcPct val="107300"/>
              </a:lnSpc>
              <a:spcBef>
                <a:spcPts val="88"/>
              </a:spcBef>
            </a:pPr>
            <a:r>
              <a:rPr sz="971" dirty="0">
                <a:latin typeface="Arial"/>
                <a:cs typeface="Arial"/>
              </a:rPr>
              <a:t>Activation</a:t>
            </a:r>
            <a:r>
              <a:rPr sz="971" spc="9" dirty="0">
                <a:latin typeface="Arial"/>
                <a:cs typeface="Arial"/>
              </a:rPr>
              <a:t> </a:t>
            </a:r>
            <a:r>
              <a:rPr sz="971" dirty="0">
                <a:latin typeface="Arial"/>
                <a:cs typeface="Arial"/>
              </a:rPr>
              <a:t>methods</a:t>
            </a:r>
            <a:r>
              <a:rPr sz="971" spc="9" dirty="0">
                <a:latin typeface="Arial"/>
                <a:cs typeface="Arial"/>
              </a:rPr>
              <a:t> </a:t>
            </a:r>
            <a:r>
              <a:rPr sz="971" dirty="0">
                <a:latin typeface="Arial"/>
                <a:cs typeface="Arial"/>
              </a:rPr>
              <a:t>rely</a:t>
            </a:r>
            <a:r>
              <a:rPr sz="971" spc="9" dirty="0">
                <a:latin typeface="Arial"/>
                <a:cs typeface="Arial"/>
              </a:rPr>
              <a:t> </a:t>
            </a:r>
            <a:r>
              <a:rPr sz="971" dirty="0">
                <a:latin typeface="Arial"/>
                <a:cs typeface="Arial"/>
              </a:rPr>
              <a:t>on</a:t>
            </a:r>
            <a:r>
              <a:rPr sz="971" spc="9" dirty="0">
                <a:latin typeface="Arial"/>
                <a:cs typeface="Arial"/>
              </a:rPr>
              <a:t> </a:t>
            </a:r>
            <a:r>
              <a:rPr sz="971" dirty="0">
                <a:latin typeface="Arial"/>
                <a:cs typeface="Arial"/>
              </a:rPr>
              <a:t>nuclear</a:t>
            </a:r>
            <a:r>
              <a:rPr sz="971" spc="4" dirty="0">
                <a:latin typeface="Arial"/>
                <a:cs typeface="Arial"/>
              </a:rPr>
              <a:t> </a:t>
            </a:r>
            <a:r>
              <a:rPr sz="971" dirty="0">
                <a:latin typeface="Arial"/>
                <a:cs typeface="Arial"/>
              </a:rPr>
              <a:t>data</a:t>
            </a:r>
            <a:r>
              <a:rPr sz="971" spc="9" dirty="0">
                <a:latin typeface="Arial"/>
                <a:cs typeface="Arial"/>
              </a:rPr>
              <a:t> </a:t>
            </a:r>
            <a:r>
              <a:rPr sz="971" dirty="0">
                <a:latin typeface="Arial"/>
                <a:cs typeface="Arial"/>
              </a:rPr>
              <a:t>which</a:t>
            </a:r>
            <a:r>
              <a:rPr sz="971" spc="9" dirty="0">
                <a:latin typeface="Arial"/>
                <a:cs typeface="Arial"/>
              </a:rPr>
              <a:t> </a:t>
            </a:r>
            <a:r>
              <a:rPr sz="971" spc="-9" dirty="0">
                <a:latin typeface="Arial"/>
                <a:cs typeface="Arial"/>
              </a:rPr>
              <a:t>introduce </a:t>
            </a:r>
            <a:r>
              <a:rPr sz="971" dirty="0">
                <a:latin typeface="Arial"/>
                <a:cs typeface="Arial"/>
              </a:rPr>
              <a:t>additional</a:t>
            </a:r>
            <a:r>
              <a:rPr sz="971" spc="9" dirty="0">
                <a:latin typeface="Arial"/>
                <a:cs typeface="Arial"/>
              </a:rPr>
              <a:t> </a:t>
            </a:r>
            <a:r>
              <a:rPr sz="971" dirty="0">
                <a:latin typeface="Arial"/>
                <a:cs typeface="Arial"/>
              </a:rPr>
              <a:t>uncertainty</a:t>
            </a:r>
            <a:r>
              <a:rPr sz="971" spc="9" dirty="0">
                <a:latin typeface="Arial"/>
                <a:cs typeface="Arial"/>
              </a:rPr>
              <a:t> </a:t>
            </a:r>
            <a:r>
              <a:rPr sz="971" dirty="0">
                <a:latin typeface="Arial"/>
                <a:cs typeface="Arial"/>
              </a:rPr>
              <a:t>to</a:t>
            </a:r>
            <a:r>
              <a:rPr sz="971" spc="9" dirty="0">
                <a:latin typeface="Arial"/>
                <a:cs typeface="Arial"/>
              </a:rPr>
              <a:t> </a:t>
            </a:r>
            <a:r>
              <a:rPr sz="971" dirty="0">
                <a:latin typeface="Arial"/>
                <a:cs typeface="Arial"/>
              </a:rPr>
              <a:t>the</a:t>
            </a:r>
            <a:r>
              <a:rPr sz="971" spc="9" dirty="0">
                <a:latin typeface="Arial"/>
                <a:cs typeface="Arial"/>
              </a:rPr>
              <a:t> </a:t>
            </a:r>
            <a:r>
              <a:rPr sz="971" dirty="0">
                <a:latin typeface="Arial"/>
                <a:cs typeface="Arial"/>
              </a:rPr>
              <a:t>yield</a:t>
            </a:r>
            <a:r>
              <a:rPr sz="971" spc="13" dirty="0">
                <a:latin typeface="Arial"/>
                <a:cs typeface="Arial"/>
              </a:rPr>
              <a:t> </a:t>
            </a:r>
            <a:r>
              <a:rPr sz="971" spc="-9" dirty="0">
                <a:latin typeface="Arial"/>
                <a:cs typeface="Arial"/>
              </a:rPr>
              <a:t>determination.</a:t>
            </a:r>
            <a:endParaRPr sz="971">
              <a:latin typeface="Arial"/>
              <a:cs typeface="Arial"/>
            </a:endParaRPr>
          </a:p>
        </p:txBody>
      </p:sp>
      <p:grpSp>
        <p:nvGrpSpPr>
          <p:cNvPr id="15" name="object 15"/>
          <p:cNvGrpSpPr/>
          <p:nvPr/>
        </p:nvGrpSpPr>
        <p:grpSpPr>
          <a:xfrm>
            <a:off x="5030739" y="1338654"/>
            <a:ext cx="4825813" cy="1058956"/>
            <a:chOff x="3821903" y="1517141"/>
            <a:chExt cx="5469255" cy="1200150"/>
          </a:xfrm>
        </p:grpSpPr>
        <p:sp>
          <p:nvSpPr>
            <p:cNvPr id="16" name="object 16"/>
            <p:cNvSpPr/>
            <p:nvPr/>
          </p:nvSpPr>
          <p:spPr>
            <a:xfrm>
              <a:off x="3821903" y="2646160"/>
              <a:ext cx="424180" cy="71120"/>
            </a:xfrm>
            <a:custGeom>
              <a:avLst/>
              <a:gdLst/>
              <a:ahLst/>
              <a:cxnLst/>
              <a:rect l="l" t="t" r="r" b="b"/>
              <a:pathLst>
                <a:path w="424179" h="71119">
                  <a:moveTo>
                    <a:pt x="54019" y="21715"/>
                  </a:moveTo>
                  <a:lnTo>
                    <a:pt x="45604" y="32572"/>
                  </a:lnTo>
                  <a:lnTo>
                    <a:pt x="52390" y="44518"/>
                  </a:lnTo>
                  <a:lnTo>
                    <a:pt x="422305" y="70954"/>
                  </a:lnTo>
                  <a:lnTo>
                    <a:pt x="423934" y="48153"/>
                  </a:lnTo>
                  <a:lnTo>
                    <a:pt x="54019" y="21715"/>
                  </a:lnTo>
                  <a:close/>
                </a:path>
                <a:path w="424179" h="71119">
                  <a:moveTo>
                    <a:pt x="70850" y="0"/>
                  </a:moveTo>
                  <a:lnTo>
                    <a:pt x="0" y="29314"/>
                  </a:lnTo>
                  <a:lnTo>
                    <a:pt x="65961" y="68406"/>
                  </a:lnTo>
                  <a:lnTo>
                    <a:pt x="52390" y="44518"/>
                  </a:lnTo>
                  <a:lnTo>
                    <a:pt x="44789" y="43975"/>
                  </a:lnTo>
                  <a:lnTo>
                    <a:pt x="46418" y="21172"/>
                  </a:lnTo>
                  <a:lnTo>
                    <a:pt x="54440" y="21172"/>
                  </a:lnTo>
                  <a:lnTo>
                    <a:pt x="70850" y="0"/>
                  </a:lnTo>
                  <a:close/>
                </a:path>
                <a:path w="424179" h="71119">
                  <a:moveTo>
                    <a:pt x="46418" y="21172"/>
                  </a:moveTo>
                  <a:lnTo>
                    <a:pt x="44789" y="43975"/>
                  </a:lnTo>
                  <a:lnTo>
                    <a:pt x="52390" y="44518"/>
                  </a:lnTo>
                  <a:lnTo>
                    <a:pt x="45604" y="32572"/>
                  </a:lnTo>
                  <a:lnTo>
                    <a:pt x="54019" y="21715"/>
                  </a:lnTo>
                  <a:lnTo>
                    <a:pt x="46418" y="21172"/>
                  </a:lnTo>
                  <a:close/>
                </a:path>
                <a:path w="424179" h="71119">
                  <a:moveTo>
                    <a:pt x="54440" y="21172"/>
                  </a:moveTo>
                  <a:lnTo>
                    <a:pt x="46418" y="21172"/>
                  </a:lnTo>
                  <a:lnTo>
                    <a:pt x="54019" y="21715"/>
                  </a:lnTo>
                  <a:lnTo>
                    <a:pt x="54440" y="21172"/>
                  </a:lnTo>
                  <a:close/>
                </a:path>
              </a:pathLst>
            </a:custGeom>
            <a:solidFill>
              <a:srgbClr val="B45F06"/>
            </a:solidFill>
          </p:spPr>
          <p:txBody>
            <a:bodyPr wrap="square" lIns="0" tIns="0" rIns="0" bIns="0" rtlCol="0"/>
            <a:lstStyle/>
            <a:p>
              <a:endParaRPr sz="1588"/>
            </a:p>
          </p:txBody>
        </p:sp>
        <p:pic>
          <p:nvPicPr>
            <p:cNvPr id="17" name="object 17"/>
            <p:cNvPicPr/>
            <p:nvPr/>
          </p:nvPicPr>
          <p:blipFill>
            <a:blip r:embed="rId8" cstate="print"/>
            <a:stretch>
              <a:fillRect/>
            </a:stretch>
          </p:blipFill>
          <p:spPr>
            <a:xfrm>
              <a:off x="3865625" y="1517141"/>
              <a:ext cx="5425439" cy="661415"/>
            </a:xfrm>
            <a:prstGeom prst="rect">
              <a:avLst/>
            </a:prstGeom>
          </p:spPr>
        </p:pic>
        <p:pic>
          <p:nvPicPr>
            <p:cNvPr id="18" name="object 18"/>
            <p:cNvPicPr/>
            <p:nvPr/>
          </p:nvPicPr>
          <p:blipFill>
            <a:blip r:embed="rId9" cstate="print"/>
            <a:stretch>
              <a:fillRect/>
            </a:stretch>
          </p:blipFill>
          <p:spPr>
            <a:xfrm>
              <a:off x="3911345" y="1584197"/>
              <a:ext cx="5373624" cy="582167"/>
            </a:xfrm>
            <a:prstGeom prst="rect">
              <a:avLst/>
            </a:prstGeom>
          </p:spPr>
        </p:pic>
        <p:sp>
          <p:nvSpPr>
            <p:cNvPr id="19" name="object 19"/>
            <p:cNvSpPr/>
            <p:nvPr/>
          </p:nvSpPr>
          <p:spPr>
            <a:xfrm>
              <a:off x="3929080" y="1564794"/>
              <a:ext cx="5300345" cy="534670"/>
            </a:xfrm>
            <a:custGeom>
              <a:avLst/>
              <a:gdLst/>
              <a:ahLst/>
              <a:cxnLst/>
              <a:rect l="l" t="t" r="r" b="b"/>
              <a:pathLst>
                <a:path w="5300345" h="534669">
                  <a:moveTo>
                    <a:pt x="5210729" y="0"/>
                  </a:moveTo>
                  <a:lnTo>
                    <a:pt x="89089" y="0"/>
                  </a:lnTo>
                  <a:lnTo>
                    <a:pt x="54411" y="7001"/>
                  </a:lnTo>
                  <a:lnTo>
                    <a:pt x="26093" y="26093"/>
                  </a:lnTo>
                  <a:lnTo>
                    <a:pt x="7001" y="54412"/>
                  </a:lnTo>
                  <a:lnTo>
                    <a:pt x="0" y="89090"/>
                  </a:lnTo>
                  <a:lnTo>
                    <a:pt x="0" y="445429"/>
                  </a:lnTo>
                  <a:lnTo>
                    <a:pt x="7001" y="480107"/>
                  </a:lnTo>
                  <a:lnTo>
                    <a:pt x="26093" y="508426"/>
                  </a:lnTo>
                  <a:lnTo>
                    <a:pt x="54411" y="527519"/>
                  </a:lnTo>
                  <a:lnTo>
                    <a:pt x="89089" y="534520"/>
                  </a:lnTo>
                  <a:lnTo>
                    <a:pt x="5210729" y="534520"/>
                  </a:lnTo>
                  <a:lnTo>
                    <a:pt x="5245408" y="527519"/>
                  </a:lnTo>
                  <a:lnTo>
                    <a:pt x="5273726" y="508426"/>
                  </a:lnTo>
                  <a:lnTo>
                    <a:pt x="5292819" y="480107"/>
                  </a:lnTo>
                  <a:lnTo>
                    <a:pt x="5299820" y="445429"/>
                  </a:lnTo>
                  <a:lnTo>
                    <a:pt x="5299820" y="89090"/>
                  </a:lnTo>
                  <a:lnTo>
                    <a:pt x="5292819" y="54412"/>
                  </a:lnTo>
                  <a:lnTo>
                    <a:pt x="5273726" y="26093"/>
                  </a:lnTo>
                  <a:lnTo>
                    <a:pt x="5245408" y="7001"/>
                  </a:lnTo>
                  <a:lnTo>
                    <a:pt x="5210729" y="0"/>
                  </a:lnTo>
                  <a:close/>
                </a:path>
              </a:pathLst>
            </a:custGeom>
            <a:solidFill>
              <a:srgbClr val="FFFFFF"/>
            </a:solidFill>
          </p:spPr>
          <p:txBody>
            <a:bodyPr wrap="square" lIns="0" tIns="0" rIns="0" bIns="0" rtlCol="0"/>
            <a:lstStyle/>
            <a:p>
              <a:endParaRPr sz="1588"/>
            </a:p>
          </p:txBody>
        </p:sp>
        <p:sp>
          <p:nvSpPr>
            <p:cNvPr id="20" name="object 20"/>
            <p:cNvSpPr/>
            <p:nvPr/>
          </p:nvSpPr>
          <p:spPr>
            <a:xfrm>
              <a:off x="3929080" y="1564794"/>
              <a:ext cx="5300345" cy="534670"/>
            </a:xfrm>
            <a:custGeom>
              <a:avLst/>
              <a:gdLst/>
              <a:ahLst/>
              <a:cxnLst/>
              <a:rect l="l" t="t" r="r" b="b"/>
              <a:pathLst>
                <a:path w="5300345" h="534669">
                  <a:moveTo>
                    <a:pt x="0" y="89090"/>
                  </a:moveTo>
                  <a:lnTo>
                    <a:pt x="7001" y="54412"/>
                  </a:lnTo>
                  <a:lnTo>
                    <a:pt x="26093" y="26094"/>
                  </a:lnTo>
                  <a:lnTo>
                    <a:pt x="54411" y="7001"/>
                  </a:lnTo>
                  <a:lnTo>
                    <a:pt x="89089" y="0"/>
                  </a:lnTo>
                  <a:lnTo>
                    <a:pt x="5210729" y="0"/>
                  </a:lnTo>
                  <a:lnTo>
                    <a:pt x="5245407" y="7001"/>
                  </a:lnTo>
                  <a:lnTo>
                    <a:pt x="5273725" y="26094"/>
                  </a:lnTo>
                  <a:lnTo>
                    <a:pt x="5292818" y="54412"/>
                  </a:lnTo>
                  <a:lnTo>
                    <a:pt x="5299819" y="89090"/>
                  </a:lnTo>
                  <a:lnTo>
                    <a:pt x="5299819" y="445429"/>
                  </a:lnTo>
                  <a:lnTo>
                    <a:pt x="5292818" y="480107"/>
                  </a:lnTo>
                  <a:lnTo>
                    <a:pt x="5273725" y="508425"/>
                  </a:lnTo>
                  <a:lnTo>
                    <a:pt x="5245407" y="527518"/>
                  </a:lnTo>
                  <a:lnTo>
                    <a:pt x="5210729" y="534519"/>
                  </a:lnTo>
                  <a:lnTo>
                    <a:pt x="89089" y="534519"/>
                  </a:lnTo>
                  <a:lnTo>
                    <a:pt x="54411" y="527518"/>
                  </a:lnTo>
                  <a:lnTo>
                    <a:pt x="26093" y="508425"/>
                  </a:lnTo>
                  <a:lnTo>
                    <a:pt x="7001" y="480107"/>
                  </a:lnTo>
                  <a:lnTo>
                    <a:pt x="0" y="445429"/>
                  </a:lnTo>
                  <a:lnTo>
                    <a:pt x="0" y="89090"/>
                  </a:lnTo>
                  <a:close/>
                </a:path>
              </a:pathLst>
            </a:custGeom>
            <a:ln w="30479">
              <a:solidFill>
                <a:srgbClr val="45818E"/>
              </a:solidFill>
            </a:ln>
          </p:spPr>
          <p:txBody>
            <a:bodyPr wrap="square" lIns="0" tIns="0" rIns="0" bIns="0" rtlCol="0"/>
            <a:lstStyle/>
            <a:p>
              <a:endParaRPr sz="1588"/>
            </a:p>
          </p:txBody>
        </p:sp>
      </p:grpSp>
      <p:sp>
        <p:nvSpPr>
          <p:cNvPr id="21" name="object 21"/>
          <p:cNvSpPr txBox="1"/>
          <p:nvPr/>
        </p:nvSpPr>
        <p:spPr>
          <a:xfrm>
            <a:off x="5219573" y="1446231"/>
            <a:ext cx="4487956" cy="316848"/>
          </a:xfrm>
          <a:prstGeom prst="rect">
            <a:avLst/>
          </a:prstGeom>
        </p:spPr>
        <p:txBody>
          <a:bodyPr vert="horz" wrap="square" lIns="0" tIns="11206" rIns="0" bIns="0" rtlCol="0">
            <a:spAutoFit/>
          </a:bodyPr>
          <a:lstStyle/>
          <a:p>
            <a:pPr marL="182666" marR="4483" indent="-172019">
              <a:lnSpc>
                <a:spcPct val="105500"/>
              </a:lnSpc>
              <a:spcBef>
                <a:spcPts val="88"/>
              </a:spcBef>
            </a:pPr>
            <a:r>
              <a:rPr sz="971" dirty="0">
                <a:latin typeface="Arial"/>
                <a:cs typeface="Arial"/>
              </a:rPr>
              <a:t>Our</a:t>
            </a:r>
            <a:r>
              <a:rPr sz="971" spc="9" dirty="0">
                <a:latin typeface="Arial"/>
                <a:cs typeface="Arial"/>
              </a:rPr>
              <a:t> </a:t>
            </a:r>
            <a:r>
              <a:rPr sz="971" dirty="0">
                <a:latin typeface="Arial"/>
                <a:cs typeface="Arial"/>
              </a:rPr>
              <a:t>recommended</a:t>
            </a:r>
            <a:r>
              <a:rPr sz="971" spc="18" dirty="0">
                <a:latin typeface="Arial"/>
                <a:cs typeface="Arial"/>
              </a:rPr>
              <a:t> </a:t>
            </a:r>
            <a:r>
              <a:rPr sz="971" dirty="0">
                <a:latin typeface="Arial"/>
                <a:cs typeface="Arial"/>
              </a:rPr>
              <a:t>fission</a:t>
            </a:r>
            <a:r>
              <a:rPr sz="971" spc="18" dirty="0">
                <a:latin typeface="Arial"/>
                <a:cs typeface="Arial"/>
              </a:rPr>
              <a:t> </a:t>
            </a:r>
            <a:r>
              <a:rPr sz="971" dirty="0">
                <a:latin typeface="Arial"/>
                <a:cs typeface="Arial"/>
              </a:rPr>
              <a:t>yields</a:t>
            </a:r>
            <a:r>
              <a:rPr sz="971" spc="18" dirty="0">
                <a:latin typeface="Arial"/>
                <a:cs typeface="Arial"/>
              </a:rPr>
              <a:t> </a:t>
            </a:r>
            <a:r>
              <a:rPr sz="971" dirty="0">
                <a:latin typeface="Arial"/>
                <a:cs typeface="Arial"/>
              </a:rPr>
              <a:t>are</a:t>
            </a:r>
            <a:r>
              <a:rPr sz="971" spc="18" dirty="0">
                <a:latin typeface="Arial"/>
                <a:cs typeface="Arial"/>
              </a:rPr>
              <a:t> </a:t>
            </a:r>
            <a:r>
              <a:rPr sz="971" dirty="0">
                <a:latin typeface="Arial"/>
                <a:cs typeface="Arial"/>
              </a:rPr>
              <a:t>based</a:t>
            </a:r>
            <a:r>
              <a:rPr sz="971" spc="18" dirty="0">
                <a:latin typeface="Arial"/>
                <a:cs typeface="Arial"/>
              </a:rPr>
              <a:t> </a:t>
            </a:r>
            <a:r>
              <a:rPr sz="971" dirty="0">
                <a:latin typeface="Arial"/>
                <a:cs typeface="Arial"/>
              </a:rPr>
              <a:t>on</a:t>
            </a:r>
            <a:r>
              <a:rPr sz="971" spc="-35" dirty="0">
                <a:latin typeface="Arial"/>
                <a:cs typeface="Arial"/>
              </a:rPr>
              <a:t> </a:t>
            </a:r>
            <a:r>
              <a:rPr sz="971" dirty="0">
                <a:latin typeface="Arial"/>
                <a:cs typeface="Arial"/>
              </a:rPr>
              <a:t>Atomic</a:t>
            </a:r>
            <a:r>
              <a:rPr sz="971" spc="13" dirty="0">
                <a:latin typeface="Arial"/>
                <a:cs typeface="Arial"/>
              </a:rPr>
              <a:t> </a:t>
            </a:r>
            <a:r>
              <a:rPr sz="971" dirty="0">
                <a:latin typeface="Arial"/>
                <a:cs typeface="Arial"/>
              </a:rPr>
              <a:t>Mass</a:t>
            </a:r>
            <a:r>
              <a:rPr sz="971" spc="18" dirty="0">
                <a:latin typeface="Arial"/>
                <a:cs typeface="Arial"/>
              </a:rPr>
              <a:t> </a:t>
            </a:r>
            <a:r>
              <a:rPr sz="971" dirty="0">
                <a:latin typeface="Arial"/>
                <a:cs typeface="Arial"/>
              </a:rPr>
              <a:t>Spectrometry</a:t>
            </a:r>
            <a:r>
              <a:rPr sz="971" spc="18" dirty="0">
                <a:latin typeface="Arial"/>
                <a:cs typeface="Arial"/>
              </a:rPr>
              <a:t> </a:t>
            </a:r>
            <a:r>
              <a:rPr sz="971" spc="-9" dirty="0">
                <a:latin typeface="Arial"/>
                <a:cs typeface="Arial"/>
              </a:rPr>
              <a:t>(AMS) </a:t>
            </a:r>
            <a:r>
              <a:rPr sz="971" dirty="0">
                <a:latin typeface="Arial"/>
                <a:cs typeface="Arial"/>
              </a:rPr>
              <a:t>measurements</a:t>
            </a:r>
            <a:r>
              <a:rPr sz="971" spc="13" dirty="0">
                <a:latin typeface="Arial"/>
                <a:cs typeface="Arial"/>
              </a:rPr>
              <a:t> </a:t>
            </a:r>
            <a:r>
              <a:rPr sz="971" dirty="0">
                <a:latin typeface="Arial"/>
                <a:cs typeface="Arial"/>
              </a:rPr>
              <a:t>from</a:t>
            </a:r>
            <a:r>
              <a:rPr sz="971" spc="18" dirty="0">
                <a:latin typeface="Arial"/>
                <a:cs typeface="Arial"/>
              </a:rPr>
              <a:t> </a:t>
            </a:r>
            <a:r>
              <a:rPr sz="971" dirty="0">
                <a:latin typeface="Arial"/>
                <a:cs typeface="Arial"/>
              </a:rPr>
              <a:t>the</a:t>
            </a:r>
            <a:r>
              <a:rPr sz="971" spc="13" dirty="0">
                <a:latin typeface="Arial"/>
                <a:cs typeface="Arial"/>
              </a:rPr>
              <a:t> </a:t>
            </a:r>
            <a:r>
              <a:rPr sz="971" dirty="0">
                <a:latin typeface="Arial"/>
                <a:cs typeface="Arial"/>
              </a:rPr>
              <a:t>1970s</a:t>
            </a:r>
            <a:r>
              <a:rPr sz="971" spc="13" dirty="0">
                <a:latin typeface="Arial"/>
                <a:cs typeface="Arial"/>
              </a:rPr>
              <a:t> </a:t>
            </a:r>
            <a:r>
              <a:rPr sz="971" dirty="0">
                <a:latin typeface="Arial"/>
                <a:cs typeface="Arial"/>
              </a:rPr>
              <a:t>never</a:t>
            </a:r>
            <a:r>
              <a:rPr sz="971" spc="9" dirty="0">
                <a:latin typeface="Arial"/>
                <a:cs typeface="Arial"/>
              </a:rPr>
              <a:t> </a:t>
            </a:r>
            <a:r>
              <a:rPr sz="971" dirty="0">
                <a:latin typeface="Arial"/>
                <a:cs typeface="Arial"/>
              </a:rPr>
              <a:t>published</a:t>
            </a:r>
            <a:r>
              <a:rPr sz="971" spc="13" dirty="0">
                <a:latin typeface="Arial"/>
                <a:cs typeface="Arial"/>
              </a:rPr>
              <a:t> </a:t>
            </a:r>
            <a:r>
              <a:rPr sz="971" dirty="0">
                <a:latin typeface="Arial"/>
                <a:cs typeface="Arial"/>
              </a:rPr>
              <a:t>in</a:t>
            </a:r>
            <a:r>
              <a:rPr sz="971" spc="13" dirty="0">
                <a:latin typeface="Arial"/>
                <a:cs typeface="Arial"/>
              </a:rPr>
              <a:t> </a:t>
            </a:r>
            <a:r>
              <a:rPr sz="971" dirty="0">
                <a:latin typeface="Arial"/>
                <a:cs typeface="Arial"/>
              </a:rPr>
              <a:t>a</a:t>
            </a:r>
            <a:r>
              <a:rPr sz="971" spc="13" dirty="0">
                <a:latin typeface="Arial"/>
                <a:cs typeface="Arial"/>
              </a:rPr>
              <a:t> </a:t>
            </a:r>
            <a:r>
              <a:rPr sz="971" dirty="0">
                <a:latin typeface="Arial"/>
                <a:cs typeface="Arial"/>
              </a:rPr>
              <a:t>peer-reviewed</a:t>
            </a:r>
            <a:r>
              <a:rPr sz="971" spc="13" dirty="0">
                <a:latin typeface="Arial"/>
                <a:cs typeface="Arial"/>
              </a:rPr>
              <a:t> </a:t>
            </a:r>
            <a:r>
              <a:rPr sz="971" spc="-9" dirty="0">
                <a:latin typeface="Arial"/>
                <a:cs typeface="Arial"/>
              </a:rPr>
              <a:t>journal.</a:t>
            </a:r>
            <a:endParaRPr sz="971">
              <a:latin typeface="Arial"/>
              <a:cs typeface="Arial"/>
            </a:endParaRPr>
          </a:p>
        </p:txBody>
      </p:sp>
      <p:sp>
        <p:nvSpPr>
          <p:cNvPr id="22" name="object 22"/>
          <p:cNvSpPr/>
          <p:nvPr/>
        </p:nvSpPr>
        <p:spPr>
          <a:xfrm>
            <a:off x="3742695" y="1606547"/>
            <a:ext cx="1384487" cy="239806"/>
          </a:xfrm>
          <a:custGeom>
            <a:avLst/>
            <a:gdLst/>
            <a:ahLst/>
            <a:cxnLst/>
            <a:rect l="l" t="t" r="r" b="b"/>
            <a:pathLst>
              <a:path w="1569085" h="271780">
                <a:moveTo>
                  <a:pt x="62689" y="203814"/>
                </a:moveTo>
                <a:lnTo>
                  <a:pt x="0" y="247961"/>
                </a:lnTo>
                <a:lnTo>
                  <a:pt x="72931" y="271625"/>
                </a:lnTo>
                <a:lnTo>
                  <a:pt x="55482" y="252435"/>
                </a:lnTo>
                <a:lnTo>
                  <a:pt x="46918" y="252435"/>
                </a:lnTo>
                <a:lnTo>
                  <a:pt x="43505" y="229830"/>
                </a:lnTo>
                <a:lnTo>
                  <a:pt x="51034" y="228693"/>
                </a:lnTo>
                <a:lnTo>
                  <a:pt x="62689" y="203814"/>
                </a:lnTo>
                <a:close/>
              </a:path>
              <a:path w="1569085" h="271780">
                <a:moveTo>
                  <a:pt x="45213" y="241140"/>
                </a:moveTo>
                <a:lnTo>
                  <a:pt x="46918" y="252435"/>
                </a:lnTo>
                <a:lnTo>
                  <a:pt x="54448" y="251298"/>
                </a:lnTo>
                <a:lnTo>
                  <a:pt x="45213" y="241140"/>
                </a:lnTo>
                <a:close/>
              </a:path>
              <a:path w="1569085" h="271780">
                <a:moveTo>
                  <a:pt x="54448" y="251298"/>
                </a:moveTo>
                <a:lnTo>
                  <a:pt x="46918" y="252435"/>
                </a:lnTo>
                <a:lnTo>
                  <a:pt x="55482" y="252435"/>
                </a:lnTo>
                <a:lnTo>
                  <a:pt x="54448" y="251298"/>
                </a:lnTo>
                <a:close/>
              </a:path>
              <a:path w="1569085" h="271780">
                <a:moveTo>
                  <a:pt x="1565252" y="0"/>
                </a:moveTo>
                <a:lnTo>
                  <a:pt x="51034" y="228693"/>
                </a:lnTo>
                <a:lnTo>
                  <a:pt x="45213" y="241140"/>
                </a:lnTo>
                <a:lnTo>
                  <a:pt x="54448" y="251298"/>
                </a:lnTo>
                <a:lnTo>
                  <a:pt x="1568665" y="22603"/>
                </a:lnTo>
                <a:lnTo>
                  <a:pt x="1565252" y="0"/>
                </a:lnTo>
                <a:close/>
              </a:path>
              <a:path w="1569085" h="271780">
                <a:moveTo>
                  <a:pt x="51034" y="228693"/>
                </a:moveTo>
                <a:lnTo>
                  <a:pt x="43505" y="229830"/>
                </a:lnTo>
                <a:lnTo>
                  <a:pt x="45210" y="241125"/>
                </a:lnTo>
                <a:lnTo>
                  <a:pt x="51034" y="228693"/>
                </a:lnTo>
                <a:close/>
              </a:path>
            </a:pathLst>
          </a:custGeom>
          <a:solidFill>
            <a:srgbClr val="3494BA"/>
          </a:solidFill>
        </p:spPr>
        <p:txBody>
          <a:bodyPr wrap="square" lIns="0" tIns="0" rIns="0" bIns="0" rtlCol="0"/>
          <a:lstStyle/>
          <a:p>
            <a:endParaRPr sz="1588"/>
          </a:p>
        </p:txBody>
      </p:sp>
      <p:sp>
        <p:nvSpPr>
          <p:cNvPr id="23" name="object 23"/>
          <p:cNvSpPr txBox="1"/>
          <p:nvPr/>
        </p:nvSpPr>
        <p:spPr>
          <a:xfrm>
            <a:off x="2145141" y="5832063"/>
            <a:ext cx="2722469" cy="160715"/>
          </a:xfrm>
          <a:prstGeom prst="rect">
            <a:avLst/>
          </a:prstGeom>
        </p:spPr>
        <p:txBody>
          <a:bodyPr vert="horz" wrap="square" lIns="0" tIns="11206" rIns="0" bIns="0" rtlCol="0">
            <a:spAutoFit/>
          </a:bodyPr>
          <a:lstStyle/>
          <a:p>
            <a:pPr marL="11206">
              <a:spcBef>
                <a:spcPts val="88"/>
              </a:spcBef>
            </a:pPr>
            <a:r>
              <a:rPr sz="971" b="1" i="1" dirty="0">
                <a:latin typeface="Arial"/>
                <a:cs typeface="Arial"/>
              </a:rPr>
              <a:t>National</a:t>
            </a:r>
            <a:r>
              <a:rPr sz="971" b="1" i="1" spc="4" dirty="0">
                <a:latin typeface="Arial"/>
                <a:cs typeface="Arial"/>
              </a:rPr>
              <a:t> </a:t>
            </a:r>
            <a:r>
              <a:rPr sz="971" b="1" i="1" dirty="0">
                <a:latin typeface="Arial"/>
                <a:cs typeface="Arial"/>
              </a:rPr>
              <a:t>Synchrotron</a:t>
            </a:r>
            <a:r>
              <a:rPr sz="971" b="1" i="1" spc="13" dirty="0">
                <a:latin typeface="Arial"/>
                <a:cs typeface="Arial"/>
              </a:rPr>
              <a:t> </a:t>
            </a:r>
            <a:r>
              <a:rPr sz="971" b="1" i="1" dirty="0">
                <a:latin typeface="Arial"/>
                <a:cs typeface="Arial"/>
              </a:rPr>
              <a:t>Light</a:t>
            </a:r>
            <a:r>
              <a:rPr sz="971" b="1" i="1" spc="9" dirty="0">
                <a:latin typeface="Arial"/>
                <a:cs typeface="Arial"/>
              </a:rPr>
              <a:t> </a:t>
            </a:r>
            <a:r>
              <a:rPr sz="971" b="1" i="1" dirty="0">
                <a:latin typeface="Arial"/>
                <a:cs typeface="Arial"/>
              </a:rPr>
              <a:t>Source</a:t>
            </a:r>
            <a:r>
              <a:rPr sz="971" b="1" i="1" spc="13" dirty="0">
                <a:latin typeface="Arial"/>
                <a:cs typeface="Arial"/>
              </a:rPr>
              <a:t> </a:t>
            </a:r>
            <a:r>
              <a:rPr sz="971" b="1" i="1" dirty="0">
                <a:latin typeface="Arial"/>
                <a:cs typeface="Arial"/>
              </a:rPr>
              <a:t>-</a:t>
            </a:r>
            <a:r>
              <a:rPr sz="971" b="1" i="1" spc="9" dirty="0">
                <a:latin typeface="Arial"/>
                <a:cs typeface="Arial"/>
              </a:rPr>
              <a:t> </a:t>
            </a:r>
            <a:r>
              <a:rPr sz="971" b="1" i="1" dirty="0">
                <a:latin typeface="Arial"/>
                <a:cs typeface="Arial"/>
              </a:rPr>
              <a:t>II</a:t>
            </a:r>
            <a:r>
              <a:rPr sz="971" b="1" i="1" spc="9" dirty="0">
                <a:latin typeface="Arial"/>
                <a:cs typeface="Arial"/>
              </a:rPr>
              <a:t> </a:t>
            </a:r>
            <a:r>
              <a:rPr sz="971" b="1" i="1" dirty="0">
                <a:latin typeface="Arial"/>
                <a:cs typeface="Arial"/>
              </a:rPr>
              <a:t>@</a:t>
            </a:r>
            <a:r>
              <a:rPr sz="971" b="1" i="1" spc="22" dirty="0">
                <a:latin typeface="Arial"/>
                <a:cs typeface="Arial"/>
              </a:rPr>
              <a:t> </a:t>
            </a:r>
            <a:r>
              <a:rPr sz="971" b="1" i="1" spc="-22" dirty="0">
                <a:latin typeface="Arial"/>
                <a:cs typeface="Arial"/>
              </a:rPr>
              <a:t>BNL</a:t>
            </a:r>
            <a:endParaRPr sz="971" dirty="0">
              <a:latin typeface="Arial"/>
              <a:cs typeface="Arial"/>
            </a:endParaRPr>
          </a:p>
        </p:txBody>
      </p:sp>
      <p:grpSp>
        <p:nvGrpSpPr>
          <p:cNvPr id="24" name="object 24"/>
          <p:cNvGrpSpPr/>
          <p:nvPr/>
        </p:nvGrpSpPr>
        <p:grpSpPr>
          <a:xfrm>
            <a:off x="2151304" y="2949613"/>
            <a:ext cx="7576297" cy="2813237"/>
            <a:chOff x="558545" y="3342894"/>
            <a:chExt cx="8586470" cy="3188335"/>
          </a:xfrm>
        </p:grpSpPr>
        <p:pic>
          <p:nvPicPr>
            <p:cNvPr id="25" name="object 25"/>
            <p:cNvPicPr/>
            <p:nvPr/>
          </p:nvPicPr>
          <p:blipFill>
            <a:blip r:embed="rId10" cstate="print"/>
            <a:stretch>
              <a:fillRect/>
            </a:stretch>
          </p:blipFill>
          <p:spPr>
            <a:xfrm>
              <a:off x="558545" y="4851653"/>
              <a:ext cx="3124200" cy="1679448"/>
            </a:xfrm>
            <a:prstGeom prst="rect">
              <a:avLst/>
            </a:prstGeom>
          </p:spPr>
        </p:pic>
        <p:pic>
          <p:nvPicPr>
            <p:cNvPr id="26" name="object 26"/>
            <p:cNvPicPr/>
            <p:nvPr/>
          </p:nvPicPr>
          <p:blipFill>
            <a:blip r:embed="rId11" cstate="print"/>
            <a:stretch>
              <a:fillRect/>
            </a:stretch>
          </p:blipFill>
          <p:spPr>
            <a:xfrm>
              <a:off x="3637025" y="3342894"/>
              <a:ext cx="5507735" cy="630936"/>
            </a:xfrm>
            <a:prstGeom prst="rect">
              <a:avLst/>
            </a:prstGeom>
          </p:spPr>
        </p:pic>
        <p:pic>
          <p:nvPicPr>
            <p:cNvPr id="27" name="object 27"/>
            <p:cNvPicPr/>
            <p:nvPr/>
          </p:nvPicPr>
          <p:blipFill>
            <a:blip r:embed="rId12" cstate="print"/>
            <a:stretch>
              <a:fillRect/>
            </a:stretch>
          </p:blipFill>
          <p:spPr>
            <a:xfrm>
              <a:off x="3691890" y="3394710"/>
              <a:ext cx="5434584" cy="582168"/>
            </a:xfrm>
            <a:prstGeom prst="rect">
              <a:avLst/>
            </a:prstGeom>
          </p:spPr>
        </p:pic>
        <p:sp>
          <p:nvSpPr>
            <p:cNvPr id="28" name="object 28"/>
            <p:cNvSpPr/>
            <p:nvPr/>
          </p:nvSpPr>
          <p:spPr>
            <a:xfrm>
              <a:off x="3698221" y="3389699"/>
              <a:ext cx="5382895" cy="505459"/>
            </a:xfrm>
            <a:custGeom>
              <a:avLst/>
              <a:gdLst/>
              <a:ahLst/>
              <a:cxnLst/>
              <a:rect l="l" t="t" r="r" b="b"/>
              <a:pathLst>
                <a:path w="5382895" h="505460">
                  <a:moveTo>
                    <a:pt x="5298605" y="0"/>
                  </a:moveTo>
                  <a:lnTo>
                    <a:pt x="84203" y="0"/>
                  </a:lnTo>
                  <a:lnTo>
                    <a:pt x="51427" y="6617"/>
                  </a:lnTo>
                  <a:lnTo>
                    <a:pt x="24662" y="24662"/>
                  </a:lnTo>
                  <a:lnTo>
                    <a:pt x="6617" y="51427"/>
                  </a:lnTo>
                  <a:lnTo>
                    <a:pt x="0" y="84203"/>
                  </a:lnTo>
                  <a:lnTo>
                    <a:pt x="0" y="420996"/>
                  </a:lnTo>
                  <a:lnTo>
                    <a:pt x="6617" y="453771"/>
                  </a:lnTo>
                  <a:lnTo>
                    <a:pt x="24662" y="480536"/>
                  </a:lnTo>
                  <a:lnTo>
                    <a:pt x="51427" y="498582"/>
                  </a:lnTo>
                  <a:lnTo>
                    <a:pt x="84203" y="505199"/>
                  </a:lnTo>
                  <a:lnTo>
                    <a:pt x="5298605" y="505199"/>
                  </a:lnTo>
                  <a:lnTo>
                    <a:pt x="5331381" y="498582"/>
                  </a:lnTo>
                  <a:lnTo>
                    <a:pt x="5358146" y="480536"/>
                  </a:lnTo>
                  <a:lnTo>
                    <a:pt x="5376191" y="453771"/>
                  </a:lnTo>
                  <a:lnTo>
                    <a:pt x="5382808" y="420996"/>
                  </a:lnTo>
                  <a:lnTo>
                    <a:pt x="5382808" y="84203"/>
                  </a:lnTo>
                  <a:lnTo>
                    <a:pt x="5376191" y="51427"/>
                  </a:lnTo>
                  <a:lnTo>
                    <a:pt x="5358146" y="24662"/>
                  </a:lnTo>
                  <a:lnTo>
                    <a:pt x="5331381" y="6617"/>
                  </a:lnTo>
                  <a:lnTo>
                    <a:pt x="5298605" y="0"/>
                  </a:lnTo>
                  <a:close/>
                </a:path>
              </a:pathLst>
            </a:custGeom>
            <a:solidFill>
              <a:srgbClr val="FFFFFF"/>
            </a:solidFill>
          </p:spPr>
          <p:txBody>
            <a:bodyPr wrap="square" lIns="0" tIns="0" rIns="0" bIns="0" rtlCol="0"/>
            <a:lstStyle/>
            <a:p>
              <a:endParaRPr sz="1588"/>
            </a:p>
          </p:txBody>
        </p:sp>
        <p:sp>
          <p:nvSpPr>
            <p:cNvPr id="29" name="object 29"/>
            <p:cNvSpPr/>
            <p:nvPr/>
          </p:nvSpPr>
          <p:spPr>
            <a:xfrm>
              <a:off x="3698221" y="3389699"/>
              <a:ext cx="5382895" cy="505459"/>
            </a:xfrm>
            <a:custGeom>
              <a:avLst/>
              <a:gdLst/>
              <a:ahLst/>
              <a:cxnLst/>
              <a:rect l="l" t="t" r="r" b="b"/>
              <a:pathLst>
                <a:path w="5382895" h="505460">
                  <a:moveTo>
                    <a:pt x="0" y="84203"/>
                  </a:moveTo>
                  <a:lnTo>
                    <a:pt x="6617" y="51427"/>
                  </a:lnTo>
                  <a:lnTo>
                    <a:pt x="24662" y="24662"/>
                  </a:lnTo>
                  <a:lnTo>
                    <a:pt x="51427" y="6617"/>
                  </a:lnTo>
                  <a:lnTo>
                    <a:pt x="84203" y="0"/>
                  </a:lnTo>
                  <a:lnTo>
                    <a:pt x="5298604" y="0"/>
                  </a:lnTo>
                  <a:lnTo>
                    <a:pt x="5331380" y="6617"/>
                  </a:lnTo>
                  <a:lnTo>
                    <a:pt x="5358145" y="24662"/>
                  </a:lnTo>
                  <a:lnTo>
                    <a:pt x="5376191" y="51427"/>
                  </a:lnTo>
                  <a:lnTo>
                    <a:pt x="5382808" y="84203"/>
                  </a:lnTo>
                  <a:lnTo>
                    <a:pt x="5382808" y="420996"/>
                  </a:lnTo>
                  <a:lnTo>
                    <a:pt x="5376191" y="453772"/>
                  </a:lnTo>
                  <a:lnTo>
                    <a:pt x="5358145" y="480537"/>
                  </a:lnTo>
                  <a:lnTo>
                    <a:pt x="5331380" y="498582"/>
                  </a:lnTo>
                  <a:lnTo>
                    <a:pt x="5298604" y="505199"/>
                  </a:lnTo>
                  <a:lnTo>
                    <a:pt x="84203" y="505199"/>
                  </a:lnTo>
                  <a:lnTo>
                    <a:pt x="51427" y="498582"/>
                  </a:lnTo>
                  <a:lnTo>
                    <a:pt x="24662" y="480537"/>
                  </a:lnTo>
                  <a:lnTo>
                    <a:pt x="6617" y="453772"/>
                  </a:lnTo>
                  <a:lnTo>
                    <a:pt x="0" y="420996"/>
                  </a:lnTo>
                  <a:lnTo>
                    <a:pt x="0" y="84203"/>
                  </a:lnTo>
                  <a:close/>
                </a:path>
              </a:pathLst>
            </a:custGeom>
            <a:ln w="30479">
              <a:solidFill>
                <a:srgbClr val="38761D"/>
              </a:solidFill>
            </a:ln>
          </p:spPr>
          <p:txBody>
            <a:bodyPr wrap="square" lIns="0" tIns="0" rIns="0" bIns="0" rtlCol="0"/>
            <a:lstStyle/>
            <a:p>
              <a:endParaRPr sz="1588"/>
            </a:p>
          </p:txBody>
        </p:sp>
      </p:grpSp>
      <p:sp>
        <p:nvSpPr>
          <p:cNvPr id="30" name="object 30"/>
          <p:cNvSpPr txBox="1"/>
          <p:nvPr/>
        </p:nvSpPr>
        <p:spPr>
          <a:xfrm>
            <a:off x="5025032" y="3043741"/>
            <a:ext cx="4542304" cy="316848"/>
          </a:xfrm>
          <a:prstGeom prst="rect">
            <a:avLst/>
          </a:prstGeom>
        </p:spPr>
        <p:txBody>
          <a:bodyPr vert="horz" wrap="square" lIns="0" tIns="11206" rIns="0" bIns="0" rtlCol="0">
            <a:spAutoFit/>
          </a:bodyPr>
          <a:lstStyle/>
          <a:p>
            <a:pPr marL="480758" marR="4483" indent="-470112">
              <a:lnSpc>
                <a:spcPct val="105500"/>
              </a:lnSpc>
              <a:spcBef>
                <a:spcPts val="88"/>
              </a:spcBef>
            </a:pPr>
            <a:r>
              <a:rPr sz="971" b="1" dirty="0">
                <a:latin typeface="Arial"/>
                <a:cs typeface="Arial"/>
              </a:rPr>
              <a:t>Synchrotron-based</a:t>
            </a:r>
            <a:r>
              <a:rPr sz="971" b="1" spc="13" dirty="0">
                <a:latin typeface="Arial"/>
                <a:cs typeface="Arial"/>
              </a:rPr>
              <a:t> </a:t>
            </a:r>
            <a:r>
              <a:rPr sz="971" b="1" dirty="0">
                <a:latin typeface="Arial"/>
                <a:cs typeface="Arial"/>
              </a:rPr>
              <a:t>x-ray</a:t>
            </a:r>
            <a:r>
              <a:rPr sz="971" b="1" spc="13" dirty="0">
                <a:latin typeface="Arial"/>
                <a:cs typeface="Arial"/>
              </a:rPr>
              <a:t> </a:t>
            </a:r>
            <a:r>
              <a:rPr sz="971" b="1" dirty="0">
                <a:latin typeface="Arial"/>
                <a:cs typeface="Arial"/>
              </a:rPr>
              <a:t>fluorescence</a:t>
            </a:r>
            <a:r>
              <a:rPr sz="971" b="1" spc="13" dirty="0">
                <a:latin typeface="Arial"/>
                <a:cs typeface="Arial"/>
              </a:rPr>
              <a:t> </a:t>
            </a:r>
            <a:r>
              <a:rPr sz="971" b="1" dirty="0">
                <a:latin typeface="Arial"/>
                <a:cs typeface="Arial"/>
              </a:rPr>
              <a:t>can</a:t>
            </a:r>
            <a:r>
              <a:rPr sz="971" b="1" spc="13" dirty="0">
                <a:latin typeface="Arial"/>
                <a:cs typeface="Arial"/>
              </a:rPr>
              <a:t> </a:t>
            </a:r>
            <a:r>
              <a:rPr sz="971" b="1" dirty="0">
                <a:latin typeface="Arial"/>
                <a:cs typeface="Arial"/>
              </a:rPr>
              <a:t>achieve</a:t>
            </a:r>
            <a:r>
              <a:rPr sz="971" b="1" spc="13" dirty="0">
                <a:latin typeface="Arial"/>
                <a:cs typeface="Arial"/>
              </a:rPr>
              <a:t> </a:t>
            </a:r>
            <a:r>
              <a:rPr sz="971" b="1" dirty="0">
                <a:latin typeface="Arial"/>
                <a:cs typeface="Arial"/>
              </a:rPr>
              <a:t>similar</a:t>
            </a:r>
            <a:r>
              <a:rPr sz="971" b="1" spc="18" dirty="0">
                <a:latin typeface="Arial"/>
                <a:cs typeface="Arial"/>
              </a:rPr>
              <a:t> </a:t>
            </a:r>
            <a:r>
              <a:rPr sz="971" b="1" dirty="0">
                <a:latin typeface="Arial"/>
                <a:cs typeface="Arial"/>
              </a:rPr>
              <a:t>precision</a:t>
            </a:r>
            <a:r>
              <a:rPr sz="971" b="1" spc="13" dirty="0">
                <a:latin typeface="Arial"/>
                <a:cs typeface="Arial"/>
              </a:rPr>
              <a:t> </a:t>
            </a:r>
            <a:r>
              <a:rPr sz="971" b="1" dirty="0">
                <a:latin typeface="Arial"/>
                <a:cs typeface="Arial"/>
              </a:rPr>
              <a:t>to</a:t>
            </a:r>
            <a:r>
              <a:rPr sz="971" b="1" spc="-22" dirty="0">
                <a:latin typeface="Arial"/>
                <a:cs typeface="Arial"/>
              </a:rPr>
              <a:t> AMS </a:t>
            </a:r>
            <a:r>
              <a:rPr sz="971" b="1" dirty="0">
                <a:latin typeface="Arial"/>
                <a:cs typeface="Arial"/>
              </a:rPr>
              <a:t>but</a:t>
            </a:r>
            <a:r>
              <a:rPr sz="971" b="1" spc="13" dirty="0">
                <a:latin typeface="Arial"/>
                <a:cs typeface="Arial"/>
              </a:rPr>
              <a:t> </a:t>
            </a:r>
            <a:r>
              <a:rPr sz="971" b="1" dirty="0">
                <a:latin typeface="Arial"/>
                <a:cs typeface="Arial"/>
              </a:rPr>
              <a:t>much</a:t>
            </a:r>
            <a:r>
              <a:rPr sz="971" b="1" spc="18" dirty="0">
                <a:latin typeface="Arial"/>
                <a:cs typeface="Arial"/>
              </a:rPr>
              <a:t> </a:t>
            </a:r>
            <a:r>
              <a:rPr sz="971" b="1" dirty="0">
                <a:latin typeface="Arial"/>
                <a:cs typeface="Arial"/>
              </a:rPr>
              <a:t>lower</a:t>
            </a:r>
            <a:r>
              <a:rPr sz="971" b="1" spc="22" dirty="0">
                <a:latin typeface="Arial"/>
                <a:cs typeface="Arial"/>
              </a:rPr>
              <a:t> </a:t>
            </a:r>
            <a:r>
              <a:rPr sz="971" b="1" dirty="0">
                <a:latin typeface="Arial"/>
                <a:cs typeface="Arial"/>
              </a:rPr>
              <a:t>detection</a:t>
            </a:r>
            <a:r>
              <a:rPr sz="971" b="1" spc="22" dirty="0">
                <a:latin typeface="Arial"/>
                <a:cs typeface="Arial"/>
              </a:rPr>
              <a:t> </a:t>
            </a:r>
            <a:r>
              <a:rPr sz="971" b="1" dirty="0">
                <a:latin typeface="Arial"/>
                <a:cs typeface="Arial"/>
              </a:rPr>
              <a:t>limit</a:t>
            </a:r>
            <a:r>
              <a:rPr sz="971" b="1" spc="13" dirty="0">
                <a:latin typeface="Arial"/>
                <a:cs typeface="Arial"/>
              </a:rPr>
              <a:t> </a:t>
            </a:r>
            <a:r>
              <a:rPr sz="971" b="1" dirty="0">
                <a:latin typeface="Arial"/>
                <a:cs typeface="Arial"/>
              </a:rPr>
              <a:t>thanks</a:t>
            </a:r>
            <a:r>
              <a:rPr sz="971" b="1" spc="18" dirty="0">
                <a:latin typeface="Arial"/>
                <a:cs typeface="Arial"/>
              </a:rPr>
              <a:t> </a:t>
            </a:r>
            <a:r>
              <a:rPr sz="971" b="1" dirty="0">
                <a:latin typeface="Arial"/>
                <a:cs typeface="Arial"/>
              </a:rPr>
              <a:t>to</a:t>
            </a:r>
            <a:r>
              <a:rPr sz="971" b="1" spc="22" dirty="0">
                <a:latin typeface="Arial"/>
                <a:cs typeface="Arial"/>
              </a:rPr>
              <a:t> </a:t>
            </a:r>
            <a:r>
              <a:rPr sz="971" b="1" dirty="0">
                <a:latin typeface="Arial"/>
                <a:cs typeface="Arial"/>
              </a:rPr>
              <a:t>NSLS-II</a:t>
            </a:r>
            <a:r>
              <a:rPr sz="971" b="1" spc="13" dirty="0">
                <a:latin typeface="Arial"/>
                <a:cs typeface="Arial"/>
              </a:rPr>
              <a:t> </a:t>
            </a:r>
            <a:r>
              <a:rPr sz="971" b="1" spc="-9" dirty="0">
                <a:latin typeface="Arial"/>
                <a:cs typeface="Arial"/>
              </a:rPr>
              <a:t>brightness</a:t>
            </a:r>
            <a:r>
              <a:rPr sz="882" spc="-9" dirty="0">
                <a:latin typeface="Arial"/>
                <a:cs typeface="Arial"/>
              </a:rPr>
              <a:t>.</a:t>
            </a:r>
            <a:endParaRPr sz="882">
              <a:latin typeface="Arial"/>
              <a:cs typeface="Arial"/>
            </a:endParaRPr>
          </a:p>
        </p:txBody>
      </p:sp>
      <p:grpSp>
        <p:nvGrpSpPr>
          <p:cNvPr id="31" name="object 31"/>
          <p:cNvGrpSpPr/>
          <p:nvPr/>
        </p:nvGrpSpPr>
        <p:grpSpPr>
          <a:xfrm>
            <a:off x="3551896" y="3137137"/>
            <a:ext cx="6685990" cy="2609850"/>
            <a:chOff x="2145882" y="3555422"/>
            <a:chExt cx="7577455" cy="2957830"/>
          </a:xfrm>
        </p:grpSpPr>
        <p:sp>
          <p:nvSpPr>
            <p:cNvPr id="32" name="object 32"/>
            <p:cNvSpPr/>
            <p:nvPr/>
          </p:nvSpPr>
          <p:spPr>
            <a:xfrm>
              <a:off x="2145882" y="3555422"/>
              <a:ext cx="1535430" cy="102235"/>
            </a:xfrm>
            <a:custGeom>
              <a:avLst/>
              <a:gdLst/>
              <a:ahLst/>
              <a:cxnLst/>
              <a:rect l="l" t="t" r="r" b="b"/>
              <a:pathLst>
                <a:path w="1535429" h="102235">
                  <a:moveTo>
                    <a:pt x="53740" y="22256"/>
                  </a:moveTo>
                  <a:lnTo>
                    <a:pt x="45685" y="33385"/>
                  </a:lnTo>
                  <a:lnTo>
                    <a:pt x="52860" y="45099"/>
                  </a:lnTo>
                  <a:lnTo>
                    <a:pt x="1534120" y="102088"/>
                  </a:lnTo>
                  <a:lnTo>
                    <a:pt x="1534999" y="79246"/>
                  </a:lnTo>
                  <a:lnTo>
                    <a:pt x="53740" y="22256"/>
                  </a:lnTo>
                  <a:close/>
                </a:path>
                <a:path w="1535429" h="102235">
                  <a:moveTo>
                    <a:pt x="69847" y="0"/>
                  </a:moveTo>
                  <a:lnTo>
                    <a:pt x="0" y="31628"/>
                  </a:lnTo>
                  <a:lnTo>
                    <a:pt x="67210" y="68529"/>
                  </a:lnTo>
                  <a:lnTo>
                    <a:pt x="52860" y="45099"/>
                  </a:lnTo>
                  <a:lnTo>
                    <a:pt x="45245" y="44806"/>
                  </a:lnTo>
                  <a:lnTo>
                    <a:pt x="46122" y="21963"/>
                  </a:lnTo>
                  <a:lnTo>
                    <a:pt x="53952" y="21963"/>
                  </a:lnTo>
                  <a:lnTo>
                    <a:pt x="69847" y="0"/>
                  </a:lnTo>
                  <a:close/>
                </a:path>
                <a:path w="1535429" h="102235">
                  <a:moveTo>
                    <a:pt x="46122" y="21963"/>
                  </a:moveTo>
                  <a:lnTo>
                    <a:pt x="45245" y="44806"/>
                  </a:lnTo>
                  <a:lnTo>
                    <a:pt x="52860" y="45099"/>
                  </a:lnTo>
                  <a:lnTo>
                    <a:pt x="45685" y="33385"/>
                  </a:lnTo>
                  <a:lnTo>
                    <a:pt x="53740" y="22256"/>
                  </a:lnTo>
                  <a:lnTo>
                    <a:pt x="46122" y="21963"/>
                  </a:lnTo>
                  <a:close/>
                </a:path>
                <a:path w="1535429" h="102235">
                  <a:moveTo>
                    <a:pt x="53952" y="21963"/>
                  </a:moveTo>
                  <a:lnTo>
                    <a:pt x="46122" y="21963"/>
                  </a:lnTo>
                  <a:lnTo>
                    <a:pt x="53740" y="22256"/>
                  </a:lnTo>
                  <a:lnTo>
                    <a:pt x="53952" y="21963"/>
                  </a:lnTo>
                  <a:close/>
                </a:path>
              </a:pathLst>
            </a:custGeom>
            <a:solidFill>
              <a:srgbClr val="38761D"/>
            </a:solidFill>
          </p:spPr>
          <p:txBody>
            <a:bodyPr wrap="square" lIns="0" tIns="0" rIns="0" bIns="0" rtlCol="0"/>
            <a:lstStyle/>
            <a:p>
              <a:endParaRPr sz="1588"/>
            </a:p>
          </p:txBody>
        </p:sp>
        <p:sp>
          <p:nvSpPr>
            <p:cNvPr id="33" name="object 33"/>
            <p:cNvSpPr/>
            <p:nvPr/>
          </p:nvSpPr>
          <p:spPr>
            <a:xfrm>
              <a:off x="4023748" y="4279210"/>
              <a:ext cx="5695950" cy="2230120"/>
            </a:xfrm>
            <a:custGeom>
              <a:avLst/>
              <a:gdLst/>
              <a:ahLst/>
              <a:cxnLst/>
              <a:rect l="l" t="t" r="r" b="b"/>
              <a:pathLst>
                <a:path w="5695950" h="2230120">
                  <a:moveTo>
                    <a:pt x="0" y="0"/>
                  </a:moveTo>
                  <a:lnTo>
                    <a:pt x="5695480" y="0"/>
                  </a:lnTo>
                  <a:lnTo>
                    <a:pt x="5695480" y="2229832"/>
                  </a:lnTo>
                  <a:lnTo>
                    <a:pt x="0" y="2229832"/>
                  </a:lnTo>
                  <a:lnTo>
                    <a:pt x="0" y="0"/>
                  </a:lnTo>
                  <a:close/>
                </a:path>
              </a:pathLst>
            </a:custGeom>
            <a:ln w="7619">
              <a:solidFill>
                <a:srgbClr val="FF0000"/>
              </a:solidFill>
            </a:ln>
          </p:spPr>
          <p:txBody>
            <a:bodyPr wrap="square" lIns="0" tIns="0" rIns="0" bIns="0" rtlCol="0"/>
            <a:lstStyle/>
            <a:p>
              <a:endParaRPr sz="1588"/>
            </a:p>
          </p:txBody>
        </p:sp>
        <p:sp>
          <p:nvSpPr>
            <p:cNvPr id="34" name="object 34"/>
            <p:cNvSpPr/>
            <p:nvPr/>
          </p:nvSpPr>
          <p:spPr>
            <a:xfrm>
              <a:off x="2312167" y="5030679"/>
              <a:ext cx="158750" cy="121920"/>
            </a:xfrm>
            <a:custGeom>
              <a:avLst/>
              <a:gdLst/>
              <a:ahLst/>
              <a:cxnLst/>
              <a:rect l="l" t="t" r="r" b="b"/>
              <a:pathLst>
                <a:path w="158750" h="121920">
                  <a:moveTo>
                    <a:pt x="0" y="0"/>
                  </a:moveTo>
                  <a:lnTo>
                    <a:pt x="158599" y="0"/>
                  </a:lnTo>
                  <a:lnTo>
                    <a:pt x="158599" y="121682"/>
                  </a:lnTo>
                  <a:lnTo>
                    <a:pt x="0" y="121682"/>
                  </a:lnTo>
                  <a:lnTo>
                    <a:pt x="0" y="0"/>
                  </a:lnTo>
                  <a:close/>
                </a:path>
              </a:pathLst>
            </a:custGeom>
            <a:ln w="15239">
              <a:solidFill>
                <a:srgbClr val="FF0000"/>
              </a:solidFill>
            </a:ln>
          </p:spPr>
          <p:txBody>
            <a:bodyPr wrap="square" lIns="0" tIns="0" rIns="0" bIns="0" rtlCol="0"/>
            <a:lstStyle/>
            <a:p>
              <a:endParaRPr sz="1588"/>
            </a:p>
          </p:txBody>
        </p:sp>
        <p:sp>
          <p:nvSpPr>
            <p:cNvPr id="35" name="object 35"/>
            <p:cNvSpPr/>
            <p:nvPr/>
          </p:nvSpPr>
          <p:spPr>
            <a:xfrm>
              <a:off x="2323627" y="4346900"/>
              <a:ext cx="1689100" cy="676910"/>
            </a:xfrm>
            <a:custGeom>
              <a:avLst/>
              <a:gdLst/>
              <a:ahLst/>
              <a:cxnLst/>
              <a:rect l="l" t="t" r="r" b="b"/>
              <a:pathLst>
                <a:path w="1689100" h="676910">
                  <a:moveTo>
                    <a:pt x="0" y="676631"/>
                  </a:moveTo>
                  <a:lnTo>
                    <a:pt x="1689044" y="0"/>
                  </a:lnTo>
                </a:path>
              </a:pathLst>
            </a:custGeom>
            <a:ln w="7619">
              <a:solidFill>
                <a:srgbClr val="FF0000"/>
              </a:solidFill>
            </a:ln>
          </p:spPr>
          <p:txBody>
            <a:bodyPr wrap="square" lIns="0" tIns="0" rIns="0" bIns="0" rtlCol="0"/>
            <a:lstStyle/>
            <a:p>
              <a:endParaRPr sz="1588"/>
            </a:p>
          </p:txBody>
        </p:sp>
        <p:pic>
          <p:nvPicPr>
            <p:cNvPr id="36" name="object 36"/>
            <p:cNvPicPr/>
            <p:nvPr/>
          </p:nvPicPr>
          <p:blipFill>
            <a:blip r:embed="rId13" cstate="print"/>
            <a:stretch>
              <a:fillRect/>
            </a:stretch>
          </p:blipFill>
          <p:spPr>
            <a:xfrm>
              <a:off x="4066794" y="4370069"/>
              <a:ext cx="2185416" cy="2054352"/>
            </a:xfrm>
            <a:prstGeom prst="rect">
              <a:avLst/>
            </a:prstGeom>
          </p:spPr>
        </p:pic>
        <p:pic>
          <p:nvPicPr>
            <p:cNvPr id="37" name="object 37"/>
            <p:cNvPicPr/>
            <p:nvPr/>
          </p:nvPicPr>
          <p:blipFill>
            <a:blip r:embed="rId14" cstate="print"/>
            <a:stretch>
              <a:fillRect/>
            </a:stretch>
          </p:blipFill>
          <p:spPr>
            <a:xfrm>
              <a:off x="5587746" y="4406645"/>
              <a:ext cx="627888" cy="216407"/>
            </a:xfrm>
            <a:prstGeom prst="rect">
              <a:avLst/>
            </a:prstGeom>
          </p:spPr>
        </p:pic>
        <p:sp>
          <p:nvSpPr>
            <p:cNvPr id="38" name="object 38"/>
            <p:cNvSpPr/>
            <p:nvPr/>
          </p:nvSpPr>
          <p:spPr>
            <a:xfrm>
              <a:off x="2474037" y="4771868"/>
              <a:ext cx="1550035" cy="257175"/>
            </a:xfrm>
            <a:custGeom>
              <a:avLst/>
              <a:gdLst/>
              <a:ahLst/>
              <a:cxnLst/>
              <a:rect l="l" t="t" r="r" b="b"/>
              <a:pathLst>
                <a:path w="1550035" h="257175">
                  <a:moveTo>
                    <a:pt x="0" y="256911"/>
                  </a:moveTo>
                  <a:lnTo>
                    <a:pt x="1549710" y="0"/>
                  </a:lnTo>
                </a:path>
              </a:pathLst>
            </a:custGeom>
            <a:ln w="7619">
              <a:solidFill>
                <a:srgbClr val="FF0000"/>
              </a:solidFill>
            </a:ln>
          </p:spPr>
          <p:txBody>
            <a:bodyPr wrap="square" lIns="0" tIns="0" rIns="0" bIns="0" rtlCol="0"/>
            <a:lstStyle/>
            <a:p>
              <a:endParaRPr sz="1588"/>
            </a:p>
          </p:txBody>
        </p:sp>
        <p:sp>
          <p:nvSpPr>
            <p:cNvPr id="39" name="object 39"/>
            <p:cNvSpPr/>
            <p:nvPr/>
          </p:nvSpPr>
          <p:spPr>
            <a:xfrm>
              <a:off x="2311232" y="5152362"/>
              <a:ext cx="1694180" cy="1308100"/>
            </a:xfrm>
            <a:custGeom>
              <a:avLst/>
              <a:gdLst/>
              <a:ahLst/>
              <a:cxnLst/>
              <a:rect l="l" t="t" r="r" b="b"/>
              <a:pathLst>
                <a:path w="1694179" h="1308100">
                  <a:moveTo>
                    <a:pt x="0" y="0"/>
                  </a:moveTo>
                  <a:lnTo>
                    <a:pt x="1693851" y="1307861"/>
                  </a:lnTo>
                </a:path>
              </a:pathLst>
            </a:custGeom>
            <a:ln w="7619">
              <a:solidFill>
                <a:srgbClr val="FF0000"/>
              </a:solidFill>
            </a:ln>
          </p:spPr>
          <p:txBody>
            <a:bodyPr wrap="square" lIns="0" tIns="0" rIns="0" bIns="0" rtlCol="0"/>
            <a:lstStyle/>
            <a:p>
              <a:endParaRPr sz="1588"/>
            </a:p>
          </p:txBody>
        </p:sp>
        <p:sp>
          <p:nvSpPr>
            <p:cNvPr id="40" name="object 40"/>
            <p:cNvSpPr/>
            <p:nvPr/>
          </p:nvSpPr>
          <p:spPr>
            <a:xfrm>
              <a:off x="2470767" y="5152362"/>
              <a:ext cx="1559560" cy="542925"/>
            </a:xfrm>
            <a:custGeom>
              <a:avLst/>
              <a:gdLst/>
              <a:ahLst/>
              <a:cxnLst/>
              <a:rect l="l" t="t" r="r" b="b"/>
              <a:pathLst>
                <a:path w="1559560" h="542925">
                  <a:moveTo>
                    <a:pt x="0" y="0"/>
                  </a:moveTo>
                  <a:lnTo>
                    <a:pt x="1559261" y="542583"/>
                  </a:lnTo>
                </a:path>
              </a:pathLst>
            </a:custGeom>
            <a:ln w="7619">
              <a:solidFill>
                <a:srgbClr val="FF0000"/>
              </a:solidFill>
            </a:ln>
          </p:spPr>
          <p:txBody>
            <a:bodyPr wrap="square" lIns="0" tIns="0" rIns="0" bIns="0" rtlCol="0"/>
            <a:lstStyle/>
            <a:p>
              <a:endParaRPr sz="1588"/>
            </a:p>
          </p:txBody>
        </p:sp>
        <p:sp>
          <p:nvSpPr>
            <p:cNvPr id="41" name="object 41"/>
            <p:cNvSpPr/>
            <p:nvPr/>
          </p:nvSpPr>
          <p:spPr>
            <a:xfrm>
              <a:off x="6294605" y="4364915"/>
              <a:ext cx="3325495" cy="2117725"/>
            </a:xfrm>
            <a:custGeom>
              <a:avLst/>
              <a:gdLst/>
              <a:ahLst/>
              <a:cxnLst/>
              <a:rect l="l" t="t" r="r" b="b"/>
              <a:pathLst>
                <a:path w="3325495" h="2117725">
                  <a:moveTo>
                    <a:pt x="3325164" y="0"/>
                  </a:moveTo>
                  <a:lnTo>
                    <a:pt x="0" y="0"/>
                  </a:lnTo>
                  <a:lnTo>
                    <a:pt x="0" y="2117478"/>
                  </a:lnTo>
                  <a:lnTo>
                    <a:pt x="3325164" y="2117478"/>
                  </a:lnTo>
                  <a:lnTo>
                    <a:pt x="3325164" y="0"/>
                  </a:lnTo>
                  <a:close/>
                </a:path>
              </a:pathLst>
            </a:custGeom>
            <a:solidFill>
              <a:srgbClr val="F2F2F2"/>
            </a:solidFill>
          </p:spPr>
          <p:txBody>
            <a:bodyPr wrap="square" lIns="0" tIns="0" rIns="0" bIns="0" rtlCol="0"/>
            <a:lstStyle/>
            <a:p>
              <a:endParaRPr sz="1588"/>
            </a:p>
          </p:txBody>
        </p:sp>
      </p:grpSp>
      <p:sp>
        <p:nvSpPr>
          <p:cNvPr id="42" name="object 42"/>
          <p:cNvSpPr txBox="1"/>
          <p:nvPr/>
        </p:nvSpPr>
        <p:spPr>
          <a:xfrm>
            <a:off x="7278224" y="3903456"/>
            <a:ext cx="2804272" cy="1752312"/>
          </a:xfrm>
          <a:prstGeom prst="rect">
            <a:avLst/>
          </a:prstGeom>
        </p:spPr>
        <p:txBody>
          <a:bodyPr vert="horz" wrap="square" lIns="0" tIns="14007" rIns="0" bIns="0" rtlCol="0">
            <a:spAutoFit/>
          </a:bodyPr>
          <a:lstStyle/>
          <a:p>
            <a:pPr marL="33619" marR="26896" algn="ctr">
              <a:lnSpc>
                <a:spcPct val="98200"/>
              </a:lnSpc>
              <a:spcBef>
                <a:spcPts val="110"/>
              </a:spcBef>
            </a:pPr>
            <a:r>
              <a:rPr sz="1147" spc="-44" dirty="0">
                <a:latin typeface="Arial"/>
                <a:cs typeface="Arial"/>
              </a:rPr>
              <a:t>Two-</a:t>
            </a:r>
            <a:r>
              <a:rPr sz="1147" dirty="0">
                <a:latin typeface="Arial"/>
                <a:cs typeface="Arial"/>
              </a:rPr>
              <a:t>year</a:t>
            </a:r>
            <a:r>
              <a:rPr sz="1147" spc="-44" dirty="0">
                <a:latin typeface="Arial"/>
                <a:cs typeface="Arial"/>
              </a:rPr>
              <a:t> </a:t>
            </a:r>
            <a:r>
              <a:rPr sz="1147" dirty="0">
                <a:latin typeface="Arial"/>
                <a:cs typeface="Arial"/>
              </a:rPr>
              <a:t>LDRD</a:t>
            </a:r>
            <a:r>
              <a:rPr sz="1147" spc="-53" dirty="0">
                <a:latin typeface="Arial"/>
                <a:cs typeface="Arial"/>
              </a:rPr>
              <a:t> </a:t>
            </a:r>
            <a:r>
              <a:rPr sz="1147" spc="-9" dirty="0">
                <a:latin typeface="Arial"/>
                <a:cs typeface="Arial"/>
              </a:rPr>
              <a:t>project,</a:t>
            </a:r>
            <a:r>
              <a:rPr sz="1147" spc="-40" dirty="0">
                <a:latin typeface="Arial"/>
                <a:cs typeface="Arial"/>
              </a:rPr>
              <a:t> </a:t>
            </a:r>
            <a:r>
              <a:rPr sz="1147" spc="-9" dirty="0">
                <a:latin typeface="Arial"/>
                <a:cs typeface="Arial"/>
              </a:rPr>
              <a:t>taking</a:t>
            </a:r>
            <a:r>
              <a:rPr sz="1147" spc="-49" dirty="0">
                <a:latin typeface="Arial"/>
                <a:cs typeface="Arial"/>
              </a:rPr>
              <a:t> </a:t>
            </a:r>
            <a:r>
              <a:rPr sz="1147" spc="-9" dirty="0">
                <a:latin typeface="Arial"/>
                <a:cs typeface="Arial"/>
              </a:rPr>
              <a:t>advantage </a:t>
            </a:r>
            <a:r>
              <a:rPr sz="1147" dirty="0">
                <a:latin typeface="Arial"/>
                <a:cs typeface="Arial"/>
              </a:rPr>
              <a:t>of</a:t>
            </a:r>
            <a:r>
              <a:rPr sz="1147" spc="-40" dirty="0">
                <a:latin typeface="Arial"/>
                <a:cs typeface="Arial"/>
              </a:rPr>
              <a:t> </a:t>
            </a:r>
            <a:r>
              <a:rPr sz="1147" dirty="0">
                <a:latin typeface="Arial"/>
                <a:cs typeface="Arial"/>
              </a:rPr>
              <a:t>the</a:t>
            </a:r>
            <a:r>
              <a:rPr sz="1147" spc="-40" dirty="0">
                <a:latin typeface="Arial"/>
                <a:cs typeface="Arial"/>
              </a:rPr>
              <a:t> </a:t>
            </a:r>
            <a:r>
              <a:rPr sz="1147" spc="-9" dirty="0">
                <a:latin typeface="Arial"/>
                <a:cs typeface="Arial"/>
              </a:rPr>
              <a:t>bright</a:t>
            </a:r>
            <a:r>
              <a:rPr sz="1147" spc="-40" dirty="0">
                <a:latin typeface="Arial"/>
                <a:cs typeface="Arial"/>
              </a:rPr>
              <a:t> </a:t>
            </a:r>
            <a:r>
              <a:rPr sz="1147" spc="-22" dirty="0">
                <a:latin typeface="Arial"/>
                <a:cs typeface="Arial"/>
              </a:rPr>
              <a:t>X-</a:t>
            </a:r>
            <a:r>
              <a:rPr sz="1147" dirty="0">
                <a:latin typeface="Arial"/>
                <a:cs typeface="Arial"/>
              </a:rPr>
              <a:t>ray</a:t>
            </a:r>
            <a:r>
              <a:rPr sz="1147" spc="-40" dirty="0">
                <a:latin typeface="Arial"/>
                <a:cs typeface="Arial"/>
              </a:rPr>
              <a:t> </a:t>
            </a:r>
            <a:r>
              <a:rPr sz="1147" spc="-9" dirty="0">
                <a:latin typeface="Arial"/>
                <a:cs typeface="Arial"/>
              </a:rPr>
              <a:t>beams</a:t>
            </a:r>
            <a:r>
              <a:rPr sz="1147" spc="-44" dirty="0">
                <a:latin typeface="Arial"/>
                <a:cs typeface="Arial"/>
              </a:rPr>
              <a:t> </a:t>
            </a:r>
            <a:r>
              <a:rPr sz="1147" dirty="0">
                <a:latin typeface="Arial"/>
                <a:cs typeface="Arial"/>
              </a:rPr>
              <a:t>and</a:t>
            </a:r>
            <a:r>
              <a:rPr sz="1147" spc="-44" dirty="0">
                <a:latin typeface="Arial"/>
                <a:cs typeface="Arial"/>
              </a:rPr>
              <a:t> </a:t>
            </a:r>
            <a:r>
              <a:rPr sz="1147" spc="-9" dirty="0">
                <a:latin typeface="Arial"/>
                <a:cs typeface="Arial"/>
              </a:rPr>
              <a:t>advanced detectors</a:t>
            </a:r>
            <a:r>
              <a:rPr sz="1147" spc="-35" dirty="0">
                <a:latin typeface="Arial"/>
                <a:cs typeface="Arial"/>
              </a:rPr>
              <a:t> </a:t>
            </a:r>
            <a:r>
              <a:rPr sz="1147" dirty="0">
                <a:latin typeface="Arial"/>
                <a:cs typeface="Arial"/>
              </a:rPr>
              <a:t>at</a:t>
            </a:r>
            <a:r>
              <a:rPr sz="1147" spc="-22" dirty="0">
                <a:latin typeface="Arial"/>
                <a:cs typeface="Arial"/>
              </a:rPr>
              <a:t> NSLS-</a:t>
            </a:r>
            <a:r>
              <a:rPr sz="1147" dirty="0">
                <a:latin typeface="Arial"/>
                <a:cs typeface="Arial"/>
              </a:rPr>
              <a:t>II</a:t>
            </a:r>
            <a:r>
              <a:rPr sz="1147" spc="-26" dirty="0">
                <a:latin typeface="Arial"/>
                <a:cs typeface="Arial"/>
              </a:rPr>
              <a:t> </a:t>
            </a:r>
            <a:r>
              <a:rPr sz="1147" dirty="0">
                <a:latin typeface="Arial"/>
                <a:cs typeface="Arial"/>
              </a:rPr>
              <a:t>to</a:t>
            </a:r>
            <a:r>
              <a:rPr sz="1147" spc="-31" dirty="0">
                <a:latin typeface="Arial"/>
                <a:cs typeface="Arial"/>
              </a:rPr>
              <a:t> </a:t>
            </a:r>
            <a:r>
              <a:rPr sz="1147" spc="-9" dirty="0">
                <a:latin typeface="Arial"/>
                <a:cs typeface="Arial"/>
              </a:rPr>
              <a:t>precisely</a:t>
            </a:r>
            <a:r>
              <a:rPr sz="1147" spc="-35" dirty="0">
                <a:latin typeface="Arial"/>
                <a:cs typeface="Arial"/>
              </a:rPr>
              <a:t> </a:t>
            </a:r>
            <a:r>
              <a:rPr sz="1147" spc="-9" dirty="0">
                <a:latin typeface="Arial"/>
                <a:cs typeface="Arial"/>
              </a:rPr>
              <a:t>measure charge</a:t>
            </a:r>
            <a:r>
              <a:rPr sz="1147" spc="-40" dirty="0">
                <a:latin typeface="Arial"/>
                <a:cs typeface="Arial"/>
              </a:rPr>
              <a:t> </a:t>
            </a:r>
            <a:r>
              <a:rPr sz="1147" spc="-9" dirty="0">
                <a:latin typeface="Arial"/>
                <a:cs typeface="Arial"/>
              </a:rPr>
              <a:t>yields</a:t>
            </a:r>
            <a:r>
              <a:rPr sz="1147" spc="-35" dirty="0">
                <a:latin typeface="Arial"/>
                <a:cs typeface="Arial"/>
              </a:rPr>
              <a:t> </a:t>
            </a:r>
            <a:r>
              <a:rPr sz="1147" dirty="0">
                <a:latin typeface="Arial"/>
                <a:cs typeface="Arial"/>
              </a:rPr>
              <a:t>of</a:t>
            </a:r>
            <a:r>
              <a:rPr sz="1147" spc="-31" dirty="0">
                <a:latin typeface="Arial"/>
                <a:cs typeface="Arial"/>
              </a:rPr>
              <a:t> </a:t>
            </a:r>
            <a:r>
              <a:rPr sz="1147" spc="-22" dirty="0">
                <a:latin typeface="Arial"/>
                <a:cs typeface="Arial"/>
              </a:rPr>
              <a:t>long-</a:t>
            </a:r>
            <a:r>
              <a:rPr sz="1147" dirty="0">
                <a:latin typeface="Arial"/>
                <a:cs typeface="Arial"/>
              </a:rPr>
              <a:t>lived</a:t>
            </a:r>
            <a:r>
              <a:rPr sz="1147" spc="-35" dirty="0">
                <a:latin typeface="Arial"/>
                <a:cs typeface="Arial"/>
              </a:rPr>
              <a:t> </a:t>
            </a:r>
            <a:r>
              <a:rPr sz="1147" spc="-9" dirty="0">
                <a:latin typeface="Arial"/>
                <a:cs typeface="Arial"/>
              </a:rPr>
              <a:t>fission</a:t>
            </a:r>
            <a:r>
              <a:rPr sz="1147" spc="-40" dirty="0">
                <a:latin typeface="Arial"/>
                <a:cs typeface="Arial"/>
              </a:rPr>
              <a:t> </a:t>
            </a:r>
            <a:r>
              <a:rPr sz="1147" spc="-9" dirty="0">
                <a:latin typeface="Arial"/>
                <a:cs typeface="Arial"/>
              </a:rPr>
              <a:t>products </a:t>
            </a:r>
            <a:r>
              <a:rPr sz="1147" dirty="0">
                <a:latin typeface="Arial"/>
                <a:cs typeface="Arial"/>
              </a:rPr>
              <a:t>from</a:t>
            </a:r>
            <a:r>
              <a:rPr sz="1147" spc="-35" dirty="0">
                <a:latin typeface="Arial"/>
                <a:cs typeface="Arial"/>
              </a:rPr>
              <a:t> </a:t>
            </a:r>
            <a:r>
              <a:rPr sz="1147" spc="-22" dirty="0">
                <a:latin typeface="Arial"/>
                <a:cs typeface="Arial"/>
              </a:rPr>
              <a:t>neutron-</a:t>
            </a:r>
            <a:r>
              <a:rPr sz="1147" spc="-9" dirty="0">
                <a:latin typeface="Arial"/>
                <a:cs typeface="Arial"/>
              </a:rPr>
              <a:t>induced</a:t>
            </a:r>
            <a:r>
              <a:rPr sz="1147" spc="-31" dirty="0">
                <a:latin typeface="Arial"/>
                <a:cs typeface="Arial"/>
              </a:rPr>
              <a:t> </a:t>
            </a:r>
            <a:r>
              <a:rPr sz="1147" spc="-9" dirty="0">
                <a:latin typeface="Arial"/>
                <a:cs typeface="Arial"/>
              </a:rPr>
              <a:t>fission</a:t>
            </a:r>
            <a:r>
              <a:rPr sz="1147" spc="-31" dirty="0">
                <a:latin typeface="Arial"/>
                <a:cs typeface="Arial"/>
              </a:rPr>
              <a:t> </a:t>
            </a:r>
            <a:r>
              <a:rPr sz="1147" dirty="0">
                <a:latin typeface="Arial"/>
                <a:cs typeface="Arial"/>
              </a:rPr>
              <a:t>of</a:t>
            </a:r>
            <a:r>
              <a:rPr sz="1147" spc="-26" dirty="0">
                <a:latin typeface="Arial"/>
                <a:cs typeface="Arial"/>
              </a:rPr>
              <a:t> </a:t>
            </a:r>
            <a:r>
              <a:rPr sz="1191" spc="-33" baseline="24691" dirty="0">
                <a:latin typeface="Arial"/>
                <a:cs typeface="Arial"/>
              </a:rPr>
              <a:t>235,238</a:t>
            </a:r>
            <a:r>
              <a:rPr sz="1147" spc="-22" dirty="0">
                <a:latin typeface="Arial"/>
                <a:cs typeface="Arial"/>
              </a:rPr>
              <a:t>U</a:t>
            </a:r>
            <a:r>
              <a:rPr sz="1147" spc="-44" dirty="0">
                <a:latin typeface="Arial"/>
                <a:cs typeface="Arial"/>
              </a:rPr>
              <a:t> </a:t>
            </a:r>
            <a:r>
              <a:rPr sz="1147" spc="-22" dirty="0">
                <a:latin typeface="Arial"/>
                <a:cs typeface="Arial"/>
              </a:rPr>
              <a:t>and </a:t>
            </a:r>
            <a:r>
              <a:rPr sz="1191" spc="-33" baseline="24691" dirty="0">
                <a:latin typeface="Arial"/>
                <a:cs typeface="Arial"/>
              </a:rPr>
              <a:t>239,241</a:t>
            </a:r>
            <a:r>
              <a:rPr sz="1147" spc="-22" dirty="0">
                <a:latin typeface="Arial"/>
                <a:cs typeface="Arial"/>
              </a:rPr>
              <a:t>Pu</a:t>
            </a:r>
            <a:r>
              <a:rPr sz="1147" spc="-9" dirty="0">
                <a:latin typeface="Arial"/>
                <a:cs typeface="Arial"/>
              </a:rPr>
              <a:t> using</a:t>
            </a:r>
            <a:r>
              <a:rPr sz="1147" spc="-4" dirty="0">
                <a:latin typeface="Arial"/>
                <a:cs typeface="Arial"/>
              </a:rPr>
              <a:t> </a:t>
            </a:r>
            <a:r>
              <a:rPr sz="1147" spc="-22" dirty="0">
                <a:latin typeface="Arial"/>
                <a:cs typeface="Arial"/>
              </a:rPr>
              <a:t>synchrotron-</a:t>
            </a:r>
            <a:r>
              <a:rPr sz="1147" spc="-9" dirty="0">
                <a:latin typeface="Arial"/>
                <a:cs typeface="Arial"/>
              </a:rPr>
              <a:t>based </a:t>
            </a:r>
            <a:r>
              <a:rPr sz="1147" spc="-22" dirty="0">
                <a:latin typeface="Arial"/>
                <a:cs typeface="Arial"/>
              </a:rPr>
              <a:t>X-ray </a:t>
            </a:r>
            <a:r>
              <a:rPr sz="1147" spc="-18" dirty="0">
                <a:latin typeface="Arial"/>
                <a:cs typeface="Arial"/>
              </a:rPr>
              <a:t>Fluorescence</a:t>
            </a:r>
            <a:r>
              <a:rPr sz="1147" spc="26" dirty="0">
                <a:latin typeface="Arial"/>
                <a:cs typeface="Arial"/>
              </a:rPr>
              <a:t> </a:t>
            </a:r>
            <a:r>
              <a:rPr sz="1147" spc="-18" dirty="0">
                <a:latin typeface="Arial"/>
                <a:cs typeface="Arial"/>
              </a:rPr>
              <a:t>(s-</a:t>
            </a:r>
            <a:r>
              <a:rPr sz="1147" spc="-9" dirty="0">
                <a:latin typeface="Arial"/>
                <a:cs typeface="Arial"/>
              </a:rPr>
              <a:t>XRF).</a:t>
            </a:r>
            <a:endParaRPr sz="1147">
              <a:latin typeface="Arial"/>
              <a:cs typeface="Arial"/>
            </a:endParaRPr>
          </a:p>
          <a:p>
            <a:pPr marL="857856">
              <a:lnSpc>
                <a:spcPts val="1354"/>
              </a:lnSpc>
              <a:spcBef>
                <a:spcPts val="44"/>
              </a:spcBef>
            </a:pPr>
            <a:r>
              <a:rPr sz="1147" dirty="0">
                <a:latin typeface="Arial"/>
                <a:cs typeface="Arial"/>
              </a:rPr>
              <a:t>Proof</a:t>
            </a:r>
            <a:r>
              <a:rPr sz="1147" spc="-49" dirty="0">
                <a:latin typeface="Arial"/>
                <a:cs typeface="Arial"/>
              </a:rPr>
              <a:t> </a:t>
            </a:r>
            <a:r>
              <a:rPr sz="1147" dirty="0">
                <a:latin typeface="Arial"/>
                <a:cs typeface="Arial"/>
              </a:rPr>
              <a:t>of</a:t>
            </a:r>
            <a:r>
              <a:rPr sz="1147" spc="-49" dirty="0">
                <a:latin typeface="Arial"/>
                <a:cs typeface="Arial"/>
              </a:rPr>
              <a:t> </a:t>
            </a:r>
            <a:r>
              <a:rPr sz="1147" spc="-9" dirty="0">
                <a:latin typeface="Arial"/>
                <a:cs typeface="Arial"/>
              </a:rPr>
              <a:t>concept:</a:t>
            </a:r>
            <a:endParaRPr sz="1147">
              <a:latin typeface="Arial"/>
              <a:cs typeface="Arial"/>
            </a:endParaRPr>
          </a:p>
          <a:p>
            <a:pPr marL="878027" marR="205079" indent="-666225">
              <a:lnSpc>
                <a:spcPts val="1394"/>
              </a:lnSpc>
              <a:spcBef>
                <a:spcPts val="9"/>
              </a:spcBef>
            </a:pPr>
            <a:r>
              <a:rPr sz="1147" spc="-18" dirty="0">
                <a:latin typeface="Arial"/>
                <a:cs typeface="Arial"/>
              </a:rPr>
              <a:t>Transmutation</a:t>
            </a:r>
            <a:r>
              <a:rPr sz="1147" spc="-40" dirty="0">
                <a:latin typeface="Arial"/>
                <a:cs typeface="Arial"/>
              </a:rPr>
              <a:t> </a:t>
            </a:r>
            <a:r>
              <a:rPr sz="1147" dirty="0">
                <a:latin typeface="Arial"/>
                <a:cs typeface="Arial"/>
              </a:rPr>
              <a:t>of</a:t>
            </a:r>
            <a:r>
              <a:rPr sz="1147" spc="-26" dirty="0">
                <a:latin typeface="Arial"/>
                <a:cs typeface="Arial"/>
              </a:rPr>
              <a:t> </a:t>
            </a:r>
            <a:r>
              <a:rPr sz="1147" dirty="0">
                <a:latin typeface="Arial"/>
                <a:cs typeface="Arial"/>
              </a:rPr>
              <a:t>Rh</a:t>
            </a:r>
            <a:r>
              <a:rPr sz="1147" spc="-35" dirty="0">
                <a:latin typeface="Arial"/>
                <a:cs typeface="Arial"/>
              </a:rPr>
              <a:t> </a:t>
            </a:r>
            <a:r>
              <a:rPr sz="1147" dirty="0">
                <a:latin typeface="Arial"/>
                <a:cs typeface="Arial"/>
              </a:rPr>
              <a:t>into</a:t>
            </a:r>
            <a:r>
              <a:rPr sz="1147" spc="-40" dirty="0">
                <a:latin typeface="Arial"/>
                <a:cs typeface="Arial"/>
              </a:rPr>
              <a:t> </a:t>
            </a:r>
            <a:r>
              <a:rPr sz="1147" dirty="0">
                <a:latin typeface="Arial"/>
                <a:cs typeface="Arial"/>
              </a:rPr>
              <a:t>Pd</a:t>
            </a:r>
            <a:r>
              <a:rPr sz="1147" spc="-35" dirty="0">
                <a:latin typeface="Arial"/>
                <a:cs typeface="Arial"/>
              </a:rPr>
              <a:t> </a:t>
            </a:r>
            <a:r>
              <a:rPr sz="1147" spc="-9" dirty="0">
                <a:latin typeface="Arial"/>
                <a:cs typeface="Arial"/>
              </a:rPr>
              <a:t>following neutron</a:t>
            </a:r>
            <a:r>
              <a:rPr sz="1147" spc="-57" dirty="0">
                <a:latin typeface="Arial"/>
                <a:cs typeface="Arial"/>
              </a:rPr>
              <a:t> </a:t>
            </a:r>
            <a:r>
              <a:rPr sz="1147" spc="-9" dirty="0">
                <a:latin typeface="Arial"/>
                <a:cs typeface="Arial"/>
              </a:rPr>
              <a:t>capture.</a:t>
            </a:r>
            <a:endParaRPr sz="1147">
              <a:latin typeface="Arial"/>
              <a:cs typeface="Arial"/>
            </a:endParaRPr>
          </a:p>
        </p:txBody>
      </p:sp>
      <p:sp>
        <p:nvSpPr>
          <p:cNvPr id="43" name="object 43"/>
          <p:cNvSpPr txBox="1"/>
          <p:nvPr/>
        </p:nvSpPr>
        <p:spPr>
          <a:xfrm>
            <a:off x="1854637" y="1061141"/>
            <a:ext cx="8484534" cy="248421"/>
          </a:xfrm>
          <a:prstGeom prst="rect">
            <a:avLst/>
          </a:prstGeom>
          <a:solidFill>
            <a:srgbClr val="F2F2F2"/>
          </a:solidFill>
          <a:ln w="7619">
            <a:solidFill>
              <a:srgbClr val="3494BA"/>
            </a:solidFill>
          </a:ln>
        </p:spPr>
        <p:txBody>
          <a:bodyPr vert="horz" wrap="square" lIns="0" tIns="30816" rIns="0" bIns="0" rtlCol="0">
            <a:spAutoFit/>
          </a:bodyPr>
          <a:lstStyle/>
          <a:p>
            <a:pPr marL="64437">
              <a:spcBef>
                <a:spcPts val="243"/>
              </a:spcBef>
            </a:pPr>
            <a:r>
              <a:rPr sz="1412" b="1" dirty="0">
                <a:solidFill>
                  <a:srgbClr val="0070C0"/>
                </a:solidFill>
                <a:latin typeface="Arial"/>
                <a:cs typeface="Arial"/>
              </a:rPr>
              <a:t>Precise</a:t>
            </a:r>
            <a:r>
              <a:rPr sz="1412" b="1" spc="-22" dirty="0">
                <a:solidFill>
                  <a:srgbClr val="0070C0"/>
                </a:solidFill>
                <a:latin typeface="Arial"/>
                <a:cs typeface="Arial"/>
              </a:rPr>
              <a:t> </a:t>
            </a:r>
            <a:r>
              <a:rPr sz="1412" b="1" dirty="0">
                <a:solidFill>
                  <a:srgbClr val="0070C0"/>
                </a:solidFill>
                <a:latin typeface="Arial"/>
                <a:cs typeface="Arial"/>
              </a:rPr>
              <a:t>fission</a:t>
            </a:r>
            <a:r>
              <a:rPr sz="1412" b="1" spc="-18" dirty="0">
                <a:solidFill>
                  <a:srgbClr val="0070C0"/>
                </a:solidFill>
                <a:latin typeface="Arial"/>
                <a:cs typeface="Arial"/>
              </a:rPr>
              <a:t> </a:t>
            </a:r>
            <a:r>
              <a:rPr sz="1412" b="1" dirty="0">
                <a:solidFill>
                  <a:srgbClr val="0070C0"/>
                </a:solidFill>
                <a:latin typeface="Arial"/>
                <a:cs typeface="Arial"/>
              </a:rPr>
              <a:t>yield</a:t>
            </a:r>
            <a:r>
              <a:rPr sz="1412" b="1" spc="-18" dirty="0">
                <a:solidFill>
                  <a:srgbClr val="0070C0"/>
                </a:solidFill>
                <a:latin typeface="Arial"/>
                <a:cs typeface="Arial"/>
              </a:rPr>
              <a:t> </a:t>
            </a:r>
            <a:r>
              <a:rPr sz="1412" b="1" dirty="0">
                <a:solidFill>
                  <a:srgbClr val="0070C0"/>
                </a:solidFill>
                <a:latin typeface="Arial"/>
                <a:cs typeface="Arial"/>
              </a:rPr>
              <a:t>measurements</a:t>
            </a:r>
            <a:r>
              <a:rPr sz="1412" b="1" spc="-18" dirty="0">
                <a:solidFill>
                  <a:srgbClr val="0070C0"/>
                </a:solidFill>
                <a:latin typeface="Arial"/>
                <a:cs typeface="Arial"/>
              </a:rPr>
              <a:t> </a:t>
            </a:r>
            <a:r>
              <a:rPr sz="1412" b="1" dirty="0">
                <a:solidFill>
                  <a:srgbClr val="0070C0"/>
                </a:solidFill>
                <a:latin typeface="Arial"/>
                <a:cs typeface="Arial"/>
              </a:rPr>
              <a:t>at</a:t>
            </a:r>
            <a:r>
              <a:rPr sz="1412" b="1" spc="-22" dirty="0">
                <a:solidFill>
                  <a:srgbClr val="0070C0"/>
                </a:solidFill>
                <a:latin typeface="Arial"/>
                <a:cs typeface="Arial"/>
              </a:rPr>
              <a:t> </a:t>
            </a:r>
            <a:r>
              <a:rPr sz="1412" b="1" spc="-9" dirty="0">
                <a:solidFill>
                  <a:srgbClr val="0070C0"/>
                </a:solidFill>
                <a:latin typeface="Arial"/>
                <a:cs typeface="Arial"/>
              </a:rPr>
              <a:t>NSLS-</a:t>
            </a:r>
            <a:r>
              <a:rPr sz="1412" b="1" dirty="0">
                <a:solidFill>
                  <a:srgbClr val="0070C0"/>
                </a:solidFill>
                <a:latin typeface="Arial"/>
                <a:cs typeface="Arial"/>
              </a:rPr>
              <a:t>II</a:t>
            </a:r>
            <a:r>
              <a:rPr sz="1412" b="1" spc="-22" dirty="0">
                <a:solidFill>
                  <a:srgbClr val="0070C0"/>
                </a:solidFill>
                <a:latin typeface="Arial"/>
                <a:cs typeface="Arial"/>
              </a:rPr>
              <a:t> </a:t>
            </a:r>
            <a:r>
              <a:rPr sz="1412" b="1" dirty="0">
                <a:solidFill>
                  <a:srgbClr val="0070C0"/>
                </a:solidFill>
                <a:latin typeface="Arial"/>
                <a:cs typeface="Arial"/>
              </a:rPr>
              <a:t>using</a:t>
            </a:r>
            <a:r>
              <a:rPr sz="1412" b="1" spc="-18" dirty="0">
                <a:solidFill>
                  <a:srgbClr val="0070C0"/>
                </a:solidFill>
                <a:latin typeface="Arial"/>
                <a:cs typeface="Arial"/>
              </a:rPr>
              <a:t> </a:t>
            </a:r>
            <a:r>
              <a:rPr sz="1412" b="1" spc="-9" dirty="0">
                <a:solidFill>
                  <a:srgbClr val="0070C0"/>
                </a:solidFill>
                <a:latin typeface="Arial"/>
                <a:cs typeface="Arial"/>
              </a:rPr>
              <a:t>X-</a:t>
            </a:r>
            <a:r>
              <a:rPr sz="1412" b="1" dirty="0">
                <a:solidFill>
                  <a:srgbClr val="0070C0"/>
                </a:solidFill>
                <a:latin typeface="Arial"/>
                <a:cs typeface="Arial"/>
              </a:rPr>
              <a:t>ray</a:t>
            </a:r>
            <a:r>
              <a:rPr sz="1412" b="1" spc="-18" dirty="0">
                <a:solidFill>
                  <a:srgbClr val="0070C0"/>
                </a:solidFill>
                <a:latin typeface="Arial"/>
                <a:cs typeface="Arial"/>
              </a:rPr>
              <a:t> </a:t>
            </a:r>
            <a:r>
              <a:rPr sz="1412" b="1" spc="-9" dirty="0">
                <a:solidFill>
                  <a:srgbClr val="0070C0"/>
                </a:solidFill>
                <a:latin typeface="Arial"/>
                <a:cs typeface="Arial"/>
              </a:rPr>
              <a:t>fluorescence,</a:t>
            </a:r>
            <a:r>
              <a:rPr sz="1412" b="1" spc="-71" dirty="0">
                <a:solidFill>
                  <a:srgbClr val="0070C0"/>
                </a:solidFill>
                <a:latin typeface="Arial"/>
                <a:cs typeface="Arial"/>
              </a:rPr>
              <a:t> </a:t>
            </a:r>
            <a:r>
              <a:rPr sz="1412" b="1" dirty="0">
                <a:solidFill>
                  <a:srgbClr val="0070C0"/>
                </a:solidFill>
                <a:latin typeface="Arial"/>
                <a:cs typeface="Arial"/>
              </a:rPr>
              <a:t>A.</a:t>
            </a:r>
            <a:r>
              <a:rPr sz="1412" b="1" spc="-26" dirty="0">
                <a:solidFill>
                  <a:srgbClr val="0070C0"/>
                </a:solidFill>
                <a:latin typeface="Arial"/>
                <a:cs typeface="Arial"/>
              </a:rPr>
              <a:t> </a:t>
            </a:r>
            <a:r>
              <a:rPr sz="1412" b="1" dirty="0">
                <a:solidFill>
                  <a:srgbClr val="0070C0"/>
                </a:solidFill>
                <a:latin typeface="Arial"/>
                <a:cs typeface="Arial"/>
              </a:rPr>
              <a:t>Mattera</a:t>
            </a:r>
            <a:r>
              <a:rPr sz="1412" b="1" spc="-18" dirty="0">
                <a:solidFill>
                  <a:srgbClr val="0070C0"/>
                </a:solidFill>
                <a:latin typeface="Arial"/>
                <a:cs typeface="Arial"/>
              </a:rPr>
              <a:t> </a:t>
            </a:r>
            <a:r>
              <a:rPr sz="1412" b="1" dirty="0">
                <a:solidFill>
                  <a:srgbClr val="0070C0"/>
                </a:solidFill>
                <a:latin typeface="Arial"/>
                <a:cs typeface="Arial"/>
              </a:rPr>
              <a:t>&amp;</a:t>
            </a:r>
            <a:r>
              <a:rPr sz="1412" b="1" spc="-13" dirty="0">
                <a:solidFill>
                  <a:srgbClr val="0070C0"/>
                </a:solidFill>
                <a:latin typeface="Arial"/>
                <a:cs typeface="Arial"/>
              </a:rPr>
              <a:t> </a:t>
            </a:r>
            <a:r>
              <a:rPr sz="1412" b="1" dirty="0">
                <a:solidFill>
                  <a:srgbClr val="0070C0"/>
                </a:solidFill>
                <a:latin typeface="Arial"/>
                <a:cs typeface="Arial"/>
              </a:rPr>
              <a:t>M.</a:t>
            </a:r>
            <a:r>
              <a:rPr sz="1412" b="1" spc="-26" dirty="0">
                <a:solidFill>
                  <a:srgbClr val="0070C0"/>
                </a:solidFill>
                <a:latin typeface="Arial"/>
                <a:cs typeface="Arial"/>
              </a:rPr>
              <a:t> </a:t>
            </a:r>
            <a:r>
              <a:rPr sz="1412" b="1" spc="-9" dirty="0">
                <a:solidFill>
                  <a:srgbClr val="0070C0"/>
                </a:solidFill>
                <a:latin typeface="Arial"/>
                <a:cs typeface="Arial"/>
              </a:rPr>
              <a:t>Topsakal</a:t>
            </a:r>
            <a:endParaRPr sz="1412">
              <a:latin typeface="Arial"/>
              <a:cs typeface="Arial"/>
            </a:endParaRPr>
          </a:p>
        </p:txBody>
      </p:sp>
      <p:sp>
        <p:nvSpPr>
          <p:cNvPr id="44" name="object 44"/>
          <p:cNvSpPr/>
          <p:nvPr/>
        </p:nvSpPr>
        <p:spPr>
          <a:xfrm>
            <a:off x="1895996" y="1360905"/>
            <a:ext cx="8594912" cy="4829735"/>
          </a:xfrm>
          <a:custGeom>
            <a:avLst/>
            <a:gdLst/>
            <a:ahLst/>
            <a:cxnLst/>
            <a:rect l="l" t="t" r="r" b="b"/>
            <a:pathLst>
              <a:path w="9740900" h="5473700">
                <a:moveTo>
                  <a:pt x="0" y="0"/>
                </a:moveTo>
                <a:lnTo>
                  <a:pt x="9740900" y="0"/>
                </a:lnTo>
                <a:lnTo>
                  <a:pt x="9740900" y="5473700"/>
                </a:lnTo>
                <a:lnTo>
                  <a:pt x="0" y="5473700"/>
                </a:lnTo>
                <a:lnTo>
                  <a:pt x="0" y="0"/>
                </a:lnTo>
                <a:close/>
              </a:path>
            </a:pathLst>
          </a:custGeom>
          <a:ln w="12700">
            <a:solidFill>
              <a:srgbClr val="000000"/>
            </a:solidFill>
          </a:ln>
        </p:spPr>
        <p:txBody>
          <a:bodyPr wrap="square" lIns="0" tIns="0" rIns="0" bIns="0" rtlCol="0"/>
          <a:lstStyle/>
          <a:p>
            <a:endParaRPr sz="1588"/>
          </a:p>
        </p:txBody>
      </p:sp>
      <p:sp>
        <p:nvSpPr>
          <p:cNvPr id="45" name="Title 2">
            <a:extLst>
              <a:ext uri="{FF2B5EF4-FFF2-40B4-BE49-F238E27FC236}">
                <a16:creationId xmlns:a16="http://schemas.microsoft.com/office/drawing/2014/main" id="{8D0BEBF3-4A6D-7957-D2F9-CC223DD24744}"/>
              </a:ext>
            </a:extLst>
          </p:cNvPr>
          <p:cNvSpPr txBox="1">
            <a:spLocks/>
          </p:cNvSpPr>
          <p:nvPr/>
        </p:nvSpPr>
        <p:spPr>
          <a:xfrm>
            <a:off x="972180" y="134724"/>
            <a:ext cx="11787327" cy="902525"/>
          </a:xfrm>
          <a:prstGeom prst="rect">
            <a:avLst/>
          </a:prstGeom>
        </p:spPr>
        <p:txBody>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latin typeface="Arial" panose="020B0604020202020204" pitchFamily="34" charset="0"/>
                <a:cs typeface="Arial" panose="020B0604020202020204" pitchFamily="34" charset="0"/>
              </a:rPr>
              <a:t>USNDP Fission Highlight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1836" y="0"/>
            <a:ext cx="11787327" cy="902525"/>
          </a:xfrm>
        </p:spPr>
        <p:txBody>
          <a:bodyPr/>
          <a:lstStyle/>
          <a:p>
            <a:r>
              <a:rPr lang="en-US" dirty="0">
                <a:latin typeface="Arial" panose="020B0604020202020204" pitchFamily="34" charset="0"/>
                <a:cs typeface="Arial" panose="020B0604020202020204" pitchFamily="34" charset="0"/>
              </a:rPr>
              <a:t>Opportunity 4: Medical Applications</a:t>
            </a:r>
          </a:p>
        </p:txBody>
      </p:sp>
      <p:sp>
        <p:nvSpPr>
          <p:cNvPr id="6" name="Content Placeholder 3">
            <a:extLst>
              <a:ext uri="{FF2B5EF4-FFF2-40B4-BE49-F238E27FC236}">
                <a16:creationId xmlns:a16="http://schemas.microsoft.com/office/drawing/2014/main" id="{590DF4CE-7664-05A5-BB91-37D0DFAAACC5}"/>
              </a:ext>
            </a:extLst>
          </p:cNvPr>
          <p:cNvSpPr>
            <a:spLocks noGrp="1"/>
          </p:cNvSpPr>
          <p:nvPr>
            <p:ph idx="1"/>
          </p:nvPr>
        </p:nvSpPr>
        <p:spPr>
          <a:xfrm>
            <a:off x="143366" y="1420042"/>
            <a:ext cx="4759669" cy="5328877"/>
          </a:xfrm>
        </p:spPr>
        <p:txBody>
          <a:bodyPr>
            <a:normAutofit fontScale="70000" lnSpcReduction="20000"/>
          </a:bodyPr>
          <a:lstStyle/>
          <a:p>
            <a:pPr>
              <a:spcAft>
                <a:spcPts val="1000"/>
              </a:spcAft>
            </a:pPr>
            <a:r>
              <a:rPr lang="en-US" b="1" dirty="0">
                <a:solidFill>
                  <a:schemeClr val="accent1"/>
                </a:solidFill>
                <a:latin typeface="Arial" panose="020B0604020202020204" pitchFamily="34" charset="0"/>
                <a:cs typeface="Arial" panose="020B0604020202020204" pitchFamily="34" charset="0"/>
              </a:rPr>
              <a:t>Discussions with NIH </a:t>
            </a:r>
            <a:r>
              <a:rPr lang="en-US" dirty="0">
                <a:latin typeface="Arial" panose="020B0604020202020204" pitchFamily="34" charset="0"/>
                <a:cs typeface="Arial" panose="020B0604020202020204" pitchFamily="34" charset="0"/>
              </a:rPr>
              <a:t>showed a lack of certain nuclear data that helps with determining patient dose during cancer treatments</a:t>
            </a:r>
          </a:p>
          <a:p>
            <a:pPr>
              <a:spcAft>
                <a:spcPts val="1000"/>
              </a:spcAft>
            </a:pPr>
            <a:r>
              <a:rPr lang="en-US" dirty="0">
                <a:latin typeface="Arial" panose="020B0604020202020204" pitchFamily="34" charset="0"/>
                <a:cs typeface="Arial" panose="020B0604020202020204" pitchFamily="34" charset="0"/>
              </a:rPr>
              <a:t>NIH presented at WANDA 2022 and NP is coordinating additional discussions to see where there may be overlap</a:t>
            </a:r>
          </a:p>
          <a:p>
            <a:pPr>
              <a:spcAft>
                <a:spcPts val="1000"/>
              </a:spcAft>
            </a:pPr>
            <a:r>
              <a:rPr lang="en-US" dirty="0">
                <a:latin typeface="Arial" panose="020B0604020202020204" pitchFamily="34" charset="0"/>
                <a:cs typeface="Arial" panose="020B0604020202020204" pitchFamily="34" charset="0"/>
              </a:rPr>
              <a:t>NP/NIH hosted a workshop in March 2023 on applications of nuclear physics for medicine</a:t>
            </a:r>
          </a:p>
          <a:p>
            <a:pPr>
              <a:spcAft>
                <a:spcPts val="1000"/>
              </a:spcAft>
            </a:pPr>
            <a:r>
              <a:rPr lang="en-US" b="1" dirty="0">
                <a:solidFill>
                  <a:schemeClr val="accent1"/>
                </a:solidFill>
                <a:latin typeface="Arial" panose="020B0604020202020204" pitchFamily="34" charset="0"/>
                <a:cs typeface="Arial" panose="020B0604020202020204" pitchFamily="34" charset="0"/>
              </a:rPr>
              <a:t>Align with Administration Priority </a:t>
            </a:r>
            <a:r>
              <a:rPr lang="en-US" dirty="0">
                <a:latin typeface="Arial" panose="020B0604020202020204" pitchFamily="34" charset="0"/>
                <a:cs typeface="Arial" panose="020B0604020202020204" pitchFamily="34" charset="0"/>
              </a:rPr>
              <a:t>related to Cancer Moonshot</a:t>
            </a:r>
          </a:p>
          <a:p>
            <a:pPr>
              <a:spcAft>
                <a:spcPts val="1000"/>
              </a:spcAft>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E40A724-B02E-DBD4-4DE5-8A43091BB1ED}"/>
              </a:ext>
            </a:extLst>
          </p:cNvPr>
          <p:cNvPicPr>
            <a:picLocks noChangeAspect="1"/>
          </p:cNvPicPr>
          <p:nvPr/>
        </p:nvPicPr>
        <p:blipFill>
          <a:blip r:embed="rId3"/>
          <a:stretch>
            <a:fillRect/>
          </a:stretch>
        </p:blipFill>
        <p:spPr>
          <a:xfrm>
            <a:off x="5026068" y="1204279"/>
            <a:ext cx="7004996" cy="2082002"/>
          </a:xfrm>
          <a:prstGeom prst="rect">
            <a:avLst/>
          </a:prstGeom>
          <a:ln>
            <a:solidFill>
              <a:schemeClr val="tx1"/>
            </a:solidFill>
          </a:ln>
        </p:spPr>
      </p:pic>
      <p:pic>
        <p:nvPicPr>
          <p:cNvPr id="4" name="Picture 3">
            <a:extLst>
              <a:ext uri="{FF2B5EF4-FFF2-40B4-BE49-F238E27FC236}">
                <a16:creationId xmlns:a16="http://schemas.microsoft.com/office/drawing/2014/main" id="{F829CF09-BA0D-66CA-5562-BE2870647ED6}"/>
              </a:ext>
            </a:extLst>
          </p:cNvPr>
          <p:cNvPicPr>
            <a:picLocks noChangeAspect="1"/>
          </p:cNvPicPr>
          <p:nvPr/>
        </p:nvPicPr>
        <p:blipFill>
          <a:blip r:embed="rId4"/>
          <a:stretch>
            <a:fillRect/>
          </a:stretch>
        </p:blipFill>
        <p:spPr>
          <a:xfrm>
            <a:off x="6685499" y="3603341"/>
            <a:ext cx="3042488" cy="3068576"/>
          </a:xfrm>
          <a:prstGeom prst="rect">
            <a:avLst/>
          </a:prstGeom>
        </p:spPr>
      </p:pic>
      <p:sp>
        <p:nvSpPr>
          <p:cNvPr id="7" name="TextBox 6">
            <a:extLst>
              <a:ext uri="{FF2B5EF4-FFF2-40B4-BE49-F238E27FC236}">
                <a16:creationId xmlns:a16="http://schemas.microsoft.com/office/drawing/2014/main" id="{E34D570F-1F66-43E2-07F0-0003112EE039}"/>
              </a:ext>
            </a:extLst>
          </p:cNvPr>
          <p:cNvSpPr txBox="1"/>
          <p:nvPr/>
        </p:nvSpPr>
        <p:spPr>
          <a:xfrm>
            <a:off x="7238057" y="2567649"/>
            <a:ext cx="4793007" cy="584775"/>
          </a:xfrm>
          <a:prstGeom prst="rect">
            <a:avLst/>
          </a:prstGeom>
          <a:noFill/>
        </p:spPr>
        <p:txBody>
          <a:bodyPr wrap="square" rtlCol="0">
            <a:spAutoFit/>
          </a:bodyPr>
          <a:lstStyle/>
          <a:p>
            <a:r>
              <a:rPr lang="en-US" sz="1600" dirty="0"/>
              <a:t>From WANDA 2022 highlighting the areas of uncertainty – </a:t>
            </a:r>
          </a:p>
        </p:txBody>
      </p:sp>
    </p:spTree>
    <p:extLst>
      <p:ext uri="{BB962C8B-B14F-4D97-AF65-F5344CB8AC3E}">
        <p14:creationId xmlns:p14="http://schemas.microsoft.com/office/powerpoint/2010/main" val="275762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1836" y="0"/>
            <a:ext cx="11787327" cy="902525"/>
          </a:xfrm>
        </p:spPr>
        <p:txBody>
          <a:bodyPr/>
          <a:lstStyle/>
          <a:p>
            <a:r>
              <a:rPr lang="en-US" dirty="0">
                <a:latin typeface="Arial" panose="020B0604020202020204" pitchFamily="34" charset="0"/>
                <a:cs typeface="Arial" panose="020B0604020202020204" pitchFamily="34" charset="0"/>
              </a:rPr>
              <a:t>Opportunity 5: Infrastructure</a:t>
            </a:r>
          </a:p>
        </p:txBody>
      </p:sp>
      <p:sp>
        <p:nvSpPr>
          <p:cNvPr id="6" name="Content Placeholder 3">
            <a:extLst>
              <a:ext uri="{FF2B5EF4-FFF2-40B4-BE49-F238E27FC236}">
                <a16:creationId xmlns:a16="http://schemas.microsoft.com/office/drawing/2014/main" id="{590DF4CE-7664-05A5-BB91-37D0DFAAACC5}"/>
              </a:ext>
            </a:extLst>
          </p:cNvPr>
          <p:cNvSpPr>
            <a:spLocks noGrp="1"/>
          </p:cNvSpPr>
          <p:nvPr>
            <p:ph idx="1"/>
          </p:nvPr>
        </p:nvSpPr>
        <p:spPr>
          <a:xfrm>
            <a:off x="500292" y="1258790"/>
            <a:ext cx="4244799" cy="5700275"/>
          </a:xfrm>
        </p:spPr>
        <p:txBody>
          <a:bodyPr>
            <a:normAutofit fontScale="62500" lnSpcReduction="20000"/>
          </a:bodyPr>
          <a:lstStyle/>
          <a:p>
            <a:pPr>
              <a:spcAft>
                <a:spcPts val="1000"/>
              </a:spcAft>
            </a:pPr>
            <a:r>
              <a:rPr lang="en-US" b="1" dirty="0">
                <a:solidFill>
                  <a:schemeClr val="accent1"/>
                </a:solidFill>
                <a:latin typeface="Arial" panose="020B0604020202020204" pitchFamily="34" charset="0"/>
                <a:cs typeface="Arial" panose="020B0604020202020204" pitchFamily="34" charset="0"/>
              </a:rPr>
              <a:t>Planned FOA to boost nuclear data workforce </a:t>
            </a:r>
            <a:r>
              <a:rPr lang="en-US" dirty="0">
                <a:latin typeface="Arial" panose="020B0604020202020204" pitchFamily="34" charset="0"/>
                <a:cs typeface="Arial" panose="020B0604020202020204" pitchFamily="34" charset="0"/>
              </a:rPr>
              <a:t>and help keep up with pace of incoming data. A special focus on evaluators and embedded ND staff is planned. </a:t>
            </a:r>
          </a:p>
          <a:p>
            <a:pPr>
              <a:spcAft>
                <a:spcPts val="1000"/>
              </a:spcAft>
            </a:pPr>
            <a:r>
              <a:rPr lang="en-US" b="1" dirty="0">
                <a:solidFill>
                  <a:schemeClr val="accent1"/>
                </a:solidFill>
                <a:latin typeface="Arial" panose="020B0604020202020204" pitchFamily="34" charset="0"/>
                <a:cs typeface="Arial" panose="020B0604020202020204" pitchFamily="34" charset="0"/>
              </a:rPr>
              <a:t>Incorporation of AI/ML methods </a:t>
            </a:r>
            <a:r>
              <a:rPr lang="en-US" dirty="0">
                <a:latin typeface="Arial" panose="020B0604020202020204" pitchFamily="34" charset="0"/>
                <a:cs typeface="Arial" panose="020B0604020202020204" pitchFamily="34" charset="0"/>
              </a:rPr>
              <a:t>into the nuclear data production pipeline to reduce timeline from beginning to end</a:t>
            </a:r>
          </a:p>
          <a:p>
            <a:pPr>
              <a:spcAft>
                <a:spcPts val="1000"/>
              </a:spcAft>
            </a:pPr>
            <a:r>
              <a:rPr lang="en-US" b="1" dirty="0">
                <a:solidFill>
                  <a:schemeClr val="accent1"/>
                </a:solidFill>
                <a:latin typeface="Arial" panose="020B0604020202020204" pitchFamily="34" charset="0"/>
                <a:cs typeface="Arial" panose="020B0604020202020204" pitchFamily="34" charset="0"/>
              </a:rPr>
              <a:t>Modernize databases </a:t>
            </a:r>
            <a:r>
              <a:rPr lang="en-US" dirty="0">
                <a:latin typeface="Arial" panose="020B0604020202020204" pitchFamily="34" charset="0"/>
                <a:cs typeface="Arial" panose="020B0604020202020204" pitchFamily="34" charset="0"/>
              </a:rPr>
              <a:t>to accommodate modern data sets to enable data preservation and sharing as well as improved/facilitated  access</a:t>
            </a:r>
          </a:p>
          <a:p>
            <a:pPr>
              <a:spcAft>
                <a:spcPts val="1000"/>
              </a:spcAft>
            </a:pPr>
            <a:r>
              <a:rPr lang="en-US" b="1" dirty="0">
                <a:solidFill>
                  <a:schemeClr val="accent1"/>
                </a:solidFill>
                <a:latin typeface="Arial" panose="020B0604020202020204" pitchFamily="34" charset="0"/>
                <a:cs typeface="Arial" panose="020B0604020202020204" pitchFamily="34" charset="0"/>
              </a:rPr>
              <a:t>Aligns with Administration priorities </a:t>
            </a:r>
            <a:r>
              <a:rPr lang="en-US" dirty="0">
                <a:latin typeface="Arial" panose="020B0604020202020204" pitchFamily="34" charset="0"/>
                <a:cs typeface="Arial" panose="020B0604020202020204" pitchFamily="34" charset="0"/>
              </a:rPr>
              <a:t>related to AI/ML and DEIA</a:t>
            </a:r>
          </a:p>
          <a:p>
            <a:pPr>
              <a:spcAft>
                <a:spcPts val="1000"/>
              </a:spcAft>
            </a:pPr>
            <a:endParaRPr lang="en-US"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F2618B74-8E7F-5001-CBF0-F0D73F20A622}"/>
              </a:ext>
            </a:extLst>
          </p:cNvPr>
          <p:cNvGrpSpPr/>
          <p:nvPr/>
        </p:nvGrpSpPr>
        <p:grpSpPr>
          <a:xfrm>
            <a:off x="9153789" y="907266"/>
            <a:ext cx="2720799" cy="2769558"/>
            <a:chOff x="8954173" y="677624"/>
            <a:chExt cx="2711753" cy="3049761"/>
          </a:xfrm>
        </p:grpSpPr>
        <p:pic>
          <p:nvPicPr>
            <p:cNvPr id="4" name="Picture 3">
              <a:extLst>
                <a:ext uri="{FF2B5EF4-FFF2-40B4-BE49-F238E27FC236}">
                  <a16:creationId xmlns:a16="http://schemas.microsoft.com/office/drawing/2014/main" id="{D18D6082-ADC5-ED13-2553-2264B9EDDCE5}"/>
                </a:ext>
              </a:extLst>
            </p:cNvPr>
            <p:cNvPicPr>
              <a:picLocks noChangeAspect="1"/>
            </p:cNvPicPr>
            <p:nvPr/>
          </p:nvPicPr>
          <p:blipFill rotWithShape="1">
            <a:blip r:embed="rId3">
              <a:extLst>
                <a:ext uri="{28A0092B-C50C-407E-A947-70E740481C1C}">
                  <a14:useLocalDpi xmlns:a14="http://schemas.microsoft.com/office/drawing/2010/main" val="0"/>
                </a:ext>
              </a:extLst>
            </a:blip>
            <a:srcRect t="10078" r="68662"/>
            <a:stretch/>
          </p:blipFill>
          <p:spPr>
            <a:xfrm>
              <a:off x="9183293" y="677624"/>
              <a:ext cx="2253515" cy="2319885"/>
            </a:xfrm>
            <a:prstGeom prst="rect">
              <a:avLst/>
            </a:prstGeom>
          </p:spPr>
        </p:pic>
        <p:sp>
          <p:nvSpPr>
            <p:cNvPr id="5" name="TextBox 4">
              <a:extLst>
                <a:ext uri="{FF2B5EF4-FFF2-40B4-BE49-F238E27FC236}">
                  <a16:creationId xmlns:a16="http://schemas.microsoft.com/office/drawing/2014/main" id="{9D1ED21A-ECE7-6592-A540-2367196B2315}"/>
                </a:ext>
              </a:extLst>
            </p:cNvPr>
            <p:cNvSpPr txBox="1"/>
            <p:nvPr/>
          </p:nvSpPr>
          <p:spPr>
            <a:xfrm>
              <a:off x="9183293" y="2785902"/>
              <a:ext cx="2253516" cy="707886"/>
            </a:xfrm>
            <a:prstGeom prst="rect">
              <a:avLst/>
            </a:prstGeom>
            <a:noFill/>
          </p:spPr>
          <p:txBody>
            <a:bodyPr wrap="square" rtlCol="0">
              <a:spAutoFit/>
            </a:bodyPr>
            <a:lstStyle/>
            <a:p>
              <a:pPr algn="ctr"/>
              <a:r>
                <a:rPr lang="en-US" sz="1100" i="1"/>
                <a:t>Sponsored by the office Nuclear Physics (NP)</a:t>
              </a:r>
            </a:p>
            <a:p>
              <a:endParaRPr lang="en-US"/>
            </a:p>
          </p:txBody>
        </p:sp>
        <p:sp>
          <p:nvSpPr>
            <p:cNvPr id="7" name="TextBox 6">
              <a:extLst>
                <a:ext uri="{FF2B5EF4-FFF2-40B4-BE49-F238E27FC236}">
                  <a16:creationId xmlns:a16="http://schemas.microsoft.com/office/drawing/2014/main" id="{9FB11995-BF37-3093-0F7B-26618D075DDB}"/>
                </a:ext>
              </a:extLst>
            </p:cNvPr>
            <p:cNvSpPr txBox="1"/>
            <p:nvPr/>
          </p:nvSpPr>
          <p:spPr>
            <a:xfrm>
              <a:off x="8954173" y="3450386"/>
              <a:ext cx="2711753" cy="276999"/>
            </a:xfrm>
            <a:prstGeom prst="rect">
              <a:avLst/>
            </a:prstGeom>
            <a:noFill/>
          </p:spPr>
          <p:txBody>
            <a:bodyPr wrap="square" rtlCol="0">
              <a:spAutoFit/>
            </a:bodyPr>
            <a:lstStyle/>
            <a:p>
              <a:pPr algn="ctr"/>
              <a:r>
                <a:rPr lang="en-US" sz="1200" b="1">
                  <a:hlinkClick r:id="rId4"/>
                </a:rPr>
                <a:t>https://www.nndc.bnl.gov/</a:t>
              </a:r>
              <a:r>
                <a:rPr lang="en-US" sz="1200" b="1"/>
                <a:t> </a:t>
              </a:r>
            </a:p>
          </p:txBody>
        </p:sp>
      </p:grpSp>
      <p:pic>
        <p:nvPicPr>
          <p:cNvPr id="9" name="Picture 8">
            <a:extLst>
              <a:ext uri="{FF2B5EF4-FFF2-40B4-BE49-F238E27FC236}">
                <a16:creationId xmlns:a16="http://schemas.microsoft.com/office/drawing/2014/main" id="{C9BF258F-0ECB-262E-3D08-49072B41CF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5623" y="1193100"/>
            <a:ext cx="3586252" cy="1467287"/>
          </a:xfrm>
          <a:prstGeom prst="rect">
            <a:avLst/>
          </a:prstGeom>
        </p:spPr>
      </p:pic>
      <p:sp>
        <p:nvSpPr>
          <p:cNvPr id="10" name="TextBox 9">
            <a:extLst>
              <a:ext uri="{FF2B5EF4-FFF2-40B4-BE49-F238E27FC236}">
                <a16:creationId xmlns:a16="http://schemas.microsoft.com/office/drawing/2014/main" id="{EA6BA0D2-6882-75B5-0590-25DACB454B62}"/>
              </a:ext>
            </a:extLst>
          </p:cNvPr>
          <p:cNvSpPr txBox="1"/>
          <p:nvPr/>
        </p:nvSpPr>
        <p:spPr>
          <a:xfrm>
            <a:off x="4796704" y="2873069"/>
            <a:ext cx="4751628" cy="523220"/>
          </a:xfrm>
          <a:prstGeom prst="rect">
            <a:avLst/>
          </a:prstGeom>
          <a:noFill/>
        </p:spPr>
        <p:txBody>
          <a:bodyPr wrap="square" rtlCol="0">
            <a:spAutoFit/>
          </a:bodyPr>
          <a:lstStyle/>
          <a:p>
            <a:pPr algn="ctr"/>
            <a:r>
              <a:rPr lang="en-US" sz="1400" b="1" dirty="0">
                <a:solidFill>
                  <a:schemeClr val="bg1">
                    <a:lumMod val="50000"/>
                  </a:schemeClr>
                </a:solidFill>
                <a:hlinkClick r:id="rId6">
                  <a:extLst>
                    <a:ext uri="{A12FA001-AC4F-418D-AE19-62706E023703}">
                      <ahyp:hlinkClr xmlns:ahyp="http://schemas.microsoft.com/office/drawing/2018/hyperlinkcolor" val="tx"/>
                    </a:ext>
                  </a:extLst>
                </a:hlinkClick>
              </a:rPr>
              <a:t>https://science.osti.gov/Initiatives/PuRe-Data/Resources-at-a-Glance</a:t>
            </a:r>
            <a:r>
              <a:rPr lang="en-US" sz="1400" b="1" dirty="0">
                <a:solidFill>
                  <a:schemeClr val="bg1">
                    <a:lumMod val="50000"/>
                  </a:schemeClr>
                </a:solidFill>
              </a:rPr>
              <a:t> </a:t>
            </a:r>
          </a:p>
        </p:txBody>
      </p:sp>
      <p:pic>
        <p:nvPicPr>
          <p:cNvPr id="11" name="Picture 10">
            <a:extLst>
              <a:ext uri="{FF2B5EF4-FFF2-40B4-BE49-F238E27FC236}">
                <a16:creationId xmlns:a16="http://schemas.microsoft.com/office/drawing/2014/main" id="{B169F2C8-9106-FE68-1519-D5E3B80FD4A3}"/>
              </a:ext>
            </a:extLst>
          </p:cNvPr>
          <p:cNvPicPr>
            <a:picLocks noChangeAspect="1"/>
          </p:cNvPicPr>
          <p:nvPr/>
        </p:nvPicPr>
        <p:blipFill>
          <a:blip r:embed="rId7">
            <a:extLst>
              <a:ext uri="{28A0092B-C50C-407E-A947-70E740481C1C}">
                <a14:useLocalDpi xmlns:a14="http://schemas.microsoft.com/office/drawing/2010/main" val="0"/>
              </a:ext>
            </a:extLst>
          </a:blip>
          <a:srcRect l="250" r="250"/>
          <a:stretch/>
        </p:blipFill>
        <p:spPr>
          <a:xfrm>
            <a:off x="5040569" y="3778244"/>
            <a:ext cx="4263899" cy="2508498"/>
          </a:xfrm>
          <a:prstGeom prst="rect">
            <a:avLst/>
          </a:prstGeom>
        </p:spPr>
      </p:pic>
      <p:pic>
        <p:nvPicPr>
          <p:cNvPr id="2" name="Picture 1">
            <a:extLst>
              <a:ext uri="{FF2B5EF4-FFF2-40B4-BE49-F238E27FC236}">
                <a16:creationId xmlns:a16="http://schemas.microsoft.com/office/drawing/2014/main" id="{0410071E-4377-39DF-8656-7D7CCF1D33E6}"/>
              </a:ext>
            </a:extLst>
          </p:cNvPr>
          <p:cNvPicPr>
            <a:picLocks noChangeAspect="1"/>
          </p:cNvPicPr>
          <p:nvPr/>
        </p:nvPicPr>
        <p:blipFill>
          <a:blip r:embed="rId8"/>
          <a:stretch>
            <a:fillRect/>
          </a:stretch>
        </p:blipFill>
        <p:spPr>
          <a:xfrm>
            <a:off x="9599946" y="4054003"/>
            <a:ext cx="2400051" cy="2245472"/>
          </a:xfrm>
          <a:prstGeom prst="rect">
            <a:avLst/>
          </a:prstGeom>
          <a:ln>
            <a:solidFill>
              <a:schemeClr val="tx1"/>
            </a:solidFill>
          </a:ln>
        </p:spPr>
      </p:pic>
    </p:spTree>
    <p:extLst>
      <p:ext uri="{BB962C8B-B14F-4D97-AF65-F5344CB8AC3E}">
        <p14:creationId xmlns:p14="http://schemas.microsoft.com/office/powerpoint/2010/main" val="2540842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13570" y="5598682"/>
            <a:ext cx="2359399" cy="160715"/>
          </a:xfrm>
          <a:prstGeom prst="rect">
            <a:avLst/>
          </a:prstGeom>
        </p:spPr>
        <p:txBody>
          <a:bodyPr vert="horz" wrap="square" lIns="0" tIns="11206" rIns="0" bIns="0" rtlCol="0">
            <a:spAutoFit/>
          </a:bodyPr>
          <a:lstStyle/>
          <a:p>
            <a:pPr marL="33619">
              <a:spcBef>
                <a:spcPts val="88"/>
              </a:spcBef>
            </a:pPr>
            <a:r>
              <a:rPr sz="971" dirty="0">
                <a:solidFill>
                  <a:srgbClr val="FFFFFF"/>
                </a:solidFill>
                <a:latin typeface="Calibri"/>
                <a:cs typeface="Calibri"/>
              </a:rPr>
              <a:t>USNDP</a:t>
            </a:r>
            <a:r>
              <a:rPr sz="971" spc="26" dirty="0">
                <a:solidFill>
                  <a:srgbClr val="FFFFFF"/>
                </a:solidFill>
                <a:latin typeface="Calibri"/>
                <a:cs typeface="Calibri"/>
              </a:rPr>
              <a:t> </a:t>
            </a:r>
            <a:r>
              <a:rPr sz="971" dirty="0">
                <a:solidFill>
                  <a:srgbClr val="FFFFFF"/>
                </a:solidFill>
                <a:latin typeface="Calibri"/>
                <a:cs typeface="Calibri"/>
              </a:rPr>
              <a:t>Budget</a:t>
            </a:r>
            <a:r>
              <a:rPr sz="971" spc="26" dirty="0">
                <a:solidFill>
                  <a:srgbClr val="FFFFFF"/>
                </a:solidFill>
                <a:latin typeface="Calibri"/>
                <a:cs typeface="Calibri"/>
              </a:rPr>
              <a:t> </a:t>
            </a:r>
            <a:r>
              <a:rPr sz="971" dirty="0">
                <a:solidFill>
                  <a:srgbClr val="FFFFFF"/>
                </a:solidFill>
                <a:latin typeface="Calibri"/>
                <a:cs typeface="Calibri"/>
              </a:rPr>
              <a:t>Briefing</a:t>
            </a:r>
            <a:r>
              <a:rPr sz="971" spc="26" dirty="0">
                <a:solidFill>
                  <a:srgbClr val="FFFFFF"/>
                </a:solidFill>
                <a:latin typeface="Calibri"/>
                <a:cs typeface="Calibri"/>
              </a:rPr>
              <a:t> </a:t>
            </a:r>
            <a:r>
              <a:rPr sz="971" dirty="0">
                <a:solidFill>
                  <a:srgbClr val="FFFFFF"/>
                </a:solidFill>
                <a:latin typeface="Calibri"/>
                <a:cs typeface="Calibri"/>
              </a:rPr>
              <a:t>–</a:t>
            </a:r>
            <a:r>
              <a:rPr sz="971" spc="26" dirty="0">
                <a:solidFill>
                  <a:srgbClr val="FFFFFF"/>
                </a:solidFill>
                <a:latin typeface="Calibri"/>
                <a:cs typeface="Calibri"/>
              </a:rPr>
              <a:t> </a:t>
            </a:r>
            <a:r>
              <a:rPr sz="971" dirty="0">
                <a:solidFill>
                  <a:srgbClr val="FFFFFF"/>
                </a:solidFill>
                <a:latin typeface="Calibri"/>
                <a:cs typeface="Calibri"/>
              </a:rPr>
              <a:t>February</a:t>
            </a:r>
            <a:r>
              <a:rPr sz="971" spc="26" dirty="0">
                <a:solidFill>
                  <a:srgbClr val="FFFFFF"/>
                </a:solidFill>
                <a:latin typeface="Calibri"/>
                <a:cs typeface="Calibri"/>
              </a:rPr>
              <a:t> </a:t>
            </a:r>
            <a:r>
              <a:rPr sz="971" dirty="0">
                <a:solidFill>
                  <a:srgbClr val="FFFFFF"/>
                </a:solidFill>
                <a:latin typeface="Calibri"/>
                <a:cs typeface="Calibri"/>
              </a:rPr>
              <a:t>13</a:t>
            </a:r>
            <a:r>
              <a:rPr sz="927" baseline="23809" dirty="0">
                <a:solidFill>
                  <a:srgbClr val="FFFFFF"/>
                </a:solidFill>
                <a:latin typeface="Calibri"/>
                <a:cs typeface="Calibri"/>
              </a:rPr>
              <a:t>th</a:t>
            </a:r>
            <a:r>
              <a:rPr sz="971" dirty="0">
                <a:solidFill>
                  <a:srgbClr val="FFFFFF"/>
                </a:solidFill>
                <a:latin typeface="Calibri"/>
                <a:cs typeface="Calibri"/>
              </a:rPr>
              <a:t>,</a:t>
            </a:r>
            <a:r>
              <a:rPr sz="971" spc="22" dirty="0">
                <a:solidFill>
                  <a:srgbClr val="FFFFFF"/>
                </a:solidFill>
                <a:latin typeface="Calibri"/>
                <a:cs typeface="Calibri"/>
              </a:rPr>
              <a:t> </a:t>
            </a:r>
            <a:r>
              <a:rPr sz="971" spc="-18" dirty="0">
                <a:solidFill>
                  <a:srgbClr val="FFFFFF"/>
                </a:solidFill>
                <a:latin typeface="Calibri"/>
                <a:cs typeface="Calibri"/>
              </a:rPr>
              <a:t>2024</a:t>
            </a:r>
            <a:endParaRPr sz="971">
              <a:latin typeface="Calibri"/>
              <a:cs typeface="Calibri"/>
            </a:endParaRPr>
          </a:p>
        </p:txBody>
      </p:sp>
      <p:pic>
        <p:nvPicPr>
          <p:cNvPr id="3" name="object 3"/>
          <p:cNvPicPr/>
          <p:nvPr/>
        </p:nvPicPr>
        <p:blipFill>
          <a:blip r:embed="rId2" cstate="print"/>
          <a:stretch>
            <a:fillRect/>
          </a:stretch>
        </p:blipFill>
        <p:spPr>
          <a:xfrm>
            <a:off x="1882914" y="5571941"/>
            <a:ext cx="2627005" cy="236516"/>
          </a:xfrm>
          <a:prstGeom prst="rect">
            <a:avLst/>
          </a:prstGeom>
        </p:spPr>
      </p:pic>
      <p:sp>
        <p:nvSpPr>
          <p:cNvPr id="4" name="object 4"/>
          <p:cNvSpPr txBox="1">
            <a:spLocks noGrp="1"/>
          </p:cNvSpPr>
          <p:nvPr>
            <p:ph type="title"/>
          </p:nvPr>
        </p:nvSpPr>
        <p:spPr>
          <a:xfrm>
            <a:off x="2438624" y="1042723"/>
            <a:ext cx="3651437" cy="880528"/>
          </a:xfrm>
          <a:prstGeom prst="rect">
            <a:avLst/>
          </a:prstGeom>
        </p:spPr>
        <p:txBody>
          <a:bodyPr vert="horz" wrap="square" lIns="0" tIns="11206" rIns="0" bIns="0" rtlCol="0" anchor="ctr">
            <a:spAutoFit/>
          </a:bodyPr>
          <a:lstStyle/>
          <a:p>
            <a:pPr marL="11206">
              <a:lnSpc>
                <a:spcPct val="100000"/>
              </a:lnSpc>
              <a:spcBef>
                <a:spcPts val="88"/>
              </a:spcBef>
            </a:pPr>
            <a:r>
              <a:rPr sz="2824" spc="-22" dirty="0"/>
              <a:t>ENDF/B-</a:t>
            </a:r>
            <a:r>
              <a:rPr sz="2824" dirty="0"/>
              <a:t>VIII.1</a:t>
            </a:r>
            <a:r>
              <a:rPr sz="2824" spc="18" dirty="0"/>
              <a:t> </a:t>
            </a:r>
            <a:r>
              <a:rPr sz="2824" spc="-9" dirty="0"/>
              <a:t>release</a:t>
            </a:r>
            <a:endParaRPr sz="2824"/>
          </a:p>
        </p:txBody>
      </p:sp>
      <p:sp>
        <p:nvSpPr>
          <p:cNvPr id="5" name="object 5"/>
          <p:cNvSpPr txBox="1"/>
          <p:nvPr/>
        </p:nvSpPr>
        <p:spPr>
          <a:xfrm>
            <a:off x="1964820" y="1171005"/>
            <a:ext cx="5711857" cy="781662"/>
          </a:xfrm>
          <a:prstGeom prst="rect">
            <a:avLst/>
          </a:prstGeom>
        </p:spPr>
        <p:txBody>
          <a:bodyPr vert="horz" wrap="square" lIns="0" tIns="42582" rIns="0" bIns="0" rtlCol="0">
            <a:spAutoFit/>
          </a:bodyPr>
          <a:lstStyle/>
          <a:p>
            <a:pPr marL="11206" marR="4483">
              <a:spcBef>
                <a:spcPts val="335"/>
              </a:spcBef>
            </a:pPr>
            <a:r>
              <a:rPr sz="2400" i="1" spc="-22" dirty="0">
                <a:solidFill>
                  <a:srgbClr val="0070C0"/>
                </a:solidFill>
                <a:latin typeface="Arial"/>
                <a:cs typeface="Arial"/>
              </a:rPr>
              <a:t>Recommended</a:t>
            </a:r>
            <a:r>
              <a:rPr sz="2400" i="1" spc="-71" dirty="0">
                <a:solidFill>
                  <a:srgbClr val="0070C0"/>
                </a:solidFill>
                <a:latin typeface="Arial"/>
                <a:cs typeface="Arial"/>
              </a:rPr>
              <a:t> </a:t>
            </a:r>
            <a:r>
              <a:rPr sz="2400" i="1" dirty="0">
                <a:solidFill>
                  <a:srgbClr val="0070C0"/>
                </a:solidFill>
                <a:latin typeface="Arial"/>
                <a:cs typeface="Arial"/>
              </a:rPr>
              <a:t>cross</a:t>
            </a:r>
            <a:r>
              <a:rPr sz="2400" i="1" spc="-62" dirty="0">
                <a:solidFill>
                  <a:srgbClr val="0070C0"/>
                </a:solidFill>
                <a:latin typeface="Arial"/>
                <a:cs typeface="Arial"/>
              </a:rPr>
              <a:t> </a:t>
            </a:r>
            <a:r>
              <a:rPr sz="2400" i="1" spc="-9" dirty="0">
                <a:solidFill>
                  <a:srgbClr val="0070C0"/>
                </a:solidFill>
                <a:latin typeface="Arial"/>
                <a:cs typeface="Arial"/>
              </a:rPr>
              <a:t>sections</a:t>
            </a:r>
            <a:r>
              <a:rPr sz="2400" i="1" spc="-62" dirty="0">
                <a:solidFill>
                  <a:srgbClr val="0070C0"/>
                </a:solidFill>
                <a:latin typeface="Arial"/>
                <a:cs typeface="Arial"/>
              </a:rPr>
              <a:t> </a:t>
            </a:r>
            <a:r>
              <a:rPr sz="2400" i="1" dirty="0">
                <a:solidFill>
                  <a:srgbClr val="0070C0"/>
                </a:solidFill>
                <a:latin typeface="Arial"/>
                <a:cs typeface="Arial"/>
              </a:rPr>
              <a:t>and</a:t>
            </a:r>
            <a:r>
              <a:rPr sz="2400" i="1" spc="-71" dirty="0">
                <a:solidFill>
                  <a:srgbClr val="0070C0"/>
                </a:solidFill>
                <a:latin typeface="Arial"/>
                <a:cs typeface="Arial"/>
              </a:rPr>
              <a:t> </a:t>
            </a:r>
            <a:r>
              <a:rPr sz="2400" i="1" spc="-18" dirty="0">
                <a:solidFill>
                  <a:srgbClr val="0070C0"/>
                </a:solidFill>
                <a:latin typeface="Arial"/>
                <a:cs typeface="Arial"/>
              </a:rPr>
              <a:t>distributions</a:t>
            </a:r>
            <a:r>
              <a:rPr sz="2400" i="1" spc="-62" dirty="0">
                <a:solidFill>
                  <a:srgbClr val="0070C0"/>
                </a:solidFill>
                <a:latin typeface="Arial"/>
                <a:cs typeface="Arial"/>
              </a:rPr>
              <a:t> </a:t>
            </a:r>
            <a:r>
              <a:rPr sz="2400" i="1" spc="-22" dirty="0">
                <a:solidFill>
                  <a:srgbClr val="0070C0"/>
                </a:solidFill>
                <a:latin typeface="Arial"/>
                <a:cs typeface="Arial"/>
              </a:rPr>
              <a:t>for </a:t>
            </a:r>
            <a:r>
              <a:rPr sz="2400" i="1" dirty="0">
                <a:solidFill>
                  <a:srgbClr val="0070C0"/>
                </a:solidFill>
                <a:latin typeface="Arial"/>
                <a:cs typeface="Arial"/>
              </a:rPr>
              <a:t>all</a:t>
            </a:r>
            <a:r>
              <a:rPr sz="2400" i="1" spc="-75" dirty="0">
                <a:solidFill>
                  <a:srgbClr val="0070C0"/>
                </a:solidFill>
                <a:latin typeface="Arial"/>
                <a:cs typeface="Arial"/>
              </a:rPr>
              <a:t> </a:t>
            </a:r>
            <a:r>
              <a:rPr sz="2400" i="1" spc="-9" dirty="0">
                <a:solidFill>
                  <a:srgbClr val="0070C0"/>
                </a:solidFill>
                <a:latin typeface="Arial"/>
                <a:cs typeface="Arial"/>
              </a:rPr>
              <a:t>nuclear</a:t>
            </a:r>
            <a:r>
              <a:rPr sz="2400" i="1" spc="-66" dirty="0">
                <a:solidFill>
                  <a:srgbClr val="0070C0"/>
                </a:solidFill>
                <a:latin typeface="Arial"/>
                <a:cs typeface="Arial"/>
              </a:rPr>
              <a:t> </a:t>
            </a:r>
            <a:r>
              <a:rPr sz="2400" i="1" spc="-9" dirty="0">
                <a:solidFill>
                  <a:srgbClr val="0070C0"/>
                </a:solidFill>
                <a:latin typeface="Arial"/>
                <a:cs typeface="Arial"/>
              </a:rPr>
              <a:t>applications</a:t>
            </a:r>
            <a:endParaRPr sz="2400" dirty="0">
              <a:latin typeface="Arial"/>
              <a:cs typeface="Arial"/>
            </a:endParaRPr>
          </a:p>
        </p:txBody>
      </p:sp>
      <p:sp>
        <p:nvSpPr>
          <p:cNvPr id="6" name="object 6"/>
          <p:cNvSpPr txBox="1"/>
          <p:nvPr/>
        </p:nvSpPr>
        <p:spPr>
          <a:xfrm>
            <a:off x="9959693" y="5577615"/>
            <a:ext cx="132229" cy="147058"/>
          </a:xfrm>
          <a:prstGeom prst="rect">
            <a:avLst/>
          </a:prstGeom>
        </p:spPr>
        <p:txBody>
          <a:bodyPr vert="horz" wrap="square" lIns="0" tIns="11206" rIns="0" bIns="0" rtlCol="0">
            <a:spAutoFit/>
          </a:bodyPr>
          <a:lstStyle/>
          <a:p>
            <a:pPr marL="11206">
              <a:spcBef>
                <a:spcPts val="88"/>
              </a:spcBef>
            </a:pPr>
            <a:r>
              <a:rPr sz="882" spc="-22" dirty="0">
                <a:solidFill>
                  <a:srgbClr val="FFFFFF"/>
                </a:solidFill>
                <a:latin typeface="Calibri"/>
                <a:cs typeface="Calibri"/>
              </a:rPr>
              <a:t>66</a:t>
            </a:r>
            <a:endParaRPr sz="882">
              <a:latin typeface="Calibri"/>
              <a:cs typeface="Calibri"/>
            </a:endParaRPr>
          </a:p>
        </p:txBody>
      </p:sp>
      <p:sp>
        <p:nvSpPr>
          <p:cNvPr id="7" name="object 7"/>
          <p:cNvSpPr/>
          <p:nvPr/>
        </p:nvSpPr>
        <p:spPr>
          <a:xfrm>
            <a:off x="1964820" y="2251925"/>
            <a:ext cx="3264834" cy="412937"/>
          </a:xfrm>
          <a:custGeom>
            <a:avLst/>
            <a:gdLst/>
            <a:ahLst/>
            <a:cxnLst/>
            <a:rect l="l" t="t" r="r" b="b"/>
            <a:pathLst>
              <a:path w="3700145" h="467994">
                <a:moveTo>
                  <a:pt x="3700001" y="0"/>
                </a:moveTo>
                <a:lnTo>
                  <a:pt x="0" y="0"/>
                </a:lnTo>
                <a:lnTo>
                  <a:pt x="0" y="467818"/>
                </a:lnTo>
                <a:lnTo>
                  <a:pt x="3700001" y="467818"/>
                </a:lnTo>
                <a:lnTo>
                  <a:pt x="3700001" y="0"/>
                </a:lnTo>
                <a:close/>
              </a:path>
            </a:pathLst>
          </a:custGeom>
          <a:solidFill>
            <a:srgbClr val="3494BA"/>
          </a:solidFill>
        </p:spPr>
        <p:txBody>
          <a:bodyPr wrap="square" lIns="0" tIns="0" rIns="0" bIns="0" rtlCol="0"/>
          <a:lstStyle/>
          <a:p>
            <a:endParaRPr sz="1588"/>
          </a:p>
        </p:txBody>
      </p:sp>
      <p:sp>
        <p:nvSpPr>
          <p:cNvPr id="8" name="object 8"/>
          <p:cNvSpPr txBox="1"/>
          <p:nvPr/>
        </p:nvSpPr>
        <p:spPr>
          <a:xfrm>
            <a:off x="1994732" y="2270985"/>
            <a:ext cx="3206003" cy="358975"/>
          </a:xfrm>
          <a:prstGeom prst="rect">
            <a:avLst/>
          </a:prstGeom>
        </p:spPr>
        <p:txBody>
          <a:bodyPr vert="horz" wrap="square" lIns="0" tIns="11206" rIns="0" bIns="0" rtlCol="0">
            <a:spAutoFit/>
          </a:bodyPr>
          <a:lstStyle/>
          <a:p>
            <a:pPr marR="35300" algn="ctr">
              <a:lnSpc>
                <a:spcPts val="1354"/>
              </a:lnSpc>
              <a:spcBef>
                <a:spcPts val="88"/>
              </a:spcBef>
            </a:pPr>
            <a:r>
              <a:rPr sz="1147" dirty="0">
                <a:solidFill>
                  <a:srgbClr val="FFFFFF"/>
                </a:solidFill>
                <a:latin typeface="Arial"/>
                <a:cs typeface="Arial"/>
              </a:rPr>
              <a:t>The</a:t>
            </a:r>
            <a:r>
              <a:rPr sz="1147" spc="-44" dirty="0">
                <a:solidFill>
                  <a:srgbClr val="FFFFFF"/>
                </a:solidFill>
                <a:latin typeface="Arial"/>
                <a:cs typeface="Arial"/>
              </a:rPr>
              <a:t> </a:t>
            </a:r>
            <a:r>
              <a:rPr sz="1147" dirty="0">
                <a:solidFill>
                  <a:srgbClr val="FFFFFF"/>
                </a:solidFill>
                <a:latin typeface="Arial"/>
                <a:cs typeface="Arial"/>
              </a:rPr>
              <a:t>next</a:t>
            </a:r>
            <a:r>
              <a:rPr sz="1147" spc="-35" dirty="0">
                <a:solidFill>
                  <a:srgbClr val="FFFFFF"/>
                </a:solidFill>
                <a:latin typeface="Arial"/>
                <a:cs typeface="Arial"/>
              </a:rPr>
              <a:t> </a:t>
            </a:r>
            <a:r>
              <a:rPr sz="1147" spc="-9" dirty="0">
                <a:solidFill>
                  <a:srgbClr val="FFFFFF"/>
                </a:solidFill>
                <a:latin typeface="Arial"/>
                <a:cs typeface="Arial"/>
              </a:rPr>
              <a:t>release</a:t>
            </a:r>
            <a:r>
              <a:rPr sz="1147" spc="-44" dirty="0">
                <a:solidFill>
                  <a:srgbClr val="FFFFFF"/>
                </a:solidFill>
                <a:latin typeface="Arial"/>
                <a:cs typeface="Arial"/>
              </a:rPr>
              <a:t> </a:t>
            </a:r>
            <a:r>
              <a:rPr sz="1147" dirty="0">
                <a:solidFill>
                  <a:srgbClr val="FFFFFF"/>
                </a:solidFill>
                <a:latin typeface="Arial"/>
                <a:cs typeface="Arial"/>
              </a:rPr>
              <a:t>is</a:t>
            </a:r>
            <a:r>
              <a:rPr sz="1147" spc="-44" dirty="0">
                <a:solidFill>
                  <a:srgbClr val="FFFFFF"/>
                </a:solidFill>
                <a:latin typeface="Arial"/>
                <a:cs typeface="Arial"/>
              </a:rPr>
              <a:t> </a:t>
            </a:r>
            <a:r>
              <a:rPr sz="1147" spc="-18" dirty="0">
                <a:solidFill>
                  <a:srgbClr val="FFFFFF"/>
                </a:solidFill>
                <a:latin typeface="Arial"/>
                <a:cs typeface="Arial"/>
              </a:rPr>
              <a:t>scheduled</a:t>
            </a:r>
            <a:r>
              <a:rPr sz="1147" spc="-44" dirty="0">
                <a:solidFill>
                  <a:srgbClr val="FFFFFF"/>
                </a:solidFill>
                <a:latin typeface="Arial"/>
                <a:cs typeface="Arial"/>
              </a:rPr>
              <a:t> </a:t>
            </a:r>
            <a:r>
              <a:rPr sz="1147" dirty="0">
                <a:solidFill>
                  <a:srgbClr val="FFFFFF"/>
                </a:solidFill>
                <a:latin typeface="Arial"/>
                <a:cs typeface="Arial"/>
              </a:rPr>
              <a:t>for</a:t>
            </a:r>
            <a:r>
              <a:rPr sz="1147" spc="-31" dirty="0">
                <a:solidFill>
                  <a:srgbClr val="FFFFFF"/>
                </a:solidFill>
                <a:latin typeface="Arial"/>
                <a:cs typeface="Arial"/>
              </a:rPr>
              <a:t> </a:t>
            </a:r>
            <a:r>
              <a:rPr sz="1147" b="1" u="sng" dirty="0">
                <a:solidFill>
                  <a:srgbClr val="FFFFFF"/>
                </a:solidFill>
                <a:uFill>
                  <a:solidFill>
                    <a:srgbClr val="FFFFFF"/>
                  </a:solidFill>
                </a:uFill>
                <a:latin typeface="Arial"/>
                <a:cs typeface="Arial"/>
              </a:rPr>
              <a:t>May</a:t>
            </a:r>
            <a:r>
              <a:rPr sz="1147" b="1" u="sng" spc="-44" dirty="0">
                <a:solidFill>
                  <a:srgbClr val="FFFFFF"/>
                </a:solidFill>
                <a:uFill>
                  <a:solidFill>
                    <a:srgbClr val="FFFFFF"/>
                  </a:solidFill>
                </a:uFill>
                <a:latin typeface="Arial"/>
                <a:cs typeface="Arial"/>
              </a:rPr>
              <a:t> </a:t>
            </a:r>
            <a:r>
              <a:rPr sz="1147" b="1" u="sng" spc="-18" dirty="0">
                <a:solidFill>
                  <a:srgbClr val="FFFFFF"/>
                </a:solidFill>
                <a:uFill>
                  <a:solidFill>
                    <a:srgbClr val="FFFFFF"/>
                  </a:solidFill>
                </a:uFill>
                <a:latin typeface="Arial"/>
                <a:cs typeface="Arial"/>
              </a:rPr>
              <a:t>2024!</a:t>
            </a:r>
            <a:endParaRPr sz="1147">
              <a:latin typeface="Arial"/>
              <a:cs typeface="Arial"/>
            </a:endParaRPr>
          </a:p>
          <a:p>
            <a:pPr algn="ctr">
              <a:lnSpc>
                <a:spcPts val="1354"/>
              </a:lnSpc>
            </a:pPr>
            <a:r>
              <a:rPr sz="1147" dirty="0">
                <a:solidFill>
                  <a:srgbClr val="FFFFFF"/>
                </a:solidFill>
                <a:latin typeface="Arial"/>
                <a:cs typeface="Arial"/>
              </a:rPr>
              <a:t>It</a:t>
            </a:r>
            <a:r>
              <a:rPr sz="1147" spc="-40" dirty="0">
                <a:solidFill>
                  <a:srgbClr val="FFFFFF"/>
                </a:solidFill>
                <a:latin typeface="Arial"/>
                <a:cs typeface="Arial"/>
              </a:rPr>
              <a:t> </a:t>
            </a:r>
            <a:r>
              <a:rPr sz="1147" dirty="0">
                <a:solidFill>
                  <a:srgbClr val="FFFFFF"/>
                </a:solidFill>
                <a:latin typeface="Arial"/>
                <a:cs typeface="Arial"/>
              </a:rPr>
              <a:t>will</a:t>
            </a:r>
            <a:r>
              <a:rPr sz="1147" spc="-44" dirty="0">
                <a:solidFill>
                  <a:srgbClr val="FFFFFF"/>
                </a:solidFill>
                <a:latin typeface="Arial"/>
                <a:cs typeface="Arial"/>
              </a:rPr>
              <a:t> </a:t>
            </a:r>
            <a:r>
              <a:rPr sz="1147" dirty="0">
                <a:solidFill>
                  <a:srgbClr val="FFFFFF"/>
                </a:solidFill>
                <a:latin typeface="Arial"/>
                <a:cs typeface="Arial"/>
              </a:rPr>
              <a:t>have</a:t>
            </a:r>
            <a:r>
              <a:rPr sz="1147" spc="-49" dirty="0">
                <a:solidFill>
                  <a:srgbClr val="FFFFFF"/>
                </a:solidFill>
                <a:latin typeface="Arial"/>
                <a:cs typeface="Arial"/>
              </a:rPr>
              <a:t> </a:t>
            </a:r>
            <a:r>
              <a:rPr sz="1147" b="1" u="sng" dirty="0">
                <a:solidFill>
                  <a:srgbClr val="FFFFFF"/>
                </a:solidFill>
                <a:uFill>
                  <a:solidFill>
                    <a:srgbClr val="FFFFFF"/>
                  </a:solidFill>
                </a:uFill>
                <a:latin typeface="Arial"/>
                <a:cs typeface="Arial"/>
              </a:rPr>
              <a:t>major</a:t>
            </a:r>
            <a:r>
              <a:rPr sz="1147" b="1" spc="-44" dirty="0">
                <a:solidFill>
                  <a:srgbClr val="FFFFFF"/>
                </a:solidFill>
                <a:latin typeface="Arial"/>
                <a:cs typeface="Arial"/>
              </a:rPr>
              <a:t> </a:t>
            </a:r>
            <a:r>
              <a:rPr sz="1147" spc="-9" dirty="0">
                <a:solidFill>
                  <a:srgbClr val="FFFFFF"/>
                </a:solidFill>
                <a:latin typeface="Arial"/>
                <a:cs typeface="Arial"/>
              </a:rPr>
              <a:t>impact</a:t>
            </a:r>
            <a:r>
              <a:rPr sz="1147" spc="-40" dirty="0">
                <a:solidFill>
                  <a:srgbClr val="FFFFFF"/>
                </a:solidFill>
                <a:latin typeface="Arial"/>
                <a:cs typeface="Arial"/>
              </a:rPr>
              <a:t> </a:t>
            </a:r>
            <a:r>
              <a:rPr sz="1147" dirty="0">
                <a:solidFill>
                  <a:srgbClr val="FFFFFF"/>
                </a:solidFill>
                <a:latin typeface="Arial"/>
                <a:cs typeface="Arial"/>
              </a:rPr>
              <a:t>in</a:t>
            </a:r>
            <a:r>
              <a:rPr sz="1147" spc="-44" dirty="0">
                <a:solidFill>
                  <a:srgbClr val="FFFFFF"/>
                </a:solidFill>
                <a:latin typeface="Arial"/>
                <a:cs typeface="Arial"/>
              </a:rPr>
              <a:t> </a:t>
            </a:r>
            <a:r>
              <a:rPr sz="1147" dirty="0">
                <a:solidFill>
                  <a:srgbClr val="FFFFFF"/>
                </a:solidFill>
                <a:latin typeface="Arial"/>
                <a:cs typeface="Arial"/>
              </a:rPr>
              <a:t>the</a:t>
            </a:r>
            <a:r>
              <a:rPr sz="1147" spc="-49" dirty="0">
                <a:solidFill>
                  <a:srgbClr val="FFFFFF"/>
                </a:solidFill>
                <a:latin typeface="Arial"/>
                <a:cs typeface="Arial"/>
              </a:rPr>
              <a:t> </a:t>
            </a:r>
            <a:r>
              <a:rPr sz="1147" spc="-9" dirty="0">
                <a:solidFill>
                  <a:srgbClr val="FFFFFF"/>
                </a:solidFill>
                <a:latin typeface="Arial"/>
                <a:cs typeface="Arial"/>
              </a:rPr>
              <a:t>whole</a:t>
            </a:r>
            <a:r>
              <a:rPr sz="1147" spc="-49" dirty="0">
                <a:solidFill>
                  <a:srgbClr val="FFFFFF"/>
                </a:solidFill>
                <a:latin typeface="Arial"/>
                <a:cs typeface="Arial"/>
              </a:rPr>
              <a:t> </a:t>
            </a:r>
            <a:r>
              <a:rPr sz="1147" spc="-9" dirty="0">
                <a:solidFill>
                  <a:srgbClr val="FFFFFF"/>
                </a:solidFill>
                <a:latin typeface="Arial"/>
                <a:cs typeface="Arial"/>
              </a:rPr>
              <a:t>community!.</a:t>
            </a:r>
            <a:endParaRPr sz="1147">
              <a:latin typeface="Arial"/>
              <a:cs typeface="Arial"/>
            </a:endParaRPr>
          </a:p>
        </p:txBody>
      </p:sp>
      <p:grpSp>
        <p:nvGrpSpPr>
          <p:cNvPr id="9" name="object 9"/>
          <p:cNvGrpSpPr/>
          <p:nvPr/>
        </p:nvGrpSpPr>
        <p:grpSpPr>
          <a:xfrm>
            <a:off x="5329737" y="1407822"/>
            <a:ext cx="5323354" cy="4371975"/>
            <a:chOff x="3873804" y="1243504"/>
            <a:chExt cx="6033135" cy="4954905"/>
          </a:xfrm>
        </p:grpSpPr>
        <p:pic>
          <p:nvPicPr>
            <p:cNvPr id="10" name="object 10"/>
            <p:cNvPicPr/>
            <p:nvPr/>
          </p:nvPicPr>
          <p:blipFill>
            <a:blip r:embed="rId3" cstate="print"/>
            <a:stretch>
              <a:fillRect/>
            </a:stretch>
          </p:blipFill>
          <p:spPr>
            <a:xfrm>
              <a:off x="7829791" y="1243504"/>
              <a:ext cx="1825465" cy="991349"/>
            </a:xfrm>
            <a:prstGeom prst="rect">
              <a:avLst/>
            </a:prstGeom>
          </p:spPr>
        </p:pic>
        <p:pic>
          <p:nvPicPr>
            <p:cNvPr id="11" name="object 11"/>
            <p:cNvPicPr/>
            <p:nvPr/>
          </p:nvPicPr>
          <p:blipFill>
            <a:blip r:embed="rId4" cstate="print"/>
            <a:stretch>
              <a:fillRect/>
            </a:stretch>
          </p:blipFill>
          <p:spPr>
            <a:xfrm>
              <a:off x="3873804" y="2603394"/>
              <a:ext cx="6032957" cy="3594440"/>
            </a:xfrm>
            <a:prstGeom prst="rect">
              <a:avLst/>
            </a:prstGeom>
          </p:spPr>
        </p:pic>
      </p:grpSp>
      <p:sp>
        <p:nvSpPr>
          <p:cNvPr id="12" name="object 12"/>
          <p:cNvSpPr txBox="1"/>
          <p:nvPr/>
        </p:nvSpPr>
        <p:spPr>
          <a:xfrm>
            <a:off x="2019152" y="2816038"/>
            <a:ext cx="2509557" cy="622637"/>
          </a:xfrm>
          <a:prstGeom prst="rect">
            <a:avLst/>
          </a:prstGeom>
        </p:spPr>
        <p:txBody>
          <a:bodyPr vert="horz" wrap="square" lIns="0" tIns="11206" rIns="0" bIns="0" rtlCol="0">
            <a:spAutoFit/>
          </a:bodyPr>
          <a:lstStyle/>
          <a:p>
            <a:pPr marL="170899" marR="4483" indent="-160253">
              <a:spcBef>
                <a:spcPts val="88"/>
              </a:spcBef>
              <a:buChar char="•"/>
              <a:tabLst>
                <a:tab pos="172019" algn="l"/>
              </a:tabLst>
            </a:pPr>
            <a:r>
              <a:rPr sz="1324" dirty="0">
                <a:latin typeface="Arial"/>
                <a:cs typeface="Arial"/>
              </a:rPr>
              <a:t>Many, many</a:t>
            </a:r>
            <a:r>
              <a:rPr sz="1324" spc="4" dirty="0">
                <a:latin typeface="Arial"/>
                <a:cs typeface="Arial"/>
              </a:rPr>
              <a:t> </a:t>
            </a:r>
            <a:r>
              <a:rPr sz="1324" dirty="0">
                <a:latin typeface="Arial"/>
                <a:cs typeface="Arial"/>
              </a:rPr>
              <a:t>important </a:t>
            </a:r>
            <a:r>
              <a:rPr sz="1324" spc="-22" dirty="0">
                <a:latin typeface="Arial"/>
                <a:cs typeface="Arial"/>
              </a:rPr>
              <a:t>and 	</a:t>
            </a:r>
            <a:r>
              <a:rPr sz="1324" dirty="0">
                <a:latin typeface="Arial"/>
                <a:cs typeface="Arial"/>
              </a:rPr>
              <a:t>substantial</a:t>
            </a:r>
            <a:r>
              <a:rPr sz="1324" spc="18" dirty="0">
                <a:latin typeface="Arial"/>
                <a:cs typeface="Arial"/>
              </a:rPr>
              <a:t> </a:t>
            </a:r>
            <a:r>
              <a:rPr sz="1324" dirty="0">
                <a:latin typeface="Arial"/>
                <a:cs typeface="Arial"/>
              </a:rPr>
              <a:t>changes</a:t>
            </a:r>
            <a:r>
              <a:rPr sz="1324" spc="22" dirty="0">
                <a:latin typeface="Arial"/>
                <a:cs typeface="Arial"/>
              </a:rPr>
              <a:t> </a:t>
            </a:r>
            <a:r>
              <a:rPr sz="1324" dirty="0">
                <a:latin typeface="Arial"/>
                <a:cs typeface="Arial"/>
              </a:rPr>
              <a:t>are</a:t>
            </a:r>
            <a:r>
              <a:rPr sz="1324" spc="26" dirty="0">
                <a:latin typeface="Arial"/>
                <a:cs typeface="Arial"/>
              </a:rPr>
              <a:t> </a:t>
            </a:r>
            <a:r>
              <a:rPr sz="1324" dirty="0">
                <a:latin typeface="Arial"/>
                <a:cs typeface="Arial"/>
              </a:rPr>
              <a:t>on</a:t>
            </a:r>
            <a:r>
              <a:rPr sz="1324" spc="26" dirty="0">
                <a:latin typeface="Arial"/>
                <a:cs typeface="Arial"/>
              </a:rPr>
              <a:t> </a:t>
            </a:r>
            <a:r>
              <a:rPr sz="1324" spc="-22" dirty="0">
                <a:latin typeface="Arial"/>
                <a:cs typeface="Arial"/>
              </a:rPr>
              <a:t>the 	</a:t>
            </a:r>
            <a:r>
              <a:rPr sz="1324" spc="-18" dirty="0">
                <a:latin typeface="Arial"/>
                <a:cs typeface="Arial"/>
              </a:rPr>
              <a:t>way!!</a:t>
            </a:r>
            <a:endParaRPr sz="1324">
              <a:latin typeface="Arial"/>
              <a:cs typeface="Arial"/>
            </a:endParaRPr>
          </a:p>
        </p:txBody>
      </p:sp>
      <p:sp>
        <p:nvSpPr>
          <p:cNvPr id="13" name="object 13"/>
          <p:cNvSpPr txBox="1"/>
          <p:nvPr/>
        </p:nvSpPr>
        <p:spPr>
          <a:xfrm>
            <a:off x="2341881" y="3475840"/>
            <a:ext cx="2547657" cy="1906630"/>
          </a:xfrm>
          <a:prstGeom prst="rect">
            <a:avLst/>
          </a:prstGeom>
        </p:spPr>
        <p:txBody>
          <a:bodyPr vert="horz" wrap="square" lIns="0" tIns="21291" rIns="0" bIns="0" rtlCol="0">
            <a:spAutoFit/>
          </a:bodyPr>
          <a:lstStyle/>
          <a:p>
            <a:pPr marL="172019" marR="24654" indent="-161373">
              <a:lnSpc>
                <a:spcPts val="1332"/>
              </a:lnSpc>
              <a:spcBef>
                <a:spcPts val="168"/>
              </a:spcBef>
              <a:buChar char="•"/>
              <a:tabLst>
                <a:tab pos="172019" algn="l"/>
              </a:tabLst>
            </a:pPr>
            <a:r>
              <a:rPr sz="1147" spc="-9" dirty="0">
                <a:latin typeface="Arial"/>
                <a:cs typeface="Arial"/>
              </a:rPr>
              <a:t>Updates</a:t>
            </a:r>
            <a:r>
              <a:rPr sz="1147" spc="-53" dirty="0">
                <a:latin typeface="Arial"/>
                <a:cs typeface="Arial"/>
              </a:rPr>
              <a:t> </a:t>
            </a:r>
            <a:r>
              <a:rPr sz="1147" dirty="0">
                <a:latin typeface="Arial"/>
                <a:cs typeface="Arial"/>
              </a:rPr>
              <a:t>to</a:t>
            </a:r>
            <a:r>
              <a:rPr sz="1147" spc="-53" dirty="0">
                <a:latin typeface="Arial"/>
                <a:cs typeface="Arial"/>
              </a:rPr>
              <a:t> </a:t>
            </a:r>
            <a:r>
              <a:rPr sz="1147" dirty="0">
                <a:latin typeface="Arial"/>
                <a:cs typeface="Arial"/>
              </a:rPr>
              <a:t>all</a:t>
            </a:r>
            <a:r>
              <a:rPr sz="1147" spc="-53" dirty="0">
                <a:latin typeface="Arial"/>
                <a:cs typeface="Arial"/>
              </a:rPr>
              <a:t> </a:t>
            </a:r>
            <a:r>
              <a:rPr sz="1147" spc="-9" dirty="0">
                <a:solidFill>
                  <a:srgbClr val="0070C0"/>
                </a:solidFill>
                <a:latin typeface="Arial"/>
                <a:cs typeface="Arial"/>
              </a:rPr>
              <a:t>major</a:t>
            </a:r>
            <a:r>
              <a:rPr sz="1147" spc="-44" dirty="0">
                <a:solidFill>
                  <a:srgbClr val="0070C0"/>
                </a:solidFill>
                <a:latin typeface="Arial"/>
                <a:cs typeface="Arial"/>
              </a:rPr>
              <a:t> </a:t>
            </a:r>
            <a:r>
              <a:rPr sz="1147" dirty="0">
                <a:latin typeface="Arial"/>
                <a:cs typeface="Arial"/>
              </a:rPr>
              <a:t>and</a:t>
            </a:r>
            <a:r>
              <a:rPr sz="1147" spc="-53" dirty="0">
                <a:latin typeface="Arial"/>
                <a:cs typeface="Arial"/>
              </a:rPr>
              <a:t> </a:t>
            </a:r>
            <a:r>
              <a:rPr sz="1147" dirty="0">
                <a:latin typeface="Arial"/>
                <a:cs typeface="Arial"/>
              </a:rPr>
              <a:t>some</a:t>
            </a:r>
            <a:r>
              <a:rPr sz="1147" spc="-49" dirty="0">
                <a:latin typeface="Arial"/>
                <a:cs typeface="Arial"/>
              </a:rPr>
              <a:t> </a:t>
            </a:r>
            <a:r>
              <a:rPr sz="1147" spc="-18" dirty="0">
                <a:solidFill>
                  <a:srgbClr val="0070C0"/>
                </a:solidFill>
                <a:latin typeface="Arial"/>
                <a:cs typeface="Arial"/>
              </a:rPr>
              <a:t>minor </a:t>
            </a:r>
            <a:r>
              <a:rPr sz="1147" spc="-9" dirty="0">
                <a:solidFill>
                  <a:srgbClr val="0070C0"/>
                </a:solidFill>
                <a:latin typeface="Arial"/>
                <a:cs typeface="Arial"/>
              </a:rPr>
              <a:t>actinides</a:t>
            </a:r>
            <a:endParaRPr sz="1147">
              <a:latin typeface="Arial"/>
              <a:cs typeface="Arial"/>
            </a:endParaRPr>
          </a:p>
          <a:p>
            <a:pPr marL="172019" marR="4483" indent="-161373">
              <a:lnSpc>
                <a:spcPts val="1332"/>
              </a:lnSpc>
              <a:spcBef>
                <a:spcPts val="427"/>
              </a:spcBef>
              <a:buChar char="•"/>
              <a:tabLst>
                <a:tab pos="172019" algn="l"/>
              </a:tabLst>
            </a:pPr>
            <a:r>
              <a:rPr sz="1147" spc="-9" dirty="0">
                <a:latin typeface="Arial"/>
                <a:cs typeface="Arial"/>
              </a:rPr>
              <a:t>Updates</a:t>
            </a:r>
            <a:r>
              <a:rPr sz="1147" spc="-62" dirty="0">
                <a:latin typeface="Arial"/>
                <a:cs typeface="Arial"/>
              </a:rPr>
              <a:t> </a:t>
            </a:r>
            <a:r>
              <a:rPr sz="1147" dirty="0">
                <a:latin typeface="Arial"/>
                <a:cs typeface="Arial"/>
              </a:rPr>
              <a:t>and</a:t>
            </a:r>
            <a:r>
              <a:rPr sz="1147" spc="-62" dirty="0">
                <a:latin typeface="Arial"/>
                <a:cs typeface="Arial"/>
              </a:rPr>
              <a:t> </a:t>
            </a:r>
            <a:r>
              <a:rPr sz="1147" dirty="0">
                <a:latin typeface="Arial"/>
                <a:cs typeface="Arial"/>
              </a:rPr>
              <a:t>new</a:t>
            </a:r>
            <a:r>
              <a:rPr sz="1147" spc="-71" dirty="0">
                <a:latin typeface="Arial"/>
                <a:cs typeface="Arial"/>
              </a:rPr>
              <a:t> </a:t>
            </a:r>
            <a:r>
              <a:rPr sz="1147" spc="-9" dirty="0">
                <a:latin typeface="Arial"/>
                <a:cs typeface="Arial"/>
              </a:rPr>
              <a:t>evaluations</a:t>
            </a:r>
            <a:r>
              <a:rPr sz="1147" spc="-62" dirty="0">
                <a:latin typeface="Arial"/>
                <a:cs typeface="Arial"/>
              </a:rPr>
              <a:t> </a:t>
            </a:r>
            <a:r>
              <a:rPr sz="1147" spc="-22" dirty="0">
                <a:latin typeface="Arial"/>
                <a:cs typeface="Arial"/>
              </a:rPr>
              <a:t>for </a:t>
            </a:r>
            <a:r>
              <a:rPr sz="1147" spc="-9" dirty="0">
                <a:solidFill>
                  <a:srgbClr val="0070C0"/>
                </a:solidFill>
                <a:latin typeface="Arial"/>
                <a:cs typeface="Arial"/>
              </a:rPr>
              <a:t>structural</a:t>
            </a:r>
            <a:r>
              <a:rPr sz="1147" spc="-53" dirty="0">
                <a:solidFill>
                  <a:srgbClr val="0070C0"/>
                </a:solidFill>
                <a:latin typeface="Arial"/>
                <a:cs typeface="Arial"/>
              </a:rPr>
              <a:t> </a:t>
            </a:r>
            <a:r>
              <a:rPr sz="1147" spc="-9" dirty="0">
                <a:solidFill>
                  <a:srgbClr val="0070C0"/>
                </a:solidFill>
                <a:latin typeface="Arial"/>
                <a:cs typeface="Arial"/>
              </a:rPr>
              <a:t>materials</a:t>
            </a:r>
            <a:r>
              <a:rPr sz="1147" spc="-9" dirty="0">
                <a:latin typeface="Arial"/>
                <a:cs typeface="Arial"/>
              </a:rPr>
              <a:t>,</a:t>
            </a:r>
            <a:r>
              <a:rPr sz="1147" spc="-49" dirty="0">
                <a:latin typeface="Arial"/>
                <a:cs typeface="Arial"/>
              </a:rPr>
              <a:t> </a:t>
            </a:r>
            <a:r>
              <a:rPr sz="1147" dirty="0">
                <a:latin typeface="Arial"/>
                <a:cs typeface="Arial"/>
              </a:rPr>
              <a:t>and</a:t>
            </a:r>
            <a:r>
              <a:rPr sz="1147" spc="-53" dirty="0">
                <a:latin typeface="Arial"/>
                <a:cs typeface="Arial"/>
              </a:rPr>
              <a:t> </a:t>
            </a:r>
            <a:r>
              <a:rPr sz="1147" spc="-9" dirty="0">
                <a:solidFill>
                  <a:srgbClr val="0070C0"/>
                </a:solidFill>
                <a:latin typeface="Arial"/>
                <a:cs typeface="Arial"/>
              </a:rPr>
              <a:t>many</a:t>
            </a:r>
            <a:r>
              <a:rPr sz="1147" spc="-57" dirty="0">
                <a:solidFill>
                  <a:srgbClr val="0070C0"/>
                </a:solidFill>
                <a:latin typeface="Arial"/>
                <a:cs typeface="Arial"/>
              </a:rPr>
              <a:t> </a:t>
            </a:r>
            <a:r>
              <a:rPr sz="1147" spc="-9" dirty="0">
                <a:solidFill>
                  <a:srgbClr val="0070C0"/>
                </a:solidFill>
                <a:latin typeface="Arial"/>
                <a:cs typeface="Arial"/>
              </a:rPr>
              <a:t>others</a:t>
            </a:r>
            <a:endParaRPr sz="1147">
              <a:latin typeface="Arial"/>
              <a:cs typeface="Arial"/>
            </a:endParaRPr>
          </a:p>
          <a:p>
            <a:pPr marL="172019" marR="131676" indent="-161373">
              <a:lnSpc>
                <a:spcPts val="1315"/>
              </a:lnSpc>
              <a:spcBef>
                <a:spcPts val="441"/>
              </a:spcBef>
              <a:buChar char="•"/>
              <a:tabLst>
                <a:tab pos="172019" algn="l"/>
              </a:tabLst>
            </a:pPr>
            <a:r>
              <a:rPr sz="1147" spc="-9" dirty="0">
                <a:latin typeface="Arial"/>
                <a:cs typeface="Arial"/>
              </a:rPr>
              <a:t>Corrects</a:t>
            </a:r>
            <a:r>
              <a:rPr sz="1147" spc="-18" dirty="0">
                <a:latin typeface="Arial"/>
                <a:cs typeface="Arial"/>
              </a:rPr>
              <a:t> degraded</a:t>
            </a:r>
            <a:r>
              <a:rPr sz="1147" spc="-13" dirty="0">
                <a:latin typeface="Arial"/>
                <a:cs typeface="Arial"/>
              </a:rPr>
              <a:t> </a:t>
            </a:r>
            <a:r>
              <a:rPr sz="1147" spc="-18" dirty="0">
                <a:latin typeface="Arial"/>
                <a:cs typeface="Arial"/>
              </a:rPr>
              <a:t>performance</a:t>
            </a:r>
            <a:r>
              <a:rPr sz="1147" spc="-13" dirty="0">
                <a:latin typeface="Arial"/>
                <a:cs typeface="Arial"/>
              </a:rPr>
              <a:t> </a:t>
            </a:r>
            <a:r>
              <a:rPr sz="1147" spc="-22" dirty="0">
                <a:latin typeface="Arial"/>
                <a:cs typeface="Arial"/>
              </a:rPr>
              <a:t>on </a:t>
            </a:r>
            <a:r>
              <a:rPr sz="1147" spc="-9" dirty="0">
                <a:latin typeface="Arial"/>
                <a:cs typeface="Arial"/>
              </a:rPr>
              <a:t>depletion</a:t>
            </a:r>
            <a:r>
              <a:rPr sz="1147" spc="-44" dirty="0">
                <a:latin typeface="Arial"/>
                <a:cs typeface="Arial"/>
              </a:rPr>
              <a:t> </a:t>
            </a:r>
            <a:r>
              <a:rPr sz="1147" spc="-18" dirty="0">
                <a:latin typeface="Arial"/>
                <a:cs typeface="Arial"/>
              </a:rPr>
              <a:t>benchmarks</a:t>
            </a:r>
            <a:r>
              <a:rPr sz="1147" spc="-44" dirty="0">
                <a:latin typeface="Arial"/>
                <a:cs typeface="Arial"/>
              </a:rPr>
              <a:t> </a:t>
            </a:r>
            <a:r>
              <a:rPr sz="1147" dirty="0">
                <a:latin typeface="Arial"/>
                <a:cs typeface="Arial"/>
              </a:rPr>
              <a:t>from</a:t>
            </a:r>
            <a:r>
              <a:rPr sz="1147" spc="-40" dirty="0">
                <a:latin typeface="Arial"/>
                <a:cs typeface="Arial"/>
              </a:rPr>
              <a:t> </a:t>
            </a:r>
            <a:r>
              <a:rPr sz="1147" spc="-9" dirty="0">
                <a:latin typeface="Arial"/>
                <a:cs typeface="Arial"/>
              </a:rPr>
              <a:t>VIII.0</a:t>
            </a:r>
            <a:endParaRPr sz="1147">
              <a:latin typeface="Arial"/>
              <a:cs typeface="Arial"/>
            </a:endParaRPr>
          </a:p>
          <a:p>
            <a:pPr marL="172019" marR="113185" indent="-161373">
              <a:lnSpc>
                <a:spcPts val="1315"/>
              </a:lnSpc>
              <a:spcBef>
                <a:spcPts val="463"/>
              </a:spcBef>
              <a:buChar char="•"/>
              <a:tabLst>
                <a:tab pos="172019" algn="l"/>
              </a:tabLst>
            </a:pPr>
            <a:r>
              <a:rPr sz="1147" spc="-9" dirty="0">
                <a:latin typeface="Arial"/>
                <a:cs typeface="Arial"/>
              </a:rPr>
              <a:t>Many</a:t>
            </a:r>
            <a:r>
              <a:rPr sz="1147" spc="-62" dirty="0">
                <a:latin typeface="Arial"/>
                <a:cs typeface="Arial"/>
              </a:rPr>
              <a:t> </a:t>
            </a:r>
            <a:r>
              <a:rPr sz="1147" dirty="0">
                <a:latin typeface="Arial"/>
                <a:cs typeface="Arial"/>
              </a:rPr>
              <a:t>new</a:t>
            </a:r>
            <a:r>
              <a:rPr sz="1147" spc="-57" dirty="0">
                <a:latin typeface="Arial"/>
                <a:cs typeface="Arial"/>
              </a:rPr>
              <a:t> </a:t>
            </a:r>
            <a:r>
              <a:rPr sz="1147" dirty="0">
                <a:latin typeface="Arial"/>
                <a:cs typeface="Arial"/>
              </a:rPr>
              <a:t>and</a:t>
            </a:r>
            <a:r>
              <a:rPr sz="1147" spc="-57" dirty="0">
                <a:latin typeface="Arial"/>
                <a:cs typeface="Arial"/>
              </a:rPr>
              <a:t> </a:t>
            </a:r>
            <a:r>
              <a:rPr sz="1147" spc="-9" dirty="0">
                <a:latin typeface="Arial"/>
                <a:cs typeface="Arial"/>
              </a:rPr>
              <a:t>updated</a:t>
            </a:r>
            <a:r>
              <a:rPr sz="1147" spc="-57" dirty="0">
                <a:latin typeface="Arial"/>
                <a:cs typeface="Arial"/>
              </a:rPr>
              <a:t> </a:t>
            </a:r>
            <a:r>
              <a:rPr sz="1147" spc="-9" dirty="0">
                <a:latin typeface="Arial"/>
                <a:cs typeface="Arial"/>
              </a:rPr>
              <a:t>evaluations </a:t>
            </a:r>
            <a:r>
              <a:rPr sz="1147" dirty="0">
                <a:latin typeface="Arial"/>
                <a:cs typeface="Arial"/>
              </a:rPr>
              <a:t>for</a:t>
            </a:r>
            <a:r>
              <a:rPr sz="1147" spc="-44" dirty="0">
                <a:latin typeface="Arial"/>
                <a:cs typeface="Arial"/>
              </a:rPr>
              <a:t> </a:t>
            </a:r>
            <a:r>
              <a:rPr sz="1147" spc="-9" dirty="0">
                <a:latin typeface="Arial"/>
                <a:cs typeface="Arial"/>
              </a:rPr>
              <a:t>thermal</a:t>
            </a:r>
            <a:r>
              <a:rPr sz="1147" spc="-53" dirty="0">
                <a:latin typeface="Arial"/>
                <a:cs typeface="Arial"/>
              </a:rPr>
              <a:t> </a:t>
            </a:r>
            <a:r>
              <a:rPr sz="1147" spc="-9" dirty="0">
                <a:latin typeface="Arial"/>
                <a:cs typeface="Arial"/>
              </a:rPr>
              <a:t>neutron</a:t>
            </a:r>
            <a:r>
              <a:rPr sz="1147" spc="-49" dirty="0">
                <a:latin typeface="Arial"/>
                <a:cs typeface="Arial"/>
              </a:rPr>
              <a:t> </a:t>
            </a:r>
            <a:r>
              <a:rPr sz="1147" spc="-9" dirty="0">
                <a:latin typeface="Arial"/>
                <a:cs typeface="Arial"/>
              </a:rPr>
              <a:t>scattering</a:t>
            </a:r>
            <a:endParaRPr sz="1147">
              <a:latin typeface="Arial"/>
              <a:cs typeface="Arial"/>
            </a:endParaRPr>
          </a:p>
          <a:p>
            <a:pPr marL="172019" marR="212363" indent="-161373">
              <a:lnSpc>
                <a:spcPts val="1332"/>
              </a:lnSpc>
              <a:spcBef>
                <a:spcPts val="427"/>
              </a:spcBef>
              <a:buChar char="•"/>
              <a:tabLst>
                <a:tab pos="172019" algn="l"/>
              </a:tabLst>
            </a:pPr>
            <a:r>
              <a:rPr sz="1147" spc="-9" dirty="0">
                <a:latin typeface="Arial"/>
                <a:cs typeface="Arial"/>
              </a:rPr>
              <a:t>Updates</a:t>
            </a:r>
            <a:r>
              <a:rPr sz="1147" spc="-26" dirty="0">
                <a:latin typeface="Arial"/>
                <a:cs typeface="Arial"/>
              </a:rPr>
              <a:t> </a:t>
            </a:r>
            <a:r>
              <a:rPr sz="1147" dirty="0">
                <a:latin typeface="Arial"/>
                <a:cs typeface="Arial"/>
              </a:rPr>
              <a:t>to</a:t>
            </a:r>
            <a:r>
              <a:rPr sz="1147" spc="-26" dirty="0">
                <a:latin typeface="Arial"/>
                <a:cs typeface="Arial"/>
              </a:rPr>
              <a:t> </a:t>
            </a:r>
            <a:r>
              <a:rPr sz="1147" spc="-22" dirty="0">
                <a:latin typeface="Arial"/>
                <a:cs typeface="Arial"/>
              </a:rPr>
              <a:t>photonuclear,</a:t>
            </a:r>
            <a:r>
              <a:rPr sz="1147" spc="-18" dirty="0">
                <a:latin typeface="Arial"/>
                <a:cs typeface="Arial"/>
              </a:rPr>
              <a:t> </a:t>
            </a:r>
            <a:r>
              <a:rPr sz="1147" spc="-9" dirty="0">
                <a:latin typeface="Arial"/>
                <a:cs typeface="Arial"/>
              </a:rPr>
              <a:t>charged particle,</a:t>
            </a:r>
            <a:r>
              <a:rPr sz="1147" spc="-40" dirty="0">
                <a:latin typeface="Arial"/>
                <a:cs typeface="Arial"/>
              </a:rPr>
              <a:t> </a:t>
            </a:r>
            <a:r>
              <a:rPr sz="1147" spc="-9" dirty="0">
                <a:latin typeface="Arial"/>
                <a:cs typeface="Arial"/>
              </a:rPr>
              <a:t>atomic</a:t>
            </a:r>
            <a:r>
              <a:rPr sz="1147" spc="-44" dirty="0">
                <a:latin typeface="Arial"/>
                <a:cs typeface="Arial"/>
              </a:rPr>
              <a:t> </a:t>
            </a:r>
            <a:r>
              <a:rPr sz="1147" spc="-9" dirty="0">
                <a:latin typeface="Arial"/>
                <a:cs typeface="Arial"/>
              </a:rPr>
              <a:t>libraries,</a:t>
            </a:r>
            <a:r>
              <a:rPr sz="1147" spc="-35" dirty="0">
                <a:latin typeface="Arial"/>
                <a:cs typeface="Arial"/>
              </a:rPr>
              <a:t> </a:t>
            </a:r>
            <a:r>
              <a:rPr sz="1147" spc="-18" dirty="0">
                <a:latin typeface="Arial"/>
                <a:cs typeface="Arial"/>
              </a:rPr>
              <a:t>etc.</a:t>
            </a:r>
            <a:endParaRPr sz="1147">
              <a:latin typeface="Arial"/>
              <a:cs typeface="Arial"/>
            </a:endParaRPr>
          </a:p>
        </p:txBody>
      </p:sp>
      <p:sp>
        <p:nvSpPr>
          <p:cNvPr id="17" name="object 17"/>
          <p:cNvSpPr txBox="1"/>
          <p:nvPr/>
        </p:nvSpPr>
        <p:spPr>
          <a:xfrm>
            <a:off x="9360286" y="3811233"/>
            <a:ext cx="2064998" cy="1384788"/>
          </a:xfrm>
          <a:prstGeom prst="rect">
            <a:avLst/>
          </a:prstGeom>
        </p:spPr>
        <p:txBody>
          <a:bodyPr vert="horz" wrap="square" lIns="0" tIns="13447" rIns="0" bIns="0" rtlCol="0">
            <a:spAutoFit/>
          </a:bodyPr>
          <a:lstStyle/>
          <a:p>
            <a:pPr marL="72282" marR="67799" indent="560" algn="ctr">
              <a:lnSpc>
                <a:spcPct val="98500"/>
              </a:lnSpc>
              <a:spcBef>
                <a:spcPts val="106"/>
              </a:spcBef>
            </a:pPr>
            <a:r>
              <a:rPr spc="-18" dirty="0">
                <a:latin typeface="Calibri"/>
                <a:cs typeface="Calibri"/>
              </a:rPr>
              <a:t>Preliminary</a:t>
            </a:r>
            <a:r>
              <a:rPr spc="31" dirty="0">
                <a:latin typeface="Calibri"/>
                <a:cs typeface="Calibri"/>
              </a:rPr>
              <a:t> </a:t>
            </a:r>
            <a:r>
              <a:rPr spc="-9" dirty="0">
                <a:latin typeface="Calibri"/>
                <a:cs typeface="Calibri"/>
              </a:rPr>
              <a:t>validation </a:t>
            </a:r>
            <a:r>
              <a:rPr spc="-18" dirty="0">
                <a:latin typeface="Calibri"/>
                <a:cs typeface="Calibri"/>
              </a:rPr>
              <a:t>indicates</a:t>
            </a:r>
            <a:r>
              <a:rPr spc="-35" dirty="0">
                <a:latin typeface="Calibri"/>
                <a:cs typeface="Calibri"/>
              </a:rPr>
              <a:t> </a:t>
            </a:r>
            <a:r>
              <a:rPr spc="-9" dirty="0">
                <a:latin typeface="Calibri"/>
                <a:cs typeface="Calibri"/>
              </a:rPr>
              <a:t>that</a:t>
            </a:r>
            <a:r>
              <a:rPr spc="-31" dirty="0">
                <a:latin typeface="Calibri"/>
                <a:cs typeface="Calibri"/>
              </a:rPr>
              <a:t> </a:t>
            </a:r>
            <a:r>
              <a:rPr dirty="0">
                <a:latin typeface="Calibri"/>
                <a:cs typeface="Calibri"/>
              </a:rPr>
              <a:t>this</a:t>
            </a:r>
            <a:r>
              <a:rPr spc="-35" dirty="0">
                <a:latin typeface="Calibri"/>
                <a:cs typeface="Calibri"/>
              </a:rPr>
              <a:t> </a:t>
            </a:r>
            <a:r>
              <a:rPr spc="-18" dirty="0">
                <a:latin typeface="Calibri"/>
                <a:cs typeface="Calibri"/>
              </a:rPr>
              <a:t>will </a:t>
            </a:r>
            <a:r>
              <a:rPr dirty="0">
                <a:latin typeface="Calibri"/>
                <a:cs typeface="Calibri"/>
              </a:rPr>
              <a:t>be</a:t>
            </a:r>
            <a:r>
              <a:rPr spc="-31" dirty="0">
                <a:latin typeface="Calibri"/>
                <a:cs typeface="Calibri"/>
              </a:rPr>
              <a:t> </a:t>
            </a:r>
            <a:r>
              <a:rPr dirty="0">
                <a:latin typeface="Calibri"/>
                <a:cs typeface="Calibri"/>
              </a:rPr>
              <a:t>the</a:t>
            </a:r>
            <a:r>
              <a:rPr spc="-31" dirty="0">
                <a:latin typeface="Calibri"/>
                <a:cs typeface="Calibri"/>
              </a:rPr>
              <a:t> </a:t>
            </a:r>
            <a:r>
              <a:rPr b="1" u="sng" spc="-18" dirty="0">
                <a:solidFill>
                  <a:srgbClr val="0070C0"/>
                </a:solidFill>
                <a:uFill>
                  <a:solidFill>
                    <a:srgbClr val="0070C0"/>
                  </a:solidFill>
                </a:uFill>
                <a:latin typeface="Calibri"/>
                <a:cs typeface="Calibri"/>
              </a:rPr>
              <a:t>best</a:t>
            </a:r>
            <a:r>
              <a:rPr spc="-18" dirty="0">
                <a:solidFill>
                  <a:srgbClr val="0070C0"/>
                </a:solidFill>
                <a:latin typeface="Calibri"/>
                <a:cs typeface="Calibri"/>
              </a:rPr>
              <a:t>-performing </a:t>
            </a:r>
            <a:r>
              <a:rPr spc="-9" dirty="0">
                <a:latin typeface="Calibri"/>
                <a:cs typeface="Calibri"/>
              </a:rPr>
              <a:t>library</a:t>
            </a:r>
            <a:r>
              <a:rPr spc="-40" dirty="0">
                <a:latin typeface="Calibri"/>
                <a:cs typeface="Calibri"/>
              </a:rPr>
              <a:t> </a:t>
            </a:r>
            <a:r>
              <a:rPr spc="-9" dirty="0">
                <a:latin typeface="Calibri"/>
                <a:cs typeface="Calibri"/>
              </a:rPr>
              <a:t>ever!</a:t>
            </a:r>
            <a:endParaRPr dirty="0">
              <a:latin typeface="Calibri"/>
              <a:cs typeface="Calibri"/>
            </a:endParaRPr>
          </a:p>
        </p:txBody>
      </p:sp>
      <p:pic>
        <p:nvPicPr>
          <p:cNvPr id="19" name="object 19"/>
          <p:cNvPicPr/>
          <p:nvPr/>
        </p:nvPicPr>
        <p:blipFill>
          <a:blip r:embed="rId5" cstate="print"/>
          <a:stretch>
            <a:fillRect/>
          </a:stretch>
        </p:blipFill>
        <p:spPr>
          <a:xfrm>
            <a:off x="8617673" y="1994621"/>
            <a:ext cx="1507833" cy="412781"/>
          </a:xfrm>
          <a:prstGeom prst="rect">
            <a:avLst/>
          </a:prstGeom>
        </p:spPr>
      </p:pic>
      <p:sp>
        <p:nvSpPr>
          <p:cNvPr id="20" name="object 20"/>
          <p:cNvSpPr txBox="1"/>
          <p:nvPr/>
        </p:nvSpPr>
        <p:spPr>
          <a:xfrm>
            <a:off x="8617673" y="1994620"/>
            <a:ext cx="1508312" cy="369600"/>
          </a:xfrm>
          <a:prstGeom prst="rect">
            <a:avLst/>
          </a:prstGeom>
          <a:ln w="5079">
            <a:solidFill>
              <a:srgbClr val="75BDA7"/>
            </a:solidFill>
          </a:ln>
        </p:spPr>
        <p:txBody>
          <a:bodyPr vert="horz" wrap="square" lIns="0" tIns="18490" rIns="0" bIns="0" rtlCol="0">
            <a:spAutoFit/>
          </a:bodyPr>
          <a:lstStyle/>
          <a:p>
            <a:pPr marL="255508" marR="96376" indent="-150727">
              <a:lnSpc>
                <a:spcPct val="101499"/>
              </a:lnSpc>
              <a:spcBef>
                <a:spcPts val="146"/>
              </a:spcBef>
            </a:pPr>
            <a:r>
              <a:rPr sz="1147" spc="-18" dirty="0">
                <a:latin typeface="Calibri"/>
                <a:cs typeface="Calibri"/>
              </a:rPr>
              <a:t>Multiple </a:t>
            </a:r>
            <a:r>
              <a:rPr sz="1147" spc="-9" dirty="0">
                <a:latin typeface="Calibri"/>
                <a:cs typeface="Calibri"/>
              </a:rPr>
              <a:t>Beta</a:t>
            </a:r>
            <a:r>
              <a:rPr sz="1147" spc="-22" dirty="0">
                <a:latin typeface="Calibri"/>
                <a:cs typeface="Calibri"/>
              </a:rPr>
              <a:t> </a:t>
            </a:r>
            <a:r>
              <a:rPr sz="1147" spc="-9" dirty="0">
                <a:latin typeface="Calibri"/>
                <a:cs typeface="Calibri"/>
              </a:rPr>
              <a:t>versions released</a:t>
            </a:r>
            <a:r>
              <a:rPr sz="1147" spc="-44" dirty="0">
                <a:latin typeface="Calibri"/>
                <a:cs typeface="Calibri"/>
              </a:rPr>
              <a:t> </a:t>
            </a:r>
            <a:r>
              <a:rPr sz="1147" dirty="0">
                <a:latin typeface="Calibri"/>
                <a:cs typeface="Calibri"/>
              </a:rPr>
              <a:t>in</a:t>
            </a:r>
            <a:r>
              <a:rPr sz="1147" spc="-44" dirty="0">
                <a:latin typeface="Calibri"/>
                <a:cs typeface="Calibri"/>
              </a:rPr>
              <a:t> </a:t>
            </a:r>
            <a:r>
              <a:rPr sz="1147" spc="-18" dirty="0">
                <a:latin typeface="Calibri"/>
                <a:cs typeface="Calibri"/>
              </a:rPr>
              <a:t>FY23!</a:t>
            </a:r>
            <a:endParaRPr sz="1147">
              <a:latin typeface="Calibri"/>
              <a:cs typeface="Calibri"/>
            </a:endParaRPr>
          </a:p>
        </p:txBody>
      </p:sp>
      <p:sp>
        <p:nvSpPr>
          <p:cNvPr id="21" name="object 21"/>
          <p:cNvSpPr/>
          <p:nvPr/>
        </p:nvSpPr>
        <p:spPr>
          <a:xfrm>
            <a:off x="1799215" y="1013460"/>
            <a:ext cx="9441213" cy="5309281"/>
          </a:xfrm>
          <a:custGeom>
            <a:avLst/>
            <a:gdLst/>
            <a:ahLst/>
            <a:cxnLst/>
            <a:rect l="l" t="t" r="r" b="b"/>
            <a:pathLst>
              <a:path w="9740900" h="5473700">
                <a:moveTo>
                  <a:pt x="0" y="0"/>
                </a:moveTo>
                <a:lnTo>
                  <a:pt x="9740900" y="0"/>
                </a:lnTo>
                <a:lnTo>
                  <a:pt x="9740900" y="5473700"/>
                </a:lnTo>
                <a:lnTo>
                  <a:pt x="0" y="5473700"/>
                </a:lnTo>
                <a:lnTo>
                  <a:pt x="0" y="0"/>
                </a:lnTo>
                <a:close/>
              </a:path>
            </a:pathLst>
          </a:custGeom>
          <a:ln w="12700">
            <a:solidFill>
              <a:srgbClr val="000000"/>
            </a:solidFill>
          </a:ln>
        </p:spPr>
        <p:txBody>
          <a:bodyPr wrap="square" lIns="0" tIns="0" rIns="0" bIns="0" rtlCol="0"/>
          <a:lstStyle/>
          <a:p>
            <a:endParaRPr sz="1588"/>
          </a:p>
        </p:txBody>
      </p:sp>
      <p:sp>
        <p:nvSpPr>
          <p:cNvPr id="22" name="Title 2">
            <a:extLst>
              <a:ext uri="{FF2B5EF4-FFF2-40B4-BE49-F238E27FC236}">
                <a16:creationId xmlns:a16="http://schemas.microsoft.com/office/drawing/2014/main" id="{CF774681-2958-3EC4-8A7D-AFAE3C777271}"/>
              </a:ext>
            </a:extLst>
          </p:cNvPr>
          <p:cNvSpPr txBox="1">
            <a:spLocks/>
          </p:cNvSpPr>
          <p:nvPr/>
        </p:nvSpPr>
        <p:spPr>
          <a:xfrm>
            <a:off x="1239809" y="176509"/>
            <a:ext cx="11787327" cy="902525"/>
          </a:xfrm>
          <a:prstGeom prst="rect">
            <a:avLst/>
          </a:prstGeom>
        </p:spPr>
        <p:txBody>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latin typeface="Arial" panose="020B0604020202020204" pitchFamily="34" charset="0"/>
                <a:cs typeface="Arial" panose="020B0604020202020204" pitchFamily="34" charset="0"/>
              </a:rPr>
              <a:t>USNDP Highlight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5818" y="14732"/>
            <a:ext cx="11787327" cy="902525"/>
          </a:xfrm>
        </p:spPr>
        <p:txBody>
          <a:bodyPr>
            <a:normAutofit fontScale="90000"/>
          </a:bodyPr>
          <a:lstStyle/>
          <a:p>
            <a:r>
              <a:rPr lang="en-US" dirty="0">
                <a:latin typeface="Arial" panose="020B0604020202020204" pitchFamily="34" charset="0"/>
                <a:cs typeface="Arial" panose="020B0604020202020204" pitchFamily="34" charset="0"/>
              </a:rPr>
              <a:t>Nuclear Data Is Foundational to So Many Important Things </a:t>
            </a:r>
          </a:p>
        </p:txBody>
      </p:sp>
      <p:sp>
        <p:nvSpPr>
          <p:cNvPr id="4" name="Content Placeholder 3"/>
          <p:cNvSpPr>
            <a:spLocks noGrp="1"/>
          </p:cNvSpPr>
          <p:nvPr>
            <p:ph idx="1"/>
          </p:nvPr>
        </p:nvSpPr>
        <p:spPr>
          <a:xfrm>
            <a:off x="368429" y="1102192"/>
            <a:ext cx="4822856" cy="6130815"/>
          </a:xfrm>
        </p:spPr>
        <p:txBody>
          <a:bodyPr>
            <a:normAutofit fontScale="85000" lnSpcReduction="20000"/>
          </a:bodyPr>
          <a:lstStyle/>
          <a:p>
            <a:r>
              <a:rPr lang="en-US" b="1" dirty="0">
                <a:solidFill>
                  <a:schemeClr val="accent1"/>
                </a:solidFill>
              </a:rPr>
              <a:t>Nuclear Data:  </a:t>
            </a:r>
          </a:p>
          <a:p>
            <a:pPr marL="227013" lvl="1" indent="0">
              <a:buNone/>
            </a:pPr>
            <a:r>
              <a:rPr lang="en-US" dirty="0">
                <a:latin typeface="Calibri" panose="020F0502020204030204" pitchFamily="34" charset="0"/>
                <a:cs typeface="Calibri" panose="020F0502020204030204" pitchFamily="34" charset="0"/>
              </a:rPr>
              <a:t>Is the collection of information on the properties of nuclei, their decays, and how they interact. Its origin dates to the discovery of radioactivity and the Manhattan Project, but today’s Nuclear Data is not “your grandfather’s Nuclear Data</a:t>
            </a:r>
          </a:p>
          <a:p>
            <a:pPr marL="227013" lvl="1" indent="0">
              <a:buNone/>
            </a:pPr>
            <a:endParaRPr lang="en-US" dirty="0">
              <a:latin typeface="Calibri" panose="020F0502020204030204" pitchFamily="34" charset="0"/>
              <a:cs typeface="Calibri" panose="020F0502020204030204" pitchFamily="34" charset="0"/>
            </a:endParaRPr>
          </a:p>
          <a:p>
            <a:r>
              <a:rPr lang="en-US" b="1" dirty="0">
                <a:solidFill>
                  <a:schemeClr val="accent1"/>
                </a:solidFill>
              </a:rPr>
              <a:t>The NP led US Nuclear Data Program (USNDP): </a:t>
            </a:r>
            <a:r>
              <a:rPr lang="en-US" sz="2200" b="1" dirty="0">
                <a:solidFill>
                  <a:schemeClr val="accent1"/>
                </a:solidFill>
                <a:latin typeface="Calibri" panose="020F0502020204030204" pitchFamily="34" charset="0"/>
                <a:cs typeface="Calibri" panose="020F0502020204030204" pitchFamily="34" charset="0"/>
              </a:rPr>
              <a:t>I</a:t>
            </a:r>
            <a:r>
              <a:rPr lang="en-US" sz="2200" dirty="0">
                <a:latin typeface="Calibri" panose="020F0502020204030204" pitchFamily="34" charset="0"/>
                <a:cs typeface="Calibri" panose="020F0502020204030204" pitchFamily="34" charset="0"/>
              </a:rPr>
              <a:t>s a primary POC for the community and for work to get updated nuclear data into libraries for users. It covers the entire table of the isotopes and serves a critical role in basic research and applied missions across the entire Fed.</a:t>
            </a:r>
            <a:endParaRPr lang="en-US" dirty="0"/>
          </a:p>
          <a:p>
            <a:endParaRPr lang="en-US" dirty="0"/>
          </a:p>
        </p:txBody>
      </p:sp>
      <p:pic>
        <p:nvPicPr>
          <p:cNvPr id="33" name="Picture 32">
            <a:extLst>
              <a:ext uri="{FF2B5EF4-FFF2-40B4-BE49-F238E27FC236}">
                <a16:creationId xmlns:a16="http://schemas.microsoft.com/office/drawing/2014/main" id="{33AA6C32-FF5F-2A9A-C171-DE09FD663962}"/>
              </a:ext>
            </a:extLst>
          </p:cNvPr>
          <p:cNvPicPr>
            <a:picLocks noChangeAspect="1"/>
          </p:cNvPicPr>
          <p:nvPr/>
        </p:nvPicPr>
        <p:blipFill>
          <a:blip r:embed="rId3"/>
          <a:stretch>
            <a:fillRect/>
          </a:stretch>
        </p:blipFill>
        <p:spPr>
          <a:xfrm>
            <a:off x="5508343" y="1036868"/>
            <a:ext cx="1852289" cy="2509078"/>
          </a:xfrm>
          <a:prstGeom prst="rect">
            <a:avLst/>
          </a:prstGeom>
        </p:spPr>
      </p:pic>
      <p:sp>
        <p:nvSpPr>
          <p:cNvPr id="34" name="TextBox 33">
            <a:extLst>
              <a:ext uri="{FF2B5EF4-FFF2-40B4-BE49-F238E27FC236}">
                <a16:creationId xmlns:a16="http://schemas.microsoft.com/office/drawing/2014/main" id="{4C536EA2-A161-E8A0-33BC-07377A0FF2D1}"/>
              </a:ext>
            </a:extLst>
          </p:cNvPr>
          <p:cNvSpPr txBox="1"/>
          <p:nvPr/>
        </p:nvSpPr>
        <p:spPr>
          <a:xfrm>
            <a:off x="5284269" y="3602011"/>
            <a:ext cx="2300438" cy="307777"/>
          </a:xfrm>
          <a:prstGeom prst="rect">
            <a:avLst/>
          </a:prstGeom>
          <a:noFill/>
          <a:ln>
            <a:solidFill>
              <a:schemeClr val="bg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Discovery of fission, 1939</a:t>
            </a:r>
          </a:p>
        </p:txBody>
      </p:sp>
      <p:pic>
        <p:nvPicPr>
          <p:cNvPr id="38" name="Picture 37">
            <a:extLst>
              <a:ext uri="{FF2B5EF4-FFF2-40B4-BE49-F238E27FC236}">
                <a16:creationId xmlns:a16="http://schemas.microsoft.com/office/drawing/2014/main" id="{472FACF2-A779-6F33-A088-7740E882CF6D}"/>
              </a:ext>
            </a:extLst>
          </p:cNvPr>
          <p:cNvPicPr>
            <a:picLocks noChangeAspect="1"/>
          </p:cNvPicPr>
          <p:nvPr/>
        </p:nvPicPr>
        <p:blipFill>
          <a:blip r:embed="rId4"/>
          <a:stretch>
            <a:fillRect/>
          </a:stretch>
        </p:blipFill>
        <p:spPr>
          <a:xfrm>
            <a:off x="9780575" y="4194693"/>
            <a:ext cx="1587661" cy="2583840"/>
          </a:xfrm>
          <a:prstGeom prst="rect">
            <a:avLst/>
          </a:prstGeom>
        </p:spPr>
      </p:pic>
      <p:pic>
        <p:nvPicPr>
          <p:cNvPr id="5" name="Picture 4">
            <a:extLst>
              <a:ext uri="{FF2B5EF4-FFF2-40B4-BE49-F238E27FC236}">
                <a16:creationId xmlns:a16="http://schemas.microsoft.com/office/drawing/2014/main" id="{00E4B828-7887-0EBC-4A58-C6B89DCB1202}"/>
              </a:ext>
            </a:extLst>
          </p:cNvPr>
          <p:cNvPicPr>
            <a:picLocks noChangeAspect="1"/>
          </p:cNvPicPr>
          <p:nvPr/>
        </p:nvPicPr>
        <p:blipFill>
          <a:blip r:embed="rId5"/>
          <a:stretch>
            <a:fillRect/>
          </a:stretch>
        </p:blipFill>
        <p:spPr>
          <a:xfrm>
            <a:off x="8078774" y="1036868"/>
            <a:ext cx="3771345" cy="2213857"/>
          </a:xfrm>
          <a:prstGeom prst="rect">
            <a:avLst/>
          </a:prstGeom>
        </p:spPr>
      </p:pic>
      <p:sp>
        <p:nvSpPr>
          <p:cNvPr id="6" name="TextBox 5">
            <a:extLst>
              <a:ext uri="{FF2B5EF4-FFF2-40B4-BE49-F238E27FC236}">
                <a16:creationId xmlns:a16="http://schemas.microsoft.com/office/drawing/2014/main" id="{6B53ECC2-1E51-3F20-D31F-9F655F31B0CC}"/>
              </a:ext>
            </a:extLst>
          </p:cNvPr>
          <p:cNvSpPr txBox="1"/>
          <p:nvPr/>
        </p:nvSpPr>
        <p:spPr>
          <a:xfrm>
            <a:off x="7849988" y="3350020"/>
            <a:ext cx="4487761" cy="738664"/>
          </a:xfrm>
          <a:prstGeom prst="rect">
            <a:avLst/>
          </a:prstGeom>
          <a:noFill/>
          <a:ln>
            <a:solidFill>
              <a:schemeClr val="bg1"/>
            </a:solidFill>
          </a:ln>
        </p:spPr>
        <p:txBody>
          <a:bodyPr wrap="square" rtlCol="0">
            <a:spAutoFit/>
          </a:bodyPr>
          <a:lstStyle/>
          <a:p>
            <a:r>
              <a:rPr lang="en-US" sz="1400" dirty="0"/>
              <a:t>Nuclear Data group at UC Berkeley covering isotope production, nuclear energy, decay data, non-proliferation, and space applications</a:t>
            </a:r>
          </a:p>
        </p:txBody>
      </p:sp>
      <p:cxnSp>
        <p:nvCxnSpPr>
          <p:cNvPr id="8" name="Straight Arrow Connector 7">
            <a:extLst>
              <a:ext uri="{FF2B5EF4-FFF2-40B4-BE49-F238E27FC236}">
                <a16:creationId xmlns:a16="http://schemas.microsoft.com/office/drawing/2014/main" id="{CA3272C6-C8F1-6CBF-85A9-CBEABA1BC010}"/>
              </a:ext>
            </a:extLst>
          </p:cNvPr>
          <p:cNvCxnSpPr>
            <a:cxnSpLocks/>
          </p:cNvCxnSpPr>
          <p:nvPr/>
        </p:nvCxnSpPr>
        <p:spPr>
          <a:xfrm>
            <a:off x="7430703" y="2406051"/>
            <a:ext cx="5390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picture containing screenshot, colorfulness, text, plot&#10;&#10;Description automatically generated">
            <a:extLst>
              <a:ext uri="{FF2B5EF4-FFF2-40B4-BE49-F238E27FC236}">
                <a16:creationId xmlns:a16="http://schemas.microsoft.com/office/drawing/2014/main" id="{2EDF9BE6-3682-7291-1868-70A2DD9F7289}"/>
              </a:ext>
            </a:extLst>
          </p:cNvPr>
          <p:cNvPicPr>
            <a:picLocks noChangeAspect="1"/>
          </p:cNvPicPr>
          <p:nvPr/>
        </p:nvPicPr>
        <p:blipFill rotWithShape="1">
          <a:blip r:embed="rId6">
            <a:extLst>
              <a:ext uri="{28A0092B-C50C-407E-A947-70E740481C1C}">
                <a14:useLocalDpi xmlns:a14="http://schemas.microsoft.com/office/drawing/2010/main" val="0"/>
              </a:ext>
            </a:extLst>
          </a:blip>
          <a:srcRect b="7006"/>
          <a:stretch/>
        </p:blipFill>
        <p:spPr>
          <a:xfrm>
            <a:off x="5377523" y="4273619"/>
            <a:ext cx="3650974" cy="2330773"/>
          </a:xfrm>
          <a:prstGeom prst="rect">
            <a:avLst/>
          </a:prstGeom>
        </p:spPr>
      </p:pic>
    </p:spTree>
    <p:extLst>
      <p:ext uri="{BB962C8B-B14F-4D97-AF65-F5344CB8AC3E}">
        <p14:creationId xmlns:p14="http://schemas.microsoft.com/office/powerpoint/2010/main" val="926063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13570" y="5598682"/>
            <a:ext cx="2359399" cy="160715"/>
          </a:xfrm>
          <a:prstGeom prst="rect">
            <a:avLst/>
          </a:prstGeom>
        </p:spPr>
        <p:txBody>
          <a:bodyPr vert="horz" wrap="square" lIns="0" tIns="11206" rIns="0" bIns="0" rtlCol="0">
            <a:spAutoFit/>
          </a:bodyPr>
          <a:lstStyle/>
          <a:p>
            <a:pPr marL="33619">
              <a:spcBef>
                <a:spcPts val="88"/>
              </a:spcBef>
            </a:pPr>
            <a:r>
              <a:rPr sz="971" dirty="0">
                <a:solidFill>
                  <a:srgbClr val="FFFFFF"/>
                </a:solidFill>
                <a:latin typeface="Calibri"/>
                <a:cs typeface="Calibri"/>
              </a:rPr>
              <a:t>USNDP</a:t>
            </a:r>
            <a:r>
              <a:rPr sz="971" spc="26" dirty="0">
                <a:solidFill>
                  <a:srgbClr val="FFFFFF"/>
                </a:solidFill>
                <a:latin typeface="Calibri"/>
                <a:cs typeface="Calibri"/>
              </a:rPr>
              <a:t> </a:t>
            </a:r>
            <a:r>
              <a:rPr sz="971" dirty="0">
                <a:solidFill>
                  <a:srgbClr val="FFFFFF"/>
                </a:solidFill>
                <a:latin typeface="Calibri"/>
                <a:cs typeface="Calibri"/>
              </a:rPr>
              <a:t>Budget</a:t>
            </a:r>
            <a:r>
              <a:rPr sz="971" spc="26" dirty="0">
                <a:solidFill>
                  <a:srgbClr val="FFFFFF"/>
                </a:solidFill>
                <a:latin typeface="Calibri"/>
                <a:cs typeface="Calibri"/>
              </a:rPr>
              <a:t> </a:t>
            </a:r>
            <a:r>
              <a:rPr sz="971" dirty="0">
                <a:solidFill>
                  <a:srgbClr val="FFFFFF"/>
                </a:solidFill>
                <a:latin typeface="Calibri"/>
                <a:cs typeface="Calibri"/>
              </a:rPr>
              <a:t>Briefing</a:t>
            </a:r>
            <a:r>
              <a:rPr sz="971" spc="26" dirty="0">
                <a:solidFill>
                  <a:srgbClr val="FFFFFF"/>
                </a:solidFill>
                <a:latin typeface="Calibri"/>
                <a:cs typeface="Calibri"/>
              </a:rPr>
              <a:t> </a:t>
            </a:r>
            <a:r>
              <a:rPr sz="971" dirty="0">
                <a:solidFill>
                  <a:srgbClr val="FFFFFF"/>
                </a:solidFill>
                <a:latin typeface="Calibri"/>
                <a:cs typeface="Calibri"/>
              </a:rPr>
              <a:t>–</a:t>
            </a:r>
            <a:r>
              <a:rPr sz="971" spc="26" dirty="0">
                <a:solidFill>
                  <a:srgbClr val="FFFFFF"/>
                </a:solidFill>
                <a:latin typeface="Calibri"/>
                <a:cs typeface="Calibri"/>
              </a:rPr>
              <a:t> </a:t>
            </a:r>
            <a:r>
              <a:rPr sz="971" dirty="0">
                <a:solidFill>
                  <a:srgbClr val="FFFFFF"/>
                </a:solidFill>
                <a:latin typeface="Calibri"/>
                <a:cs typeface="Calibri"/>
              </a:rPr>
              <a:t>February</a:t>
            </a:r>
            <a:r>
              <a:rPr sz="971" spc="26" dirty="0">
                <a:solidFill>
                  <a:srgbClr val="FFFFFF"/>
                </a:solidFill>
                <a:latin typeface="Calibri"/>
                <a:cs typeface="Calibri"/>
              </a:rPr>
              <a:t> </a:t>
            </a:r>
            <a:r>
              <a:rPr sz="971" dirty="0">
                <a:solidFill>
                  <a:srgbClr val="FFFFFF"/>
                </a:solidFill>
                <a:latin typeface="Calibri"/>
                <a:cs typeface="Calibri"/>
              </a:rPr>
              <a:t>13</a:t>
            </a:r>
            <a:r>
              <a:rPr sz="927" baseline="23809" dirty="0">
                <a:solidFill>
                  <a:srgbClr val="FFFFFF"/>
                </a:solidFill>
                <a:latin typeface="Calibri"/>
                <a:cs typeface="Calibri"/>
              </a:rPr>
              <a:t>th</a:t>
            </a:r>
            <a:r>
              <a:rPr sz="971" dirty="0">
                <a:solidFill>
                  <a:srgbClr val="FFFFFF"/>
                </a:solidFill>
                <a:latin typeface="Calibri"/>
                <a:cs typeface="Calibri"/>
              </a:rPr>
              <a:t>,</a:t>
            </a:r>
            <a:r>
              <a:rPr sz="971" spc="22" dirty="0">
                <a:solidFill>
                  <a:srgbClr val="FFFFFF"/>
                </a:solidFill>
                <a:latin typeface="Calibri"/>
                <a:cs typeface="Calibri"/>
              </a:rPr>
              <a:t> </a:t>
            </a:r>
            <a:r>
              <a:rPr sz="971" spc="-18" dirty="0">
                <a:solidFill>
                  <a:srgbClr val="FFFFFF"/>
                </a:solidFill>
                <a:latin typeface="Calibri"/>
                <a:cs typeface="Calibri"/>
              </a:rPr>
              <a:t>2024</a:t>
            </a:r>
            <a:endParaRPr sz="971">
              <a:latin typeface="Calibri"/>
              <a:cs typeface="Calibri"/>
            </a:endParaRPr>
          </a:p>
        </p:txBody>
      </p:sp>
      <p:grpSp>
        <p:nvGrpSpPr>
          <p:cNvPr id="3" name="object 3"/>
          <p:cNvGrpSpPr/>
          <p:nvPr/>
        </p:nvGrpSpPr>
        <p:grpSpPr>
          <a:xfrm>
            <a:off x="1882914" y="2153974"/>
            <a:ext cx="8264899" cy="3654798"/>
            <a:chOff x="254369" y="2441171"/>
            <a:chExt cx="9366885" cy="4142104"/>
          </a:xfrm>
        </p:grpSpPr>
        <p:pic>
          <p:nvPicPr>
            <p:cNvPr id="4" name="object 4"/>
            <p:cNvPicPr/>
            <p:nvPr/>
          </p:nvPicPr>
          <p:blipFill>
            <a:blip r:embed="rId2" cstate="print"/>
            <a:stretch>
              <a:fillRect/>
            </a:stretch>
          </p:blipFill>
          <p:spPr>
            <a:xfrm>
              <a:off x="254369" y="6314866"/>
              <a:ext cx="2977272" cy="268051"/>
            </a:xfrm>
            <a:prstGeom prst="rect">
              <a:avLst/>
            </a:prstGeom>
          </p:spPr>
        </p:pic>
        <p:pic>
          <p:nvPicPr>
            <p:cNvPr id="5" name="object 5"/>
            <p:cNvPicPr/>
            <p:nvPr/>
          </p:nvPicPr>
          <p:blipFill>
            <a:blip r:embed="rId3" cstate="print"/>
            <a:stretch>
              <a:fillRect/>
            </a:stretch>
          </p:blipFill>
          <p:spPr>
            <a:xfrm>
              <a:off x="354329" y="2580894"/>
              <a:ext cx="9128760" cy="3849624"/>
            </a:xfrm>
            <a:prstGeom prst="rect">
              <a:avLst/>
            </a:prstGeom>
          </p:spPr>
        </p:pic>
        <p:sp>
          <p:nvSpPr>
            <p:cNvPr id="6" name="object 6"/>
            <p:cNvSpPr/>
            <p:nvPr/>
          </p:nvSpPr>
          <p:spPr>
            <a:xfrm>
              <a:off x="586036" y="2441171"/>
              <a:ext cx="9034780" cy="3756025"/>
            </a:xfrm>
            <a:custGeom>
              <a:avLst/>
              <a:gdLst/>
              <a:ahLst/>
              <a:cxnLst/>
              <a:rect l="l" t="t" r="r" b="b"/>
              <a:pathLst>
                <a:path w="9034780" h="3756025">
                  <a:moveTo>
                    <a:pt x="9034640" y="0"/>
                  </a:moveTo>
                  <a:lnTo>
                    <a:pt x="0" y="0"/>
                  </a:lnTo>
                  <a:lnTo>
                    <a:pt x="0" y="3755739"/>
                  </a:lnTo>
                  <a:lnTo>
                    <a:pt x="9034640" y="3755739"/>
                  </a:lnTo>
                  <a:lnTo>
                    <a:pt x="9034640" y="0"/>
                  </a:lnTo>
                  <a:close/>
                </a:path>
              </a:pathLst>
            </a:custGeom>
            <a:solidFill>
              <a:srgbClr val="D1E7F6"/>
            </a:solidFill>
          </p:spPr>
          <p:txBody>
            <a:bodyPr wrap="square" lIns="0" tIns="0" rIns="0" bIns="0" rtlCol="0"/>
            <a:lstStyle/>
            <a:p>
              <a:endParaRPr sz="1588"/>
            </a:p>
          </p:txBody>
        </p:sp>
      </p:grpSp>
      <p:sp>
        <p:nvSpPr>
          <p:cNvPr id="7" name="object 7"/>
          <p:cNvSpPr txBox="1">
            <a:spLocks noGrp="1"/>
          </p:cNvSpPr>
          <p:nvPr>
            <p:ph type="title"/>
          </p:nvPr>
        </p:nvSpPr>
        <p:spPr>
          <a:xfrm>
            <a:off x="2438624" y="1101643"/>
            <a:ext cx="6601946" cy="961704"/>
          </a:xfrm>
          <a:prstGeom prst="rect">
            <a:avLst/>
          </a:prstGeom>
        </p:spPr>
        <p:txBody>
          <a:bodyPr vert="horz" wrap="square" lIns="0" tIns="11206" rIns="0" bIns="0" rtlCol="0" anchor="ctr">
            <a:spAutoFit/>
          </a:bodyPr>
          <a:lstStyle/>
          <a:p>
            <a:pPr marL="11206">
              <a:lnSpc>
                <a:spcPct val="100000"/>
              </a:lnSpc>
              <a:spcBef>
                <a:spcPts val="88"/>
              </a:spcBef>
            </a:pPr>
            <a:r>
              <a:rPr sz="3088" spc="-9" dirty="0"/>
              <a:t>ENDF/B-</a:t>
            </a:r>
            <a:r>
              <a:rPr sz="3088" dirty="0"/>
              <a:t>VIII.1</a:t>
            </a:r>
            <a:r>
              <a:rPr sz="3088" spc="-13" dirty="0"/>
              <a:t> </a:t>
            </a:r>
            <a:r>
              <a:rPr sz="3088" dirty="0"/>
              <a:t>accompanying</a:t>
            </a:r>
            <a:r>
              <a:rPr sz="3088" spc="-9" dirty="0"/>
              <a:t> paper</a:t>
            </a:r>
            <a:endParaRPr sz="3088"/>
          </a:p>
        </p:txBody>
      </p:sp>
      <p:sp>
        <p:nvSpPr>
          <p:cNvPr id="8" name="object 8"/>
          <p:cNvSpPr txBox="1"/>
          <p:nvPr/>
        </p:nvSpPr>
        <p:spPr>
          <a:xfrm>
            <a:off x="2438624" y="1794958"/>
            <a:ext cx="5342965" cy="269399"/>
          </a:xfrm>
          <a:prstGeom prst="rect">
            <a:avLst/>
          </a:prstGeom>
        </p:spPr>
        <p:txBody>
          <a:bodyPr vert="horz" wrap="square" lIns="0" tIns="11206" rIns="0" bIns="0" rtlCol="0">
            <a:spAutoFit/>
          </a:bodyPr>
          <a:lstStyle/>
          <a:p>
            <a:pPr marL="11206">
              <a:spcBef>
                <a:spcPts val="88"/>
              </a:spcBef>
            </a:pPr>
            <a:r>
              <a:rPr sz="1677" i="1" dirty="0">
                <a:solidFill>
                  <a:srgbClr val="0070C0"/>
                </a:solidFill>
                <a:latin typeface="Arial"/>
                <a:cs typeface="Arial"/>
              </a:rPr>
              <a:t>"Big Paper" to</a:t>
            </a:r>
            <a:r>
              <a:rPr sz="1677" i="1" spc="4" dirty="0">
                <a:solidFill>
                  <a:srgbClr val="0070C0"/>
                </a:solidFill>
                <a:latin typeface="Arial"/>
                <a:cs typeface="Arial"/>
              </a:rPr>
              <a:t> </a:t>
            </a:r>
            <a:r>
              <a:rPr sz="1677" i="1" dirty="0">
                <a:solidFill>
                  <a:srgbClr val="0070C0"/>
                </a:solidFill>
                <a:latin typeface="Arial"/>
                <a:cs typeface="Arial"/>
              </a:rPr>
              <a:t>be</a:t>
            </a:r>
            <a:r>
              <a:rPr sz="1677" i="1" spc="4" dirty="0">
                <a:solidFill>
                  <a:srgbClr val="0070C0"/>
                </a:solidFill>
                <a:latin typeface="Arial"/>
                <a:cs typeface="Arial"/>
              </a:rPr>
              <a:t> </a:t>
            </a:r>
            <a:r>
              <a:rPr sz="1677" i="1" dirty="0">
                <a:solidFill>
                  <a:srgbClr val="0070C0"/>
                </a:solidFill>
                <a:latin typeface="Arial"/>
                <a:cs typeface="Arial"/>
              </a:rPr>
              <a:t>published</a:t>
            </a:r>
            <a:r>
              <a:rPr sz="1677" i="1" spc="4" dirty="0">
                <a:solidFill>
                  <a:srgbClr val="0070C0"/>
                </a:solidFill>
                <a:latin typeface="Arial"/>
                <a:cs typeface="Arial"/>
              </a:rPr>
              <a:t> </a:t>
            </a:r>
            <a:r>
              <a:rPr sz="1677" i="1" dirty="0">
                <a:solidFill>
                  <a:srgbClr val="0070C0"/>
                </a:solidFill>
                <a:latin typeface="Arial"/>
                <a:cs typeface="Arial"/>
              </a:rPr>
              <a:t>together with</a:t>
            </a:r>
            <a:r>
              <a:rPr sz="1677" i="1" spc="4" dirty="0">
                <a:solidFill>
                  <a:srgbClr val="0070C0"/>
                </a:solidFill>
                <a:latin typeface="Arial"/>
                <a:cs typeface="Arial"/>
              </a:rPr>
              <a:t> </a:t>
            </a:r>
            <a:r>
              <a:rPr sz="1677" i="1" dirty="0">
                <a:solidFill>
                  <a:srgbClr val="0070C0"/>
                </a:solidFill>
                <a:latin typeface="Arial"/>
                <a:cs typeface="Arial"/>
              </a:rPr>
              <a:t>library</a:t>
            </a:r>
            <a:r>
              <a:rPr sz="1677" i="1" spc="4" dirty="0">
                <a:solidFill>
                  <a:srgbClr val="0070C0"/>
                </a:solidFill>
                <a:latin typeface="Arial"/>
                <a:cs typeface="Arial"/>
              </a:rPr>
              <a:t> </a:t>
            </a:r>
            <a:r>
              <a:rPr sz="1677" i="1" spc="-9" dirty="0">
                <a:solidFill>
                  <a:srgbClr val="0070C0"/>
                </a:solidFill>
                <a:latin typeface="Arial"/>
                <a:cs typeface="Arial"/>
              </a:rPr>
              <a:t>release</a:t>
            </a:r>
            <a:endParaRPr sz="1677">
              <a:latin typeface="Arial"/>
              <a:cs typeface="Arial"/>
            </a:endParaRPr>
          </a:p>
        </p:txBody>
      </p:sp>
      <p:sp>
        <p:nvSpPr>
          <p:cNvPr id="9" name="object 9"/>
          <p:cNvSpPr txBox="1"/>
          <p:nvPr/>
        </p:nvSpPr>
        <p:spPr>
          <a:xfrm>
            <a:off x="9959693" y="5577615"/>
            <a:ext cx="132229" cy="147058"/>
          </a:xfrm>
          <a:prstGeom prst="rect">
            <a:avLst/>
          </a:prstGeom>
        </p:spPr>
        <p:txBody>
          <a:bodyPr vert="horz" wrap="square" lIns="0" tIns="11206" rIns="0" bIns="0" rtlCol="0">
            <a:spAutoFit/>
          </a:bodyPr>
          <a:lstStyle/>
          <a:p>
            <a:pPr marL="11206">
              <a:spcBef>
                <a:spcPts val="88"/>
              </a:spcBef>
            </a:pPr>
            <a:r>
              <a:rPr sz="882" spc="-22" dirty="0">
                <a:solidFill>
                  <a:srgbClr val="FFFFFF"/>
                </a:solidFill>
                <a:latin typeface="Calibri"/>
                <a:cs typeface="Calibri"/>
              </a:rPr>
              <a:t>67</a:t>
            </a:r>
            <a:endParaRPr sz="882">
              <a:latin typeface="Calibri"/>
              <a:cs typeface="Calibri"/>
            </a:endParaRPr>
          </a:p>
        </p:txBody>
      </p:sp>
      <p:sp>
        <p:nvSpPr>
          <p:cNvPr id="10" name="object 10"/>
          <p:cNvSpPr txBox="1"/>
          <p:nvPr/>
        </p:nvSpPr>
        <p:spPr>
          <a:xfrm>
            <a:off x="2175561" y="2153974"/>
            <a:ext cx="7971865" cy="286232"/>
          </a:xfrm>
          <a:prstGeom prst="rect">
            <a:avLst/>
          </a:prstGeom>
          <a:ln w="10159">
            <a:solidFill>
              <a:srgbClr val="103B4D"/>
            </a:solidFill>
          </a:ln>
        </p:spPr>
        <p:txBody>
          <a:bodyPr vert="horz" wrap="square" lIns="0" tIns="95250" rIns="0" bIns="0" rtlCol="0">
            <a:spAutoFit/>
          </a:bodyPr>
          <a:lstStyle/>
          <a:p>
            <a:pPr marR="249344" algn="ctr">
              <a:spcBef>
                <a:spcPts val="750"/>
              </a:spcBef>
            </a:pPr>
            <a:r>
              <a:rPr sz="1235" u="sng" dirty="0">
                <a:uFill>
                  <a:solidFill>
                    <a:srgbClr val="000000"/>
                  </a:solidFill>
                </a:uFill>
                <a:latin typeface="Arial"/>
                <a:cs typeface="Arial"/>
              </a:rPr>
              <a:t>Past</a:t>
            </a:r>
            <a:r>
              <a:rPr sz="1235" u="sng" spc="93" dirty="0">
                <a:uFill>
                  <a:solidFill>
                    <a:srgbClr val="000000"/>
                  </a:solidFill>
                </a:uFill>
                <a:latin typeface="Arial"/>
                <a:cs typeface="Arial"/>
              </a:rPr>
              <a:t> </a:t>
            </a:r>
            <a:r>
              <a:rPr sz="1235" u="sng" dirty="0">
                <a:uFill>
                  <a:solidFill>
                    <a:srgbClr val="000000"/>
                  </a:solidFill>
                </a:uFill>
                <a:latin typeface="Arial"/>
                <a:cs typeface="Arial"/>
              </a:rPr>
              <a:t>ENDF/B</a:t>
            </a:r>
            <a:r>
              <a:rPr sz="1235" u="sng" spc="110" dirty="0">
                <a:uFill>
                  <a:solidFill>
                    <a:srgbClr val="000000"/>
                  </a:solidFill>
                </a:uFill>
                <a:latin typeface="Arial"/>
                <a:cs typeface="Arial"/>
              </a:rPr>
              <a:t> </a:t>
            </a:r>
            <a:r>
              <a:rPr sz="1235" u="sng" dirty="0">
                <a:uFill>
                  <a:solidFill>
                    <a:srgbClr val="000000"/>
                  </a:solidFill>
                </a:uFill>
                <a:latin typeface="Arial"/>
                <a:cs typeface="Arial"/>
              </a:rPr>
              <a:t>releases</a:t>
            </a:r>
            <a:r>
              <a:rPr sz="1235" u="sng" spc="106" dirty="0">
                <a:uFill>
                  <a:solidFill>
                    <a:srgbClr val="000000"/>
                  </a:solidFill>
                </a:uFill>
                <a:latin typeface="Arial"/>
                <a:cs typeface="Arial"/>
              </a:rPr>
              <a:t> </a:t>
            </a:r>
            <a:r>
              <a:rPr sz="1235" u="sng" dirty="0">
                <a:uFill>
                  <a:solidFill>
                    <a:srgbClr val="000000"/>
                  </a:solidFill>
                </a:uFill>
                <a:latin typeface="Arial"/>
                <a:cs typeface="Arial"/>
              </a:rPr>
              <a:t>published</a:t>
            </a:r>
            <a:r>
              <a:rPr sz="1235" u="sng" spc="101" dirty="0">
                <a:uFill>
                  <a:solidFill>
                    <a:srgbClr val="000000"/>
                  </a:solidFill>
                </a:uFill>
                <a:latin typeface="Arial"/>
                <a:cs typeface="Arial"/>
              </a:rPr>
              <a:t> </a:t>
            </a:r>
            <a:r>
              <a:rPr sz="1235" u="sng" dirty="0">
                <a:uFill>
                  <a:solidFill>
                    <a:srgbClr val="000000"/>
                  </a:solidFill>
                </a:uFill>
                <a:latin typeface="Arial"/>
                <a:cs typeface="Arial"/>
              </a:rPr>
              <a:t>accompanying</a:t>
            </a:r>
            <a:r>
              <a:rPr sz="1235" u="sng" spc="106" dirty="0">
                <a:uFill>
                  <a:solidFill>
                    <a:srgbClr val="000000"/>
                  </a:solidFill>
                </a:uFill>
                <a:latin typeface="Arial"/>
                <a:cs typeface="Arial"/>
              </a:rPr>
              <a:t> </a:t>
            </a:r>
            <a:r>
              <a:rPr sz="1235" u="sng" dirty="0">
                <a:uFill>
                  <a:solidFill>
                    <a:srgbClr val="000000"/>
                  </a:solidFill>
                </a:uFill>
                <a:latin typeface="Arial"/>
                <a:cs typeface="Arial"/>
              </a:rPr>
              <a:t>article</a:t>
            </a:r>
            <a:r>
              <a:rPr sz="1235" u="sng" spc="106" dirty="0">
                <a:uFill>
                  <a:solidFill>
                    <a:srgbClr val="000000"/>
                  </a:solidFill>
                </a:uFill>
                <a:latin typeface="Arial"/>
                <a:cs typeface="Arial"/>
              </a:rPr>
              <a:t> </a:t>
            </a:r>
            <a:r>
              <a:rPr sz="1235" u="sng" dirty="0">
                <a:uFill>
                  <a:solidFill>
                    <a:srgbClr val="000000"/>
                  </a:solidFill>
                </a:uFill>
                <a:latin typeface="Arial"/>
                <a:cs typeface="Arial"/>
              </a:rPr>
              <a:t>in</a:t>
            </a:r>
            <a:r>
              <a:rPr sz="1235" u="sng" spc="93" dirty="0">
                <a:uFill>
                  <a:solidFill>
                    <a:srgbClr val="000000"/>
                  </a:solidFill>
                </a:uFill>
                <a:latin typeface="Arial"/>
                <a:cs typeface="Arial"/>
              </a:rPr>
              <a:t> </a:t>
            </a:r>
            <a:r>
              <a:rPr sz="1235" b="1" u="sng" dirty="0">
                <a:uFill>
                  <a:solidFill>
                    <a:srgbClr val="000000"/>
                  </a:solidFill>
                </a:uFill>
                <a:latin typeface="Arial"/>
                <a:cs typeface="Arial"/>
              </a:rPr>
              <a:t>Nuclear</a:t>
            </a:r>
            <a:r>
              <a:rPr sz="1235" b="1" u="sng" spc="101" dirty="0">
                <a:uFill>
                  <a:solidFill>
                    <a:srgbClr val="000000"/>
                  </a:solidFill>
                </a:uFill>
                <a:latin typeface="Arial"/>
                <a:cs typeface="Arial"/>
              </a:rPr>
              <a:t> </a:t>
            </a:r>
            <a:r>
              <a:rPr sz="1235" b="1" u="sng" dirty="0">
                <a:uFill>
                  <a:solidFill>
                    <a:srgbClr val="000000"/>
                  </a:solidFill>
                </a:uFill>
                <a:latin typeface="Arial"/>
                <a:cs typeface="Arial"/>
              </a:rPr>
              <a:t>Data</a:t>
            </a:r>
            <a:r>
              <a:rPr sz="1235" b="1" u="sng" spc="101" dirty="0">
                <a:uFill>
                  <a:solidFill>
                    <a:srgbClr val="000000"/>
                  </a:solidFill>
                </a:uFill>
                <a:latin typeface="Arial"/>
                <a:cs typeface="Arial"/>
              </a:rPr>
              <a:t> </a:t>
            </a:r>
            <a:r>
              <a:rPr sz="1235" b="1" u="sng" spc="-9" dirty="0">
                <a:uFill>
                  <a:solidFill>
                    <a:srgbClr val="000000"/>
                  </a:solidFill>
                </a:uFill>
                <a:latin typeface="Arial"/>
                <a:cs typeface="Arial"/>
              </a:rPr>
              <a:t>Sheets</a:t>
            </a:r>
            <a:r>
              <a:rPr sz="1235" b="1" u="sng" spc="441" dirty="0">
                <a:uFill>
                  <a:solidFill>
                    <a:srgbClr val="000000"/>
                  </a:solidFill>
                </a:uFill>
                <a:latin typeface="Arial"/>
                <a:cs typeface="Arial"/>
              </a:rPr>
              <a:t> </a:t>
            </a:r>
            <a:endParaRPr sz="1235">
              <a:latin typeface="Arial"/>
              <a:cs typeface="Arial"/>
            </a:endParaRPr>
          </a:p>
        </p:txBody>
      </p:sp>
      <p:grpSp>
        <p:nvGrpSpPr>
          <p:cNvPr id="11" name="object 11"/>
          <p:cNvGrpSpPr/>
          <p:nvPr/>
        </p:nvGrpSpPr>
        <p:grpSpPr>
          <a:xfrm>
            <a:off x="2201567" y="2592068"/>
            <a:ext cx="7469281" cy="2697816"/>
            <a:chOff x="615509" y="2937676"/>
            <a:chExt cx="8465185" cy="3057525"/>
          </a:xfrm>
        </p:grpSpPr>
        <p:pic>
          <p:nvPicPr>
            <p:cNvPr id="12" name="object 12"/>
            <p:cNvPicPr/>
            <p:nvPr/>
          </p:nvPicPr>
          <p:blipFill>
            <a:blip r:embed="rId4" cstate="print"/>
            <a:stretch>
              <a:fillRect/>
            </a:stretch>
          </p:blipFill>
          <p:spPr>
            <a:xfrm>
              <a:off x="615509" y="3084855"/>
              <a:ext cx="2291229" cy="2909851"/>
            </a:xfrm>
            <a:prstGeom prst="rect">
              <a:avLst/>
            </a:prstGeom>
          </p:spPr>
        </p:pic>
        <p:pic>
          <p:nvPicPr>
            <p:cNvPr id="13" name="object 13"/>
            <p:cNvPicPr/>
            <p:nvPr/>
          </p:nvPicPr>
          <p:blipFill>
            <a:blip r:embed="rId5" cstate="print"/>
            <a:stretch>
              <a:fillRect/>
            </a:stretch>
          </p:blipFill>
          <p:spPr>
            <a:xfrm>
              <a:off x="3412642" y="2937676"/>
              <a:ext cx="931715" cy="520993"/>
            </a:xfrm>
            <a:prstGeom prst="rect">
              <a:avLst/>
            </a:prstGeom>
          </p:spPr>
        </p:pic>
        <p:pic>
          <p:nvPicPr>
            <p:cNvPr id="14" name="object 14"/>
            <p:cNvPicPr/>
            <p:nvPr/>
          </p:nvPicPr>
          <p:blipFill>
            <a:blip r:embed="rId6" cstate="print"/>
            <a:stretch>
              <a:fillRect/>
            </a:stretch>
          </p:blipFill>
          <p:spPr>
            <a:xfrm>
              <a:off x="8033606" y="3073200"/>
              <a:ext cx="1046892" cy="593659"/>
            </a:xfrm>
            <a:prstGeom prst="rect">
              <a:avLst/>
            </a:prstGeom>
          </p:spPr>
        </p:pic>
      </p:grpSp>
      <p:sp>
        <p:nvSpPr>
          <p:cNvPr id="15" name="object 15"/>
          <p:cNvSpPr txBox="1"/>
          <p:nvPr/>
        </p:nvSpPr>
        <p:spPr>
          <a:xfrm>
            <a:off x="8564695" y="3266943"/>
            <a:ext cx="1301563" cy="197457"/>
          </a:xfrm>
          <a:prstGeom prst="rect">
            <a:avLst/>
          </a:prstGeom>
          <a:solidFill>
            <a:srgbClr val="F2F2F2"/>
          </a:solidFill>
          <a:ln w="5079">
            <a:solidFill>
              <a:srgbClr val="3D4647"/>
            </a:solidFill>
          </a:ln>
        </p:spPr>
        <p:txBody>
          <a:bodyPr vert="horz" wrap="square" lIns="0" tIns="20731" rIns="0" bIns="0" rtlCol="0">
            <a:spAutoFit/>
          </a:bodyPr>
          <a:lstStyle/>
          <a:p>
            <a:pPr marL="72282">
              <a:spcBef>
                <a:spcPts val="163"/>
              </a:spcBef>
            </a:pPr>
            <a:r>
              <a:rPr sz="1147" dirty="0">
                <a:solidFill>
                  <a:srgbClr val="066144"/>
                </a:solidFill>
                <a:latin typeface="Arial"/>
                <a:cs typeface="Arial"/>
              </a:rPr>
              <a:t>Cited</a:t>
            </a:r>
            <a:r>
              <a:rPr sz="1147" spc="-62" dirty="0">
                <a:solidFill>
                  <a:srgbClr val="066144"/>
                </a:solidFill>
                <a:latin typeface="Arial"/>
                <a:cs typeface="Arial"/>
              </a:rPr>
              <a:t> </a:t>
            </a:r>
            <a:r>
              <a:rPr sz="1147" spc="-9" dirty="0">
                <a:solidFill>
                  <a:srgbClr val="066144"/>
                </a:solidFill>
                <a:latin typeface="Arial"/>
                <a:cs typeface="Arial"/>
              </a:rPr>
              <a:t>3,138</a:t>
            </a:r>
            <a:r>
              <a:rPr sz="1147" spc="-57" dirty="0">
                <a:solidFill>
                  <a:srgbClr val="066144"/>
                </a:solidFill>
                <a:latin typeface="Arial"/>
                <a:cs typeface="Arial"/>
              </a:rPr>
              <a:t> </a:t>
            </a:r>
            <a:r>
              <a:rPr sz="1147" spc="-9" dirty="0">
                <a:solidFill>
                  <a:srgbClr val="066144"/>
                </a:solidFill>
                <a:latin typeface="Arial"/>
                <a:cs typeface="Arial"/>
              </a:rPr>
              <a:t>times!</a:t>
            </a:r>
            <a:endParaRPr sz="1147">
              <a:latin typeface="Arial"/>
              <a:cs typeface="Arial"/>
            </a:endParaRPr>
          </a:p>
        </p:txBody>
      </p:sp>
      <p:pic>
        <p:nvPicPr>
          <p:cNvPr id="16" name="object 16"/>
          <p:cNvPicPr/>
          <p:nvPr/>
        </p:nvPicPr>
        <p:blipFill>
          <a:blip r:embed="rId7" cstate="print"/>
          <a:stretch>
            <a:fillRect/>
          </a:stretch>
        </p:blipFill>
        <p:spPr>
          <a:xfrm>
            <a:off x="8888731" y="4059818"/>
            <a:ext cx="896156" cy="589591"/>
          </a:xfrm>
          <a:prstGeom prst="rect">
            <a:avLst/>
          </a:prstGeom>
        </p:spPr>
      </p:pic>
      <p:sp>
        <p:nvSpPr>
          <p:cNvPr id="17" name="object 17"/>
          <p:cNvSpPr txBox="1"/>
          <p:nvPr/>
        </p:nvSpPr>
        <p:spPr>
          <a:xfrm>
            <a:off x="4477466" y="4778713"/>
            <a:ext cx="1339663" cy="197457"/>
          </a:xfrm>
          <a:prstGeom prst="rect">
            <a:avLst/>
          </a:prstGeom>
          <a:solidFill>
            <a:srgbClr val="F2F2F2"/>
          </a:solidFill>
          <a:ln w="5079">
            <a:solidFill>
              <a:srgbClr val="3D4647"/>
            </a:solidFill>
          </a:ln>
        </p:spPr>
        <p:txBody>
          <a:bodyPr vert="horz" wrap="square" lIns="0" tIns="20731" rIns="0" bIns="0" rtlCol="0">
            <a:spAutoFit/>
          </a:bodyPr>
          <a:lstStyle/>
          <a:p>
            <a:pPr marL="91333">
              <a:spcBef>
                <a:spcPts val="163"/>
              </a:spcBef>
            </a:pPr>
            <a:r>
              <a:rPr sz="1147" dirty="0">
                <a:solidFill>
                  <a:srgbClr val="066144"/>
                </a:solidFill>
                <a:latin typeface="Arial"/>
                <a:cs typeface="Arial"/>
              </a:rPr>
              <a:t>Cited</a:t>
            </a:r>
            <a:r>
              <a:rPr sz="1147" spc="-62" dirty="0">
                <a:solidFill>
                  <a:srgbClr val="066144"/>
                </a:solidFill>
                <a:latin typeface="Arial"/>
                <a:cs typeface="Arial"/>
              </a:rPr>
              <a:t> </a:t>
            </a:r>
            <a:r>
              <a:rPr sz="1147" spc="-9" dirty="0">
                <a:solidFill>
                  <a:srgbClr val="066144"/>
                </a:solidFill>
                <a:latin typeface="Arial"/>
                <a:cs typeface="Arial"/>
              </a:rPr>
              <a:t>1,658</a:t>
            </a:r>
            <a:r>
              <a:rPr sz="1147" spc="-57" dirty="0">
                <a:solidFill>
                  <a:srgbClr val="066144"/>
                </a:solidFill>
                <a:latin typeface="Arial"/>
                <a:cs typeface="Arial"/>
              </a:rPr>
              <a:t> </a:t>
            </a:r>
            <a:r>
              <a:rPr sz="1147" spc="-9" dirty="0">
                <a:solidFill>
                  <a:srgbClr val="066144"/>
                </a:solidFill>
                <a:latin typeface="Arial"/>
                <a:cs typeface="Arial"/>
              </a:rPr>
              <a:t>times!</a:t>
            </a:r>
            <a:endParaRPr sz="1147">
              <a:latin typeface="Arial"/>
              <a:cs typeface="Arial"/>
            </a:endParaRPr>
          </a:p>
        </p:txBody>
      </p:sp>
      <p:sp>
        <p:nvSpPr>
          <p:cNvPr id="18" name="object 18"/>
          <p:cNvSpPr txBox="1"/>
          <p:nvPr/>
        </p:nvSpPr>
        <p:spPr>
          <a:xfrm>
            <a:off x="8652358" y="4696764"/>
            <a:ext cx="1372721" cy="195759"/>
          </a:xfrm>
          <a:prstGeom prst="rect">
            <a:avLst/>
          </a:prstGeom>
          <a:solidFill>
            <a:srgbClr val="F2F2F2"/>
          </a:solidFill>
          <a:ln w="5079">
            <a:solidFill>
              <a:srgbClr val="3D4647"/>
            </a:solidFill>
          </a:ln>
        </p:spPr>
        <p:txBody>
          <a:bodyPr vert="horz" wrap="square" lIns="0" tIns="19050" rIns="0" bIns="0" rtlCol="0">
            <a:spAutoFit/>
          </a:bodyPr>
          <a:lstStyle/>
          <a:p>
            <a:pPr marL="107582">
              <a:spcBef>
                <a:spcPts val="150"/>
              </a:spcBef>
            </a:pPr>
            <a:r>
              <a:rPr sz="1147" dirty="0">
                <a:solidFill>
                  <a:srgbClr val="066144"/>
                </a:solidFill>
                <a:latin typeface="Arial"/>
                <a:cs typeface="Arial"/>
              </a:rPr>
              <a:t>Cited</a:t>
            </a:r>
            <a:r>
              <a:rPr sz="1147" spc="-62" dirty="0">
                <a:solidFill>
                  <a:srgbClr val="066144"/>
                </a:solidFill>
                <a:latin typeface="Arial"/>
                <a:cs typeface="Arial"/>
              </a:rPr>
              <a:t> </a:t>
            </a:r>
            <a:r>
              <a:rPr sz="1147" spc="-9" dirty="0">
                <a:solidFill>
                  <a:srgbClr val="066144"/>
                </a:solidFill>
                <a:latin typeface="Arial"/>
                <a:cs typeface="Arial"/>
              </a:rPr>
              <a:t>2,753</a:t>
            </a:r>
            <a:r>
              <a:rPr sz="1147" spc="-57" dirty="0">
                <a:solidFill>
                  <a:srgbClr val="066144"/>
                </a:solidFill>
                <a:latin typeface="Arial"/>
                <a:cs typeface="Arial"/>
              </a:rPr>
              <a:t> </a:t>
            </a:r>
            <a:r>
              <a:rPr sz="1147" spc="-9" dirty="0">
                <a:solidFill>
                  <a:srgbClr val="066144"/>
                </a:solidFill>
                <a:latin typeface="Arial"/>
                <a:cs typeface="Arial"/>
              </a:rPr>
              <a:t>times!</a:t>
            </a:r>
            <a:endParaRPr sz="1147">
              <a:latin typeface="Arial"/>
              <a:cs typeface="Arial"/>
            </a:endParaRPr>
          </a:p>
        </p:txBody>
      </p:sp>
      <p:grpSp>
        <p:nvGrpSpPr>
          <p:cNvPr id="19" name="object 19"/>
          <p:cNvGrpSpPr/>
          <p:nvPr/>
        </p:nvGrpSpPr>
        <p:grpSpPr>
          <a:xfrm>
            <a:off x="4261163" y="2563862"/>
            <a:ext cx="4266079" cy="2391896"/>
            <a:chOff x="2949718" y="2905710"/>
            <a:chExt cx="4834890" cy="2710815"/>
          </a:xfrm>
        </p:grpSpPr>
        <p:pic>
          <p:nvPicPr>
            <p:cNvPr id="20" name="object 20"/>
            <p:cNvPicPr/>
            <p:nvPr/>
          </p:nvPicPr>
          <p:blipFill>
            <a:blip r:embed="rId8" cstate="print"/>
            <a:stretch>
              <a:fillRect/>
            </a:stretch>
          </p:blipFill>
          <p:spPr>
            <a:xfrm>
              <a:off x="2949718" y="3508363"/>
              <a:ext cx="2162020" cy="1866205"/>
            </a:xfrm>
            <a:prstGeom prst="rect">
              <a:avLst/>
            </a:prstGeom>
          </p:spPr>
        </p:pic>
        <p:pic>
          <p:nvPicPr>
            <p:cNvPr id="21" name="object 21"/>
            <p:cNvPicPr/>
            <p:nvPr/>
          </p:nvPicPr>
          <p:blipFill>
            <a:blip r:embed="rId9" cstate="print"/>
            <a:stretch>
              <a:fillRect/>
            </a:stretch>
          </p:blipFill>
          <p:spPr>
            <a:xfrm>
              <a:off x="5379789" y="2905710"/>
              <a:ext cx="2404518" cy="1695333"/>
            </a:xfrm>
            <a:prstGeom prst="rect">
              <a:avLst/>
            </a:prstGeom>
          </p:spPr>
        </p:pic>
        <p:pic>
          <p:nvPicPr>
            <p:cNvPr id="22" name="object 22"/>
            <p:cNvPicPr/>
            <p:nvPr/>
          </p:nvPicPr>
          <p:blipFill>
            <a:blip r:embed="rId10" cstate="print"/>
            <a:stretch>
              <a:fillRect/>
            </a:stretch>
          </p:blipFill>
          <p:spPr>
            <a:xfrm>
              <a:off x="5380433" y="4700558"/>
              <a:ext cx="2388781" cy="915816"/>
            </a:xfrm>
            <a:prstGeom prst="rect">
              <a:avLst/>
            </a:prstGeom>
          </p:spPr>
        </p:pic>
      </p:grpSp>
      <p:sp>
        <p:nvSpPr>
          <p:cNvPr id="23" name="object 23"/>
          <p:cNvSpPr txBox="1"/>
          <p:nvPr/>
        </p:nvSpPr>
        <p:spPr>
          <a:xfrm>
            <a:off x="4804230" y="5106529"/>
            <a:ext cx="3030070" cy="218008"/>
          </a:xfrm>
          <a:prstGeom prst="rect">
            <a:avLst/>
          </a:prstGeom>
          <a:solidFill>
            <a:srgbClr val="75B6E5"/>
          </a:solidFill>
          <a:ln w="22859">
            <a:solidFill>
              <a:srgbClr val="000000"/>
            </a:solidFill>
          </a:ln>
        </p:spPr>
        <p:txBody>
          <a:bodyPr vert="horz" wrap="square" lIns="0" tIns="0" rIns="0" bIns="0" rtlCol="0">
            <a:spAutoFit/>
          </a:bodyPr>
          <a:lstStyle/>
          <a:p>
            <a:pPr marL="64437">
              <a:lnSpc>
                <a:spcPts val="1716"/>
              </a:lnSpc>
            </a:pPr>
            <a:r>
              <a:rPr sz="1588" b="1" dirty="0">
                <a:latin typeface="Arial"/>
                <a:cs typeface="Arial"/>
              </a:rPr>
              <a:t>This</a:t>
            </a:r>
            <a:r>
              <a:rPr sz="1588" b="1" spc="-84" dirty="0">
                <a:latin typeface="Arial"/>
                <a:cs typeface="Arial"/>
              </a:rPr>
              <a:t> </a:t>
            </a:r>
            <a:r>
              <a:rPr sz="1588" b="1" dirty="0">
                <a:latin typeface="Arial"/>
                <a:cs typeface="Arial"/>
              </a:rPr>
              <a:t>is</a:t>
            </a:r>
            <a:r>
              <a:rPr sz="1588" b="1" spc="-84" dirty="0">
                <a:latin typeface="Arial"/>
                <a:cs typeface="Arial"/>
              </a:rPr>
              <a:t> </a:t>
            </a:r>
            <a:r>
              <a:rPr sz="1588" b="1" spc="-26" dirty="0">
                <a:latin typeface="Arial"/>
                <a:cs typeface="Arial"/>
              </a:rPr>
              <a:t>really,</a:t>
            </a:r>
            <a:r>
              <a:rPr sz="1588" b="1" spc="-71" dirty="0">
                <a:latin typeface="Arial"/>
                <a:cs typeface="Arial"/>
              </a:rPr>
              <a:t> </a:t>
            </a:r>
            <a:r>
              <a:rPr sz="1588" b="1" i="1" u="sng" dirty="0">
                <a:solidFill>
                  <a:srgbClr val="FF0000"/>
                </a:solidFill>
                <a:uFill>
                  <a:solidFill>
                    <a:srgbClr val="FF0000"/>
                  </a:solidFill>
                </a:uFill>
                <a:latin typeface="Arial"/>
                <a:cs typeface="Arial"/>
              </a:rPr>
              <a:t>really</a:t>
            </a:r>
            <a:r>
              <a:rPr sz="1588" b="1" i="1" spc="-84" dirty="0">
                <a:solidFill>
                  <a:srgbClr val="FF0000"/>
                </a:solidFill>
                <a:latin typeface="Arial"/>
                <a:cs typeface="Arial"/>
              </a:rPr>
              <a:t> </a:t>
            </a:r>
            <a:r>
              <a:rPr sz="1588" b="1" spc="-9" dirty="0">
                <a:latin typeface="Arial"/>
                <a:cs typeface="Arial"/>
              </a:rPr>
              <a:t>impactful!!</a:t>
            </a:r>
            <a:endParaRPr sz="1588">
              <a:latin typeface="Arial"/>
              <a:cs typeface="Arial"/>
            </a:endParaRPr>
          </a:p>
        </p:txBody>
      </p:sp>
      <p:sp>
        <p:nvSpPr>
          <p:cNvPr id="24" name="object 24"/>
          <p:cNvSpPr/>
          <p:nvPr/>
        </p:nvSpPr>
        <p:spPr>
          <a:xfrm>
            <a:off x="1864037" y="1389886"/>
            <a:ext cx="8594912" cy="4829735"/>
          </a:xfrm>
          <a:custGeom>
            <a:avLst/>
            <a:gdLst/>
            <a:ahLst/>
            <a:cxnLst/>
            <a:rect l="l" t="t" r="r" b="b"/>
            <a:pathLst>
              <a:path w="9740900" h="5473700">
                <a:moveTo>
                  <a:pt x="0" y="0"/>
                </a:moveTo>
                <a:lnTo>
                  <a:pt x="9740900" y="0"/>
                </a:lnTo>
                <a:lnTo>
                  <a:pt x="9740900" y="5473700"/>
                </a:lnTo>
                <a:lnTo>
                  <a:pt x="0" y="5473700"/>
                </a:lnTo>
                <a:lnTo>
                  <a:pt x="0" y="0"/>
                </a:lnTo>
                <a:close/>
              </a:path>
            </a:pathLst>
          </a:custGeom>
          <a:ln w="12700">
            <a:solidFill>
              <a:srgbClr val="000000"/>
            </a:solidFill>
          </a:ln>
        </p:spPr>
        <p:txBody>
          <a:bodyPr wrap="square" lIns="0" tIns="0" rIns="0" bIns="0" rtlCol="0"/>
          <a:lstStyle/>
          <a:p>
            <a:endParaRPr sz="1588"/>
          </a:p>
        </p:txBody>
      </p:sp>
      <p:sp>
        <p:nvSpPr>
          <p:cNvPr id="25" name="Title 2">
            <a:extLst>
              <a:ext uri="{FF2B5EF4-FFF2-40B4-BE49-F238E27FC236}">
                <a16:creationId xmlns:a16="http://schemas.microsoft.com/office/drawing/2014/main" id="{4D55CDCC-345E-DB35-F177-5B0CE4A43F29}"/>
              </a:ext>
            </a:extLst>
          </p:cNvPr>
          <p:cNvSpPr txBox="1">
            <a:spLocks/>
          </p:cNvSpPr>
          <p:nvPr/>
        </p:nvSpPr>
        <p:spPr>
          <a:xfrm>
            <a:off x="1239809" y="176509"/>
            <a:ext cx="11787327" cy="902525"/>
          </a:xfrm>
          <a:prstGeom prst="rect">
            <a:avLst/>
          </a:prstGeom>
        </p:spPr>
        <p:txBody>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latin typeface="Arial" panose="020B0604020202020204" pitchFamily="34" charset="0"/>
                <a:cs typeface="Arial" panose="020B0604020202020204" pitchFamily="34" charset="0"/>
              </a:rPr>
              <a:t>USNDP Highlight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13570" y="5598682"/>
            <a:ext cx="2359399" cy="160715"/>
          </a:xfrm>
          <a:prstGeom prst="rect">
            <a:avLst/>
          </a:prstGeom>
        </p:spPr>
        <p:txBody>
          <a:bodyPr vert="horz" wrap="square" lIns="0" tIns="11206" rIns="0" bIns="0" rtlCol="0">
            <a:spAutoFit/>
          </a:bodyPr>
          <a:lstStyle/>
          <a:p>
            <a:pPr marL="33619">
              <a:spcBef>
                <a:spcPts val="88"/>
              </a:spcBef>
            </a:pPr>
            <a:r>
              <a:rPr sz="971" dirty="0">
                <a:solidFill>
                  <a:srgbClr val="FFFFFF"/>
                </a:solidFill>
                <a:latin typeface="Calibri"/>
                <a:cs typeface="Calibri"/>
              </a:rPr>
              <a:t>USNDP</a:t>
            </a:r>
            <a:r>
              <a:rPr sz="971" spc="26" dirty="0">
                <a:solidFill>
                  <a:srgbClr val="FFFFFF"/>
                </a:solidFill>
                <a:latin typeface="Calibri"/>
                <a:cs typeface="Calibri"/>
              </a:rPr>
              <a:t> </a:t>
            </a:r>
            <a:r>
              <a:rPr sz="971" dirty="0">
                <a:solidFill>
                  <a:srgbClr val="FFFFFF"/>
                </a:solidFill>
                <a:latin typeface="Calibri"/>
                <a:cs typeface="Calibri"/>
              </a:rPr>
              <a:t>Budget</a:t>
            </a:r>
            <a:r>
              <a:rPr sz="971" spc="26" dirty="0">
                <a:solidFill>
                  <a:srgbClr val="FFFFFF"/>
                </a:solidFill>
                <a:latin typeface="Calibri"/>
                <a:cs typeface="Calibri"/>
              </a:rPr>
              <a:t> </a:t>
            </a:r>
            <a:r>
              <a:rPr sz="971" dirty="0">
                <a:solidFill>
                  <a:srgbClr val="FFFFFF"/>
                </a:solidFill>
                <a:latin typeface="Calibri"/>
                <a:cs typeface="Calibri"/>
              </a:rPr>
              <a:t>Briefing</a:t>
            </a:r>
            <a:r>
              <a:rPr sz="971" spc="26" dirty="0">
                <a:solidFill>
                  <a:srgbClr val="FFFFFF"/>
                </a:solidFill>
                <a:latin typeface="Calibri"/>
                <a:cs typeface="Calibri"/>
              </a:rPr>
              <a:t> </a:t>
            </a:r>
            <a:r>
              <a:rPr sz="971" dirty="0">
                <a:solidFill>
                  <a:srgbClr val="FFFFFF"/>
                </a:solidFill>
                <a:latin typeface="Calibri"/>
                <a:cs typeface="Calibri"/>
              </a:rPr>
              <a:t>–</a:t>
            </a:r>
            <a:r>
              <a:rPr sz="971" spc="26" dirty="0">
                <a:solidFill>
                  <a:srgbClr val="FFFFFF"/>
                </a:solidFill>
                <a:latin typeface="Calibri"/>
                <a:cs typeface="Calibri"/>
              </a:rPr>
              <a:t> </a:t>
            </a:r>
            <a:r>
              <a:rPr sz="971" dirty="0">
                <a:solidFill>
                  <a:srgbClr val="FFFFFF"/>
                </a:solidFill>
                <a:latin typeface="Calibri"/>
                <a:cs typeface="Calibri"/>
              </a:rPr>
              <a:t>February</a:t>
            </a:r>
            <a:r>
              <a:rPr sz="971" spc="26" dirty="0">
                <a:solidFill>
                  <a:srgbClr val="FFFFFF"/>
                </a:solidFill>
                <a:latin typeface="Calibri"/>
                <a:cs typeface="Calibri"/>
              </a:rPr>
              <a:t> </a:t>
            </a:r>
            <a:r>
              <a:rPr sz="971" dirty="0">
                <a:solidFill>
                  <a:srgbClr val="FFFFFF"/>
                </a:solidFill>
                <a:latin typeface="Calibri"/>
                <a:cs typeface="Calibri"/>
              </a:rPr>
              <a:t>13</a:t>
            </a:r>
            <a:r>
              <a:rPr sz="927" baseline="23809" dirty="0">
                <a:solidFill>
                  <a:srgbClr val="FFFFFF"/>
                </a:solidFill>
                <a:latin typeface="Calibri"/>
                <a:cs typeface="Calibri"/>
              </a:rPr>
              <a:t>th</a:t>
            </a:r>
            <a:r>
              <a:rPr sz="971" dirty="0">
                <a:solidFill>
                  <a:srgbClr val="FFFFFF"/>
                </a:solidFill>
                <a:latin typeface="Calibri"/>
                <a:cs typeface="Calibri"/>
              </a:rPr>
              <a:t>,</a:t>
            </a:r>
            <a:r>
              <a:rPr sz="971" spc="22" dirty="0">
                <a:solidFill>
                  <a:srgbClr val="FFFFFF"/>
                </a:solidFill>
                <a:latin typeface="Calibri"/>
                <a:cs typeface="Calibri"/>
              </a:rPr>
              <a:t> </a:t>
            </a:r>
            <a:r>
              <a:rPr sz="971" spc="-18" dirty="0">
                <a:solidFill>
                  <a:srgbClr val="FFFFFF"/>
                </a:solidFill>
                <a:latin typeface="Calibri"/>
                <a:cs typeface="Calibri"/>
              </a:rPr>
              <a:t>2024</a:t>
            </a:r>
            <a:endParaRPr sz="971">
              <a:latin typeface="Calibri"/>
              <a:cs typeface="Calibri"/>
            </a:endParaRPr>
          </a:p>
        </p:txBody>
      </p:sp>
      <p:grpSp>
        <p:nvGrpSpPr>
          <p:cNvPr id="3" name="object 3"/>
          <p:cNvGrpSpPr/>
          <p:nvPr/>
        </p:nvGrpSpPr>
        <p:grpSpPr>
          <a:xfrm>
            <a:off x="1882914" y="1653845"/>
            <a:ext cx="4448175" cy="4195482"/>
            <a:chOff x="254369" y="1874357"/>
            <a:chExt cx="5041265" cy="4754880"/>
          </a:xfrm>
        </p:grpSpPr>
        <p:pic>
          <p:nvPicPr>
            <p:cNvPr id="4" name="object 4"/>
            <p:cNvPicPr/>
            <p:nvPr/>
          </p:nvPicPr>
          <p:blipFill>
            <a:blip r:embed="rId2" cstate="print"/>
            <a:stretch>
              <a:fillRect/>
            </a:stretch>
          </p:blipFill>
          <p:spPr>
            <a:xfrm>
              <a:off x="254369" y="6314865"/>
              <a:ext cx="2977272" cy="268051"/>
            </a:xfrm>
            <a:prstGeom prst="rect">
              <a:avLst/>
            </a:prstGeom>
          </p:spPr>
        </p:pic>
        <p:pic>
          <p:nvPicPr>
            <p:cNvPr id="5" name="object 5"/>
            <p:cNvPicPr/>
            <p:nvPr/>
          </p:nvPicPr>
          <p:blipFill>
            <a:blip r:embed="rId3" cstate="print"/>
            <a:stretch>
              <a:fillRect/>
            </a:stretch>
          </p:blipFill>
          <p:spPr>
            <a:xfrm>
              <a:off x="509777" y="1953005"/>
              <a:ext cx="4785360" cy="4675632"/>
            </a:xfrm>
            <a:prstGeom prst="rect">
              <a:avLst/>
            </a:prstGeom>
          </p:spPr>
        </p:pic>
        <p:pic>
          <p:nvPicPr>
            <p:cNvPr id="6" name="object 6"/>
            <p:cNvPicPr/>
            <p:nvPr/>
          </p:nvPicPr>
          <p:blipFill>
            <a:blip r:embed="rId4" cstate="print"/>
            <a:stretch>
              <a:fillRect/>
            </a:stretch>
          </p:blipFill>
          <p:spPr>
            <a:xfrm>
              <a:off x="440545" y="1881977"/>
              <a:ext cx="4684832" cy="4608576"/>
            </a:xfrm>
            <a:prstGeom prst="rect">
              <a:avLst/>
            </a:prstGeom>
          </p:spPr>
        </p:pic>
        <p:sp>
          <p:nvSpPr>
            <p:cNvPr id="7" name="object 7"/>
            <p:cNvSpPr/>
            <p:nvPr/>
          </p:nvSpPr>
          <p:spPr>
            <a:xfrm>
              <a:off x="440544" y="1881977"/>
              <a:ext cx="4685030" cy="4608830"/>
            </a:xfrm>
            <a:custGeom>
              <a:avLst/>
              <a:gdLst/>
              <a:ahLst/>
              <a:cxnLst/>
              <a:rect l="l" t="t" r="r" b="b"/>
              <a:pathLst>
                <a:path w="4685030" h="4608830">
                  <a:moveTo>
                    <a:pt x="0" y="153143"/>
                  </a:moveTo>
                  <a:lnTo>
                    <a:pt x="7807" y="104738"/>
                  </a:lnTo>
                  <a:lnTo>
                    <a:pt x="29547" y="62698"/>
                  </a:lnTo>
                  <a:lnTo>
                    <a:pt x="62698" y="29547"/>
                  </a:lnTo>
                  <a:lnTo>
                    <a:pt x="104738" y="7807"/>
                  </a:lnTo>
                  <a:lnTo>
                    <a:pt x="153143" y="0"/>
                  </a:lnTo>
                  <a:lnTo>
                    <a:pt x="4531689" y="0"/>
                  </a:lnTo>
                  <a:lnTo>
                    <a:pt x="4580094" y="7807"/>
                  </a:lnTo>
                  <a:lnTo>
                    <a:pt x="4622134" y="29547"/>
                  </a:lnTo>
                  <a:lnTo>
                    <a:pt x="4655285" y="62698"/>
                  </a:lnTo>
                  <a:lnTo>
                    <a:pt x="4677025" y="104738"/>
                  </a:lnTo>
                  <a:lnTo>
                    <a:pt x="4684833" y="153143"/>
                  </a:lnTo>
                  <a:lnTo>
                    <a:pt x="4684833" y="4455431"/>
                  </a:lnTo>
                  <a:lnTo>
                    <a:pt x="4677025" y="4503836"/>
                  </a:lnTo>
                  <a:lnTo>
                    <a:pt x="4655285" y="4545876"/>
                  </a:lnTo>
                  <a:lnTo>
                    <a:pt x="4622134" y="4579027"/>
                  </a:lnTo>
                  <a:lnTo>
                    <a:pt x="4580094" y="4600768"/>
                  </a:lnTo>
                  <a:lnTo>
                    <a:pt x="4531689" y="4608575"/>
                  </a:lnTo>
                  <a:lnTo>
                    <a:pt x="153143" y="4608575"/>
                  </a:lnTo>
                  <a:lnTo>
                    <a:pt x="104738" y="4600768"/>
                  </a:lnTo>
                  <a:lnTo>
                    <a:pt x="62698" y="4579027"/>
                  </a:lnTo>
                  <a:lnTo>
                    <a:pt x="29547" y="4545876"/>
                  </a:lnTo>
                  <a:lnTo>
                    <a:pt x="7807" y="4503836"/>
                  </a:lnTo>
                  <a:lnTo>
                    <a:pt x="0" y="4455431"/>
                  </a:lnTo>
                  <a:lnTo>
                    <a:pt x="0" y="153143"/>
                  </a:lnTo>
                  <a:close/>
                </a:path>
              </a:pathLst>
            </a:custGeom>
            <a:ln w="15239">
              <a:solidFill>
                <a:srgbClr val="3494BA"/>
              </a:solidFill>
            </a:ln>
          </p:spPr>
          <p:txBody>
            <a:bodyPr wrap="square" lIns="0" tIns="0" rIns="0" bIns="0" rtlCol="0"/>
            <a:lstStyle/>
            <a:p>
              <a:endParaRPr sz="1588"/>
            </a:p>
          </p:txBody>
        </p:sp>
      </p:grpSp>
      <p:sp>
        <p:nvSpPr>
          <p:cNvPr id="8" name="object 8"/>
          <p:cNvSpPr txBox="1">
            <a:spLocks noGrp="1"/>
          </p:cNvSpPr>
          <p:nvPr>
            <p:ph type="title"/>
          </p:nvPr>
        </p:nvSpPr>
        <p:spPr>
          <a:xfrm>
            <a:off x="1857688" y="115519"/>
            <a:ext cx="10400583" cy="565313"/>
          </a:xfrm>
          <a:prstGeom prst="rect">
            <a:avLst/>
          </a:prstGeom>
        </p:spPr>
        <p:txBody>
          <a:bodyPr vert="horz" wrap="square" lIns="0" tIns="11206" rIns="0" bIns="0" rtlCol="0" anchor="ctr">
            <a:spAutoFit/>
          </a:bodyPr>
          <a:lstStyle/>
          <a:p>
            <a:pPr marL="362530">
              <a:lnSpc>
                <a:spcPct val="100000"/>
              </a:lnSpc>
              <a:spcBef>
                <a:spcPts val="88"/>
              </a:spcBef>
            </a:pPr>
            <a:r>
              <a:rPr dirty="0"/>
              <a:t>Final</a:t>
            </a:r>
            <a:r>
              <a:rPr spc="71" dirty="0"/>
              <a:t> </a:t>
            </a:r>
            <a:r>
              <a:rPr dirty="0"/>
              <a:t>words</a:t>
            </a:r>
            <a:r>
              <a:rPr spc="75" dirty="0"/>
              <a:t> </a:t>
            </a:r>
            <a:r>
              <a:rPr dirty="0"/>
              <a:t>from</a:t>
            </a:r>
            <a:r>
              <a:rPr spc="93" dirty="0"/>
              <a:t> </a:t>
            </a:r>
            <a:r>
              <a:rPr dirty="0"/>
              <a:t>USNDP</a:t>
            </a:r>
            <a:r>
              <a:rPr spc="22" dirty="0"/>
              <a:t> </a:t>
            </a:r>
            <a:r>
              <a:rPr spc="-9" dirty="0"/>
              <a:t>Chair</a:t>
            </a:r>
          </a:p>
        </p:txBody>
      </p:sp>
      <p:grpSp>
        <p:nvGrpSpPr>
          <p:cNvPr id="9" name="object 9"/>
          <p:cNvGrpSpPr/>
          <p:nvPr/>
        </p:nvGrpSpPr>
        <p:grpSpPr>
          <a:xfrm>
            <a:off x="6766336" y="1733998"/>
            <a:ext cx="3104029" cy="927847"/>
            <a:chOff x="5788914" y="1965198"/>
            <a:chExt cx="3517900" cy="1051560"/>
          </a:xfrm>
        </p:grpSpPr>
        <p:pic>
          <p:nvPicPr>
            <p:cNvPr id="10" name="object 10"/>
            <p:cNvPicPr/>
            <p:nvPr/>
          </p:nvPicPr>
          <p:blipFill>
            <a:blip r:embed="rId5" cstate="print"/>
            <a:stretch>
              <a:fillRect/>
            </a:stretch>
          </p:blipFill>
          <p:spPr>
            <a:xfrm>
              <a:off x="5788914" y="1965198"/>
              <a:ext cx="3517391" cy="1051560"/>
            </a:xfrm>
            <a:prstGeom prst="rect">
              <a:avLst/>
            </a:prstGeom>
          </p:spPr>
        </p:pic>
        <p:pic>
          <p:nvPicPr>
            <p:cNvPr id="11" name="object 11"/>
            <p:cNvPicPr/>
            <p:nvPr/>
          </p:nvPicPr>
          <p:blipFill>
            <a:blip r:embed="rId6" cstate="print"/>
            <a:stretch>
              <a:fillRect/>
            </a:stretch>
          </p:blipFill>
          <p:spPr>
            <a:xfrm>
              <a:off x="5900103" y="1992556"/>
              <a:ext cx="3295847" cy="909570"/>
            </a:xfrm>
            <a:prstGeom prst="rect">
              <a:avLst/>
            </a:prstGeom>
          </p:spPr>
        </p:pic>
      </p:grpSp>
      <p:sp>
        <p:nvSpPr>
          <p:cNvPr id="12" name="object 12"/>
          <p:cNvSpPr txBox="1"/>
          <p:nvPr/>
        </p:nvSpPr>
        <p:spPr>
          <a:xfrm>
            <a:off x="6864444" y="1758138"/>
            <a:ext cx="2908487" cy="713495"/>
          </a:xfrm>
          <a:prstGeom prst="rect">
            <a:avLst/>
          </a:prstGeom>
          <a:ln w="5079">
            <a:solidFill>
              <a:srgbClr val="58B6C0"/>
            </a:solidFill>
          </a:ln>
        </p:spPr>
        <p:txBody>
          <a:bodyPr vert="horz" wrap="square" lIns="0" tIns="20731" rIns="0" bIns="0" rtlCol="0">
            <a:spAutoFit/>
          </a:bodyPr>
          <a:lstStyle/>
          <a:p>
            <a:pPr marL="538471" marR="396709" indent="-134478">
              <a:lnSpc>
                <a:spcPts val="2735"/>
              </a:lnSpc>
              <a:spcBef>
                <a:spcPts val="163"/>
              </a:spcBef>
            </a:pPr>
            <a:r>
              <a:rPr sz="2559" b="1" dirty="0">
                <a:latin typeface="Calibri"/>
                <a:cs typeface="Calibri"/>
              </a:rPr>
              <a:t>Great</a:t>
            </a:r>
            <a:r>
              <a:rPr sz="2559" b="1" spc="-119" dirty="0">
                <a:latin typeface="Calibri"/>
                <a:cs typeface="Calibri"/>
              </a:rPr>
              <a:t> </a:t>
            </a:r>
            <a:r>
              <a:rPr sz="2559" b="1" dirty="0">
                <a:latin typeface="Calibri"/>
                <a:cs typeface="Calibri"/>
              </a:rPr>
              <a:t>work</a:t>
            </a:r>
            <a:r>
              <a:rPr sz="2559" b="1" spc="-124" dirty="0">
                <a:latin typeface="Calibri"/>
                <a:cs typeface="Calibri"/>
              </a:rPr>
              <a:t> </a:t>
            </a:r>
            <a:r>
              <a:rPr sz="2559" b="1" spc="-22" dirty="0">
                <a:latin typeface="Calibri"/>
                <a:cs typeface="Calibri"/>
              </a:rPr>
              <a:t>was </a:t>
            </a:r>
            <a:r>
              <a:rPr sz="2559" b="1" dirty="0">
                <a:latin typeface="Calibri"/>
                <a:cs typeface="Calibri"/>
              </a:rPr>
              <a:t>done</a:t>
            </a:r>
            <a:r>
              <a:rPr sz="2559" b="1" spc="-40" dirty="0">
                <a:latin typeface="Calibri"/>
                <a:cs typeface="Calibri"/>
              </a:rPr>
              <a:t> </a:t>
            </a:r>
            <a:r>
              <a:rPr sz="2559" b="1" dirty="0">
                <a:latin typeface="Calibri"/>
                <a:cs typeface="Calibri"/>
              </a:rPr>
              <a:t>in</a:t>
            </a:r>
            <a:r>
              <a:rPr sz="2559" b="1" spc="-31" dirty="0">
                <a:latin typeface="Calibri"/>
                <a:cs typeface="Calibri"/>
              </a:rPr>
              <a:t> </a:t>
            </a:r>
            <a:r>
              <a:rPr sz="2559" b="1" spc="-9" dirty="0">
                <a:latin typeface="Calibri"/>
                <a:cs typeface="Calibri"/>
              </a:rPr>
              <a:t>FY23!</a:t>
            </a:r>
            <a:endParaRPr sz="2559">
              <a:latin typeface="Calibri"/>
              <a:cs typeface="Calibri"/>
            </a:endParaRPr>
          </a:p>
        </p:txBody>
      </p:sp>
      <p:sp>
        <p:nvSpPr>
          <p:cNvPr id="13" name="object 13"/>
          <p:cNvSpPr txBox="1"/>
          <p:nvPr/>
        </p:nvSpPr>
        <p:spPr>
          <a:xfrm>
            <a:off x="9959693" y="5577615"/>
            <a:ext cx="132229" cy="147058"/>
          </a:xfrm>
          <a:prstGeom prst="rect">
            <a:avLst/>
          </a:prstGeom>
        </p:spPr>
        <p:txBody>
          <a:bodyPr vert="horz" wrap="square" lIns="0" tIns="11206" rIns="0" bIns="0" rtlCol="0">
            <a:spAutoFit/>
          </a:bodyPr>
          <a:lstStyle/>
          <a:p>
            <a:pPr marL="11206">
              <a:spcBef>
                <a:spcPts val="88"/>
              </a:spcBef>
            </a:pPr>
            <a:r>
              <a:rPr sz="882" spc="-22" dirty="0">
                <a:solidFill>
                  <a:srgbClr val="FFFFFF"/>
                </a:solidFill>
                <a:latin typeface="Calibri"/>
                <a:cs typeface="Calibri"/>
              </a:rPr>
              <a:t>74</a:t>
            </a:r>
            <a:endParaRPr sz="882">
              <a:latin typeface="Calibri"/>
              <a:cs typeface="Calibri"/>
            </a:endParaRPr>
          </a:p>
        </p:txBody>
      </p:sp>
      <p:grpSp>
        <p:nvGrpSpPr>
          <p:cNvPr id="14" name="object 14"/>
          <p:cNvGrpSpPr/>
          <p:nvPr/>
        </p:nvGrpSpPr>
        <p:grpSpPr>
          <a:xfrm>
            <a:off x="2151305" y="1505398"/>
            <a:ext cx="7896225" cy="4214532"/>
            <a:chOff x="558545" y="1706117"/>
            <a:chExt cx="8949055" cy="4776470"/>
          </a:xfrm>
        </p:grpSpPr>
        <p:pic>
          <p:nvPicPr>
            <p:cNvPr id="15" name="object 15"/>
            <p:cNvPicPr/>
            <p:nvPr/>
          </p:nvPicPr>
          <p:blipFill>
            <a:blip r:embed="rId7" cstate="print"/>
            <a:stretch>
              <a:fillRect/>
            </a:stretch>
          </p:blipFill>
          <p:spPr>
            <a:xfrm>
              <a:off x="610361" y="1706117"/>
              <a:ext cx="4325112" cy="2252472"/>
            </a:xfrm>
            <a:prstGeom prst="rect">
              <a:avLst/>
            </a:prstGeom>
          </p:spPr>
        </p:pic>
        <p:pic>
          <p:nvPicPr>
            <p:cNvPr id="16" name="object 16"/>
            <p:cNvPicPr/>
            <p:nvPr/>
          </p:nvPicPr>
          <p:blipFill>
            <a:blip r:embed="rId8" cstate="print"/>
            <a:stretch>
              <a:fillRect/>
            </a:stretch>
          </p:blipFill>
          <p:spPr>
            <a:xfrm>
              <a:off x="558545" y="3726941"/>
              <a:ext cx="1097280" cy="1520952"/>
            </a:xfrm>
            <a:prstGeom prst="rect">
              <a:avLst/>
            </a:prstGeom>
          </p:spPr>
        </p:pic>
        <p:pic>
          <p:nvPicPr>
            <p:cNvPr id="17" name="object 17"/>
            <p:cNvPicPr/>
            <p:nvPr/>
          </p:nvPicPr>
          <p:blipFill>
            <a:blip r:embed="rId9" cstate="print"/>
            <a:stretch>
              <a:fillRect/>
            </a:stretch>
          </p:blipFill>
          <p:spPr>
            <a:xfrm>
              <a:off x="3380994" y="3772661"/>
              <a:ext cx="1673352" cy="1014983"/>
            </a:xfrm>
            <a:prstGeom prst="rect">
              <a:avLst/>
            </a:prstGeom>
          </p:spPr>
        </p:pic>
        <p:pic>
          <p:nvPicPr>
            <p:cNvPr id="18" name="object 18"/>
            <p:cNvPicPr/>
            <p:nvPr/>
          </p:nvPicPr>
          <p:blipFill>
            <a:blip r:embed="rId10" cstate="print"/>
            <a:stretch>
              <a:fillRect/>
            </a:stretch>
          </p:blipFill>
          <p:spPr>
            <a:xfrm>
              <a:off x="1664970" y="3739133"/>
              <a:ext cx="1664208" cy="1018032"/>
            </a:xfrm>
            <a:prstGeom prst="rect">
              <a:avLst/>
            </a:prstGeom>
          </p:spPr>
        </p:pic>
        <p:pic>
          <p:nvPicPr>
            <p:cNvPr id="19" name="object 19"/>
            <p:cNvPicPr/>
            <p:nvPr/>
          </p:nvPicPr>
          <p:blipFill>
            <a:blip r:embed="rId11" cstate="print"/>
            <a:stretch>
              <a:fillRect/>
            </a:stretch>
          </p:blipFill>
          <p:spPr>
            <a:xfrm>
              <a:off x="2082545" y="4720589"/>
              <a:ext cx="1267968" cy="957072"/>
            </a:xfrm>
            <a:prstGeom prst="rect">
              <a:avLst/>
            </a:prstGeom>
          </p:spPr>
        </p:pic>
        <p:pic>
          <p:nvPicPr>
            <p:cNvPr id="20" name="object 20"/>
            <p:cNvPicPr/>
            <p:nvPr/>
          </p:nvPicPr>
          <p:blipFill>
            <a:blip r:embed="rId12" cstate="print"/>
            <a:stretch>
              <a:fillRect/>
            </a:stretch>
          </p:blipFill>
          <p:spPr>
            <a:xfrm>
              <a:off x="613409" y="5183885"/>
              <a:ext cx="1386840" cy="1298448"/>
            </a:xfrm>
            <a:prstGeom prst="rect">
              <a:avLst/>
            </a:prstGeom>
          </p:spPr>
        </p:pic>
        <p:pic>
          <p:nvPicPr>
            <p:cNvPr id="21" name="object 21"/>
            <p:cNvPicPr/>
            <p:nvPr/>
          </p:nvPicPr>
          <p:blipFill>
            <a:blip r:embed="rId13" cstate="print"/>
            <a:stretch>
              <a:fillRect/>
            </a:stretch>
          </p:blipFill>
          <p:spPr>
            <a:xfrm>
              <a:off x="3341369" y="4885182"/>
              <a:ext cx="1673352" cy="1588008"/>
            </a:xfrm>
            <a:prstGeom prst="rect">
              <a:avLst/>
            </a:prstGeom>
          </p:spPr>
        </p:pic>
        <p:pic>
          <p:nvPicPr>
            <p:cNvPr id="22" name="object 22"/>
            <p:cNvPicPr/>
            <p:nvPr/>
          </p:nvPicPr>
          <p:blipFill>
            <a:blip r:embed="rId14" cstate="print"/>
            <a:stretch>
              <a:fillRect/>
            </a:stretch>
          </p:blipFill>
          <p:spPr>
            <a:xfrm>
              <a:off x="2149601" y="5622797"/>
              <a:ext cx="1200912" cy="850391"/>
            </a:xfrm>
            <a:prstGeom prst="rect">
              <a:avLst/>
            </a:prstGeom>
          </p:spPr>
        </p:pic>
        <p:pic>
          <p:nvPicPr>
            <p:cNvPr id="23" name="object 23"/>
            <p:cNvPicPr/>
            <p:nvPr/>
          </p:nvPicPr>
          <p:blipFill>
            <a:blip r:embed="rId15" cstate="print"/>
            <a:stretch>
              <a:fillRect/>
            </a:stretch>
          </p:blipFill>
          <p:spPr>
            <a:xfrm>
              <a:off x="5587745" y="3208781"/>
              <a:ext cx="3919728" cy="2837688"/>
            </a:xfrm>
            <a:prstGeom prst="rect">
              <a:avLst/>
            </a:prstGeom>
          </p:spPr>
        </p:pic>
      </p:grpSp>
      <p:sp>
        <p:nvSpPr>
          <p:cNvPr id="24" name="object 24"/>
          <p:cNvSpPr txBox="1"/>
          <p:nvPr/>
        </p:nvSpPr>
        <p:spPr>
          <a:xfrm>
            <a:off x="6782168" y="2861310"/>
            <a:ext cx="3073213" cy="2115907"/>
          </a:xfrm>
          <a:prstGeom prst="rect">
            <a:avLst/>
          </a:prstGeom>
        </p:spPr>
        <p:txBody>
          <a:bodyPr vert="horz" wrap="square" lIns="0" tIns="2801" rIns="0" bIns="0" rtlCol="0">
            <a:spAutoFit/>
          </a:bodyPr>
          <a:lstStyle/>
          <a:p>
            <a:pPr marL="11206" marR="4483" indent="494206">
              <a:lnSpc>
                <a:spcPct val="102699"/>
              </a:lnSpc>
              <a:spcBef>
                <a:spcPts val="22"/>
              </a:spcBef>
            </a:pPr>
            <a:r>
              <a:rPr sz="1941" dirty="0">
                <a:latin typeface="Arial"/>
                <a:cs typeface="Arial"/>
              </a:rPr>
              <a:t>The</a:t>
            </a:r>
            <a:r>
              <a:rPr sz="1941" spc="75" dirty="0">
                <a:latin typeface="Arial"/>
                <a:cs typeface="Arial"/>
              </a:rPr>
              <a:t> </a:t>
            </a:r>
            <a:r>
              <a:rPr sz="1941" dirty="0">
                <a:latin typeface="Arial"/>
                <a:cs typeface="Arial"/>
              </a:rPr>
              <a:t>USNDP</a:t>
            </a:r>
            <a:r>
              <a:rPr sz="1941" spc="31" dirty="0">
                <a:latin typeface="Arial"/>
                <a:cs typeface="Arial"/>
              </a:rPr>
              <a:t> </a:t>
            </a:r>
            <a:r>
              <a:rPr sz="1941" dirty="0">
                <a:latin typeface="Arial"/>
                <a:cs typeface="Arial"/>
              </a:rPr>
              <a:t>has</a:t>
            </a:r>
            <a:r>
              <a:rPr sz="1941" spc="66" dirty="0">
                <a:latin typeface="Arial"/>
                <a:cs typeface="Arial"/>
              </a:rPr>
              <a:t> </a:t>
            </a:r>
            <a:r>
              <a:rPr sz="1941" spc="-44" dirty="0">
                <a:latin typeface="Arial"/>
                <a:cs typeface="Arial"/>
              </a:rPr>
              <a:t>a </a:t>
            </a:r>
            <a:r>
              <a:rPr sz="1941" dirty="0">
                <a:latin typeface="Arial"/>
                <a:cs typeface="Arial"/>
              </a:rPr>
              <a:t>well-developed</a:t>
            </a:r>
            <a:r>
              <a:rPr sz="1941" spc="101" dirty="0">
                <a:latin typeface="Arial"/>
                <a:cs typeface="Arial"/>
              </a:rPr>
              <a:t> </a:t>
            </a:r>
            <a:r>
              <a:rPr sz="1941" dirty="0">
                <a:latin typeface="Arial"/>
                <a:cs typeface="Arial"/>
              </a:rPr>
              <a:t>growth</a:t>
            </a:r>
            <a:r>
              <a:rPr sz="1941" spc="106" dirty="0">
                <a:latin typeface="Arial"/>
                <a:cs typeface="Arial"/>
              </a:rPr>
              <a:t> </a:t>
            </a:r>
            <a:r>
              <a:rPr sz="1941" spc="-18" dirty="0">
                <a:latin typeface="Arial"/>
                <a:cs typeface="Arial"/>
              </a:rPr>
              <a:t>plan</a:t>
            </a:r>
            <a:endParaRPr sz="1941">
              <a:latin typeface="Arial"/>
              <a:cs typeface="Arial"/>
            </a:endParaRPr>
          </a:p>
          <a:p>
            <a:pPr algn="ctr">
              <a:spcBef>
                <a:spcPts val="44"/>
              </a:spcBef>
            </a:pPr>
            <a:r>
              <a:rPr sz="1941" dirty="0">
                <a:latin typeface="Arial"/>
                <a:cs typeface="Arial"/>
              </a:rPr>
              <a:t>that</a:t>
            </a:r>
            <a:r>
              <a:rPr sz="1941" spc="26" dirty="0">
                <a:latin typeface="Arial"/>
                <a:cs typeface="Arial"/>
              </a:rPr>
              <a:t> </a:t>
            </a:r>
            <a:r>
              <a:rPr sz="1941" spc="-9" dirty="0">
                <a:latin typeface="Arial"/>
                <a:cs typeface="Arial"/>
              </a:rPr>
              <a:t>implements</a:t>
            </a:r>
            <a:endParaRPr sz="1941">
              <a:latin typeface="Arial"/>
              <a:cs typeface="Arial"/>
            </a:endParaRPr>
          </a:p>
          <a:p>
            <a:pPr marL="33619" marR="29697" indent="-3362" algn="ctr">
              <a:lnSpc>
                <a:spcPct val="102099"/>
              </a:lnSpc>
              <a:spcBef>
                <a:spcPts val="13"/>
              </a:spcBef>
            </a:pPr>
            <a:r>
              <a:rPr sz="1941" dirty="0">
                <a:latin typeface="Arial"/>
                <a:cs typeface="Arial"/>
              </a:rPr>
              <a:t>recommendations</a:t>
            </a:r>
            <a:r>
              <a:rPr sz="1941" spc="168" dirty="0">
                <a:latin typeface="Arial"/>
                <a:cs typeface="Arial"/>
              </a:rPr>
              <a:t> </a:t>
            </a:r>
            <a:r>
              <a:rPr sz="1941" spc="-18" dirty="0">
                <a:latin typeface="Arial"/>
                <a:cs typeface="Arial"/>
              </a:rPr>
              <a:t>from </a:t>
            </a:r>
            <a:r>
              <a:rPr sz="1941" dirty="0">
                <a:latin typeface="Arial"/>
                <a:cs typeface="Arial"/>
              </a:rPr>
              <a:t>NSAC</a:t>
            </a:r>
            <a:r>
              <a:rPr sz="1941" spc="71" dirty="0">
                <a:latin typeface="Arial"/>
                <a:cs typeface="Arial"/>
              </a:rPr>
              <a:t> </a:t>
            </a:r>
            <a:r>
              <a:rPr sz="1941" dirty="0">
                <a:latin typeface="Arial"/>
                <a:cs typeface="Arial"/>
              </a:rPr>
              <a:t>reports</a:t>
            </a:r>
            <a:r>
              <a:rPr sz="1941" spc="62" dirty="0">
                <a:latin typeface="Arial"/>
                <a:cs typeface="Arial"/>
              </a:rPr>
              <a:t> </a:t>
            </a:r>
            <a:r>
              <a:rPr sz="1941" dirty="0">
                <a:latin typeface="Arial"/>
                <a:cs typeface="Arial"/>
              </a:rPr>
              <a:t>and</a:t>
            </a:r>
            <a:r>
              <a:rPr sz="1941" spc="66" dirty="0">
                <a:latin typeface="Arial"/>
                <a:cs typeface="Arial"/>
              </a:rPr>
              <a:t> </a:t>
            </a:r>
            <a:r>
              <a:rPr sz="1941" spc="-22" dirty="0">
                <a:latin typeface="Arial"/>
                <a:cs typeface="Arial"/>
              </a:rPr>
              <a:t>is </a:t>
            </a:r>
            <a:r>
              <a:rPr sz="1941" dirty="0">
                <a:latin typeface="Arial"/>
                <a:cs typeface="Arial"/>
              </a:rPr>
              <a:t>consistent</a:t>
            </a:r>
            <a:r>
              <a:rPr sz="1941" spc="44" dirty="0">
                <a:latin typeface="Arial"/>
                <a:cs typeface="Arial"/>
              </a:rPr>
              <a:t> </a:t>
            </a:r>
            <a:r>
              <a:rPr sz="1941" dirty="0">
                <a:latin typeface="Arial"/>
                <a:cs typeface="Arial"/>
              </a:rPr>
              <a:t>with</a:t>
            </a:r>
            <a:r>
              <a:rPr sz="1941" spc="62" dirty="0">
                <a:latin typeface="Arial"/>
                <a:cs typeface="Arial"/>
              </a:rPr>
              <a:t> </a:t>
            </a:r>
            <a:r>
              <a:rPr sz="1941" dirty="0">
                <a:latin typeface="Arial"/>
                <a:cs typeface="Arial"/>
              </a:rPr>
              <a:t>the</a:t>
            </a:r>
            <a:r>
              <a:rPr sz="1941" spc="62" dirty="0">
                <a:latin typeface="Arial"/>
                <a:cs typeface="Arial"/>
              </a:rPr>
              <a:t> </a:t>
            </a:r>
            <a:r>
              <a:rPr sz="1941" spc="-9" dirty="0">
                <a:latin typeface="Arial"/>
                <a:cs typeface="Arial"/>
              </a:rPr>
              <a:t>Nuclear </a:t>
            </a:r>
            <a:r>
              <a:rPr sz="1941" dirty="0">
                <a:latin typeface="Arial"/>
                <a:cs typeface="Arial"/>
              </a:rPr>
              <a:t>Physics</a:t>
            </a:r>
            <a:r>
              <a:rPr sz="1941" spc="79" dirty="0">
                <a:latin typeface="Arial"/>
                <a:cs typeface="Arial"/>
              </a:rPr>
              <a:t> </a:t>
            </a:r>
            <a:r>
              <a:rPr sz="1941" dirty="0">
                <a:latin typeface="Arial"/>
                <a:cs typeface="Arial"/>
              </a:rPr>
              <a:t>Long</a:t>
            </a:r>
            <a:r>
              <a:rPr sz="1941" spc="84" dirty="0">
                <a:latin typeface="Arial"/>
                <a:cs typeface="Arial"/>
              </a:rPr>
              <a:t> </a:t>
            </a:r>
            <a:r>
              <a:rPr sz="1941" dirty="0">
                <a:latin typeface="Arial"/>
                <a:cs typeface="Arial"/>
              </a:rPr>
              <a:t>Range</a:t>
            </a:r>
            <a:r>
              <a:rPr sz="1941" spc="84" dirty="0">
                <a:latin typeface="Arial"/>
                <a:cs typeface="Arial"/>
              </a:rPr>
              <a:t> </a:t>
            </a:r>
            <a:r>
              <a:rPr sz="1941" spc="-18" dirty="0">
                <a:latin typeface="Arial"/>
                <a:cs typeface="Arial"/>
              </a:rPr>
              <a:t>Plan</a:t>
            </a:r>
            <a:endParaRPr sz="1941">
              <a:latin typeface="Arial"/>
              <a:cs typeface="Arial"/>
            </a:endParaRPr>
          </a:p>
        </p:txBody>
      </p:sp>
      <p:sp>
        <p:nvSpPr>
          <p:cNvPr id="25" name="object 25"/>
          <p:cNvSpPr/>
          <p:nvPr/>
        </p:nvSpPr>
        <p:spPr>
          <a:xfrm>
            <a:off x="1799216" y="1013460"/>
            <a:ext cx="8594912" cy="4829735"/>
          </a:xfrm>
          <a:custGeom>
            <a:avLst/>
            <a:gdLst/>
            <a:ahLst/>
            <a:cxnLst/>
            <a:rect l="l" t="t" r="r" b="b"/>
            <a:pathLst>
              <a:path w="9740900" h="5473700">
                <a:moveTo>
                  <a:pt x="0" y="0"/>
                </a:moveTo>
                <a:lnTo>
                  <a:pt x="9740900" y="0"/>
                </a:lnTo>
                <a:lnTo>
                  <a:pt x="9740900" y="5473700"/>
                </a:lnTo>
                <a:lnTo>
                  <a:pt x="0" y="5473700"/>
                </a:lnTo>
                <a:lnTo>
                  <a:pt x="0" y="0"/>
                </a:lnTo>
                <a:close/>
              </a:path>
            </a:pathLst>
          </a:custGeom>
          <a:ln w="12700">
            <a:solidFill>
              <a:srgbClr val="000000"/>
            </a:solidFill>
          </a:ln>
        </p:spPr>
        <p:txBody>
          <a:bodyPr wrap="square" lIns="0" tIns="0" rIns="0" bIns="0" rtlCol="0"/>
          <a:lstStyle/>
          <a:p>
            <a:endParaRPr sz="1588"/>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1836" y="0"/>
            <a:ext cx="11787327" cy="902525"/>
          </a:xfrm>
        </p:spPr>
        <p:txBody>
          <a:bodyPr/>
          <a:lstStyle/>
          <a:p>
            <a:r>
              <a:rPr lang="en-US" dirty="0">
                <a:latin typeface="Arial" panose="020B0604020202020204" pitchFamily="34" charset="0"/>
                <a:cs typeface="Arial" panose="020B0604020202020204" pitchFamily="34" charset="0"/>
              </a:rPr>
              <a:t>Outlook</a:t>
            </a:r>
          </a:p>
        </p:txBody>
      </p:sp>
      <p:sp>
        <p:nvSpPr>
          <p:cNvPr id="6" name="Content Placeholder 3">
            <a:extLst>
              <a:ext uri="{FF2B5EF4-FFF2-40B4-BE49-F238E27FC236}">
                <a16:creationId xmlns:a16="http://schemas.microsoft.com/office/drawing/2014/main" id="{590DF4CE-7664-05A5-BB91-37D0DFAAACC5}"/>
              </a:ext>
            </a:extLst>
          </p:cNvPr>
          <p:cNvSpPr>
            <a:spLocks noGrp="1"/>
          </p:cNvSpPr>
          <p:nvPr>
            <p:ph idx="1"/>
          </p:nvPr>
        </p:nvSpPr>
        <p:spPr>
          <a:xfrm>
            <a:off x="555358" y="1098213"/>
            <a:ext cx="11235288" cy="4488319"/>
          </a:xfrm>
        </p:spPr>
        <p:txBody>
          <a:bodyPr>
            <a:noAutofit/>
          </a:bodyPr>
          <a:lstStyle/>
          <a:p>
            <a:r>
              <a:rPr lang="en-US" sz="1600" b="1" dirty="0">
                <a:solidFill>
                  <a:schemeClr val="accent1"/>
                </a:solidFill>
                <a:latin typeface="Arial" panose="020B0604020202020204" pitchFamily="34" charset="0"/>
                <a:cs typeface="Arial" panose="020B0604020202020204" pitchFamily="34" charset="0"/>
              </a:rPr>
              <a:t>Nuclear data plays a critical role in all areas of nuclear science, nuclear engineering, and applications of nuclear technology</a:t>
            </a:r>
          </a:p>
          <a:p>
            <a:r>
              <a:rPr lang="en-US" sz="1600" b="1" dirty="0">
                <a:solidFill>
                  <a:schemeClr val="accent1"/>
                </a:solidFill>
                <a:latin typeface="Arial" panose="020B0604020202020204" pitchFamily="34" charset="0"/>
                <a:cs typeface="Arial" panose="020B0604020202020204" pitchFamily="34" charset="0"/>
              </a:rPr>
              <a:t>Specific targets for increased investment and enhanced stewardship </a:t>
            </a:r>
            <a:r>
              <a:rPr lang="en-US" sz="1600" b="1" dirty="0">
                <a:solidFill>
                  <a:srgbClr val="006600"/>
                </a:solidFill>
                <a:latin typeface="Arial" panose="020B0604020202020204" pitchFamily="34" charset="0"/>
                <a:cs typeface="Arial" panose="020B0604020202020204" pitchFamily="34" charset="0"/>
              </a:rPr>
              <a:t>include</a:t>
            </a:r>
            <a:r>
              <a:rPr lang="en-US" sz="1600" b="1" dirty="0">
                <a:solidFill>
                  <a:schemeClr val="accent1"/>
                </a:solidFill>
                <a:latin typeface="Arial" panose="020B0604020202020204" pitchFamily="34" charset="0"/>
                <a:cs typeface="Arial" panose="020B0604020202020204" pitchFamily="34" charset="0"/>
              </a:rPr>
              <a:t>: </a:t>
            </a:r>
          </a:p>
          <a:p>
            <a:pPr lvl="2">
              <a:spcBef>
                <a:spcPts val="0"/>
              </a:spcBef>
              <a:spcAft>
                <a:spcPts val="0"/>
              </a:spcAft>
            </a:pPr>
            <a:r>
              <a:rPr lang="en-US" sz="1600" dirty="0">
                <a:latin typeface="Arial" panose="020B0604020202020204" pitchFamily="34" charset="0"/>
                <a:cs typeface="Arial" panose="020B0604020202020204" pitchFamily="34" charset="0"/>
              </a:rPr>
              <a:t>Workforce development</a:t>
            </a:r>
          </a:p>
          <a:p>
            <a:pPr lvl="2">
              <a:spcAft>
                <a:spcPts val="0"/>
              </a:spcAft>
            </a:pPr>
            <a:r>
              <a:rPr lang="en-US" sz="1600" dirty="0">
                <a:latin typeface="Arial" panose="020B0604020202020204" pitchFamily="34" charset="0"/>
                <a:cs typeface="Arial" panose="020B0604020202020204" pitchFamily="34" charset="0"/>
              </a:rPr>
              <a:t>On-going fission evaluations</a:t>
            </a:r>
          </a:p>
          <a:p>
            <a:pPr lvl="2">
              <a:spcAft>
                <a:spcPts val="0"/>
              </a:spcAft>
            </a:pPr>
            <a:r>
              <a:rPr lang="en-US" sz="1600" dirty="0">
                <a:latin typeface="Arial" panose="020B0604020202020204" pitchFamily="34" charset="0"/>
                <a:cs typeface="Arial" panose="020B0604020202020204" pitchFamily="34" charset="0"/>
              </a:rPr>
              <a:t>Accelerated </a:t>
            </a:r>
            <a:r>
              <a:rPr lang="en-US" sz="1600" u="sng" dirty="0">
                <a:latin typeface="Arial" panose="020B0604020202020204" pitchFamily="34" charset="0"/>
                <a:cs typeface="Arial" panose="020B0604020202020204" pitchFamily="34" charset="0"/>
              </a:rPr>
              <a:t>decay data</a:t>
            </a:r>
            <a:r>
              <a:rPr lang="en-US" sz="1600" dirty="0">
                <a:latin typeface="Arial" panose="020B0604020202020204" pitchFamily="34" charset="0"/>
                <a:cs typeface="Arial" panose="020B0604020202020204" pitchFamily="34" charset="0"/>
              </a:rPr>
              <a:t> evaluations</a:t>
            </a:r>
          </a:p>
          <a:p>
            <a:pPr lvl="2">
              <a:spcAft>
                <a:spcPts val="0"/>
              </a:spcAft>
            </a:pPr>
            <a:r>
              <a:rPr lang="en-US" sz="1600" dirty="0">
                <a:latin typeface="Arial" panose="020B0604020202020204" pitchFamily="34" charset="0"/>
                <a:cs typeface="Arial" panose="020B0604020202020204" pitchFamily="34" charset="0"/>
              </a:rPr>
              <a:t>Improved reaction modeling with better links to nuclear structure</a:t>
            </a:r>
          </a:p>
          <a:p>
            <a:pPr lvl="2">
              <a:spcAft>
                <a:spcPts val="0"/>
              </a:spcAft>
            </a:pPr>
            <a:r>
              <a:rPr lang="en-US" sz="1600" dirty="0">
                <a:latin typeface="Arial" panose="020B0604020202020204" pitchFamily="34" charset="0"/>
                <a:cs typeface="Arial" panose="020B0604020202020204" pitchFamily="34" charset="0"/>
              </a:rPr>
              <a:t>Neutron induced data from low- to mid-energies</a:t>
            </a:r>
          </a:p>
          <a:p>
            <a:pPr lvl="2">
              <a:spcAft>
                <a:spcPts val="0"/>
              </a:spcAft>
            </a:pPr>
            <a:r>
              <a:rPr lang="en-US" sz="1600" dirty="0">
                <a:latin typeface="Arial" panose="020B0604020202020204" pitchFamily="34" charset="0"/>
                <a:cs typeface="Arial" panose="020B0604020202020204" pitchFamily="34" charset="0"/>
              </a:rPr>
              <a:t>High energy reactions and material stopping power</a:t>
            </a:r>
            <a:endParaRPr lang="en-US" sz="1600" b="1" dirty="0">
              <a:solidFill>
                <a:schemeClr val="accent1"/>
              </a:solidFill>
              <a:latin typeface="Arial" panose="020B0604020202020204" pitchFamily="34" charset="0"/>
              <a:cs typeface="Arial" panose="020B0604020202020204" pitchFamily="34" charset="0"/>
            </a:endParaRPr>
          </a:p>
          <a:p>
            <a:r>
              <a:rPr lang="en-US" sz="1600" b="1" dirty="0">
                <a:solidFill>
                  <a:schemeClr val="accent1"/>
                </a:solidFill>
                <a:latin typeface="Arial" panose="020B0604020202020204" pitchFamily="34" charset="0"/>
                <a:cs typeface="Arial" panose="020B0604020202020204" pitchFamily="34" charset="0"/>
              </a:rPr>
              <a:t>The role of nuclear data is often hidden </a:t>
            </a:r>
            <a:r>
              <a:rPr lang="en-US" sz="1600" dirty="0">
                <a:latin typeface="Arial" panose="020B0604020202020204" pitchFamily="34" charset="0"/>
                <a:cs typeface="Arial" panose="020B0604020202020204" pitchFamily="34" charset="0"/>
              </a:rPr>
              <a:t>by layers of abstraction (i.e., modeling/sim tools) so users can have difficulty knowing the quality going into their models</a:t>
            </a:r>
          </a:p>
          <a:p>
            <a:pPr lvl="1"/>
            <a:r>
              <a:rPr lang="en-US" sz="1600" dirty="0">
                <a:latin typeface="Arial" panose="020B0604020202020204" pitchFamily="34" charset="0"/>
                <a:cs typeface="Arial" panose="020B0604020202020204" pitchFamily="34" charset="0"/>
              </a:rPr>
              <a:t>This needs to be worked through increased outreach, and</a:t>
            </a:r>
          </a:p>
          <a:p>
            <a:pPr lvl="1"/>
            <a:r>
              <a:rPr lang="en-US" sz="1600" dirty="0">
                <a:latin typeface="Arial" panose="020B0604020202020204" pitchFamily="34" charset="0"/>
                <a:cs typeface="Arial" panose="020B0604020202020204" pitchFamily="34" charset="0"/>
              </a:rPr>
              <a:t>Infrastructure modernization to facilitate improved access and information for users</a:t>
            </a:r>
          </a:p>
          <a:p>
            <a:r>
              <a:rPr lang="en-US" sz="1800" b="1" dirty="0">
                <a:solidFill>
                  <a:srgbClr val="006600"/>
                </a:solidFill>
                <a:latin typeface="Arial" panose="020B0604020202020204" pitchFamily="34" charset="0"/>
                <a:cs typeface="Arial" panose="020B0604020202020204" pitchFamily="34" charset="0"/>
              </a:rPr>
              <a:t>Nuclear Data is inherently cross cutting and NP is strongly promoting inter-agency cooperation, the SC Nuclear Data Program helps anchors this </a:t>
            </a:r>
            <a:r>
              <a:rPr lang="en-US" sz="1800" b="1">
                <a:solidFill>
                  <a:srgbClr val="006600"/>
                </a:solidFill>
                <a:latin typeface="Arial" panose="020B0604020202020204" pitchFamily="34" charset="0"/>
                <a:cs typeface="Arial" panose="020B0604020202020204" pitchFamily="34" charset="0"/>
              </a:rPr>
              <a:t>activity </a:t>
            </a:r>
            <a:endParaRPr lang="en-US" sz="18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4132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3136627"/>
            <a:ext cx="12192000" cy="584743"/>
          </a:xfrm>
          <a:prstGeom prst="rect">
            <a:avLst/>
          </a:prstGeom>
          <a:noFill/>
          <a:ln w="9525" algn="ctr">
            <a:noFill/>
            <a:miter lim="800000"/>
            <a:headEnd/>
            <a:tailEnd/>
          </a:ln>
          <a:effectLst/>
        </p:spPr>
        <p:txBody>
          <a:bodyPr wrap="square" lIns="91407" tIns="45704" rIns="91407" bIns="45704" anchor="ctr">
            <a:spAutoFit/>
          </a:bodyPr>
          <a:lstStyle/>
          <a:p>
            <a:pPr algn="ctr" eaLnBrk="1" hangingPunct="1">
              <a:defRPr/>
            </a:pPr>
            <a:r>
              <a:rPr lang="en-US" sz="3200" b="1" dirty="0">
                <a:solidFill>
                  <a:schemeClr val="bg1"/>
                </a:solidFill>
                <a:latin typeface="+mj-lt"/>
              </a:rPr>
              <a:t>Thank you!</a:t>
            </a:r>
          </a:p>
        </p:txBody>
      </p:sp>
      <p:sp>
        <p:nvSpPr>
          <p:cNvPr id="3077" name="Text Box 10"/>
          <p:cNvSpPr txBox="1">
            <a:spLocks noChangeArrowheads="1"/>
          </p:cNvSpPr>
          <p:nvPr/>
        </p:nvSpPr>
        <p:spPr bwMode="auto">
          <a:xfrm>
            <a:off x="8366126" y="171451"/>
            <a:ext cx="2301875" cy="697499"/>
          </a:xfrm>
          <a:prstGeom prst="rect">
            <a:avLst/>
          </a:prstGeom>
          <a:noFill/>
          <a:ln w="9525">
            <a:noFill/>
            <a:miter lim="800000"/>
            <a:headEnd/>
            <a:tailEnd/>
          </a:ln>
        </p:spPr>
        <p:txBody>
          <a:bodyPr wrap="square">
            <a:spAutoFit/>
          </a:bodyPr>
          <a:lstStyle/>
          <a:p>
            <a:pPr algn="ctr">
              <a:lnSpc>
                <a:spcPct val="85000"/>
              </a:lnSpc>
            </a:pPr>
            <a:r>
              <a:rPr lang="en-US" sz="1400" b="1">
                <a:solidFill>
                  <a:srgbClr val="135C00"/>
                </a:solidFill>
              </a:rPr>
              <a:t>OFFICE OF</a:t>
            </a:r>
            <a:r>
              <a:rPr lang="en-US" sz="1400">
                <a:solidFill>
                  <a:srgbClr val="135C00"/>
                </a:solidFill>
              </a:rPr>
              <a:t> </a:t>
            </a:r>
            <a:r>
              <a:rPr lang="en-US" sz="3200">
                <a:solidFill>
                  <a:srgbClr val="135C00"/>
                </a:solidFill>
                <a:latin typeface="Arial Black" pitchFamily="34" charset="0"/>
              </a:rPr>
              <a:t>SCIENCE</a:t>
            </a:r>
          </a:p>
        </p:txBody>
      </p:sp>
    </p:spTree>
    <p:extLst>
      <p:ext uri="{BB962C8B-B14F-4D97-AF65-F5344CB8AC3E}">
        <p14:creationId xmlns:p14="http://schemas.microsoft.com/office/powerpoint/2010/main" val="23395459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5281-A837-3199-6A89-D080021E7719}"/>
              </a:ext>
            </a:extLst>
          </p:cNvPr>
          <p:cNvSpPr>
            <a:spLocks noGrp="1"/>
          </p:cNvSpPr>
          <p:nvPr>
            <p:ph type="title"/>
          </p:nvPr>
        </p:nvSpPr>
        <p:spPr>
          <a:xfrm>
            <a:off x="757215" y="67278"/>
            <a:ext cx="11787327" cy="902525"/>
          </a:xfrm>
        </p:spPr>
        <p:txBody>
          <a:bodyPr>
            <a:normAutofit/>
          </a:bodyPr>
          <a:lstStyle/>
          <a:p>
            <a:r>
              <a:rPr lang="en-US" dirty="0">
                <a:latin typeface="Arial" panose="020B0604020202020204" pitchFamily="34" charset="0"/>
                <a:cs typeface="Arial" panose="020B0604020202020204" pitchFamily="34" charset="0"/>
              </a:rPr>
              <a:t>You &amp; “Everyday” Nuclear Data? A Few Examples..</a:t>
            </a:r>
          </a:p>
        </p:txBody>
      </p:sp>
      <p:sp>
        <p:nvSpPr>
          <p:cNvPr id="3" name="TextBox 2">
            <a:extLst>
              <a:ext uri="{FF2B5EF4-FFF2-40B4-BE49-F238E27FC236}">
                <a16:creationId xmlns:a16="http://schemas.microsoft.com/office/drawing/2014/main" id="{32D8E5FD-F1A8-48DA-A365-763958352AF9}"/>
              </a:ext>
            </a:extLst>
          </p:cNvPr>
          <p:cNvSpPr txBox="1"/>
          <p:nvPr/>
        </p:nvSpPr>
        <p:spPr>
          <a:xfrm flipH="1">
            <a:off x="546923" y="903689"/>
            <a:ext cx="6467017" cy="5934958"/>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400" dirty="0"/>
              <a:t>Fire safety in your house</a:t>
            </a:r>
          </a:p>
          <a:p>
            <a:pPr marL="285750" indent="-285750">
              <a:spcAft>
                <a:spcPts val="1000"/>
              </a:spcAft>
              <a:buFont typeface="Arial" panose="020B0604020202020204" pitchFamily="34" charset="0"/>
              <a:buChar char="•"/>
            </a:pPr>
            <a:r>
              <a:rPr lang="en-US" sz="2400" dirty="0"/>
              <a:t>Heart Health</a:t>
            </a:r>
          </a:p>
          <a:p>
            <a:pPr marL="285750" indent="-285750">
              <a:spcAft>
                <a:spcPts val="1000"/>
              </a:spcAft>
              <a:buFont typeface="Arial" panose="020B0604020202020204" pitchFamily="34" charset="0"/>
              <a:buChar char="•"/>
            </a:pPr>
            <a:r>
              <a:rPr lang="en-US" sz="2400" dirty="0"/>
              <a:t>Food safety</a:t>
            </a:r>
          </a:p>
          <a:p>
            <a:pPr marL="285750" indent="-285750">
              <a:spcAft>
                <a:spcPts val="1000"/>
              </a:spcAft>
              <a:buFont typeface="Arial" panose="020B0604020202020204" pitchFamily="34" charset="0"/>
              <a:buChar char="•"/>
            </a:pPr>
            <a:r>
              <a:rPr lang="en-US" sz="2400" dirty="0"/>
              <a:t>Medical Diagnosis</a:t>
            </a:r>
          </a:p>
          <a:p>
            <a:pPr marL="285750" indent="-285750">
              <a:spcAft>
                <a:spcPts val="1000"/>
              </a:spcAft>
              <a:buFont typeface="Arial" panose="020B0604020202020204" pitchFamily="34" charset="0"/>
              <a:buChar char="•"/>
            </a:pPr>
            <a:r>
              <a:rPr lang="en-US" sz="2400" dirty="0"/>
              <a:t>Carbon free electricity generation</a:t>
            </a:r>
          </a:p>
          <a:p>
            <a:pPr marL="285750" indent="-285750">
              <a:spcAft>
                <a:spcPts val="1000"/>
              </a:spcAft>
              <a:buFont typeface="Arial" panose="020B0604020202020204" pitchFamily="34" charset="0"/>
              <a:buChar char="•"/>
            </a:pPr>
            <a:r>
              <a:rPr lang="en-US" sz="2400" dirty="0"/>
              <a:t>Port of entry security</a:t>
            </a:r>
          </a:p>
          <a:p>
            <a:pPr marL="285750" indent="-285750">
              <a:spcAft>
                <a:spcPts val="1000"/>
              </a:spcAft>
              <a:buFont typeface="Arial" panose="020B0604020202020204" pitchFamily="34" charset="0"/>
              <a:buChar char="•"/>
            </a:pPr>
            <a:r>
              <a:rPr lang="en-US" sz="2400" dirty="0"/>
              <a:t>Metastasized cancer treatment</a:t>
            </a:r>
          </a:p>
          <a:p>
            <a:pPr marL="285750" indent="-285750">
              <a:spcAft>
                <a:spcPts val="1000"/>
              </a:spcAft>
              <a:buFont typeface="Arial" panose="020B0604020202020204" pitchFamily="34" charset="0"/>
              <a:buChar char="•"/>
            </a:pPr>
            <a:r>
              <a:rPr lang="en-US" sz="2400" dirty="0"/>
              <a:t>Oil and gas prospecting</a:t>
            </a:r>
          </a:p>
          <a:p>
            <a:pPr marL="285750" indent="-285750">
              <a:spcAft>
                <a:spcPts val="1000"/>
              </a:spcAft>
              <a:buFont typeface="Arial" panose="020B0604020202020204" pitchFamily="34" charset="0"/>
              <a:buChar char="•"/>
            </a:pPr>
            <a:r>
              <a:rPr lang="en-US" sz="2400" dirty="0"/>
              <a:t>Deep space exploration</a:t>
            </a:r>
          </a:p>
          <a:p>
            <a:pPr marL="285750" indent="-285750">
              <a:spcAft>
                <a:spcPts val="1000"/>
              </a:spcAft>
              <a:buFont typeface="Arial" panose="020B0604020202020204" pitchFamily="34" charset="0"/>
              <a:buChar char="•"/>
            </a:pPr>
            <a:r>
              <a:rPr lang="en-US" sz="2400" dirty="0"/>
              <a:t>Lasting joint replacements</a:t>
            </a:r>
          </a:p>
          <a:p>
            <a:pPr marL="285750" indent="-285750">
              <a:spcAft>
                <a:spcPts val="1000"/>
              </a:spcAft>
              <a:buFont typeface="Arial" panose="020B0604020202020204" pitchFamily="34" charset="0"/>
              <a:buChar char="•"/>
            </a:pPr>
            <a:r>
              <a:rPr lang="en-US" sz="2400" dirty="0"/>
              <a:t>National Security</a:t>
            </a:r>
          </a:p>
          <a:p>
            <a:pPr marL="285750" indent="-285750">
              <a:spcAft>
                <a:spcPts val="1000"/>
              </a:spcAft>
              <a:buFont typeface="Arial" panose="020B0604020202020204" pitchFamily="34" charset="0"/>
              <a:buChar char="•"/>
            </a:pPr>
            <a:endParaRPr lang="en-US" sz="2400" dirty="0"/>
          </a:p>
        </p:txBody>
      </p:sp>
      <p:pic>
        <p:nvPicPr>
          <p:cNvPr id="5" name="Picture 4" descr="A picture containing wall, indoor, person, room&#10;&#10;Description automatically generated">
            <a:extLst>
              <a:ext uri="{FF2B5EF4-FFF2-40B4-BE49-F238E27FC236}">
                <a16:creationId xmlns:a16="http://schemas.microsoft.com/office/drawing/2014/main" id="{16846FBD-9899-46D2-D220-88F695BFB48D}"/>
              </a:ext>
            </a:extLst>
          </p:cNvPr>
          <p:cNvPicPr>
            <a:picLocks noChangeAspect="1"/>
          </p:cNvPicPr>
          <p:nvPr/>
        </p:nvPicPr>
        <p:blipFill>
          <a:blip r:embed="rId3"/>
          <a:stretch>
            <a:fillRect/>
          </a:stretch>
        </p:blipFill>
        <p:spPr>
          <a:xfrm>
            <a:off x="4723272" y="1023532"/>
            <a:ext cx="2415852" cy="1737246"/>
          </a:xfrm>
          <a:prstGeom prst="rect">
            <a:avLst/>
          </a:prstGeom>
        </p:spPr>
      </p:pic>
      <p:pic>
        <p:nvPicPr>
          <p:cNvPr id="7" name="Picture 6" descr="A black and white photo of a car in a garage&#10;&#10;Description automatically generated with low confidence">
            <a:extLst>
              <a:ext uri="{FF2B5EF4-FFF2-40B4-BE49-F238E27FC236}">
                <a16:creationId xmlns:a16="http://schemas.microsoft.com/office/drawing/2014/main" id="{C52A8AA7-1EEB-3274-9944-7F866B9F85FD}"/>
              </a:ext>
            </a:extLst>
          </p:cNvPr>
          <p:cNvPicPr>
            <a:picLocks noChangeAspect="1"/>
          </p:cNvPicPr>
          <p:nvPr/>
        </p:nvPicPr>
        <p:blipFill>
          <a:blip r:embed="rId4"/>
          <a:stretch>
            <a:fillRect/>
          </a:stretch>
        </p:blipFill>
        <p:spPr>
          <a:xfrm>
            <a:off x="6080806" y="2389087"/>
            <a:ext cx="2766845" cy="1436631"/>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F0470CB2-22C5-8686-68F3-881D1B4CC2C1}"/>
              </a:ext>
            </a:extLst>
          </p:cNvPr>
          <p:cNvPicPr>
            <a:picLocks noChangeAspect="1"/>
          </p:cNvPicPr>
          <p:nvPr/>
        </p:nvPicPr>
        <p:blipFill>
          <a:blip r:embed="rId5"/>
          <a:stretch>
            <a:fillRect/>
          </a:stretch>
        </p:blipFill>
        <p:spPr>
          <a:xfrm>
            <a:off x="8764140" y="2263442"/>
            <a:ext cx="3190394" cy="1794340"/>
          </a:xfrm>
          <a:prstGeom prst="rect">
            <a:avLst/>
          </a:prstGeom>
        </p:spPr>
      </p:pic>
      <p:pic>
        <p:nvPicPr>
          <p:cNvPr id="13" name="Picture 12" descr="Diagram&#10;&#10;Description automatically generated">
            <a:extLst>
              <a:ext uri="{FF2B5EF4-FFF2-40B4-BE49-F238E27FC236}">
                <a16:creationId xmlns:a16="http://schemas.microsoft.com/office/drawing/2014/main" id="{F0BAF8A1-17DC-F3BA-49D9-8CC286783383}"/>
              </a:ext>
            </a:extLst>
          </p:cNvPr>
          <p:cNvPicPr>
            <a:picLocks noChangeAspect="1"/>
          </p:cNvPicPr>
          <p:nvPr/>
        </p:nvPicPr>
        <p:blipFill>
          <a:blip r:embed="rId6"/>
          <a:stretch>
            <a:fillRect/>
          </a:stretch>
        </p:blipFill>
        <p:spPr>
          <a:xfrm>
            <a:off x="5657857" y="3797166"/>
            <a:ext cx="1481267" cy="2627407"/>
          </a:xfrm>
          <a:prstGeom prst="rect">
            <a:avLst/>
          </a:prstGeom>
        </p:spPr>
      </p:pic>
      <p:pic>
        <p:nvPicPr>
          <p:cNvPr id="15" name="Picture 14" descr="A picture containing water, outdoor, sky, nature&#10;&#10;Description automatically generated">
            <a:extLst>
              <a:ext uri="{FF2B5EF4-FFF2-40B4-BE49-F238E27FC236}">
                <a16:creationId xmlns:a16="http://schemas.microsoft.com/office/drawing/2014/main" id="{0FE06874-F854-C84D-C1FD-ADFAFDF0C684}"/>
              </a:ext>
            </a:extLst>
          </p:cNvPr>
          <p:cNvPicPr>
            <a:picLocks noChangeAspect="1"/>
          </p:cNvPicPr>
          <p:nvPr/>
        </p:nvPicPr>
        <p:blipFill rotWithShape="1">
          <a:blip r:embed="rId7"/>
          <a:srcRect l="38494" t="26098" r="11962" b="18493"/>
          <a:stretch/>
        </p:blipFill>
        <p:spPr>
          <a:xfrm>
            <a:off x="6737157" y="4163459"/>
            <a:ext cx="2279392" cy="1709489"/>
          </a:xfrm>
          <a:prstGeom prst="rect">
            <a:avLst/>
          </a:prstGeom>
        </p:spPr>
      </p:pic>
      <p:pic>
        <p:nvPicPr>
          <p:cNvPr id="6" name="Picture 5" descr="A picture containing circle, text, screenshot&#10;&#10;Description automatically generated">
            <a:extLst>
              <a:ext uri="{FF2B5EF4-FFF2-40B4-BE49-F238E27FC236}">
                <a16:creationId xmlns:a16="http://schemas.microsoft.com/office/drawing/2014/main" id="{044C4E59-5145-55DF-D3FB-5014D546C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4108" y="921878"/>
            <a:ext cx="2755229" cy="1650507"/>
          </a:xfrm>
          <a:prstGeom prst="rect">
            <a:avLst/>
          </a:prstGeom>
        </p:spPr>
      </p:pic>
      <p:pic>
        <p:nvPicPr>
          <p:cNvPr id="16" name="Picture 15">
            <a:extLst>
              <a:ext uri="{FF2B5EF4-FFF2-40B4-BE49-F238E27FC236}">
                <a16:creationId xmlns:a16="http://schemas.microsoft.com/office/drawing/2014/main" id="{9EA7520D-5B53-8FC8-3178-49CA30EB6093}"/>
              </a:ext>
            </a:extLst>
          </p:cNvPr>
          <p:cNvPicPr>
            <a:picLocks noChangeAspect="1"/>
          </p:cNvPicPr>
          <p:nvPr/>
        </p:nvPicPr>
        <p:blipFill>
          <a:blip r:embed="rId9"/>
          <a:stretch>
            <a:fillRect/>
          </a:stretch>
        </p:blipFill>
        <p:spPr>
          <a:xfrm>
            <a:off x="8697934" y="4351283"/>
            <a:ext cx="3509009" cy="2209787"/>
          </a:xfrm>
          <a:prstGeom prst="rect">
            <a:avLst/>
          </a:prstGeom>
        </p:spPr>
      </p:pic>
      <p:pic>
        <p:nvPicPr>
          <p:cNvPr id="8" name="Picture 7" descr="A screenshot of a video game&#10;&#10;Description automatically generated with medium confidence">
            <a:extLst>
              <a:ext uri="{FF2B5EF4-FFF2-40B4-BE49-F238E27FC236}">
                <a16:creationId xmlns:a16="http://schemas.microsoft.com/office/drawing/2014/main" id="{E254D59E-DA38-BF05-5F85-6E4A6E14975F}"/>
              </a:ext>
            </a:extLst>
          </p:cNvPr>
          <p:cNvPicPr>
            <a:picLocks noChangeAspect="1"/>
          </p:cNvPicPr>
          <p:nvPr/>
        </p:nvPicPr>
        <p:blipFill>
          <a:blip r:embed="rId5"/>
          <a:stretch>
            <a:fillRect/>
          </a:stretch>
        </p:blipFill>
        <p:spPr>
          <a:xfrm>
            <a:off x="8764140" y="2275207"/>
            <a:ext cx="3190394" cy="1794340"/>
          </a:xfrm>
          <a:prstGeom prst="rect">
            <a:avLst/>
          </a:prstGeom>
        </p:spPr>
      </p:pic>
      <p:pic>
        <p:nvPicPr>
          <p:cNvPr id="10" name="Picture 9" descr="A black and white photo of a car in a garage&#10;&#10;Description automatically generated with low confidence">
            <a:extLst>
              <a:ext uri="{FF2B5EF4-FFF2-40B4-BE49-F238E27FC236}">
                <a16:creationId xmlns:a16="http://schemas.microsoft.com/office/drawing/2014/main" id="{1C3B3D3A-0FC4-A783-0E91-76398A850FBF}"/>
              </a:ext>
            </a:extLst>
          </p:cNvPr>
          <p:cNvPicPr>
            <a:picLocks noChangeAspect="1"/>
          </p:cNvPicPr>
          <p:nvPr/>
        </p:nvPicPr>
        <p:blipFill>
          <a:blip r:embed="rId4"/>
          <a:stretch>
            <a:fillRect/>
          </a:stretch>
        </p:blipFill>
        <p:spPr>
          <a:xfrm>
            <a:off x="6111194" y="2370899"/>
            <a:ext cx="2746885" cy="1426267"/>
          </a:xfrm>
          <a:prstGeom prst="rect">
            <a:avLst/>
          </a:prstGeom>
        </p:spPr>
      </p:pic>
    </p:spTree>
    <p:extLst>
      <p:ext uri="{BB962C8B-B14F-4D97-AF65-F5344CB8AC3E}">
        <p14:creationId xmlns:p14="http://schemas.microsoft.com/office/powerpoint/2010/main" val="3061222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BC0C-65FA-F1A4-0E84-0FA8466F580B}"/>
              </a:ext>
            </a:extLst>
          </p:cNvPr>
          <p:cNvSpPr>
            <a:spLocks noGrp="1"/>
          </p:cNvSpPr>
          <p:nvPr>
            <p:ph type="title"/>
          </p:nvPr>
        </p:nvSpPr>
        <p:spPr>
          <a:xfrm>
            <a:off x="623035" y="71960"/>
            <a:ext cx="11787327" cy="902525"/>
          </a:xfrm>
        </p:spPr>
        <p:txBody>
          <a:bodyPr>
            <a:normAutofit/>
          </a:bodyPr>
          <a:lstStyle/>
          <a:p>
            <a:r>
              <a:rPr lang="en-US" sz="3200" dirty="0">
                <a:latin typeface="Arial" panose="020B0604020202020204" pitchFamily="34" charset="0"/>
                <a:cs typeface="Arial" panose="020B0604020202020204" pitchFamily="34" charset="0"/>
              </a:rPr>
              <a:t>A Major Challenge In Addition to Data Acquisition/Curation</a:t>
            </a:r>
          </a:p>
        </p:txBody>
      </p:sp>
      <p:sp>
        <p:nvSpPr>
          <p:cNvPr id="3" name="Content Placeholder 3">
            <a:extLst>
              <a:ext uri="{FF2B5EF4-FFF2-40B4-BE49-F238E27FC236}">
                <a16:creationId xmlns:a16="http://schemas.microsoft.com/office/drawing/2014/main" id="{630C1B9A-051C-9C28-4EB4-EBC8B6278B9A}"/>
              </a:ext>
            </a:extLst>
          </p:cNvPr>
          <p:cNvSpPr>
            <a:spLocks noGrp="1"/>
          </p:cNvSpPr>
          <p:nvPr>
            <p:ph idx="1"/>
          </p:nvPr>
        </p:nvSpPr>
        <p:spPr>
          <a:xfrm>
            <a:off x="751784" y="952418"/>
            <a:ext cx="10976297" cy="4953163"/>
          </a:xfrm>
        </p:spPr>
        <p:txBody>
          <a:bodyPr>
            <a:normAutofit/>
          </a:bodyPr>
          <a:lstStyle/>
          <a:p>
            <a:r>
              <a:rPr lang="en-US" b="1" dirty="0">
                <a:solidFill>
                  <a:schemeClr val="accent1"/>
                </a:solidFill>
                <a:latin typeface="Arial" panose="020B0604020202020204" pitchFamily="34" charset="0"/>
                <a:cs typeface="Arial" panose="020B0604020202020204" pitchFamily="34" charset="0"/>
              </a:rPr>
              <a:t>The role of nuclear data is often hidden deep inside codes </a:t>
            </a:r>
            <a:r>
              <a:rPr lang="en-US" sz="2500" dirty="0"/>
              <a:t>and end users don’t know what they don’t know</a:t>
            </a:r>
          </a:p>
          <a:p>
            <a:endParaRPr lang="en-US" dirty="0"/>
          </a:p>
        </p:txBody>
      </p:sp>
      <p:grpSp>
        <p:nvGrpSpPr>
          <p:cNvPr id="4" name="Group 3">
            <a:extLst>
              <a:ext uri="{FF2B5EF4-FFF2-40B4-BE49-F238E27FC236}">
                <a16:creationId xmlns:a16="http://schemas.microsoft.com/office/drawing/2014/main" id="{C310435E-8319-BBDC-AE34-173B26F6AF8C}"/>
              </a:ext>
            </a:extLst>
          </p:cNvPr>
          <p:cNvGrpSpPr/>
          <p:nvPr/>
        </p:nvGrpSpPr>
        <p:grpSpPr>
          <a:xfrm>
            <a:off x="751784" y="2035162"/>
            <a:ext cx="8009200" cy="4451292"/>
            <a:chOff x="2091400" y="2141040"/>
            <a:chExt cx="8009200" cy="4451292"/>
          </a:xfrm>
        </p:grpSpPr>
        <p:pic>
          <p:nvPicPr>
            <p:cNvPr id="41" name="Picture 40">
              <a:extLst>
                <a:ext uri="{FF2B5EF4-FFF2-40B4-BE49-F238E27FC236}">
                  <a16:creationId xmlns:a16="http://schemas.microsoft.com/office/drawing/2014/main" id="{F2FA94A6-6772-955E-F717-2FF730142C7D}"/>
                </a:ext>
              </a:extLst>
            </p:cNvPr>
            <p:cNvPicPr>
              <a:picLocks noChangeAspect="1"/>
            </p:cNvPicPr>
            <p:nvPr/>
          </p:nvPicPr>
          <p:blipFill>
            <a:blip r:embed="rId2"/>
            <a:stretch>
              <a:fillRect/>
            </a:stretch>
          </p:blipFill>
          <p:spPr>
            <a:xfrm>
              <a:off x="2091400" y="2141040"/>
              <a:ext cx="8009200" cy="3955738"/>
            </a:xfrm>
            <a:prstGeom prst="rect">
              <a:avLst/>
            </a:prstGeom>
            <a:ln>
              <a:solidFill>
                <a:schemeClr val="tx1"/>
              </a:solidFill>
            </a:ln>
          </p:spPr>
        </p:pic>
        <p:sp>
          <p:nvSpPr>
            <p:cNvPr id="42" name="TextBox 41">
              <a:extLst>
                <a:ext uri="{FF2B5EF4-FFF2-40B4-BE49-F238E27FC236}">
                  <a16:creationId xmlns:a16="http://schemas.microsoft.com/office/drawing/2014/main" id="{0B0F5CDE-DF01-A009-F532-D78224A1AEAE}"/>
                </a:ext>
              </a:extLst>
            </p:cNvPr>
            <p:cNvSpPr txBox="1"/>
            <p:nvPr/>
          </p:nvSpPr>
          <p:spPr>
            <a:xfrm>
              <a:off x="5960533" y="6223000"/>
              <a:ext cx="3801534" cy="369332"/>
            </a:xfrm>
            <a:prstGeom prst="rect">
              <a:avLst/>
            </a:prstGeom>
            <a:noFill/>
            <a:ln>
              <a:solidFill>
                <a:srgbClr val="FF0000"/>
              </a:solidFill>
            </a:ln>
          </p:spPr>
          <p:txBody>
            <a:bodyPr wrap="square" rtlCol="0">
              <a:spAutoFit/>
            </a:bodyPr>
            <a:lstStyle/>
            <a:p>
              <a:r>
                <a:rPr lang="en-US" dirty="0"/>
                <a:t>Users most often interact here</a:t>
              </a:r>
            </a:p>
          </p:txBody>
        </p:sp>
        <p:cxnSp>
          <p:nvCxnSpPr>
            <p:cNvPr id="44" name="Connector: Elbow 43">
              <a:extLst>
                <a:ext uri="{FF2B5EF4-FFF2-40B4-BE49-F238E27FC236}">
                  <a16:creationId xmlns:a16="http://schemas.microsoft.com/office/drawing/2014/main" id="{911C9DAE-2384-C24A-19E8-F5FF529A6B2C}"/>
                </a:ext>
              </a:extLst>
            </p:cNvPr>
            <p:cNvCxnSpPr>
              <a:stCxn id="42" idx="1"/>
            </p:cNvCxnSpPr>
            <p:nvPr/>
          </p:nvCxnSpPr>
          <p:spPr>
            <a:xfrm rot="10800000">
              <a:off x="5325533" y="5579534"/>
              <a:ext cx="635000" cy="82813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34E74AB4-0AA9-44CC-C84F-23818DB6ABD9}"/>
              </a:ext>
            </a:extLst>
          </p:cNvPr>
          <p:cNvSpPr/>
          <p:nvPr/>
        </p:nvSpPr>
        <p:spPr>
          <a:xfrm>
            <a:off x="3272590" y="2226733"/>
            <a:ext cx="1559292" cy="3352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58B3A48-136F-87CA-1433-0093C10C8D39}"/>
              </a:ext>
            </a:extLst>
          </p:cNvPr>
          <p:cNvSpPr txBox="1"/>
          <p:nvPr/>
        </p:nvSpPr>
        <p:spPr>
          <a:xfrm>
            <a:off x="9055936" y="1769281"/>
            <a:ext cx="3211629" cy="4693593"/>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“Modeling and simulation tools will still give an answer, even if there is only a theoretical extrapolation”</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Only recently has greatly improved nuclear data provided much needed improved precision for:</a:t>
            </a:r>
          </a:p>
          <a:p>
            <a:endParaRPr lang="en-US" sz="400" dirty="0">
              <a:latin typeface="Calibri" panose="020F0502020204030204" pitchFamily="34" charset="0"/>
              <a:cs typeface="Calibri" panose="020F0502020204030204" pitchFamily="34" charset="0"/>
            </a:endParaRPr>
          </a:p>
          <a:p>
            <a:pPr marL="342900" indent="-342900">
              <a:spcAft>
                <a:spcPts val="200"/>
              </a:spcAft>
              <a:buFont typeface="Arial" panose="020B0604020202020204" pitchFamily="34" charset="0"/>
              <a:buChar char="•"/>
            </a:pPr>
            <a:r>
              <a:rPr lang="en-US" dirty="0">
                <a:latin typeface="Calibri" panose="020F0502020204030204" pitchFamily="34" charset="0"/>
                <a:cs typeface="Calibri" panose="020F0502020204030204" pitchFamily="34" charset="0"/>
              </a:rPr>
              <a:t>Decay heat in reactors</a:t>
            </a:r>
          </a:p>
          <a:p>
            <a:pPr marL="342900" indent="-342900">
              <a:spcAft>
                <a:spcPts val="200"/>
              </a:spcAft>
              <a:buFont typeface="Arial" panose="020B0604020202020204" pitchFamily="34" charset="0"/>
              <a:buChar char="•"/>
            </a:pPr>
            <a:r>
              <a:rPr lang="en-US" dirty="0">
                <a:latin typeface="Calibri" panose="020F0502020204030204" pitchFamily="34" charset="0"/>
                <a:cs typeface="Calibri" panose="020F0502020204030204" pitchFamily="34" charset="0"/>
              </a:rPr>
              <a:t>Reactor anti-neutrino spectra</a:t>
            </a:r>
          </a:p>
          <a:p>
            <a:pPr marL="342900" indent="-342900">
              <a:spcAft>
                <a:spcPts val="200"/>
              </a:spcAft>
              <a:buFont typeface="Arial" panose="020B0604020202020204" pitchFamily="34" charset="0"/>
              <a:buChar char="•"/>
            </a:pPr>
            <a:r>
              <a:rPr lang="en-US" dirty="0">
                <a:latin typeface="Calibri" panose="020F0502020204030204" pitchFamily="34" charset="0"/>
                <a:cs typeface="Calibri" panose="020F0502020204030204" pitchFamily="34" charset="0"/>
              </a:rPr>
              <a:t>Beta decay data for “pandora” fission fragments</a:t>
            </a: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68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BC0C-65FA-F1A4-0E84-0FA8466F580B}"/>
              </a:ext>
            </a:extLst>
          </p:cNvPr>
          <p:cNvSpPr>
            <a:spLocks noGrp="1"/>
          </p:cNvSpPr>
          <p:nvPr>
            <p:ph type="title"/>
          </p:nvPr>
        </p:nvSpPr>
        <p:spPr>
          <a:xfrm>
            <a:off x="52321" y="25930"/>
            <a:ext cx="12087358" cy="902525"/>
          </a:xfrm>
        </p:spPr>
        <p:txBody>
          <a:bodyPr>
            <a:normAutofit/>
          </a:bodyPr>
          <a:lstStyle/>
          <a:p>
            <a:r>
              <a:rPr lang="en-US" sz="2800" dirty="0">
                <a:latin typeface="Arial" panose="020B0604020202020204" pitchFamily="34" charset="0"/>
                <a:cs typeface="Arial" panose="020B0604020202020204" pitchFamily="34" charset="0"/>
              </a:rPr>
              <a:t>Nuclear Data Is Central to an Ever-Increasing Number of Federal Missions</a:t>
            </a:r>
          </a:p>
        </p:txBody>
      </p:sp>
      <p:sp>
        <p:nvSpPr>
          <p:cNvPr id="3" name="Content Placeholder 3">
            <a:extLst>
              <a:ext uri="{FF2B5EF4-FFF2-40B4-BE49-F238E27FC236}">
                <a16:creationId xmlns:a16="http://schemas.microsoft.com/office/drawing/2014/main" id="{630C1B9A-051C-9C28-4EB4-EBC8B6278B9A}"/>
              </a:ext>
            </a:extLst>
          </p:cNvPr>
          <p:cNvSpPr>
            <a:spLocks noGrp="1"/>
          </p:cNvSpPr>
          <p:nvPr>
            <p:ph idx="1"/>
          </p:nvPr>
        </p:nvSpPr>
        <p:spPr>
          <a:xfrm>
            <a:off x="455394" y="1007707"/>
            <a:ext cx="5396765" cy="5112535"/>
          </a:xfrm>
        </p:spPr>
        <p:txBody>
          <a:bodyPr>
            <a:normAutofit lnSpcReduction="10000"/>
          </a:bodyPr>
          <a:lstStyle/>
          <a:p>
            <a:pPr marL="53975" indent="0" algn="ctr">
              <a:buNone/>
            </a:pPr>
            <a:r>
              <a:rPr lang="en-US" b="1" dirty="0">
                <a:solidFill>
                  <a:schemeClr val="accent1"/>
                </a:solidFill>
              </a:rPr>
              <a:t>Increased outreach:</a:t>
            </a:r>
          </a:p>
          <a:p>
            <a:pPr marL="53975" indent="0" algn="ctr">
              <a:buNone/>
            </a:pPr>
            <a:endParaRPr lang="en-US" sz="2000" b="1" dirty="0">
              <a:solidFill>
                <a:schemeClr val="accent1"/>
              </a:solidFill>
            </a:endParaRPr>
          </a:p>
          <a:p>
            <a:pPr lvl="1">
              <a:spcBef>
                <a:spcPts val="0"/>
              </a:spcBef>
              <a:spcAft>
                <a:spcPts val="20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To Federal Programs and applications communities since March 2020</a:t>
            </a:r>
          </a:p>
          <a:p>
            <a:pPr lvl="1">
              <a:spcBef>
                <a:spcPts val="0"/>
              </a:spcBef>
              <a:spcAft>
                <a:spcPts val="20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Increased Nuclear Data Inter-Agency  Working Group (NDIAWG) membership from 8 to 16</a:t>
            </a:r>
          </a:p>
          <a:p>
            <a:pPr lvl="1">
              <a:spcBef>
                <a:spcPts val="0"/>
              </a:spcBef>
              <a:spcAft>
                <a:spcPts val="20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NDIAWG meets quarterly to coordinate and prioritize needs</a:t>
            </a:r>
          </a:p>
          <a:p>
            <a:pPr lvl="1">
              <a:spcBef>
                <a:spcPts val="0"/>
              </a:spcBef>
              <a:spcAft>
                <a:spcPts val="20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Annual workshop with targeted sessions on needs</a:t>
            </a:r>
          </a:p>
        </p:txBody>
      </p:sp>
      <p:pic>
        <p:nvPicPr>
          <p:cNvPr id="25" name="Picture 24">
            <a:extLst>
              <a:ext uri="{FF2B5EF4-FFF2-40B4-BE49-F238E27FC236}">
                <a16:creationId xmlns:a16="http://schemas.microsoft.com/office/drawing/2014/main" id="{8DEA5F12-F986-6BCD-F493-DEB20C6B7648}"/>
              </a:ext>
            </a:extLst>
          </p:cNvPr>
          <p:cNvPicPr>
            <a:picLocks noChangeAspect="1"/>
          </p:cNvPicPr>
          <p:nvPr/>
        </p:nvPicPr>
        <p:blipFill>
          <a:blip r:embed="rId2"/>
          <a:stretch>
            <a:fillRect/>
          </a:stretch>
        </p:blipFill>
        <p:spPr>
          <a:xfrm>
            <a:off x="5852159" y="1106209"/>
            <a:ext cx="6210705" cy="5200568"/>
          </a:xfrm>
          <a:prstGeom prst="rect">
            <a:avLst/>
          </a:prstGeom>
          <a:ln>
            <a:solidFill>
              <a:schemeClr val="tx1"/>
            </a:solidFill>
          </a:ln>
        </p:spPr>
      </p:pic>
      <p:sp>
        <p:nvSpPr>
          <p:cNvPr id="4" name="Rectangle 3">
            <a:extLst>
              <a:ext uri="{FF2B5EF4-FFF2-40B4-BE49-F238E27FC236}">
                <a16:creationId xmlns:a16="http://schemas.microsoft.com/office/drawing/2014/main" id="{DB46528B-7AF0-86BC-A12A-9FB7556D7EF9}"/>
              </a:ext>
            </a:extLst>
          </p:cNvPr>
          <p:cNvSpPr/>
          <p:nvPr/>
        </p:nvSpPr>
        <p:spPr>
          <a:xfrm>
            <a:off x="9480883" y="5650029"/>
            <a:ext cx="2658795" cy="6567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179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BC0C-65FA-F1A4-0E84-0FA8466F580B}"/>
              </a:ext>
            </a:extLst>
          </p:cNvPr>
          <p:cNvSpPr>
            <a:spLocks noGrp="1"/>
          </p:cNvSpPr>
          <p:nvPr>
            <p:ph type="title"/>
          </p:nvPr>
        </p:nvSpPr>
        <p:spPr>
          <a:xfrm>
            <a:off x="617665" y="91281"/>
            <a:ext cx="11787327" cy="902525"/>
          </a:xfrm>
        </p:spPr>
        <p:txBody>
          <a:bodyPr>
            <a:normAutofit/>
          </a:bodyPr>
          <a:lstStyle/>
          <a:p>
            <a:r>
              <a:rPr lang="en-US" sz="3200" dirty="0">
                <a:latin typeface="Arial" panose="020B0604020202020204" pitchFamily="34" charset="0"/>
                <a:cs typeface="Arial" panose="020B0604020202020204" pitchFamily="34" charset="0"/>
              </a:rPr>
              <a:t>NSAC</a:t>
            </a:r>
            <a:r>
              <a:rPr lang="en-US" sz="3200" dirty="0"/>
              <a:t> Nuclear Data Charge</a:t>
            </a:r>
          </a:p>
        </p:txBody>
      </p:sp>
      <p:sp>
        <p:nvSpPr>
          <p:cNvPr id="3" name="Content Placeholder 3">
            <a:extLst>
              <a:ext uri="{FF2B5EF4-FFF2-40B4-BE49-F238E27FC236}">
                <a16:creationId xmlns:a16="http://schemas.microsoft.com/office/drawing/2014/main" id="{630C1B9A-051C-9C28-4EB4-EBC8B6278B9A}"/>
              </a:ext>
            </a:extLst>
          </p:cNvPr>
          <p:cNvSpPr>
            <a:spLocks noGrp="1"/>
          </p:cNvSpPr>
          <p:nvPr>
            <p:ph idx="1"/>
          </p:nvPr>
        </p:nvSpPr>
        <p:spPr>
          <a:xfrm>
            <a:off x="142935" y="1344591"/>
            <a:ext cx="5024729" cy="5328877"/>
          </a:xfrm>
        </p:spPr>
        <p:txBody>
          <a:bodyPr>
            <a:normAutofit fontScale="92500" lnSpcReduction="20000"/>
          </a:bodyPr>
          <a:lstStyle/>
          <a:p>
            <a:r>
              <a:rPr lang="en-US" b="1" dirty="0">
                <a:solidFill>
                  <a:schemeClr val="accent1"/>
                </a:solidFill>
                <a:latin typeface="Arial" panose="020B0604020202020204" pitchFamily="34" charset="0"/>
                <a:cs typeface="Arial" panose="020B0604020202020204" pitchFamily="34" charset="0"/>
              </a:rPr>
              <a:t>The Nuclear Science Advisory Committee (NSAC) </a:t>
            </a:r>
          </a:p>
          <a:p>
            <a:pPr marL="225425" lvl="1" indent="0">
              <a:buNone/>
            </a:pPr>
            <a:r>
              <a:rPr lang="en-US" dirty="0">
                <a:latin typeface="Arial" panose="020B0604020202020204" pitchFamily="34" charset="0"/>
                <a:cs typeface="Arial" panose="020B0604020202020204" pitchFamily="34" charset="0"/>
              </a:rPr>
              <a:t>was charged to form a subcommittee to address current status and opportunities in nuclear data</a:t>
            </a:r>
          </a:p>
          <a:p>
            <a:r>
              <a:rPr lang="en-US" b="1" dirty="0">
                <a:solidFill>
                  <a:schemeClr val="accent1"/>
                </a:solidFill>
                <a:latin typeface="Arial" panose="020B0604020202020204" pitchFamily="34" charset="0"/>
                <a:cs typeface="Arial" panose="020B0604020202020204" pitchFamily="34" charset="0"/>
              </a:rPr>
              <a:t>Two reports requested: </a:t>
            </a:r>
          </a:p>
          <a:p>
            <a:pPr marL="225425" lvl="1" indent="0">
              <a:buNone/>
            </a:pPr>
            <a:r>
              <a:rPr lang="en-US" dirty="0">
                <a:latin typeface="Arial" panose="020B0604020202020204" pitchFamily="34" charset="0"/>
                <a:cs typeface="Arial" panose="020B0604020202020204" pitchFamily="34" charset="0"/>
              </a:rPr>
              <a:t>1) detail the current status of the USNDP, both domestic and internationally, and 2) articulate opportunities to enhance nuclear data for basic nuclear science and applications</a:t>
            </a:r>
          </a:p>
          <a:p>
            <a:pPr marL="53975" indent="0">
              <a:buNone/>
            </a:pP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2C48F63-3A0D-07FC-D317-8722A496A21E}"/>
              </a:ext>
            </a:extLst>
          </p:cNvPr>
          <p:cNvPicPr>
            <a:picLocks noChangeAspect="1"/>
          </p:cNvPicPr>
          <p:nvPr/>
        </p:nvPicPr>
        <p:blipFill>
          <a:blip r:embed="rId2"/>
          <a:stretch>
            <a:fillRect/>
          </a:stretch>
        </p:blipFill>
        <p:spPr>
          <a:xfrm>
            <a:off x="5167664" y="1056072"/>
            <a:ext cx="5162060" cy="4920089"/>
          </a:xfrm>
          <a:prstGeom prst="rect">
            <a:avLst/>
          </a:prstGeom>
          <a:ln>
            <a:solidFill>
              <a:schemeClr val="tx1"/>
            </a:solidFill>
          </a:ln>
        </p:spPr>
      </p:pic>
      <p:sp>
        <p:nvSpPr>
          <p:cNvPr id="18" name="TextBox 17">
            <a:extLst>
              <a:ext uri="{FF2B5EF4-FFF2-40B4-BE49-F238E27FC236}">
                <a16:creationId xmlns:a16="http://schemas.microsoft.com/office/drawing/2014/main" id="{5D962281-5129-5CB6-749C-1C18B8B7D8F3}"/>
              </a:ext>
            </a:extLst>
          </p:cNvPr>
          <p:cNvSpPr txBox="1"/>
          <p:nvPr/>
        </p:nvSpPr>
        <p:spPr>
          <a:xfrm>
            <a:off x="9356946" y="2081686"/>
            <a:ext cx="2300140" cy="523220"/>
          </a:xfrm>
          <a:prstGeom prst="rect">
            <a:avLst/>
          </a:prstGeom>
          <a:noFill/>
        </p:spPr>
        <p:txBody>
          <a:bodyPr wrap="square" rtlCol="0">
            <a:spAutoFit/>
          </a:bodyPr>
          <a:lstStyle/>
          <a:p>
            <a:r>
              <a:rPr lang="en-US" sz="1400" dirty="0"/>
              <a:t>Charge to NSAC on nuclear data</a:t>
            </a:r>
          </a:p>
        </p:txBody>
      </p:sp>
      <p:sp>
        <p:nvSpPr>
          <p:cNvPr id="19" name="TextBox 18">
            <a:extLst>
              <a:ext uri="{FF2B5EF4-FFF2-40B4-BE49-F238E27FC236}">
                <a16:creationId xmlns:a16="http://schemas.microsoft.com/office/drawing/2014/main" id="{580EB63C-0B45-977E-805C-5E8337EF4FD4}"/>
              </a:ext>
            </a:extLst>
          </p:cNvPr>
          <p:cNvSpPr txBox="1"/>
          <p:nvPr/>
        </p:nvSpPr>
        <p:spPr>
          <a:xfrm>
            <a:off x="5117433" y="6063205"/>
            <a:ext cx="3404031" cy="523220"/>
          </a:xfrm>
          <a:prstGeom prst="rect">
            <a:avLst/>
          </a:prstGeom>
          <a:noFill/>
        </p:spPr>
        <p:txBody>
          <a:bodyPr wrap="square" rtlCol="0">
            <a:spAutoFit/>
          </a:bodyPr>
          <a:lstStyle/>
          <a:p>
            <a:r>
              <a:rPr lang="en-US" sz="1400" dirty="0"/>
              <a:t>The cross-cutting nature of nuclear data is readily apparent</a:t>
            </a:r>
          </a:p>
        </p:txBody>
      </p:sp>
      <p:sp>
        <p:nvSpPr>
          <p:cNvPr id="4" name="Rectangle 3">
            <a:extLst>
              <a:ext uri="{FF2B5EF4-FFF2-40B4-BE49-F238E27FC236}">
                <a16:creationId xmlns:a16="http://schemas.microsoft.com/office/drawing/2014/main" id="{3127EAFC-20DC-6446-E476-363F265E0964}"/>
              </a:ext>
            </a:extLst>
          </p:cNvPr>
          <p:cNvSpPr/>
          <p:nvPr/>
        </p:nvSpPr>
        <p:spPr>
          <a:xfrm>
            <a:off x="8471232" y="3153207"/>
            <a:ext cx="3577833" cy="33709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8D11248-5D3B-22E2-4AFC-7B91712F543D}"/>
              </a:ext>
            </a:extLst>
          </p:cNvPr>
          <p:cNvPicPr>
            <a:picLocks noChangeAspect="1"/>
          </p:cNvPicPr>
          <p:nvPr/>
        </p:nvPicPr>
        <p:blipFill>
          <a:blip r:embed="rId3"/>
          <a:stretch>
            <a:fillRect/>
          </a:stretch>
        </p:blipFill>
        <p:spPr>
          <a:xfrm>
            <a:off x="8645034" y="3090940"/>
            <a:ext cx="3404031" cy="3433218"/>
          </a:xfrm>
          <a:prstGeom prst="rect">
            <a:avLst/>
          </a:prstGeom>
          <a:ln>
            <a:solidFill>
              <a:schemeClr val="bg1"/>
            </a:solidFill>
          </a:ln>
        </p:spPr>
      </p:pic>
    </p:spTree>
    <p:extLst>
      <p:ext uri="{BB962C8B-B14F-4D97-AF65-F5344CB8AC3E}">
        <p14:creationId xmlns:p14="http://schemas.microsoft.com/office/powerpoint/2010/main" val="1848057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BC0C-65FA-F1A4-0E84-0FA8466F580B}"/>
              </a:ext>
            </a:extLst>
          </p:cNvPr>
          <p:cNvSpPr>
            <a:spLocks noGrp="1"/>
          </p:cNvSpPr>
          <p:nvPr>
            <p:ph type="title"/>
          </p:nvPr>
        </p:nvSpPr>
        <p:spPr>
          <a:xfrm>
            <a:off x="617665" y="91281"/>
            <a:ext cx="11787327" cy="902525"/>
          </a:xfrm>
        </p:spPr>
        <p:txBody>
          <a:bodyPr>
            <a:normAutofit/>
          </a:bodyPr>
          <a:lstStyle/>
          <a:p>
            <a:r>
              <a:rPr lang="en-US" sz="3200" dirty="0">
                <a:latin typeface="Arial" panose="020B0604020202020204" pitchFamily="34" charset="0"/>
                <a:cs typeface="Arial" panose="020B0604020202020204" pitchFamily="34" charset="0"/>
              </a:rPr>
              <a:t>The NSAC Nuclear Data (ND) Subcommittee</a:t>
            </a:r>
          </a:p>
        </p:txBody>
      </p:sp>
      <p:sp>
        <p:nvSpPr>
          <p:cNvPr id="3" name="Content Placeholder 3">
            <a:extLst>
              <a:ext uri="{FF2B5EF4-FFF2-40B4-BE49-F238E27FC236}">
                <a16:creationId xmlns:a16="http://schemas.microsoft.com/office/drawing/2014/main" id="{630C1B9A-051C-9C28-4EB4-EBC8B6278B9A}"/>
              </a:ext>
            </a:extLst>
          </p:cNvPr>
          <p:cNvSpPr>
            <a:spLocks noGrp="1"/>
          </p:cNvSpPr>
          <p:nvPr>
            <p:ph idx="1"/>
          </p:nvPr>
        </p:nvSpPr>
        <p:spPr>
          <a:xfrm>
            <a:off x="623036" y="1017333"/>
            <a:ext cx="11102799" cy="1349350"/>
          </a:xfrm>
        </p:spPr>
        <p:txBody>
          <a:bodyPr>
            <a:normAutofit fontScale="85000" lnSpcReduction="20000"/>
          </a:bodyPr>
          <a:lstStyle/>
          <a:p>
            <a:r>
              <a:rPr lang="en-US" b="1" dirty="0">
                <a:solidFill>
                  <a:schemeClr val="accent1"/>
                </a:solidFill>
                <a:latin typeface="Arial" panose="020B0604020202020204" pitchFamily="34" charset="0"/>
                <a:cs typeface="Arial" panose="020B0604020202020204" pitchFamily="34" charset="0"/>
              </a:rPr>
              <a:t>Diverse expertise and panelists </a:t>
            </a:r>
            <a:r>
              <a:rPr lang="en-US" sz="2900" dirty="0">
                <a:latin typeface="Arial" panose="020B0604020202020204" pitchFamily="34" charset="0"/>
                <a:cs typeface="Arial" panose="020B0604020202020204" pitchFamily="34" charset="0"/>
              </a:rPr>
              <a:t>formed the NSAC-ND subcommittee covering areas of interest by federal programs</a:t>
            </a:r>
            <a:endParaRPr lang="en-US" dirty="0">
              <a:latin typeface="Arial" panose="020B0604020202020204" pitchFamily="34" charset="0"/>
              <a:cs typeface="Arial" panose="020B0604020202020204" pitchFamily="34" charset="0"/>
            </a:endParaRPr>
          </a:p>
          <a:p>
            <a:pPr marL="53975" indent="0">
              <a:buNone/>
            </a:pPr>
            <a:r>
              <a:rPr lang="en-US" dirty="0"/>
              <a:t> </a:t>
            </a:r>
          </a:p>
          <a:p>
            <a:endParaRPr lang="en-US" dirty="0"/>
          </a:p>
          <a:p>
            <a:endParaRPr lang="en-US" dirty="0"/>
          </a:p>
        </p:txBody>
      </p:sp>
      <p:pic>
        <p:nvPicPr>
          <p:cNvPr id="7" name="Picture 6">
            <a:extLst>
              <a:ext uri="{FF2B5EF4-FFF2-40B4-BE49-F238E27FC236}">
                <a16:creationId xmlns:a16="http://schemas.microsoft.com/office/drawing/2014/main" id="{C4FBA3FF-C64B-F2BA-5342-462D78BD9572}"/>
              </a:ext>
            </a:extLst>
          </p:cNvPr>
          <p:cNvPicPr>
            <a:picLocks noChangeAspect="1"/>
          </p:cNvPicPr>
          <p:nvPr/>
        </p:nvPicPr>
        <p:blipFill>
          <a:blip r:embed="rId2"/>
          <a:stretch>
            <a:fillRect/>
          </a:stretch>
        </p:blipFill>
        <p:spPr>
          <a:xfrm>
            <a:off x="2127786" y="1934856"/>
            <a:ext cx="7936428" cy="4116320"/>
          </a:xfrm>
          <a:prstGeom prst="rect">
            <a:avLst/>
          </a:prstGeom>
          <a:ln>
            <a:solidFill>
              <a:schemeClr val="tx1"/>
            </a:solidFill>
          </a:ln>
        </p:spPr>
      </p:pic>
      <p:sp>
        <p:nvSpPr>
          <p:cNvPr id="4" name="Rectangle 3">
            <a:extLst>
              <a:ext uri="{FF2B5EF4-FFF2-40B4-BE49-F238E27FC236}">
                <a16:creationId xmlns:a16="http://schemas.microsoft.com/office/drawing/2014/main" id="{84A8F6E0-30A2-2E89-0435-D865E70E8B83}"/>
              </a:ext>
            </a:extLst>
          </p:cNvPr>
          <p:cNvSpPr/>
          <p:nvPr/>
        </p:nvSpPr>
        <p:spPr>
          <a:xfrm>
            <a:off x="2127786" y="5303520"/>
            <a:ext cx="7936428"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72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35B19-1396-B973-FAEF-0C4B136E7F65}"/>
              </a:ext>
            </a:extLst>
          </p:cNvPr>
          <p:cNvSpPr>
            <a:spLocks noGrp="1"/>
          </p:cNvSpPr>
          <p:nvPr>
            <p:ph type="title"/>
          </p:nvPr>
        </p:nvSpPr>
        <p:spPr>
          <a:xfrm>
            <a:off x="554552" y="-26147"/>
            <a:ext cx="11787327" cy="902525"/>
          </a:xfrm>
        </p:spPr>
        <p:txBody>
          <a:bodyPr>
            <a:normAutofit/>
          </a:bodyPr>
          <a:lstStyle/>
          <a:p>
            <a:r>
              <a:rPr lang="en-US" dirty="0"/>
              <a:t>“Walking the Walk…”</a:t>
            </a:r>
          </a:p>
        </p:txBody>
      </p:sp>
      <p:pic>
        <p:nvPicPr>
          <p:cNvPr id="8" name="Content Placeholder 7">
            <a:extLst>
              <a:ext uri="{FF2B5EF4-FFF2-40B4-BE49-F238E27FC236}">
                <a16:creationId xmlns:a16="http://schemas.microsoft.com/office/drawing/2014/main" id="{152830BA-10A4-C406-3401-4C6E6C0D7BD8}"/>
              </a:ext>
            </a:extLst>
          </p:cNvPr>
          <p:cNvPicPr>
            <a:picLocks noGrp="1" noChangeAspect="1"/>
          </p:cNvPicPr>
          <p:nvPr>
            <p:ph idx="1"/>
          </p:nvPr>
        </p:nvPicPr>
        <p:blipFill>
          <a:blip r:embed="rId2"/>
          <a:stretch>
            <a:fillRect/>
          </a:stretch>
        </p:blipFill>
        <p:spPr>
          <a:xfrm>
            <a:off x="1110825" y="777701"/>
            <a:ext cx="10017233" cy="5655183"/>
          </a:xfrm>
        </p:spPr>
      </p:pic>
      <p:sp>
        <p:nvSpPr>
          <p:cNvPr id="6" name="Slide Number Placeholder 5">
            <a:extLst>
              <a:ext uri="{FF2B5EF4-FFF2-40B4-BE49-F238E27FC236}">
                <a16:creationId xmlns:a16="http://schemas.microsoft.com/office/drawing/2014/main" id="{530511B2-3EFF-06AA-D1F7-AFDE75F4F01B}"/>
              </a:ext>
            </a:extLst>
          </p:cNvPr>
          <p:cNvSpPr>
            <a:spLocks noGrp="1"/>
          </p:cNvSpPr>
          <p:nvPr>
            <p:ph type="sldNum" sz="quarter" idx="12"/>
          </p:nvPr>
        </p:nvSpPr>
        <p:spPr/>
        <p:txBody>
          <a:bodyPr/>
          <a:lstStyle/>
          <a:p>
            <a:fld id="{26CA2777-A89F-4130-B308-73BB65955918}" type="slidenum">
              <a:rPr lang="en-US" smtClean="0"/>
              <a:pPr/>
              <a:t>8</a:t>
            </a:fld>
            <a:endParaRPr lang="en-US"/>
          </a:p>
        </p:txBody>
      </p:sp>
    </p:spTree>
    <p:extLst>
      <p:ext uri="{BB962C8B-B14F-4D97-AF65-F5344CB8AC3E}">
        <p14:creationId xmlns:p14="http://schemas.microsoft.com/office/powerpoint/2010/main" val="2359353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BEF1E-A1F7-FAD8-55D0-A49625B3F2F3}"/>
              </a:ext>
            </a:extLst>
          </p:cNvPr>
          <p:cNvSpPr>
            <a:spLocks noGrp="1"/>
          </p:cNvSpPr>
          <p:nvPr>
            <p:ph type="title"/>
          </p:nvPr>
        </p:nvSpPr>
        <p:spPr>
          <a:xfrm>
            <a:off x="877172" y="-124695"/>
            <a:ext cx="11787327" cy="902525"/>
          </a:xfrm>
        </p:spPr>
        <p:txBody>
          <a:bodyPr/>
          <a:lstStyle/>
          <a:p>
            <a:r>
              <a:rPr lang="en-US" dirty="0"/>
              <a:t>Keyword Indicators</a:t>
            </a:r>
          </a:p>
        </p:txBody>
      </p:sp>
      <p:sp>
        <p:nvSpPr>
          <p:cNvPr id="5" name="Slide Number Placeholder 4">
            <a:extLst>
              <a:ext uri="{FF2B5EF4-FFF2-40B4-BE49-F238E27FC236}">
                <a16:creationId xmlns:a16="http://schemas.microsoft.com/office/drawing/2014/main" id="{B4C50C3B-926C-B004-A4DC-0119F0E57D20}"/>
              </a:ext>
            </a:extLst>
          </p:cNvPr>
          <p:cNvSpPr>
            <a:spLocks noGrp="1"/>
          </p:cNvSpPr>
          <p:nvPr>
            <p:ph type="sldNum" sz="quarter" idx="12"/>
          </p:nvPr>
        </p:nvSpPr>
        <p:spPr/>
        <p:txBody>
          <a:bodyPr/>
          <a:lstStyle/>
          <a:p>
            <a:fld id="{26CA2777-A89F-4130-B308-73BB65955918}" type="slidenum">
              <a:rPr lang="en-US" smtClean="0"/>
              <a:pPr/>
              <a:t>9</a:t>
            </a:fld>
            <a:endParaRPr lang="en-US" dirty="0"/>
          </a:p>
        </p:txBody>
      </p:sp>
      <p:pic>
        <p:nvPicPr>
          <p:cNvPr id="7" name="Picture 6">
            <a:extLst>
              <a:ext uri="{FF2B5EF4-FFF2-40B4-BE49-F238E27FC236}">
                <a16:creationId xmlns:a16="http://schemas.microsoft.com/office/drawing/2014/main" id="{537B4E44-E584-69C3-993A-57D046D99404}"/>
              </a:ext>
            </a:extLst>
          </p:cNvPr>
          <p:cNvPicPr>
            <a:picLocks noChangeAspect="1"/>
          </p:cNvPicPr>
          <p:nvPr/>
        </p:nvPicPr>
        <p:blipFill>
          <a:blip r:embed="rId2"/>
          <a:stretch>
            <a:fillRect/>
          </a:stretch>
        </p:blipFill>
        <p:spPr>
          <a:xfrm>
            <a:off x="877172" y="679153"/>
            <a:ext cx="10484539" cy="5852279"/>
          </a:xfrm>
          <a:prstGeom prst="rect">
            <a:avLst/>
          </a:prstGeom>
        </p:spPr>
      </p:pic>
    </p:spTree>
    <p:extLst>
      <p:ext uri="{BB962C8B-B14F-4D97-AF65-F5344CB8AC3E}">
        <p14:creationId xmlns:p14="http://schemas.microsoft.com/office/powerpoint/2010/main" val="825015959"/>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757070"/>
      </a:dk2>
      <a:lt2>
        <a:srgbClr val="E7E6E6"/>
      </a:lt2>
      <a:accent1>
        <a:srgbClr val="006633"/>
      </a:accent1>
      <a:accent2>
        <a:srgbClr val="61A243"/>
      </a:accent2>
      <a:accent3>
        <a:srgbClr val="FF7F7F"/>
      </a:accent3>
      <a:accent4>
        <a:srgbClr val="F3C727"/>
      </a:accent4>
      <a:accent5>
        <a:srgbClr val="B87999"/>
      </a:accent5>
      <a:accent6>
        <a:srgbClr val="85C0FB"/>
      </a:accent6>
      <a:hlink>
        <a:srgbClr val="0563C1"/>
      </a:hlink>
      <a:folHlink>
        <a:srgbClr val="954F72"/>
      </a:folHlink>
    </a:clrScheme>
    <a:fontScheme name="DO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E SC Theme - Green v13 (16x9)">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Green v13 (16x9)" id="{E04E78B8-D2A2-4C96-9874-3B47B781C56C}" vid="{E444A822-5044-46D6-8A64-7A315606C2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21808</TotalTime>
  <Words>1629</Words>
  <Application>Microsoft Office PowerPoint</Application>
  <PresentationFormat>Widescreen</PresentationFormat>
  <Paragraphs>195</Paragraphs>
  <Slides>23</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 Black</vt:lpstr>
      <vt:lpstr>Calibri</vt:lpstr>
      <vt:lpstr>Corbel</vt:lpstr>
      <vt:lpstr>Georgia</vt:lpstr>
      <vt:lpstr>Verdana</vt:lpstr>
      <vt:lpstr>Wingdings</vt:lpstr>
      <vt:lpstr>Wingdings 3</vt:lpstr>
      <vt:lpstr>Office Theme</vt:lpstr>
      <vt:lpstr>DOE SC Theme - Green v13 (16x9)</vt:lpstr>
      <vt:lpstr>PowerPoint Presentation</vt:lpstr>
      <vt:lpstr>Nuclear Data Is Foundational to So Many Important Things </vt:lpstr>
      <vt:lpstr>You &amp; “Everyday” Nuclear Data? A Few Examples..</vt:lpstr>
      <vt:lpstr>A Major Challenge In Addition to Data Acquisition/Curation</vt:lpstr>
      <vt:lpstr>Nuclear Data Is Central to an Ever-Increasing Number of Federal Missions</vt:lpstr>
      <vt:lpstr>NSAC Nuclear Data Charge</vt:lpstr>
      <vt:lpstr>The NSAC Nuclear Data (ND) Subcommittee</vt:lpstr>
      <vt:lpstr>“Walking the Walk…”</vt:lpstr>
      <vt:lpstr>Keyword Indicators</vt:lpstr>
      <vt:lpstr>New Initiatives</vt:lpstr>
      <vt:lpstr>Opportunities Identified For Increased Impact/Stewardship</vt:lpstr>
      <vt:lpstr>Opportunity 1: Fusion Energy</vt:lpstr>
      <vt:lpstr>PowerPoint Presentation</vt:lpstr>
      <vt:lpstr>Opportunity 2: Space Exploration</vt:lpstr>
      <vt:lpstr>Opportunity 3: Nuclear Energy (Fission)</vt:lpstr>
      <vt:lpstr>PowerPoint Presentation</vt:lpstr>
      <vt:lpstr>Opportunity 4: Medical Applications</vt:lpstr>
      <vt:lpstr>Opportunity 5: Infrastructure</vt:lpstr>
      <vt:lpstr>ENDF/B-VIII.1 release</vt:lpstr>
      <vt:lpstr>ENDF/B-VIII.1 accompanying paper</vt:lpstr>
      <vt:lpstr>Final words from USNDP Chair</vt:lpstr>
      <vt:lpstr>Outlook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Wallus, Yvette</dc:creator>
  <cp:lastModifiedBy>Hallman, Timothy</cp:lastModifiedBy>
  <cp:revision>130</cp:revision>
  <cp:lastPrinted>2021-11-30T21:00:08Z</cp:lastPrinted>
  <dcterms:created xsi:type="dcterms:W3CDTF">2019-12-17T19:49:37Z</dcterms:created>
  <dcterms:modified xsi:type="dcterms:W3CDTF">2024-02-26T04:33:51Z</dcterms:modified>
</cp:coreProperties>
</file>