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38" r:id="rId5"/>
    <p:sldId id="842" r:id="rId6"/>
    <p:sldId id="845" r:id="rId7"/>
    <p:sldId id="843" r:id="rId8"/>
    <p:sldId id="844" r:id="rId9"/>
    <p:sldId id="846" r:id="rId10"/>
    <p:sldId id="84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1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96FF1C-F0E7-A61C-6AA6-6ED43DD7768F}" name="Peltz, James" initials="PJ" userId="S::james.peltz@nnsa.doe.gov::cd7ef634-6a09-4018-bfc9-22d8403e050a" providerId="AD"/>
  <p188:author id="{10754E46-455D-8ABF-45D9-22AC18E08643}" name="Ressler, Jennifer Jo" initials="RJJ" userId="S::ressler2@llnl.gov::d609fbd7-557e-4898-8b7c-8c2ff80857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79C"/>
    <a:srgbClr val="FF781A"/>
    <a:srgbClr val="172161"/>
    <a:srgbClr val="0C1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BC9414-A224-FB42-92B0-F3757CE0BF90}" v="17" dt="2024-02-23T19:28:15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864"/>
        <p:guide pos="13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AF17BC-365D-414D-A7DB-31A8744277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E79DF-BA82-AF44-8968-6A6C765FD3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0A865-DCDC-3244-9B1F-F6306756A164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6DD2D-B997-BE48-A0EE-D6B9110E8C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77B2A-C45B-5048-B116-DB05ED4CAD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16C0F-E47A-4647-9902-665B4209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60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42AE-7B60-5645-8F63-FE6E04DDEC9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02486-0F68-1C4A-A989-2EB083D5F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2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5FB7B-5866-48A8-A434-91C287DA14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1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Between PEM, V&amp;V and IC NA-114 really is a critical supporter of the overall nuclear data effort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02486-0F68-1C4A-A989-2EB083D5F7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85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02486-0F68-1C4A-A989-2EB083D5F7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4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plot on the right is for Pu-239 inelastic scatter and demonstrates an area where theory is filling in large gaps.</a:t>
            </a:r>
          </a:p>
          <a:p>
            <a:endParaRPr lang="en-US"/>
          </a:p>
          <a:p>
            <a:r>
              <a:rPr lang="en-US"/>
              <a:t>Uncertainty studies is bold here because that is an area that nuclear data leads over other scientific communities – and we see prioritization moving away from expert judgement and toward quantifiable needs.  For example xx reaction at </a:t>
            </a:r>
            <a:r>
              <a:rPr lang="en-US" err="1"/>
              <a:t>yy</a:t>
            </a:r>
            <a:r>
              <a:rPr lang="en-US"/>
              <a:t> energy with </a:t>
            </a:r>
            <a:r>
              <a:rPr lang="en-US" err="1"/>
              <a:t>zz</a:t>
            </a:r>
            <a:r>
              <a:rPr lang="en-US"/>
              <a:t>% accuracy.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02486-0F68-1C4A-A989-2EB083D5F7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07D3F-B778-0D3F-B18D-D25B08222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760E2D-71ED-0EAA-15EE-90B2B1F83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CE3D4B-9224-D979-44E5-95A7CD4AA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paper on the right is the overview paper by Denise Neudecker.  In the journal there are specific papers for different reactions and reaction products.</a:t>
            </a:r>
          </a:p>
          <a:p>
            <a:endParaRPr lang="en-US"/>
          </a:p>
          <a:p>
            <a:r>
              <a:rPr lang="en-US"/>
              <a:t>How can we expand these benefits to the fusion community?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74B07-BEAF-25E2-C881-F1B74ADDA3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02486-0F68-1C4A-A989-2EB083D5F7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2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F88B1-1714-FF72-8748-3FA327CCE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59CC64-1DD4-7F8E-A219-C947F51B27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8B4AD8-71FE-E5FF-685D-1FB981F4C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2F5DA-98B7-661E-CA8F-654C5382E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02486-0F68-1C4A-A989-2EB083D5F7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3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0153-FC25-EA48-80F6-7B2D74A12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7187" y="2229057"/>
            <a:ext cx="6589059" cy="1362347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2837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F0B27-118D-004B-8DF8-85BCD9C2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7186" y="3779076"/>
            <a:ext cx="6589059" cy="555715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6443D8-4D58-AE44-BA74-4EAE877EBA25}"/>
              </a:ext>
            </a:extLst>
          </p:cNvPr>
          <p:cNvSpPr/>
          <p:nvPr userDrawn="1"/>
        </p:nvSpPr>
        <p:spPr>
          <a:xfrm>
            <a:off x="0" y="5391172"/>
            <a:ext cx="12192000" cy="1466828"/>
          </a:xfrm>
          <a:prstGeom prst="rect">
            <a:avLst/>
          </a:prstGeom>
          <a:gradFill>
            <a:gsLst>
              <a:gs pos="55000">
                <a:srgbClr val="28379C"/>
              </a:gs>
              <a:gs pos="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DECD7A-47C9-0C44-81A4-B2D7447CE7B4}"/>
              </a:ext>
            </a:extLst>
          </p:cNvPr>
          <p:cNvSpPr/>
          <p:nvPr userDrawn="1"/>
        </p:nvSpPr>
        <p:spPr>
          <a:xfrm>
            <a:off x="0" y="5363469"/>
            <a:ext cx="12192000" cy="45719"/>
          </a:xfrm>
          <a:prstGeom prst="rect">
            <a:avLst/>
          </a:prstGeom>
          <a:gradFill>
            <a:gsLst>
              <a:gs pos="55000">
                <a:schemeClr val="accent6"/>
              </a:gs>
              <a:gs pos="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D7B655-DB35-654E-85CC-207904F14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54200" y="5916524"/>
            <a:ext cx="1497739" cy="41751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5AF61A9-4C6A-BF44-8F82-A5FD73A964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6272" y="5582555"/>
            <a:ext cx="1085455" cy="10854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2AB316-7884-7C42-85AE-B2D1FC187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alphaModFix amt="10000"/>
          </a:blip>
          <a:srcRect l="11824" t="18826" r="4646" b="50703"/>
          <a:stretch/>
        </p:blipFill>
        <p:spPr>
          <a:xfrm rot="10800000">
            <a:off x="-1" y="5404610"/>
            <a:ext cx="12191999" cy="14668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4810F1-550A-A04A-925B-CA6CAD4907EF}"/>
              </a:ext>
            </a:extLst>
          </p:cNvPr>
          <p:cNvSpPr/>
          <p:nvPr userDrawn="1"/>
        </p:nvSpPr>
        <p:spPr>
          <a:xfrm>
            <a:off x="1035424" y="460280"/>
            <a:ext cx="11156575" cy="420953"/>
          </a:xfrm>
          <a:prstGeom prst="rect">
            <a:avLst/>
          </a:prstGeom>
          <a:gradFill flip="none" rotWithShape="1">
            <a:gsLst>
              <a:gs pos="79000">
                <a:srgbClr val="FF781A"/>
              </a:gs>
              <a:gs pos="28000">
                <a:schemeClr val="bg1">
                  <a:alpha val="0"/>
                </a:scheme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82E2C4-919D-964D-A2DF-69146B5E67E0}"/>
              </a:ext>
            </a:extLst>
          </p:cNvPr>
          <p:cNvSpPr/>
          <p:nvPr userDrawn="1"/>
        </p:nvSpPr>
        <p:spPr>
          <a:xfrm>
            <a:off x="5411231" y="484191"/>
            <a:ext cx="6710082" cy="363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i="0" kern="1200">
                <a:solidFill>
                  <a:schemeClr val="bg1"/>
                </a:solidFill>
                <a:effectLst/>
                <a:latin typeface="Trade Gothic LT Std Extended" pitchFamily="2" charset="0"/>
                <a:ea typeface="+mn-ea"/>
                <a:cs typeface="Arial" panose="020B0604020202020204" pitchFamily="34" charset="0"/>
              </a:rPr>
              <a:t>INNOVATE. COLLABORATE. DELIVER.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332889A-DAD7-7347-B88F-E4E0EA9405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33494" t="8010"/>
          <a:stretch/>
        </p:blipFill>
        <p:spPr>
          <a:xfrm>
            <a:off x="-1" y="0"/>
            <a:ext cx="4190339" cy="5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2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65DF-F1F1-0B43-B370-94249C4A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F7E84-F413-5142-A743-06551FEA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FF288-3E96-4A46-864F-BD68BA1E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4677E-BF95-A543-A3C6-8D578516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B6527-82B9-8643-B6E0-DE3791ED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691D4-E92A-1A43-BBE2-1819C8198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23B50-152A-EC47-BCAB-2194EA98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8BBB9-5501-964A-83DE-4B597A70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B6527-82B9-8643-B6E0-DE3791ED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2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F9C92-6ED1-0B41-9216-84A4D2B3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4BA72-F509-8941-B5AD-8B0FBF10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ABE85-84B7-9840-A0C3-C060F920F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1F208-FBAA-B74A-8AA2-5AFF011F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57DEE-2720-5443-963D-6F722AC4C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2D70F-5B60-ED42-80C8-9A24BF7C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B6527-82B9-8643-B6E0-DE3791ED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7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97FAE-B8E3-7D48-A4F2-2CA600AF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794D89-F4FE-094A-B044-2316645F5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B3DEF-AD72-D74F-AD9E-FC4418F30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09B26-5312-4449-8E4D-67625D0A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5C623-20F8-A24B-B3CE-8CC0060E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21312-FB52-3E43-ABAA-E0D69492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B6527-82B9-8643-B6E0-DE3791ED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6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ADF12-6187-0A47-8AFD-7A22D83B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5E9FE-08C6-5B42-9E6B-5B2E70B52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E0862-A799-EB48-9254-B159EA8D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63D8C-F6F5-1C45-820A-82DD0315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267B7-613D-9544-AA63-D5AF7DBF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B6527-82B9-8643-B6E0-DE3791ED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5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674DA8-BCFD-854A-BDBC-B8253E3C7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F191A-ADBA-EB42-ABE1-DE329FFE1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D1D53-048A-EB46-9FC3-51E3CE2A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3698F-39A1-7443-AB43-D9D4D6D0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0624E-AAC1-4947-82BB-8D0ECECE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B6527-82B9-8643-B6E0-DE3791ED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1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12669" y="274638"/>
            <a:ext cx="852566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b="1" kern="1200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4000" y="6599238"/>
            <a:ext cx="508000" cy="2587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8C87AE2-5A65-447B-898D-36E38FA3D930}" type="slidenum">
              <a:rPr lang="en-US" smtClean="0">
                <a:solidFill>
                  <a:prstClr val="black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8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4242"/>
          </a:xfrm>
          <a:prstGeom prst="rect">
            <a:avLst/>
          </a:prstGeom>
        </p:spPr>
        <p:txBody>
          <a:bodyPr anchor="ctr"/>
          <a:lstStyle>
            <a:lvl1pPr>
              <a:defRPr sz="2400" b="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1850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8100"/>
            <a:ext cx="11074400" cy="5226050"/>
          </a:xfrm>
          <a:prstGeom prst="rect">
            <a:avLst/>
          </a:prstGeom>
        </p:spPr>
        <p:txBody>
          <a:bodyPr/>
          <a:lstStyle>
            <a:lvl1pPr>
              <a:buClr>
                <a:srgbClr val="00007A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007A"/>
              </a:buClr>
              <a:buFont typeface="Arial" pitchFamily="34" charset="0"/>
              <a:buChar char="•"/>
              <a:defRPr sz="2000"/>
            </a:lvl2pPr>
            <a:lvl3pPr marL="1143000" indent="-228600">
              <a:buClr>
                <a:srgbClr val="00007A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007A"/>
              </a:buClr>
              <a:buFont typeface="Arial" pitchFamily="34" charset="0"/>
              <a:buChar char="•"/>
              <a:defRPr sz="1600"/>
            </a:lvl4pPr>
            <a:lvl5pPr marL="2057400" indent="-228600">
              <a:buClr>
                <a:srgbClr val="00007A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1586056" y="6487128"/>
            <a:ext cx="492531" cy="285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F77CC3E-C9B6-4317-A341-D93DF5A59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1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9D261DC-BD52-2E4E-B4BC-9799BD5C2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7187" y="2229057"/>
            <a:ext cx="6589059" cy="1362347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25B2C9C-72AE-8F40-907C-954D561D8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7186" y="3779076"/>
            <a:ext cx="6589059" cy="555715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C5F924-BA6D-B44D-AEF7-F1C723653A85}"/>
              </a:ext>
            </a:extLst>
          </p:cNvPr>
          <p:cNvSpPr/>
          <p:nvPr userDrawn="1"/>
        </p:nvSpPr>
        <p:spPr>
          <a:xfrm>
            <a:off x="0" y="5391172"/>
            <a:ext cx="12192000" cy="1466828"/>
          </a:xfrm>
          <a:prstGeom prst="rect">
            <a:avLst/>
          </a:prstGeom>
          <a:gradFill>
            <a:gsLst>
              <a:gs pos="55000">
                <a:schemeClr val="accent6"/>
              </a:gs>
              <a:gs pos="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58F44-B58B-984A-80F9-21D20BA09BBC}"/>
              </a:ext>
            </a:extLst>
          </p:cNvPr>
          <p:cNvSpPr/>
          <p:nvPr userDrawn="1"/>
        </p:nvSpPr>
        <p:spPr>
          <a:xfrm>
            <a:off x="0" y="5363469"/>
            <a:ext cx="12192000" cy="45719"/>
          </a:xfrm>
          <a:prstGeom prst="rect">
            <a:avLst/>
          </a:prstGeom>
          <a:gradFill>
            <a:gsLst>
              <a:gs pos="55000">
                <a:srgbClr val="28379C"/>
              </a:gs>
              <a:gs pos="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AAF683-810E-CB4B-8A92-D75A93308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54200" y="5916524"/>
            <a:ext cx="1497739" cy="41751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220D979-7C96-0049-BDDB-0B3FF7DD06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6272" y="5582555"/>
            <a:ext cx="1085455" cy="10854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7302DF-5A8E-E14E-A999-1F1E2A428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alphaModFix amt="10000"/>
          </a:blip>
          <a:srcRect l="11824" t="18826" r="4646" b="50703"/>
          <a:stretch/>
        </p:blipFill>
        <p:spPr>
          <a:xfrm rot="10800000">
            <a:off x="1" y="5373441"/>
            <a:ext cx="12191999" cy="146682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983B313-45A0-1A42-881A-21CEF02C4FA5}"/>
              </a:ext>
            </a:extLst>
          </p:cNvPr>
          <p:cNvSpPr/>
          <p:nvPr userDrawn="1"/>
        </p:nvSpPr>
        <p:spPr>
          <a:xfrm>
            <a:off x="1035424" y="460280"/>
            <a:ext cx="11156575" cy="420953"/>
          </a:xfrm>
          <a:prstGeom prst="rect">
            <a:avLst/>
          </a:prstGeom>
          <a:gradFill flip="none" rotWithShape="1">
            <a:gsLst>
              <a:gs pos="79000">
                <a:srgbClr val="FF781A"/>
              </a:gs>
              <a:gs pos="28000">
                <a:schemeClr val="bg1">
                  <a:alpha val="0"/>
                </a:scheme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E5E3C6-4B2C-E942-B626-2BE1936133AB}"/>
              </a:ext>
            </a:extLst>
          </p:cNvPr>
          <p:cNvSpPr/>
          <p:nvPr userDrawn="1"/>
        </p:nvSpPr>
        <p:spPr>
          <a:xfrm>
            <a:off x="5411231" y="484191"/>
            <a:ext cx="6710082" cy="363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i="0" kern="1200">
                <a:solidFill>
                  <a:schemeClr val="bg1"/>
                </a:solidFill>
                <a:effectLst/>
                <a:latin typeface="Trade Gothic LT Std Extended" pitchFamily="2" charset="0"/>
                <a:ea typeface="+mn-ea"/>
                <a:cs typeface="Arial" panose="020B0604020202020204" pitchFamily="34" charset="0"/>
              </a:rPr>
              <a:t>INNOVATE. COLLABORATE. DELIVER.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DC94403-B233-B443-8352-A9A9240603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alphaModFix amt="17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33494" t="8010"/>
          <a:stretch/>
        </p:blipFill>
        <p:spPr>
          <a:xfrm>
            <a:off x="-1" y="0"/>
            <a:ext cx="4190339" cy="5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1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029D14-1536-9140-A2B5-2D8BEE280C37}"/>
              </a:ext>
            </a:extLst>
          </p:cNvPr>
          <p:cNvSpPr/>
          <p:nvPr userDrawn="1"/>
        </p:nvSpPr>
        <p:spPr>
          <a:xfrm>
            <a:off x="0" y="0"/>
            <a:ext cx="12192000" cy="892022"/>
          </a:xfrm>
          <a:prstGeom prst="rect">
            <a:avLst/>
          </a:prstGeom>
          <a:gradFill flip="none" rotWithShape="1">
            <a:gsLst>
              <a:gs pos="97000">
                <a:srgbClr val="28379C"/>
              </a:gs>
              <a:gs pos="0">
                <a:schemeClr val="accent6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954ED8-F337-1344-92F9-6F655B22A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2000"/>
          </a:blip>
          <a:srcRect l="17301" t="33277" r="4646" b="57743"/>
          <a:stretch/>
        </p:blipFill>
        <p:spPr>
          <a:xfrm rot="10800000" flipH="1">
            <a:off x="-4" y="-1"/>
            <a:ext cx="11497239" cy="8568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40C3E3-6F10-ED4F-B1F0-532F7F1FF76C}"/>
              </a:ext>
            </a:extLst>
          </p:cNvPr>
          <p:cNvSpPr/>
          <p:nvPr userDrawn="1"/>
        </p:nvSpPr>
        <p:spPr>
          <a:xfrm>
            <a:off x="0" y="891251"/>
            <a:ext cx="12192000" cy="5966749"/>
          </a:xfrm>
          <a:prstGeom prst="rect">
            <a:avLst/>
          </a:prstGeom>
          <a:gradFill flip="none" rotWithShape="1">
            <a:gsLst>
              <a:gs pos="66000">
                <a:schemeClr val="bg1">
                  <a:lumMod val="85000"/>
                </a:schemeClr>
              </a:gs>
              <a:gs pos="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A1B3E-989D-C344-8E46-CFD28E21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7902"/>
            <a:ext cx="10515600" cy="68782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ACFB-196F-1945-A63A-76819D05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63910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4BC5ADE-0739-E04C-9624-640F44F9E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018" y="6342650"/>
            <a:ext cx="1237801" cy="358082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08A740D-8578-8844-BF8B-0006023E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39129"/>
            <a:ext cx="545431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300DEA-5D50-3E48-89ED-3C97A4BD0F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CB375-2DA6-2147-A873-D5E119813763}"/>
              </a:ext>
            </a:extLst>
          </p:cNvPr>
          <p:cNvSpPr/>
          <p:nvPr userDrawn="1"/>
        </p:nvSpPr>
        <p:spPr>
          <a:xfrm>
            <a:off x="0" y="891251"/>
            <a:ext cx="12192000" cy="45719"/>
          </a:xfrm>
          <a:prstGeom prst="rect">
            <a:avLst/>
          </a:prstGeom>
          <a:gradFill flip="none" rotWithShape="1">
            <a:gsLst>
              <a:gs pos="66000">
                <a:schemeClr val="accent6"/>
              </a:gs>
              <a:gs pos="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FD2E2A-E0DB-584B-98B4-20E4F5227CA0}"/>
              </a:ext>
            </a:extLst>
          </p:cNvPr>
          <p:cNvSpPr/>
          <p:nvPr userDrawn="1"/>
        </p:nvSpPr>
        <p:spPr>
          <a:xfrm>
            <a:off x="2971688" y="921578"/>
            <a:ext cx="9220310" cy="287516"/>
          </a:xfrm>
          <a:prstGeom prst="rect">
            <a:avLst/>
          </a:prstGeom>
          <a:gradFill flip="none" rotWithShape="1">
            <a:gsLst>
              <a:gs pos="79000">
                <a:srgbClr val="FF781A"/>
              </a:gs>
              <a:gs pos="28000">
                <a:schemeClr val="bg1">
                  <a:alpha val="0"/>
                </a:scheme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0E7496-74AB-944B-A815-8DA81D09CA48}"/>
              </a:ext>
            </a:extLst>
          </p:cNvPr>
          <p:cNvSpPr/>
          <p:nvPr userDrawn="1"/>
        </p:nvSpPr>
        <p:spPr>
          <a:xfrm>
            <a:off x="6646475" y="953200"/>
            <a:ext cx="5545523" cy="24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i="0" kern="1200">
                <a:solidFill>
                  <a:schemeClr val="bg1"/>
                </a:solidFill>
                <a:effectLst/>
                <a:latin typeface="Trade Gothic LT Std Extended" pitchFamily="2" charset="0"/>
                <a:ea typeface="+mn-ea"/>
                <a:cs typeface="Arial" panose="020B0604020202020204" pitchFamily="34" charset="0"/>
              </a:rPr>
              <a:t>INNOVATE. COLLABORATE. DELIVER.</a:t>
            </a:r>
          </a:p>
        </p:txBody>
      </p:sp>
    </p:spTree>
    <p:extLst>
      <p:ext uri="{BB962C8B-B14F-4D97-AF65-F5344CB8AC3E}">
        <p14:creationId xmlns:p14="http://schemas.microsoft.com/office/powerpoint/2010/main" val="15100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029D14-1536-9140-A2B5-2D8BEE280C37}"/>
              </a:ext>
            </a:extLst>
          </p:cNvPr>
          <p:cNvSpPr/>
          <p:nvPr userDrawn="1"/>
        </p:nvSpPr>
        <p:spPr>
          <a:xfrm>
            <a:off x="0" y="0"/>
            <a:ext cx="12192000" cy="892022"/>
          </a:xfrm>
          <a:prstGeom prst="rect">
            <a:avLst/>
          </a:prstGeom>
          <a:gradFill flip="none" rotWithShape="1">
            <a:gsLst>
              <a:gs pos="97000">
                <a:srgbClr val="28379C"/>
              </a:gs>
              <a:gs pos="0">
                <a:schemeClr val="accent6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A63DE9-3116-794E-93B0-3A28B8E83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2000"/>
          </a:blip>
          <a:srcRect l="17301" t="33277" r="4646" b="57743"/>
          <a:stretch/>
        </p:blipFill>
        <p:spPr>
          <a:xfrm rot="10800000" flipH="1">
            <a:off x="-4" y="-1"/>
            <a:ext cx="11497239" cy="8568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40C3E3-6F10-ED4F-B1F0-532F7F1FF76C}"/>
              </a:ext>
            </a:extLst>
          </p:cNvPr>
          <p:cNvSpPr/>
          <p:nvPr userDrawn="1"/>
        </p:nvSpPr>
        <p:spPr>
          <a:xfrm>
            <a:off x="0" y="891251"/>
            <a:ext cx="12192000" cy="5966749"/>
          </a:xfrm>
          <a:prstGeom prst="rect">
            <a:avLst/>
          </a:prstGeom>
          <a:gradFill flip="none" rotWithShape="1">
            <a:gsLst>
              <a:gs pos="66000">
                <a:schemeClr val="bg1">
                  <a:lumMod val="85000"/>
                </a:schemeClr>
              </a:gs>
              <a:gs pos="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DC9D38-CDA1-294C-8DDB-FBB22128C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l="11824" t="18826" r="4646" b="28176"/>
          <a:stretch/>
        </p:blipFill>
        <p:spPr>
          <a:xfrm rot="10800000">
            <a:off x="-3" y="936969"/>
            <a:ext cx="12192001" cy="5921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A1B3E-989D-C344-8E46-CFD28E21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7902"/>
            <a:ext cx="10515600" cy="68782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ACFB-196F-1945-A63A-76819D05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63910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4BC5ADE-0739-E04C-9624-640F44F9E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018" y="6342650"/>
            <a:ext cx="1237801" cy="358082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08A740D-8578-8844-BF8B-0006023E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39129"/>
            <a:ext cx="545431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300DEA-5D50-3E48-89ED-3C97A4BD0F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CB375-2DA6-2147-A873-D5E119813763}"/>
              </a:ext>
            </a:extLst>
          </p:cNvPr>
          <p:cNvSpPr/>
          <p:nvPr userDrawn="1"/>
        </p:nvSpPr>
        <p:spPr>
          <a:xfrm>
            <a:off x="0" y="891251"/>
            <a:ext cx="12192000" cy="45719"/>
          </a:xfrm>
          <a:prstGeom prst="rect">
            <a:avLst/>
          </a:prstGeom>
          <a:gradFill flip="none" rotWithShape="1">
            <a:gsLst>
              <a:gs pos="66000">
                <a:schemeClr val="accent6"/>
              </a:gs>
              <a:gs pos="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FD2E2A-E0DB-584B-98B4-20E4F5227CA0}"/>
              </a:ext>
            </a:extLst>
          </p:cNvPr>
          <p:cNvSpPr/>
          <p:nvPr userDrawn="1"/>
        </p:nvSpPr>
        <p:spPr>
          <a:xfrm>
            <a:off x="2971688" y="921578"/>
            <a:ext cx="9220310" cy="287516"/>
          </a:xfrm>
          <a:prstGeom prst="rect">
            <a:avLst/>
          </a:prstGeom>
          <a:gradFill flip="none" rotWithShape="1">
            <a:gsLst>
              <a:gs pos="79000">
                <a:srgbClr val="FF781A"/>
              </a:gs>
              <a:gs pos="28000">
                <a:schemeClr val="bg1">
                  <a:alpha val="0"/>
                </a:scheme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0E7496-74AB-944B-A815-8DA81D09CA48}"/>
              </a:ext>
            </a:extLst>
          </p:cNvPr>
          <p:cNvSpPr/>
          <p:nvPr userDrawn="1"/>
        </p:nvSpPr>
        <p:spPr>
          <a:xfrm>
            <a:off x="6646475" y="953200"/>
            <a:ext cx="5545523" cy="24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i="0" kern="1200">
                <a:solidFill>
                  <a:schemeClr val="bg1"/>
                </a:solidFill>
                <a:effectLst/>
                <a:latin typeface="Trade Gothic LT Std Extended" pitchFamily="2" charset="0"/>
                <a:ea typeface="+mn-ea"/>
                <a:cs typeface="Arial" panose="020B0604020202020204" pitchFamily="34" charset="0"/>
              </a:rPr>
              <a:t>INNOVATE. COLLABORATE. DELIVER.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F3C4D6-B725-3347-A2B8-2203B3C74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30000"/>
          </a:blip>
          <a:srcRect r="36697"/>
          <a:stretch/>
        </p:blipFill>
        <p:spPr>
          <a:xfrm>
            <a:off x="8203473" y="1179069"/>
            <a:ext cx="3988527" cy="56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6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1B3E-989D-C344-8E46-CFD28E21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202"/>
            <a:ext cx="10515600" cy="68782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ACFB-196F-1945-A63A-76819D05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63910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08A740D-8578-8844-BF8B-0006023E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39129"/>
            <a:ext cx="545431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300DEA-5D50-3E48-89ED-3C97A4BD0F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3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1B3E-989D-C344-8E46-CFD28E21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202"/>
            <a:ext cx="10515600" cy="68782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ACFB-196F-1945-A63A-76819D05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63910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08A740D-8578-8844-BF8B-0006023E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39129"/>
            <a:ext cx="545431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300DEA-5D50-3E48-89ED-3C97A4BD0F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2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8425-8AA9-394F-AC1F-AABA86ED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6194C-46DF-CD49-A179-4591B368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B9425-7356-7B44-869B-2580547D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5203C-31C6-1B41-9974-885CCD26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2C78E-1B72-3B4B-9AA7-4DEF1E09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B6527-82B9-8643-B6E0-DE3791ED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2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0497-E8E1-004B-B085-CB6BABAAD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C0F36-ECD5-9549-9094-D1A13DF70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369DE-04A9-8743-B03B-5CA9E42A0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25474-E570-E243-B516-1232BDAC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AE7C3-A5A4-B449-A99D-0D4070E46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E2D77-D49F-5549-B8B2-04FFFA23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B6527-82B9-8643-B6E0-DE3791ED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0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1210-2E32-5441-95AB-8D130A204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3698B-B8F3-6441-86D1-5AA43AF03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B3E9B-3D1D-9E49-9533-18343170E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DEF69-C23A-EA41-BD32-C0EBEB930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F681A-FD00-3C46-A550-F9F4C5C76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7183F-DBAB-2A49-B705-D78A0354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6FA06-A3D1-894E-858B-7E4BF016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B5436-4AED-5E40-85E7-951E90BB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B6527-82B9-8643-B6E0-DE3791ED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4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D9976-2D8B-8B4F-A93A-E8B44475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111" y="1203959"/>
            <a:ext cx="59054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96A35-9C7B-8444-94D4-C0AFF055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2112" y="2943225"/>
            <a:ext cx="5881687" cy="3233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42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67" r:id="rId4"/>
    <p:sldLayoutId id="2147483664" r:id="rId5"/>
    <p:sldLayoutId id="2147483665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2" r:id="rId17"/>
    <p:sldLayoutId id="214748366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448D12-111E-7040-B3D3-A2CADFDE3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7187" y="2229057"/>
            <a:ext cx="6589059" cy="1362347"/>
          </a:xfrm>
        </p:spPr>
        <p:txBody>
          <a:bodyPr>
            <a:noAutofit/>
          </a:bodyPr>
          <a:lstStyle/>
          <a:p>
            <a:r>
              <a:rPr lang="en-US"/>
              <a:t>Challenges with Improving the Nuclear Data Pipeline for Nuclear Fusion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C7DA11-5CDE-404E-AC3D-F8D77C922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7186" y="3779076"/>
            <a:ext cx="6589059" cy="55571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>
                <a:ea typeface="+mn-lt"/>
                <a:cs typeface="+mn-lt"/>
              </a:rPr>
              <a:t>Office of Advanced Simulation and Computing and Institutional Research and Development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6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 of a diagram of a system&#10;&#10;Description automatically generated">
            <a:extLst>
              <a:ext uri="{FF2B5EF4-FFF2-40B4-BE49-F238E27FC236}">
                <a16:creationId xmlns:a16="http://schemas.microsoft.com/office/drawing/2014/main" id="{C823C46E-8D3A-1CA6-4A93-5DC2EADA81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2397" y="1026538"/>
            <a:ext cx="8535591" cy="4801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15F9A-9F22-1E72-48D5-3E074672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Nuclear Data Pipeline (NA-114 perspective)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65104-2E69-AAE9-03AE-107B7E4C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0DEA-5D50-3E48-89ED-3C97A4BD0F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A7CFAD15-6D55-63C4-A39C-C80B7108C991}"/>
              </a:ext>
            </a:extLst>
          </p:cNvPr>
          <p:cNvSpPr/>
          <p:nvPr/>
        </p:nvSpPr>
        <p:spPr>
          <a:xfrm>
            <a:off x="8857059" y="4686301"/>
            <a:ext cx="621506" cy="62865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D720F15-54B0-07C8-478A-BE1B059E9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31" y="1394979"/>
            <a:ext cx="4530924" cy="4639108"/>
          </a:xfrm>
        </p:spPr>
        <p:txBody>
          <a:bodyPr>
            <a:normAutofit/>
          </a:bodyPr>
          <a:lstStyle/>
          <a:p>
            <a:r>
              <a:rPr lang="en-US" sz="2400"/>
              <a:t>NA-114 has demonstrated strong support for efforts across the nuclear data pipeline: critical activities supporting the nuclear deterrent mission</a:t>
            </a:r>
          </a:p>
          <a:p>
            <a:r>
              <a:rPr lang="en-US" sz="2400"/>
              <a:t>Collaboration is key for maintaining and strengthening our capabilities</a:t>
            </a:r>
          </a:p>
          <a:p>
            <a:r>
              <a:rPr lang="en-US" sz="2400"/>
              <a:t>Anticipate shared goals with new efforts in the commercial fusion industry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5B33C607-2BAF-AD99-D039-D00E46083125}"/>
              </a:ext>
            </a:extLst>
          </p:cNvPr>
          <p:cNvSpPr/>
          <p:nvPr/>
        </p:nvSpPr>
        <p:spPr>
          <a:xfrm>
            <a:off x="6952059" y="3228759"/>
            <a:ext cx="621506" cy="62865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361CA660-352E-CB70-4418-926FE1423794}"/>
              </a:ext>
            </a:extLst>
          </p:cNvPr>
          <p:cNvSpPr/>
          <p:nvPr/>
        </p:nvSpPr>
        <p:spPr>
          <a:xfrm>
            <a:off x="4895255" y="3228759"/>
            <a:ext cx="621506" cy="62865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EEA56928-A6B6-1098-8FF4-A8306E20E5EF}"/>
              </a:ext>
            </a:extLst>
          </p:cNvPr>
          <p:cNvSpPr/>
          <p:nvPr/>
        </p:nvSpPr>
        <p:spPr>
          <a:xfrm>
            <a:off x="9461301" y="3228759"/>
            <a:ext cx="621506" cy="62865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38953691-929C-ED11-A553-0944053A56E9}"/>
              </a:ext>
            </a:extLst>
          </p:cNvPr>
          <p:cNvSpPr/>
          <p:nvPr/>
        </p:nvSpPr>
        <p:spPr>
          <a:xfrm>
            <a:off x="10556676" y="1395196"/>
            <a:ext cx="621506" cy="62865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49E22AE4-D7F6-EFDA-7019-B7B0CDDF5ACF}"/>
              </a:ext>
            </a:extLst>
          </p:cNvPr>
          <p:cNvSpPr/>
          <p:nvPr/>
        </p:nvSpPr>
        <p:spPr>
          <a:xfrm>
            <a:off x="11525687" y="3271418"/>
            <a:ext cx="621506" cy="62865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C703BC-490A-2258-4A0B-B873ACC01AB0}"/>
              </a:ext>
            </a:extLst>
          </p:cNvPr>
          <p:cNvSpPr txBox="1"/>
          <p:nvPr/>
        </p:nvSpPr>
        <p:spPr>
          <a:xfrm>
            <a:off x="5559517" y="5642048"/>
            <a:ext cx="6339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Both LLNL and LANL maintain a complete and integrated nuclear data pipeline to achieve Defense Program goals – NA-114 directly funds multiple technical activities</a:t>
            </a:r>
          </a:p>
        </p:txBody>
      </p:sp>
    </p:spTree>
    <p:extLst>
      <p:ext uri="{BB962C8B-B14F-4D97-AF65-F5344CB8AC3E}">
        <p14:creationId xmlns:p14="http://schemas.microsoft.com/office/powerpoint/2010/main" val="307685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1980-D51C-C1E1-9B58-994D10BB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quality is increasingly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1345-0033-07B3-04A4-6F772148C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04" y="985358"/>
            <a:ext cx="6292073" cy="4639108"/>
          </a:xfrm>
        </p:spPr>
        <p:txBody>
          <a:bodyPr>
            <a:noAutofit/>
          </a:bodyPr>
          <a:lstStyle/>
          <a:p>
            <a:r>
              <a:rPr lang="en-US" sz="2400"/>
              <a:t>Software capabilities continue to grow: need for improved software engineering and quality</a:t>
            </a:r>
          </a:p>
          <a:p>
            <a:pPr lvl="1"/>
            <a:r>
              <a:rPr lang="en-US"/>
              <a:t>Extends software lifetime</a:t>
            </a:r>
          </a:p>
          <a:p>
            <a:pPr lvl="1"/>
            <a:r>
              <a:rPr lang="en-US"/>
              <a:t>Key component of modern V&amp;V</a:t>
            </a:r>
          </a:p>
          <a:p>
            <a:pPr lvl="1"/>
            <a:r>
              <a:rPr lang="en-US"/>
              <a:t>Helps with correctness on new HPC architectures</a:t>
            </a:r>
          </a:p>
          <a:p>
            <a:r>
              <a:rPr lang="en-US" sz="2400"/>
              <a:t>Entire software stack needs to support for “design iteration” timescales: </a:t>
            </a:r>
          </a:p>
          <a:p>
            <a:pPr lvl="1"/>
            <a:r>
              <a:rPr lang="en-US"/>
              <a:t>Required to meet NA-10 goals</a:t>
            </a:r>
          </a:p>
          <a:p>
            <a:pPr lvl="1"/>
            <a:r>
              <a:rPr lang="en-US"/>
              <a:t>Utilize advanced architectures </a:t>
            </a:r>
          </a:p>
          <a:p>
            <a:pPr lvl="1"/>
            <a:r>
              <a:rPr lang="en-US"/>
              <a:t>Develop robust workflows</a:t>
            </a:r>
          </a:p>
          <a:p>
            <a:r>
              <a:rPr lang="en-US" sz="2400"/>
              <a:t>Increased sharing provides critical leveraging and peer review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7E3BD-1151-74C0-E576-2FE36A06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0DEA-5D50-3E48-89ED-3C97A4BD0F9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4F693-E745-8B2D-0F02-0B185A9BD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3" t="9669" r="8321"/>
          <a:stretch/>
        </p:blipFill>
        <p:spPr>
          <a:xfrm>
            <a:off x="6761305" y="1364565"/>
            <a:ext cx="4607147" cy="27006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67C57D-4DAB-0028-41F9-4E2D2117765C}"/>
              </a:ext>
            </a:extLst>
          </p:cNvPr>
          <p:cNvSpPr txBox="1"/>
          <p:nvPr/>
        </p:nvSpPr>
        <p:spPr>
          <a:xfrm>
            <a:off x="4496581" y="6044616"/>
            <a:ext cx="329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GPU-enabled ab initio evaluation of n+</a:t>
            </a:r>
            <a:r>
              <a:rPr lang="en-US" baseline="30000">
                <a:solidFill>
                  <a:schemeClr val="accent1"/>
                </a:solidFill>
              </a:rPr>
              <a:t>6</a:t>
            </a:r>
            <a:r>
              <a:rPr lang="en-US">
                <a:solidFill>
                  <a:schemeClr val="accent1"/>
                </a:solidFill>
              </a:rPr>
              <a:t>Li; Kravvaris </a:t>
            </a:r>
            <a:r>
              <a:rPr lang="en-US" i="1">
                <a:solidFill>
                  <a:schemeClr val="accent1"/>
                </a:solidFill>
              </a:rPr>
              <a:t>et al.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D0B79E-89EF-224A-EA57-537767347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362" y="4103469"/>
            <a:ext cx="3930637" cy="266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840F3-F269-AFCD-A1FA-810861621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04B8-24B5-7AD7-4F40-83E78A4B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Evaluations remain a key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EA3C-8AAF-B7F6-8455-E8BE1C673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62" y="1223529"/>
            <a:ext cx="7831667" cy="4639108"/>
          </a:xfrm>
        </p:spPr>
        <p:txBody>
          <a:bodyPr>
            <a:normAutofit fontScale="92500"/>
          </a:bodyPr>
          <a:lstStyle/>
          <a:p>
            <a:r>
              <a:rPr lang="en-US" altLang="en-US" sz="2400"/>
              <a:t>Evaluation of reactions:  Use nuclear theory reaction codes, constrained by measured differential data and validated against integral data, to determine accurate mean values and uncertainties</a:t>
            </a:r>
          </a:p>
          <a:p>
            <a:r>
              <a:rPr lang="en-US" altLang="en-US" sz="2400"/>
              <a:t>Identify priorities based on sensitivity and </a:t>
            </a:r>
            <a:r>
              <a:rPr lang="en-US" altLang="en-US" sz="2400" b="1"/>
              <a:t>uncertainty studies</a:t>
            </a:r>
            <a:r>
              <a:rPr lang="en-US" altLang="en-US" sz="2400"/>
              <a:t>, specific requests, and available capabilities (both experiment and theory)</a:t>
            </a:r>
          </a:p>
          <a:p>
            <a:r>
              <a:rPr lang="en-US" altLang="en-US" sz="2400"/>
              <a:t>Strong need to revisit evaluation/processing/code/benchmark workflow to become more agile and robust</a:t>
            </a:r>
          </a:p>
          <a:p>
            <a:r>
              <a:rPr lang="en-US" sz="2400"/>
              <a:t>Should we be tuning evaluations to specific benchmarks?</a:t>
            </a:r>
          </a:p>
          <a:p>
            <a:r>
              <a:rPr lang="en-US" sz="2400"/>
              <a:t>Evaluation community is unique to the Nuclear Science community, representing a significant advantage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87848-E086-BE39-10A5-D91F345E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0DEA-5D50-3E48-89ED-3C97A4BD0F9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226071-C73E-B00C-54E0-8F7E8D69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76" y="2209809"/>
            <a:ext cx="3942870" cy="29887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552EAC-7705-CE8A-4F6E-4CF520B5FC4C}"/>
              </a:ext>
            </a:extLst>
          </p:cNvPr>
          <p:cNvSpPr txBox="1"/>
          <p:nvPr/>
        </p:nvSpPr>
        <p:spPr>
          <a:xfrm>
            <a:off x="10465619" y="3059668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>
                <a:solidFill>
                  <a:srgbClr val="FF0000"/>
                </a:solidFill>
              </a:rPr>
              <a:t>239</a:t>
            </a:r>
            <a:r>
              <a:rPr lang="en-US" sz="2000">
                <a:solidFill>
                  <a:srgbClr val="FF0000"/>
                </a:solidFill>
              </a:rPr>
              <a:t>Pu(</a:t>
            </a:r>
            <a:r>
              <a:rPr lang="en-US" sz="2000" err="1">
                <a:solidFill>
                  <a:srgbClr val="FF0000"/>
                </a:solidFill>
              </a:rPr>
              <a:t>n,n</a:t>
            </a:r>
            <a:r>
              <a:rPr lang="en-US" sz="2000">
                <a:solidFill>
                  <a:srgbClr val="FF0000"/>
                </a:solidFill>
              </a:rPr>
              <a:t>’)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78ACB1-5AE8-739E-93A6-7A814C7EB124}"/>
              </a:ext>
            </a:extLst>
          </p:cNvPr>
          <p:cNvSpPr txBox="1"/>
          <p:nvPr/>
        </p:nvSpPr>
        <p:spPr>
          <a:xfrm>
            <a:off x="8022483" y="5307494"/>
            <a:ext cx="416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Neutron inelastic scatter measurements (points with error bars) and evaluated cross section from ENDF/B_VIII.0</a:t>
            </a:r>
          </a:p>
        </p:txBody>
      </p:sp>
    </p:spTree>
    <p:extLst>
      <p:ext uri="{BB962C8B-B14F-4D97-AF65-F5344CB8AC3E}">
        <p14:creationId xmlns:p14="http://schemas.microsoft.com/office/powerpoint/2010/main" val="6932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6EF73-0FFF-3FC1-5C9F-33B632BFE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8EAB0-F73C-8DFA-FC48-8898265DB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science efforts continue to grow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C9704-CBB4-1A1C-207D-1E8AF4DF5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7" y="1451838"/>
            <a:ext cx="7357534" cy="4639108"/>
          </a:xfrm>
        </p:spPr>
        <p:txBody>
          <a:bodyPr>
            <a:normAutofit/>
          </a:bodyPr>
          <a:lstStyle/>
          <a:p>
            <a:r>
              <a:rPr lang="en-US" altLang="en-US" sz="2400"/>
              <a:t>Nuclear data community continues to expand and improve uncertainty efforts</a:t>
            </a:r>
          </a:p>
          <a:p>
            <a:r>
              <a:rPr lang="en-US" altLang="en-US" sz="2400"/>
              <a:t>Activities across the pipeline support uncertainty analysis and reduction -- templates for differential measurements an excellent example</a:t>
            </a:r>
          </a:p>
          <a:p>
            <a:r>
              <a:rPr lang="en-US" sz="2400"/>
              <a:t>Community has developed unique infrastructure to enable machine learning investigations</a:t>
            </a:r>
          </a:p>
          <a:p>
            <a:r>
              <a:rPr lang="en-US" sz="2400"/>
              <a:t>Common formats (e.g. GNDS, ENDF) a significant success, representing another unique effort for the Nuclear Science community</a:t>
            </a:r>
          </a:p>
          <a:p>
            <a:r>
              <a:rPr lang="en-US" sz="2400"/>
              <a:t>How can we expand these benefits to other scientific communities?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A9D97-3A0F-D0B0-1F64-6BD1745D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0DEA-5D50-3E48-89ED-3C97A4BD0F9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40B251-A812-3B9C-866C-6F9649F1A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07" t="12332" r="18558" b="16297"/>
          <a:stretch/>
        </p:blipFill>
        <p:spPr>
          <a:xfrm>
            <a:off x="8382407" y="2579596"/>
            <a:ext cx="2708927" cy="3511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299F4B-C8DF-215A-7D5E-EAFB72FE6E49}"/>
              </a:ext>
            </a:extLst>
          </p:cNvPr>
          <p:cNvSpPr txBox="1"/>
          <p:nvPr/>
        </p:nvSpPr>
        <p:spPr>
          <a:xfrm>
            <a:off x="7668710" y="1876399"/>
            <a:ext cx="4585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(</a:t>
            </a:r>
            <a:r>
              <a:rPr lang="en-US" err="1">
                <a:solidFill>
                  <a:schemeClr val="accent1"/>
                </a:solidFill>
              </a:rPr>
              <a:t>n,tot</a:t>
            </a:r>
            <a:r>
              <a:rPr lang="en-US">
                <a:solidFill>
                  <a:schemeClr val="accent1"/>
                </a:solidFill>
              </a:rPr>
              <a:t>); (</a:t>
            </a:r>
            <a:r>
              <a:rPr lang="en-US" err="1">
                <a:solidFill>
                  <a:schemeClr val="accent1"/>
                </a:solidFill>
              </a:rPr>
              <a:t>n,xn</a:t>
            </a:r>
            <a:r>
              <a:rPr lang="en-US">
                <a:solidFill>
                  <a:schemeClr val="accent1"/>
                </a:solidFill>
              </a:rPr>
              <a:t>); (n,</a:t>
            </a:r>
            <a:r>
              <a:rPr lang="el-GR">
                <a:solidFill>
                  <a:schemeClr val="accent1"/>
                </a:solidFill>
              </a:rPr>
              <a:t>γ</a:t>
            </a:r>
            <a:r>
              <a:rPr lang="en-US">
                <a:solidFill>
                  <a:schemeClr val="accent1"/>
                </a:solidFill>
              </a:rPr>
              <a:t>) and (</a:t>
            </a:r>
            <a:r>
              <a:rPr lang="en-US" err="1">
                <a:solidFill>
                  <a:schemeClr val="accent1"/>
                </a:solidFill>
              </a:rPr>
              <a:t>n,z</a:t>
            </a:r>
            <a:r>
              <a:rPr lang="en-US">
                <a:solidFill>
                  <a:schemeClr val="accent1"/>
                </a:solidFill>
              </a:rPr>
              <a:t>); PFNS and nu-bar:</a:t>
            </a:r>
          </a:p>
          <a:p>
            <a:r>
              <a:rPr lang="en-US">
                <a:solidFill>
                  <a:schemeClr val="accent1"/>
                </a:solidFill>
              </a:rPr>
              <a:t>EPJ Nuclear Sciences and Technologies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F3127-9224-49CF-02CD-F8DD34967A62}"/>
              </a:ext>
            </a:extLst>
          </p:cNvPr>
          <p:cNvSpPr txBox="1"/>
          <p:nvPr/>
        </p:nvSpPr>
        <p:spPr>
          <a:xfrm>
            <a:off x="7014829" y="6065010"/>
            <a:ext cx="1448858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200" i="1">
                <a:solidFill>
                  <a:schemeClr val="accent1"/>
                </a:solidFill>
              </a:rPr>
              <a:t>(D. Neudecker et al.)</a:t>
            </a:r>
            <a:endParaRPr lang="en-US" sz="1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DE8B2-D8A1-A18D-819B-4404E5128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0C2D-C245-1D3F-842B-78C11C25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Fusion activities provide an opportunity for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62CC2-CB5A-87B2-D44D-3A50E8916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" y="1190761"/>
            <a:ext cx="6172199" cy="4639108"/>
          </a:xfrm>
        </p:spPr>
        <p:txBody>
          <a:bodyPr>
            <a:noAutofit/>
          </a:bodyPr>
          <a:lstStyle/>
          <a:p>
            <a:r>
              <a:rPr lang="en-US" sz="2400" dirty="0"/>
              <a:t>Partnerships are mutually beneficial</a:t>
            </a:r>
          </a:p>
          <a:p>
            <a:r>
              <a:rPr lang="en-US" sz="2400" dirty="0"/>
              <a:t>Common data challenges for light ion reactions – needs include:</a:t>
            </a:r>
          </a:p>
          <a:p>
            <a:pPr lvl="1"/>
            <a:r>
              <a:rPr lang="en-US" sz="2000" dirty="0"/>
              <a:t>Improved evaluations</a:t>
            </a:r>
          </a:p>
          <a:p>
            <a:pPr lvl="1"/>
            <a:r>
              <a:rPr lang="en-US" sz="2000" dirty="0"/>
              <a:t>Theory advancements</a:t>
            </a:r>
          </a:p>
          <a:p>
            <a:pPr lvl="1"/>
            <a:r>
              <a:rPr lang="en-US" sz="2000" dirty="0"/>
              <a:t>Additional data measurements</a:t>
            </a:r>
          </a:p>
          <a:p>
            <a:r>
              <a:rPr lang="en-US" sz="2400" dirty="0"/>
              <a:t>Understand decays and/or reactions on products, which may be unstable</a:t>
            </a:r>
          </a:p>
          <a:p>
            <a:pPr lvl="1"/>
            <a:r>
              <a:rPr lang="en-US" sz="2000" dirty="0"/>
              <a:t>T (T</a:t>
            </a:r>
            <a:r>
              <a:rPr lang="en-US" sz="2000" baseline="-25000" dirty="0"/>
              <a:t>1/2</a:t>
            </a:r>
            <a:r>
              <a:rPr lang="en-US" sz="2000" dirty="0"/>
              <a:t> = 12 y) </a:t>
            </a:r>
          </a:p>
          <a:p>
            <a:pPr lvl="1"/>
            <a:r>
              <a:rPr lang="en-US" sz="2000" baseline="30000" dirty="0"/>
              <a:t>8</a:t>
            </a:r>
            <a:r>
              <a:rPr lang="en-US" sz="2000" dirty="0"/>
              <a:t>Be → </a:t>
            </a:r>
            <a:r>
              <a:rPr lang="el-GR" sz="2000" dirty="0"/>
              <a:t>α</a:t>
            </a:r>
            <a:r>
              <a:rPr lang="en-US" sz="2000" dirty="0"/>
              <a:t> + </a:t>
            </a:r>
            <a:r>
              <a:rPr lang="el-GR" sz="2000" dirty="0"/>
              <a:t>α</a:t>
            </a:r>
            <a:endParaRPr lang="en-US" sz="2000" dirty="0"/>
          </a:p>
          <a:p>
            <a:pPr lvl="1"/>
            <a:r>
              <a:rPr lang="en-US" sz="2000" baseline="30000" dirty="0"/>
              <a:t>8</a:t>
            </a:r>
            <a:r>
              <a:rPr lang="en-US" sz="2000" dirty="0"/>
              <a:t>Li (T</a:t>
            </a:r>
            <a:r>
              <a:rPr lang="en-US" sz="2000" baseline="-25000" dirty="0"/>
              <a:t>1/2</a:t>
            </a:r>
            <a:r>
              <a:rPr lang="en-US" sz="2000" dirty="0"/>
              <a:t> = 840 </a:t>
            </a:r>
            <a:r>
              <a:rPr lang="en-US" sz="2000" dirty="0" err="1"/>
              <a:t>ms</a:t>
            </a:r>
            <a:r>
              <a:rPr lang="en-US" sz="2000" dirty="0"/>
              <a:t>) → </a:t>
            </a:r>
            <a:r>
              <a:rPr lang="en-US" sz="2000" baseline="30000" dirty="0"/>
              <a:t>8</a:t>
            </a:r>
            <a:r>
              <a:rPr lang="en-US" sz="2000" dirty="0"/>
              <a:t>Be →  </a:t>
            </a:r>
            <a:r>
              <a:rPr lang="el-GR" sz="2000" dirty="0"/>
              <a:t>α</a:t>
            </a:r>
            <a:r>
              <a:rPr lang="en-US" sz="2000" dirty="0"/>
              <a:t> + </a:t>
            </a:r>
            <a:r>
              <a:rPr lang="el-GR" sz="2000" dirty="0"/>
              <a:t>α</a:t>
            </a:r>
            <a:endParaRPr lang="en-US" sz="2000" dirty="0"/>
          </a:p>
          <a:p>
            <a:r>
              <a:rPr lang="en-US" sz="2400" dirty="0"/>
              <a:t>Uncertainty quantification will require accurate covariances</a:t>
            </a:r>
          </a:p>
          <a:p>
            <a:pPr marL="57150" indent="0">
              <a:buNone/>
            </a:pP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1F6DA5-535F-5BDE-8473-6A7743A5B3CC}"/>
              </a:ext>
            </a:extLst>
          </p:cNvPr>
          <p:cNvSpPr txBox="1"/>
          <p:nvPr/>
        </p:nvSpPr>
        <p:spPr>
          <a:xfrm>
            <a:off x="4008138" y="5905387"/>
            <a:ext cx="205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accent1"/>
                </a:solidFill>
              </a:rPr>
              <a:t>Example data needs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729CD7-EF34-27F2-2DF1-3EEB990ECE80}"/>
              </a:ext>
            </a:extLst>
          </p:cNvPr>
          <p:cNvSpPr txBox="1"/>
          <p:nvPr/>
        </p:nvSpPr>
        <p:spPr>
          <a:xfrm>
            <a:off x="3105008" y="4169627"/>
            <a:ext cx="289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Also (related) multi-product reactions like 9Be(n,2n) and 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3ADAD7F-A8A9-DEB0-3BD5-54442B28C369}"/>
              </a:ext>
            </a:extLst>
          </p:cNvPr>
          <p:cNvGrpSpPr/>
          <p:nvPr/>
        </p:nvGrpSpPr>
        <p:grpSpPr>
          <a:xfrm>
            <a:off x="5534372" y="1157974"/>
            <a:ext cx="6463566" cy="5459806"/>
            <a:chOff x="0" y="911855"/>
            <a:chExt cx="6463566" cy="5459806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CB7C2BA-DCEC-3CF3-6C98-36CA9CD18041}"/>
                </a:ext>
              </a:extLst>
            </p:cNvPr>
            <p:cNvSpPr/>
            <p:nvPr/>
          </p:nvSpPr>
          <p:spPr>
            <a:xfrm>
              <a:off x="588606" y="964809"/>
              <a:ext cx="5874960" cy="50908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6C211BD-A3CA-9696-17C8-BAFB8468C9F2}"/>
                </a:ext>
              </a:extLst>
            </p:cNvPr>
            <p:cNvSpPr/>
            <p:nvPr/>
          </p:nvSpPr>
          <p:spPr>
            <a:xfrm>
              <a:off x="733711" y="1425060"/>
              <a:ext cx="1582220" cy="169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C4624D51-93EB-8BBC-406D-A4D07025D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9341" y="3648312"/>
              <a:ext cx="2783234" cy="2223558"/>
            </a:xfrm>
            <a:prstGeom prst="rect">
              <a:avLst/>
            </a:prstGeom>
          </p:spPr>
        </p:pic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3505688-5F44-8713-1648-A88006C5C21B}"/>
                </a:ext>
              </a:extLst>
            </p:cNvPr>
            <p:cNvGrpSpPr/>
            <p:nvPr/>
          </p:nvGrpSpPr>
          <p:grpSpPr>
            <a:xfrm>
              <a:off x="561628" y="1252555"/>
              <a:ext cx="5813031" cy="4699317"/>
              <a:chOff x="5452573" y="1690688"/>
              <a:chExt cx="5813031" cy="4699317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582F00B5-9F66-180A-974C-31B27B940005}"/>
                  </a:ext>
                </a:extLst>
              </p:cNvPr>
              <p:cNvGrpSpPr/>
              <p:nvPr/>
            </p:nvGrpSpPr>
            <p:grpSpPr>
              <a:xfrm>
                <a:off x="5452573" y="1690688"/>
                <a:ext cx="5813031" cy="4699317"/>
                <a:chOff x="6069022" y="1677072"/>
                <a:chExt cx="5813031" cy="4699317"/>
              </a:xfrm>
            </p:grpSpPr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F5A33BA7-0AC5-8044-6384-30C9025111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69022" y="1718862"/>
                  <a:ext cx="2840591" cy="2231893"/>
                </a:xfrm>
                <a:prstGeom prst="rect">
                  <a:avLst/>
                </a:prstGeom>
              </p:spPr>
            </p:pic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E57B6C22-8245-BBE2-01D1-ECC9F78764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41462" y="1677072"/>
                  <a:ext cx="2840591" cy="2301858"/>
                </a:xfrm>
                <a:prstGeom prst="rect">
                  <a:avLst/>
                </a:prstGeom>
              </p:spPr>
            </p:pic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5B7DF96D-07F4-1C0D-DC81-416B15A12882}"/>
                    </a:ext>
                  </a:extLst>
                </p:cNvPr>
                <p:cNvSpPr txBox="1"/>
                <p:nvPr/>
              </p:nvSpPr>
              <p:spPr>
                <a:xfrm>
                  <a:off x="10107648" y="6122473"/>
                  <a:ext cx="1417376" cy="2539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/>
                    <a:t>Neutron Energy (MeV)</a:t>
                  </a: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2380EAD4-F8C0-A2EA-1A50-25F188BF0417}"/>
                    </a:ext>
                  </a:extLst>
                </p:cNvPr>
                <p:cNvSpPr txBox="1"/>
                <p:nvPr/>
              </p:nvSpPr>
              <p:spPr>
                <a:xfrm rot="16200000">
                  <a:off x="8661812" y="4833750"/>
                  <a:ext cx="1095172" cy="3200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US" sz="1050"/>
                    <a:t>Cross Section (b)</a:t>
                  </a: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7EDFE514-0A56-05A5-A10D-A87E98BBB927}"/>
                    </a:ext>
                  </a:extLst>
                </p:cNvPr>
                <p:cNvSpPr txBox="1"/>
                <p:nvPr/>
              </p:nvSpPr>
              <p:spPr>
                <a:xfrm>
                  <a:off x="9498500" y="4123898"/>
                  <a:ext cx="1218297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aseline="30000"/>
                    <a:t>9</a:t>
                  </a:r>
                  <a:r>
                    <a:rPr lang="en-US" sz="1600"/>
                    <a:t>Be(n,2n)</a:t>
                  </a:r>
                </a:p>
              </p:txBody>
            </p:sp>
          </p:grp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087E66-15E7-B5DF-F562-F21BF6D47AC4}"/>
                  </a:ext>
                </a:extLst>
              </p:cNvPr>
              <p:cNvSpPr txBox="1"/>
              <p:nvPr/>
            </p:nvSpPr>
            <p:spPr>
              <a:xfrm>
                <a:off x="8752969" y="1784587"/>
                <a:ext cx="9797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aseline="30000"/>
                  <a:t>7</a:t>
                </a:r>
                <a:r>
                  <a:rPr lang="en-US" sz="1600"/>
                  <a:t>Li(</a:t>
                </a:r>
                <a:r>
                  <a:rPr lang="en-US" sz="1600" err="1"/>
                  <a:t>n,n+T</a:t>
                </a:r>
                <a:r>
                  <a:rPr lang="en-US" sz="1600"/>
                  <a:t>)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84D5A23-48E8-DBFF-052B-9FD1030C8B70}"/>
                  </a:ext>
                </a:extLst>
              </p:cNvPr>
              <p:cNvSpPr/>
              <p:nvPr/>
            </p:nvSpPr>
            <p:spPr>
              <a:xfrm>
                <a:off x="6000108" y="1763647"/>
                <a:ext cx="1582220" cy="1696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DE225038-F2EB-ADE4-7134-8A3E98D05320}"/>
                  </a:ext>
                </a:extLst>
              </p:cNvPr>
              <p:cNvSpPr txBox="1"/>
              <p:nvPr/>
            </p:nvSpPr>
            <p:spPr>
              <a:xfrm>
                <a:off x="6393306" y="1795208"/>
                <a:ext cx="82678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aseline="30000"/>
                  <a:t>6</a:t>
                </a:r>
                <a:r>
                  <a:rPr lang="en-US" sz="1600"/>
                  <a:t>Li(</a:t>
                </a:r>
                <a:r>
                  <a:rPr lang="en-US" sz="1600" err="1"/>
                  <a:t>n,T</a:t>
                </a:r>
                <a:r>
                  <a:rPr lang="en-US" sz="1600"/>
                  <a:t>)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8BF6C4A-BBF6-AA6D-0505-4637BF834ABD}"/>
                </a:ext>
              </a:extLst>
            </p:cNvPr>
            <p:cNvSpPr txBox="1"/>
            <p:nvPr/>
          </p:nvSpPr>
          <p:spPr>
            <a:xfrm>
              <a:off x="610851" y="911855"/>
              <a:ext cx="3570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solidFill>
                    <a:schemeClr val="accent1"/>
                  </a:solidFill>
                </a:rPr>
                <a:t>Evaluation, covariance above 4 MeV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9CA8B6A-A742-6A66-4E43-1EF52428F392}"/>
                </a:ext>
              </a:extLst>
            </p:cNvPr>
            <p:cNvSpPr txBox="1"/>
            <p:nvPr/>
          </p:nvSpPr>
          <p:spPr>
            <a:xfrm>
              <a:off x="4713234" y="2453596"/>
              <a:ext cx="11914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solidFill>
                    <a:schemeClr val="accent1"/>
                  </a:solidFill>
                </a:rPr>
                <a:t>Improved </a:t>
              </a:r>
            </a:p>
            <a:p>
              <a:r>
                <a:rPr lang="en-US" i="1">
                  <a:solidFill>
                    <a:schemeClr val="accent1"/>
                  </a:solidFill>
                </a:rPr>
                <a:t>covariance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FB1A331-A33B-1322-5FC9-E704E3155277}"/>
                </a:ext>
              </a:extLst>
            </p:cNvPr>
            <p:cNvSpPr txBox="1"/>
            <p:nvPr/>
          </p:nvSpPr>
          <p:spPr>
            <a:xfrm>
              <a:off x="5010130" y="4924171"/>
              <a:ext cx="11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Evaluation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D4170F8-EB73-59DE-B6E8-14DC60CFD6A8}"/>
                </a:ext>
              </a:extLst>
            </p:cNvPr>
            <p:cNvSpPr txBox="1"/>
            <p:nvPr/>
          </p:nvSpPr>
          <p:spPr>
            <a:xfrm>
              <a:off x="0" y="6094662"/>
              <a:ext cx="18755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chemeClr val="accent1"/>
                  </a:solidFill>
                </a:rPr>
                <a:t>(S. Quaglioni, C. Mattoon)</a:t>
              </a:r>
              <a:endParaRPr lang="en-US" sz="1200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365E017-7893-7B81-8577-1A05BDAF5C21}"/>
                </a:ext>
              </a:extLst>
            </p:cNvPr>
            <p:cNvGrpSpPr/>
            <p:nvPr/>
          </p:nvGrpSpPr>
          <p:grpSpPr>
            <a:xfrm>
              <a:off x="627581" y="3627527"/>
              <a:ext cx="2932786" cy="2295803"/>
              <a:chOff x="7594683" y="1214454"/>
              <a:chExt cx="2932786" cy="2295803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20A8A5F9-320D-9AA1-773E-73891AE9906F}"/>
                  </a:ext>
                </a:extLst>
              </p:cNvPr>
              <p:cNvGrpSpPr/>
              <p:nvPr/>
            </p:nvGrpSpPr>
            <p:grpSpPr>
              <a:xfrm>
                <a:off x="7594683" y="1214454"/>
                <a:ext cx="2932786" cy="2287039"/>
                <a:chOff x="1287567" y="1371600"/>
                <a:chExt cx="5659333" cy="4413250"/>
              </a:xfrm>
            </p:grpSpPr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EADB4F5E-728B-1C60-D0E4-1BF04A8E20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2703" t="6335"/>
                <a:stretch/>
              </p:blipFill>
              <p:spPr>
                <a:xfrm>
                  <a:off x="1287567" y="1371600"/>
                  <a:ext cx="5659333" cy="4413250"/>
                </a:xfrm>
                <a:prstGeom prst="rect">
                  <a:avLst/>
                </a:prstGeom>
              </p:spPr>
            </p:pic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3BFDC108-3C11-8ED1-CD04-5F763EA7E6D8}"/>
                    </a:ext>
                  </a:extLst>
                </p:cNvPr>
                <p:cNvSpPr/>
                <p:nvPr/>
              </p:nvSpPr>
              <p:spPr>
                <a:xfrm>
                  <a:off x="3717234" y="1500109"/>
                  <a:ext cx="2902226" cy="19480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9A44CBD-EEE8-9890-0F47-60484DAD2568}"/>
                  </a:ext>
                </a:extLst>
              </p:cNvPr>
              <p:cNvSpPr txBox="1"/>
              <p:nvPr/>
            </p:nvSpPr>
            <p:spPr>
              <a:xfrm>
                <a:off x="7890962" y="1333094"/>
                <a:ext cx="121829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aseline="30000" dirty="0"/>
                  <a:t>10</a:t>
                </a:r>
                <a:r>
                  <a:rPr lang="en-US" sz="1600" dirty="0"/>
                  <a:t>B(</a:t>
                </a:r>
                <a:r>
                  <a:rPr lang="en-US" sz="1600" dirty="0" err="1"/>
                  <a:t>n,T</a:t>
                </a:r>
                <a:r>
                  <a:rPr lang="en-US" sz="1600" dirty="0"/>
                  <a:t>)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18C2127-9402-CF73-92E5-276B7AEA1AFF}"/>
                  </a:ext>
                </a:extLst>
              </p:cNvPr>
              <p:cNvSpPr txBox="1"/>
              <p:nvPr/>
            </p:nvSpPr>
            <p:spPr>
              <a:xfrm>
                <a:off x="8387522" y="3256341"/>
                <a:ext cx="1503995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Neutron Energy (MeV)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6B6F6FF-D7BE-8652-F856-065CD8513C04}"/>
                  </a:ext>
                </a:extLst>
              </p:cNvPr>
              <p:cNvSpPr txBox="1"/>
              <p:nvPr/>
            </p:nvSpPr>
            <p:spPr>
              <a:xfrm rot="16200000">
                <a:off x="7163418" y="2104657"/>
                <a:ext cx="1136850" cy="2743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Cross Section (b)</a:t>
                </a:r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DC9ED5D-A566-B9BF-F919-16C4BADCFE45}"/>
                </a:ext>
              </a:extLst>
            </p:cNvPr>
            <p:cNvSpPr txBox="1"/>
            <p:nvPr/>
          </p:nvSpPr>
          <p:spPr>
            <a:xfrm>
              <a:off x="1723745" y="3875722"/>
              <a:ext cx="17357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Measurements,</a:t>
              </a:r>
            </a:p>
            <a:p>
              <a:r>
                <a:rPr lang="en-US" i="1" dirty="0">
                  <a:solidFill>
                    <a:schemeClr val="accent1"/>
                  </a:solidFill>
                </a:rPr>
                <a:t>Evaluation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54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73AD-3ED1-F64B-AF4F-D9E50C9C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NA-11 faces special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236B7-F702-7121-FCAB-EF4F0EB0D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Much of the capability developed in these programs are subject to controls, particularly Export Controls</a:t>
            </a:r>
          </a:p>
          <a:p>
            <a:r>
              <a:rPr lang="en-US"/>
              <a:t>IFE startup companies are requesting access to NA-11 developed technology at an unprecedent rate</a:t>
            </a:r>
          </a:p>
          <a:p>
            <a:r>
              <a:rPr lang="en-US"/>
              <a:t>NNSA mission challenges have focused effort on other applications outside of our traditional research scope, causing our staff to be stretched thin</a:t>
            </a:r>
          </a:p>
          <a:p>
            <a:r>
              <a:rPr lang="en-US"/>
              <a:t>Right now, the future of many of these issues is unknown, but likely to be resolved in the next 1-2 years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7099F-AC24-29F7-CB8F-19BCBBBE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0DEA-5D50-3E48-89ED-3C97A4BD0F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8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6170509505E47B3F94CD4FDBDF977" ma:contentTypeVersion="14" ma:contentTypeDescription="Create a new document." ma:contentTypeScope="" ma:versionID="55255ee3fe754f37c0d6272f2f2ca1d8">
  <xsd:schema xmlns:xsd="http://www.w3.org/2001/XMLSchema" xmlns:xs="http://www.w3.org/2001/XMLSchema" xmlns:p="http://schemas.microsoft.com/office/2006/metadata/properties" xmlns:ns2="87a49c7f-a249-45a9-a444-58f08a49cefb" xmlns:ns3="21bc415b-719b-4a08-90d1-d88f0b7382db" xmlns:ns4="0a20205c-0631-4ff0-81c6-46eee12fe7e9" targetNamespace="http://schemas.microsoft.com/office/2006/metadata/properties" ma:root="true" ma:fieldsID="740f0c6ec6a0ca2731ec24a824e05567" ns2:_="" ns3:_="" ns4:_="">
    <xsd:import namespace="87a49c7f-a249-45a9-a444-58f08a49cefb"/>
    <xsd:import namespace="21bc415b-719b-4a08-90d1-d88f0b7382db"/>
    <xsd:import namespace="0a20205c-0631-4ff0-81c6-46eee12fe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49c7f-a249-45a9-a444-58f08a49ce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6d46bd7-4a58-4bc0-a217-7245e6e7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c415b-719b-4a08-90d1-d88f0b7382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0205c-0631-4ff0-81c6-46eee12fe7e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4988461-8ae0-476b-be39-f1ced47a736a}" ma:internalName="TaxCatchAll" ma:showField="CatchAllData" ma:web="21bc415b-719b-4a08-90d1-d88f0b7382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a49c7f-a249-45a9-a444-58f08a49cefb">
      <Terms xmlns="http://schemas.microsoft.com/office/infopath/2007/PartnerControls"/>
    </lcf76f155ced4ddcb4097134ff3c332f>
    <TaxCatchAll xmlns="0a20205c-0631-4ff0-81c6-46eee12fe7e9" xsi:nil="true"/>
  </documentManagement>
</p:properties>
</file>

<file path=customXml/itemProps1.xml><?xml version="1.0" encoding="utf-8"?>
<ds:datastoreItem xmlns:ds="http://schemas.openxmlformats.org/officeDocument/2006/customXml" ds:itemID="{D4DC058A-2965-41B5-A346-E01EE94E83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0A383D-4D5B-4700-834A-F3CA87893DF8}">
  <ds:schemaRefs>
    <ds:schemaRef ds:uri="0a20205c-0631-4ff0-81c6-46eee12fe7e9"/>
    <ds:schemaRef ds:uri="21bc415b-719b-4a08-90d1-d88f0b7382db"/>
    <ds:schemaRef ds:uri="87a49c7f-a249-45a9-a444-58f08a49ce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CD17CC0-B2E6-44C0-848F-79C73BDA82D2}">
  <ds:schemaRefs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www.w3.org/XML/1998/namespace"/>
    <ds:schemaRef ds:uri="21bc415b-719b-4a08-90d1-d88f0b7382db"/>
    <ds:schemaRef ds:uri="http://schemas.microsoft.com/office/2006/documentManagement/types"/>
    <ds:schemaRef ds:uri="http://schemas.openxmlformats.org/package/2006/metadata/core-properties"/>
    <ds:schemaRef ds:uri="0a20205c-0631-4ff0-81c6-46eee12fe7e9"/>
    <ds:schemaRef ds:uri="87a49c7f-a249-45a9-a444-58f08a49cef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784</Words>
  <Application>Microsoft Macintosh PowerPoint</Application>
  <PresentationFormat>Widescreen</PresentationFormat>
  <Paragraphs>86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Trade Gothic LT Std Extended</vt:lpstr>
      <vt:lpstr>Wingdings</vt:lpstr>
      <vt:lpstr>Office Theme</vt:lpstr>
      <vt:lpstr>Challenges with Improving the Nuclear Data Pipeline for Nuclear Fusion</vt:lpstr>
      <vt:lpstr>Nuclear Data Pipeline (NA-114 perspective)</vt:lpstr>
      <vt:lpstr>Software quality is increasingly important</vt:lpstr>
      <vt:lpstr>Evaluations remain a key activity</vt:lpstr>
      <vt:lpstr>Data science efforts continue to grow</vt:lpstr>
      <vt:lpstr>Fusion activities provide an opportunity for collaboration</vt:lpstr>
      <vt:lpstr>NA-11 faces special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Herron</dc:creator>
  <cp:lastModifiedBy>Quaglioni, Sofia</cp:lastModifiedBy>
  <cp:revision>2</cp:revision>
  <dcterms:created xsi:type="dcterms:W3CDTF">2020-09-30T16:23:03Z</dcterms:created>
  <dcterms:modified xsi:type="dcterms:W3CDTF">2024-02-23T19:28:36Z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0x010100EDB6170509505E47B3F94CD4FDBDF977</vt:lpwstr>
  </property>
  <property fmtid="{D5CDD505-2E9C-101B-9397-08002B2CF9AE}" pid="3" name="_dlc_DocIdItemGuid">
    <vt:lpwstr>14b7ee77-c58f-467a-b584-a429d8643f72</vt:lpwstr>
  </property>
  <property fmtid="{D5CDD505-2E9C-101B-9397-08002B2CF9AE}" pid="4" name="RunURLWF">
    <vt:lpwstr>1</vt:lpwstr>
  </property>
  <property fmtid="{D5CDD505-2E9C-101B-9397-08002B2CF9AE}" pid="5" name="WorkflowChangePath">
    <vt:lpwstr>7b7da0b5-8f4a-445c-b316-e11aefbdbc1b,4;</vt:lpwstr>
  </property>
  <property fmtid="{D5CDD505-2E9C-101B-9397-08002B2CF9AE}" pid="6" name="MediaServiceImageTags">
    <vt:lpwstr/>
  </property>
</Properties>
</file>