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38" r:id="rId5"/>
    <p:sldId id="842" r:id="rId6"/>
    <p:sldId id="845" r:id="rId7"/>
    <p:sldId id="848" r:id="rId8"/>
    <p:sldId id="843" r:id="rId9"/>
    <p:sldId id="846" r:id="rId10"/>
    <p:sldId id="849" r:id="rId11"/>
    <p:sldId id="84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96FF1C-F0E7-A61C-6AA6-6ED43DD7768F}" name="Peltz, James" initials="PJ" userId="S::james.peltz@nnsa.doe.gov::cd7ef634-6a09-4018-bfc9-22d8403e050a" providerId="AD"/>
  <p188:author id="{10754E46-455D-8ABF-45D9-22AC18E08643}" name="Ressler, Jennifer Jo" initials="RJJ" userId="S::ressler2@llnl.gov::d609fbd7-557e-4898-8b7c-8c2ff80857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79C"/>
    <a:srgbClr val="FF781A"/>
    <a:srgbClr val="172161"/>
    <a:srgbClr val="0C1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7"/>
    <p:restoredTop sz="79439" autoAdjust="0"/>
  </p:normalViewPr>
  <p:slideViewPr>
    <p:cSldViewPr snapToGrid="0" snapToObjects="1" showGuides="1">
      <p:cViewPr varScale="1">
        <p:scale>
          <a:sx n="76" d="100"/>
          <a:sy n="76" d="100"/>
        </p:scale>
        <p:origin x="1374" y="90"/>
      </p:cViewPr>
      <p:guideLst>
        <p:guide orient="horz" pos="864"/>
        <p:guide pos="13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6" d="100"/>
          <a:sy n="86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AF17BC-365D-414D-A7DB-31A8744277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E79DF-BA82-AF44-8968-6A6C765FD3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0A865-DCDC-3244-9B1F-F6306756A16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6DD2D-B997-BE48-A0EE-D6B9110E8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77B2A-C45B-5048-B116-DB05ED4CAD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16C0F-E47A-4647-9902-665B4209E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0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242AE-7B60-5645-8F63-FE6E04DDEC9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02486-0F68-1C4A-A989-2EB083D5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2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5FB7B-5866-48A8-A434-91C287DA14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8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1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87E6D-05B4-8B09-CE37-52515ADEE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F7EB7-2FB2-EC4A-01BE-78C2AE7C1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43DDF-AD33-C48A-007F-B61200432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6A9E2-3B9C-10AF-B135-391A319F2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3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F88B1-1714-FF72-8748-3FA327CCE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9CC64-1DD4-7F8E-A219-C947F51B2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B4AD8-71FE-E5FF-685D-1FB981F4C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2F5DA-98B7-661E-CA8F-654C5382E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3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E0153-FC25-EA48-80F6-7B2D74A12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rgbClr val="2837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F0B27-118D-004B-8DF8-85BCD9C2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6443D8-4D58-AE44-BA74-4EAE877EBA2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DECD7A-47C9-0C44-81A4-B2D7447CE7B4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7B655-DB35-654E-85CC-207904F14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F61A9-4C6A-BF44-8F82-A5FD73A96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AB316-7884-7C42-85AE-B2D1FC187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</a:blip>
          <a:srcRect l="11824" t="18826" r="4646" b="50703"/>
          <a:stretch/>
        </p:blipFill>
        <p:spPr>
          <a:xfrm rot="10800000">
            <a:off x="-1" y="5404610"/>
            <a:ext cx="12191999" cy="14668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C4810F1-550A-A04A-925B-CA6CAD4907EF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82E2C4-919D-964D-A2DF-69146B5E67E0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32889A-DAD7-7347-B88F-E4E0EA940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3494" t="8010"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65DF-F1F1-0B43-B370-94249C4A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7E84-F413-5142-A743-06551FEA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FF288-3E96-4A46-864F-BD68BA1E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4677E-BF95-A543-A3C6-8D578516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691D4-E92A-1A43-BBE2-1819C819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23B50-152A-EC47-BCAB-2194EA98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BBB9-5501-964A-83DE-4B597A70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7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9C92-6ED1-0B41-9216-84A4D2B3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4BA72-F509-8941-B5AD-8B0FBF10B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ABE85-84B7-9840-A0C3-C060F920F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1F208-FBAA-B74A-8AA2-5AFF011FF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57DEE-2720-5443-963D-6F722AC4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2D70F-5B60-ED42-80C8-9A24BF7C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7FAE-B8E3-7D48-A4F2-2CA600AF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94D89-F4FE-094A-B044-2316645F5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B3DEF-AD72-D74F-AD9E-FC4418F30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09B26-5312-4449-8E4D-67625D0A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5C623-20F8-A24B-B3CE-8CC0060E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1312-FB52-3E43-ABAA-E0D69492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62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DF12-6187-0A47-8AFD-7A22D83B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5E9FE-08C6-5B42-9E6B-5B2E70B52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E0862-A799-EB48-9254-B159EA8D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63D8C-F6F5-1C45-820A-82DD0315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267B7-613D-9544-AA63-D5AF7DBF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1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74DA8-BCFD-854A-BDBC-B8253E3C7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F191A-ADBA-EB42-ABE1-DE329FFE1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D1D53-048A-EB46-9FC3-51E3CE2A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3698F-39A1-7443-AB43-D9D4D6D0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0624E-AAC1-4947-82BB-8D0ECECE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17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12669" y="274638"/>
            <a:ext cx="852566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24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84000" y="6599238"/>
            <a:ext cx="508000" cy="2587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8C87AE2-5A65-447B-898D-36E38FA3D930}" type="slidenum">
              <a:rPr lang="en-US" smtClean="0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242"/>
          </a:xfrm>
          <a:prstGeom prst="rect">
            <a:avLst/>
          </a:prstGeom>
        </p:spPr>
        <p:txBody>
          <a:bodyPr anchor="ctr"/>
          <a:lstStyle>
            <a:lvl1pPr>
              <a:defRPr sz="2400" b="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850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8100"/>
            <a:ext cx="11074400" cy="5226050"/>
          </a:xfrm>
          <a:prstGeom prst="rect">
            <a:avLst/>
          </a:prstGeom>
        </p:spPr>
        <p:txBody>
          <a:bodyPr/>
          <a:lstStyle>
            <a:lvl1pPr>
              <a:buClr>
                <a:srgbClr val="00007A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rgbClr val="00007A"/>
              </a:buClr>
              <a:buFont typeface="Arial" pitchFamily="34" charset="0"/>
              <a:buChar char="•"/>
              <a:defRPr sz="2000"/>
            </a:lvl2pPr>
            <a:lvl3pPr marL="1143000" indent="-228600">
              <a:buClr>
                <a:srgbClr val="00007A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rgbClr val="00007A"/>
              </a:buClr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007A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6056" y="6487128"/>
            <a:ext cx="492531" cy="285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F77CC3E-C9B6-4317-A341-D93DF5A59E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1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9D261DC-BD52-2E4E-B4BC-9799BD5C2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25B2C9C-72AE-8F40-907C-954D561D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C5F924-BA6D-B44D-AEF7-F1C723653A8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58F44-B58B-984A-80F9-21D20BA09BBC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AAF683-810E-CB4B-8A92-D75A93308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20D979-7C96-0049-BDDB-0B3FF7DD0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7302DF-5A8E-E14E-A999-1F1E2A42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</a:blip>
          <a:srcRect l="11824" t="18826" r="4646" b="50703"/>
          <a:stretch/>
        </p:blipFill>
        <p:spPr>
          <a:xfrm rot="10800000">
            <a:off x="1" y="5373441"/>
            <a:ext cx="12191999" cy="146682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983B313-45A0-1A42-881A-21CEF02C4FA5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E5E3C6-4B2C-E942-B626-2BE1936133AB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C94403-B233-B443-8352-A9A924060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1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3494" t="8010"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954ED8-F337-1344-92F9-6F655B22A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</a:blip>
          <a:srcRect l="17301" t="33277" r="4646" b="57743"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</p:spTree>
    <p:extLst>
      <p:ext uri="{BB962C8B-B14F-4D97-AF65-F5344CB8AC3E}">
        <p14:creationId xmlns:p14="http://schemas.microsoft.com/office/powerpoint/2010/main" val="15100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A63DE9-3116-794E-93B0-3A28B8E83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</a:blip>
          <a:srcRect l="17301" t="33277" r="4646" b="57743"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DC9D38-CDA1-294C-8DDB-FBB22128C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</a:blip>
          <a:srcRect l="11824" t="18826" r="4646" b="28176"/>
          <a:stretch/>
        </p:blipFill>
        <p:spPr>
          <a:xfrm rot="10800000">
            <a:off x="-3" y="936969"/>
            <a:ext cx="12192001" cy="5921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F3C4D6-B725-3347-A2B8-2203B3C74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r="36697"/>
          <a:stretch/>
        </p:blipFill>
        <p:spPr>
          <a:xfrm>
            <a:off x="8203473" y="1179069"/>
            <a:ext cx="3988527" cy="5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3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2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8425-8AA9-394F-AC1F-AABA86ED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6194C-46DF-CD49-A179-4591B368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9425-7356-7B44-869B-2580547D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203C-31C6-1B41-9974-885CCD26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2C78E-1B72-3B4B-9AA7-4DEF1E0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0497-E8E1-004B-B085-CB6BABAA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C0F36-ECD5-9549-9094-D1A13DF70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369DE-04A9-8743-B03B-5CA9E42A0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25474-E570-E243-B516-1232BDAC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AE7C3-A5A4-B449-A99D-0D4070E4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2D77-D49F-5549-B8B2-04FFFA23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1210-2E32-5441-95AB-8D130A20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698B-B8F3-6441-86D1-5AA43AF03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B3E9B-3D1D-9E49-9533-18343170E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DEF69-C23A-EA41-BD32-C0EBEB930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F681A-FD00-3C46-A550-F9F4C5C76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7183F-DBAB-2A49-B705-D78A0354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6FA06-A3D1-894E-858B-7E4BF016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B5436-4AED-5E40-85E7-951E90BB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4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D9976-2D8B-8B4F-A93A-E8B44475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111" y="1203959"/>
            <a:ext cx="59054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96A35-9C7B-8444-94D4-C0AFF055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112" y="2943225"/>
            <a:ext cx="5881687" cy="323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22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67" r:id="rId4"/>
    <p:sldLayoutId id="2147483664" r:id="rId5"/>
    <p:sldLayoutId id="2147483665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2" r:id="rId17"/>
    <p:sldLayoutId id="214748366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448D12-111E-7040-B3D3-A2CADFDE3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939801"/>
            <a:ext cx="6931213" cy="2651604"/>
          </a:xfrm>
        </p:spPr>
        <p:txBody>
          <a:bodyPr>
            <a:noAutofit/>
          </a:bodyPr>
          <a:lstStyle/>
          <a:p>
            <a:r>
              <a:rPr lang="en-US" dirty="0"/>
              <a:t>Nuclear Data Toward Predictive Capabilities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C7DA11-5CDE-404E-AC3D-F8D77C922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ea typeface="+mn-lt"/>
                <a:cs typeface="+mn-lt"/>
              </a:rPr>
              <a:t>Office of </a:t>
            </a:r>
            <a:r>
              <a:rPr lang="en-US" dirty="0">
                <a:ea typeface="+mn-lt"/>
                <a:cs typeface="+mn-lt"/>
              </a:rPr>
              <a:t>Experimental Science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6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a diagram of a system&#10;&#10;Description automatically generated">
            <a:extLst>
              <a:ext uri="{FF2B5EF4-FFF2-40B4-BE49-F238E27FC236}">
                <a16:creationId xmlns:a16="http://schemas.microsoft.com/office/drawing/2014/main" id="{C823C46E-8D3A-1CA6-4A93-5DC2EADA81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2397" y="1026538"/>
            <a:ext cx="8535591" cy="4801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15F9A-9F22-1E72-48D5-3E074672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Data Pipeline (NA-113 perspective)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65104-2E69-AAE9-03AE-107B7E4C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7CFAD15-6D55-63C4-A39C-C80B7108C991}"/>
              </a:ext>
            </a:extLst>
          </p:cNvPr>
          <p:cNvSpPr/>
          <p:nvPr/>
        </p:nvSpPr>
        <p:spPr>
          <a:xfrm>
            <a:off x="5785247" y="4686301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D720F15-54B0-07C8-478A-BE1B059E9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31" y="1394979"/>
            <a:ext cx="4530924" cy="463910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NA-113 oversees critical activities in the nuclear data pipeline supporting the deterrent mission</a:t>
            </a:r>
          </a:p>
          <a:p>
            <a:r>
              <a:rPr lang="en-US" sz="2400" dirty="0"/>
              <a:t>Collaboration is key for maintaining and strengthening our capabilities</a:t>
            </a:r>
          </a:p>
          <a:p>
            <a:r>
              <a:rPr lang="en-US" sz="2400" dirty="0"/>
              <a:t>Uncertainty Quantification is key toward identifying priorities</a:t>
            </a:r>
          </a:p>
          <a:p>
            <a:r>
              <a:rPr lang="en-US" sz="2400" dirty="0"/>
              <a:t>Anticipate shared goals with new efforts in the commercial fusion industry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361CA660-352E-CB70-4418-926FE1423794}"/>
              </a:ext>
            </a:extLst>
          </p:cNvPr>
          <p:cNvSpPr/>
          <p:nvPr/>
        </p:nvSpPr>
        <p:spPr>
          <a:xfrm>
            <a:off x="4895255" y="3228759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38953691-929C-ED11-A553-0944053A56E9}"/>
              </a:ext>
            </a:extLst>
          </p:cNvPr>
          <p:cNvSpPr/>
          <p:nvPr/>
        </p:nvSpPr>
        <p:spPr>
          <a:xfrm>
            <a:off x="10556676" y="1395196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49E22AE4-D7F6-EFDA-7019-B7B0CDDF5ACF}"/>
              </a:ext>
            </a:extLst>
          </p:cNvPr>
          <p:cNvSpPr/>
          <p:nvPr/>
        </p:nvSpPr>
        <p:spPr>
          <a:xfrm>
            <a:off x="11525687" y="3271418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C703BC-490A-2258-4A0B-B873ACC01AB0}"/>
              </a:ext>
            </a:extLst>
          </p:cNvPr>
          <p:cNvSpPr txBox="1"/>
          <p:nvPr/>
        </p:nvSpPr>
        <p:spPr>
          <a:xfrm>
            <a:off x="5559517" y="5642048"/>
            <a:ext cx="6339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Both LLNL and LANL maintain a complete and integrated nuclear data pipeline to achieve Defense Program goals – NA-113 directly supports foundational and applied activities</a:t>
            </a:r>
          </a:p>
        </p:txBody>
      </p:sp>
    </p:spTree>
    <p:extLst>
      <p:ext uri="{BB962C8B-B14F-4D97-AF65-F5344CB8AC3E}">
        <p14:creationId xmlns:p14="http://schemas.microsoft.com/office/powerpoint/2010/main" val="307685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A1980-D51C-C1E1-9B58-994D10BB8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High-precision fission measurements incorporated into ENDF/B data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21345-0033-07B3-04A4-6F772148C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53" y="1048072"/>
            <a:ext cx="6292073" cy="463910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/>
                <a:cs typeface="Calibri"/>
              </a:rPr>
              <a:t>Fission Time Projection Chamber (</a:t>
            </a:r>
            <a:r>
              <a:rPr lang="en-US" sz="2400" dirty="0" err="1">
                <a:latin typeface="Calibri"/>
                <a:cs typeface="Calibri"/>
              </a:rPr>
              <a:t>fissionTPC</a:t>
            </a:r>
            <a:r>
              <a:rPr lang="en-US" sz="2400" dirty="0">
                <a:latin typeface="Calibri"/>
                <a:cs typeface="Calibri"/>
              </a:rPr>
              <a:t>) was developed for precision cross-section measurements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New data for </a:t>
            </a:r>
            <a:r>
              <a:rPr lang="en-US" sz="2000" baseline="30000" dirty="0">
                <a:latin typeface="Calibri"/>
                <a:cs typeface="Calibri"/>
              </a:rPr>
              <a:t>235</a:t>
            </a:r>
            <a:r>
              <a:rPr lang="en-US" sz="2000" dirty="0">
                <a:latin typeface="Calibri"/>
                <a:cs typeface="Calibri"/>
              </a:rPr>
              <a:t>U, </a:t>
            </a:r>
            <a:r>
              <a:rPr lang="en-US" sz="2000" baseline="30000" dirty="0">
                <a:latin typeface="Calibri"/>
                <a:cs typeface="Calibri"/>
              </a:rPr>
              <a:t>238</a:t>
            </a:r>
            <a:r>
              <a:rPr lang="en-US" sz="2000" dirty="0">
                <a:latin typeface="Calibri"/>
                <a:cs typeface="Calibri"/>
              </a:rPr>
              <a:t>U, and </a:t>
            </a:r>
            <a:r>
              <a:rPr lang="en-US" sz="2000" baseline="30000" dirty="0">
                <a:latin typeface="Calibri"/>
                <a:cs typeface="Calibri"/>
              </a:rPr>
              <a:t>239</a:t>
            </a:r>
            <a:r>
              <a:rPr lang="en-US" sz="2000" dirty="0">
                <a:latin typeface="Calibri"/>
                <a:cs typeface="Calibri"/>
              </a:rPr>
              <a:t>Pu neutron-induced fission with unprecedented uncertainty analysis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NIFFTE collaboration includes LLNL, LANL, Oregon State U., Colorado Sch. Mines, Abilene Christian U., Cal Poly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defTabSz="914400"/>
            <a:r>
              <a:rPr lang="en-US" sz="2400" dirty="0">
                <a:latin typeface="Calibri"/>
                <a:cs typeface="Calibri"/>
              </a:rPr>
              <a:t>Chi-Nu was developed to reduce uncertainties of prompt neutron emission spectrum following fission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New data for </a:t>
            </a:r>
            <a:r>
              <a:rPr lang="en-US" sz="2000" baseline="30000" dirty="0">
                <a:latin typeface="Calibri"/>
                <a:cs typeface="Calibri"/>
              </a:rPr>
              <a:t>235</a:t>
            </a:r>
            <a:r>
              <a:rPr lang="en-US" sz="2000" dirty="0">
                <a:latin typeface="Calibri"/>
                <a:cs typeface="Calibri"/>
              </a:rPr>
              <a:t>U, </a:t>
            </a:r>
            <a:r>
              <a:rPr lang="en-US" sz="2000" baseline="30000" dirty="0">
                <a:latin typeface="Calibri"/>
                <a:cs typeface="Calibri"/>
              </a:rPr>
              <a:t>238</a:t>
            </a:r>
            <a:r>
              <a:rPr lang="en-US" sz="2000" dirty="0">
                <a:latin typeface="Calibri"/>
                <a:cs typeface="Calibri"/>
              </a:rPr>
              <a:t>U, and </a:t>
            </a:r>
            <a:r>
              <a:rPr lang="en-US" sz="2000" baseline="30000" dirty="0">
                <a:latin typeface="Calibri"/>
                <a:cs typeface="Calibri"/>
              </a:rPr>
              <a:t>239</a:t>
            </a:r>
            <a:r>
              <a:rPr lang="en-US" sz="2000" dirty="0">
                <a:latin typeface="Calibri"/>
                <a:cs typeface="Calibri"/>
              </a:rPr>
              <a:t>Pu fission neutrons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Collaboration includes LANL, LLNL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7E3BD-1151-74C0-E576-2FE36A06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F1EC-B3BF-2E29-4B40-17B384DC9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965" y="1340440"/>
            <a:ext cx="3034703" cy="1977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C03D13-B372-CF46-8AD6-280B7DAB4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367" y="2042490"/>
            <a:ext cx="2849633" cy="208772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229A898-1EBD-CEC1-4403-70F0398F5EBC}"/>
              </a:ext>
            </a:extLst>
          </p:cNvPr>
          <p:cNvSpPr/>
          <p:nvPr/>
        </p:nvSpPr>
        <p:spPr>
          <a:xfrm rot="5400000">
            <a:off x="8408499" y="3911416"/>
            <a:ext cx="1155700" cy="7120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0209A-2F81-5724-94D8-1173BBDF0120}"/>
              </a:ext>
            </a:extLst>
          </p:cNvPr>
          <p:cNvSpPr txBox="1"/>
          <p:nvPr/>
        </p:nvSpPr>
        <p:spPr>
          <a:xfrm>
            <a:off x="7060886" y="4932785"/>
            <a:ext cx="3850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ENDF/B-VIII.1 in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3FD5ED-3047-1F46-4B68-E4CB3E6FF099}"/>
              </a:ext>
            </a:extLst>
          </p:cNvPr>
          <p:cNvSpPr txBox="1"/>
          <p:nvPr/>
        </p:nvSpPr>
        <p:spPr>
          <a:xfrm>
            <a:off x="0" y="5474031"/>
            <a:ext cx="12191999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These efforts were long-term investments that provided excellent data and were achieved through a collaboration between LLNL, LANL, and multiple universities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2B4FCE-7FDD-8D6E-79DD-D4FABDB8D55D}"/>
              </a:ext>
            </a:extLst>
          </p:cNvPr>
          <p:cNvSpPr txBox="1"/>
          <p:nvPr/>
        </p:nvSpPr>
        <p:spPr>
          <a:xfrm>
            <a:off x="8986349" y="140253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accent1"/>
                </a:solidFill>
              </a:rPr>
              <a:t>FissionTPC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89B5EC-5D89-50CC-5294-1797A157722D}"/>
              </a:ext>
            </a:extLst>
          </p:cNvPr>
          <p:cNvSpPr txBox="1"/>
          <p:nvPr/>
        </p:nvSpPr>
        <p:spPr>
          <a:xfrm>
            <a:off x="11056449" y="173960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Chi-Nu</a:t>
            </a:r>
          </a:p>
        </p:txBody>
      </p:sp>
    </p:spTree>
    <p:extLst>
      <p:ext uri="{BB962C8B-B14F-4D97-AF65-F5344CB8AC3E}">
        <p14:creationId xmlns:p14="http://schemas.microsoft.com/office/powerpoint/2010/main" val="6379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41E3F-B1CC-180C-47B5-B0E528263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992D1-B4C6-84C3-8AE9-B18F66D5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Neutron scatter measurements have been identified as a 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DC59-7167-82A5-1951-758C9250E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53" y="1320225"/>
            <a:ext cx="6292073" cy="4639108"/>
          </a:xfrm>
        </p:spPr>
        <p:txBody>
          <a:bodyPr>
            <a:noAutofit/>
          </a:bodyPr>
          <a:lstStyle/>
          <a:p>
            <a:pPr defTabSz="685800"/>
            <a:r>
              <a:rPr lang="en-US" sz="2400" dirty="0"/>
              <a:t>Scattering is a difficult neutron reaction channel to measure and poorly constrained</a:t>
            </a:r>
          </a:p>
          <a:p>
            <a:pPr lvl="1" defTabSz="685800"/>
            <a:r>
              <a:rPr lang="en-US" sz="2000" dirty="0"/>
              <a:t>Limited reaction observables: neutrons,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 rays</a:t>
            </a:r>
          </a:p>
          <a:p>
            <a:pPr lvl="1" defTabSz="685800"/>
            <a:r>
              <a:rPr lang="en-US" sz="2000" dirty="0"/>
              <a:t>Neutrons are very hard (but necessary) to measure, generally rely on time-of-flight for energy measurement (&gt;&gt;10 ns flightpath)</a:t>
            </a:r>
          </a:p>
          <a:p>
            <a:pPr defTabSz="685800"/>
            <a:r>
              <a:rPr lang="en-US" sz="2400" dirty="0"/>
              <a:t>Actinides present more obstacles:</a:t>
            </a:r>
          </a:p>
          <a:p>
            <a:pPr lvl="1" defTabSz="685800"/>
            <a:r>
              <a:rPr lang="en-US" sz="2000" dirty="0"/>
              <a:t>Significant neutron background from fission</a:t>
            </a:r>
          </a:p>
          <a:p>
            <a:pPr lvl="1" defTabSz="685800"/>
            <a:r>
              <a:rPr lang="en-US" sz="2000" dirty="0"/>
              <a:t>Low </a:t>
            </a:r>
            <a:r>
              <a:rPr lang="en-US" sz="2000" dirty="0">
                <a:latin typeface="Symbol" pitchFamily="2" charset="2"/>
              </a:rPr>
              <a:t>g-</a:t>
            </a:r>
            <a:r>
              <a:rPr lang="en-US" sz="2000" dirty="0"/>
              <a:t>ray energies/intensities in actinides make neutrons the only reliable probe</a:t>
            </a:r>
          </a:p>
          <a:p>
            <a:pPr lvl="1" defTabSz="685800"/>
            <a:r>
              <a:rPr lang="en-US" sz="2000" dirty="0"/>
              <a:t>Actinide material difficult to work with</a:t>
            </a:r>
          </a:p>
          <a:p>
            <a:pPr defTabSz="685800"/>
            <a:r>
              <a:rPr lang="en-US" sz="2400" dirty="0"/>
              <a:t>Active efforts underway to collect these important data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41271-8CCB-5F1F-381C-7B2F9641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7BEF1-7419-2815-3421-CA0597F80F21}"/>
              </a:ext>
            </a:extLst>
          </p:cNvPr>
          <p:cNvSpPr txBox="1"/>
          <p:nvPr/>
        </p:nvSpPr>
        <p:spPr>
          <a:xfrm>
            <a:off x="9881450" y="1973381"/>
            <a:ext cx="245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Monoenergetic neutron source: LLNL with TUNL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A505F-7A6F-DBDA-DFF4-6ED0889C9D6A}"/>
              </a:ext>
            </a:extLst>
          </p:cNvPr>
          <p:cNvSpPr txBox="1"/>
          <p:nvPr/>
        </p:nvSpPr>
        <p:spPr>
          <a:xfrm>
            <a:off x="6696357" y="4655542"/>
            <a:ext cx="2734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Broad-energy neutron source: LANL at LANSCE with </a:t>
            </a:r>
            <a:r>
              <a:rPr lang="en-US" i="1" dirty="0" err="1">
                <a:solidFill>
                  <a:schemeClr val="accent1"/>
                </a:solidFill>
              </a:rPr>
              <a:t>CoGNAC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2AB240-70E7-A9A0-6283-CBF88406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74" y="4381500"/>
            <a:ext cx="2530391" cy="1893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A6C665-9E88-FF40-EAC5-52D47E655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356" y="1903494"/>
            <a:ext cx="3130379" cy="172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01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840F3-F269-AFCD-A1FA-810861621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604B8-24B5-7AD7-4F40-83E78A4B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reaction cross sections with unstable isotopes require new measurements and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AEA3C-8AAF-B7F6-8455-E8BE1C673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21" y="1360314"/>
            <a:ext cx="5953480" cy="4639108"/>
          </a:xfrm>
        </p:spPr>
        <p:txBody>
          <a:bodyPr>
            <a:normAutofit/>
          </a:bodyPr>
          <a:lstStyle/>
          <a:p>
            <a:pPr defTabSz="685800"/>
            <a:r>
              <a:rPr lang="en-US" sz="2400" dirty="0"/>
              <a:t>Reactions on fission products</a:t>
            </a:r>
          </a:p>
          <a:p>
            <a:pPr defTabSz="685800"/>
            <a:r>
              <a:rPr lang="en-US" sz="2400" dirty="0"/>
              <a:t>Radiochemical diagnostics</a:t>
            </a:r>
          </a:p>
          <a:p>
            <a:pPr defTabSz="685800"/>
            <a:r>
              <a:rPr lang="en-US" sz="2400" dirty="0"/>
              <a:t>Challenging measurements</a:t>
            </a:r>
          </a:p>
          <a:p>
            <a:pPr lvl="1" defTabSz="685800"/>
            <a:r>
              <a:rPr lang="en-US" sz="2000" dirty="0"/>
              <a:t>Indirect techniques with LLNL at ANL, MSU, and TAMU</a:t>
            </a:r>
          </a:p>
          <a:p>
            <a:pPr lvl="1" defTabSz="685800"/>
            <a:r>
              <a:rPr lang="en-US" sz="2000" dirty="0"/>
              <a:t>Direct techniques at NIF and LANSCE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87848-E086-BE39-10A5-D91F345E2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B3E837-81DA-2BE4-CD60-0E0DA9FA03CF}"/>
              </a:ext>
            </a:extLst>
          </p:cNvPr>
          <p:cNvGrpSpPr>
            <a:grpSpLocks noChangeAspect="1"/>
          </p:cNvGrpSpPr>
          <p:nvPr/>
        </p:nvGrpSpPr>
        <p:grpSpPr>
          <a:xfrm>
            <a:off x="1078644" y="4045836"/>
            <a:ext cx="3626932" cy="1075999"/>
            <a:chOff x="268058" y="3551515"/>
            <a:chExt cx="2972897" cy="881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67FD9C-AAF1-CF76-3522-7405732F9FD7}"/>
                </a:ext>
              </a:extLst>
            </p:cNvPr>
            <p:cNvSpPr/>
            <p:nvPr/>
          </p:nvSpPr>
          <p:spPr>
            <a:xfrm>
              <a:off x="2665025" y="3644101"/>
              <a:ext cx="575930" cy="55289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411FBC-DAF5-1831-F14C-7DD1B871BC99}"/>
                </a:ext>
              </a:extLst>
            </p:cNvPr>
            <p:cNvSpPr/>
            <p:nvPr/>
          </p:nvSpPr>
          <p:spPr>
            <a:xfrm>
              <a:off x="328437" y="3644100"/>
              <a:ext cx="575930" cy="55289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76D153-9202-A1D9-EAA6-622B12786943}"/>
                </a:ext>
              </a:extLst>
            </p:cNvPr>
            <p:cNvSpPr/>
            <p:nvPr/>
          </p:nvSpPr>
          <p:spPr>
            <a:xfrm>
              <a:off x="1495260" y="3638174"/>
              <a:ext cx="575930" cy="55289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C3BB89-6AE8-D261-22B6-2A0D58C20145}"/>
                </a:ext>
              </a:extLst>
            </p:cNvPr>
            <p:cNvSpPr txBox="1"/>
            <p:nvPr/>
          </p:nvSpPr>
          <p:spPr>
            <a:xfrm>
              <a:off x="2675570" y="3615444"/>
              <a:ext cx="504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90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7AB9A2-49F7-2213-B726-D7F335A7C266}"/>
                </a:ext>
              </a:extLst>
            </p:cNvPr>
            <p:cNvSpPr txBox="1"/>
            <p:nvPr/>
          </p:nvSpPr>
          <p:spPr>
            <a:xfrm>
              <a:off x="1524499" y="3602835"/>
              <a:ext cx="504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89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54E78F-4AE2-0C49-B7DD-B7B7C2396770}"/>
                </a:ext>
              </a:extLst>
            </p:cNvPr>
            <p:cNvSpPr txBox="1"/>
            <p:nvPr/>
          </p:nvSpPr>
          <p:spPr>
            <a:xfrm>
              <a:off x="346599" y="3600643"/>
              <a:ext cx="504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88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E0483B-BD3E-1654-68E9-BB9C0B18960C}"/>
                </a:ext>
              </a:extLst>
            </p:cNvPr>
            <p:cNvSpPr txBox="1"/>
            <p:nvPr/>
          </p:nvSpPr>
          <p:spPr>
            <a:xfrm>
              <a:off x="2665026" y="3972167"/>
              <a:ext cx="5668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51%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65BE64-EC50-429A-9DCE-2847EEF0EB55}"/>
                </a:ext>
              </a:extLst>
            </p:cNvPr>
            <p:cNvSpPr txBox="1"/>
            <p:nvPr/>
          </p:nvSpPr>
          <p:spPr>
            <a:xfrm>
              <a:off x="1428375" y="3933874"/>
              <a:ext cx="684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78.4 </a:t>
              </a:r>
              <a:r>
                <a:rPr lang="en-US" sz="1200" b="1" dirty="0" err="1">
                  <a:solidFill>
                    <a:srgbClr val="FF0000"/>
                  </a:solidFill>
                </a:rPr>
                <a:t>hr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921D8B-670F-DDC4-6339-32F6281BE6B7}"/>
                </a:ext>
              </a:extLst>
            </p:cNvPr>
            <p:cNvSpPr txBox="1"/>
            <p:nvPr/>
          </p:nvSpPr>
          <p:spPr>
            <a:xfrm>
              <a:off x="268058" y="3937703"/>
              <a:ext cx="684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83.4 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914600-C1B6-6952-EC0B-068EFC992161}"/>
                </a:ext>
              </a:extLst>
            </p:cNvPr>
            <p:cNvSpPr txBox="1"/>
            <p:nvPr/>
          </p:nvSpPr>
          <p:spPr>
            <a:xfrm>
              <a:off x="2071189" y="3576533"/>
              <a:ext cx="613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(n,2n)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A1FF01-CCB6-90EF-082B-66F07886069A}"/>
                </a:ext>
              </a:extLst>
            </p:cNvPr>
            <p:cNvSpPr txBox="1"/>
            <p:nvPr/>
          </p:nvSpPr>
          <p:spPr>
            <a:xfrm>
              <a:off x="896244" y="3551515"/>
              <a:ext cx="613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(n,2n)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F88945-EF84-D080-F064-EF415103FFEE}"/>
                </a:ext>
              </a:extLst>
            </p:cNvPr>
            <p:cNvSpPr txBox="1"/>
            <p:nvPr/>
          </p:nvSpPr>
          <p:spPr>
            <a:xfrm>
              <a:off x="2069441" y="4094335"/>
              <a:ext cx="61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</a:t>
              </a:r>
              <a:r>
                <a:rPr lang="en-US" sz="1400" b="1" dirty="0" err="1"/>
                <a:t>n,</a:t>
              </a:r>
              <a:r>
                <a:rPr lang="en-US" sz="1400" b="1" dirty="0" err="1">
                  <a:latin typeface="Symbol" panose="05050102010706020507" pitchFamily="18" charset="2"/>
                </a:rPr>
                <a:t>g</a:t>
              </a:r>
              <a:r>
                <a:rPr lang="en-US" sz="1400" b="1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45B135-72E7-676B-158B-2CC1A230EBEE}"/>
                </a:ext>
              </a:extLst>
            </p:cNvPr>
            <p:cNvSpPr txBox="1"/>
            <p:nvPr/>
          </p:nvSpPr>
          <p:spPr>
            <a:xfrm>
              <a:off x="881956" y="4125704"/>
              <a:ext cx="61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</a:t>
              </a:r>
              <a:r>
                <a:rPr lang="en-US" sz="1400" b="1" dirty="0" err="1"/>
                <a:t>n,</a:t>
              </a:r>
              <a:r>
                <a:rPr lang="en-US" sz="1400" b="1" dirty="0" err="1">
                  <a:latin typeface="Symbol" panose="05050102010706020507" pitchFamily="18" charset="2"/>
                </a:rPr>
                <a:t>g</a:t>
              </a:r>
              <a:r>
                <a:rPr lang="en-US" sz="1400" b="1" dirty="0"/>
                <a:t>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FA3C8ED-F9EE-F9F7-755B-C293F6765CB4}"/>
                </a:ext>
              </a:extLst>
            </p:cNvPr>
            <p:cNvCxnSpPr/>
            <p:nvPr/>
          </p:nvCxnSpPr>
          <p:spPr>
            <a:xfrm flipH="1" flipV="1">
              <a:off x="2071190" y="3836557"/>
              <a:ext cx="593835" cy="5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68DF74D-E5AA-B9E7-2F43-65807B403AE9}"/>
                </a:ext>
              </a:extLst>
            </p:cNvPr>
            <p:cNvCxnSpPr/>
            <p:nvPr/>
          </p:nvCxnSpPr>
          <p:spPr>
            <a:xfrm flipH="1" flipV="1">
              <a:off x="910551" y="3825551"/>
              <a:ext cx="593835" cy="59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935A121-2459-B625-5D94-3BE18A6E3140}"/>
                </a:ext>
              </a:extLst>
            </p:cNvPr>
            <p:cNvCxnSpPr/>
            <p:nvPr/>
          </p:nvCxnSpPr>
          <p:spPr>
            <a:xfrm flipV="1">
              <a:off x="910551" y="4125704"/>
              <a:ext cx="597134" cy="6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6A86D93-AFA5-EAAB-7F9B-B3D034A74465}"/>
                </a:ext>
              </a:extLst>
            </p:cNvPr>
            <p:cNvCxnSpPr/>
            <p:nvPr/>
          </p:nvCxnSpPr>
          <p:spPr>
            <a:xfrm flipV="1">
              <a:off x="2082757" y="4129182"/>
              <a:ext cx="597134" cy="6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8E54898-4C51-567A-4805-77C2AF374B37}"/>
              </a:ext>
            </a:extLst>
          </p:cNvPr>
          <p:cNvSpPr txBox="1"/>
          <p:nvPr/>
        </p:nvSpPr>
        <p:spPr>
          <a:xfrm>
            <a:off x="535425" y="5071567"/>
            <a:ext cx="4783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Example: simplified Zr reaction network, where many reactions are on unstable nuclei (few to no measurements)  </a:t>
            </a:r>
          </a:p>
        </p:txBody>
      </p:sp>
      <p:pic>
        <p:nvPicPr>
          <p:cNvPr id="26" name="Picture 25" descr="A person in a white coat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F32E5385-0BD9-02BD-81B6-16F262EC5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188" y="1360314"/>
            <a:ext cx="2231322" cy="29716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D8DF8E-AA39-F0E9-DA0B-F2B6B2FD9439}"/>
              </a:ext>
            </a:extLst>
          </p:cNvPr>
          <p:cNvSpPr txBox="1"/>
          <p:nvPr/>
        </p:nvSpPr>
        <p:spPr>
          <a:xfrm>
            <a:off x="6329230" y="1564493"/>
            <a:ext cx="3729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Prof. Andrea Richard with the </a:t>
            </a:r>
            <a:r>
              <a:rPr lang="en-US" i="1" dirty="0" err="1">
                <a:solidFill>
                  <a:schemeClr val="accent1"/>
                </a:solidFill>
              </a:rPr>
              <a:t>SuN</a:t>
            </a:r>
            <a:r>
              <a:rPr lang="en-US" i="1" dirty="0">
                <a:solidFill>
                  <a:schemeClr val="accent1"/>
                </a:solidFill>
              </a:rPr>
              <a:t> detector at ANL, indirect neutron capture measurements on A=95 fission products</a:t>
            </a:r>
          </a:p>
        </p:txBody>
      </p:sp>
      <p:pic>
        <p:nvPicPr>
          <p:cNvPr id="28" name="Picture Placeholder 2">
            <a:extLst>
              <a:ext uri="{FF2B5EF4-FFF2-40B4-BE49-F238E27FC236}">
                <a16:creationId xmlns:a16="http://schemas.microsoft.com/office/drawing/2014/main" id="{C831ABA7-8A45-5B07-BC2D-272A5FDFE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05" r="31794" b="28044"/>
          <a:stretch/>
        </p:blipFill>
        <p:spPr>
          <a:xfrm>
            <a:off x="6942083" y="3536601"/>
            <a:ext cx="2127067" cy="1581244"/>
          </a:xfrm>
          <a:prstGeom prst="rect">
            <a:avLst/>
          </a:prstGeom>
        </p:spPr>
      </p:pic>
      <p:pic>
        <p:nvPicPr>
          <p:cNvPr id="29" name="Picture 28" descr="A picture containing indoor, white, black, dirty&#10;&#10;Description automatically generated">
            <a:extLst>
              <a:ext uri="{FF2B5EF4-FFF2-40B4-BE49-F238E27FC236}">
                <a16:creationId xmlns:a16="http://schemas.microsoft.com/office/drawing/2014/main" id="{9B69504A-CCE8-8447-AE3C-45EDE21196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00" t="12626" r="14406" b="17031"/>
          <a:stretch/>
        </p:blipFill>
        <p:spPr>
          <a:xfrm>
            <a:off x="6495510" y="4959828"/>
            <a:ext cx="1532700" cy="14954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97358DE-9570-EDE8-3F79-A0E50898391B}"/>
              </a:ext>
            </a:extLst>
          </p:cNvPr>
          <p:cNvSpPr txBox="1"/>
          <p:nvPr/>
        </p:nvSpPr>
        <p:spPr>
          <a:xfrm>
            <a:off x="8194093" y="5245910"/>
            <a:ext cx="3855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Successful demonstration of direct reaction measurements at the NIF with capsules doped with radioisotopes</a:t>
            </a:r>
          </a:p>
        </p:txBody>
      </p:sp>
    </p:spTree>
    <p:extLst>
      <p:ext uri="{BB962C8B-B14F-4D97-AF65-F5344CB8AC3E}">
        <p14:creationId xmlns:p14="http://schemas.microsoft.com/office/powerpoint/2010/main" val="69320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DE8B2-D8A1-A18D-819B-4404E5128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0C2D-C245-1D3F-842B-78C11C25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Fusion activities provide an opportunity for collaboration: light ion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62CC2-CB5A-87B2-D44D-3A50E891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" y="1190760"/>
            <a:ext cx="6172199" cy="4917939"/>
          </a:xfrm>
        </p:spPr>
        <p:txBody>
          <a:bodyPr>
            <a:noAutofit/>
          </a:bodyPr>
          <a:lstStyle/>
          <a:p>
            <a:r>
              <a:rPr lang="en-US" sz="2400" dirty="0"/>
              <a:t>Overlap with fusion energy industry interests: light ion reactions  (cross sections and reaction products)</a:t>
            </a:r>
          </a:p>
          <a:p>
            <a:r>
              <a:rPr lang="en-US" sz="2400" dirty="0"/>
              <a:t>Leverage current activities toward:</a:t>
            </a:r>
          </a:p>
          <a:p>
            <a:pPr lvl="1"/>
            <a:r>
              <a:rPr lang="en-US" sz="2000" dirty="0"/>
              <a:t>Designing experiments and data collection platforms at facilities</a:t>
            </a:r>
          </a:p>
          <a:p>
            <a:pPr lvl="2">
              <a:buFont typeface="Arial" panose="020B0604020202020204" pitchFamily="34" charset="0"/>
              <a:buChar char="–"/>
            </a:pPr>
            <a:r>
              <a:rPr lang="en-US" dirty="0"/>
              <a:t>National Ignition Facility (NIF) at LLNL</a:t>
            </a:r>
          </a:p>
          <a:p>
            <a:pPr lvl="2">
              <a:buFont typeface="Arial" panose="020B0604020202020204" pitchFamily="34" charset="0"/>
              <a:buChar char="–"/>
            </a:pPr>
            <a:r>
              <a:rPr lang="en-US" dirty="0"/>
              <a:t>Z at SNL</a:t>
            </a:r>
          </a:p>
          <a:p>
            <a:pPr lvl="2">
              <a:buFont typeface="Arial" panose="020B0604020202020204" pitchFamily="34" charset="0"/>
              <a:buChar char="–"/>
            </a:pPr>
            <a:r>
              <a:rPr lang="en-US" dirty="0"/>
              <a:t>Omega in Rochester, NY</a:t>
            </a:r>
          </a:p>
          <a:p>
            <a:pPr lvl="1"/>
            <a:r>
              <a:rPr lang="en-US" sz="2000" dirty="0"/>
              <a:t>Understanding observables from experiments</a:t>
            </a:r>
          </a:p>
          <a:p>
            <a:r>
              <a:rPr lang="en-US" sz="2400" dirty="0"/>
              <a:t>Light ions break up and are a challenge to measure and calculate</a:t>
            </a:r>
          </a:p>
          <a:p>
            <a:pPr lvl="1"/>
            <a:r>
              <a:rPr lang="en-US" sz="2000" dirty="0"/>
              <a:t>D (</a:t>
            </a:r>
            <a:r>
              <a:rPr lang="en-US" sz="2000" baseline="30000" dirty="0"/>
              <a:t>2</a:t>
            </a:r>
            <a:r>
              <a:rPr lang="en-US" sz="2000" dirty="0"/>
              <a:t>H), </a:t>
            </a:r>
            <a:r>
              <a:rPr lang="en-US" sz="2000" baseline="30000" dirty="0"/>
              <a:t>6</a:t>
            </a:r>
            <a:r>
              <a:rPr lang="en-US" sz="2000" dirty="0"/>
              <a:t>Li, </a:t>
            </a:r>
            <a:r>
              <a:rPr lang="en-US" sz="2000" baseline="30000" dirty="0"/>
              <a:t>7</a:t>
            </a:r>
            <a:r>
              <a:rPr lang="en-US" sz="2000" dirty="0"/>
              <a:t>Li, and </a:t>
            </a:r>
            <a:r>
              <a:rPr lang="en-US" sz="2000" baseline="30000" dirty="0"/>
              <a:t>7</a:t>
            </a:r>
            <a:r>
              <a:rPr lang="en-US" sz="2000" dirty="0"/>
              <a:t>Be all break up easily</a:t>
            </a:r>
          </a:p>
          <a:p>
            <a:pPr lvl="1"/>
            <a:r>
              <a:rPr lang="en-US" sz="2000" baseline="30000" dirty="0"/>
              <a:t>8</a:t>
            </a:r>
            <a:r>
              <a:rPr lang="en-US" sz="2000" dirty="0"/>
              <a:t>Be, </a:t>
            </a:r>
            <a:r>
              <a:rPr lang="en-US" sz="2000" baseline="30000" dirty="0"/>
              <a:t>8</a:t>
            </a:r>
            <a:r>
              <a:rPr lang="en-US" sz="2000" dirty="0"/>
              <a:t>Li have short lifetimes</a:t>
            </a:r>
          </a:p>
          <a:p>
            <a:pPr lvl="1"/>
            <a:r>
              <a:rPr lang="en-US" sz="2000" dirty="0"/>
              <a:t> </a:t>
            </a:r>
          </a:p>
          <a:p>
            <a:pPr marL="57150" indent="0">
              <a:buNone/>
            </a:pPr>
            <a:endParaRPr lang="en-US" sz="2400" dirty="0"/>
          </a:p>
        </p:txBody>
      </p:sp>
      <p:pic>
        <p:nvPicPr>
          <p:cNvPr id="42" name="Picture 41" descr="A graph of a number of electrons&#10;&#10;Description automatically generated">
            <a:extLst>
              <a:ext uri="{FF2B5EF4-FFF2-40B4-BE49-F238E27FC236}">
                <a16:creationId xmlns:a16="http://schemas.microsoft.com/office/drawing/2014/main" id="{7FD11109-2CC4-D1B3-A250-6B3AC9E36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152628"/>
            <a:ext cx="4361454" cy="315397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68743D0-D91B-EB4E-194D-D1E0D7CACBC3}"/>
              </a:ext>
            </a:extLst>
          </p:cNvPr>
          <p:cNvSpPr txBox="1"/>
          <p:nvPr/>
        </p:nvSpPr>
        <p:spPr>
          <a:xfrm>
            <a:off x="6479593" y="1725575"/>
            <a:ext cx="521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Reactions creating more than two charged products are difficult to experimentally measure and theoretically describe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D75C2F-A1E7-80B7-02BB-6AB888FDED8C}"/>
              </a:ext>
            </a:extLst>
          </p:cNvPr>
          <p:cNvSpPr txBox="1"/>
          <p:nvPr/>
        </p:nvSpPr>
        <p:spPr>
          <a:xfrm>
            <a:off x="6922009" y="2730500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10</a:t>
            </a:r>
            <a:r>
              <a:rPr lang="en-US" dirty="0"/>
              <a:t>B + n → </a:t>
            </a:r>
            <a:r>
              <a:rPr lang="en-US" baseline="30000" dirty="0"/>
              <a:t>8</a:t>
            </a:r>
            <a:r>
              <a:rPr lang="en-US" dirty="0"/>
              <a:t>Be + T → </a:t>
            </a:r>
            <a:r>
              <a:rPr lang="el-GR" dirty="0"/>
              <a:t>α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dirty="0"/>
              <a:t> T </a:t>
            </a:r>
          </a:p>
        </p:txBody>
      </p:sp>
    </p:spTree>
    <p:extLst>
      <p:ext uri="{BB962C8B-B14F-4D97-AF65-F5344CB8AC3E}">
        <p14:creationId xmlns:p14="http://schemas.microsoft.com/office/powerpoint/2010/main" val="1778540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7FC8-ED70-C7D6-EA8F-871D7DA1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OES supports multiple experimental efforts driven by applications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93B3F-EBDB-58E8-8D19-03ADC178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36" y="1479887"/>
            <a:ext cx="7551953" cy="4639108"/>
          </a:xfrm>
        </p:spPr>
        <p:txBody>
          <a:bodyPr>
            <a:normAutofit/>
          </a:bodyPr>
          <a:lstStyle/>
          <a:p>
            <a:r>
              <a:rPr lang="en-US" sz="2400" dirty="0"/>
              <a:t>Data needs identified through sensitivity studies and connections across NNSA offices</a:t>
            </a:r>
          </a:p>
          <a:p>
            <a:r>
              <a:rPr lang="en-US" sz="2400" dirty="0"/>
              <a:t>Challenging measurements taken on by diverse teams</a:t>
            </a:r>
          </a:p>
          <a:p>
            <a:pPr lvl="1"/>
            <a:r>
              <a:rPr lang="en-US" dirty="0"/>
              <a:t>Data are shared with the broader community – improves foundational science understanding</a:t>
            </a:r>
          </a:p>
          <a:p>
            <a:pPr lvl="1"/>
            <a:r>
              <a:rPr lang="en-US" dirty="0"/>
              <a:t>Expanding capabilities for challenging reaction measurements</a:t>
            </a:r>
          </a:p>
          <a:p>
            <a:r>
              <a:rPr lang="en-US" sz="2400" dirty="0"/>
              <a:t>Collaborative effort toward new measurements may be mutually beneficial for NNSA and fusion energy industries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574B4-968B-4B82-5DF4-96D93199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7866" y="6495827"/>
            <a:ext cx="545431" cy="365125"/>
          </a:xfrm>
        </p:spPr>
        <p:txBody>
          <a:bodyPr/>
          <a:lstStyle/>
          <a:p>
            <a:fld id="{71300DEA-5D50-3E48-89ED-3C97A4BD0F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6C61F-7105-67AD-AD47-AA742392D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6" t="9772" r="27256" b="4325"/>
          <a:stretch/>
        </p:blipFill>
        <p:spPr>
          <a:xfrm>
            <a:off x="8546803" y="3961131"/>
            <a:ext cx="1367240" cy="1778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FE3BAA-8968-D313-FA9F-D75E16896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9" t="10776" r="27975" b="3210"/>
          <a:stretch/>
        </p:blipFill>
        <p:spPr>
          <a:xfrm>
            <a:off x="9556091" y="4142186"/>
            <a:ext cx="1415720" cy="1832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F2CAEB-EE97-63A4-4C73-E7550277DA8C}"/>
              </a:ext>
            </a:extLst>
          </p:cNvPr>
          <p:cNvSpPr txBox="1"/>
          <p:nvPr/>
        </p:nvSpPr>
        <p:spPr>
          <a:xfrm>
            <a:off x="9118773" y="1572310"/>
            <a:ext cx="1465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B66BB-E243-3E3E-99A6-AD0A1F64FA55}"/>
              </a:ext>
            </a:extLst>
          </p:cNvPr>
          <p:cNvSpPr txBox="1"/>
          <p:nvPr/>
        </p:nvSpPr>
        <p:spPr>
          <a:xfrm>
            <a:off x="9690869" y="2268471"/>
            <a:ext cx="2242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Foundational Data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Experiment/Theory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6C366-4980-7DFC-2F4C-5F536D2222F6}"/>
              </a:ext>
            </a:extLst>
          </p:cNvPr>
          <p:cNvSpPr txBox="1"/>
          <p:nvPr/>
        </p:nvSpPr>
        <p:spPr>
          <a:xfrm>
            <a:off x="8883132" y="3072560"/>
            <a:ext cx="1882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Evaluation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Reaction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ECA3F-5F2A-5394-8173-88230D9D6165}"/>
              </a:ext>
            </a:extLst>
          </p:cNvPr>
          <p:cNvSpPr txBox="1"/>
          <p:nvPr/>
        </p:nvSpPr>
        <p:spPr>
          <a:xfrm>
            <a:off x="8044329" y="2261291"/>
            <a:ext cx="1594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Nuclear Data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Library</a:t>
            </a:r>
          </a:p>
        </p:txBody>
      </p:sp>
      <p:sp>
        <p:nvSpPr>
          <p:cNvPr id="12" name="Graphic 6" descr="Circles with arrows outline">
            <a:extLst>
              <a:ext uri="{FF2B5EF4-FFF2-40B4-BE49-F238E27FC236}">
                <a16:creationId xmlns:a16="http://schemas.microsoft.com/office/drawing/2014/main" id="{6AA71A91-7E41-80E5-6319-3758866C880D}"/>
              </a:ext>
            </a:extLst>
          </p:cNvPr>
          <p:cNvSpPr/>
          <p:nvPr/>
        </p:nvSpPr>
        <p:spPr>
          <a:xfrm>
            <a:off x="10513592" y="1850142"/>
            <a:ext cx="485141" cy="449613"/>
          </a:xfrm>
          <a:custGeom>
            <a:avLst/>
            <a:gdLst>
              <a:gd name="connsiteX0" fmla="*/ 476501 w 485141"/>
              <a:gd name="connsiteY0" fmla="*/ 260849 h 449613"/>
              <a:gd name="connsiteX1" fmla="*/ 452341 w 485141"/>
              <a:gd name="connsiteY1" fmla="*/ 267039 h 449613"/>
              <a:gd name="connsiteX2" fmla="*/ 452341 w 485141"/>
              <a:gd name="connsiteY2" fmla="*/ 267039 h 449613"/>
              <a:gd name="connsiteX3" fmla="*/ 384446 w 485141"/>
              <a:gd name="connsiteY3" fmla="*/ 381666 h 449613"/>
              <a:gd name="connsiteX4" fmla="*/ 384129 w 485141"/>
              <a:gd name="connsiteY4" fmla="*/ 381666 h 449613"/>
              <a:gd name="connsiteX5" fmla="*/ 37230 w 485141"/>
              <a:gd name="connsiteY5" fmla="*/ 5017 h 449613"/>
              <a:gd name="connsiteX6" fmla="*/ 22769 w 485141"/>
              <a:gd name="connsiteY6" fmla="*/ 767 h 449613"/>
              <a:gd name="connsiteX7" fmla="*/ 768 w 485141"/>
              <a:gd name="connsiteY7" fmla="*/ 12510 h 449613"/>
              <a:gd name="connsiteX8" fmla="*/ 12511 w 485141"/>
              <a:gd name="connsiteY8" fmla="*/ 34512 h 449613"/>
              <a:gd name="connsiteX9" fmla="*/ 13299 w 485141"/>
              <a:gd name="connsiteY9" fmla="*/ 34732 h 449613"/>
              <a:gd name="connsiteX10" fmla="*/ 26737 w 485141"/>
              <a:gd name="connsiteY10" fmla="*/ 38700 h 449613"/>
              <a:gd name="connsiteX11" fmla="*/ 351222 w 485141"/>
              <a:gd name="connsiteY11" fmla="*/ 396956 h 449613"/>
              <a:gd name="connsiteX12" fmla="*/ 350957 w 485141"/>
              <a:gd name="connsiteY12" fmla="*/ 397150 h 449613"/>
              <a:gd name="connsiteX13" fmla="*/ 227918 w 485141"/>
              <a:gd name="connsiteY13" fmla="*/ 324282 h 449613"/>
              <a:gd name="connsiteX14" fmla="*/ 203865 w 485141"/>
              <a:gd name="connsiteY14" fmla="*/ 330872 h 449613"/>
              <a:gd name="connsiteX15" fmla="*/ 209930 w 485141"/>
              <a:gd name="connsiteY15" fmla="*/ 354614 h 449613"/>
              <a:gd name="connsiteX16" fmla="*/ 366176 w 485141"/>
              <a:gd name="connsiteY16" fmla="*/ 447145 h 449613"/>
              <a:gd name="connsiteX17" fmla="*/ 379526 w 485141"/>
              <a:gd name="connsiteY17" fmla="*/ 449068 h 449613"/>
              <a:gd name="connsiteX18" fmla="*/ 390336 w 485141"/>
              <a:gd name="connsiteY18" fmla="*/ 440973 h 449613"/>
              <a:gd name="connsiteX19" fmla="*/ 482674 w 485141"/>
              <a:gd name="connsiteY19" fmla="*/ 285009 h 449613"/>
              <a:gd name="connsiteX20" fmla="*/ 476501 w 485141"/>
              <a:gd name="connsiteY20" fmla="*/ 260849 h 44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141" h="449613">
                <a:moveTo>
                  <a:pt x="476501" y="260849"/>
                </a:moveTo>
                <a:cubicBezTo>
                  <a:pt x="468121" y="255886"/>
                  <a:pt x="457304" y="258657"/>
                  <a:pt x="452341" y="267039"/>
                </a:cubicBezTo>
                <a:cubicBezTo>
                  <a:pt x="452341" y="267039"/>
                  <a:pt x="452341" y="267039"/>
                  <a:pt x="452341" y="267039"/>
                </a:cubicBezTo>
                <a:lnTo>
                  <a:pt x="384446" y="381666"/>
                </a:lnTo>
                <a:cubicBezTo>
                  <a:pt x="384323" y="381860"/>
                  <a:pt x="384182" y="381843"/>
                  <a:pt x="384129" y="381666"/>
                </a:cubicBezTo>
                <a:cubicBezTo>
                  <a:pt x="343577" y="203427"/>
                  <a:pt x="211538" y="60065"/>
                  <a:pt x="37230" y="5017"/>
                </a:cubicBezTo>
                <a:cubicBezTo>
                  <a:pt x="32451" y="3536"/>
                  <a:pt x="27619" y="2107"/>
                  <a:pt x="22769" y="767"/>
                </a:cubicBezTo>
                <a:cubicBezTo>
                  <a:pt x="13451" y="-2065"/>
                  <a:pt x="3600" y="3192"/>
                  <a:pt x="768" y="12510"/>
                </a:cubicBezTo>
                <a:cubicBezTo>
                  <a:pt x="-2066" y="21828"/>
                  <a:pt x="3192" y="31679"/>
                  <a:pt x="12511" y="34512"/>
                </a:cubicBezTo>
                <a:cubicBezTo>
                  <a:pt x="12772" y="34591"/>
                  <a:pt x="13034" y="34665"/>
                  <a:pt x="13299" y="34732"/>
                </a:cubicBezTo>
                <a:cubicBezTo>
                  <a:pt x="17814" y="35989"/>
                  <a:pt x="22293" y="37312"/>
                  <a:pt x="26737" y="38700"/>
                </a:cubicBezTo>
                <a:cubicBezTo>
                  <a:pt x="191641" y="90787"/>
                  <a:pt x="315664" y="227718"/>
                  <a:pt x="351222" y="396956"/>
                </a:cubicBezTo>
                <a:cubicBezTo>
                  <a:pt x="351222" y="397168"/>
                  <a:pt x="351222" y="397256"/>
                  <a:pt x="350957" y="397150"/>
                </a:cubicBezTo>
                <a:lnTo>
                  <a:pt x="227918" y="324282"/>
                </a:lnTo>
                <a:cubicBezTo>
                  <a:pt x="219456" y="319460"/>
                  <a:pt x="208687" y="322411"/>
                  <a:pt x="203865" y="330872"/>
                </a:cubicBezTo>
                <a:cubicBezTo>
                  <a:pt x="199160" y="339129"/>
                  <a:pt x="201842" y="349627"/>
                  <a:pt x="209930" y="354614"/>
                </a:cubicBezTo>
                <a:lnTo>
                  <a:pt x="366176" y="447145"/>
                </a:lnTo>
                <a:cubicBezTo>
                  <a:pt x="370195" y="449530"/>
                  <a:pt x="374997" y="450221"/>
                  <a:pt x="379526" y="449068"/>
                </a:cubicBezTo>
                <a:cubicBezTo>
                  <a:pt x="384060" y="447911"/>
                  <a:pt x="387950" y="444999"/>
                  <a:pt x="390336" y="440973"/>
                </a:cubicBezTo>
                <a:lnTo>
                  <a:pt x="482674" y="285009"/>
                </a:lnTo>
                <a:cubicBezTo>
                  <a:pt x="487640" y="276632"/>
                  <a:pt x="484876" y="265816"/>
                  <a:pt x="476501" y="260849"/>
                </a:cubicBezTo>
                <a:close/>
              </a:path>
            </a:pathLst>
          </a:custGeom>
          <a:solidFill>
            <a:schemeClr val="tx1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3" name="Graphic 6" descr="Circles with arrows outline">
            <a:extLst>
              <a:ext uri="{FF2B5EF4-FFF2-40B4-BE49-F238E27FC236}">
                <a16:creationId xmlns:a16="http://schemas.microsoft.com/office/drawing/2014/main" id="{66F0051A-46CE-9CEA-6099-4593BB35A700}"/>
              </a:ext>
            </a:extLst>
          </p:cNvPr>
          <p:cNvSpPr/>
          <p:nvPr/>
        </p:nvSpPr>
        <p:spPr>
          <a:xfrm rot="19322993">
            <a:off x="10478249" y="3050442"/>
            <a:ext cx="572606" cy="295388"/>
          </a:xfrm>
          <a:custGeom>
            <a:avLst/>
            <a:gdLst>
              <a:gd name="connsiteX0" fmla="*/ 567522 w 572606"/>
              <a:gd name="connsiteY0" fmla="*/ 5306 h 295388"/>
              <a:gd name="connsiteX1" fmla="*/ 542585 w 572606"/>
              <a:gd name="connsiteY1" fmla="*/ 5026 h 295388"/>
              <a:gd name="connsiteX2" fmla="*/ 542569 w 572606"/>
              <a:gd name="connsiteY2" fmla="*/ 5042 h 295388"/>
              <a:gd name="connsiteX3" fmla="*/ 532411 w 572606"/>
              <a:gd name="connsiteY3" fmla="*/ 14706 h 295388"/>
              <a:gd name="connsiteX4" fmla="*/ 59915 w 572606"/>
              <a:gd name="connsiteY4" fmla="*/ 116566 h 295388"/>
              <a:gd name="connsiteX5" fmla="*/ 59915 w 572606"/>
              <a:gd name="connsiteY5" fmla="*/ 116248 h 295388"/>
              <a:gd name="connsiteX6" fmla="*/ 184560 w 572606"/>
              <a:gd name="connsiteY6" fmla="*/ 46114 h 295388"/>
              <a:gd name="connsiteX7" fmla="*/ 191279 w 572606"/>
              <a:gd name="connsiteY7" fmla="*/ 22095 h 295388"/>
              <a:gd name="connsiteX8" fmla="*/ 167260 w 572606"/>
              <a:gd name="connsiteY8" fmla="*/ 15376 h 295388"/>
              <a:gd name="connsiteX9" fmla="*/ 9003 w 572606"/>
              <a:gd name="connsiteY9" fmla="*/ 104433 h 295388"/>
              <a:gd name="connsiteX10" fmla="*/ 2263 w 572606"/>
              <a:gd name="connsiteY10" fmla="*/ 128445 h 295388"/>
              <a:gd name="connsiteX11" fmla="*/ 2266 w 572606"/>
              <a:gd name="connsiteY11" fmla="*/ 128452 h 295388"/>
              <a:gd name="connsiteX12" fmla="*/ 91147 w 572606"/>
              <a:gd name="connsiteY12" fmla="*/ 286391 h 295388"/>
              <a:gd name="connsiteX13" fmla="*/ 115174 w 572606"/>
              <a:gd name="connsiteY13" fmla="*/ 293119 h 295388"/>
              <a:gd name="connsiteX14" fmla="*/ 121902 w 572606"/>
              <a:gd name="connsiteY14" fmla="*/ 269091 h 295388"/>
              <a:gd name="connsiteX15" fmla="*/ 56653 w 572606"/>
              <a:gd name="connsiteY15" fmla="*/ 153017 h 295388"/>
              <a:gd name="connsiteX16" fmla="*/ 56847 w 572606"/>
              <a:gd name="connsiteY16" fmla="*/ 152771 h 295388"/>
              <a:gd name="connsiteX17" fmla="*/ 208173 w 572606"/>
              <a:gd name="connsiteY17" fmla="*/ 175855 h 295388"/>
              <a:gd name="connsiteX18" fmla="*/ 556465 w 572606"/>
              <a:gd name="connsiteY18" fmla="*/ 40612 h 295388"/>
              <a:gd name="connsiteX19" fmla="*/ 567364 w 572606"/>
              <a:gd name="connsiteY19" fmla="*/ 30242 h 295388"/>
              <a:gd name="connsiteX20" fmla="*/ 567522 w 572606"/>
              <a:gd name="connsiteY20" fmla="*/ 5306 h 2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606" h="295388">
                <a:moveTo>
                  <a:pt x="567522" y="5306"/>
                </a:moveTo>
                <a:cubicBezTo>
                  <a:pt x="560714" y="-1658"/>
                  <a:pt x="549549" y="-1783"/>
                  <a:pt x="542585" y="5026"/>
                </a:cubicBezTo>
                <a:cubicBezTo>
                  <a:pt x="542579" y="5031"/>
                  <a:pt x="542574" y="5036"/>
                  <a:pt x="542569" y="5042"/>
                </a:cubicBezTo>
                <a:cubicBezTo>
                  <a:pt x="539218" y="8304"/>
                  <a:pt x="535850" y="11531"/>
                  <a:pt x="532411" y="14706"/>
                </a:cubicBezTo>
                <a:cubicBezTo>
                  <a:pt x="404844" y="131457"/>
                  <a:pt x="224254" y="170388"/>
                  <a:pt x="59915" y="116566"/>
                </a:cubicBezTo>
                <a:cubicBezTo>
                  <a:pt x="59703" y="116566"/>
                  <a:pt x="59686" y="116354"/>
                  <a:pt x="59915" y="116248"/>
                </a:cubicBezTo>
                <a:lnTo>
                  <a:pt x="184560" y="46114"/>
                </a:lnTo>
                <a:cubicBezTo>
                  <a:pt x="193047" y="41336"/>
                  <a:pt x="196056" y="30582"/>
                  <a:pt x="191279" y="22095"/>
                </a:cubicBezTo>
                <a:cubicBezTo>
                  <a:pt x="186501" y="13607"/>
                  <a:pt x="175747" y="10598"/>
                  <a:pt x="167260" y="15376"/>
                </a:cubicBezTo>
                <a:lnTo>
                  <a:pt x="9003" y="104433"/>
                </a:lnTo>
                <a:cubicBezTo>
                  <a:pt x="511" y="109201"/>
                  <a:pt x="-2508" y="119952"/>
                  <a:pt x="2263" y="128445"/>
                </a:cubicBezTo>
                <a:cubicBezTo>
                  <a:pt x="2263" y="128446"/>
                  <a:pt x="2264" y="128450"/>
                  <a:pt x="2266" y="128452"/>
                </a:cubicBezTo>
                <a:lnTo>
                  <a:pt x="91147" y="286391"/>
                </a:lnTo>
                <a:cubicBezTo>
                  <a:pt x="95924" y="294884"/>
                  <a:pt x="106681" y="297896"/>
                  <a:pt x="115174" y="293119"/>
                </a:cubicBezTo>
                <a:cubicBezTo>
                  <a:pt x="123668" y="288342"/>
                  <a:pt x="126680" y="277584"/>
                  <a:pt x="121902" y="269091"/>
                </a:cubicBezTo>
                <a:lnTo>
                  <a:pt x="56653" y="153017"/>
                </a:lnTo>
                <a:cubicBezTo>
                  <a:pt x="56547" y="152806"/>
                  <a:pt x="56653" y="152700"/>
                  <a:pt x="56847" y="152771"/>
                </a:cubicBezTo>
                <a:cubicBezTo>
                  <a:pt x="105831" y="168071"/>
                  <a:pt x="156853" y="175853"/>
                  <a:pt x="208173" y="175855"/>
                </a:cubicBezTo>
                <a:cubicBezTo>
                  <a:pt x="337117" y="176014"/>
                  <a:pt x="461418" y="127746"/>
                  <a:pt x="556465" y="40612"/>
                </a:cubicBezTo>
                <a:cubicBezTo>
                  <a:pt x="560151" y="37226"/>
                  <a:pt x="563766" y="33752"/>
                  <a:pt x="567364" y="30242"/>
                </a:cubicBezTo>
                <a:cubicBezTo>
                  <a:pt x="574293" y="23400"/>
                  <a:pt x="574363" y="12237"/>
                  <a:pt x="567522" y="5306"/>
                </a:cubicBezTo>
                <a:close/>
              </a:path>
            </a:pathLst>
          </a:custGeom>
          <a:solidFill>
            <a:schemeClr val="tx1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4" name="Graphic 6" descr="Circles with arrows outline">
            <a:extLst>
              <a:ext uri="{FF2B5EF4-FFF2-40B4-BE49-F238E27FC236}">
                <a16:creationId xmlns:a16="http://schemas.microsoft.com/office/drawing/2014/main" id="{D3340011-1BA7-FEF3-B6E6-62802A07D295}"/>
              </a:ext>
            </a:extLst>
          </p:cNvPr>
          <p:cNvSpPr/>
          <p:nvPr/>
        </p:nvSpPr>
        <p:spPr>
          <a:xfrm rot="3953461">
            <a:off x="8580712" y="3001064"/>
            <a:ext cx="572606" cy="295388"/>
          </a:xfrm>
          <a:custGeom>
            <a:avLst/>
            <a:gdLst>
              <a:gd name="connsiteX0" fmla="*/ 567522 w 572606"/>
              <a:gd name="connsiteY0" fmla="*/ 5306 h 295388"/>
              <a:gd name="connsiteX1" fmla="*/ 542585 w 572606"/>
              <a:gd name="connsiteY1" fmla="*/ 5026 h 295388"/>
              <a:gd name="connsiteX2" fmla="*/ 542569 w 572606"/>
              <a:gd name="connsiteY2" fmla="*/ 5042 h 295388"/>
              <a:gd name="connsiteX3" fmla="*/ 532411 w 572606"/>
              <a:gd name="connsiteY3" fmla="*/ 14706 h 295388"/>
              <a:gd name="connsiteX4" fmla="*/ 59915 w 572606"/>
              <a:gd name="connsiteY4" fmla="*/ 116566 h 295388"/>
              <a:gd name="connsiteX5" fmla="*/ 59915 w 572606"/>
              <a:gd name="connsiteY5" fmla="*/ 116248 h 295388"/>
              <a:gd name="connsiteX6" fmla="*/ 184560 w 572606"/>
              <a:gd name="connsiteY6" fmla="*/ 46114 h 295388"/>
              <a:gd name="connsiteX7" fmla="*/ 191279 w 572606"/>
              <a:gd name="connsiteY7" fmla="*/ 22095 h 295388"/>
              <a:gd name="connsiteX8" fmla="*/ 167260 w 572606"/>
              <a:gd name="connsiteY8" fmla="*/ 15376 h 295388"/>
              <a:gd name="connsiteX9" fmla="*/ 9003 w 572606"/>
              <a:gd name="connsiteY9" fmla="*/ 104433 h 295388"/>
              <a:gd name="connsiteX10" fmla="*/ 2263 w 572606"/>
              <a:gd name="connsiteY10" fmla="*/ 128445 h 295388"/>
              <a:gd name="connsiteX11" fmla="*/ 2266 w 572606"/>
              <a:gd name="connsiteY11" fmla="*/ 128452 h 295388"/>
              <a:gd name="connsiteX12" fmla="*/ 91147 w 572606"/>
              <a:gd name="connsiteY12" fmla="*/ 286391 h 295388"/>
              <a:gd name="connsiteX13" fmla="*/ 115174 w 572606"/>
              <a:gd name="connsiteY13" fmla="*/ 293119 h 295388"/>
              <a:gd name="connsiteX14" fmla="*/ 121902 w 572606"/>
              <a:gd name="connsiteY14" fmla="*/ 269091 h 295388"/>
              <a:gd name="connsiteX15" fmla="*/ 56653 w 572606"/>
              <a:gd name="connsiteY15" fmla="*/ 153017 h 295388"/>
              <a:gd name="connsiteX16" fmla="*/ 56847 w 572606"/>
              <a:gd name="connsiteY16" fmla="*/ 152771 h 295388"/>
              <a:gd name="connsiteX17" fmla="*/ 208173 w 572606"/>
              <a:gd name="connsiteY17" fmla="*/ 175855 h 295388"/>
              <a:gd name="connsiteX18" fmla="*/ 556465 w 572606"/>
              <a:gd name="connsiteY18" fmla="*/ 40612 h 295388"/>
              <a:gd name="connsiteX19" fmla="*/ 567364 w 572606"/>
              <a:gd name="connsiteY19" fmla="*/ 30242 h 295388"/>
              <a:gd name="connsiteX20" fmla="*/ 567522 w 572606"/>
              <a:gd name="connsiteY20" fmla="*/ 5306 h 2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606" h="295388">
                <a:moveTo>
                  <a:pt x="567522" y="5306"/>
                </a:moveTo>
                <a:cubicBezTo>
                  <a:pt x="560714" y="-1658"/>
                  <a:pt x="549549" y="-1783"/>
                  <a:pt x="542585" y="5026"/>
                </a:cubicBezTo>
                <a:cubicBezTo>
                  <a:pt x="542579" y="5031"/>
                  <a:pt x="542574" y="5036"/>
                  <a:pt x="542569" y="5042"/>
                </a:cubicBezTo>
                <a:cubicBezTo>
                  <a:pt x="539218" y="8304"/>
                  <a:pt x="535850" y="11531"/>
                  <a:pt x="532411" y="14706"/>
                </a:cubicBezTo>
                <a:cubicBezTo>
                  <a:pt x="404844" y="131457"/>
                  <a:pt x="224254" y="170388"/>
                  <a:pt x="59915" y="116566"/>
                </a:cubicBezTo>
                <a:cubicBezTo>
                  <a:pt x="59703" y="116566"/>
                  <a:pt x="59686" y="116354"/>
                  <a:pt x="59915" y="116248"/>
                </a:cubicBezTo>
                <a:lnTo>
                  <a:pt x="184560" y="46114"/>
                </a:lnTo>
                <a:cubicBezTo>
                  <a:pt x="193047" y="41336"/>
                  <a:pt x="196056" y="30582"/>
                  <a:pt x="191279" y="22095"/>
                </a:cubicBezTo>
                <a:cubicBezTo>
                  <a:pt x="186501" y="13607"/>
                  <a:pt x="175747" y="10598"/>
                  <a:pt x="167260" y="15376"/>
                </a:cubicBezTo>
                <a:lnTo>
                  <a:pt x="9003" y="104433"/>
                </a:lnTo>
                <a:cubicBezTo>
                  <a:pt x="511" y="109201"/>
                  <a:pt x="-2508" y="119952"/>
                  <a:pt x="2263" y="128445"/>
                </a:cubicBezTo>
                <a:cubicBezTo>
                  <a:pt x="2263" y="128446"/>
                  <a:pt x="2264" y="128450"/>
                  <a:pt x="2266" y="128452"/>
                </a:cubicBezTo>
                <a:lnTo>
                  <a:pt x="91147" y="286391"/>
                </a:lnTo>
                <a:cubicBezTo>
                  <a:pt x="95924" y="294884"/>
                  <a:pt x="106681" y="297896"/>
                  <a:pt x="115174" y="293119"/>
                </a:cubicBezTo>
                <a:cubicBezTo>
                  <a:pt x="123668" y="288342"/>
                  <a:pt x="126680" y="277584"/>
                  <a:pt x="121902" y="269091"/>
                </a:cubicBezTo>
                <a:lnTo>
                  <a:pt x="56653" y="153017"/>
                </a:lnTo>
                <a:cubicBezTo>
                  <a:pt x="56547" y="152806"/>
                  <a:pt x="56653" y="152700"/>
                  <a:pt x="56847" y="152771"/>
                </a:cubicBezTo>
                <a:cubicBezTo>
                  <a:pt x="105831" y="168071"/>
                  <a:pt x="156853" y="175853"/>
                  <a:pt x="208173" y="175855"/>
                </a:cubicBezTo>
                <a:cubicBezTo>
                  <a:pt x="337117" y="176014"/>
                  <a:pt x="461418" y="127746"/>
                  <a:pt x="556465" y="40612"/>
                </a:cubicBezTo>
                <a:cubicBezTo>
                  <a:pt x="560151" y="37226"/>
                  <a:pt x="563766" y="33752"/>
                  <a:pt x="567364" y="30242"/>
                </a:cubicBezTo>
                <a:cubicBezTo>
                  <a:pt x="574293" y="23400"/>
                  <a:pt x="574363" y="12237"/>
                  <a:pt x="567522" y="5306"/>
                </a:cubicBezTo>
                <a:close/>
              </a:path>
            </a:pathLst>
          </a:custGeom>
          <a:solidFill>
            <a:srgbClr val="000000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5" name="Graphic 6" descr="Circles with arrows outline">
            <a:extLst>
              <a:ext uri="{FF2B5EF4-FFF2-40B4-BE49-F238E27FC236}">
                <a16:creationId xmlns:a16="http://schemas.microsoft.com/office/drawing/2014/main" id="{DF441454-6F5C-21DC-3609-C10D8618B6D3}"/>
              </a:ext>
            </a:extLst>
          </p:cNvPr>
          <p:cNvSpPr/>
          <p:nvPr/>
        </p:nvSpPr>
        <p:spPr>
          <a:xfrm rot="7991509">
            <a:off x="8580712" y="1896770"/>
            <a:ext cx="572606" cy="295388"/>
          </a:xfrm>
          <a:custGeom>
            <a:avLst/>
            <a:gdLst>
              <a:gd name="connsiteX0" fmla="*/ 567522 w 572606"/>
              <a:gd name="connsiteY0" fmla="*/ 5306 h 295388"/>
              <a:gd name="connsiteX1" fmla="*/ 542585 w 572606"/>
              <a:gd name="connsiteY1" fmla="*/ 5026 h 295388"/>
              <a:gd name="connsiteX2" fmla="*/ 542569 w 572606"/>
              <a:gd name="connsiteY2" fmla="*/ 5042 h 295388"/>
              <a:gd name="connsiteX3" fmla="*/ 532411 w 572606"/>
              <a:gd name="connsiteY3" fmla="*/ 14706 h 295388"/>
              <a:gd name="connsiteX4" fmla="*/ 59915 w 572606"/>
              <a:gd name="connsiteY4" fmla="*/ 116566 h 295388"/>
              <a:gd name="connsiteX5" fmla="*/ 59915 w 572606"/>
              <a:gd name="connsiteY5" fmla="*/ 116248 h 295388"/>
              <a:gd name="connsiteX6" fmla="*/ 184560 w 572606"/>
              <a:gd name="connsiteY6" fmla="*/ 46114 h 295388"/>
              <a:gd name="connsiteX7" fmla="*/ 191279 w 572606"/>
              <a:gd name="connsiteY7" fmla="*/ 22095 h 295388"/>
              <a:gd name="connsiteX8" fmla="*/ 167260 w 572606"/>
              <a:gd name="connsiteY8" fmla="*/ 15376 h 295388"/>
              <a:gd name="connsiteX9" fmla="*/ 9003 w 572606"/>
              <a:gd name="connsiteY9" fmla="*/ 104433 h 295388"/>
              <a:gd name="connsiteX10" fmla="*/ 2263 w 572606"/>
              <a:gd name="connsiteY10" fmla="*/ 128445 h 295388"/>
              <a:gd name="connsiteX11" fmla="*/ 2266 w 572606"/>
              <a:gd name="connsiteY11" fmla="*/ 128452 h 295388"/>
              <a:gd name="connsiteX12" fmla="*/ 91147 w 572606"/>
              <a:gd name="connsiteY12" fmla="*/ 286391 h 295388"/>
              <a:gd name="connsiteX13" fmla="*/ 115174 w 572606"/>
              <a:gd name="connsiteY13" fmla="*/ 293119 h 295388"/>
              <a:gd name="connsiteX14" fmla="*/ 121902 w 572606"/>
              <a:gd name="connsiteY14" fmla="*/ 269091 h 295388"/>
              <a:gd name="connsiteX15" fmla="*/ 56653 w 572606"/>
              <a:gd name="connsiteY15" fmla="*/ 153017 h 295388"/>
              <a:gd name="connsiteX16" fmla="*/ 56847 w 572606"/>
              <a:gd name="connsiteY16" fmla="*/ 152771 h 295388"/>
              <a:gd name="connsiteX17" fmla="*/ 208173 w 572606"/>
              <a:gd name="connsiteY17" fmla="*/ 175855 h 295388"/>
              <a:gd name="connsiteX18" fmla="*/ 556465 w 572606"/>
              <a:gd name="connsiteY18" fmla="*/ 40612 h 295388"/>
              <a:gd name="connsiteX19" fmla="*/ 567364 w 572606"/>
              <a:gd name="connsiteY19" fmla="*/ 30242 h 295388"/>
              <a:gd name="connsiteX20" fmla="*/ 567522 w 572606"/>
              <a:gd name="connsiteY20" fmla="*/ 5306 h 2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606" h="295388">
                <a:moveTo>
                  <a:pt x="567522" y="5306"/>
                </a:moveTo>
                <a:cubicBezTo>
                  <a:pt x="560714" y="-1658"/>
                  <a:pt x="549549" y="-1783"/>
                  <a:pt x="542585" y="5026"/>
                </a:cubicBezTo>
                <a:cubicBezTo>
                  <a:pt x="542579" y="5031"/>
                  <a:pt x="542574" y="5036"/>
                  <a:pt x="542569" y="5042"/>
                </a:cubicBezTo>
                <a:cubicBezTo>
                  <a:pt x="539218" y="8304"/>
                  <a:pt x="535850" y="11531"/>
                  <a:pt x="532411" y="14706"/>
                </a:cubicBezTo>
                <a:cubicBezTo>
                  <a:pt x="404844" y="131457"/>
                  <a:pt x="224254" y="170388"/>
                  <a:pt x="59915" y="116566"/>
                </a:cubicBezTo>
                <a:cubicBezTo>
                  <a:pt x="59703" y="116566"/>
                  <a:pt x="59686" y="116354"/>
                  <a:pt x="59915" y="116248"/>
                </a:cubicBezTo>
                <a:lnTo>
                  <a:pt x="184560" y="46114"/>
                </a:lnTo>
                <a:cubicBezTo>
                  <a:pt x="193047" y="41336"/>
                  <a:pt x="196056" y="30582"/>
                  <a:pt x="191279" y="22095"/>
                </a:cubicBezTo>
                <a:cubicBezTo>
                  <a:pt x="186501" y="13607"/>
                  <a:pt x="175747" y="10598"/>
                  <a:pt x="167260" y="15376"/>
                </a:cubicBezTo>
                <a:lnTo>
                  <a:pt x="9003" y="104433"/>
                </a:lnTo>
                <a:cubicBezTo>
                  <a:pt x="511" y="109201"/>
                  <a:pt x="-2508" y="119952"/>
                  <a:pt x="2263" y="128445"/>
                </a:cubicBezTo>
                <a:cubicBezTo>
                  <a:pt x="2263" y="128446"/>
                  <a:pt x="2264" y="128450"/>
                  <a:pt x="2266" y="128452"/>
                </a:cubicBezTo>
                <a:lnTo>
                  <a:pt x="91147" y="286391"/>
                </a:lnTo>
                <a:cubicBezTo>
                  <a:pt x="95924" y="294884"/>
                  <a:pt x="106681" y="297896"/>
                  <a:pt x="115174" y="293119"/>
                </a:cubicBezTo>
                <a:cubicBezTo>
                  <a:pt x="123668" y="288342"/>
                  <a:pt x="126680" y="277584"/>
                  <a:pt x="121902" y="269091"/>
                </a:cubicBezTo>
                <a:lnTo>
                  <a:pt x="56653" y="153017"/>
                </a:lnTo>
                <a:cubicBezTo>
                  <a:pt x="56547" y="152806"/>
                  <a:pt x="56653" y="152700"/>
                  <a:pt x="56847" y="152771"/>
                </a:cubicBezTo>
                <a:cubicBezTo>
                  <a:pt x="105831" y="168071"/>
                  <a:pt x="156853" y="175853"/>
                  <a:pt x="208173" y="175855"/>
                </a:cubicBezTo>
                <a:cubicBezTo>
                  <a:pt x="337117" y="176014"/>
                  <a:pt x="461418" y="127746"/>
                  <a:pt x="556465" y="40612"/>
                </a:cubicBezTo>
                <a:cubicBezTo>
                  <a:pt x="560151" y="37226"/>
                  <a:pt x="563766" y="33752"/>
                  <a:pt x="567364" y="30242"/>
                </a:cubicBezTo>
                <a:cubicBezTo>
                  <a:pt x="574293" y="23400"/>
                  <a:pt x="574363" y="12237"/>
                  <a:pt x="567522" y="5306"/>
                </a:cubicBezTo>
                <a:close/>
              </a:path>
            </a:pathLst>
          </a:custGeom>
          <a:solidFill>
            <a:schemeClr val="tx1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53DB55-0CF5-4860-A360-EEB9760B0D2F}"/>
              </a:ext>
            </a:extLst>
          </p:cNvPr>
          <p:cNvSpPr txBox="1"/>
          <p:nvPr/>
        </p:nvSpPr>
        <p:spPr>
          <a:xfrm>
            <a:off x="10693057" y="1680864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Needs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C535F-F504-A224-096F-BF298A8D2087}"/>
              </a:ext>
            </a:extLst>
          </p:cNvPr>
          <p:cNvSpPr txBox="1"/>
          <p:nvPr/>
        </p:nvSpPr>
        <p:spPr>
          <a:xfrm>
            <a:off x="7857535" y="1699496"/>
            <a:ext cx="1022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Delivery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61B68D-9EED-91D4-5F8A-AD65F53BA7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43" t="14984" r="38143" b="1785"/>
          <a:stretch/>
        </p:blipFill>
        <p:spPr>
          <a:xfrm>
            <a:off x="8156490" y="4266802"/>
            <a:ext cx="1332375" cy="1778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54D880-627E-3D3E-A61A-7D2A18700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72" t="14673" r="38028" b="1784"/>
          <a:stretch/>
        </p:blipFill>
        <p:spPr>
          <a:xfrm>
            <a:off x="8729908" y="4497649"/>
            <a:ext cx="1350938" cy="1778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519D32-04F1-90F7-4F32-DD0D43DFF2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61" t="20033" r="43196" b="1781"/>
          <a:stretch/>
        </p:blipFill>
        <p:spPr>
          <a:xfrm>
            <a:off x="10706814" y="4355548"/>
            <a:ext cx="1311973" cy="1751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4035B6-7605-BF34-7D25-2BFA3C71ED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18" t="15471" r="43160" b="8787"/>
          <a:stretch/>
        </p:blipFill>
        <p:spPr>
          <a:xfrm>
            <a:off x="10519788" y="4975200"/>
            <a:ext cx="1318711" cy="1716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40C6D1-2FC6-40EB-6BCF-FCE95EA92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72" t="13548" r="37428" b="1785"/>
          <a:stretch/>
        </p:blipFill>
        <p:spPr>
          <a:xfrm>
            <a:off x="9386919" y="4790444"/>
            <a:ext cx="1306138" cy="17160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2272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AC32-1CBC-EF15-8256-382FF7A5F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775B4-DF29-F212-B62A-8A45AAFF02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41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B6170509505E47B3F94CD4FDBDF977" ma:contentTypeVersion="14" ma:contentTypeDescription="Create a new document." ma:contentTypeScope="" ma:versionID="55255ee3fe754f37c0d6272f2f2ca1d8">
  <xsd:schema xmlns:xsd="http://www.w3.org/2001/XMLSchema" xmlns:xs="http://www.w3.org/2001/XMLSchema" xmlns:p="http://schemas.microsoft.com/office/2006/metadata/properties" xmlns:ns2="87a49c7f-a249-45a9-a444-58f08a49cefb" xmlns:ns3="21bc415b-719b-4a08-90d1-d88f0b7382db" xmlns:ns4="0a20205c-0631-4ff0-81c6-46eee12fe7e9" targetNamespace="http://schemas.microsoft.com/office/2006/metadata/properties" ma:root="true" ma:fieldsID="740f0c6ec6a0ca2731ec24a824e05567" ns2:_="" ns3:_="" ns4:_="">
    <xsd:import namespace="87a49c7f-a249-45a9-a444-58f08a49cefb"/>
    <xsd:import namespace="21bc415b-719b-4a08-90d1-d88f0b7382db"/>
    <xsd:import namespace="0a20205c-0631-4ff0-81c6-46eee12fe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49c7f-a249-45a9-a444-58f08a49c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c415b-719b-4a08-90d1-d88f0b7382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205c-0631-4ff0-81c6-46eee12fe7e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4988461-8ae0-476b-be39-f1ced47a736a}" ma:internalName="TaxCatchAll" ma:showField="CatchAllData" ma:web="21bc415b-719b-4a08-90d1-d88f0b7382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a49c7f-a249-45a9-a444-58f08a49cefb">
      <Terms xmlns="http://schemas.microsoft.com/office/infopath/2007/PartnerControls"/>
    </lcf76f155ced4ddcb4097134ff3c332f>
    <TaxCatchAll xmlns="0a20205c-0631-4ff0-81c6-46eee12fe7e9" xsi:nil="true"/>
  </documentManagement>
</p:properties>
</file>

<file path=customXml/itemProps1.xml><?xml version="1.0" encoding="utf-8"?>
<ds:datastoreItem xmlns:ds="http://schemas.openxmlformats.org/officeDocument/2006/customXml" ds:itemID="{F20A383D-4D5B-4700-834A-F3CA87893DF8}">
  <ds:schemaRefs>
    <ds:schemaRef ds:uri="0a20205c-0631-4ff0-81c6-46eee12fe7e9"/>
    <ds:schemaRef ds:uri="21bc415b-719b-4a08-90d1-d88f0b7382db"/>
    <ds:schemaRef ds:uri="87a49c7f-a249-45a9-a444-58f08a49ce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DC058A-2965-41B5-A346-E01EE94E83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D17CC0-B2E6-44C0-848F-79C73BDA82D2}">
  <ds:schemaRefs>
    <ds:schemaRef ds:uri="http://purl.org/dc/dcmitype/"/>
    <ds:schemaRef ds:uri="http://schemas.microsoft.com/office/2006/documentManagement/types"/>
    <ds:schemaRef ds:uri="http://purl.org/dc/elements/1.1/"/>
    <ds:schemaRef ds:uri="87a49c7f-a249-45a9-a444-58f08a49cefb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0a20205c-0631-4ff0-81c6-46eee12fe7e9"/>
    <ds:schemaRef ds:uri="21bc415b-719b-4a08-90d1-d88f0b7382d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13490</TotalTime>
  <Words>634</Words>
  <Application>Microsoft Office PowerPoint</Application>
  <PresentationFormat>Widescreen</PresentationFormat>
  <Paragraphs>89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Trade Gothic LT Std Extended</vt:lpstr>
      <vt:lpstr>Wingdings</vt:lpstr>
      <vt:lpstr>Office Theme</vt:lpstr>
      <vt:lpstr>Nuclear Data Toward Predictive Capabilities</vt:lpstr>
      <vt:lpstr>Nuclear Data Pipeline (NA-113 perspective)</vt:lpstr>
      <vt:lpstr>High-precision fission measurements incorporated into ENDF/B data library</vt:lpstr>
      <vt:lpstr>Neutron scatter measurements have been identified as a priority</vt:lpstr>
      <vt:lpstr>Improved reaction cross sections with unstable isotopes require new measurements and theory</vt:lpstr>
      <vt:lpstr>Fusion activities provide an opportunity for collaboration: light ion reactions</vt:lpstr>
      <vt:lpstr>OES supports multiple experimental efforts driven by applications needs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Alejandra Herron</dc:creator>
  <cp:lastModifiedBy>Ressler, Jennifer Jo</cp:lastModifiedBy>
  <cp:revision>40</cp:revision>
  <dcterms:created xsi:type="dcterms:W3CDTF">2020-09-30T16:23:03Z</dcterms:created>
  <dcterms:modified xsi:type="dcterms:W3CDTF">2024-02-23T19:10:46Z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0x010100EDB6170509505E47B3F94CD4FDBDF977</vt:lpwstr>
  </property>
  <property fmtid="{D5CDD505-2E9C-101B-9397-08002B2CF9AE}" pid="3" name="_dlc_DocIdItemGuid">
    <vt:lpwstr>14b7ee77-c58f-467a-b584-a429d8643f72</vt:lpwstr>
  </property>
  <property fmtid="{D5CDD505-2E9C-101B-9397-08002B2CF9AE}" pid="4" name="RunURLWF">
    <vt:lpwstr>1</vt:lpwstr>
  </property>
  <property fmtid="{D5CDD505-2E9C-101B-9397-08002B2CF9AE}" pid="5" name="WorkflowChangePath">
    <vt:lpwstr>7b7da0b5-8f4a-445c-b316-e11aefbdbc1b,4;</vt:lpwstr>
  </property>
  <property fmtid="{D5CDD505-2E9C-101B-9397-08002B2CF9AE}" pid="6" name="MediaServiceImageTags">
    <vt:lpwstr/>
  </property>
</Properties>
</file>