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1"/>
    <p:sldMasterId id="2147483648" r:id="rId2"/>
  </p:sldMasterIdLst>
  <p:notesMasterIdLst>
    <p:notesMasterId r:id="rId23"/>
  </p:notesMasterIdLst>
  <p:handoutMasterIdLst>
    <p:handoutMasterId r:id="rId24"/>
  </p:handoutMasterIdLst>
  <p:sldIdLst>
    <p:sldId id="256" r:id="rId3"/>
    <p:sldId id="257" r:id="rId4"/>
    <p:sldId id="870" r:id="rId5"/>
    <p:sldId id="871" r:id="rId6"/>
    <p:sldId id="894" r:id="rId7"/>
    <p:sldId id="898" r:id="rId8"/>
    <p:sldId id="897" r:id="rId9"/>
    <p:sldId id="891" r:id="rId10"/>
    <p:sldId id="888" r:id="rId11"/>
    <p:sldId id="899" r:id="rId12"/>
    <p:sldId id="884" r:id="rId13"/>
    <p:sldId id="892" r:id="rId14"/>
    <p:sldId id="890" r:id="rId15"/>
    <p:sldId id="893" r:id="rId16"/>
    <p:sldId id="887" r:id="rId17"/>
    <p:sldId id="580" r:id="rId18"/>
    <p:sldId id="901" r:id="rId19"/>
    <p:sldId id="316" r:id="rId20"/>
    <p:sldId id="896" r:id="rId21"/>
    <p:sldId id="8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1B3"/>
    <a:srgbClr val="F8971D"/>
    <a:srgbClr val="132B4E"/>
    <a:srgbClr val="90919C"/>
    <a:srgbClr val="B0B8C9"/>
    <a:srgbClr val="F6A704"/>
    <a:srgbClr val="EF4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22E22B-D2CC-6F42-8D24-8770B5B529F1}" v="65" dt="2024-02-27T14:40:58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9"/>
    <p:restoredTop sz="94674"/>
  </p:normalViewPr>
  <p:slideViewPr>
    <p:cSldViewPr snapToGrid="0">
      <p:cViewPr varScale="1">
        <p:scale>
          <a:sx n="101" d="100"/>
          <a:sy n="101" d="100"/>
        </p:scale>
        <p:origin x="22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2/27/24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2/27/24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386CD-D372-FFD7-B772-6B16D792E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D2DDB0-E624-885C-7FFB-FEE4B95A1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5AA19-2EB9-B96B-7FFC-2C3D38303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C4BD1-492C-6290-2B2B-C8ED387BF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41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9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C2E606-7E0B-0B4A-8955-4487729DC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9902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05E6A-D149-0847-8492-98A25A908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97" y="-12652"/>
            <a:ext cx="12206924" cy="532488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6524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05E6A-D149-0847-8492-98A25A908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905" b="34235"/>
          <a:stretch/>
        </p:blipFill>
        <p:spPr>
          <a:xfrm>
            <a:off x="0" y="0"/>
            <a:ext cx="12192000" cy="652669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50950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444" y="-12653"/>
            <a:ext cx="12236577" cy="536842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059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48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24266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13090-AD91-9E4E-A26F-8BC4969B0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38" y="-12653"/>
            <a:ext cx="12213265" cy="530746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53456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sitting, small, cake&#10;&#10;Description automatically generated">
            <a:extLst>
              <a:ext uri="{FF2B5EF4-FFF2-40B4-BE49-F238E27FC236}">
                <a16:creationId xmlns:a16="http://schemas.microsoft.com/office/drawing/2014/main" id="{43C8883A-1065-6C4E-AAE7-DA4A787AC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633"/>
            <a:ext cx="12192000" cy="52832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57662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CFDBE-C74D-5A41-A781-A9C298C504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75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38109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78503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78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/>
              <a:t>INSERT QUOTE HERE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05E6A-D149-0847-8492-98A25A908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97" y="-12652"/>
            <a:ext cx="12206924" cy="532488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444" y="-12653"/>
            <a:ext cx="12236577" cy="536842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48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61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13090-AD91-9E4E-A26F-8BC4969B0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38" y="-12653"/>
            <a:ext cx="12213265" cy="530746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sitting, small, cake&#10;&#10;Description automatically generated">
            <a:extLst>
              <a:ext uri="{FF2B5EF4-FFF2-40B4-BE49-F238E27FC236}">
                <a16:creationId xmlns:a16="http://schemas.microsoft.com/office/drawing/2014/main" id="{43C8883A-1065-6C4E-AAE7-DA4A787AC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633"/>
            <a:ext cx="12192000" cy="52832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7819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CFDBE-C74D-5A41-A781-A9C298C504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75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black&#10;&#10;Description automatically generated">
            <a:extLst>
              <a:ext uri="{FF2B5EF4-FFF2-40B4-BE49-F238E27FC236}">
                <a16:creationId xmlns:a16="http://schemas.microsoft.com/office/drawing/2014/main" id="{7ED1BC98-0F11-0BD9-E699-A7951D9382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41673"/>
            <a:ext cx="12266085" cy="689967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3785082"/>
            <a:ext cx="12216157" cy="308116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67051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E6B6A-56F7-F6FF-A328-37F0C883E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7905" b="34235"/>
          <a:stretch/>
        </p:blipFill>
        <p:spPr>
          <a:xfrm>
            <a:off x="0" y="0"/>
            <a:ext cx="12192000" cy="652669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3785082"/>
            <a:ext cx="12216157" cy="308116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26266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13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4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/>
              <a:t>INSERT QUOTE HERE</a:t>
            </a:r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19760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4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1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04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0" i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</p:spTree>
    <p:extLst>
      <p:ext uri="{BB962C8B-B14F-4D97-AF65-F5344CB8AC3E}">
        <p14:creationId xmlns:p14="http://schemas.microsoft.com/office/powerpoint/2010/main" val="93317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7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0" i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8" r:id="rId14"/>
    <p:sldLayoutId id="2147483676" r:id="rId15"/>
    <p:sldLayoutId id="2147483696" r:id="rId16"/>
    <p:sldLayoutId id="2147483698" r:id="rId17"/>
    <p:sldLayoutId id="2147483672" r:id="rId18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3.mp4"/><Relationship Id="rId7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40.png"/><Relationship Id="rId4" Type="http://schemas.openxmlformats.org/officeDocument/2006/relationships/video" Target="../media/media3.mp4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CB3BA72A-146F-617A-D41A-AE1EE4DC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662" y="5023945"/>
            <a:ext cx="8734738" cy="857280"/>
          </a:xfrm>
        </p:spPr>
        <p:txBody>
          <a:bodyPr>
            <a:noAutofit/>
          </a:bodyPr>
          <a:lstStyle/>
          <a:p>
            <a:r>
              <a:rPr lang="en-GB" sz="3000" dirty="0"/>
              <a:t>Nuclear data applications to integrated modelling of materials damage</a:t>
            </a:r>
            <a:endParaRPr lang="en-US" sz="30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5E09DE-A1BE-C140-CDC7-7E23DC18E5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661" y="5990118"/>
            <a:ext cx="7324725" cy="588486"/>
          </a:xfrm>
        </p:spPr>
        <p:txBody>
          <a:bodyPr>
            <a:normAutofit/>
          </a:bodyPr>
          <a:lstStyle/>
          <a:p>
            <a:r>
              <a:rPr lang="en-US"/>
              <a:t>Mark Gilbert</a:t>
            </a:r>
            <a:br>
              <a:rPr lang="en-US"/>
            </a:b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F98A1BB-38F1-A390-C6D5-60646B216EA4}"/>
              </a:ext>
            </a:extLst>
          </p:cNvPr>
          <p:cNvSpPr txBox="1">
            <a:spLocks/>
          </p:cNvSpPr>
          <p:nvPr/>
        </p:nvSpPr>
        <p:spPr>
          <a:xfrm>
            <a:off x="307661" y="6353883"/>
            <a:ext cx="11208603" cy="5884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Workshop for Applied Nuclear Data Activities (WANDA 2024)</a:t>
            </a:r>
            <a:br>
              <a:rPr lang="en-US" sz="1400" dirty="0"/>
            </a:br>
            <a:r>
              <a:rPr lang="en-US" sz="1400" dirty="0"/>
              <a:t>February 27, 2024</a:t>
            </a:r>
          </a:p>
        </p:txBody>
      </p:sp>
    </p:spTree>
    <p:extLst>
      <p:ext uri="{BB962C8B-B14F-4D97-AF65-F5344CB8AC3E}">
        <p14:creationId xmlns:p14="http://schemas.microsoft.com/office/powerpoint/2010/main" val="295413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319B5C0-0720-CE42-3E37-97E36BAA4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089212"/>
            <a:ext cx="7202121" cy="1746631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easily explore complex materials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E.g. Fe-50 W-25 Cr-25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While W dominates total PKA rates, the majority are small and will contribute little to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Highest energy events (leading to extended cascades) are Fe/Cr dominated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D6714F2-4FDF-E193-CD8C-0F4568C2E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69AF61-CFF6-5C11-9B2F-1E964E54E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8C92B-46B2-70AB-1E97-F4378591D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162" y="0"/>
            <a:ext cx="5206333" cy="3644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9066F-4129-D81C-CFF8-0E8E53C22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66" y="2708849"/>
            <a:ext cx="4813275" cy="3369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EB2C8-A22C-69D0-2F40-E6345E1CC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605" y="3029119"/>
            <a:ext cx="5036004" cy="3525203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20CC581-4884-A1A6-ABB4-7616D7A7BB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037229-345C-1697-5F78-76EAB7608502}"/>
              </a:ext>
            </a:extLst>
          </p:cNvPr>
          <p:cNvSpPr txBox="1"/>
          <p:nvPr/>
        </p:nvSpPr>
        <p:spPr>
          <a:xfrm>
            <a:off x="4875786" y="3239334"/>
            <a:ext cx="1931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Simple analysis of distance between events is already something that can be related to atomistic modelling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4C6D82-5865-0F5F-6075-3B4C1E86E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5824" y="2483409"/>
            <a:ext cx="866111" cy="70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86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E62FFE-2CF5-A840-9021-9D0381C0D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Fe_bcas">
            <a:hlinkClick r:id="" action="ppaction://media"/>
            <a:extLst>
              <a:ext uri="{FF2B5EF4-FFF2-40B4-BE49-F238E27FC236}">
                <a16:creationId xmlns:a16="http://schemas.microsoft.com/office/drawing/2014/main" id="{4F317C94-7157-5050-F818-022B9233D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06" y="104897"/>
            <a:ext cx="8520431" cy="5964716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B39F42A-0E5E-F35D-26AD-70C53148322E}"/>
              </a:ext>
            </a:extLst>
          </p:cNvPr>
          <p:cNvSpPr txBox="1">
            <a:spLocks/>
          </p:cNvSpPr>
          <p:nvPr/>
        </p:nvSpPr>
        <p:spPr>
          <a:xfrm>
            <a:off x="8025095" y="3087255"/>
            <a:ext cx="3564960" cy="2528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Simple binary collision approximation simulations to predict sequence of displacements due to each PKA event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CD82E5-E41E-9506-203B-9646FEBACF51}"/>
              </a:ext>
            </a:extLst>
          </p:cNvPr>
          <p:cNvSpPr/>
          <p:nvPr/>
        </p:nvSpPr>
        <p:spPr>
          <a:xfrm>
            <a:off x="636465" y="1497548"/>
            <a:ext cx="1220044" cy="8300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Fe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7266637B-AD49-BFF4-BB8F-594F44B46749}"/>
              </a:ext>
            </a:extLst>
          </p:cNvPr>
          <p:cNvSpPr txBox="1">
            <a:spLocks/>
          </p:cNvSpPr>
          <p:nvPr/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r"/>
            <a:r>
              <a:rPr lang="en-US" dirty="0"/>
              <a:t>Prototype next step: BCA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C825032-A46A-5D4C-6A25-593ECC0895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114160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4C4671-D8BF-E11C-9AE9-2686FA6AF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Coding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356C1-2605-A557-4ADA-0C5FE5CF8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BF33F3A-D5D6-019C-AB8F-12F99C4DF2C1}"/>
              </a:ext>
            </a:extLst>
          </p:cNvPr>
          <p:cNvSpPr txBox="1">
            <a:spLocks/>
          </p:cNvSpPr>
          <p:nvPr/>
        </p:nvSpPr>
        <p:spPr>
          <a:xfrm>
            <a:off x="166867" y="942108"/>
            <a:ext cx="10501133" cy="455480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SPECTRA-PKA has been integrated with the BCA code </a:t>
            </a:r>
            <a:r>
              <a:rPr lang="en-GB" dirty="0" err="1"/>
              <a:t>SDTrimSP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Initial processing: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PKA probability distributions (separated by reaction type, target and recoil isotope) calculated by combining nuclear data and input neutron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Time and spatial sampling: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For given ideal atomic lattice</a:t>
            </a:r>
            <a:br>
              <a:rPr lang="en-GB" dirty="0"/>
            </a:br>
            <a:r>
              <a:rPr lang="en-GB" dirty="0"/>
              <a:t>(future development will allow read-in of pre-existing atomic configurations)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Statistical sampling of PKA distributions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Random event: PKA type, location, time, direction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For each </a:t>
            </a:r>
            <a:r>
              <a:rPr lang="en-GB" dirty="0" err="1"/>
              <a:t>PKA</a:t>
            </a:r>
            <a:r>
              <a:rPr lang="en-GB" i="1" baseline="30000" dirty="0" err="1"/>
              <a:t>i</a:t>
            </a:r>
            <a:r>
              <a:rPr lang="en-GB" dirty="0"/>
              <a:t> predicted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Call an instance of </a:t>
            </a:r>
            <a:r>
              <a:rPr lang="en-GB" dirty="0" err="1"/>
              <a:t>SDTrimSP</a:t>
            </a:r>
            <a:endParaRPr lang="en-GB" dirty="0"/>
          </a:p>
          <a:p>
            <a:pPr marL="1257277" lvl="2" indent="-342900">
              <a:buFont typeface="Arial" panose="020B0604020202020204" pitchFamily="34" charset="0"/>
              <a:buChar char="•"/>
            </a:pPr>
            <a:r>
              <a:rPr lang="en-GB" dirty="0"/>
              <a:t>input parameters for material and </a:t>
            </a:r>
            <a:r>
              <a:rPr lang="en-GB" dirty="0" err="1"/>
              <a:t>PKA</a:t>
            </a:r>
            <a:r>
              <a:rPr lang="en-GB" i="1" baseline="30000" dirty="0" err="1"/>
              <a:t>i</a:t>
            </a:r>
            <a:endParaRPr lang="en-GB" i="1" baseline="30000" dirty="0"/>
          </a:p>
          <a:p>
            <a:pPr marL="1257277" lvl="2" indent="-342900">
              <a:buFont typeface="Arial" panose="020B0604020202020204" pitchFamily="34" charset="0"/>
              <a:buChar char="•"/>
            </a:pPr>
            <a:r>
              <a:rPr lang="en-GB" dirty="0"/>
              <a:t>BCA cascade simulation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Process </a:t>
            </a:r>
            <a:r>
              <a:rPr lang="en-GB" dirty="0" err="1"/>
              <a:t>SDTrimSP</a:t>
            </a:r>
            <a:r>
              <a:rPr lang="en-GB" dirty="0"/>
              <a:t> output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E287A-7725-ACC3-2C16-EA9811485E85}"/>
              </a:ext>
            </a:extLst>
          </p:cNvPr>
          <p:cNvSpPr txBox="1"/>
          <p:nvPr/>
        </p:nvSpPr>
        <p:spPr>
          <a:xfrm>
            <a:off x="6485120" y="6018368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https://</a:t>
            </a:r>
            <a:r>
              <a:rPr lang="en-US" err="1"/>
              <a:t>github.com</a:t>
            </a:r>
            <a:r>
              <a:rPr lang="en-US"/>
              <a:t>/</a:t>
            </a:r>
            <a:r>
              <a:rPr lang="en-US" err="1"/>
              <a:t>fispact</a:t>
            </a:r>
            <a:r>
              <a:rPr lang="en-US"/>
              <a:t>/SPECTRA-PKA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763466-AF3A-5ABA-2749-9DF1B6D08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296" y="4119995"/>
            <a:ext cx="3125355" cy="616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17981D-B762-C9F6-5DA1-B001E2844E82}"/>
              </a:ext>
            </a:extLst>
          </p:cNvPr>
          <p:cNvSpPr txBox="1"/>
          <p:nvPr/>
        </p:nvSpPr>
        <p:spPr>
          <a:xfrm>
            <a:off x="9318234" y="352730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Energy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C70E30-1707-D034-DF7F-FDC472AC0BA6}"/>
              </a:ext>
            </a:extLst>
          </p:cNvPr>
          <p:cNvCxnSpPr/>
          <p:nvPr/>
        </p:nvCxnSpPr>
        <p:spPr>
          <a:xfrm flipH="1">
            <a:off x="9576356" y="3863359"/>
            <a:ext cx="199696" cy="256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EAF534-2E4F-160E-E7AA-8E36C124BEA3}"/>
              </a:ext>
            </a:extLst>
          </p:cNvPr>
          <p:cNvSpPr txBox="1"/>
          <p:nvPr/>
        </p:nvSpPr>
        <p:spPr>
          <a:xfrm>
            <a:off x="10233869" y="361111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position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7B2C9E-492B-DA76-3574-2BA02B8C426A}"/>
              </a:ext>
            </a:extLst>
          </p:cNvPr>
          <p:cNvCxnSpPr/>
          <p:nvPr/>
        </p:nvCxnSpPr>
        <p:spPr>
          <a:xfrm flipH="1">
            <a:off x="10491991" y="3947161"/>
            <a:ext cx="199696" cy="256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18DB86-4831-7474-0B74-07C09EE58210}"/>
              </a:ext>
            </a:extLst>
          </p:cNvPr>
          <p:cNvSpPr txBox="1"/>
          <p:nvPr/>
        </p:nvSpPr>
        <p:spPr>
          <a:xfrm>
            <a:off x="9664980" y="485440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F27B9A-3EBD-ABDA-BD16-3E959424D4AC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9975322" y="4633318"/>
            <a:ext cx="55369" cy="221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7C00649-09E1-70EB-B349-7AE6164B4277}"/>
              </a:ext>
            </a:extLst>
          </p:cNvPr>
          <p:cNvSpPr txBox="1"/>
          <p:nvPr/>
        </p:nvSpPr>
        <p:spPr>
          <a:xfrm>
            <a:off x="10548827" y="4905071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direction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A2D742-77B1-997C-3831-45E9B7CF2A87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10914538" y="4683984"/>
            <a:ext cx="162639" cy="221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82C17F-1A27-754C-5673-22AB2FF4B7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3651499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E62FFE-2CF5-A840-9021-9D0381C0D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Fe_bcas">
            <a:hlinkClick r:id="" action="ppaction://media"/>
            <a:extLst>
              <a:ext uri="{FF2B5EF4-FFF2-40B4-BE49-F238E27FC236}">
                <a16:creationId xmlns:a16="http://schemas.microsoft.com/office/drawing/2014/main" id="{4F317C94-7157-5050-F818-022B9233DF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5900" r="4598"/>
          <a:stretch>
            <a:fillRect/>
          </a:stretch>
        </p:blipFill>
        <p:spPr>
          <a:xfrm>
            <a:off x="6428508" y="73891"/>
            <a:ext cx="4756728" cy="418854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CCD82E5-E41E-9506-203B-9646FEBACF51}"/>
              </a:ext>
            </a:extLst>
          </p:cNvPr>
          <p:cNvSpPr/>
          <p:nvPr/>
        </p:nvSpPr>
        <p:spPr>
          <a:xfrm>
            <a:off x="10028279" y="1885475"/>
            <a:ext cx="861394" cy="5898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Fe</a:t>
            </a:r>
          </a:p>
        </p:txBody>
      </p:sp>
      <p:pic>
        <p:nvPicPr>
          <p:cNvPr id="6" name="W_bcas">
            <a:hlinkClick r:id="" action="ppaction://media"/>
            <a:extLst>
              <a:ext uri="{FF2B5EF4-FFF2-40B4-BE49-F238E27FC236}">
                <a16:creationId xmlns:a16="http://schemas.microsoft.com/office/drawing/2014/main" id="{DF939D45-1FED-6EFD-3DB8-53DE610F259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0734" r="19551"/>
          <a:stretch>
            <a:fillRect/>
          </a:stretch>
        </p:blipFill>
        <p:spPr>
          <a:xfrm>
            <a:off x="153605" y="-3948"/>
            <a:ext cx="4248727" cy="4266385"/>
          </a:xfrm>
          <a:prstGeom prst="rect">
            <a:avLst/>
          </a:prstGeom>
        </p:spPr>
      </p:pic>
      <p:pic>
        <p:nvPicPr>
          <p:cNvPr id="8" name="Al_bcas">
            <a:hlinkClick r:id="" action="ppaction://media"/>
            <a:extLst>
              <a:ext uri="{FF2B5EF4-FFF2-40B4-BE49-F238E27FC236}">
                <a16:creationId xmlns:a16="http://schemas.microsoft.com/office/drawing/2014/main" id="{36EAC54E-85FA-EB47-DE7D-5384FE79C90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13071" t="12941" r="18139"/>
          <a:stretch>
            <a:fillRect/>
          </a:stretch>
        </p:blipFill>
        <p:spPr>
          <a:xfrm>
            <a:off x="3528291" y="3536150"/>
            <a:ext cx="3943927" cy="349416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63EDF80-0E2D-B8EC-8E8C-F8F9EB29B174}"/>
              </a:ext>
            </a:extLst>
          </p:cNvPr>
          <p:cNvSpPr/>
          <p:nvPr/>
        </p:nvSpPr>
        <p:spPr>
          <a:xfrm>
            <a:off x="4119417" y="1520505"/>
            <a:ext cx="861394" cy="5898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6165AE-5838-10C6-7759-95534515672B}"/>
              </a:ext>
            </a:extLst>
          </p:cNvPr>
          <p:cNvSpPr/>
          <p:nvPr/>
        </p:nvSpPr>
        <p:spPr>
          <a:xfrm>
            <a:off x="7331261" y="4693362"/>
            <a:ext cx="861394" cy="5898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Al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85811E4-79F3-154A-C241-58C21F82BAFD}"/>
              </a:ext>
            </a:extLst>
          </p:cNvPr>
          <p:cNvSpPr txBox="1">
            <a:spLocks/>
          </p:cNvSpPr>
          <p:nvPr/>
        </p:nvSpPr>
        <p:spPr>
          <a:xfrm>
            <a:off x="8192655" y="3972925"/>
            <a:ext cx="3564960" cy="203074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Even without defect evolution and interaction, integration with BCA reveals differences between materials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6B062C0C-7C16-9DE7-3831-414A00D74239}"/>
              </a:ext>
            </a:extLst>
          </p:cNvPr>
          <p:cNvSpPr txBox="1">
            <a:spLocks/>
          </p:cNvSpPr>
          <p:nvPr/>
        </p:nvSpPr>
        <p:spPr>
          <a:xfrm>
            <a:off x="101600" y="4509902"/>
            <a:ext cx="3759200" cy="132556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More examples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A4E20-B6A8-1FE9-29C8-C973080DA9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159290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113F9-B28B-00F1-4909-90FEA9F6A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9A207D9-067B-CDEB-5F2C-E4B171A93CA4}"/>
              </a:ext>
            </a:extLst>
          </p:cNvPr>
          <p:cNvSpPr txBox="1">
            <a:spLocks/>
          </p:cNvSpPr>
          <p:nvPr/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/>
              <a:t>Iron at different depths from plasma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20B82-6712-8FD8-4132-9B28A1C3D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02196" y="618480"/>
            <a:ext cx="5400000" cy="37799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E067F0-D1C6-FB51-CE45-AC8EC872B1E6}"/>
              </a:ext>
            </a:extLst>
          </p:cNvPr>
          <p:cNvGrpSpPr/>
          <p:nvPr/>
        </p:nvGrpSpPr>
        <p:grpSpPr>
          <a:xfrm>
            <a:off x="250650" y="4762536"/>
            <a:ext cx="2368521" cy="933882"/>
            <a:chOff x="3779084" y="5547820"/>
            <a:chExt cx="2833925" cy="12108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047ED6-8525-BA97-FE7B-9A2D7DC3F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399"/>
            <a:stretch/>
          </p:blipFill>
          <p:spPr>
            <a:xfrm>
              <a:off x="3779084" y="5547820"/>
              <a:ext cx="2664793" cy="121081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6742664-C850-2B60-19A6-93A160335186}"/>
                </a:ext>
              </a:extLst>
            </p:cNvPr>
            <p:cNvSpPr/>
            <p:nvPr/>
          </p:nvSpPr>
          <p:spPr>
            <a:xfrm flipH="1" flipV="1">
              <a:off x="6442495" y="5867362"/>
              <a:ext cx="170514" cy="177165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11340F-B8E0-F532-7783-9BC232308B2B}"/>
                </a:ext>
              </a:extLst>
            </p:cNvPr>
            <p:cNvSpPr/>
            <p:nvPr/>
          </p:nvSpPr>
          <p:spPr>
            <a:xfrm flipH="1" flipV="1">
              <a:off x="6442495" y="6161520"/>
              <a:ext cx="170514" cy="17716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8C7E78F-7E47-B8EA-8FFB-778F5387640A}"/>
                </a:ext>
              </a:extLst>
            </p:cNvPr>
            <p:cNvSpPr/>
            <p:nvPr/>
          </p:nvSpPr>
          <p:spPr>
            <a:xfrm flipH="1" flipV="1">
              <a:off x="6442495" y="6481702"/>
              <a:ext cx="170514" cy="1771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D8422EF-3099-1345-EA39-A8810B19C3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96000" y="560575"/>
            <a:ext cx="5400000" cy="3779999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A44AB4AE-1244-52EB-B3A2-7E0A7EA13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557" y="433814"/>
            <a:ext cx="5400000" cy="37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B518B1-82BD-99B2-F5EF-14D3EC542B2F}"/>
              </a:ext>
            </a:extLst>
          </p:cNvPr>
          <p:cNvSpPr txBox="1"/>
          <p:nvPr/>
        </p:nvSpPr>
        <p:spPr>
          <a:xfrm>
            <a:off x="3568750" y="4942136"/>
            <a:ext cx="4853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Can start to understand the differences that materials will experience as a function of location with a nuclear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FFD8C-8B51-1272-0B48-6B908E78EA3C}"/>
              </a:ext>
            </a:extLst>
          </p:cNvPr>
          <p:cNvSpPr txBox="1"/>
          <p:nvPr/>
        </p:nvSpPr>
        <p:spPr>
          <a:xfrm>
            <a:off x="9525860" y="4583146"/>
            <a:ext cx="2564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On this timescale, nothing seen in VV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8057F9-F0D2-B9AC-0926-93D774A95FDB}"/>
              </a:ext>
            </a:extLst>
          </p:cNvPr>
          <p:cNvSpPr txBox="1"/>
          <p:nvPr/>
        </p:nvSpPr>
        <p:spPr>
          <a:xfrm>
            <a:off x="1523999" y="416684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First wall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28F20C-BD19-E9A3-3269-EAD2B080DB1B}"/>
              </a:ext>
            </a:extLst>
          </p:cNvPr>
          <p:cNvSpPr txBox="1"/>
          <p:nvPr/>
        </p:nvSpPr>
        <p:spPr>
          <a:xfrm>
            <a:off x="5310664" y="4166844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Blanket (~0.3 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F68A61-42FD-D23B-F23C-D91900BAF38A}"/>
              </a:ext>
            </a:extLst>
          </p:cNvPr>
          <p:cNvSpPr txBox="1"/>
          <p:nvPr/>
        </p:nvSpPr>
        <p:spPr>
          <a:xfrm>
            <a:off x="8763517" y="4213814"/>
            <a:ext cx="246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Vacuum vessel (+1 m)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D721821-AB5D-C6BA-2A80-884D7DBF43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30162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30B11286-F5CC-36C2-48B4-F042FDE6D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326" y="2949"/>
            <a:ext cx="8429697" cy="1325564"/>
          </a:xfrm>
        </p:spPr>
        <p:txBody>
          <a:bodyPr/>
          <a:lstStyle/>
          <a:p>
            <a:pPr algn="ctr"/>
            <a:r>
              <a:rPr lang="en-US"/>
              <a:t>Integration outlook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3B1E9-1114-C741-6D9A-477D39799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B9604A5F-F85A-B1F0-8F32-6AD46B8162BD}"/>
              </a:ext>
            </a:extLst>
          </p:cNvPr>
          <p:cNvSpPr/>
          <p:nvPr/>
        </p:nvSpPr>
        <p:spPr>
          <a:xfrm>
            <a:off x="5039736" y="1126289"/>
            <a:ext cx="2100100" cy="1233707"/>
          </a:xfrm>
          <a:prstGeom prst="roundRect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PKA rates &amp; energy distributions from </a:t>
            </a:r>
            <a:r>
              <a:rPr lang="en-GB" b="1" u="sng" dirty="0"/>
              <a:t>nuclear data</a:t>
            </a:r>
            <a:endParaRPr lang="en-US" b="1" u="sng" dirty="0"/>
          </a:p>
        </p:txBody>
      </p:sp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54B1A27D-9329-5388-2B13-17FCE5BB9498}"/>
              </a:ext>
            </a:extLst>
          </p:cNvPr>
          <p:cNvSpPr/>
          <p:nvPr/>
        </p:nvSpPr>
        <p:spPr>
          <a:xfrm>
            <a:off x="1846326" y="4577839"/>
            <a:ext cx="1895912" cy="931178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Neutron fluxes and energy spectra</a:t>
            </a:r>
            <a:endParaRPr lang="en-US"/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01EACD50-92F2-9C08-139B-3463164A8596}"/>
              </a:ext>
            </a:extLst>
          </p:cNvPr>
          <p:cNvSpPr/>
          <p:nvPr/>
        </p:nvSpPr>
        <p:spPr>
          <a:xfrm>
            <a:off x="1877265" y="1178482"/>
            <a:ext cx="1711354" cy="853539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Reactor model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762438-E6C9-F797-C938-AD842C8523A1}"/>
              </a:ext>
            </a:extLst>
          </p:cNvPr>
          <p:cNvSpPr/>
          <p:nvPr/>
        </p:nvSpPr>
        <p:spPr>
          <a:xfrm>
            <a:off x="2049472" y="2873543"/>
            <a:ext cx="1554295" cy="9773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Particle transport 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6894B1-94A3-45BF-AD5B-6A574F3F5E03}"/>
              </a:ext>
            </a:extLst>
          </p:cNvPr>
          <p:cNvSpPr/>
          <p:nvPr/>
        </p:nvSpPr>
        <p:spPr>
          <a:xfrm>
            <a:off x="9546545" y="5366226"/>
            <a:ext cx="2122037" cy="10223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Inventory evolution</a:t>
            </a:r>
          </a:p>
          <a:p>
            <a:pPr algn="ctr"/>
            <a:r>
              <a:rPr lang="en-GB" dirty="0"/>
              <a:t>(FISPACT-II)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C11084-3D26-F234-61EA-FF3799CF63B3}"/>
              </a:ext>
            </a:extLst>
          </p:cNvPr>
          <p:cNvSpPr/>
          <p:nvPr/>
        </p:nvSpPr>
        <p:spPr>
          <a:xfrm>
            <a:off x="8539733" y="1469420"/>
            <a:ext cx="2599322" cy="124952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Damage creation:</a:t>
            </a:r>
            <a:br>
              <a:rPr lang="en-GB"/>
            </a:br>
            <a:r>
              <a:rPr lang="en-GB"/>
              <a:t>BCA and other methods</a:t>
            </a:r>
            <a:endParaRPr lang="en-US"/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1AD79D26-144F-C826-F51E-56C8BCFE68C5}"/>
              </a:ext>
            </a:extLst>
          </p:cNvPr>
          <p:cNvSpPr/>
          <p:nvPr/>
        </p:nvSpPr>
        <p:spPr>
          <a:xfrm>
            <a:off x="4733382" y="1010524"/>
            <a:ext cx="2781595" cy="513414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B432E945-D4C5-3D58-7A14-258EB0DDC479}"/>
              </a:ext>
            </a:extLst>
          </p:cNvPr>
          <p:cNvSpPr/>
          <p:nvPr/>
        </p:nvSpPr>
        <p:spPr>
          <a:xfrm>
            <a:off x="5202574" y="2577525"/>
            <a:ext cx="1786855" cy="872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PKA events in space &amp; time</a:t>
            </a:r>
            <a:endParaRPr lang="en-US"/>
          </a:p>
        </p:txBody>
      </p:sp>
      <p:sp>
        <p:nvSpPr>
          <p:cNvPr id="12" name="Arrow: Up-Down 16">
            <a:extLst>
              <a:ext uri="{FF2B5EF4-FFF2-40B4-BE49-F238E27FC236}">
                <a16:creationId xmlns:a16="http://schemas.microsoft.com/office/drawing/2014/main" id="{4A184D8E-4BE1-2A18-5557-CC113828A7B5}"/>
              </a:ext>
            </a:extLst>
          </p:cNvPr>
          <p:cNvSpPr/>
          <p:nvPr/>
        </p:nvSpPr>
        <p:spPr>
          <a:xfrm rot="15329482">
            <a:off x="7789452" y="1973576"/>
            <a:ext cx="441789" cy="850075"/>
          </a:xfrm>
          <a:prstGeom prst="upDownArrow">
            <a:avLst/>
          </a:prstGeo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7">
            <a:extLst>
              <a:ext uri="{FF2B5EF4-FFF2-40B4-BE49-F238E27FC236}">
                <a16:creationId xmlns:a16="http://schemas.microsoft.com/office/drawing/2014/main" id="{8F171D0B-BB17-FAEF-A2E8-DAA4E451245F}"/>
              </a:ext>
            </a:extLst>
          </p:cNvPr>
          <p:cNvSpPr/>
          <p:nvPr/>
        </p:nvSpPr>
        <p:spPr>
          <a:xfrm>
            <a:off x="5202573" y="3667509"/>
            <a:ext cx="1786855" cy="872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Analysis of cascades from BCA</a:t>
            </a:r>
            <a:endParaRPr lang="en-US"/>
          </a:p>
        </p:txBody>
      </p:sp>
      <p:sp>
        <p:nvSpPr>
          <p:cNvPr id="14" name="Rectangle: Rounded Corners 18">
            <a:extLst>
              <a:ext uri="{FF2B5EF4-FFF2-40B4-BE49-F238E27FC236}">
                <a16:creationId xmlns:a16="http://schemas.microsoft.com/office/drawing/2014/main" id="{59A15C55-F4E4-A773-6546-E586CC1C82DD}"/>
              </a:ext>
            </a:extLst>
          </p:cNvPr>
          <p:cNvSpPr/>
          <p:nvPr/>
        </p:nvSpPr>
        <p:spPr>
          <a:xfrm>
            <a:off x="5230751" y="4698992"/>
            <a:ext cx="1786855" cy="11484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Per reaction analysis (including DPA)</a:t>
            </a:r>
            <a:endParaRPr lang="en-US"/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F1F73124-EE4A-10F7-57F6-1E73D133B28E}"/>
              </a:ext>
            </a:extLst>
          </p:cNvPr>
          <p:cNvSpPr/>
          <p:nvPr/>
        </p:nvSpPr>
        <p:spPr>
          <a:xfrm>
            <a:off x="3828169" y="4883605"/>
            <a:ext cx="766520" cy="441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20">
            <a:extLst>
              <a:ext uri="{FF2B5EF4-FFF2-40B4-BE49-F238E27FC236}">
                <a16:creationId xmlns:a16="http://schemas.microsoft.com/office/drawing/2014/main" id="{EED804F4-821F-4F1C-0456-4A098FB3F8A6}"/>
              </a:ext>
            </a:extLst>
          </p:cNvPr>
          <p:cNvSpPr/>
          <p:nvPr/>
        </p:nvSpPr>
        <p:spPr>
          <a:xfrm rot="5400000">
            <a:off x="2483322" y="2259142"/>
            <a:ext cx="621918" cy="441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21">
            <a:extLst>
              <a:ext uri="{FF2B5EF4-FFF2-40B4-BE49-F238E27FC236}">
                <a16:creationId xmlns:a16="http://schemas.microsoft.com/office/drawing/2014/main" id="{89F0523B-17EF-405A-9B58-ECC743A511D9}"/>
              </a:ext>
            </a:extLst>
          </p:cNvPr>
          <p:cNvSpPr/>
          <p:nvPr/>
        </p:nvSpPr>
        <p:spPr>
          <a:xfrm rot="5400000">
            <a:off x="2557200" y="4017010"/>
            <a:ext cx="501612" cy="441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Curved Up 23">
            <a:extLst>
              <a:ext uri="{FF2B5EF4-FFF2-40B4-BE49-F238E27FC236}">
                <a16:creationId xmlns:a16="http://schemas.microsoft.com/office/drawing/2014/main" id="{12F56EDE-2F66-8D9E-70B3-740FB1BF7B8F}"/>
              </a:ext>
            </a:extLst>
          </p:cNvPr>
          <p:cNvSpPr/>
          <p:nvPr/>
        </p:nvSpPr>
        <p:spPr>
          <a:xfrm rot="453041">
            <a:off x="3163559" y="5805692"/>
            <a:ext cx="7087804" cy="843043"/>
          </a:xfrm>
          <a:prstGeom prst="curvedUpArrow">
            <a:avLst>
              <a:gd name="adj1" fmla="val 25000"/>
              <a:gd name="adj2" fmla="val 5339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Right 24">
            <a:extLst>
              <a:ext uri="{FF2B5EF4-FFF2-40B4-BE49-F238E27FC236}">
                <a16:creationId xmlns:a16="http://schemas.microsoft.com/office/drawing/2014/main" id="{64683595-39D1-3B3A-A199-AA852FBEE4AB}"/>
              </a:ext>
            </a:extLst>
          </p:cNvPr>
          <p:cNvSpPr/>
          <p:nvPr/>
        </p:nvSpPr>
        <p:spPr>
          <a:xfrm rot="11763219">
            <a:off x="7563068" y="5451331"/>
            <a:ext cx="1866514" cy="441787"/>
          </a:xfrm>
          <a:prstGeom prst="rightArrow">
            <a:avLst/>
          </a:prstGeom>
          <a:solidFill>
            <a:schemeClr val="tx1"/>
          </a:solidFill>
          <a:ln w="3492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64A7A37-66C0-13AC-329C-91FE954BEE98}"/>
              </a:ext>
            </a:extLst>
          </p:cNvPr>
          <p:cNvSpPr/>
          <p:nvPr/>
        </p:nvSpPr>
        <p:spPr>
          <a:xfrm>
            <a:off x="8422548" y="3032513"/>
            <a:ext cx="2189679" cy="1269992"/>
          </a:xfrm>
          <a:prstGeom prst="ellipse">
            <a:avLst/>
          </a:prstGeom>
          <a:solidFill>
            <a:srgbClr val="F8971D"/>
          </a:solidFill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solidFill>
                  <a:schemeClr val="bg1"/>
                </a:solidFill>
              </a:rPr>
              <a:t>Defect evolution &amp; material changes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E77036-6187-D937-BCB3-F7AD781420EC}"/>
              </a:ext>
            </a:extLst>
          </p:cNvPr>
          <p:cNvSpPr txBox="1"/>
          <p:nvPr/>
        </p:nvSpPr>
        <p:spPr>
          <a:xfrm>
            <a:off x="5555338" y="6145671"/>
            <a:ext cx="29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SPECTRA-PKA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2" name="Arrow: Right 24">
            <a:extLst>
              <a:ext uri="{FF2B5EF4-FFF2-40B4-BE49-F238E27FC236}">
                <a16:creationId xmlns:a16="http://schemas.microsoft.com/office/drawing/2014/main" id="{7CE45CAB-C9E4-26E1-F4BF-553EEC343BE4}"/>
              </a:ext>
            </a:extLst>
          </p:cNvPr>
          <p:cNvSpPr/>
          <p:nvPr/>
        </p:nvSpPr>
        <p:spPr>
          <a:xfrm>
            <a:off x="7627095" y="3572516"/>
            <a:ext cx="759133" cy="441787"/>
          </a:xfrm>
          <a:prstGeom prst="rightArrow">
            <a:avLst/>
          </a:prstGeom>
          <a:solidFill>
            <a:schemeClr val="tx1"/>
          </a:solidFill>
          <a:ln w="3492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152F13-FACE-102A-27A1-6B744C353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r="565"/>
          <a:stretch>
            <a:fillRect/>
          </a:stretch>
        </p:blipFill>
        <p:spPr>
          <a:xfrm>
            <a:off x="11967" y="2759000"/>
            <a:ext cx="1879627" cy="191620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945EBB-BCFE-0C23-0DF1-0D8C25844F10}"/>
              </a:ext>
            </a:extLst>
          </p:cNvPr>
          <p:cNvCxnSpPr>
            <a:cxnSpLocks/>
          </p:cNvCxnSpPr>
          <p:nvPr/>
        </p:nvCxnSpPr>
        <p:spPr>
          <a:xfrm>
            <a:off x="1366647" y="4029798"/>
            <a:ext cx="603884" cy="6691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7944D11F-7D73-BC49-31D1-88CEB6EB45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99" t="10898" r="34785" b="12549"/>
          <a:stretch/>
        </p:blipFill>
        <p:spPr>
          <a:xfrm>
            <a:off x="101600" y="373022"/>
            <a:ext cx="1603023" cy="2269446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7ED7CB-E410-EB89-5D09-BF26C03F3BCB}"/>
              </a:ext>
            </a:extLst>
          </p:cNvPr>
          <p:cNvCxnSpPr>
            <a:cxnSpLocks/>
          </p:cNvCxnSpPr>
          <p:nvPr/>
        </p:nvCxnSpPr>
        <p:spPr>
          <a:xfrm flipV="1">
            <a:off x="1609522" y="1736431"/>
            <a:ext cx="625678" cy="333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9D0E7B8-144B-77ED-BFE7-C4C97CE09D04}"/>
              </a:ext>
            </a:extLst>
          </p:cNvPr>
          <p:cNvSpPr txBox="1"/>
          <p:nvPr/>
        </p:nvSpPr>
        <p:spPr>
          <a:xfrm>
            <a:off x="7808116" y="4540143"/>
            <a:ext cx="1915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Time-dependent variation in damage source terms</a:t>
            </a:r>
          </a:p>
          <a:p>
            <a:pPr algn="ctr"/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39CB63A9-E4F0-9A4E-7514-ABBDBB5265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416449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C6C9EF-E77D-9B2B-BE27-9B07CD567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285336"/>
            <a:ext cx="10996433" cy="4737637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PKA </a:t>
            </a:r>
            <a:r>
              <a:rPr lang="en-GB" dirty="0">
                <a:latin typeface="Helvetica" pitchFamily="2" charset="0"/>
              </a:rPr>
              <a:t>distribution generator (SPECTRA-PKA) allows for the potential of using</a:t>
            </a:r>
            <a:r>
              <a:rPr lang="en-GB" dirty="0">
                <a:effectLst/>
                <a:latin typeface="Helvetica" pitchFamily="2" charset="0"/>
              </a:rPr>
              <a:t> the full complexity of nuclear-data-based predictions of damage source terms (PKAs) </a:t>
            </a:r>
            <a:r>
              <a:rPr lang="en-GB" dirty="0">
                <a:latin typeface="Helvetica" pitchFamily="2" charset="0"/>
              </a:rPr>
              <a:t>in </a:t>
            </a:r>
            <a:r>
              <a:rPr lang="en-GB" dirty="0">
                <a:effectLst/>
                <a:latin typeface="Helvetica" pitchFamily="2" charset="0"/>
              </a:rPr>
              <a:t>modelling of irradiation damage in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A</a:t>
            </a:r>
            <a:r>
              <a:rPr lang="en-GB" dirty="0">
                <a:effectLst/>
                <a:latin typeface="Helvetica" pitchFamily="2" charset="0"/>
              </a:rPr>
              <a:t>voids the need to reduce the complexity of data transfer using integral metrics like DPA</a:t>
            </a:r>
            <a:br>
              <a:rPr lang="en-GB" dirty="0">
                <a:effectLst/>
                <a:latin typeface="Helvetica" pitchFamily="2" charset="0"/>
              </a:rPr>
            </a:br>
            <a:r>
              <a:rPr lang="en-GB" sz="2100" dirty="0">
                <a:effectLst/>
                <a:latin typeface="Helvetica" pitchFamily="2" charset="0"/>
              </a:rPr>
              <a:t>(DPA is nonetheless are helpful for comparing experiments, and in the future relating back to modelling)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Provides data that can be related to quantities/events in atomistic modelling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Provides the integration link between nuclear engineering designs and materials modelling of damage evolution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Prototype framework involving BCA simulations demonstrates potential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Future developments should adopt alternative or additional techniques to include defect interactions and evolutions in-between PKA events – e.g. dynamics using 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Input nuclear data for PKA evaluation is already available, albeit via additional processing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C46BCB-3DF8-6191-02EB-8118D2D2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984542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B796B-B282-7160-3D6B-5F4158117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72C93DF-837F-AF12-F697-612F7A8955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2546542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600BF-0D14-8C02-7011-A539B6C2A8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45BC2F-F84A-842A-E565-F3586295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1FB263-0A8C-48F3-71C2-F601D7202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B94ABB1-DEB5-7E01-9960-BF12CEDAA0E5}"/>
              </a:ext>
            </a:extLst>
          </p:cNvPr>
          <p:cNvSpPr txBox="1">
            <a:spLocks/>
          </p:cNvSpPr>
          <p:nvPr/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M. Gilbert | WANDA 2024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35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_natural_combined_external+barchart_june2016">
            <a:hlinkClick r:id="" action="ppaction://media"/>
            <a:extLst>
              <a:ext uri="{FF2B5EF4-FFF2-40B4-BE49-F238E27FC236}">
                <a16:creationId xmlns:a16="http://schemas.microsoft.com/office/drawing/2014/main" id="{7027EE40-14C5-86ED-A931-1281D439B8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4503" y="3693648"/>
            <a:ext cx="7976656" cy="3007864"/>
          </a:xfrm>
          <a:prstGeom prst="rect">
            <a:avLst/>
          </a:prstGeom>
        </p:spPr>
      </p:pic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7BC287AF-49F7-2B4C-BBFA-D38D72367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931582"/>
            <a:ext cx="2424637" cy="5369661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Inventory simulations predict how the composition of a material changes with time under (neutron) bombardment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SPECTRA-PKA currently only considers a zero-time snapshot of 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Future: linking to UKAEA FISPACT-II inventory simulator to consider time evolution in PKA distributions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Likely to only be important at long (months, years) timescales</a:t>
            </a:r>
            <a:br>
              <a:rPr lang="en-GB" dirty="0"/>
            </a:br>
            <a:r>
              <a:rPr lang="en-GB" dirty="0"/>
              <a:t>(</a:t>
            </a:r>
            <a:r>
              <a:rPr lang="en-US" sz="2400" dirty="0"/>
              <a:t>Gilbert, Sublet, NME 9 (2016) 576-580</a:t>
            </a:r>
            <a:r>
              <a:rPr lang="en-GB" sz="2400" dirty="0"/>
              <a:t>)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2EF086-6FFD-7B42-8F0F-D9E0B4D2A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 to inventory evolution (burn-up)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1F0C4-A1ED-F94D-BCDF-5010B1C97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AC10BA-25B1-1140-B63F-95CB66B8F3E4}"/>
              </a:ext>
            </a:extLst>
          </p:cNvPr>
          <p:cNvSpPr txBox="1"/>
          <p:nvPr/>
        </p:nvSpPr>
        <p:spPr>
          <a:xfrm>
            <a:off x="8091941" y="6357837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8971D"/>
                </a:solidFill>
              </a:rPr>
              <a:t>Concentration evolution in W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8340AA-063F-345B-C368-CAC0530EFF7A}"/>
              </a:ext>
            </a:extLst>
          </p:cNvPr>
          <p:cNvGrpSpPr>
            <a:grpSpLocks noChangeAspect="1"/>
          </p:cNvGrpSpPr>
          <p:nvPr/>
        </p:nvGrpSpPr>
        <p:grpSpPr>
          <a:xfrm>
            <a:off x="6576566" y="772046"/>
            <a:ext cx="4573205" cy="3149983"/>
            <a:chOff x="6576566" y="772046"/>
            <a:chExt cx="4573205" cy="3149983"/>
          </a:xfrm>
        </p:grpSpPr>
        <p:pic>
          <p:nvPicPr>
            <p:cNvPr id="13" name="Picture 12" descr="A graph of colorful lines&#10;&#10;Description automatically generated with medium confidence">
              <a:extLst>
                <a:ext uri="{FF2B5EF4-FFF2-40B4-BE49-F238E27FC236}">
                  <a16:creationId xmlns:a16="http://schemas.microsoft.com/office/drawing/2014/main" id="{A960578D-0408-C933-563E-02743A520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6566" y="772046"/>
              <a:ext cx="4573205" cy="314998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E3E6932-0344-F181-ED73-C25DDA2846C5}"/>
                </a:ext>
              </a:extLst>
            </p:cNvPr>
            <p:cNvSpPr/>
            <p:nvPr/>
          </p:nvSpPr>
          <p:spPr>
            <a:xfrm>
              <a:off x="7321288" y="798940"/>
              <a:ext cx="451112" cy="265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AACF6A-1A8A-3954-7210-725B6A86E3E7}"/>
              </a:ext>
            </a:extLst>
          </p:cNvPr>
          <p:cNvGrpSpPr>
            <a:grpSpLocks noChangeAspect="1"/>
          </p:cNvGrpSpPr>
          <p:nvPr/>
        </p:nvGrpSpPr>
        <p:grpSpPr>
          <a:xfrm>
            <a:off x="2591504" y="931582"/>
            <a:ext cx="3886785" cy="2677183"/>
            <a:chOff x="265163" y="1016465"/>
            <a:chExt cx="3886785" cy="2677183"/>
          </a:xfrm>
        </p:grpSpPr>
        <p:pic>
          <p:nvPicPr>
            <p:cNvPr id="8" name="Picture 7" descr="A graph of a train going down&#10;&#10;Description automatically generated with medium confidence">
              <a:extLst>
                <a:ext uri="{FF2B5EF4-FFF2-40B4-BE49-F238E27FC236}">
                  <a16:creationId xmlns:a16="http://schemas.microsoft.com/office/drawing/2014/main" id="{43062337-6AFD-E101-E2EC-9735D5D14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163" y="1016465"/>
              <a:ext cx="3886785" cy="267718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F788FD-FF35-9526-DB2B-DAF59A9012D9}"/>
                </a:ext>
              </a:extLst>
            </p:cNvPr>
            <p:cNvSpPr/>
            <p:nvPr/>
          </p:nvSpPr>
          <p:spPr>
            <a:xfrm>
              <a:off x="876220" y="1016465"/>
              <a:ext cx="383877" cy="265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EDD892C-A840-B428-76BA-BE4AD6E0A4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226695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00231-DC3E-9209-7316-B7F19F4AD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8A348E-22F7-CB68-954E-94F3060C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Application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7D93E-6468-FDC5-A33C-FA8C7DA79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85ABB-2197-097D-1742-C98740CCF97F}"/>
              </a:ext>
            </a:extLst>
          </p:cNvPr>
          <p:cNvSpPr txBox="1"/>
          <p:nvPr/>
        </p:nvSpPr>
        <p:spPr>
          <a:xfrm>
            <a:off x="6400799" y="6203034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Gilbert, Marian, Sublet, JNM 467(2015) 121-134</a:t>
            </a:r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458F28E7-1024-CE51-49E3-469CDD36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355" y="1136579"/>
            <a:ext cx="4535007" cy="458484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115719-96C5-4AB2-5377-65A4D874A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6846488" cy="44919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Stochastic cluster dynamics modification of standard rate theory approach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Cluster populations only added to system of equations as they are populated (to avoid computational explosion)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Sampling cumulative distribution functions for Fe and W derived from PKA spectra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simulations highlight the delayed onset of clustering in Fe due to increased annihilation (at 300K) compared to in 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3FA64FB-0A98-CB1A-039D-E640DC64B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133479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67D07B-6A4E-D63B-5302-06285D7DC3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Integration need for fusion materials modelling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PKA distributions as an input to integrated modelling and the derivation from nuclear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Example integrations to modelling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Material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Future and 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30E16D-2559-773D-1094-79F3485FD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6384F6C-744E-6270-3199-AEE208272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F246E-6286-E2C3-3CE6-DBC71F2E58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3556966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D86D2-9C6E-7097-168B-0FD50D2F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1EFEE97-87C3-D6C5-FFD1-FC7912FEB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6" y="1099127"/>
            <a:ext cx="5430369" cy="49238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 energy delivered to materials by the neutron bombardment is more severe than from fission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/>
              <a:t>and the materials have higher functional requirements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39F85DE-BDDC-51D5-1ACE-1280D138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Neutron damage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A1D321-01C6-3DC8-AC4C-0AF38C625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F3777-2128-DE3C-6BC3-F2A88A9A4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07900"/>
            <a:ext cx="3467100" cy="347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4B9B50-7A94-4342-D524-361E41AD6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0" y="2907900"/>
            <a:ext cx="3467100" cy="34798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7477426-5DF2-5E20-DF30-C330F8CAC68D}"/>
              </a:ext>
            </a:extLst>
          </p:cNvPr>
          <p:cNvSpPr/>
          <p:nvPr/>
        </p:nvSpPr>
        <p:spPr>
          <a:xfrm>
            <a:off x="1069576" y="2818816"/>
            <a:ext cx="2578787" cy="38201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Fusion first wall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D74D8C-26D7-E1E9-94DD-0A6706A181E1}"/>
              </a:ext>
            </a:extLst>
          </p:cNvPr>
          <p:cNvSpPr/>
          <p:nvPr/>
        </p:nvSpPr>
        <p:spPr>
          <a:xfrm>
            <a:off x="4806606" y="3325770"/>
            <a:ext cx="2578787" cy="38201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PWR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35A631-1910-A0BC-D172-A4C223ECFB93}"/>
              </a:ext>
            </a:extLst>
          </p:cNvPr>
          <p:cNvSpPr txBox="1"/>
          <p:nvPr/>
        </p:nvSpPr>
        <p:spPr>
          <a:xfrm>
            <a:off x="8010236" y="3516778"/>
            <a:ext cx="3851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Displacements per atom (DPA/</a:t>
            </a:r>
            <a:r>
              <a:rPr lang="en-US" err="1"/>
              <a:t>dpa</a:t>
            </a:r>
            <a:r>
              <a:rPr lang="en-US"/>
              <a:t>) is an atomic-level measure of neutron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1 DPA means that enough “displacement” energy has been absorbed by a material to displace every atom from their lattice sites once</a:t>
            </a:r>
          </a:p>
        </p:txBody>
      </p:sp>
      <p:pic>
        <p:nvPicPr>
          <p:cNvPr id="17" name="Picture 16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1E3DF631-2524-3421-CBD0-7F9C9CBDD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849" y="105175"/>
            <a:ext cx="5728547" cy="2958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7DDD6-8050-BE0B-759F-D93A11BDC6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292123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C1D7EA10-05D4-9EAF-0AAF-FB8A47B7B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4" r="18712"/>
          <a:stretch/>
        </p:blipFill>
        <p:spPr bwMode="auto">
          <a:xfrm>
            <a:off x="4697567" y="3595316"/>
            <a:ext cx="3201653" cy="25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CBC6C-AB14-2A12-FB19-21852EF1E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633727" y="4654426"/>
            <a:ext cx="1992575" cy="211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FB844-DF84-01EC-3AAD-94BBAE46C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E719C443-7D5F-CC4C-3CBA-A3BF6E742456}"/>
              </a:ext>
            </a:extLst>
          </p:cNvPr>
          <p:cNvSpPr/>
          <p:nvPr/>
        </p:nvSpPr>
        <p:spPr>
          <a:xfrm>
            <a:off x="2032000" y="888999"/>
            <a:ext cx="8128000" cy="5079999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F920C18-22B1-DE17-AB01-B207687D31F7}"/>
              </a:ext>
            </a:extLst>
          </p:cNvPr>
          <p:cNvSpPr/>
          <p:nvPr/>
        </p:nvSpPr>
        <p:spPr>
          <a:xfrm>
            <a:off x="3169920" y="4500879"/>
            <a:ext cx="1893824" cy="1468120"/>
          </a:xfrm>
          <a:custGeom>
            <a:avLst/>
            <a:gdLst>
              <a:gd name="connsiteX0" fmla="*/ 0 w 1893824"/>
              <a:gd name="connsiteY0" fmla="*/ 0 h 1468120"/>
              <a:gd name="connsiteX1" fmla="*/ 1893824 w 1893824"/>
              <a:gd name="connsiteY1" fmla="*/ 0 h 1468120"/>
              <a:gd name="connsiteX2" fmla="*/ 1893824 w 1893824"/>
              <a:gd name="connsiteY2" fmla="*/ 1468120 h 1468120"/>
              <a:gd name="connsiteX3" fmla="*/ 0 w 1893824"/>
              <a:gd name="connsiteY3" fmla="*/ 1468120 h 1468120"/>
              <a:gd name="connsiteX4" fmla="*/ 0 w 1893824"/>
              <a:gd name="connsiteY4" fmla="*/ 0 h 146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824" h="1468120">
                <a:moveTo>
                  <a:pt x="0" y="0"/>
                </a:moveTo>
                <a:lnTo>
                  <a:pt x="1893824" y="0"/>
                </a:lnTo>
                <a:lnTo>
                  <a:pt x="1893824" y="1468120"/>
                </a:lnTo>
                <a:lnTo>
                  <a:pt x="0" y="14681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1978" tIns="0" rIns="0" bIns="0" numCol="1" spcCol="1270" anchor="t" anchorCtr="0">
            <a:noAutofit/>
          </a:bodyPr>
          <a:lstStyle/>
          <a:p>
            <a:pPr marL="0" lvl="0" indent="0" algn="l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5800" kern="12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25F09E-C469-08AB-BE4F-C851DDEFC6E9}"/>
              </a:ext>
            </a:extLst>
          </p:cNvPr>
          <p:cNvSpPr/>
          <p:nvPr/>
        </p:nvSpPr>
        <p:spPr>
          <a:xfrm>
            <a:off x="3645367" y="3564869"/>
            <a:ext cx="1162158" cy="3820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2030s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24F56EF-A8B5-F954-C652-37783F96E9B8}"/>
              </a:ext>
            </a:extLst>
          </p:cNvPr>
          <p:cNvSpPr/>
          <p:nvPr/>
        </p:nvSpPr>
        <p:spPr>
          <a:xfrm>
            <a:off x="5120640" y="3205479"/>
            <a:ext cx="1950720" cy="2763519"/>
          </a:xfrm>
          <a:custGeom>
            <a:avLst/>
            <a:gdLst>
              <a:gd name="connsiteX0" fmla="*/ 0 w 1950720"/>
              <a:gd name="connsiteY0" fmla="*/ 0 h 2763519"/>
              <a:gd name="connsiteX1" fmla="*/ 1950720 w 1950720"/>
              <a:gd name="connsiteY1" fmla="*/ 0 h 2763519"/>
              <a:gd name="connsiteX2" fmla="*/ 1950720 w 1950720"/>
              <a:gd name="connsiteY2" fmla="*/ 2763519 h 2763519"/>
              <a:gd name="connsiteX3" fmla="*/ 0 w 1950720"/>
              <a:gd name="connsiteY3" fmla="*/ 2763519 h 2763519"/>
              <a:gd name="connsiteX4" fmla="*/ 0 w 1950720"/>
              <a:gd name="connsiteY4" fmla="*/ 0 h 276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20" h="2763519">
                <a:moveTo>
                  <a:pt x="0" y="0"/>
                </a:moveTo>
                <a:lnTo>
                  <a:pt x="1950720" y="0"/>
                </a:lnTo>
                <a:lnTo>
                  <a:pt x="1950720" y="2763519"/>
                </a:lnTo>
                <a:lnTo>
                  <a:pt x="0" y="27635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2422" tIns="0" rIns="0" bIns="0" numCol="1" spcCol="1270" anchor="t" anchorCtr="0">
            <a:noAutofit/>
          </a:bodyPr>
          <a:lstStyle/>
          <a:p>
            <a:pPr marL="0" lvl="0" indent="0" algn="l" defTabSz="2533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5700" kern="12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1BE8B8E-26DD-0E46-BCAF-60916DBCD06B}"/>
              </a:ext>
            </a:extLst>
          </p:cNvPr>
          <p:cNvSpPr/>
          <p:nvPr/>
        </p:nvSpPr>
        <p:spPr>
          <a:xfrm>
            <a:off x="7437120" y="2438399"/>
            <a:ext cx="1950720" cy="3530600"/>
          </a:xfrm>
          <a:custGeom>
            <a:avLst/>
            <a:gdLst>
              <a:gd name="connsiteX0" fmla="*/ 0 w 1950720"/>
              <a:gd name="connsiteY0" fmla="*/ 0 h 3530600"/>
              <a:gd name="connsiteX1" fmla="*/ 1950720 w 1950720"/>
              <a:gd name="connsiteY1" fmla="*/ 0 h 3530600"/>
              <a:gd name="connsiteX2" fmla="*/ 1950720 w 1950720"/>
              <a:gd name="connsiteY2" fmla="*/ 3530600 h 3530600"/>
              <a:gd name="connsiteX3" fmla="*/ 0 w 1950720"/>
              <a:gd name="connsiteY3" fmla="*/ 3530600 h 3530600"/>
              <a:gd name="connsiteX4" fmla="*/ 0 w 1950720"/>
              <a:gd name="connsiteY4" fmla="*/ 0 h 353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20" h="3530600">
                <a:moveTo>
                  <a:pt x="0" y="0"/>
                </a:moveTo>
                <a:lnTo>
                  <a:pt x="1950720" y="0"/>
                </a:lnTo>
                <a:lnTo>
                  <a:pt x="1950720" y="3530600"/>
                </a:lnTo>
                <a:lnTo>
                  <a:pt x="0" y="3530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9946" tIns="0" rIns="0" bIns="0" numCol="1" spcCol="1270" anchor="t" anchorCtr="0">
            <a:noAutofit/>
          </a:bodyPr>
          <a:lstStyle/>
          <a:p>
            <a:pPr marL="0" lvl="0" indent="0" algn="l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5500" kern="12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D132D9B-3243-AD30-B27D-3ABF07553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304277" y="3946885"/>
            <a:ext cx="1999837" cy="16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2B00727-0AE7-41E6-83F6-59B043993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22" y="5010068"/>
            <a:ext cx="1215448" cy="10283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EP - the UK's prototype fusion energy plant">
            <a:extLst>
              <a:ext uri="{FF2B5EF4-FFF2-40B4-BE49-F238E27FC236}">
                <a16:creationId xmlns:a16="http://schemas.microsoft.com/office/drawing/2014/main" id="{729BF87B-94C8-0437-569A-DDCA7891F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r="17598"/>
          <a:stretch/>
        </p:blipFill>
        <p:spPr bwMode="auto">
          <a:xfrm>
            <a:off x="7412787" y="503352"/>
            <a:ext cx="1460338" cy="153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FDF2B47-98EB-4316-62CC-3219BE1A452F}"/>
              </a:ext>
            </a:extLst>
          </p:cNvPr>
          <p:cNvSpPr/>
          <p:nvPr/>
        </p:nvSpPr>
        <p:spPr>
          <a:xfrm>
            <a:off x="4922946" y="5730332"/>
            <a:ext cx="1162158" cy="38201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ITER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996978-D67C-209E-C407-C0E9A6C965B1}"/>
              </a:ext>
            </a:extLst>
          </p:cNvPr>
          <p:cNvSpPr/>
          <p:nvPr/>
        </p:nvSpPr>
        <p:spPr>
          <a:xfrm>
            <a:off x="6856040" y="1709057"/>
            <a:ext cx="1759640" cy="38201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UK-STEP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2A28A7A-34EA-0FFC-EFB0-7B2E6B2841A6}"/>
              </a:ext>
            </a:extLst>
          </p:cNvPr>
          <p:cNvSpPr/>
          <p:nvPr/>
        </p:nvSpPr>
        <p:spPr>
          <a:xfrm>
            <a:off x="-8838" y="3821683"/>
            <a:ext cx="1162158" cy="38201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JET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2DDC8ED-8722-E7B7-15B1-A2B998C1DCCE}"/>
              </a:ext>
            </a:extLst>
          </p:cNvPr>
          <p:cNvSpPr/>
          <p:nvPr/>
        </p:nvSpPr>
        <p:spPr>
          <a:xfrm>
            <a:off x="2027665" y="5977748"/>
            <a:ext cx="1397736" cy="38201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MASTU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EF4BF3-AE11-2E45-39AD-AD19DF94511C}"/>
              </a:ext>
            </a:extLst>
          </p:cNvPr>
          <p:cNvSpPr/>
          <p:nvPr/>
        </p:nvSpPr>
        <p:spPr>
          <a:xfrm>
            <a:off x="1689973" y="5598801"/>
            <a:ext cx="959133" cy="33064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Now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123294-7A47-AACE-8BDD-DB121C5D0EAD}"/>
              </a:ext>
            </a:extLst>
          </p:cNvPr>
          <p:cNvSpPr/>
          <p:nvPr/>
        </p:nvSpPr>
        <p:spPr>
          <a:xfrm>
            <a:off x="9945770" y="1477166"/>
            <a:ext cx="1673306" cy="69960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/>
              <a:t>Fusion commercial plants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5AF167E-B263-D7E3-1993-AD6484A6248B}"/>
              </a:ext>
            </a:extLst>
          </p:cNvPr>
          <p:cNvSpPr/>
          <p:nvPr/>
        </p:nvSpPr>
        <p:spPr>
          <a:xfrm>
            <a:off x="8806761" y="1835718"/>
            <a:ext cx="1162158" cy="3820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2050s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F8D04BF5-65E3-05FC-38C9-6CBE938D9E3B}"/>
              </a:ext>
            </a:extLst>
          </p:cNvPr>
          <p:cNvSpPr txBox="1">
            <a:spLocks/>
          </p:cNvSpPr>
          <p:nvPr/>
        </p:nvSpPr>
        <p:spPr>
          <a:xfrm>
            <a:off x="166869" y="205430"/>
            <a:ext cx="6904492" cy="683568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Fusion development is accelerating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C0E129D-295E-792A-E76A-D63814079734}"/>
              </a:ext>
            </a:extLst>
          </p:cNvPr>
          <p:cNvSpPr/>
          <p:nvPr/>
        </p:nvSpPr>
        <p:spPr>
          <a:xfrm>
            <a:off x="3510910" y="1206285"/>
            <a:ext cx="2373313" cy="4281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/>
              <a:t>Commercial Fusion</a:t>
            </a:r>
          </a:p>
        </p:txBody>
      </p:sp>
      <p:pic>
        <p:nvPicPr>
          <p:cNvPr id="1028" name="Picture 4" descr="Turning neutrons into fusion fuel | News | MIT Plasma Science and Fusion  Center">
            <a:extLst>
              <a:ext uri="{FF2B5EF4-FFF2-40B4-BE49-F238E27FC236}">
                <a16:creationId xmlns:a16="http://schemas.microsoft.com/office/drawing/2014/main" id="{04AFEE69-0678-D0B2-4D13-580EAAD97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3727" r="19967" b="21915"/>
          <a:stretch/>
        </p:blipFill>
        <p:spPr bwMode="auto">
          <a:xfrm>
            <a:off x="3579681" y="1823578"/>
            <a:ext cx="1837825" cy="14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8081FC5-F161-1928-4464-1ED8BDDF5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270754" y="1543058"/>
            <a:ext cx="1530266" cy="102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okamak Energy's fusion prototype to be built at UKAEA's campus - GOV.UK">
            <a:extLst>
              <a:ext uri="{FF2B5EF4-FFF2-40B4-BE49-F238E27FC236}">
                <a16:creationId xmlns:a16="http://schemas.microsoft.com/office/drawing/2014/main" id="{0D1D01AE-58EC-1CA2-7E6C-4F7511A7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3067" r="23440" b="3742"/>
          <a:stretch/>
        </p:blipFill>
        <p:spPr bwMode="auto">
          <a:xfrm>
            <a:off x="6319994" y="2453851"/>
            <a:ext cx="1317924" cy="158601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1032" name="Picture 8" descr="JT-60SA COOLDOWN">
            <a:extLst>
              <a:ext uri="{FF2B5EF4-FFF2-40B4-BE49-F238E27FC236}">
                <a16:creationId xmlns:a16="http://schemas.microsoft.com/office/drawing/2014/main" id="{30EA2B24-2B4F-7D4D-119F-1F4771B0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900" y="2876611"/>
            <a:ext cx="1418037" cy="14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A0DFE65-756B-0747-1051-E3E6DB82F0F9}"/>
              </a:ext>
            </a:extLst>
          </p:cNvPr>
          <p:cNvSpPr/>
          <p:nvPr/>
        </p:nvSpPr>
        <p:spPr>
          <a:xfrm>
            <a:off x="1447027" y="2657667"/>
            <a:ext cx="1397736" cy="38201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JT-60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050F54-2709-4AA3-5CCE-D508A36DD196}"/>
              </a:ext>
            </a:extLst>
          </p:cNvPr>
          <p:cNvSpPr/>
          <p:nvPr/>
        </p:nvSpPr>
        <p:spPr>
          <a:xfrm>
            <a:off x="7072315" y="2198879"/>
            <a:ext cx="1162158" cy="3820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2040s</a:t>
            </a:r>
          </a:p>
        </p:txBody>
      </p:sp>
      <p:pic>
        <p:nvPicPr>
          <p:cNvPr id="1036" name="Picture 12" descr="ITER ... and then what?">
            <a:extLst>
              <a:ext uri="{FF2B5EF4-FFF2-40B4-BE49-F238E27FC236}">
                <a16:creationId xmlns:a16="http://schemas.microsoft.com/office/drawing/2014/main" id="{C30042CE-851F-0FB8-BC43-FDA3CC40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68" y="2490440"/>
            <a:ext cx="1731663" cy="12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F37FCA02-C364-6818-9051-998A685C69EB}"/>
              </a:ext>
            </a:extLst>
          </p:cNvPr>
          <p:cNvSpPr/>
          <p:nvPr/>
        </p:nvSpPr>
        <p:spPr>
          <a:xfrm>
            <a:off x="9452560" y="3510287"/>
            <a:ext cx="1391419" cy="382016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/>
              <a:t>DEMOs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1FA3B-E4DC-6907-3A98-0EBD06128B60}"/>
              </a:ext>
            </a:extLst>
          </p:cNvPr>
          <p:cNvSpPr txBox="1"/>
          <p:nvPr/>
        </p:nvSpPr>
        <p:spPr>
          <a:xfrm>
            <a:off x="8438704" y="4681231"/>
            <a:ext cx="3180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Prototype and near-commercial fusion reactors to be developed in the next 10-15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5180B1F-ED49-1A9F-675A-CE0A36E2A6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2814232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4D21F4-A1F9-587C-B4CD-4F8D71BF0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1254952"/>
            <a:ext cx="11465690" cy="513274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acceleration puts renewed urgency on solving one of the key outstanding challenges for fusion: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Development of materials that can withstand the harsh fusion environment for sufficient time to make reactor operation commercially viable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Material choices must be sufficiently abundant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Low cost, financially and energetically – to produce, manufacture, and handle after operation (low waste)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facilitate the design and selection of materials, as well as predict their performance, must have reliable predictions of the response of materials to the fusion environment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/>
              <a:t>including neutron interactions </a:t>
            </a:r>
            <a:r>
              <a:rPr lang="en-US" dirty="0">
                <a:sym typeface="Wingdings" pitchFamily="2" charset="2"/>
              </a:rPr>
              <a:t> inventory evolution  transmutation and activation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including neutron interactions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damage creation </a:t>
            </a:r>
            <a:r>
              <a:rPr lang="en-US" dirty="0">
                <a:sym typeface="Wingdings" pitchFamily="2" charset="2"/>
              </a:rPr>
              <a:t> evolution in material properties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u="sng" dirty="0">
                <a:sym typeface="Wingdings" pitchFamily="2" charset="2"/>
              </a:rPr>
              <a:t>Modelling needs to get a head of the physical systems to be useful</a:t>
            </a:r>
            <a:endParaRPr lang="en-US" u="sng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34DC7-36EB-BD37-A8E5-4EEE7CD64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challenge for fusion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94AC1-4759-23C3-680E-514ABE874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5C0BA-FC31-DA28-D0EF-581C7217D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1686843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D57A92-877E-2DB8-C3FB-7BBBC92D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need beyond DPA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7E6CFD-8043-90DE-3AE9-56693086F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3D4AD2F-7B02-06BF-9114-9C4946455DB2}"/>
              </a:ext>
            </a:extLst>
          </p:cNvPr>
          <p:cNvSpPr txBox="1">
            <a:spLocks/>
          </p:cNvSpPr>
          <p:nvPr/>
        </p:nvSpPr>
        <p:spPr>
          <a:xfrm>
            <a:off x="166867" y="1130300"/>
            <a:ext cx="6103536" cy="4892674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material, component, and reactor design and engineering in fusion, the critical need is integrated modelling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DPA is useful for correlating damage dose to changes in </a:t>
            </a:r>
            <a:r>
              <a:rPr lang="en-US" dirty="0" err="1"/>
              <a:t>behaviour</a:t>
            </a:r>
            <a:r>
              <a:rPr lang="en-US" dirty="0"/>
              <a:t> in experiments, but cannot be easily applied as a quantity in material modelling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Even modified DPA (arc-</a:t>
            </a:r>
            <a:r>
              <a:rPr lang="en-US" dirty="0" err="1"/>
              <a:t>dpa</a:t>
            </a:r>
            <a:r>
              <a:rPr lang="en-US" dirty="0"/>
              <a:t>, </a:t>
            </a:r>
            <a:r>
              <a:rPr lang="en-US" dirty="0" err="1"/>
              <a:t>cdpa</a:t>
            </a:r>
            <a:r>
              <a:rPr lang="en-US" dirty="0"/>
              <a:t>, etc.) versions do not help much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Nuclear physics, through data and simulations, needs to (and can) feed directly into integrated damage modelling…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8AC6372-D2FB-E233-0EC7-6643106C2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964" y="2160590"/>
            <a:ext cx="6103536" cy="4491980"/>
          </a:xfrm>
          <a:prstGeom prst="rect">
            <a:avLst/>
          </a:prstGeom>
        </p:spPr>
      </p:pic>
      <p:pic>
        <p:nvPicPr>
          <p:cNvPr id="40" name="Picture 2" descr="STEP - the UK's prototype fusion energy plant">
            <a:extLst>
              <a:ext uri="{FF2B5EF4-FFF2-40B4-BE49-F238E27FC236}">
                <a16:creationId xmlns:a16="http://schemas.microsoft.com/office/drawing/2014/main" id="{78051A2A-DBDF-A1C9-067C-BB8868297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r="17598"/>
          <a:stretch/>
        </p:blipFill>
        <p:spPr bwMode="auto">
          <a:xfrm>
            <a:off x="9348754" y="1348501"/>
            <a:ext cx="1174123" cy="123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3A84B9E-DEB1-8AAC-71BE-8CEA1534B068}"/>
              </a:ext>
            </a:extLst>
          </p:cNvPr>
          <p:cNvSpPr txBox="1"/>
          <p:nvPr/>
        </p:nvSpPr>
        <p:spPr>
          <a:xfrm>
            <a:off x="9650233" y="5262890"/>
            <a:ext cx="237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courtesy of</a:t>
            </a:r>
            <a:br>
              <a:rPr lang="en-US" sz="1400" dirty="0"/>
            </a:br>
            <a:r>
              <a:rPr lang="en-US" sz="1400" dirty="0"/>
              <a:t>J.-C. Sublet</a:t>
            </a:r>
          </a:p>
        </p:txBody>
      </p:sp>
      <p:sp>
        <p:nvSpPr>
          <p:cNvPr id="42" name="Footer Placeholder 3">
            <a:extLst>
              <a:ext uri="{FF2B5EF4-FFF2-40B4-BE49-F238E27FC236}">
                <a16:creationId xmlns:a16="http://schemas.microsoft.com/office/drawing/2014/main" id="{EC68DCC5-836F-B49D-7EC6-2071561DA5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1121829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4C4671-D8BF-E11C-9AE9-2686FA6AF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data defining damage events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356C1-2605-A557-4ADA-0C5FE5CF8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E075EB14-75CA-6CF8-A2D0-7AEB1836F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31936" y="2603028"/>
            <a:ext cx="5875976" cy="36355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69E0B5-531B-D35A-A7E7-413AFDE611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3325" y="2702471"/>
            <a:ext cx="5446865" cy="35361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119B492-9521-E283-58CA-DB698A2B5E37}"/>
              </a:ext>
            </a:extLst>
          </p:cNvPr>
          <p:cNvSpPr txBox="1"/>
          <p:nvPr/>
        </p:nvSpPr>
        <p:spPr>
          <a:xfrm>
            <a:off x="9817100" y="5443780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27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Al(</a:t>
            </a:r>
            <a:r>
              <a:rPr lang="en-US" sz="2400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n,</a:t>
            </a:r>
            <a:r>
              <a:rPr lang="en-US" sz="2400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Symbol" pitchFamily="2" charset="2"/>
              </a:rPr>
              <a:t>a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)</a:t>
            </a:r>
            <a:r>
              <a:rPr lang="en-US" sz="2400" baseline="300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24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9247DF-E0A8-4919-8F64-A501FE9B7199}"/>
              </a:ext>
            </a:extLst>
          </p:cNvPr>
          <p:cNvSpPr txBox="1"/>
          <p:nvPr/>
        </p:nvSpPr>
        <p:spPr>
          <a:xfrm>
            <a:off x="1859652" y="4773658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56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Fe(</a:t>
            </a:r>
            <a:r>
              <a:rPr lang="en-US" sz="2400" dirty="0" err="1">
                <a:solidFill>
                  <a:schemeClr val="accent1">
                    <a:lumMod val="50000"/>
                    <a:lumOff val="50000"/>
                  </a:schemeClr>
                </a:solidFill>
              </a:rPr>
              <a:t>n,elast</a:t>
            </a: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BF33F3A-D5D6-019C-AB8F-12F99C4DF2C1}"/>
              </a:ext>
            </a:extLst>
          </p:cNvPr>
          <p:cNvSpPr txBox="1">
            <a:spLocks/>
          </p:cNvSpPr>
          <p:nvPr/>
        </p:nvSpPr>
        <p:spPr>
          <a:xfrm>
            <a:off x="166868" y="942108"/>
            <a:ext cx="10018854" cy="36355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SPECTRA-PKA is a tool developed to supply data to materials modelling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Using same nuclear data as inventory and transport simulations, but explicitly uses energy dependence of recoiling species as groupwise</a:t>
            </a:r>
            <a:br>
              <a:rPr lang="en-GB" dirty="0"/>
            </a:br>
            <a:r>
              <a:rPr lang="en-GB" dirty="0"/>
              <a:t>matrix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21B032-3ED9-8D77-87CC-E58722E7639C}"/>
              </a:ext>
            </a:extLst>
          </p:cNvPr>
          <p:cNvSpPr txBox="1"/>
          <p:nvPr/>
        </p:nvSpPr>
        <p:spPr>
          <a:xfrm>
            <a:off x="4532299" y="5460163"/>
            <a:ext cx="1931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Typically obtained from NJOY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77FEA07-8249-9410-3682-D22781EB6B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2399788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8C592-4D50-DA67-50EE-9BD3ED986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54BA410-D5CD-CB66-8DDA-D012771A1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093" y="2091635"/>
            <a:ext cx="3279215" cy="8603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DFD1B33-69FD-36CC-0944-C717534D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PKA distributions from SPECTRA-PKA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D42DD2-B5CD-C449-76D5-B7B98CBD8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9" descr="A picture containing light&#10;&#10;Description automatically generated">
            <a:extLst>
              <a:ext uri="{FF2B5EF4-FFF2-40B4-BE49-F238E27FC236}">
                <a16:creationId xmlns:a16="http://schemas.microsoft.com/office/drawing/2014/main" id="{584DEC4B-38A0-2EF1-C39D-F303C298CA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965" y="2149556"/>
            <a:ext cx="4404019" cy="3968457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36B5D91-E889-1E6F-8069-E8F1B2B1998E}"/>
              </a:ext>
            </a:extLst>
          </p:cNvPr>
          <p:cNvSpPr txBox="1">
            <a:spLocks/>
          </p:cNvSpPr>
          <p:nvPr/>
        </p:nvSpPr>
        <p:spPr>
          <a:xfrm>
            <a:off x="166867" y="942108"/>
            <a:ext cx="7153269" cy="36355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Predicts the distribution of primary knock-on atoms (PKAs)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Vector of PKA energies of daughter </a:t>
            </a:r>
            <a:r>
              <a:rPr lang="en-GB" i="1" dirty="0"/>
              <a:t>y</a:t>
            </a:r>
            <a:r>
              <a:rPr lang="en-GB" dirty="0"/>
              <a:t> due to reaction on parent </a:t>
            </a:r>
            <a:r>
              <a:rPr lang="en-GB" i="1" dirty="0"/>
              <a:t>x</a:t>
            </a:r>
            <a:r>
              <a:rPr lang="en-GB" dirty="0"/>
              <a:t>: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i.e. source term for damage creation in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energy distribution is also the starting point for the formulas that derive DPA: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DF2DE-A0A0-5BE2-581C-3F6ABFB41D6C}"/>
              </a:ext>
            </a:extLst>
          </p:cNvPr>
          <p:cNvSpPr txBox="1"/>
          <p:nvPr/>
        </p:nvSpPr>
        <p:spPr>
          <a:xfrm>
            <a:off x="8210536" y="4026713"/>
            <a:ext cx="1212438" cy="11695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Variation in Fe PKAs with depth into a fusion reactor wall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F2B81B-64BD-87C8-EFB4-FD45A79D0513}"/>
              </a:ext>
            </a:extLst>
          </p:cNvPr>
          <p:cNvSpPr txBox="1"/>
          <p:nvPr/>
        </p:nvSpPr>
        <p:spPr>
          <a:xfrm>
            <a:off x="6905367" y="1091313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fispact</a:t>
            </a:r>
            <a:r>
              <a:rPr lang="en-US" dirty="0"/>
              <a:t>/SPECTRA-PKA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6AF12F-BD86-D8E5-066F-656FCEA02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513" y="4722951"/>
            <a:ext cx="5185976" cy="7775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90EE5E-97B7-0452-CA4E-16F834693316}"/>
              </a:ext>
            </a:extLst>
          </p:cNvPr>
          <p:cNvSpPr txBox="1"/>
          <p:nvPr/>
        </p:nvSpPr>
        <p:spPr>
          <a:xfrm>
            <a:off x="4281603" y="4223001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PKA energies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7770F0-B325-1FAC-6DFE-C42FFAF27BC7}"/>
              </a:ext>
            </a:extLst>
          </p:cNvPr>
          <p:cNvCxnSpPr/>
          <p:nvPr/>
        </p:nvCxnSpPr>
        <p:spPr>
          <a:xfrm flipH="1">
            <a:off x="4644137" y="4592333"/>
            <a:ext cx="199696" cy="256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5ED5303-999A-8764-0103-9BDA256ED73E}"/>
              </a:ext>
            </a:extLst>
          </p:cNvPr>
          <p:cNvSpPr txBox="1"/>
          <p:nvPr/>
        </p:nvSpPr>
        <p:spPr>
          <a:xfrm>
            <a:off x="1288476" y="5743199"/>
            <a:ext cx="556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Displacement cross section is proportional to DPA </a:t>
            </a:r>
            <a:r>
              <a:rPr lang="en-US" dirty="0" err="1"/>
              <a:t>xs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03A934-B4E0-E253-BA2B-8E7B113B4E0C}"/>
              </a:ext>
            </a:extLst>
          </p:cNvPr>
          <p:cNvCxnSpPr>
            <a:cxnSpLocks/>
          </p:cNvCxnSpPr>
          <p:nvPr/>
        </p:nvCxnSpPr>
        <p:spPr>
          <a:xfrm flipH="1" flipV="1">
            <a:off x="1723697" y="5195971"/>
            <a:ext cx="767255" cy="547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BA356EE-D5A0-13D8-3DC0-0D6F3F0089CE}"/>
              </a:ext>
            </a:extLst>
          </p:cNvPr>
          <p:cNvSpPr txBox="1"/>
          <p:nvPr/>
        </p:nvSpPr>
        <p:spPr>
          <a:xfrm>
            <a:off x="5858685" y="6258832"/>
            <a:ext cx="405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Gilbert, Marian, Sublet, JNM 467 (2015) 121-134</a:t>
            </a:r>
          </a:p>
          <a:p>
            <a:r>
              <a:rPr lang="en-US" sz="1400"/>
              <a:t>Gilbert, Sublet, JNM 504 (2018) 101-108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60DC2-B173-74EF-2106-2A7524CE10EC}"/>
              </a:ext>
            </a:extLst>
          </p:cNvPr>
          <p:cNvSpPr txBox="1"/>
          <p:nvPr/>
        </p:nvSpPr>
        <p:spPr>
          <a:xfrm rot="16200000">
            <a:off x="6894726" y="2771183"/>
            <a:ext cx="949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deca-eV</a:t>
            </a:r>
            <a:r>
              <a:rPr lang="en-US" sz="1400" baseline="30000" dirty="0"/>
              <a:t>-1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CF0860-C016-8417-797D-15DC82C69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764" y="5377110"/>
            <a:ext cx="2400483" cy="3779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F4CDF0-A246-0FFB-5151-D6CBFF9A8157}"/>
              </a:ext>
            </a:extLst>
          </p:cNvPr>
          <p:cNvSpPr txBox="1"/>
          <p:nvPr/>
        </p:nvSpPr>
        <p:spPr>
          <a:xfrm>
            <a:off x="5097395" y="2450550"/>
            <a:ext cx="1649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(2015 paper notation)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645B19-6A16-2FD7-E521-5372BE21DBB7}"/>
              </a:ext>
            </a:extLst>
          </p:cNvPr>
          <p:cNvSpPr txBox="1"/>
          <p:nvPr/>
        </p:nvSpPr>
        <p:spPr>
          <a:xfrm>
            <a:off x="5484447" y="4561200"/>
            <a:ext cx="1649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(2018 paper notation)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BF5B914E-B08E-FACE-D9AE-C456780618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2175789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A4C4671-D8BF-E11C-9AE9-2686FA6AF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Atomistic integration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356C1-2605-A557-4ADA-0C5FE5CF8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BF33F3A-D5D6-019C-AB8F-12F99C4DF2C1}"/>
              </a:ext>
            </a:extLst>
          </p:cNvPr>
          <p:cNvSpPr txBox="1">
            <a:spLocks/>
          </p:cNvSpPr>
          <p:nvPr/>
        </p:nvSpPr>
        <p:spPr>
          <a:xfrm>
            <a:off x="166867" y="942107"/>
            <a:ext cx="5529739" cy="53010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An obvious application of PKA distributions is as a source term for dynamic simulations (e.g. MD) of damage cascades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MD simulations typically only consider single cascades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or overlapping cascades of the same energy in artificially high dose scenarios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SPECTRA-PKA provides nuclear physics-based energy and time distributions of PKA events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Could enable better-informed dynamics simulations of damage creation and evolution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But integration into a modelling framework is needed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509D37-4641-B72B-7A42-9FF0559D55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99" t="16446" r="17730" b="9436"/>
          <a:stretch/>
        </p:blipFill>
        <p:spPr>
          <a:xfrm>
            <a:off x="6425557" y="378373"/>
            <a:ext cx="3381936" cy="292351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7F0BCA-677E-5E9F-AB37-774C83923B1B}"/>
              </a:ext>
            </a:extLst>
          </p:cNvPr>
          <p:cNvSpPr txBox="1"/>
          <p:nvPr/>
        </p:nvSpPr>
        <p:spPr>
          <a:xfrm>
            <a:off x="8116525" y="611365"/>
            <a:ext cx="1614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150keV PKA cascade in W</a:t>
            </a:r>
            <a:br>
              <a:rPr lang="en-US" sz="1400"/>
            </a:br>
            <a:r>
              <a:rPr lang="en-US" sz="1400"/>
              <a:t>(A. Sand 2012)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74D78D-AC8C-72A2-FA2B-59E6906F6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544" y="3446444"/>
            <a:ext cx="4215757" cy="31932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95AFFD-6336-6ECB-A585-453E32A38830}"/>
              </a:ext>
            </a:extLst>
          </p:cNvPr>
          <p:cNvSpPr txBox="1"/>
          <p:nvPr/>
        </p:nvSpPr>
        <p:spPr>
          <a:xfrm>
            <a:off x="10155795" y="4087555"/>
            <a:ext cx="16146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Defect populations in overlapping 150 keV PKA cascades in W</a:t>
            </a:r>
          </a:p>
          <a:p>
            <a:pPr algn="ctr"/>
            <a:r>
              <a:rPr lang="en-US" sz="1400"/>
              <a:t>(Sand et al. JNM 2018)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053B5-BE43-9F25-7FBA-89ECC552E8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1698328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e_pkas">
            <a:hlinkClick r:id="" action="ppaction://media"/>
            <a:extLst>
              <a:ext uri="{FF2B5EF4-FFF2-40B4-BE49-F238E27FC236}">
                <a16:creationId xmlns:a16="http://schemas.microsoft.com/office/drawing/2014/main" id="{F0D698B6-E68C-B9A0-C4BB-B51C5D7ED6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7741" y="2762300"/>
            <a:ext cx="6067391" cy="42474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B85648-6BB5-F6AA-D3F7-59EF0A80F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3F14C-DAB9-96EB-B61A-AF9D1760E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62" y="743275"/>
            <a:ext cx="4778981" cy="4131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493DD-01A7-59E6-7BEA-D18116E6D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528" y="128740"/>
            <a:ext cx="3467100" cy="294640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FE7029A-5C2D-9537-6200-81FB829DC598}"/>
              </a:ext>
            </a:extLst>
          </p:cNvPr>
          <p:cNvSpPr txBox="1">
            <a:spLocks/>
          </p:cNvSpPr>
          <p:nvPr/>
        </p:nvSpPr>
        <p:spPr>
          <a:xfrm>
            <a:off x="166868" y="4886035"/>
            <a:ext cx="6418660" cy="15016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Starting point: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Statistical sampling of cumulative PKA distributions to build up a spatial and temporal sequence of PKA events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736033-0F63-7CDE-1592-B2AAD9B28883}"/>
              </a:ext>
            </a:extLst>
          </p:cNvPr>
          <p:cNvSpPr txBox="1"/>
          <p:nvPr/>
        </p:nvSpPr>
        <p:spPr>
          <a:xfrm>
            <a:off x="4309964" y="2967335"/>
            <a:ext cx="2200787" cy="92333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PKA distributions in materials under fusion conditions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6639C-A1F5-AFA3-05B9-DDC2D060171C}"/>
              </a:ext>
            </a:extLst>
          </p:cNvPr>
          <p:cNvSpPr txBox="1"/>
          <p:nvPr/>
        </p:nvSpPr>
        <p:spPr>
          <a:xfrm>
            <a:off x="9154437" y="829117"/>
            <a:ext cx="1939687" cy="923330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Cumulative distributions for sampling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ED2C3-3C9A-191E-6F12-AC03C152F0AA}"/>
              </a:ext>
            </a:extLst>
          </p:cNvPr>
          <p:cNvSpPr txBox="1"/>
          <p:nvPr/>
        </p:nvSpPr>
        <p:spPr>
          <a:xfrm>
            <a:off x="10124280" y="2984395"/>
            <a:ext cx="1458120" cy="646331"/>
          </a:xfrm>
          <a:prstGeom prst="rect">
            <a:avLst/>
          </a:prstGeom>
          <a:solidFill>
            <a:schemeClr val="accent2"/>
          </a:solidFill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PKA event sequence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D941994-FD9C-7686-AA6C-36D29060561F}"/>
              </a:ext>
            </a:extLst>
          </p:cNvPr>
          <p:cNvSpPr/>
          <p:nvPr/>
        </p:nvSpPr>
        <p:spPr>
          <a:xfrm rot="20809885">
            <a:off x="5618809" y="1752447"/>
            <a:ext cx="781991" cy="3442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BB060203-506E-7159-7B70-3172A2312933}"/>
              </a:ext>
            </a:extLst>
          </p:cNvPr>
          <p:cNvSpPr/>
          <p:nvPr/>
        </p:nvSpPr>
        <p:spPr>
          <a:xfrm rot="5651239">
            <a:off x="7474470" y="2590196"/>
            <a:ext cx="781991" cy="3442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E53B307-A6A8-D40B-0807-C114674579D9}"/>
              </a:ext>
            </a:extLst>
          </p:cNvPr>
          <p:cNvSpPr/>
          <p:nvPr/>
        </p:nvSpPr>
        <p:spPr>
          <a:xfrm rot="1358784">
            <a:off x="5736497" y="4178193"/>
            <a:ext cx="781991" cy="3442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BE69DB-79FD-903B-416D-2D3E44913DC1}"/>
              </a:ext>
            </a:extLst>
          </p:cNvPr>
          <p:cNvSpPr/>
          <p:nvPr/>
        </p:nvSpPr>
        <p:spPr>
          <a:xfrm>
            <a:off x="10537847" y="3852821"/>
            <a:ext cx="850631" cy="5224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Fe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3D2717C9-C461-C7F2-844A-B7FAEE460135}"/>
              </a:ext>
            </a:extLst>
          </p:cNvPr>
          <p:cNvSpPr txBox="1">
            <a:spLocks/>
          </p:cNvSpPr>
          <p:nvPr/>
        </p:nvSpPr>
        <p:spPr>
          <a:xfrm>
            <a:off x="166868" y="102916"/>
            <a:ext cx="10018853" cy="62368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Framework: Sampling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40B26-B9BA-BB78-EB64-CFA9919141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7008821" cy="365125"/>
          </a:xfrm>
        </p:spPr>
        <p:txBody>
          <a:bodyPr/>
          <a:lstStyle/>
          <a:p>
            <a:r>
              <a:rPr lang="en-US" dirty="0"/>
              <a:t>M. Gilbert | WANDA 2024</a:t>
            </a:r>
          </a:p>
        </p:txBody>
      </p:sp>
    </p:spTree>
    <p:extLst>
      <p:ext uri="{BB962C8B-B14F-4D97-AF65-F5344CB8AC3E}">
        <p14:creationId xmlns:p14="http://schemas.microsoft.com/office/powerpoint/2010/main" val="11840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325AAA7-C2CB-1247-887C-D432C13BE658}" vid="{B7CD28BF-0E91-8D4F-96E6-393E7A0E0FA1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325AAA7-C2CB-1247-887C-D432C13BE658}" vid="{B7CD28BF-0E91-8D4F-96E6-393E7A0E0FA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2156</TotalTime>
  <Words>1445</Words>
  <Application>Microsoft Macintosh PowerPoint</Application>
  <PresentationFormat>Widescreen</PresentationFormat>
  <Paragraphs>198</Paragraphs>
  <Slides>20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Helvetica</vt:lpstr>
      <vt:lpstr>Symbol</vt:lpstr>
      <vt:lpstr>Wingdings</vt:lpstr>
      <vt:lpstr>1_Office Theme</vt:lpstr>
      <vt:lpstr>Office Theme</vt:lpstr>
      <vt:lpstr>PowerPoint Presentation</vt:lpstr>
      <vt:lpstr>Outline</vt:lpstr>
      <vt:lpstr>PowerPoint Presentation</vt:lpstr>
      <vt:lpstr>Material challenge for fusion</vt:lpstr>
      <vt:lpstr>Integration need beyond DPA</vt:lpstr>
      <vt:lpstr>Nuclear data defining damage events</vt:lpstr>
      <vt:lpstr>PKA distributions from SPECTRA-PKA</vt:lpstr>
      <vt:lpstr>Atomistic integration</vt:lpstr>
      <vt:lpstr>PowerPoint Presentation</vt:lpstr>
      <vt:lpstr>Interpretation example</vt:lpstr>
      <vt:lpstr>PowerPoint Presentation</vt:lpstr>
      <vt:lpstr>Coding details</vt:lpstr>
      <vt:lpstr>PowerPoint Presentation</vt:lpstr>
      <vt:lpstr>PowerPoint Presentation</vt:lpstr>
      <vt:lpstr>Integration outlook</vt:lpstr>
      <vt:lpstr>Summary</vt:lpstr>
      <vt:lpstr>Thank You</vt:lpstr>
      <vt:lpstr>Link to inventory evolution (burn-up)</vt:lpstr>
      <vt:lpstr>Example Application</vt:lpstr>
      <vt:lpstr>Neutron damage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Gilbert, Mark R</dc:creator>
  <cp:lastModifiedBy>Gilbert, Mark R</cp:lastModifiedBy>
  <cp:revision>2</cp:revision>
  <cp:lastPrinted>2023-05-02T21:40:36Z</cp:lastPrinted>
  <dcterms:created xsi:type="dcterms:W3CDTF">2023-04-24T22:22:58Z</dcterms:created>
  <dcterms:modified xsi:type="dcterms:W3CDTF">2024-02-27T15:45:43Z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2021-03-23T14:57:21Z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69519163-bbee-47c6-b34d-4d2c75a2a834</vt:lpwstr>
  </property>
  <property fmtid="{D5CDD505-2E9C-101B-9397-08002B2CF9AE}" pid="8" name="MSIP_Label_22759de7-3255-46b5-8dfe-736652f9c6c1_ContentBits">
    <vt:lpwstr>0</vt:lpwstr>
  </property>
</Properties>
</file>