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5" r:id="rId4"/>
  </p:sldMasterIdLst>
  <p:notesMasterIdLst>
    <p:notesMasterId r:id="rId21"/>
  </p:notesMasterIdLst>
  <p:sldIdLst>
    <p:sldId id="257" r:id="rId5"/>
    <p:sldId id="284" r:id="rId6"/>
    <p:sldId id="285" r:id="rId7"/>
    <p:sldId id="286" r:id="rId8"/>
    <p:sldId id="279" r:id="rId9"/>
    <p:sldId id="287" r:id="rId10"/>
    <p:sldId id="288" r:id="rId11"/>
    <p:sldId id="289" r:id="rId12"/>
    <p:sldId id="290" r:id="rId13"/>
    <p:sldId id="278" r:id="rId14"/>
    <p:sldId id="291" r:id="rId15"/>
    <p:sldId id="292" r:id="rId16"/>
    <p:sldId id="280" r:id="rId17"/>
    <p:sldId id="294" r:id="rId18"/>
    <p:sldId id="274" r:id="rId19"/>
    <p:sldId id="293"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912" userDrawn="1">
          <p15:clr>
            <a:srgbClr val="A4A3A4"/>
          </p15:clr>
        </p15:guide>
        <p15:guide id="4"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8B39BF-9CE5-43D5-25CC-5A2A9F9BAC9A}" name="Katelyn Morales" initials="KM" userId="S::kmorales@cspfirm.com::42c29381-57a0-4148-811e-1bfa226148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euzer, Rebecca" initials="KR" lastIdx="6" clrIdx="0">
    <p:extLst>
      <p:ext uri="{19B8F6BF-5375-455C-9EA6-DF929625EA0E}">
        <p15:presenceInfo xmlns:p15="http://schemas.microsoft.com/office/powerpoint/2012/main" userId="S::rebecca.kreuzer@pnnl.gov::c82de852-eab7-4740-927e-5d9bcc07b0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C5B"/>
    <a:srgbClr val="7AC143"/>
    <a:srgbClr val="075A78"/>
    <a:srgbClr val="007F71"/>
    <a:srgbClr val="0EA6DF"/>
    <a:srgbClr val="9C1C4A"/>
    <a:srgbClr val="F36E21"/>
    <a:srgbClr val="0066FF"/>
    <a:srgbClr val="66FF33"/>
    <a:srgbClr val="D6E8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139" autoAdjust="0"/>
  </p:normalViewPr>
  <p:slideViewPr>
    <p:cSldViewPr snapToGrid="0" snapToObjects="1">
      <p:cViewPr varScale="1">
        <p:scale>
          <a:sx n="110" d="100"/>
          <a:sy n="110" d="100"/>
        </p:scale>
        <p:origin x="114" y="618"/>
      </p:cViewPr>
      <p:guideLst>
        <p:guide orient="horz" pos="39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F474C63-A88F-0341-BC64-ED7333418195}" type="datetimeFigureOut">
              <a:rPr lang="en-US" smtClean="0"/>
              <a:t>2/22/2024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99B82A0-ECA1-0F4F-9BA7-4F044CEC8E74}" type="slidenum">
              <a:rPr lang="en-US" smtClean="0"/>
              <a:t>‹#›</a:t>
            </a:fld>
            <a:endParaRPr lang="en-US"/>
          </a:p>
        </p:txBody>
      </p:sp>
    </p:spTree>
    <p:extLst>
      <p:ext uri="{BB962C8B-B14F-4D97-AF65-F5344CB8AC3E}">
        <p14:creationId xmlns:p14="http://schemas.microsoft.com/office/powerpoint/2010/main" val="3636148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MCRE-ENG-PRSNT-0034</a:t>
            </a:r>
          </a:p>
        </p:txBody>
      </p:sp>
      <p:sp>
        <p:nvSpPr>
          <p:cNvPr id="4" name="Slide Number Placeholder 3"/>
          <p:cNvSpPr>
            <a:spLocks noGrp="1"/>
          </p:cNvSpPr>
          <p:nvPr>
            <p:ph type="sldNum" sz="quarter" idx="5"/>
          </p:nvPr>
        </p:nvSpPr>
        <p:spPr/>
        <p:txBody>
          <a:bodyPr/>
          <a:lstStyle/>
          <a:p>
            <a:fld id="{799B82A0-ECA1-0F4F-9BA7-4F044CEC8E74}" type="slidenum">
              <a:rPr lang="en-US" smtClean="0"/>
              <a:t>2</a:t>
            </a:fld>
            <a:endParaRPr lang="en-US"/>
          </a:p>
        </p:txBody>
      </p:sp>
    </p:spTree>
    <p:extLst>
      <p:ext uri="{BB962C8B-B14F-4D97-AF65-F5344CB8AC3E}">
        <p14:creationId xmlns:p14="http://schemas.microsoft.com/office/powerpoint/2010/main" val="3195491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ENDF/B VII.1 updated the resonance parameter evaluation in the resolved resonance regions with the multilevel Reich-Moore R-matrix formalism – that evaluation used new capture and transmission measurements from the Oak Ridge Electron Linear Accelerator (ORELA) which produced data up to 1.2 MeV.</a:t>
            </a:r>
          </a:p>
          <a:p>
            <a:endParaRPr lang="en-US" dirty="0"/>
          </a:p>
          <a:p>
            <a:r>
              <a:rPr lang="en-US" dirty="0"/>
              <a:t>This evaluation focused on the 35Cl(</a:t>
            </a:r>
            <a:r>
              <a:rPr lang="en-US" dirty="0" err="1"/>
              <a:t>n,p</a:t>
            </a:r>
            <a:r>
              <a:rPr lang="en-US" dirty="0"/>
              <a:t>) up to the 103.5 keV resonance and the 35Cl(</a:t>
            </a:r>
            <a:r>
              <a:rPr lang="en-US" dirty="0" err="1"/>
              <a:t>n,gamma</a:t>
            </a:r>
            <a:r>
              <a:rPr lang="en-US" dirty="0"/>
              <a:t>) resonances, and the 35Cl(</a:t>
            </a:r>
            <a:r>
              <a:rPr lang="en-US" dirty="0" err="1"/>
              <a:t>n,p</a:t>
            </a:r>
            <a:r>
              <a:rPr lang="en-US" dirty="0"/>
              <a:t>) cross section was unconstrainted between 103.5 keV and 1.2 MeV.</a:t>
            </a:r>
          </a:p>
          <a:p>
            <a:endParaRPr lang="en-US" dirty="0"/>
          </a:p>
          <a:p>
            <a:r>
              <a:rPr lang="en-US" dirty="0"/>
              <a:t>This evaluation gave uncertainties in the resonance parameters from which an uncertainty matrices could be derived – this evaluation did identify large uncertainties for the 35Cl(</a:t>
            </a:r>
            <a:r>
              <a:rPr lang="en-US" dirty="0" err="1"/>
              <a:t>n,p</a:t>
            </a:r>
            <a:r>
              <a:rPr lang="en-US" dirty="0"/>
              <a:t>) reaction.</a:t>
            </a:r>
          </a:p>
        </p:txBody>
      </p:sp>
      <p:sp>
        <p:nvSpPr>
          <p:cNvPr id="4" name="Slide Number Placeholder 3"/>
          <p:cNvSpPr>
            <a:spLocks noGrp="1"/>
          </p:cNvSpPr>
          <p:nvPr>
            <p:ph type="sldNum" sz="quarter" idx="5"/>
          </p:nvPr>
        </p:nvSpPr>
        <p:spPr/>
        <p:txBody>
          <a:bodyPr/>
          <a:lstStyle/>
          <a:p>
            <a:fld id="{799B82A0-ECA1-0F4F-9BA7-4F044CEC8E74}" type="slidenum">
              <a:rPr lang="en-US" smtClean="0"/>
              <a:t>4</a:t>
            </a:fld>
            <a:endParaRPr lang="en-US"/>
          </a:p>
        </p:txBody>
      </p:sp>
    </p:spTree>
    <p:extLst>
      <p:ext uri="{BB962C8B-B14F-4D97-AF65-F5344CB8AC3E}">
        <p14:creationId xmlns:p14="http://schemas.microsoft.com/office/powerpoint/2010/main" val="2470742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MCRE-ENG-PRSNT-0034</a:t>
            </a:r>
          </a:p>
        </p:txBody>
      </p:sp>
      <p:sp>
        <p:nvSpPr>
          <p:cNvPr id="4" name="Slide Number Placeholder 3"/>
          <p:cNvSpPr>
            <a:spLocks noGrp="1"/>
          </p:cNvSpPr>
          <p:nvPr>
            <p:ph type="sldNum" sz="quarter" idx="5"/>
          </p:nvPr>
        </p:nvSpPr>
        <p:spPr/>
        <p:txBody>
          <a:bodyPr/>
          <a:lstStyle/>
          <a:p>
            <a:fld id="{799B82A0-ECA1-0F4F-9BA7-4F044CEC8E74}" type="slidenum">
              <a:rPr lang="en-US" smtClean="0"/>
              <a:t>14</a:t>
            </a:fld>
            <a:endParaRPr lang="en-US"/>
          </a:p>
        </p:txBody>
      </p:sp>
    </p:spTree>
    <p:extLst>
      <p:ext uri="{BB962C8B-B14F-4D97-AF65-F5344CB8AC3E}">
        <p14:creationId xmlns:p14="http://schemas.microsoft.com/office/powerpoint/2010/main" val="1720816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MCRE-ENG-PRSNT-0034</a:t>
            </a:r>
          </a:p>
        </p:txBody>
      </p:sp>
      <p:sp>
        <p:nvSpPr>
          <p:cNvPr id="4" name="Slide Number Placeholder 3"/>
          <p:cNvSpPr>
            <a:spLocks noGrp="1"/>
          </p:cNvSpPr>
          <p:nvPr>
            <p:ph type="sldNum" sz="quarter" idx="5"/>
          </p:nvPr>
        </p:nvSpPr>
        <p:spPr/>
        <p:txBody>
          <a:bodyPr/>
          <a:lstStyle/>
          <a:p>
            <a:fld id="{799B82A0-ECA1-0F4F-9BA7-4F044CEC8E74}" type="slidenum">
              <a:rPr lang="en-US" smtClean="0"/>
              <a:t>16</a:t>
            </a:fld>
            <a:endParaRPr lang="en-US"/>
          </a:p>
        </p:txBody>
      </p:sp>
    </p:spTree>
    <p:extLst>
      <p:ext uri="{BB962C8B-B14F-4D97-AF65-F5344CB8AC3E}">
        <p14:creationId xmlns:p14="http://schemas.microsoft.com/office/powerpoint/2010/main" val="2782143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6D096C-3545-B8E1-A98D-9C91CD1EBDA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4" name="Rectangle 3">
            <a:extLst>
              <a:ext uri="{FF2B5EF4-FFF2-40B4-BE49-F238E27FC236}">
                <a16:creationId xmlns:a16="http://schemas.microsoft.com/office/drawing/2014/main" id="{89B44EC7-52FD-5602-A8BB-4DB10DB0326C}"/>
              </a:ext>
            </a:extLst>
          </p:cNvPr>
          <p:cNvSpPr/>
          <p:nvPr userDrawn="1"/>
        </p:nvSpPr>
        <p:spPr>
          <a:xfrm>
            <a:off x="0" y="0"/>
            <a:ext cx="6438900" cy="6858000"/>
          </a:xfrm>
          <a:prstGeom prst="rect">
            <a:avLst/>
          </a:prstGeom>
          <a:gradFill>
            <a:gsLst>
              <a:gs pos="0">
                <a:schemeClr val="tx2"/>
              </a:gs>
              <a:gs pos="64000">
                <a:schemeClr val="tx2">
                  <a:alpha val="90000"/>
                </a:schemeClr>
              </a:gs>
              <a:gs pos="100000">
                <a:schemeClr val="accent1">
                  <a:shade val="100000"/>
                  <a:satMod val="11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1">
            <a:extLst>
              <a:ext uri="{FF2B5EF4-FFF2-40B4-BE49-F238E27FC236}">
                <a16:creationId xmlns:a16="http://schemas.microsoft.com/office/drawing/2014/main" id="{BA19F2E1-5838-78DB-8CD4-A7113424FDBA}"/>
              </a:ext>
            </a:extLst>
          </p:cNvPr>
          <p:cNvSpPr>
            <a:spLocks noGrp="1"/>
          </p:cNvSpPr>
          <p:nvPr>
            <p:ph type="body" sz="quarter" idx="10" hasCustomPrompt="1"/>
          </p:nvPr>
        </p:nvSpPr>
        <p:spPr>
          <a:xfrm>
            <a:off x="647700" y="541841"/>
            <a:ext cx="10896600" cy="830997"/>
          </a:xfrm>
          <a:prstGeom prst="rect">
            <a:avLst/>
          </a:prstGeom>
        </p:spPr>
        <p:txBody>
          <a:bodyPr wrap="square" lIns="0" tIns="0" rIns="0" bIns="0">
            <a:spAutoFit/>
          </a:bodyPr>
          <a:lstStyle>
            <a:lvl1pPr marL="0" indent="0">
              <a:buNone/>
              <a:defRPr sz="6000" b="1" i="0">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3" name="Text Placeholder 9">
            <a:extLst>
              <a:ext uri="{FF2B5EF4-FFF2-40B4-BE49-F238E27FC236}">
                <a16:creationId xmlns:a16="http://schemas.microsoft.com/office/drawing/2014/main" id="{6F1C3ED7-E1E3-7F5B-A4BF-9E740843D630}"/>
              </a:ext>
            </a:extLst>
          </p:cNvPr>
          <p:cNvSpPr>
            <a:spLocks noGrp="1"/>
          </p:cNvSpPr>
          <p:nvPr>
            <p:ph type="body" sz="quarter" idx="12" hasCustomPrompt="1"/>
          </p:nvPr>
        </p:nvSpPr>
        <p:spPr>
          <a:xfrm>
            <a:off x="647700" y="3235101"/>
            <a:ext cx="5448300" cy="387798"/>
          </a:xfrm>
          <a:prstGeom prst="rect">
            <a:avLst/>
          </a:prstGeom>
        </p:spPr>
        <p:txBody>
          <a:bodyPr wrap="square" lIns="0" tIns="0" rIns="0" bIns="0" anchor="ctr">
            <a:spAutoFit/>
          </a:bodyPr>
          <a:lstStyle>
            <a:lvl1pPr marL="0" indent="0">
              <a:buNone/>
              <a:defRPr b="1">
                <a:solidFill>
                  <a:schemeClr val="bg1"/>
                </a:solidFill>
              </a:defRPr>
            </a:lvl1pPr>
          </a:lstStyle>
          <a:p>
            <a:pPr lvl="0"/>
            <a:r>
              <a:rPr lang="en-US" dirty="0"/>
              <a:t>Subtitle</a:t>
            </a:r>
          </a:p>
        </p:txBody>
      </p:sp>
      <p:pic>
        <p:nvPicPr>
          <p:cNvPr id="5" name="Picture 4">
            <a:extLst>
              <a:ext uri="{FF2B5EF4-FFF2-40B4-BE49-F238E27FC236}">
                <a16:creationId xmlns:a16="http://schemas.microsoft.com/office/drawing/2014/main" id="{E9144332-8B35-9436-12E2-129B4A3B2187}"/>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40080" y="6345936"/>
            <a:ext cx="892599" cy="285234"/>
          </a:xfrm>
          <a:prstGeom prst="rect">
            <a:avLst/>
          </a:prstGeom>
        </p:spPr>
      </p:pic>
      <p:sp>
        <p:nvSpPr>
          <p:cNvPr id="6" name="TextBox 5">
            <a:extLst>
              <a:ext uri="{FF2B5EF4-FFF2-40B4-BE49-F238E27FC236}">
                <a16:creationId xmlns:a16="http://schemas.microsoft.com/office/drawing/2014/main" id="{78A17BB4-0AE8-27BB-2AEB-9B4848577D9F}"/>
              </a:ext>
            </a:extLst>
          </p:cNvPr>
          <p:cNvSpPr txBox="1"/>
          <p:nvPr userDrawn="1"/>
        </p:nvSpPr>
        <p:spPr>
          <a:xfrm>
            <a:off x="1783080" y="6501384"/>
            <a:ext cx="3354977" cy="192938"/>
          </a:xfrm>
          <a:prstGeom prst="rect">
            <a:avLst/>
          </a:prstGeom>
          <a:noFill/>
        </p:spPr>
        <p:txBody>
          <a:bodyPr wrap="square">
            <a:spAutoFit/>
          </a:bodyPr>
          <a:lstStyle/>
          <a:p>
            <a:pPr marL="0" marR="0" algn="l">
              <a:lnSpc>
                <a:spcPct val="120000"/>
              </a:lnSpc>
              <a:spcBef>
                <a:spcPts val="0"/>
              </a:spcBef>
              <a:spcAft>
                <a:spcPts val="0"/>
              </a:spcAft>
            </a:pPr>
            <a:r>
              <a:rPr lang="en-US" sz="600" b="1" i="0" u="none" strike="noStrike" dirty="0">
                <a:solidFill>
                  <a:schemeClr val="bg1"/>
                </a:solidFill>
                <a:effectLst/>
                <a:latin typeface="+mn-lt"/>
              </a:rPr>
              <a:t>SUBJECT TO DE-NE0009045, Copyright © 2024 </a:t>
            </a:r>
            <a:r>
              <a:rPr lang="en-US" sz="600" b="1" i="0" u="none" strike="noStrike" dirty="0" err="1">
                <a:solidFill>
                  <a:schemeClr val="bg1"/>
                </a:solidFill>
                <a:effectLst/>
                <a:latin typeface="+mn-lt"/>
              </a:rPr>
              <a:t>TerraPower</a:t>
            </a:r>
            <a:r>
              <a:rPr lang="en-US" sz="600" b="1" i="0" u="none" strike="noStrike" dirty="0">
                <a:solidFill>
                  <a:schemeClr val="bg1"/>
                </a:solidFill>
                <a:effectLst/>
                <a:latin typeface="+mn-lt"/>
              </a:rPr>
              <a:t>, LLC. All Rights Reserved</a:t>
            </a:r>
            <a:endParaRPr lang="en-US" sz="600" b="1" dirty="0">
              <a:solidFill>
                <a:schemeClr val="bg1"/>
              </a:solidFill>
              <a:effectLst/>
              <a:latin typeface="+mn-lt"/>
              <a:ea typeface="Cambria" panose="02040503050406030204" pitchFamily="18" charset="0"/>
              <a:cs typeface="MinionPro-Regular"/>
            </a:endParaRPr>
          </a:p>
        </p:txBody>
      </p:sp>
    </p:spTree>
    <p:extLst>
      <p:ext uri="{BB962C8B-B14F-4D97-AF65-F5344CB8AC3E}">
        <p14:creationId xmlns:p14="http://schemas.microsoft.com/office/powerpoint/2010/main" val="311243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hree columns, text, imag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C193276-AF3E-3E32-E543-F00086A1E1D4}"/>
              </a:ext>
            </a:extLst>
          </p:cNvPr>
          <p:cNvSpPr>
            <a:spLocks noGrp="1"/>
          </p:cNvSpPr>
          <p:nvPr>
            <p:ph type="pic" sz="quarter" idx="11"/>
          </p:nvPr>
        </p:nvSpPr>
        <p:spPr>
          <a:xfrm>
            <a:off x="647700" y="1426463"/>
            <a:ext cx="3387356" cy="2670048"/>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13" name="Text Placeholder 12">
            <a:extLst>
              <a:ext uri="{FF2B5EF4-FFF2-40B4-BE49-F238E27FC236}">
                <a16:creationId xmlns:a16="http://schemas.microsoft.com/office/drawing/2014/main" id="{03A3DCC5-9003-BC89-85BC-F0A2794D2011}"/>
              </a:ext>
            </a:extLst>
          </p:cNvPr>
          <p:cNvSpPr>
            <a:spLocks noGrp="1"/>
          </p:cNvSpPr>
          <p:nvPr>
            <p:ph type="body" sz="quarter" idx="13" hasCustomPrompt="1"/>
          </p:nvPr>
        </p:nvSpPr>
        <p:spPr>
          <a:xfrm>
            <a:off x="647700" y="4405498"/>
            <a:ext cx="3387356" cy="1423802"/>
          </a:xfrm>
          <a:prstGeom prst="rect">
            <a:avLst/>
          </a:prstGeom>
        </p:spPr>
        <p:txBody>
          <a:bodyPr lIns="0" tIns="0" rIns="0" bIns="0"/>
          <a:lstStyle>
            <a:lvl1pPr marL="0" indent="0">
              <a:lnSpc>
                <a:spcPts val="2800"/>
              </a:lnSpc>
              <a:buNone/>
              <a:defRPr sz="2400">
                <a:solidFill>
                  <a:schemeClr val="tx1"/>
                </a:solidFill>
                <a:latin typeface="Arial" panose="020B0604020202020204" pitchFamily="34" charset="0"/>
                <a:cs typeface="Arial" panose="020B0604020202020204" pitchFamily="34" charset="0"/>
              </a:defRPr>
            </a:lvl1pPr>
            <a:lvl2pPr>
              <a:defRPr sz="1600">
                <a:latin typeface=""/>
              </a:defRPr>
            </a:lvl2pPr>
            <a:lvl3pPr>
              <a:defRPr sz="1600">
                <a:latin typeface=""/>
              </a:defRPr>
            </a:lvl3pPr>
            <a:lvl4pPr>
              <a:defRPr sz="1600">
                <a:latin typeface=""/>
              </a:defRPr>
            </a:lvl4pPr>
            <a:lvl5pPr>
              <a:defRPr sz="1600">
                <a:latin typeface=""/>
              </a:defRPr>
            </a:lvl5pPr>
          </a:lstStyle>
          <a:p>
            <a:pPr lvl="0"/>
            <a:r>
              <a:rPr lang="en-US" dirty="0"/>
              <a:t>Lorem ipsum dolor sit </a:t>
            </a:r>
            <a:r>
              <a:rPr lang="en-US" dirty="0" err="1"/>
              <a:t>amet</a:t>
            </a:r>
            <a:r>
              <a:rPr lang="en-US" dirty="0"/>
              <a:t>, </a:t>
            </a:r>
            <a:r>
              <a:rPr lang="en-US" dirty="0" err="1"/>
              <a:t>esse</a:t>
            </a:r>
            <a:r>
              <a:rPr lang="en-US" dirty="0"/>
              <a:t> populo </a:t>
            </a:r>
            <a:r>
              <a:rPr lang="en-US" dirty="0" err="1"/>
              <a:t>perpetua</a:t>
            </a:r>
            <a:r>
              <a:rPr lang="en-US" dirty="0"/>
              <a:t> </a:t>
            </a:r>
            <a:r>
              <a:rPr lang="en-US" dirty="0" err="1"/>
              <a:t>te</a:t>
            </a:r>
            <a:r>
              <a:rPr lang="en-US" dirty="0"/>
              <a:t> per. </a:t>
            </a:r>
          </a:p>
        </p:txBody>
      </p:sp>
      <p:sp>
        <p:nvSpPr>
          <p:cNvPr id="15" name="Picture Placeholder 9">
            <a:extLst>
              <a:ext uri="{FF2B5EF4-FFF2-40B4-BE49-F238E27FC236}">
                <a16:creationId xmlns:a16="http://schemas.microsoft.com/office/drawing/2014/main" id="{DF7A18DB-4C0F-CBD7-B4DD-CEF831D6B201}"/>
              </a:ext>
            </a:extLst>
          </p:cNvPr>
          <p:cNvSpPr>
            <a:spLocks noGrp="1"/>
          </p:cNvSpPr>
          <p:nvPr>
            <p:ph type="pic" sz="quarter" idx="14"/>
          </p:nvPr>
        </p:nvSpPr>
        <p:spPr>
          <a:xfrm>
            <a:off x="4402322" y="1426463"/>
            <a:ext cx="3387356" cy="2670048"/>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16" name="Text Placeholder 12">
            <a:extLst>
              <a:ext uri="{FF2B5EF4-FFF2-40B4-BE49-F238E27FC236}">
                <a16:creationId xmlns:a16="http://schemas.microsoft.com/office/drawing/2014/main" id="{52C92FF5-0704-C544-34E4-765E1861B329}"/>
              </a:ext>
            </a:extLst>
          </p:cNvPr>
          <p:cNvSpPr>
            <a:spLocks noGrp="1"/>
          </p:cNvSpPr>
          <p:nvPr>
            <p:ph type="body" sz="quarter" idx="15" hasCustomPrompt="1"/>
          </p:nvPr>
        </p:nvSpPr>
        <p:spPr>
          <a:xfrm>
            <a:off x="4402322" y="4405498"/>
            <a:ext cx="3387356" cy="1423802"/>
          </a:xfrm>
          <a:prstGeom prst="rect">
            <a:avLst/>
          </a:prstGeom>
        </p:spPr>
        <p:txBody>
          <a:bodyPr lIns="0" tIns="0" rIns="0" bIns="0"/>
          <a:lstStyle>
            <a:lvl1pPr marL="0" indent="0">
              <a:lnSpc>
                <a:spcPts val="2800"/>
              </a:lnSpc>
              <a:buNone/>
              <a:defRPr sz="2400">
                <a:solidFill>
                  <a:schemeClr val="tx1"/>
                </a:solidFill>
                <a:latin typeface="Arial" panose="020B0604020202020204" pitchFamily="34" charset="0"/>
                <a:cs typeface="Arial" panose="020B0604020202020204" pitchFamily="34" charset="0"/>
              </a:defRPr>
            </a:lvl1pPr>
            <a:lvl2pPr>
              <a:defRPr sz="1600">
                <a:latin typeface=""/>
              </a:defRPr>
            </a:lvl2pPr>
            <a:lvl3pPr>
              <a:defRPr sz="1600">
                <a:latin typeface=""/>
              </a:defRPr>
            </a:lvl3pPr>
            <a:lvl4pPr>
              <a:defRPr sz="1600">
                <a:latin typeface=""/>
              </a:defRPr>
            </a:lvl4pPr>
            <a:lvl5pPr>
              <a:defRPr sz="1600">
                <a:latin typeface=""/>
              </a:defRPr>
            </a:lvl5pPr>
          </a:lstStyle>
          <a:p>
            <a:pPr lvl="0"/>
            <a:r>
              <a:rPr lang="en-US" dirty="0"/>
              <a:t>Lorem ipsum dolor sit </a:t>
            </a:r>
            <a:r>
              <a:rPr lang="en-US" dirty="0" err="1"/>
              <a:t>amet</a:t>
            </a:r>
            <a:r>
              <a:rPr lang="en-US" dirty="0"/>
              <a:t>, </a:t>
            </a:r>
            <a:r>
              <a:rPr lang="en-US" dirty="0" err="1"/>
              <a:t>esse</a:t>
            </a:r>
            <a:r>
              <a:rPr lang="en-US" dirty="0"/>
              <a:t> populo </a:t>
            </a:r>
            <a:r>
              <a:rPr lang="en-US" dirty="0" err="1"/>
              <a:t>perpetua</a:t>
            </a:r>
            <a:r>
              <a:rPr lang="en-US" dirty="0"/>
              <a:t> </a:t>
            </a:r>
            <a:r>
              <a:rPr lang="en-US" dirty="0" err="1"/>
              <a:t>te</a:t>
            </a:r>
            <a:r>
              <a:rPr lang="en-US" dirty="0"/>
              <a:t> per. </a:t>
            </a:r>
          </a:p>
        </p:txBody>
      </p:sp>
      <p:sp>
        <p:nvSpPr>
          <p:cNvPr id="17" name="Picture Placeholder 9">
            <a:extLst>
              <a:ext uri="{FF2B5EF4-FFF2-40B4-BE49-F238E27FC236}">
                <a16:creationId xmlns:a16="http://schemas.microsoft.com/office/drawing/2014/main" id="{012C44AB-AB91-D23C-A3F5-7529A45707AE}"/>
              </a:ext>
            </a:extLst>
          </p:cNvPr>
          <p:cNvSpPr>
            <a:spLocks noGrp="1"/>
          </p:cNvSpPr>
          <p:nvPr>
            <p:ph type="pic" sz="quarter" idx="16"/>
          </p:nvPr>
        </p:nvSpPr>
        <p:spPr>
          <a:xfrm>
            <a:off x="8156944" y="1426463"/>
            <a:ext cx="3387356" cy="2670048"/>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18" name="Text Placeholder 12">
            <a:extLst>
              <a:ext uri="{FF2B5EF4-FFF2-40B4-BE49-F238E27FC236}">
                <a16:creationId xmlns:a16="http://schemas.microsoft.com/office/drawing/2014/main" id="{D3FC3200-6EA2-C3DB-F2A2-779B0890614D}"/>
              </a:ext>
            </a:extLst>
          </p:cNvPr>
          <p:cNvSpPr>
            <a:spLocks noGrp="1"/>
          </p:cNvSpPr>
          <p:nvPr>
            <p:ph type="body" sz="quarter" idx="17" hasCustomPrompt="1"/>
          </p:nvPr>
        </p:nvSpPr>
        <p:spPr>
          <a:xfrm>
            <a:off x="8156944" y="4405498"/>
            <a:ext cx="3387356" cy="1423802"/>
          </a:xfrm>
          <a:prstGeom prst="rect">
            <a:avLst/>
          </a:prstGeom>
        </p:spPr>
        <p:txBody>
          <a:bodyPr lIns="0" tIns="0" rIns="0" bIns="0"/>
          <a:lstStyle>
            <a:lvl1pPr marL="0" indent="0">
              <a:lnSpc>
                <a:spcPts val="2800"/>
              </a:lnSpc>
              <a:buNone/>
              <a:defRPr sz="2400">
                <a:solidFill>
                  <a:schemeClr val="tx1"/>
                </a:solidFill>
                <a:latin typeface="Arial" panose="020B0604020202020204" pitchFamily="34" charset="0"/>
                <a:cs typeface="Arial" panose="020B0604020202020204" pitchFamily="34" charset="0"/>
              </a:defRPr>
            </a:lvl1pPr>
            <a:lvl2pPr>
              <a:defRPr sz="1600">
                <a:latin typeface=""/>
              </a:defRPr>
            </a:lvl2pPr>
            <a:lvl3pPr>
              <a:defRPr sz="1600">
                <a:latin typeface=""/>
              </a:defRPr>
            </a:lvl3pPr>
            <a:lvl4pPr>
              <a:defRPr sz="1600">
                <a:latin typeface=""/>
              </a:defRPr>
            </a:lvl4pPr>
            <a:lvl5pPr>
              <a:defRPr sz="1600">
                <a:latin typeface=""/>
              </a:defRPr>
            </a:lvl5pPr>
          </a:lstStyle>
          <a:p>
            <a:pPr lvl="0"/>
            <a:r>
              <a:rPr lang="en-US" dirty="0"/>
              <a:t>Lorem ipsum dolor sit </a:t>
            </a:r>
            <a:r>
              <a:rPr lang="en-US" dirty="0" err="1"/>
              <a:t>amet</a:t>
            </a:r>
            <a:r>
              <a:rPr lang="en-US" dirty="0"/>
              <a:t>, </a:t>
            </a:r>
            <a:r>
              <a:rPr lang="en-US" dirty="0" err="1"/>
              <a:t>esse</a:t>
            </a:r>
            <a:r>
              <a:rPr lang="en-US" dirty="0"/>
              <a:t> populo </a:t>
            </a:r>
            <a:r>
              <a:rPr lang="en-US" dirty="0" err="1"/>
              <a:t>perpetua</a:t>
            </a:r>
            <a:r>
              <a:rPr lang="en-US" dirty="0"/>
              <a:t> </a:t>
            </a:r>
            <a:r>
              <a:rPr lang="en-US" dirty="0" err="1"/>
              <a:t>te</a:t>
            </a:r>
            <a:r>
              <a:rPr lang="en-US" dirty="0"/>
              <a:t> per. </a:t>
            </a:r>
          </a:p>
        </p:txBody>
      </p:sp>
      <p:sp>
        <p:nvSpPr>
          <p:cNvPr id="3" name="Title 1">
            <a:extLst>
              <a:ext uri="{FF2B5EF4-FFF2-40B4-BE49-F238E27FC236}">
                <a16:creationId xmlns:a16="http://schemas.microsoft.com/office/drawing/2014/main" id="{5B54EF03-3626-B356-80CE-301F59FD7F88}"/>
              </a:ext>
            </a:extLst>
          </p:cNvPr>
          <p:cNvSpPr>
            <a:spLocks noGrp="1"/>
          </p:cNvSpPr>
          <p:nvPr>
            <p:ph type="title" hasCustomPrompt="1"/>
          </p:nvPr>
        </p:nvSpPr>
        <p:spPr>
          <a:xfrm>
            <a:off x="647700" y="566928"/>
            <a:ext cx="10896600" cy="664797"/>
          </a:xfrm>
          <a:prstGeom prst="rect">
            <a:avLst/>
          </a:prstGeom>
        </p:spPr>
        <p:txBody>
          <a:bodyPr wrap="square" lIns="0" tIns="0" rIns="0" bIns="0">
            <a:spAutoFit/>
          </a:bodyPr>
          <a:lstStyle>
            <a:lvl1pPr>
              <a:defRPr sz="4800" b="1" i="0">
                <a:solidFill>
                  <a:schemeClr val="tx2"/>
                </a:solidFill>
                <a:latin typeface="Arial" panose="020B0604020202020204" pitchFamily="34" charset="0"/>
                <a:cs typeface="Arial" panose="020B0604020202020204" pitchFamily="34" charset="0"/>
              </a:defRPr>
            </a:lvl1pPr>
          </a:lstStyle>
          <a:p>
            <a:r>
              <a:rPr lang="en-US" dirty="0"/>
              <a:t>TITLE</a:t>
            </a:r>
          </a:p>
        </p:txBody>
      </p:sp>
      <p:sp>
        <p:nvSpPr>
          <p:cNvPr id="2" name="Slide Number Placeholder 1">
            <a:extLst>
              <a:ext uri="{FF2B5EF4-FFF2-40B4-BE49-F238E27FC236}">
                <a16:creationId xmlns:a16="http://schemas.microsoft.com/office/drawing/2014/main" id="{15701084-02A1-AC14-5451-72FDF21E4E0D}"/>
              </a:ext>
            </a:extLst>
          </p:cNvPr>
          <p:cNvSpPr>
            <a:spLocks noGrp="1"/>
          </p:cNvSpPr>
          <p:nvPr>
            <p:ph type="sldNum" sz="quarter" idx="18"/>
          </p:nvPr>
        </p:nvSpPr>
        <p:spPr/>
        <p:txBody>
          <a:bodyPr/>
          <a:lstStyle/>
          <a:p>
            <a:fld id="{724E6082-8105-5B4D-97FC-923E76D73144}" type="slidenum">
              <a:rPr lang="en-US" smtClean="0"/>
              <a:pPr/>
              <a:t>‹#›</a:t>
            </a:fld>
            <a:endParaRPr lang="en-US"/>
          </a:p>
        </p:txBody>
      </p:sp>
    </p:spTree>
    <p:extLst>
      <p:ext uri="{BB962C8B-B14F-4D97-AF65-F5344CB8AC3E}">
        <p14:creationId xmlns:p14="http://schemas.microsoft.com/office/powerpoint/2010/main" val="194785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3 object, 1/3 tex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BF23632-456E-68F8-1AC3-D8C3C50BA8DE}"/>
              </a:ext>
            </a:extLst>
          </p:cNvPr>
          <p:cNvSpPr>
            <a:spLocks noGrp="1"/>
          </p:cNvSpPr>
          <p:nvPr>
            <p:ph sz="quarter" idx="21"/>
          </p:nvPr>
        </p:nvSpPr>
        <p:spPr>
          <a:xfrm>
            <a:off x="647700" y="1426464"/>
            <a:ext cx="7142163" cy="4294648"/>
          </a:xfrm>
          <a:prstGeom prst="rect">
            <a:avLst/>
          </a:prstGeom>
          <a:solidFill>
            <a:schemeClr val="bg1">
              <a:lumMod val="95000"/>
            </a:schemeClr>
          </a:solidFill>
        </p:spPr>
        <p:txBody>
          <a:bodyPr/>
          <a:lstStyle>
            <a:lvl1pPr marL="0" indent="0">
              <a:buNone/>
              <a:defRPr sz="1000"/>
            </a:lvl1pPr>
          </a:lstStyle>
          <a:p>
            <a:pPr lvl="0"/>
            <a:r>
              <a:rPr lang="en-US"/>
              <a:t>Click to edit Master text styles</a:t>
            </a:r>
          </a:p>
        </p:txBody>
      </p:sp>
      <p:sp>
        <p:nvSpPr>
          <p:cNvPr id="7" name="Text Placeholder 6">
            <a:extLst>
              <a:ext uri="{FF2B5EF4-FFF2-40B4-BE49-F238E27FC236}">
                <a16:creationId xmlns:a16="http://schemas.microsoft.com/office/drawing/2014/main" id="{6D991660-DB6B-D529-D843-F5CCCE5E0868}"/>
              </a:ext>
            </a:extLst>
          </p:cNvPr>
          <p:cNvSpPr>
            <a:spLocks noGrp="1"/>
          </p:cNvSpPr>
          <p:nvPr>
            <p:ph type="body" sz="quarter" idx="20" hasCustomPrompt="1"/>
          </p:nvPr>
        </p:nvSpPr>
        <p:spPr>
          <a:xfrm>
            <a:off x="8156575" y="1426464"/>
            <a:ext cx="3387725" cy="4294648"/>
          </a:xfrm>
          <a:prstGeom prst="rect">
            <a:avLst/>
          </a:prstGeom>
        </p:spPr>
        <p:txBody>
          <a:bodyPr lIns="0" tIns="0" rIns="0" bIns="0" anchor="ctr" anchorCtr="0"/>
          <a:lstStyle>
            <a:lvl1pPr marL="285750" indent="-285750">
              <a:lnSpc>
                <a:spcPts val="2800"/>
              </a:lnSpc>
              <a:buFont typeface="Arial" panose="020B0604020202020204" pitchFamily="34" charset="0"/>
              <a:buChar char="•"/>
              <a:defRPr sz="2400"/>
            </a:lvl1pPr>
          </a:lstStyle>
          <a:p>
            <a:pPr lvl="0"/>
            <a:r>
              <a:rPr lang="en-US" dirty="0"/>
              <a:t>Lorem ipsum dolor sit </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Lorem ipsum dolor sit </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Lorem ipsum dolor sit </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Lorem ipsum dolor sit </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Lorem ipsum dolor sit </a:t>
            </a:r>
          </a:p>
        </p:txBody>
      </p:sp>
      <p:sp>
        <p:nvSpPr>
          <p:cNvPr id="3" name="Title 1">
            <a:extLst>
              <a:ext uri="{FF2B5EF4-FFF2-40B4-BE49-F238E27FC236}">
                <a16:creationId xmlns:a16="http://schemas.microsoft.com/office/drawing/2014/main" id="{F91485CF-C023-9C9E-F8EA-5AF180CD6C17}"/>
              </a:ext>
            </a:extLst>
          </p:cNvPr>
          <p:cNvSpPr>
            <a:spLocks noGrp="1"/>
          </p:cNvSpPr>
          <p:nvPr>
            <p:ph type="title" hasCustomPrompt="1"/>
          </p:nvPr>
        </p:nvSpPr>
        <p:spPr>
          <a:xfrm>
            <a:off x="647699" y="566928"/>
            <a:ext cx="10893941" cy="664797"/>
          </a:xfrm>
          <a:prstGeom prst="rect">
            <a:avLst/>
          </a:prstGeom>
        </p:spPr>
        <p:txBody>
          <a:bodyPr wrap="square" lIns="0" tIns="0" rIns="0" bIns="0">
            <a:spAutoFit/>
          </a:bodyPr>
          <a:lstStyle>
            <a:lvl1pPr>
              <a:defRPr sz="4800" b="1" i="0">
                <a:solidFill>
                  <a:schemeClr val="tx2"/>
                </a:solidFill>
                <a:latin typeface="Arial" panose="020B0604020202020204" pitchFamily="34" charset="0"/>
                <a:cs typeface="Arial" panose="020B0604020202020204" pitchFamily="34" charset="0"/>
              </a:defRPr>
            </a:lvl1pPr>
          </a:lstStyle>
          <a:p>
            <a:r>
              <a:rPr lang="en-US" dirty="0"/>
              <a:t>TITLE</a:t>
            </a:r>
          </a:p>
        </p:txBody>
      </p:sp>
      <p:sp>
        <p:nvSpPr>
          <p:cNvPr id="2" name="Slide Number Placeholder 1">
            <a:extLst>
              <a:ext uri="{FF2B5EF4-FFF2-40B4-BE49-F238E27FC236}">
                <a16:creationId xmlns:a16="http://schemas.microsoft.com/office/drawing/2014/main" id="{2BA15BEF-618C-E1E0-09C9-85537C318628}"/>
              </a:ext>
            </a:extLst>
          </p:cNvPr>
          <p:cNvSpPr>
            <a:spLocks noGrp="1"/>
          </p:cNvSpPr>
          <p:nvPr>
            <p:ph type="sldNum" sz="quarter" idx="22"/>
          </p:nvPr>
        </p:nvSpPr>
        <p:spPr/>
        <p:txBody>
          <a:bodyPr/>
          <a:lstStyle/>
          <a:p>
            <a:fld id="{724E6082-8105-5B4D-97FC-923E76D73144}" type="slidenum">
              <a:rPr lang="en-US" smtClean="0"/>
              <a:pPr/>
              <a:t>‹#›</a:t>
            </a:fld>
            <a:endParaRPr lang="en-US"/>
          </a:p>
        </p:txBody>
      </p:sp>
    </p:spTree>
    <p:extLst>
      <p:ext uri="{BB962C8B-B14F-4D97-AF65-F5344CB8AC3E}">
        <p14:creationId xmlns:p14="http://schemas.microsoft.com/office/powerpoint/2010/main" val="2372258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s, two column text">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DEFFA19D-F29F-38BC-6004-8A618B09B6FF}"/>
              </a:ext>
            </a:extLst>
          </p:cNvPr>
          <p:cNvSpPr>
            <a:spLocks noGrp="1"/>
          </p:cNvSpPr>
          <p:nvPr>
            <p:ph type="body" sz="quarter" idx="21" hasCustomPrompt="1"/>
          </p:nvPr>
        </p:nvSpPr>
        <p:spPr>
          <a:xfrm>
            <a:off x="6438900" y="2103120"/>
            <a:ext cx="5105400" cy="3598433"/>
          </a:xfrm>
          <a:prstGeom prst="rect">
            <a:avLst/>
          </a:prstGeom>
        </p:spPr>
        <p:txBody>
          <a:bodyPr lIns="0" tIns="0" rIns="0" bIns="0" anchor="t" anchorCtr="0"/>
          <a:lstStyle>
            <a:lvl1pPr marL="285750" indent="-285750">
              <a:lnSpc>
                <a:spcPts val="2800"/>
              </a:lnSpc>
              <a:buFont typeface="Arial" panose="020B0604020202020204" pitchFamily="34" charset="0"/>
              <a:buChar char="•"/>
              <a:defRPr sz="2400"/>
            </a:lvl1pPr>
          </a:lstStyle>
          <a:p>
            <a:pPr lvl="0"/>
            <a:r>
              <a:rPr lang="en-US" dirty="0"/>
              <a:t>Lorem ipsum dolor sit </a:t>
            </a:r>
            <a:r>
              <a:rPr lang="en-US" dirty="0" err="1"/>
              <a:t>amet</a:t>
            </a:r>
            <a:endParaRPr lang="en-US" dirty="0"/>
          </a:p>
          <a:p>
            <a:pPr marL="285750" marR="0" lvl="0" indent="-285750" algn="l" defTabSz="914400" rtl="0" eaLnBrk="1" fontAlgn="auto" latinLnBrk="0" hangingPunct="1">
              <a:lnSpc>
                <a:spcPct val="90000"/>
              </a:lnSpc>
              <a:spcBef>
                <a:spcPts val="1000"/>
              </a:spcBef>
              <a:spcAft>
                <a:spcPts val="0"/>
              </a:spcAft>
              <a:buClrTx/>
              <a:buSzTx/>
              <a:tabLst/>
              <a:defRPr/>
            </a:pPr>
            <a:r>
              <a:rPr lang="en-US" dirty="0"/>
              <a:t>Lorem ipsum dolor sit </a:t>
            </a:r>
            <a:r>
              <a:rPr lang="en-US" dirty="0" err="1"/>
              <a:t>amet</a:t>
            </a:r>
            <a:endParaRPr lang="en-US" dirty="0"/>
          </a:p>
          <a:p>
            <a:pPr marL="285750" marR="0" lvl="0" indent="-285750" algn="l" defTabSz="914400" rtl="0" eaLnBrk="1" fontAlgn="auto" latinLnBrk="0" hangingPunct="1">
              <a:lnSpc>
                <a:spcPct val="90000"/>
              </a:lnSpc>
              <a:spcBef>
                <a:spcPts val="1000"/>
              </a:spcBef>
              <a:spcAft>
                <a:spcPts val="0"/>
              </a:spcAft>
              <a:buClrTx/>
              <a:buSzTx/>
              <a:tabLst/>
              <a:defRPr/>
            </a:pPr>
            <a:r>
              <a:rPr lang="en-US" dirty="0"/>
              <a:t>Lorem ipsum dolor sit </a:t>
            </a:r>
            <a:r>
              <a:rPr lang="en-US" dirty="0" err="1"/>
              <a:t>amet</a:t>
            </a:r>
            <a:endParaRPr lang="en-US" dirty="0"/>
          </a:p>
          <a:p>
            <a:pPr marL="285750" marR="0" lvl="0" indent="-285750" algn="l" defTabSz="914400" rtl="0" eaLnBrk="1" fontAlgn="auto" latinLnBrk="0" hangingPunct="1">
              <a:lnSpc>
                <a:spcPct val="90000"/>
              </a:lnSpc>
              <a:spcBef>
                <a:spcPts val="1000"/>
              </a:spcBef>
              <a:spcAft>
                <a:spcPts val="0"/>
              </a:spcAft>
              <a:buClrTx/>
              <a:buSzTx/>
              <a:tabLst/>
              <a:defRPr/>
            </a:pPr>
            <a:r>
              <a:rPr lang="en-US" dirty="0"/>
              <a:t>Lorem ipsum dolor sit </a:t>
            </a:r>
            <a:r>
              <a:rPr lang="en-US" dirty="0" err="1"/>
              <a:t>amet</a:t>
            </a:r>
            <a:endParaRPr lang="en-US" dirty="0"/>
          </a:p>
          <a:p>
            <a:pPr marL="285750" marR="0" lvl="0" indent="-285750" algn="l" defTabSz="914400" rtl="0" eaLnBrk="1" fontAlgn="auto" latinLnBrk="0" hangingPunct="1">
              <a:lnSpc>
                <a:spcPct val="90000"/>
              </a:lnSpc>
              <a:spcBef>
                <a:spcPts val="1000"/>
              </a:spcBef>
              <a:spcAft>
                <a:spcPts val="0"/>
              </a:spcAft>
              <a:buClrTx/>
              <a:buSzTx/>
              <a:tabLst/>
              <a:defRPr/>
            </a:pPr>
            <a:r>
              <a:rPr lang="en-US" dirty="0"/>
              <a:t>Lorem ipsum dolor sit </a:t>
            </a:r>
            <a:r>
              <a:rPr lang="en-US" dirty="0" err="1"/>
              <a:t>amet</a:t>
            </a:r>
            <a:endParaRPr lang="en-US" dirty="0"/>
          </a:p>
        </p:txBody>
      </p:sp>
      <p:sp>
        <p:nvSpPr>
          <p:cNvPr id="6" name="Text Placeholder 6">
            <a:extLst>
              <a:ext uri="{FF2B5EF4-FFF2-40B4-BE49-F238E27FC236}">
                <a16:creationId xmlns:a16="http://schemas.microsoft.com/office/drawing/2014/main" id="{5ECCBA46-11BF-174F-1C48-4B2C882BD740}"/>
              </a:ext>
            </a:extLst>
          </p:cNvPr>
          <p:cNvSpPr>
            <a:spLocks noGrp="1"/>
          </p:cNvSpPr>
          <p:nvPr>
            <p:ph type="body" sz="quarter" idx="22" hasCustomPrompt="1"/>
          </p:nvPr>
        </p:nvSpPr>
        <p:spPr>
          <a:xfrm>
            <a:off x="647700" y="2103119"/>
            <a:ext cx="5105401" cy="3602736"/>
          </a:xfrm>
          <a:prstGeom prst="rect">
            <a:avLst/>
          </a:prstGeom>
        </p:spPr>
        <p:txBody>
          <a:bodyPr lIns="0" tIns="0" rIns="0" bIns="0" anchor="t" anchorCtr="0"/>
          <a:lstStyle>
            <a:lvl1pPr marL="285750" indent="-285750">
              <a:lnSpc>
                <a:spcPts val="2800"/>
              </a:lnSpc>
              <a:buFont typeface="Arial" panose="020B0604020202020204" pitchFamily="34" charset="0"/>
              <a:buChar char="•"/>
              <a:defRPr sz="2400"/>
            </a:lvl1pPr>
          </a:lstStyle>
          <a:p>
            <a:pPr lvl="0"/>
            <a:r>
              <a:rPr lang="en-US" dirty="0"/>
              <a:t>Lorem ipsum dolor sit </a:t>
            </a:r>
            <a:r>
              <a:rPr lang="en-US" dirty="0" err="1"/>
              <a:t>amet</a:t>
            </a:r>
            <a:endParaRPr lang="en-US" dirty="0"/>
          </a:p>
          <a:p>
            <a:pPr marL="285750" marR="0" lvl="0" indent="-285750" algn="l" defTabSz="914400" rtl="0" eaLnBrk="1" fontAlgn="auto" latinLnBrk="0" hangingPunct="1">
              <a:lnSpc>
                <a:spcPct val="90000"/>
              </a:lnSpc>
              <a:spcBef>
                <a:spcPts val="1000"/>
              </a:spcBef>
              <a:spcAft>
                <a:spcPts val="0"/>
              </a:spcAft>
              <a:buClrTx/>
              <a:buSzTx/>
              <a:tabLst/>
              <a:defRPr/>
            </a:pPr>
            <a:r>
              <a:rPr lang="en-US" dirty="0"/>
              <a:t>Lorem ipsum dolor sit </a:t>
            </a:r>
            <a:r>
              <a:rPr lang="en-US" dirty="0" err="1"/>
              <a:t>amet</a:t>
            </a:r>
            <a:endParaRPr lang="en-US" dirty="0"/>
          </a:p>
          <a:p>
            <a:pPr marL="285750" marR="0" lvl="0" indent="-285750" algn="l" defTabSz="914400" rtl="0" eaLnBrk="1" fontAlgn="auto" latinLnBrk="0" hangingPunct="1">
              <a:lnSpc>
                <a:spcPct val="90000"/>
              </a:lnSpc>
              <a:spcBef>
                <a:spcPts val="1000"/>
              </a:spcBef>
              <a:spcAft>
                <a:spcPts val="0"/>
              </a:spcAft>
              <a:buClrTx/>
              <a:buSzTx/>
              <a:tabLst/>
              <a:defRPr/>
            </a:pPr>
            <a:r>
              <a:rPr lang="en-US" dirty="0"/>
              <a:t>Lorem ipsum dolor sit </a:t>
            </a:r>
            <a:r>
              <a:rPr lang="en-US" dirty="0" err="1"/>
              <a:t>amet</a:t>
            </a:r>
            <a:endParaRPr lang="en-US" dirty="0"/>
          </a:p>
          <a:p>
            <a:pPr marL="285750" marR="0" lvl="0" indent="-285750" algn="l" defTabSz="914400" rtl="0" eaLnBrk="1" fontAlgn="auto" latinLnBrk="0" hangingPunct="1">
              <a:lnSpc>
                <a:spcPct val="90000"/>
              </a:lnSpc>
              <a:spcBef>
                <a:spcPts val="1000"/>
              </a:spcBef>
              <a:spcAft>
                <a:spcPts val="0"/>
              </a:spcAft>
              <a:buClrTx/>
              <a:buSzTx/>
              <a:tabLst/>
              <a:defRPr/>
            </a:pPr>
            <a:r>
              <a:rPr lang="en-US" dirty="0"/>
              <a:t>Lorem ipsum dolor sit </a:t>
            </a:r>
            <a:r>
              <a:rPr lang="en-US" dirty="0" err="1"/>
              <a:t>amet</a:t>
            </a:r>
            <a:endParaRPr lang="en-US" dirty="0"/>
          </a:p>
          <a:p>
            <a:pPr marL="285750" marR="0" lvl="0" indent="-285750" algn="l" defTabSz="914400" rtl="0" eaLnBrk="1" fontAlgn="auto" latinLnBrk="0" hangingPunct="1">
              <a:lnSpc>
                <a:spcPct val="90000"/>
              </a:lnSpc>
              <a:spcBef>
                <a:spcPts val="1000"/>
              </a:spcBef>
              <a:spcAft>
                <a:spcPts val="0"/>
              </a:spcAft>
              <a:buClrTx/>
              <a:buSzTx/>
              <a:tabLst/>
              <a:defRPr/>
            </a:pPr>
            <a:r>
              <a:rPr lang="en-US" dirty="0"/>
              <a:t>Lorem ipsum dolor sit </a:t>
            </a:r>
            <a:r>
              <a:rPr lang="en-US" dirty="0" err="1"/>
              <a:t>amet</a:t>
            </a:r>
            <a:endParaRPr lang="en-US" dirty="0"/>
          </a:p>
        </p:txBody>
      </p:sp>
      <p:sp>
        <p:nvSpPr>
          <p:cNvPr id="8" name="Text Placeholder 9">
            <a:extLst>
              <a:ext uri="{FF2B5EF4-FFF2-40B4-BE49-F238E27FC236}">
                <a16:creationId xmlns:a16="http://schemas.microsoft.com/office/drawing/2014/main" id="{C2CF950F-A9DF-9DD9-0CA9-49DE9E3917EF}"/>
              </a:ext>
            </a:extLst>
          </p:cNvPr>
          <p:cNvSpPr>
            <a:spLocks noGrp="1"/>
          </p:cNvSpPr>
          <p:nvPr>
            <p:ph type="body" sz="quarter" idx="11" hasCustomPrompt="1"/>
          </p:nvPr>
        </p:nvSpPr>
        <p:spPr>
          <a:xfrm>
            <a:off x="647699" y="1426464"/>
            <a:ext cx="5105399" cy="387798"/>
          </a:xfrm>
          <a:prstGeom prst="rect">
            <a:avLst/>
          </a:prstGeom>
        </p:spPr>
        <p:txBody>
          <a:bodyPr wrap="square" lIns="0" tIns="0" rIns="0" bIns="0" anchor="ctr">
            <a:spAutoFit/>
          </a:bodyPr>
          <a:lstStyle>
            <a:lvl1pPr marL="0" indent="0">
              <a:buNone/>
              <a:defRPr b="1">
                <a:solidFill>
                  <a:schemeClr val="accent2"/>
                </a:solidFill>
              </a:defRPr>
            </a:lvl1pPr>
          </a:lstStyle>
          <a:p>
            <a:pPr lvl="0"/>
            <a:r>
              <a:rPr lang="en-US" dirty="0"/>
              <a:t>Subtitle</a:t>
            </a:r>
          </a:p>
        </p:txBody>
      </p:sp>
      <p:sp>
        <p:nvSpPr>
          <p:cNvPr id="9" name="Text Placeholder 9">
            <a:extLst>
              <a:ext uri="{FF2B5EF4-FFF2-40B4-BE49-F238E27FC236}">
                <a16:creationId xmlns:a16="http://schemas.microsoft.com/office/drawing/2014/main" id="{074F8ECB-176A-8E1D-2CC7-BE1CF74EB0DE}"/>
              </a:ext>
            </a:extLst>
          </p:cNvPr>
          <p:cNvSpPr>
            <a:spLocks noGrp="1"/>
          </p:cNvSpPr>
          <p:nvPr>
            <p:ph type="body" sz="quarter" idx="23" hasCustomPrompt="1"/>
          </p:nvPr>
        </p:nvSpPr>
        <p:spPr>
          <a:xfrm>
            <a:off x="6438900" y="1426464"/>
            <a:ext cx="5105398" cy="387798"/>
          </a:xfrm>
          <a:prstGeom prst="rect">
            <a:avLst/>
          </a:prstGeom>
        </p:spPr>
        <p:txBody>
          <a:bodyPr wrap="square" lIns="0" tIns="0" rIns="0" bIns="0" anchor="ctr">
            <a:spAutoFit/>
          </a:bodyPr>
          <a:lstStyle>
            <a:lvl1pPr marL="0" indent="0">
              <a:buNone/>
              <a:defRPr b="1">
                <a:solidFill>
                  <a:schemeClr val="accent2"/>
                </a:solidFill>
              </a:defRPr>
            </a:lvl1pPr>
          </a:lstStyle>
          <a:p>
            <a:pPr lvl="0"/>
            <a:r>
              <a:rPr lang="en-US" dirty="0"/>
              <a:t>Subtitle</a:t>
            </a:r>
          </a:p>
        </p:txBody>
      </p:sp>
      <p:sp>
        <p:nvSpPr>
          <p:cNvPr id="3" name="Title 1">
            <a:extLst>
              <a:ext uri="{FF2B5EF4-FFF2-40B4-BE49-F238E27FC236}">
                <a16:creationId xmlns:a16="http://schemas.microsoft.com/office/drawing/2014/main" id="{AA5DB060-D132-3830-4D19-ACEC84ED40FD}"/>
              </a:ext>
            </a:extLst>
          </p:cNvPr>
          <p:cNvSpPr>
            <a:spLocks noGrp="1"/>
          </p:cNvSpPr>
          <p:nvPr>
            <p:ph type="title" hasCustomPrompt="1"/>
          </p:nvPr>
        </p:nvSpPr>
        <p:spPr>
          <a:xfrm>
            <a:off x="647699" y="566928"/>
            <a:ext cx="10893941" cy="664797"/>
          </a:xfrm>
          <a:prstGeom prst="rect">
            <a:avLst/>
          </a:prstGeom>
        </p:spPr>
        <p:txBody>
          <a:bodyPr wrap="square" lIns="0" tIns="0" rIns="0" bIns="0">
            <a:spAutoFit/>
          </a:bodyPr>
          <a:lstStyle>
            <a:lvl1pPr>
              <a:defRPr sz="4800" b="1" i="0">
                <a:solidFill>
                  <a:schemeClr val="tx2"/>
                </a:solidFill>
                <a:latin typeface="Arial" panose="020B0604020202020204" pitchFamily="34" charset="0"/>
                <a:cs typeface="Arial" panose="020B0604020202020204" pitchFamily="34" charset="0"/>
              </a:defRPr>
            </a:lvl1pPr>
          </a:lstStyle>
          <a:p>
            <a:r>
              <a:rPr lang="en-US" dirty="0"/>
              <a:t>TITLE</a:t>
            </a:r>
          </a:p>
        </p:txBody>
      </p:sp>
      <p:sp>
        <p:nvSpPr>
          <p:cNvPr id="2" name="Slide Number Placeholder 1">
            <a:extLst>
              <a:ext uri="{FF2B5EF4-FFF2-40B4-BE49-F238E27FC236}">
                <a16:creationId xmlns:a16="http://schemas.microsoft.com/office/drawing/2014/main" id="{AD68847B-36FB-FB38-0B38-4BDF48E21850}"/>
              </a:ext>
            </a:extLst>
          </p:cNvPr>
          <p:cNvSpPr>
            <a:spLocks noGrp="1"/>
          </p:cNvSpPr>
          <p:nvPr>
            <p:ph type="sldNum" sz="quarter" idx="24"/>
          </p:nvPr>
        </p:nvSpPr>
        <p:spPr/>
        <p:txBody>
          <a:bodyPr/>
          <a:lstStyle/>
          <a:p>
            <a:fld id="{724E6082-8105-5B4D-97FC-923E76D73144}" type="slidenum">
              <a:rPr lang="en-US" smtClean="0"/>
              <a:pPr/>
              <a:t>‹#›</a:t>
            </a:fld>
            <a:endParaRPr lang="en-US"/>
          </a:p>
        </p:txBody>
      </p:sp>
    </p:spTree>
    <p:extLst>
      <p:ext uri="{BB962C8B-B14F-4D97-AF65-F5344CB8AC3E}">
        <p14:creationId xmlns:p14="http://schemas.microsoft.com/office/powerpoint/2010/main" val="1017616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s, three column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D991660-DB6B-D529-D843-F5CCCE5E0868}"/>
              </a:ext>
            </a:extLst>
          </p:cNvPr>
          <p:cNvSpPr>
            <a:spLocks noGrp="1"/>
          </p:cNvSpPr>
          <p:nvPr>
            <p:ph type="body" sz="quarter" idx="20" hasCustomPrompt="1"/>
          </p:nvPr>
        </p:nvSpPr>
        <p:spPr>
          <a:xfrm>
            <a:off x="8156575" y="2103120"/>
            <a:ext cx="3387725" cy="3602736"/>
          </a:xfrm>
          <a:prstGeom prst="rect">
            <a:avLst/>
          </a:prstGeom>
        </p:spPr>
        <p:txBody>
          <a:bodyPr lIns="0" tIns="0" rIns="0" bIns="0" anchor="t" anchorCtr="0"/>
          <a:lstStyle>
            <a:lvl1pPr marL="285750" indent="-285750">
              <a:lnSpc>
                <a:spcPts val="2800"/>
              </a:lnSpc>
              <a:buFont typeface="Arial" panose="020B0604020202020204" pitchFamily="34" charset="0"/>
              <a:buChar char="•"/>
              <a:defRPr sz="2400"/>
            </a:lvl1pPr>
          </a:lstStyle>
          <a:p>
            <a:pPr lvl="0"/>
            <a:r>
              <a:rPr lang="en-US" dirty="0"/>
              <a:t>Lorem ipsum dolor sit</a:t>
            </a:r>
          </a:p>
          <a:p>
            <a:pPr lvl="0"/>
            <a:r>
              <a:rPr lang="en-US" dirty="0"/>
              <a:t>Lorem ipsum dolor sit</a:t>
            </a:r>
          </a:p>
          <a:p>
            <a:pPr lvl="0"/>
            <a:r>
              <a:rPr lang="en-US" dirty="0"/>
              <a:t>Lorem ipsum dolor sit</a:t>
            </a:r>
          </a:p>
          <a:p>
            <a:pPr lvl="0"/>
            <a:r>
              <a:rPr lang="en-US" dirty="0"/>
              <a:t>Lorem ipsum dolor sit</a:t>
            </a:r>
          </a:p>
          <a:p>
            <a:pPr lvl="0"/>
            <a:r>
              <a:rPr lang="en-US" dirty="0"/>
              <a:t>Lorem ipsum dolor sit</a:t>
            </a:r>
          </a:p>
        </p:txBody>
      </p:sp>
      <p:sp>
        <p:nvSpPr>
          <p:cNvPr id="2" name="Text Placeholder 10">
            <a:extLst>
              <a:ext uri="{FF2B5EF4-FFF2-40B4-BE49-F238E27FC236}">
                <a16:creationId xmlns:a16="http://schemas.microsoft.com/office/drawing/2014/main" id="{B29A06C4-A6CA-E4AC-0BAC-6C7209A059C4}"/>
              </a:ext>
            </a:extLst>
          </p:cNvPr>
          <p:cNvSpPr>
            <a:spLocks noGrp="1"/>
          </p:cNvSpPr>
          <p:nvPr>
            <p:ph type="body" sz="quarter" idx="10" hasCustomPrompt="1"/>
          </p:nvPr>
        </p:nvSpPr>
        <p:spPr>
          <a:xfrm>
            <a:off x="647700" y="566245"/>
            <a:ext cx="10896600" cy="664797"/>
          </a:xfrm>
          <a:prstGeom prst="rect">
            <a:avLst/>
          </a:prstGeom>
        </p:spPr>
        <p:txBody>
          <a:bodyPr wrap="square" lIns="0" tIns="0" rIns="0" bIns="0">
            <a:spAutoFit/>
          </a:bodyPr>
          <a:lstStyle>
            <a:lvl1pPr marL="0" indent="0">
              <a:buNone/>
              <a:defRPr sz="4800" b="1" i="0">
                <a:solidFill>
                  <a:schemeClr val="accent1"/>
                </a:solidFill>
                <a:latin typeface="Arial" panose="020B0604020202020204" pitchFamily="34" charset="0"/>
                <a:cs typeface="Arial" panose="020B0604020202020204" pitchFamily="34" charset="0"/>
              </a:defRPr>
            </a:lvl1pPr>
          </a:lstStyle>
          <a:p>
            <a:pPr lvl="0"/>
            <a:r>
              <a:rPr lang="en-US" dirty="0"/>
              <a:t>TITLE</a:t>
            </a:r>
          </a:p>
        </p:txBody>
      </p:sp>
      <p:sp>
        <p:nvSpPr>
          <p:cNvPr id="5" name="Text Placeholder 6">
            <a:extLst>
              <a:ext uri="{FF2B5EF4-FFF2-40B4-BE49-F238E27FC236}">
                <a16:creationId xmlns:a16="http://schemas.microsoft.com/office/drawing/2014/main" id="{DEFFA19D-F29F-38BC-6004-8A618B09B6FF}"/>
              </a:ext>
            </a:extLst>
          </p:cNvPr>
          <p:cNvSpPr>
            <a:spLocks noGrp="1"/>
          </p:cNvSpPr>
          <p:nvPr>
            <p:ph type="body" sz="quarter" idx="21" hasCustomPrompt="1"/>
          </p:nvPr>
        </p:nvSpPr>
        <p:spPr>
          <a:xfrm>
            <a:off x="4402137" y="2103120"/>
            <a:ext cx="3387725" cy="3602736"/>
          </a:xfrm>
          <a:prstGeom prst="rect">
            <a:avLst/>
          </a:prstGeom>
        </p:spPr>
        <p:txBody>
          <a:bodyPr lIns="0" tIns="0" rIns="0" bIns="0" anchor="t" anchorCtr="0"/>
          <a:lstStyle>
            <a:lvl1pPr marL="285750" indent="-285750">
              <a:lnSpc>
                <a:spcPts val="2800"/>
              </a:lnSpc>
              <a:buFont typeface="Arial" panose="020B0604020202020204" pitchFamily="34" charset="0"/>
              <a:buChar char="•"/>
              <a:defRPr sz="2400"/>
            </a:lvl1pPr>
          </a:lstStyle>
          <a:p>
            <a:pPr lvl="0"/>
            <a:r>
              <a:rPr lang="en-US" dirty="0"/>
              <a:t>Lorem ipsum dolor sit</a:t>
            </a:r>
          </a:p>
          <a:p>
            <a:pPr lvl="0"/>
            <a:r>
              <a:rPr lang="en-US" dirty="0"/>
              <a:t>Lorem ipsum dolor sit</a:t>
            </a:r>
          </a:p>
          <a:p>
            <a:pPr lvl="0"/>
            <a:r>
              <a:rPr lang="en-US" dirty="0"/>
              <a:t>Lorem ipsum dolor sit</a:t>
            </a:r>
          </a:p>
          <a:p>
            <a:pPr lvl="0"/>
            <a:r>
              <a:rPr lang="en-US" dirty="0"/>
              <a:t>Lorem ipsum dolor sit</a:t>
            </a:r>
          </a:p>
          <a:p>
            <a:pPr lvl="0"/>
            <a:r>
              <a:rPr lang="en-US" dirty="0"/>
              <a:t>Lorem ipsum dolor sit</a:t>
            </a:r>
          </a:p>
        </p:txBody>
      </p:sp>
      <p:sp>
        <p:nvSpPr>
          <p:cNvPr id="6" name="Text Placeholder 6">
            <a:extLst>
              <a:ext uri="{FF2B5EF4-FFF2-40B4-BE49-F238E27FC236}">
                <a16:creationId xmlns:a16="http://schemas.microsoft.com/office/drawing/2014/main" id="{5ECCBA46-11BF-174F-1C48-4B2C882BD740}"/>
              </a:ext>
            </a:extLst>
          </p:cNvPr>
          <p:cNvSpPr>
            <a:spLocks noGrp="1"/>
          </p:cNvSpPr>
          <p:nvPr>
            <p:ph type="body" sz="quarter" idx="22" hasCustomPrompt="1"/>
          </p:nvPr>
        </p:nvSpPr>
        <p:spPr>
          <a:xfrm>
            <a:off x="647700" y="2103120"/>
            <a:ext cx="3387725" cy="3602736"/>
          </a:xfrm>
          <a:prstGeom prst="rect">
            <a:avLst/>
          </a:prstGeom>
        </p:spPr>
        <p:txBody>
          <a:bodyPr lIns="0" tIns="0" rIns="0" bIns="0" anchor="t" anchorCtr="0"/>
          <a:lstStyle>
            <a:lvl1pPr marL="285750" indent="-285750">
              <a:lnSpc>
                <a:spcPts val="2800"/>
              </a:lnSpc>
              <a:buFont typeface="Arial" panose="020B0604020202020204" pitchFamily="34" charset="0"/>
              <a:buChar char="•"/>
              <a:defRPr sz="2400"/>
            </a:lvl1pPr>
          </a:lstStyle>
          <a:p>
            <a:pPr lvl="0"/>
            <a:r>
              <a:rPr lang="en-US" dirty="0"/>
              <a:t>Lorem ipsum dolor sit</a:t>
            </a:r>
          </a:p>
          <a:p>
            <a:pPr lvl="0"/>
            <a:r>
              <a:rPr lang="en-US" dirty="0"/>
              <a:t>Lorem ipsum dolor sit</a:t>
            </a:r>
          </a:p>
          <a:p>
            <a:pPr lvl="0"/>
            <a:r>
              <a:rPr lang="en-US" dirty="0"/>
              <a:t>Lorem ipsum dolor sit</a:t>
            </a:r>
          </a:p>
          <a:p>
            <a:pPr lvl="0"/>
            <a:r>
              <a:rPr lang="en-US" dirty="0"/>
              <a:t>Lorem ipsum dolor sit</a:t>
            </a:r>
          </a:p>
          <a:p>
            <a:pPr lvl="0"/>
            <a:r>
              <a:rPr lang="en-US" dirty="0"/>
              <a:t>Lorem ipsum dolor sit</a:t>
            </a:r>
          </a:p>
        </p:txBody>
      </p:sp>
      <p:sp>
        <p:nvSpPr>
          <p:cNvPr id="8" name="Text Placeholder 9">
            <a:extLst>
              <a:ext uri="{FF2B5EF4-FFF2-40B4-BE49-F238E27FC236}">
                <a16:creationId xmlns:a16="http://schemas.microsoft.com/office/drawing/2014/main" id="{C2CF950F-A9DF-9DD9-0CA9-49DE9E3917EF}"/>
              </a:ext>
            </a:extLst>
          </p:cNvPr>
          <p:cNvSpPr>
            <a:spLocks noGrp="1"/>
          </p:cNvSpPr>
          <p:nvPr>
            <p:ph type="body" sz="quarter" idx="11" hasCustomPrompt="1"/>
          </p:nvPr>
        </p:nvSpPr>
        <p:spPr>
          <a:xfrm>
            <a:off x="647700" y="1426464"/>
            <a:ext cx="3387724" cy="387798"/>
          </a:xfrm>
          <a:prstGeom prst="rect">
            <a:avLst/>
          </a:prstGeom>
        </p:spPr>
        <p:txBody>
          <a:bodyPr wrap="square" lIns="0" tIns="0" rIns="0" bIns="0" anchor="ctr">
            <a:spAutoFit/>
          </a:bodyPr>
          <a:lstStyle>
            <a:lvl1pPr marL="0" indent="0">
              <a:buNone/>
              <a:defRPr b="1">
                <a:solidFill>
                  <a:schemeClr val="accent2"/>
                </a:solidFill>
              </a:defRPr>
            </a:lvl1pPr>
          </a:lstStyle>
          <a:p>
            <a:pPr lvl="0"/>
            <a:r>
              <a:rPr lang="en-US" dirty="0"/>
              <a:t>Subtitle</a:t>
            </a:r>
          </a:p>
        </p:txBody>
      </p:sp>
      <p:sp>
        <p:nvSpPr>
          <p:cNvPr id="9" name="Text Placeholder 9">
            <a:extLst>
              <a:ext uri="{FF2B5EF4-FFF2-40B4-BE49-F238E27FC236}">
                <a16:creationId xmlns:a16="http://schemas.microsoft.com/office/drawing/2014/main" id="{074F8ECB-176A-8E1D-2CC7-BE1CF74EB0DE}"/>
              </a:ext>
            </a:extLst>
          </p:cNvPr>
          <p:cNvSpPr>
            <a:spLocks noGrp="1"/>
          </p:cNvSpPr>
          <p:nvPr>
            <p:ph type="body" sz="quarter" idx="23" hasCustomPrompt="1"/>
          </p:nvPr>
        </p:nvSpPr>
        <p:spPr>
          <a:xfrm>
            <a:off x="4402137" y="1426464"/>
            <a:ext cx="3387724" cy="387798"/>
          </a:xfrm>
          <a:prstGeom prst="rect">
            <a:avLst/>
          </a:prstGeom>
        </p:spPr>
        <p:txBody>
          <a:bodyPr wrap="square" lIns="0" tIns="0" rIns="0" bIns="0" anchor="ctr">
            <a:spAutoFit/>
          </a:bodyPr>
          <a:lstStyle>
            <a:lvl1pPr marL="0" indent="0">
              <a:buNone/>
              <a:defRPr b="1">
                <a:solidFill>
                  <a:schemeClr val="accent2"/>
                </a:solidFill>
              </a:defRPr>
            </a:lvl1pPr>
          </a:lstStyle>
          <a:p>
            <a:pPr lvl="0"/>
            <a:r>
              <a:rPr lang="en-US" dirty="0"/>
              <a:t>Subtitle</a:t>
            </a:r>
          </a:p>
        </p:txBody>
      </p:sp>
      <p:sp>
        <p:nvSpPr>
          <p:cNvPr id="11" name="Text Placeholder 9">
            <a:extLst>
              <a:ext uri="{FF2B5EF4-FFF2-40B4-BE49-F238E27FC236}">
                <a16:creationId xmlns:a16="http://schemas.microsoft.com/office/drawing/2014/main" id="{0F192DB9-3899-223E-6CBD-3DD90DA7BCED}"/>
              </a:ext>
            </a:extLst>
          </p:cNvPr>
          <p:cNvSpPr>
            <a:spLocks noGrp="1"/>
          </p:cNvSpPr>
          <p:nvPr>
            <p:ph type="body" sz="quarter" idx="24" hasCustomPrompt="1"/>
          </p:nvPr>
        </p:nvSpPr>
        <p:spPr>
          <a:xfrm>
            <a:off x="8156574" y="1426464"/>
            <a:ext cx="3387724" cy="387798"/>
          </a:xfrm>
          <a:prstGeom prst="rect">
            <a:avLst/>
          </a:prstGeom>
        </p:spPr>
        <p:txBody>
          <a:bodyPr wrap="square" lIns="0" tIns="0" rIns="0" bIns="0" anchor="ctr">
            <a:spAutoFit/>
          </a:bodyPr>
          <a:lstStyle>
            <a:lvl1pPr marL="0" indent="0">
              <a:buNone/>
              <a:defRPr b="1">
                <a:solidFill>
                  <a:schemeClr val="accent2"/>
                </a:solidFill>
              </a:defRPr>
            </a:lvl1pPr>
          </a:lstStyle>
          <a:p>
            <a:pPr lvl="0"/>
            <a:r>
              <a:rPr lang="en-US" dirty="0"/>
              <a:t>Subtitle</a:t>
            </a:r>
          </a:p>
        </p:txBody>
      </p:sp>
      <p:sp>
        <p:nvSpPr>
          <p:cNvPr id="3" name="Slide Number Placeholder 2">
            <a:extLst>
              <a:ext uri="{FF2B5EF4-FFF2-40B4-BE49-F238E27FC236}">
                <a16:creationId xmlns:a16="http://schemas.microsoft.com/office/drawing/2014/main" id="{56E3BDA9-24F9-2B75-A29E-E79A0C20F3CD}"/>
              </a:ext>
            </a:extLst>
          </p:cNvPr>
          <p:cNvSpPr>
            <a:spLocks noGrp="1"/>
          </p:cNvSpPr>
          <p:nvPr>
            <p:ph type="sldNum" sz="quarter" idx="25"/>
          </p:nvPr>
        </p:nvSpPr>
        <p:spPr/>
        <p:txBody>
          <a:bodyPr/>
          <a:lstStyle/>
          <a:p>
            <a:fld id="{724E6082-8105-5B4D-97FC-923E76D73144}" type="slidenum">
              <a:rPr lang="en-US" smtClean="0"/>
              <a:pPr/>
              <a:t>‹#›</a:t>
            </a:fld>
            <a:endParaRPr lang="en-US"/>
          </a:p>
        </p:txBody>
      </p:sp>
    </p:spTree>
    <p:extLst>
      <p:ext uri="{BB962C8B-B14F-4D97-AF65-F5344CB8AC3E}">
        <p14:creationId xmlns:p14="http://schemas.microsoft.com/office/powerpoint/2010/main" val="3307331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wo column image gri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C193276-AF3E-3E32-E543-F00086A1E1D4}"/>
              </a:ext>
            </a:extLst>
          </p:cNvPr>
          <p:cNvSpPr>
            <a:spLocks noGrp="1"/>
          </p:cNvSpPr>
          <p:nvPr>
            <p:ph type="pic" sz="quarter" idx="11"/>
          </p:nvPr>
        </p:nvSpPr>
        <p:spPr>
          <a:xfrm>
            <a:off x="647700" y="1426464"/>
            <a:ext cx="5275521" cy="2011680"/>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11" name="Picture Placeholder 9">
            <a:extLst>
              <a:ext uri="{FF2B5EF4-FFF2-40B4-BE49-F238E27FC236}">
                <a16:creationId xmlns:a16="http://schemas.microsoft.com/office/drawing/2014/main" id="{AA8C08D3-776B-2CF2-0F8C-7D5D0B9DF848}"/>
              </a:ext>
            </a:extLst>
          </p:cNvPr>
          <p:cNvSpPr>
            <a:spLocks noGrp="1"/>
          </p:cNvSpPr>
          <p:nvPr>
            <p:ph type="pic" sz="quarter" idx="12"/>
          </p:nvPr>
        </p:nvSpPr>
        <p:spPr>
          <a:xfrm>
            <a:off x="6266121" y="1426464"/>
            <a:ext cx="5275520" cy="2011680"/>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3" name="Picture Placeholder 9">
            <a:extLst>
              <a:ext uri="{FF2B5EF4-FFF2-40B4-BE49-F238E27FC236}">
                <a16:creationId xmlns:a16="http://schemas.microsoft.com/office/drawing/2014/main" id="{E0651141-DC1C-4DAF-7A70-21A7878E65E6}"/>
              </a:ext>
            </a:extLst>
          </p:cNvPr>
          <p:cNvSpPr>
            <a:spLocks noGrp="1"/>
          </p:cNvSpPr>
          <p:nvPr>
            <p:ph type="pic" sz="quarter" idx="13"/>
          </p:nvPr>
        </p:nvSpPr>
        <p:spPr>
          <a:xfrm>
            <a:off x="647700" y="3712771"/>
            <a:ext cx="5275521" cy="2011680"/>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4" name="Picture Placeholder 9">
            <a:extLst>
              <a:ext uri="{FF2B5EF4-FFF2-40B4-BE49-F238E27FC236}">
                <a16:creationId xmlns:a16="http://schemas.microsoft.com/office/drawing/2014/main" id="{E9F40C1E-A293-C300-817B-D27169DDF183}"/>
              </a:ext>
            </a:extLst>
          </p:cNvPr>
          <p:cNvSpPr>
            <a:spLocks noGrp="1"/>
          </p:cNvSpPr>
          <p:nvPr>
            <p:ph type="pic" sz="quarter" idx="14"/>
          </p:nvPr>
        </p:nvSpPr>
        <p:spPr>
          <a:xfrm>
            <a:off x="6266121" y="3708625"/>
            <a:ext cx="5275520" cy="2011680"/>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5" name="Title 1">
            <a:extLst>
              <a:ext uri="{FF2B5EF4-FFF2-40B4-BE49-F238E27FC236}">
                <a16:creationId xmlns:a16="http://schemas.microsoft.com/office/drawing/2014/main" id="{6E44E75C-C9F1-EA79-E343-4294FB185FF0}"/>
              </a:ext>
            </a:extLst>
          </p:cNvPr>
          <p:cNvSpPr>
            <a:spLocks noGrp="1"/>
          </p:cNvSpPr>
          <p:nvPr>
            <p:ph type="title" hasCustomPrompt="1"/>
          </p:nvPr>
        </p:nvSpPr>
        <p:spPr>
          <a:xfrm>
            <a:off x="647699" y="566928"/>
            <a:ext cx="10893941" cy="664797"/>
          </a:xfrm>
          <a:prstGeom prst="rect">
            <a:avLst/>
          </a:prstGeom>
        </p:spPr>
        <p:txBody>
          <a:bodyPr wrap="square" lIns="0" tIns="0" rIns="0" bIns="0">
            <a:spAutoFit/>
          </a:bodyPr>
          <a:lstStyle>
            <a:lvl1pPr>
              <a:defRPr sz="4800" b="1" i="0">
                <a:solidFill>
                  <a:schemeClr val="tx2"/>
                </a:solidFill>
                <a:latin typeface="Arial" panose="020B0604020202020204" pitchFamily="34" charset="0"/>
                <a:cs typeface="Arial" panose="020B0604020202020204" pitchFamily="34" charset="0"/>
              </a:defRPr>
            </a:lvl1pPr>
          </a:lstStyle>
          <a:p>
            <a:r>
              <a:rPr lang="en-US" dirty="0"/>
              <a:t>TITLE</a:t>
            </a:r>
          </a:p>
        </p:txBody>
      </p:sp>
      <p:sp>
        <p:nvSpPr>
          <p:cNvPr id="2" name="Slide Number Placeholder 1">
            <a:extLst>
              <a:ext uri="{FF2B5EF4-FFF2-40B4-BE49-F238E27FC236}">
                <a16:creationId xmlns:a16="http://schemas.microsoft.com/office/drawing/2014/main" id="{5362A152-82A2-0A3A-3E52-6CAF6BC9B54F}"/>
              </a:ext>
            </a:extLst>
          </p:cNvPr>
          <p:cNvSpPr>
            <a:spLocks noGrp="1"/>
          </p:cNvSpPr>
          <p:nvPr>
            <p:ph type="sldNum" sz="quarter" idx="15"/>
          </p:nvPr>
        </p:nvSpPr>
        <p:spPr/>
        <p:txBody>
          <a:bodyPr/>
          <a:lstStyle/>
          <a:p>
            <a:fld id="{724E6082-8105-5B4D-97FC-923E76D73144}" type="slidenum">
              <a:rPr lang="en-US" smtClean="0"/>
              <a:pPr/>
              <a:t>‹#›</a:t>
            </a:fld>
            <a:endParaRPr lang="en-US"/>
          </a:p>
        </p:txBody>
      </p:sp>
    </p:spTree>
    <p:extLst>
      <p:ext uri="{BB962C8B-B14F-4D97-AF65-F5344CB8AC3E}">
        <p14:creationId xmlns:p14="http://schemas.microsoft.com/office/powerpoint/2010/main" val="953561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hree column image gri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C193276-AF3E-3E32-E543-F00086A1E1D4}"/>
              </a:ext>
            </a:extLst>
          </p:cNvPr>
          <p:cNvSpPr>
            <a:spLocks noGrp="1"/>
          </p:cNvSpPr>
          <p:nvPr>
            <p:ph type="pic" sz="quarter" idx="11"/>
          </p:nvPr>
        </p:nvSpPr>
        <p:spPr>
          <a:xfrm>
            <a:off x="647700" y="1426464"/>
            <a:ext cx="3387356" cy="2011680"/>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15" name="Picture Placeholder 9">
            <a:extLst>
              <a:ext uri="{FF2B5EF4-FFF2-40B4-BE49-F238E27FC236}">
                <a16:creationId xmlns:a16="http://schemas.microsoft.com/office/drawing/2014/main" id="{DF7A18DB-4C0F-CBD7-B4DD-CEF831D6B201}"/>
              </a:ext>
            </a:extLst>
          </p:cNvPr>
          <p:cNvSpPr>
            <a:spLocks noGrp="1"/>
          </p:cNvSpPr>
          <p:nvPr>
            <p:ph type="pic" sz="quarter" idx="14"/>
          </p:nvPr>
        </p:nvSpPr>
        <p:spPr>
          <a:xfrm>
            <a:off x="4402322" y="1426464"/>
            <a:ext cx="3387356" cy="2011680"/>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17" name="Picture Placeholder 9">
            <a:extLst>
              <a:ext uri="{FF2B5EF4-FFF2-40B4-BE49-F238E27FC236}">
                <a16:creationId xmlns:a16="http://schemas.microsoft.com/office/drawing/2014/main" id="{012C44AB-AB91-D23C-A3F5-7529A45707AE}"/>
              </a:ext>
            </a:extLst>
          </p:cNvPr>
          <p:cNvSpPr>
            <a:spLocks noGrp="1"/>
          </p:cNvSpPr>
          <p:nvPr>
            <p:ph type="pic" sz="quarter" idx="16"/>
          </p:nvPr>
        </p:nvSpPr>
        <p:spPr>
          <a:xfrm>
            <a:off x="8156944" y="1426464"/>
            <a:ext cx="3387356" cy="2011680"/>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3" name="Picture Placeholder 9">
            <a:extLst>
              <a:ext uri="{FF2B5EF4-FFF2-40B4-BE49-F238E27FC236}">
                <a16:creationId xmlns:a16="http://schemas.microsoft.com/office/drawing/2014/main" id="{9A78A211-0FB9-5605-B483-88EFCBF7EFB8}"/>
              </a:ext>
            </a:extLst>
          </p:cNvPr>
          <p:cNvSpPr>
            <a:spLocks noGrp="1"/>
          </p:cNvSpPr>
          <p:nvPr>
            <p:ph type="pic" sz="quarter" idx="17"/>
          </p:nvPr>
        </p:nvSpPr>
        <p:spPr>
          <a:xfrm>
            <a:off x="647700" y="3712464"/>
            <a:ext cx="3387356" cy="2011680"/>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4" name="Picture Placeholder 9">
            <a:extLst>
              <a:ext uri="{FF2B5EF4-FFF2-40B4-BE49-F238E27FC236}">
                <a16:creationId xmlns:a16="http://schemas.microsoft.com/office/drawing/2014/main" id="{B1E6B368-0B2F-7D48-1EAD-867209569759}"/>
              </a:ext>
            </a:extLst>
          </p:cNvPr>
          <p:cNvSpPr>
            <a:spLocks noGrp="1"/>
          </p:cNvSpPr>
          <p:nvPr>
            <p:ph type="pic" sz="quarter" idx="18"/>
          </p:nvPr>
        </p:nvSpPr>
        <p:spPr>
          <a:xfrm>
            <a:off x="4402322" y="3712464"/>
            <a:ext cx="3387356" cy="2011680"/>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5" name="Picture Placeholder 9">
            <a:extLst>
              <a:ext uri="{FF2B5EF4-FFF2-40B4-BE49-F238E27FC236}">
                <a16:creationId xmlns:a16="http://schemas.microsoft.com/office/drawing/2014/main" id="{D37D9135-4D88-D2F6-07E5-24DF1905C4CD}"/>
              </a:ext>
            </a:extLst>
          </p:cNvPr>
          <p:cNvSpPr>
            <a:spLocks noGrp="1"/>
          </p:cNvSpPr>
          <p:nvPr>
            <p:ph type="pic" sz="quarter" idx="19"/>
          </p:nvPr>
        </p:nvSpPr>
        <p:spPr>
          <a:xfrm>
            <a:off x="8156944" y="3712464"/>
            <a:ext cx="3387356" cy="2011680"/>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6" name="Title 1">
            <a:extLst>
              <a:ext uri="{FF2B5EF4-FFF2-40B4-BE49-F238E27FC236}">
                <a16:creationId xmlns:a16="http://schemas.microsoft.com/office/drawing/2014/main" id="{C3FFB697-C56D-5815-E802-F5AEA642E641}"/>
              </a:ext>
            </a:extLst>
          </p:cNvPr>
          <p:cNvSpPr>
            <a:spLocks noGrp="1"/>
          </p:cNvSpPr>
          <p:nvPr>
            <p:ph type="title" hasCustomPrompt="1"/>
          </p:nvPr>
        </p:nvSpPr>
        <p:spPr>
          <a:xfrm>
            <a:off x="647699" y="566928"/>
            <a:ext cx="10893941" cy="664797"/>
          </a:xfrm>
          <a:prstGeom prst="rect">
            <a:avLst/>
          </a:prstGeom>
        </p:spPr>
        <p:txBody>
          <a:bodyPr wrap="square" lIns="0" tIns="0" rIns="0" bIns="0">
            <a:spAutoFit/>
          </a:bodyPr>
          <a:lstStyle>
            <a:lvl1pPr>
              <a:defRPr sz="4800" b="1" i="0">
                <a:solidFill>
                  <a:schemeClr val="tx2"/>
                </a:solidFill>
                <a:latin typeface="Arial" panose="020B0604020202020204" pitchFamily="34" charset="0"/>
                <a:cs typeface="Arial" panose="020B0604020202020204" pitchFamily="34" charset="0"/>
              </a:defRPr>
            </a:lvl1pPr>
          </a:lstStyle>
          <a:p>
            <a:r>
              <a:rPr lang="en-US" dirty="0"/>
              <a:t>TITLE</a:t>
            </a:r>
          </a:p>
        </p:txBody>
      </p:sp>
      <p:sp>
        <p:nvSpPr>
          <p:cNvPr id="2" name="Slide Number Placeholder 1">
            <a:extLst>
              <a:ext uri="{FF2B5EF4-FFF2-40B4-BE49-F238E27FC236}">
                <a16:creationId xmlns:a16="http://schemas.microsoft.com/office/drawing/2014/main" id="{A6B55D6A-326B-CAD5-112C-2406B2297CC6}"/>
              </a:ext>
            </a:extLst>
          </p:cNvPr>
          <p:cNvSpPr>
            <a:spLocks noGrp="1"/>
          </p:cNvSpPr>
          <p:nvPr>
            <p:ph type="sldNum" sz="quarter" idx="20"/>
          </p:nvPr>
        </p:nvSpPr>
        <p:spPr/>
        <p:txBody>
          <a:bodyPr/>
          <a:lstStyle/>
          <a:p>
            <a:fld id="{724E6082-8105-5B4D-97FC-923E76D73144}" type="slidenum">
              <a:rPr lang="en-US" smtClean="0"/>
              <a:pPr/>
              <a:t>‹#›</a:t>
            </a:fld>
            <a:endParaRPr lang="en-US"/>
          </a:p>
        </p:txBody>
      </p:sp>
    </p:spTree>
    <p:extLst>
      <p:ext uri="{BB962C8B-B14F-4D97-AF65-F5344CB8AC3E}">
        <p14:creationId xmlns:p14="http://schemas.microsoft.com/office/powerpoint/2010/main" val="1958947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hree column image grid,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D991660-DB6B-D529-D843-F5CCCE5E0868}"/>
              </a:ext>
            </a:extLst>
          </p:cNvPr>
          <p:cNvSpPr>
            <a:spLocks noGrp="1"/>
          </p:cNvSpPr>
          <p:nvPr>
            <p:ph type="body" sz="quarter" idx="20" hasCustomPrompt="1"/>
          </p:nvPr>
        </p:nvSpPr>
        <p:spPr>
          <a:xfrm>
            <a:off x="8156575" y="1426464"/>
            <a:ext cx="3387725" cy="4297680"/>
          </a:xfrm>
          <a:prstGeom prst="rect">
            <a:avLst/>
          </a:prstGeom>
        </p:spPr>
        <p:txBody>
          <a:bodyPr lIns="0" tIns="0" rIns="0" bIns="0" anchor="ctr" anchorCtr="0"/>
          <a:lstStyle>
            <a:lvl1pPr marL="285750" indent="-285750">
              <a:lnSpc>
                <a:spcPts val="2800"/>
              </a:lnSpc>
              <a:buFont typeface="Arial" panose="020B0604020202020204" pitchFamily="34" charset="0"/>
              <a:buChar char="•"/>
              <a:defRPr sz="2400"/>
            </a:lvl1pPr>
          </a:lstStyle>
          <a:p>
            <a:pPr lvl="0"/>
            <a:r>
              <a:rPr lang="en-US" dirty="0"/>
              <a:t>Lorem ipsum dolor sit</a:t>
            </a:r>
          </a:p>
          <a:p>
            <a:pPr lvl="0"/>
            <a:r>
              <a:rPr lang="en-US" dirty="0"/>
              <a:t>Lorem ipsum dolor sit</a:t>
            </a:r>
          </a:p>
          <a:p>
            <a:pPr lvl="0"/>
            <a:r>
              <a:rPr lang="en-US" dirty="0"/>
              <a:t>Lorem ipsum dolor sit</a:t>
            </a:r>
          </a:p>
          <a:p>
            <a:pPr lvl="0"/>
            <a:r>
              <a:rPr lang="en-US" dirty="0"/>
              <a:t>Lorem ipsum dolor sit</a:t>
            </a:r>
          </a:p>
          <a:p>
            <a:pPr lvl="0"/>
            <a:r>
              <a:rPr lang="en-US" dirty="0"/>
              <a:t>Lorem ipsum dolor sit</a:t>
            </a:r>
          </a:p>
        </p:txBody>
      </p:sp>
      <p:sp>
        <p:nvSpPr>
          <p:cNvPr id="5" name="Title 1">
            <a:extLst>
              <a:ext uri="{FF2B5EF4-FFF2-40B4-BE49-F238E27FC236}">
                <a16:creationId xmlns:a16="http://schemas.microsoft.com/office/drawing/2014/main" id="{2146B285-76F5-FDD5-E407-CD0A93EC09C0}"/>
              </a:ext>
            </a:extLst>
          </p:cNvPr>
          <p:cNvSpPr>
            <a:spLocks noGrp="1"/>
          </p:cNvSpPr>
          <p:nvPr>
            <p:ph type="title" hasCustomPrompt="1"/>
          </p:nvPr>
        </p:nvSpPr>
        <p:spPr>
          <a:xfrm>
            <a:off x="647699" y="566928"/>
            <a:ext cx="10893941" cy="664797"/>
          </a:xfrm>
          <a:prstGeom prst="rect">
            <a:avLst/>
          </a:prstGeom>
        </p:spPr>
        <p:txBody>
          <a:bodyPr wrap="square" lIns="0" tIns="0" rIns="0" bIns="0">
            <a:spAutoFit/>
          </a:bodyPr>
          <a:lstStyle>
            <a:lvl1pPr>
              <a:defRPr sz="4800" b="1" i="0">
                <a:solidFill>
                  <a:schemeClr val="tx2"/>
                </a:solidFill>
                <a:latin typeface="Arial" panose="020B0604020202020204" pitchFamily="34" charset="0"/>
                <a:cs typeface="Arial" panose="020B0604020202020204" pitchFamily="34" charset="0"/>
              </a:defRPr>
            </a:lvl1pPr>
          </a:lstStyle>
          <a:p>
            <a:r>
              <a:rPr lang="en-US" dirty="0"/>
              <a:t>TITLE</a:t>
            </a:r>
          </a:p>
        </p:txBody>
      </p:sp>
      <p:sp>
        <p:nvSpPr>
          <p:cNvPr id="6" name="Picture Placeholder 9">
            <a:extLst>
              <a:ext uri="{FF2B5EF4-FFF2-40B4-BE49-F238E27FC236}">
                <a16:creationId xmlns:a16="http://schemas.microsoft.com/office/drawing/2014/main" id="{71E017A5-6904-4A58-33C2-9CC3EF84D984}"/>
              </a:ext>
            </a:extLst>
          </p:cNvPr>
          <p:cNvSpPr>
            <a:spLocks noGrp="1"/>
          </p:cNvSpPr>
          <p:nvPr>
            <p:ph type="pic" sz="quarter" idx="11"/>
          </p:nvPr>
        </p:nvSpPr>
        <p:spPr>
          <a:xfrm>
            <a:off x="647700" y="1426464"/>
            <a:ext cx="3387356" cy="2011680"/>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8" name="Picture Placeholder 9">
            <a:extLst>
              <a:ext uri="{FF2B5EF4-FFF2-40B4-BE49-F238E27FC236}">
                <a16:creationId xmlns:a16="http://schemas.microsoft.com/office/drawing/2014/main" id="{44654AF7-42F9-5152-1DAF-A35BC9D4B26D}"/>
              </a:ext>
            </a:extLst>
          </p:cNvPr>
          <p:cNvSpPr>
            <a:spLocks noGrp="1"/>
          </p:cNvSpPr>
          <p:nvPr>
            <p:ph type="pic" sz="quarter" idx="14"/>
          </p:nvPr>
        </p:nvSpPr>
        <p:spPr>
          <a:xfrm>
            <a:off x="4402322" y="1426464"/>
            <a:ext cx="3387356" cy="2011680"/>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9" name="Picture Placeholder 9">
            <a:extLst>
              <a:ext uri="{FF2B5EF4-FFF2-40B4-BE49-F238E27FC236}">
                <a16:creationId xmlns:a16="http://schemas.microsoft.com/office/drawing/2014/main" id="{0FA2FE65-2BDC-D8FA-E180-53CC995EED55}"/>
              </a:ext>
            </a:extLst>
          </p:cNvPr>
          <p:cNvSpPr>
            <a:spLocks noGrp="1"/>
          </p:cNvSpPr>
          <p:nvPr>
            <p:ph type="pic" sz="quarter" idx="17"/>
          </p:nvPr>
        </p:nvSpPr>
        <p:spPr>
          <a:xfrm>
            <a:off x="647700" y="3712464"/>
            <a:ext cx="3387356" cy="2011680"/>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11" name="Picture Placeholder 9">
            <a:extLst>
              <a:ext uri="{FF2B5EF4-FFF2-40B4-BE49-F238E27FC236}">
                <a16:creationId xmlns:a16="http://schemas.microsoft.com/office/drawing/2014/main" id="{0E389644-24EA-485D-CFAB-F1E86699FCDE}"/>
              </a:ext>
            </a:extLst>
          </p:cNvPr>
          <p:cNvSpPr>
            <a:spLocks noGrp="1"/>
          </p:cNvSpPr>
          <p:nvPr>
            <p:ph type="pic" sz="quarter" idx="18"/>
          </p:nvPr>
        </p:nvSpPr>
        <p:spPr>
          <a:xfrm>
            <a:off x="4402322" y="3712464"/>
            <a:ext cx="3387356" cy="2011680"/>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2" name="Slide Number Placeholder 1">
            <a:extLst>
              <a:ext uri="{FF2B5EF4-FFF2-40B4-BE49-F238E27FC236}">
                <a16:creationId xmlns:a16="http://schemas.microsoft.com/office/drawing/2014/main" id="{DCC95883-B5EB-9A62-3DDE-560D1A738BA7}"/>
              </a:ext>
            </a:extLst>
          </p:cNvPr>
          <p:cNvSpPr>
            <a:spLocks noGrp="1"/>
          </p:cNvSpPr>
          <p:nvPr>
            <p:ph type="sldNum" sz="quarter" idx="21"/>
          </p:nvPr>
        </p:nvSpPr>
        <p:spPr/>
        <p:txBody>
          <a:bodyPr/>
          <a:lstStyle/>
          <a:p>
            <a:fld id="{724E6082-8105-5B4D-97FC-923E76D73144}" type="slidenum">
              <a:rPr lang="en-US" smtClean="0"/>
              <a:pPr/>
              <a:t>‹#›</a:t>
            </a:fld>
            <a:endParaRPr lang="en-US"/>
          </a:p>
        </p:txBody>
      </p:sp>
    </p:spTree>
    <p:extLst>
      <p:ext uri="{BB962C8B-B14F-4D97-AF65-F5344CB8AC3E}">
        <p14:creationId xmlns:p14="http://schemas.microsoft.com/office/powerpoint/2010/main" val="1762555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martArt">
    <p:spTree>
      <p:nvGrpSpPr>
        <p:cNvPr id="1" name=""/>
        <p:cNvGrpSpPr/>
        <p:nvPr/>
      </p:nvGrpSpPr>
      <p:grpSpPr>
        <a:xfrm>
          <a:off x="0" y="0"/>
          <a:ext cx="0" cy="0"/>
          <a:chOff x="0" y="0"/>
          <a:chExt cx="0" cy="0"/>
        </a:xfrm>
      </p:grpSpPr>
      <p:sp>
        <p:nvSpPr>
          <p:cNvPr id="4" name="SmartArt Placeholder 3">
            <a:extLst>
              <a:ext uri="{FF2B5EF4-FFF2-40B4-BE49-F238E27FC236}">
                <a16:creationId xmlns:a16="http://schemas.microsoft.com/office/drawing/2014/main" id="{AEB3CA69-096F-95FE-EF64-04F23738CA04}"/>
              </a:ext>
            </a:extLst>
          </p:cNvPr>
          <p:cNvSpPr>
            <a:spLocks noGrp="1"/>
          </p:cNvSpPr>
          <p:nvPr>
            <p:ph type="dgm" sz="quarter" idx="11"/>
          </p:nvPr>
        </p:nvSpPr>
        <p:spPr>
          <a:xfrm>
            <a:off x="647700" y="1426464"/>
            <a:ext cx="10896600" cy="4297680"/>
          </a:xfrm>
          <a:prstGeom prst="rect">
            <a:avLst/>
          </a:prstGeom>
          <a:solidFill>
            <a:schemeClr val="bg1">
              <a:lumMod val="95000"/>
            </a:schemeClr>
          </a:solidFill>
        </p:spPr>
        <p:txBody>
          <a:bodyPr/>
          <a:lstStyle>
            <a:lvl1pPr marL="0" indent="0">
              <a:buNone/>
              <a:defRPr sz="1000"/>
            </a:lvl1pPr>
          </a:lstStyle>
          <a:p>
            <a:r>
              <a:rPr lang="en-US"/>
              <a:t>Click icon to add SmartArt graphic</a:t>
            </a:r>
            <a:endParaRPr lang="en-US" dirty="0"/>
          </a:p>
        </p:txBody>
      </p:sp>
      <p:sp>
        <p:nvSpPr>
          <p:cNvPr id="5" name="Title 1">
            <a:extLst>
              <a:ext uri="{FF2B5EF4-FFF2-40B4-BE49-F238E27FC236}">
                <a16:creationId xmlns:a16="http://schemas.microsoft.com/office/drawing/2014/main" id="{3F2EDDAA-FA33-5637-B5A0-809F75DE16FD}"/>
              </a:ext>
            </a:extLst>
          </p:cNvPr>
          <p:cNvSpPr>
            <a:spLocks noGrp="1"/>
          </p:cNvSpPr>
          <p:nvPr>
            <p:ph type="title" hasCustomPrompt="1"/>
          </p:nvPr>
        </p:nvSpPr>
        <p:spPr>
          <a:xfrm>
            <a:off x="647699" y="566928"/>
            <a:ext cx="10896599" cy="664797"/>
          </a:xfrm>
          <a:prstGeom prst="rect">
            <a:avLst/>
          </a:prstGeom>
        </p:spPr>
        <p:txBody>
          <a:bodyPr wrap="square" lIns="0" tIns="0" rIns="0" bIns="0">
            <a:spAutoFit/>
          </a:bodyPr>
          <a:lstStyle>
            <a:lvl1pPr>
              <a:defRPr sz="4800" b="1" i="0">
                <a:solidFill>
                  <a:schemeClr val="accent1"/>
                </a:solidFill>
                <a:latin typeface="Arial" panose="020B0604020202020204" pitchFamily="34" charset="0"/>
                <a:cs typeface="Arial" panose="020B0604020202020204" pitchFamily="34" charset="0"/>
              </a:defRPr>
            </a:lvl1pPr>
          </a:lstStyle>
          <a:p>
            <a:r>
              <a:rPr lang="en-US" dirty="0"/>
              <a:t>TITLE</a:t>
            </a:r>
          </a:p>
        </p:txBody>
      </p:sp>
      <p:sp>
        <p:nvSpPr>
          <p:cNvPr id="2" name="Slide Number Placeholder 1">
            <a:extLst>
              <a:ext uri="{FF2B5EF4-FFF2-40B4-BE49-F238E27FC236}">
                <a16:creationId xmlns:a16="http://schemas.microsoft.com/office/drawing/2014/main" id="{62A4D12C-F569-6935-1E9A-C961D2753D95}"/>
              </a:ext>
            </a:extLst>
          </p:cNvPr>
          <p:cNvSpPr>
            <a:spLocks noGrp="1"/>
          </p:cNvSpPr>
          <p:nvPr>
            <p:ph type="sldNum" sz="quarter" idx="12"/>
          </p:nvPr>
        </p:nvSpPr>
        <p:spPr/>
        <p:txBody>
          <a:bodyPr/>
          <a:lstStyle/>
          <a:p>
            <a:fld id="{724E6082-8105-5B4D-97FC-923E76D73144}" type="slidenum">
              <a:rPr lang="en-US" smtClean="0"/>
              <a:pPr/>
              <a:t>‹#›</a:t>
            </a:fld>
            <a:endParaRPr lang="en-US"/>
          </a:p>
        </p:txBody>
      </p:sp>
    </p:spTree>
    <p:extLst>
      <p:ext uri="{BB962C8B-B14F-4D97-AF65-F5344CB8AC3E}">
        <p14:creationId xmlns:p14="http://schemas.microsoft.com/office/powerpoint/2010/main" val="1700178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able">
    <p:spTree>
      <p:nvGrpSpPr>
        <p:cNvPr id="1" name=""/>
        <p:cNvGrpSpPr/>
        <p:nvPr/>
      </p:nvGrpSpPr>
      <p:grpSpPr>
        <a:xfrm>
          <a:off x="0" y="0"/>
          <a:ext cx="0" cy="0"/>
          <a:chOff x="0" y="0"/>
          <a:chExt cx="0" cy="0"/>
        </a:xfrm>
      </p:grpSpPr>
      <p:sp>
        <p:nvSpPr>
          <p:cNvPr id="9" name="Table Placeholder 8">
            <a:extLst>
              <a:ext uri="{FF2B5EF4-FFF2-40B4-BE49-F238E27FC236}">
                <a16:creationId xmlns:a16="http://schemas.microsoft.com/office/drawing/2014/main" id="{018CF9BE-B926-9D08-DF9A-5B190FCC9528}"/>
              </a:ext>
            </a:extLst>
          </p:cNvPr>
          <p:cNvSpPr>
            <a:spLocks noGrp="1"/>
          </p:cNvSpPr>
          <p:nvPr>
            <p:ph type="tbl" sz="quarter" idx="11"/>
          </p:nvPr>
        </p:nvSpPr>
        <p:spPr>
          <a:xfrm>
            <a:off x="647700" y="1426464"/>
            <a:ext cx="10896600" cy="4297680"/>
          </a:xfrm>
          <a:prstGeom prst="rect">
            <a:avLst/>
          </a:prstGeom>
        </p:spPr>
        <p:txBody>
          <a:bodyPr/>
          <a:lstStyle>
            <a:lvl1pPr marL="0" indent="0">
              <a:lnSpc>
                <a:spcPts val="2000"/>
              </a:lnSpc>
              <a:buNone/>
              <a:defRPr sz="1000">
                <a:ln>
                  <a:noFill/>
                </a:ln>
                <a:latin typeface="+mn-lt"/>
              </a:defRPr>
            </a:lvl1pPr>
          </a:lstStyle>
          <a:p>
            <a:r>
              <a:rPr lang="en-US"/>
              <a:t>Click icon to add table</a:t>
            </a:r>
            <a:endParaRPr lang="en-US" dirty="0"/>
          </a:p>
        </p:txBody>
      </p:sp>
      <p:sp>
        <p:nvSpPr>
          <p:cNvPr id="2" name="Text Placeholder 10">
            <a:extLst>
              <a:ext uri="{FF2B5EF4-FFF2-40B4-BE49-F238E27FC236}">
                <a16:creationId xmlns:a16="http://schemas.microsoft.com/office/drawing/2014/main" id="{2A8B817E-82B9-1CC1-9A15-BA765AA04046}"/>
              </a:ext>
            </a:extLst>
          </p:cNvPr>
          <p:cNvSpPr>
            <a:spLocks noGrp="1"/>
          </p:cNvSpPr>
          <p:nvPr>
            <p:ph type="body" sz="quarter" idx="10" hasCustomPrompt="1"/>
          </p:nvPr>
        </p:nvSpPr>
        <p:spPr>
          <a:xfrm>
            <a:off x="647700" y="566928"/>
            <a:ext cx="10896600" cy="664797"/>
          </a:xfrm>
          <a:prstGeom prst="rect">
            <a:avLst/>
          </a:prstGeom>
        </p:spPr>
        <p:txBody>
          <a:bodyPr wrap="square" lIns="0" tIns="0" rIns="0" bIns="0">
            <a:spAutoFit/>
          </a:bodyPr>
          <a:lstStyle>
            <a:lvl1pPr marL="0" indent="0">
              <a:buNone/>
              <a:defRPr sz="4800" b="1" i="0">
                <a:solidFill>
                  <a:schemeClr val="tx2"/>
                </a:solidFill>
                <a:latin typeface="Arial" panose="020B0604020202020204" pitchFamily="34" charset="0"/>
                <a:cs typeface="Arial" panose="020B0604020202020204" pitchFamily="34" charset="0"/>
              </a:defRPr>
            </a:lvl1pPr>
          </a:lstStyle>
          <a:p>
            <a:pPr lvl="0"/>
            <a:r>
              <a:rPr lang="en-US" dirty="0"/>
              <a:t>TITLE</a:t>
            </a:r>
          </a:p>
        </p:txBody>
      </p:sp>
      <p:sp>
        <p:nvSpPr>
          <p:cNvPr id="3" name="Slide Number Placeholder 2">
            <a:extLst>
              <a:ext uri="{FF2B5EF4-FFF2-40B4-BE49-F238E27FC236}">
                <a16:creationId xmlns:a16="http://schemas.microsoft.com/office/drawing/2014/main" id="{BF164EAE-AF95-96ED-DAB7-0A0118060B33}"/>
              </a:ext>
            </a:extLst>
          </p:cNvPr>
          <p:cNvSpPr>
            <a:spLocks noGrp="1"/>
          </p:cNvSpPr>
          <p:nvPr>
            <p:ph type="sldNum" sz="quarter" idx="12"/>
          </p:nvPr>
        </p:nvSpPr>
        <p:spPr/>
        <p:txBody>
          <a:bodyPr/>
          <a:lstStyle/>
          <a:p>
            <a:fld id="{724E6082-8105-5B4D-97FC-923E76D73144}" type="slidenum">
              <a:rPr lang="en-US" smtClean="0"/>
              <a:pPr/>
              <a:t>‹#›</a:t>
            </a:fld>
            <a:endParaRPr lang="en-US"/>
          </a:p>
        </p:txBody>
      </p:sp>
    </p:spTree>
    <p:extLst>
      <p:ext uri="{BB962C8B-B14F-4D97-AF65-F5344CB8AC3E}">
        <p14:creationId xmlns:p14="http://schemas.microsoft.com/office/powerpoint/2010/main" val="3077118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icons, tex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92FB667-128A-D0B2-CA47-DFDBBE3805EC}"/>
              </a:ext>
            </a:extLst>
          </p:cNvPr>
          <p:cNvSpPr>
            <a:spLocks noGrp="1"/>
          </p:cNvSpPr>
          <p:nvPr>
            <p:ph type="pic" sz="quarter" idx="11"/>
          </p:nvPr>
        </p:nvSpPr>
        <p:spPr>
          <a:xfrm>
            <a:off x="657857" y="1432375"/>
            <a:ext cx="1280160" cy="1280160"/>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13" name="Picture Placeholder 11">
            <a:extLst>
              <a:ext uri="{FF2B5EF4-FFF2-40B4-BE49-F238E27FC236}">
                <a16:creationId xmlns:a16="http://schemas.microsoft.com/office/drawing/2014/main" id="{23D19F78-3AE2-D8D1-A03D-8F55DAAE393B}"/>
              </a:ext>
            </a:extLst>
          </p:cNvPr>
          <p:cNvSpPr>
            <a:spLocks noGrp="1"/>
          </p:cNvSpPr>
          <p:nvPr>
            <p:ph type="pic" sz="quarter" idx="12"/>
          </p:nvPr>
        </p:nvSpPr>
        <p:spPr>
          <a:xfrm>
            <a:off x="657857" y="2913873"/>
            <a:ext cx="1280160" cy="1280160"/>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14" name="Picture Placeholder 11">
            <a:extLst>
              <a:ext uri="{FF2B5EF4-FFF2-40B4-BE49-F238E27FC236}">
                <a16:creationId xmlns:a16="http://schemas.microsoft.com/office/drawing/2014/main" id="{01EC7868-5076-206D-45C9-75CEB808DCDE}"/>
              </a:ext>
            </a:extLst>
          </p:cNvPr>
          <p:cNvSpPr>
            <a:spLocks noGrp="1"/>
          </p:cNvSpPr>
          <p:nvPr>
            <p:ph type="pic" sz="quarter" idx="13"/>
          </p:nvPr>
        </p:nvSpPr>
        <p:spPr>
          <a:xfrm>
            <a:off x="657857" y="4395371"/>
            <a:ext cx="1280160" cy="1280160"/>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19" name="Text Placeholder 16">
            <a:extLst>
              <a:ext uri="{FF2B5EF4-FFF2-40B4-BE49-F238E27FC236}">
                <a16:creationId xmlns:a16="http://schemas.microsoft.com/office/drawing/2014/main" id="{A0A5F6B4-5A75-C5A5-DD91-CD3B8AC18633}"/>
              </a:ext>
            </a:extLst>
          </p:cNvPr>
          <p:cNvSpPr>
            <a:spLocks noGrp="1"/>
          </p:cNvSpPr>
          <p:nvPr>
            <p:ph type="body" sz="quarter" idx="17" hasCustomPrompt="1"/>
          </p:nvPr>
        </p:nvSpPr>
        <p:spPr>
          <a:xfrm>
            <a:off x="2169762" y="4395370"/>
            <a:ext cx="9384697" cy="1280158"/>
          </a:xfrm>
          <a:prstGeom prst="rect">
            <a:avLst/>
          </a:prstGeom>
        </p:spPr>
        <p:txBody>
          <a:bodyPr lIns="0" tIns="0" rIns="0" bIns="0" anchor="ctr"/>
          <a:lstStyle>
            <a:lvl1pPr marL="0" indent="0">
              <a:lnSpc>
                <a:spcPts val="2800"/>
              </a:lnSpc>
              <a:buNone/>
              <a:defRPr sz="2400">
                <a:latin typeface="Arial" panose="020B0604020202020204" pitchFamily="34" charset="0"/>
                <a:cs typeface="Arial" panose="020B0604020202020204" pitchFamily="34" charset="0"/>
              </a:defRPr>
            </a:lvl1pPr>
          </a:lstStyle>
          <a:p>
            <a:pPr lvl="0"/>
            <a:r>
              <a:rPr lang="en-US" dirty="0"/>
              <a:t>Lorem Ipsum Dolor Sit </a:t>
            </a:r>
            <a:r>
              <a:rPr lang="en-US" dirty="0" err="1"/>
              <a:t>Amet</a:t>
            </a:r>
            <a:endParaRPr lang="en-US" dirty="0"/>
          </a:p>
        </p:txBody>
      </p:sp>
      <p:sp>
        <p:nvSpPr>
          <p:cNvPr id="2" name="Text Placeholder 10">
            <a:extLst>
              <a:ext uri="{FF2B5EF4-FFF2-40B4-BE49-F238E27FC236}">
                <a16:creationId xmlns:a16="http://schemas.microsoft.com/office/drawing/2014/main" id="{DD5E7884-260E-A767-064F-B3D9996642A3}"/>
              </a:ext>
            </a:extLst>
          </p:cNvPr>
          <p:cNvSpPr>
            <a:spLocks noGrp="1"/>
          </p:cNvSpPr>
          <p:nvPr>
            <p:ph type="body" sz="quarter" idx="10" hasCustomPrompt="1"/>
          </p:nvPr>
        </p:nvSpPr>
        <p:spPr>
          <a:xfrm>
            <a:off x="647700" y="566240"/>
            <a:ext cx="10906760" cy="664797"/>
          </a:xfrm>
          <a:prstGeom prst="rect">
            <a:avLst/>
          </a:prstGeom>
        </p:spPr>
        <p:txBody>
          <a:bodyPr wrap="square" lIns="0" tIns="0" rIns="0" bIns="0">
            <a:spAutoFit/>
          </a:bodyPr>
          <a:lstStyle>
            <a:lvl1pPr marL="0" indent="0">
              <a:buNone/>
              <a:defRPr sz="4800" b="1" i="0">
                <a:solidFill>
                  <a:schemeClr val="accent1"/>
                </a:solidFill>
                <a:latin typeface="Arial" panose="020B0604020202020204" pitchFamily="34" charset="0"/>
                <a:cs typeface="Arial" panose="020B0604020202020204" pitchFamily="34" charset="0"/>
              </a:defRPr>
            </a:lvl1pPr>
          </a:lstStyle>
          <a:p>
            <a:pPr lvl="0"/>
            <a:r>
              <a:rPr lang="en-US" dirty="0"/>
              <a:t>TITLE</a:t>
            </a:r>
          </a:p>
        </p:txBody>
      </p:sp>
      <p:sp>
        <p:nvSpPr>
          <p:cNvPr id="3" name="Text Placeholder 16">
            <a:extLst>
              <a:ext uri="{FF2B5EF4-FFF2-40B4-BE49-F238E27FC236}">
                <a16:creationId xmlns:a16="http://schemas.microsoft.com/office/drawing/2014/main" id="{3AADC3A8-F5DA-EC61-B68F-6292DAD786CC}"/>
              </a:ext>
            </a:extLst>
          </p:cNvPr>
          <p:cNvSpPr>
            <a:spLocks noGrp="1"/>
          </p:cNvSpPr>
          <p:nvPr>
            <p:ph type="body" sz="quarter" idx="18" hasCustomPrompt="1"/>
          </p:nvPr>
        </p:nvSpPr>
        <p:spPr>
          <a:xfrm>
            <a:off x="2169762" y="2913872"/>
            <a:ext cx="9384697" cy="1280159"/>
          </a:xfrm>
          <a:prstGeom prst="rect">
            <a:avLst/>
          </a:prstGeom>
        </p:spPr>
        <p:txBody>
          <a:bodyPr lIns="0" tIns="0" rIns="0" bIns="0" anchor="ctr"/>
          <a:lstStyle>
            <a:lvl1pPr marL="0" indent="0">
              <a:lnSpc>
                <a:spcPts val="2800"/>
              </a:lnSpc>
              <a:buNone/>
              <a:defRPr sz="2400">
                <a:latin typeface="Arial" panose="020B0604020202020204" pitchFamily="34" charset="0"/>
                <a:cs typeface="Arial" panose="020B0604020202020204" pitchFamily="34" charset="0"/>
              </a:defRPr>
            </a:lvl1pPr>
          </a:lstStyle>
          <a:p>
            <a:pPr lvl="0"/>
            <a:r>
              <a:rPr lang="en-US" dirty="0"/>
              <a:t>Lorem Ipsum Dolor Sit </a:t>
            </a:r>
            <a:r>
              <a:rPr lang="en-US" dirty="0" err="1"/>
              <a:t>Amet</a:t>
            </a:r>
            <a:endParaRPr lang="en-US" dirty="0"/>
          </a:p>
        </p:txBody>
      </p:sp>
      <p:sp>
        <p:nvSpPr>
          <p:cNvPr id="4" name="Text Placeholder 16">
            <a:extLst>
              <a:ext uri="{FF2B5EF4-FFF2-40B4-BE49-F238E27FC236}">
                <a16:creationId xmlns:a16="http://schemas.microsoft.com/office/drawing/2014/main" id="{EFD2F1E6-01E7-8C4A-BC89-C966BB1BD4FA}"/>
              </a:ext>
            </a:extLst>
          </p:cNvPr>
          <p:cNvSpPr>
            <a:spLocks noGrp="1"/>
          </p:cNvSpPr>
          <p:nvPr>
            <p:ph type="body" sz="quarter" idx="19" hasCustomPrompt="1"/>
          </p:nvPr>
        </p:nvSpPr>
        <p:spPr>
          <a:xfrm>
            <a:off x="2169762" y="1432375"/>
            <a:ext cx="9384697" cy="1280159"/>
          </a:xfrm>
          <a:prstGeom prst="rect">
            <a:avLst/>
          </a:prstGeom>
        </p:spPr>
        <p:txBody>
          <a:bodyPr lIns="0" tIns="0" rIns="0" bIns="0" anchor="ctr"/>
          <a:lstStyle>
            <a:lvl1pPr marL="0" indent="0">
              <a:lnSpc>
                <a:spcPts val="2800"/>
              </a:lnSpc>
              <a:buNone/>
              <a:defRPr sz="2400">
                <a:latin typeface="Arial" panose="020B0604020202020204" pitchFamily="34" charset="0"/>
                <a:cs typeface="Arial" panose="020B0604020202020204" pitchFamily="34" charset="0"/>
              </a:defRPr>
            </a:lvl1pPr>
          </a:lstStyle>
          <a:p>
            <a:pPr lvl="0"/>
            <a:r>
              <a:rPr lang="en-US" dirty="0"/>
              <a:t>Lorem Ipsum Dolor Sit </a:t>
            </a:r>
            <a:r>
              <a:rPr lang="en-US" dirty="0" err="1"/>
              <a:t>Amet</a:t>
            </a:r>
            <a:endParaRPr lang="en-US" dirty="0"/>
          </a:p>
        </p:txBody>
      </p:sp>
      <p:sp>
        <p:nvSpPr>
          <p:cNvPr id="5" name="Slide Number Placeholder 4">
            <a:extLst>
              <a:ext uri="{FF2B5EF4-FFF2-40B4-BE49-F238E27FC236}">
                <a16:creationId xmlns:a16="http://schemas.microsoft.com/office/drawing/2014/main" id="{0980DAD3-E0E4-88BA-C235-15C8A3CF45DD}"/>
              </a:ext>
            </a:extLst>
          </p:cNvPr>
          <p:cNvSpPr>
            <a:spLocks noGrp="1"/>
          </p:cNvSpPr>
          <p:nvPr>
            <p:ph type="sldNum" sz="quarter" idx="20"/>
          </p:nvPr>
        </p:nvSpPr>
        <p:spPr/>
        <p:txBody>
          <a:bodyPr/>
          <a:lstStyle/>
          <a:p>
            <a:fld id="{724E6082-8105-5B4D-97FC-923E76D73144}" type="slidenum">
              <a:rPr lang="en-US" smtClean="0"/>
              <a:pPr/>
              <a:t>‹#›</a:t>
            </a:fld>
            <a:endParaRPr lang="en-US"/>
          </a:p>
        </p:txBody>
      </p:sp>
    </p:spTree>
    <p:extLst>
      <p:ext uri="{BB962C8B-B14F-4D97-AF65-F5344CB8AC3E}">
        <p14:creationId xmlns:p14="http://schemas.microsoft.com/office/powerpoint/2010/main" val="294463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B7A81C-93BF-5278-8866-6905A50AFA27}"/>
              </a:ext>
            </a:extLst>
          </p:cNvPr>
          <p:cNvPicPr>
            <a:picLocks noChangeAspect="1"/>
          </p:cNvPicPr>
          <p:nvPr userDrawn="1"/>
        </p:nvPicPr>
        <p:blipFill rotWithShape="1">
          <a:blip r:embed="rId2"/>
          <a:srcRect t="9" b="9"/>
          <a:stretch/>
        </p:blipFill>
        <p:spPr>
          <a:xfrm>
            <a:off x="0" y="0"/>
            <a:ext cx="12192000" cy="6858000"/>
          </a:xfrm>
          <a:prstGeom prst="rect">
            <a:avLst/>
          </a:prstGeom>
        </p:spPr>
      </p:pic>
      <p:sp>
        <p:nvSpPr>
          <p:cNvPr id="4" name="Rectangle 3">
            <a:extLst>
              <a:ext uri="{FF2B5EF4-FFF2-40B4-BE49-F238E27FC236}">
                <a16:creationId xmlns:a16="http://schemas.microsoft.com/office/drawing/2014/main" id="{89B44EC7-52FD-5602-A8BB-4DB10DB0326C}"/>
              </a:ext>
            </a:extLst>
          </p:cNvPr>
          <p:cNvSpPr/>
          <p:nvPr userDrawn="1"/>
        </p:nvSpPr>
        <p:spPr>
          <a:xfrm>
            <a:off x="0" y="0"/>
            <a:ext cx="6438900" cy="6858000"/>
          </a:xfrm>
          <a:prstGeom prst="rect">
            <a:avLst/>
          </a:prstGeom>
          <a:gradFill>
            <a:gsLst>
              <a:gs pos="0">
                <a:schemeClr val="tx2"/>
              </a:gs>
              <a:gs pos="64000">
                <a:schemeClr val="tx2">
                  <a:alpha val="90000"/>
                </a:schemeClr>
              </a:gs>
              <a:gs pos="100000">
                <a:schemeClr val="accent1">
                  <a:shade val="100000"/>
                  <a:satMod val="11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1">
            <a:extLst>
              <a:ext uri="{FF2B5EF4-FFF2-40B4-BE49-F238E27FC236}">
                <a16:creationId xmlns:a16="http://schemas.microsoft.com/office/drawing/2014/main" id="{BA19F2E1-5838-78DB-8CD4-A7113424FDBA}"/>
              </a:ext>
            </a:extLst>
          </p:cNvPr>
          <p:cNvSpPr>
            <a:spLocks noGrp="1"/>
          </p:cNvSpPr>
          <p:nvPr>
            <p:ph type="body" sz="quarter" idx="10" hasCustomPrompt="1"/>
          </p:nvPr>
        </p:nvSpPr>
        <p:spPr>
          <a:xfrm>
            <a:off x="647700" y="541841"/>
            <a:ext cx="10896600" cy="830997"/>
          </a:xfrm>
          <a:prstGeom prst="rect">
            <a:avLst/>
          </a:prstGeom>
        </p:spPr>
        <p:txBody>
          <a:bodyPr wrap="square" lIns="0" tIns="0" rIns="0" bIns="0">
            <a:spAutoFit/>
          </a:bodyPr>
          <a:lstStyle>
            <a:lvl1pPr marL="0" indent="0">
              <a:buNone/>
              <a:defRPr sz="6000" b="1" i="0">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3" name="Text Placeholder 9">
            <a:extLst>
              <a:ext uri="{FF2B5EF4-FFF2-40B4-BE49-F238E27FC236}">
                <a16:creationId xmlns:a16="http://schemas.microsoft.com/office/drawing/2014/main" id="{6F1C3ED7-E1E3-7F5B-A4BF-9E740843D630}"/>
              </a:ext>
            </a:extLst>
          </p:cNvPr>
          <p:cNvSpPr>
            <a:spLocks noGrp="1"/>
          </p:cNvSpPr>
          <p:nvPr>
            <p:ph type="body" sz="quarter" idx="12" hasCustomPrompt="1"/>
          </p:nvPr>
        </p:nvSpPr>
        <p:spPr>
          <a:xfrm>
            <a:off x="647700" y="3235101"/>
            <a:ext cx="5448300" cy="387798"/>
          </a:xfrm>
          <a:prstGeom prst="rect">
            <a:avLst/>
          </a:prstGeom>
        </p:spPr>
        <p:txBody>
          <a:bodyPr wrap="square" lIns="0" tIns="0" rIns="0" bIns="0" anchor="ctr">
            <a:spAutoFit/>
          </a:bodyPr>
          <a:lstStyle>
            <a:lvl1pPr marL="0" indent="0">
              <a:buNone/>
              <a:defRPr b="1">
                <a:solidFill>
                  <a:schemeClr val="bg1"/>
                </a:solidFill>
              </a:defRPr>
            </a:lvl1pPr>
          </a:lstStyle>
          <a:p>
            <a:pPr lvl="0"/>
            <a:r>
              <a:rPr lang="en-US" dirty="0"/>
              <a:t>Subtitle</a:t>
            </a:r>
          </a:p>
        </p:txBody>
      </p:sp>
      <p:pic>
        <p:nvPicPr>
          <p:cNvPr id="5" name="Picture 4">
            <a:extLst>
              <a:ext uri="{FF2B5EF4-FFF2-40B4-BE49-F238E27FC236}">
                <a16:creationId xmlns:a16="http://schemas.microsoft.com/office/drawing/2014/main" id="{32C64F10-32C6-F1D4-29B9-A5010FE6FA44}"/>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40080" y="6345936"/>
            <a:ext cx="892599" cy="285234"/>
          </a:xfrm>
          <a:prstGeom prst="rect">
            <a:avLst/>
          </a:prstGeom>
        </p:spPr>
      </p:pic>
      <p:sp>
        <p:nvSpPr>
          <p:cNvPr id="6" name="TextBox 5">
            <a:extLst>
              <a:ext uri="{FF2B5EF4-FFF2-40B4-BE49-F238E27FC236}">
                <a16:creationId xmlns:a16="http://schemas.microsoft.com/office/drawing/2014/main" id="{ED7287BD-BDD3-CFAA-D753-0366DCD406CD}"/>
              </a:ext>
            </a:extLst>
          </p:cNvPr>
          <p:cNvSpPr txBox="1"/>
          <p:nvPr userDrawn="1"/>
        </p:nvSpPr>
        <p:spPr>
          <a:xfrm>
            <a:off x="1783080" y="6501384"/>
            <a:ext cx="2259869" cy="192938"/>
          </a:xfrm>
          <a:prstGeom prst="rect">
            <a:avLst/>
          </a:prstGeom>
          <a:noFill/>
        </p:spPr>
        <p:txBody>
          <a:bodyPr wrap="square">
            <a:spAutoFit/>
          </a:bodyPr>
          <a:lstStyle/>
          <a:p>
            <a:pPr marL="0" marR="0" algn="l">
              <a:lnSpc>
                <a:spcPct val="120000"/>
              </a:lnSpc>
              <a:spcBef>
                <a:spcPts val="0"/>
              </a:spcBef>
              <a:spcAft>
                <a:spcPts val="0"/>
              </a:spcAft>
            </a:pPr>
            <a:r>
              <a:rPr lang="en-US" sz="600" b="1" i="0" u="none" strike="noStrike" dirty="0">
                <a:solidFill>
                  <a:schemeClr val="bg1"/>
                </a:solidFill>
                <a:effectLst/>
                <a:latin typeface="+mn-lt"/>
              </a:rPr>
              <a:t>Copyright © 2024 </a:t>
            </a:r>
            <a:r>
              <a:rPr lang="en-US" sz="600" b="1" i="0" u="none" strike="noStrike" dirty="0" err="1">
                <a:solidFill>
                  <a:schemeClr val="bg1"/>
                </a:solidFill>
                <a:effectLst/>
                <a:latin typeface="+mn-lt"/>
              </a:rPr>
              <a:t>TerraPower</a:t>
            </a:r>
            <a:r>
              <a:rPr lang="en-US" sz="600" b="1" i="0" u="none" strike="noStrike" dirty="0">
                <a:solidFill>
                  <a:schemeClr val="bg1"/>
                </a:solidFill>
                <a:effectLst/>
                <a:latin typeface="+mn-lt"/>
              </a:rPr>
              <a:t>, LLC. All Rights Reserved</a:t>
            </a:r>
            <a:endParaRPr lang="en-US" sz="600" b="1" dirty="0">
              <a:solidFill>
                <a:schemeClr val="bg1"/>
              </a:solidFill>
              <a:effectLst/>
              <a:latin typeface="+mn-lt"/>
              <a:ea typeface="Cambria" panose="02040503050406030204" pitchFamily="18" charset="0"/>
              <a:cs typeface="MinionPro-Regular"/>
            </a:endParaRPr>
          </a:p>
        </p:txBody>
      </p:sp>
    </p:spTree>
    <p:extLst>
      <p:ext uri="{BB962C8B-B14F-4D97-AF65-F5344CB8AC3E}">
        <p14:creationId xmlns:p14="http://schemas.microsoft.com/office/powerpoint/2010/main" val="2379736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title, icons, text">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DE62EE39-426E-A137-707F-5EA9C03ADC7B}"/>
              </a:ext>
            </a:extLst>
          </p:cNvPr>
          <p:cNvSpPr>
            <a:spLocks noGrp="1"/>
          </p:cNvSpPr>
          <p:nvPr>
            <p:ph type="pic" sz="quarter" idx="11"/>
          </p:nvPr>
        </p:nvSpPr>
        <p:spPr>
          <a:xfrm>
            <a:off x="657858" y="1432380"/>
            <a:ext cx="1068453" cy="1068453"/>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3" name="Picture Placeholder 11">
            <a:extLst>
              <a:ext uri="{FF2B5EF4-FFF2-40B4-BE49-F238E27FC236}">
                <a16:creationId xmlns:a16="http://schemas.microsoft.com/office/drawing/2014/main" id="{CCD3971A-A157-C7BF-4F8E-5C197EDADD76}"/>
              </a:ext>
            </a:extLst>
          </p:cNvPr>
          <p:cNvSpPr>
            <a:spLocks noGrp="1"/>
          </p:cNvSpPr>
          <p:nvPr>
            <p:ph type="pic" sz="quarter" idx="12"/>
          </p:nvPr>
        </p:nvSpPr>
        <p:spPr>
          <a:xfrm>
            <a:off x="657858" y="2715180"/>
            <a:ext cx="1068453" cy="1068453"/>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4" name="Picture Placeholder 11">
            <a:extLst>
              <a:ext uri="{FF2B5EF4-FFF2-40B4-BE49-F238E27FC236}">
                <a16:creationId xmlns:a16="http://schemas.microsoft.com/office/drawing/2014/main" id="{618922B8-3ECE-5982-F21A-C9D111CCE281}"/>
              </a:ext>
            </a:extLst>
          </p:cNvPr>
          <p:cNvSpPr>
            <a:spLocks noGrp="1"/>
          </p:cNvSpPr>
          <p:nvPr>
            <p:ph type="pic" sz="quarter" idx="13"/>
          </p:nvPr>
        </p:nvSpPr>
        <p:spPr>
          <a:xfrm>
            <a:off x="657858" y="3997979"/>
            <a:ext cx="1068453" cy="1068453"/>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5" name="Text Placeholder 16">
            <a:extLst>
              <a:ext uri="{FF2B5EF4-FFF2-40B4-BE49-F238E27FC236}">
                <a16:creationId xmlns:a16="http://schemas.microsoft.com/office/drawing/2014/main" id="{CF8AAD41-50AB-6C2A-25B2-32214EDA5724}"/>
              </a:ext>
            </a:extLst>
          </p:cNvPr>
          <p:cNvSpPr>
            <a:spLocks noGrp="1"/>
          </p:cNvSpPr>
          <p:nvPr>
            <p:ph type="body" sz="quarter" idx="17" hasCustomPrompt="1"/>
          </p:nvPr>
        </p:nvSpPr>
        <p:spPr>
          <a:xfrm>
            <a:off x="1966452" y="3997979"/>
            <a:ext cx="3786648" cy="1068452"/>
          </a:xfrm>
          <a:prstGeom prst="rect">
            <a:avLst/>
          </a:prstGeom>
        </p:spPr>
        <p:txBody>
          <a:bodyPr lIns="0" tIns="0" rIns="0" bIns="0" anchor="ctr"/>
          <a:lstStyle>
            <a:lvl1pPr marL="0" indent="0">
              <a:lnSpc>
                <a:spcPts val="2800"/>
              </a:lnSpc>
              <a:buNone/>
              <a:defRPr sz="2400">
                <a:latin typeface="Arial" panose="020B0604020202020204" pitchFamily="34" charset="0"/>
                <a:cs typeface="Arial" panose="020B0604020202020204" pitchFamily="34" charset="0"/>
              </a:defRPr>
            </a:lvl1pPr>
          </a:lstStyle>
          <a:p>
            <a:pPr lvl="0"/>
            <a:r>
              <a:rPr lang="en-US" dirty="0"/>
              <a:t>Lorem Ipsum Dolor Sit</a:t>
            </a:r>
          </a:p>
        </p:txBody>
      </p:sp>
      <p:sp>
        <p:nvSpPr>
          <p:cNvPr id="6" name="Text Placeholder 10">
            <a:extLst>
              <a:ext uri="{FF2B5EF4-FFF2-40B4-BE49-F238E27FC236}">
                <a16:creationId xmlns:a16="http://schemas.microsoft.com/office/drawing/2014/main" id="{E983DF45-4299-441F-393F-D6D3C2CEEE18}"/>
              </a:ext>
            </a:extLst>
          </p:cNvPr>
          <p:cNvSpPr>
            <a:spLocks noGrp="1"/>
          </p:cNvSpPr>
          <p:nvPr>
            <p:ph type="body" sz="quarter" idx="10" hasCustomPrompt="1"/>
          </p:nvPr>
        </p:nvSpPr>
        <p:spPr>
          <a:xfrm>
            <a:off x="647700" y="566244"/>
            <a:ext cx="10906760" cy="664797"/>
          </a:xfrm>
          <a:prstGeom prst="rect">
            <a:avLst/>
          </a:prstGeom>
        </p:spPr>
        <p:txBody>
          <a:bodyPr wrap="square" lIns="0" tIns="0" rIns="0" bIns="0">
            <a:spAutoFit/>
          </a:bodyPr>
          <a:lstStyle>
            <a:lvl1pPr marL="0" indent="0">
              <a:buNone/>
              <a:defRPr sz="4800" b="1" i="0">
                <a:solidFill>
                  <a:schemeClr val="accent1"/>
                </a:solidFill>
                <a:latin typeface="Arial" panose="020B0604020202020204" pitchFamily="34" charset="0"/>
                <a:cs typeface="Arial" panose="020B0604020202020204" pitchFamily="34" charset="0"/>
              </a:defRPr>
            </a:lvl1pPr>
          </a:lstStyle>
          <a:p>
            <a:pPr lvl="0"/>
            <a:r>
              <a:rPr lang="en-US" dirty="0"/>
              <a:t>TITLE</a:t>
            </a:r>
          </a:p>
        </p:txBody>
      </p:sp>
      <p:sp>
        <p:nvSpPr>
          <p:cNvPr id="7" name="Text Placeholder 16">
            <a:extLst>
              <a:ext uri="{FF2B5EF4-FFF2-40B4-BE49-F238E27FC236}">
                <a16:creationId xmlns:a16="http://schemas.microsoft.com/office/drawing/2014/main" id="{1F68748D-578D-4C2D-B153-5D58D7268C9D}"/>
              </a:ext>
            </a:extLst>
          </p:cNvPr>
          <p:cNvSpPr>
            <a:spLocks noGrp="1"/>
          </p:cNvSpPr>
          <p:nvPr>
            <p:ph type="body" sz="quarter" idx="18" hasCustomPrompt="1"/>
          </p:nvPr>
        </p:nvSpPr>
        <p:spPr>
          <a:xfrm>
            <a:off x="1966452" y="2715180"/>
            <a:ext cx="3786648" cy="1068452"/>
          </a:xfrm>
          <a:prstGeom prst="rect">
            <a:avLst/>
          </a:prstGeom>
        </p:spPr>
        <p:txBody>
          <a:bodyPr lIns="0" tIns="0" rIns="0" bIns="0" anchor="ctr"/>
          <a:lstStyle>
            <a:lvl1pPr marL="0" indent="0">
              <a:lnSpc>
                <a:spcPts val="2800"/>
              </a:lnSpc>
              <a:buNone/>
              <a:defRPr sz="2400">
                <a:latin typeface="Arial" panose="020B0604020202020204" pitchFamily="34" charset="0"/>
                <a:cs typeface="Arial" panose="020B0604020202020204" pitchFamily="34" charset="0"/>
              </a:defRPr>
            </a:lvl1pPr>
          </a:lstStyle>
          <a:p>
            <a:pPr lvl="0"/>
            <a:r>
              <a:rPr lang="en-US" dirty="0"/>
              <a:t>Lorem Ipsum Dolor Sit</a:t>
            </a:r>
          </a:p>
        </p:txBody>
      </p:sp>
      <p:sp>
        <p:nvSpPr>
          <p:cNvPr id="8" name="Text Placeholder 16">
            <a:extLst>
              <a:ext uri="{FF2B5EF4-FFF2-40B4-BE49-F238E27FC236}">
                <a16:creationId xmlns:a16="http://schemas.microsoft.com/office/drawing/2014/main" id="{32FF4C30-E2C3-9BA8-27C6-F552F395F590}"/>
              </a:ext>
            </a:extLst>
          </p:cNvPr>
          <p:cNvSpPr>
            <a:spLocks noGrp="1"/>
          </p:cNvSpPr>
          <p:nvPr>
            <p:ph type="body" sz="quarter" idx="19" hasCustomPrompt="1"/>
          </p:nvPr>
        </p:nvSpPr>
        <p:spPr>
          <a:xfrm>
            <a:off x="1965960" y="1432380"/>
            <a:ext cx="3786648" cy="1068452"/>
          </a:xfrm>
          <a:prstGeom prst="rect">
            <a:avLst/>
          </a:prstGeom>
        </p:spPr>
        <p:txBody>
          <a:bodyPr lIns="0" tIns="0" rIns="0" bIns="0" anchor="ctr"/>
          <a:lstStyle>
            <a:lvl1pPr marL="0" indent="0">
              <a:lnSpc>
                <a:spcPts val="2800"/>
              </a:lnSpc>
              <a:buNone/>
              <a:defRPr sz="2400">
                <a:latin typeface="Arial" panose="020B0604020202020204" pitchFamily="34" charset="0"/>
                <a:cs typeface="Arial" panose="020B0604020202020204" pitchFamily="34" charset="0"/>
              </a:defRPr>
            </a:lvl1pPr>
          </a:lstStyle>
          <a:p>
            <a:pPr lvl="0"/>
            <a:r>
              <a:rPr lang="en-US" dirty="0"/>
              <a:t>Lorem Ipsum Dolor Sit</a:t>
            </a:r>
          </a:p>
        </p:txBody>
      </p:sp>
      <p:sp>
        <p:nvSpPr>
          <p:cNvPr id="9" name="Picture Placeholder 11">
            <a:extLst>
              <a:ext uri="{FF2B5EF4-FFF2-40B4-BE49-F238E27FC236}">
                <a16:creationId xmlns:a16="http://schemas.microsoft.com/office/drawing/2014/main" id="{DAD90A46-D682-F292-5090-64ACE83E670F}"/>
              </a:ext>
            </a:extLst>
          </p:cNvPr>
          <p:cNvSpPr>
            <a:spLocks noGrp="1"/>
          </p:cNvSpPr>
          <p:nvPr>
            <p:ph type="pic" sz="quarter" idx="20"/>
          </p:nvPr>
        </p:nvSpPr>
        <p:spPr>
          <a:xfrm>
            <a:off x="6458566" y="1432380"/>
            <a:ext cx="1068453" cy="1068453"/>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10" name="Picture Placeholder 11">
            <a:extLst>
              <a:ext uri="{FF2B5EF4-FFF2-40B4-BE49-F238E27FC236}">
                <a16:creationId xmlns:a16="http://schemas.microsoft.com/office/drawing/2014/main" id="{7DA6F4FC-9923-C522-5D5D-08C54A486BC0}"/>
              </a:ext>
            </a:extLst>
          </p:cNvPr>
          <p:cNvSpPr>
            <a:spLocks noGrp="1"/>
          </p:cNvSpPr>
          <p:nvPr>
            <p:ph type="pic" sz="quarter" idx="21"/>
          </p:nvPr>
        </p:nvSpPr>
        <p:spPr>
          <a:xfrm>
            <a:off x="6458566" y="2715180"/>
            <a:ext cx="1068453" cy="1068453"/>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28" name="Picture Placeholder 11">
            <a:extLst>
              <a:ext uri="{FF2B5EF4-FFF2-40B4-BE49-F238E27FC236}">
                <a16:creationId xmlns:a16="http://schemas.microsoft.com/office/drawing/2014/main" id="{82B8AB03-9D75-7466-F99F-3DB95693399D}"/>
              </a:ext>
            </a:extLst>
          </p:cNvPr>
          <p:cNvSpPr>
            <a:spLocks noGrp="1"/>
          </p:cNvSpPr>
          <p:nvPr>
            <p:ph type="pic" sz="quarter" idx="22"/>
          </p:nvPr>
        </p:nvSpPr>
        <p:spPr>
          <a:xfrm>
            <a:off x="6458566" y="3997979"/>
            <a:ext cx="1068453" cy="1068453"/>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29" name="Text Placeholder 16">
            <a:extLst>
              <a:ext uri="{FF2B5EF4-FFF2-40B4-BE49-F238E27FC236}">
                <a16:creationId xmlns:a16="http://schemas.microsoft.com/office/drawing/2014/main" id="{6D16CB91-DD25-F60D-DB4D-5B182651C3FB}"/>
              </a:ext>
            </a:extLst>
          </p:cNvPr>
          <p:cNvSpPr>
            <a:spLocks noGrp="1"/>
          </p:cNvSpPr>
          <p:nvPr>
            <p:ph type="body" sz="quarter" idx="23" hasCustomPrompt="1"/>
          </p:nvPr>
        </p:nvSpPr>
        <p:spPr>
          <a:xfrm>
            <a:off x="7767160" y="3997979"/>
            <a:ext cx="3786648" cy="1068452"/>
          </a:xfrm>
          <a:prstGeom prst="rect">
            <a:avLst/>
          </a:prstGeom>
        </p:spPr>
        <p:txBody>
          <a:bodyPr lIns="0" tIns="0" rIns="0" bIns="0" anchor="ctr"/>
          <a:lstStyle>
            <a:lvl1pPr marL="0" indent="0">
              <a:lnSpc>
                <a:spcPts val="2800"/>
              </a:lnSpc>
              <a:buNone/>
              <a:defRPr sz="2400">
                <a:latin typeface="Arial" panose="020B0604020202020204" pitchFamily="34" charset="0"/>
                <a:cs typeface="Arial" panose="020B0604020202020204" pitchFamily="34" charset="0"/>
              </a:defRPr>
            </a:lvl1pPr>
          </a:lstStyle>
          <a:p>
            <a:pPr lvl="0"/>
            <a:r>
              <a:rPr lang="en-US" dirty="0"/>
              <a:t>Lorem Ipsum Dolor Sit</a:t>
            </a:r>
          </a:p>
        </p:txBody>
      </p:sp>
      <p:sp>
        <p:nvSpPr>
          <p:cNvPr id="30" name="Text Placeholder 16">
            <a:extLst>
              <a:ext uri="{FF2B5EF4-FFF2-40B4-BE49-F238E27FC236}">
                <a16:creationId xmlns:a16="http://schemas.microsoft.com/office/drawing/2014/main" id="{22E4039B-9643-5005-7283-4605242FD4B9}"/>
              </a:ext>
            </a:extLst>
          </p:cNvPr>
          <p:cNvSpPr>
            <a:spLocks noGrp="1"/>
          </p:cNvSpPr>
          <p:nvPr>
            <p:ph type="body" sz="quarter" idx="24" hasCustomPrompt="1"/>
          </p:nvPr>
        </p:nvSpPr>
        <p:spPr>
          <a:xfrm>
            <a:off x="7767160" y="2715180"/>
            <a:ext cx="3786648" cy="1068452"/>
          </a:xfrm>
          <a:prstGeom prst="rect">
            <a:avLst/>
          </a:prstGeom>
        </p:spPr>
        <p:txBody>
          <a:bodyPr lIns="0" tIns="0" rIns="0" bIns="0" anchor="ctr"/>
          <a:lstStyle>
            <a:lvl1pPr marL="0" indent="0">
              <a:lnSpc>
                <a:spcPts val="2800"/>
              </a:lnSpc>
              <a:buNone/>
              <a:defRPr sz="2400">
                <a:latin typeface="Arial" panose="020B0604020202020204" pitchFamily="34" charset="0"/>
                <a:cs typeface="Arial" panose="020B0604020202020204" pitchFamily="34" charset="0"/>
              </a:defRPr>
            </a:lvl1pPr>
          </a:lstStyle>
          <a:p>
            <a:pPr lvl="0"/>
            <a:r>
              <a:rPr lang="en-US" dirty="0"/>
              <a:t>Lorem Ipsum Dolor Sit</a:t>
            </a:r>
          </a:p>
        </p:txBody>
      </p:sp>
      <p:sp>
        <p:nvSpPr>
          <p:cNvPr id="31" name="Text Placeholder 16">
            <a:extLst>
              <a:ext uri="{FF2B5EF4-FFF2-40B4-BE49-F238E27FC236}">
                <a16:creationId xmlns:a16="http://schemas.microsoft.com/office/drawing/2014/main" id="{DD73A933-7D7E-343E-11A8-0386C7228F0E}"/>
              </a:ext>
            </a:extLst>
          </p:cNvPr>
          <p:cNvSpPr>
            <a:spLocks noGrp="1"/>
          </p:cNvSpPr>
          <p:nvPr>
            <p:ph type="body" sz="quarter" idx="25" hasCustomPrompt="1"/>
          </p:nvPr>
        </p:nvSpPr>
        <p:spPr>
          <a:xfrm>
            <a:off x="7763256" y="1432380"/>
            <a:ext cx="3786648" cy="1068452"/>
          </a:xfrm>
          <a:prstGeom prst="rect">
            <a:avLst/>
          </a:prstGeom>
        </p:spPr>
        <p:txBody>
          <a:bodyPr lIns="0" tIns="0" rIns="0" bIns="0" anchor="ctr"/>
          <a:lstStyle>
            <a:lvl1pPr marL="0" indent="0">
              <a:lnSpc>
                <a:spcPts val="2800"/>
              </a:lnSpc>
              <a:buNone/>
              <a:defRPr sz="2400">
                <a:latin typeface="Arial" panose="020B0604020202020204" pitchFamily="34" charset="0"/>
                <a:cs typeface="Arial" panose="020B0604020202020204" pitchFamily="34" charset="0"/>
              </a:defRPr>
            </a:lvl1pPr>
          </a:lstStyle>
          <a:p>
            <a:pPr lvl="0"/>
            <a:r>
              <a:rPr lang="en-US" dirty="0"/>
              <a:t>Lorem Ipsum Dolor Sit</a:t>
            </a:r>
          </a:p>
        </p:txBody>
      </p:sp>
      <p:sp>
        <p:nvSpPr>
          <p:cNvPr id="11" name="Slide Number Placeholder 10">
            <a:extLst>
              <a:ext uri="{FF2B5EF4-FFF2-40B4-BE49-F238E27FC236}">
                <a16:creationId xmlns:a16="http://schemas.microsoft.com/office/drawing/2014/main" id="{DA5D6AAE-2389-C31A-5E9B-3DE80A8112AA}"/>
              </a:ext>
            </a:extLst>
          </p:cNvPr>
          <p:cNvSpPr>
            <a:spLocks noGrp="1"/>
          </p:cNvSpPr>
          <p:nvPr>
            <p:ph type="sldNum" sz="quarter" idx="26"/>
          </p:nvPr>
        </p:nvSpPr>
        <p:spPr/>
        <p:txBody>
          <a:bodyPr/>
          <a:lstStyle/>
          <a:p>
            <a:fld id="{724E6082-8105-5B4D-97FC-923E76D73144}" type="slidenum">
              <a:rPr lang="en-US" smtClean="0"/>
              <a:pPr/>
              <a:t>‹#›</a:t>
            </a:fld>
            <a:endParaRPr lang="en-US"/>
          </a:p>
        </p:txBody>
      </p:sp>
    </p:spTree>
    <p:extLst>
      <p:ext uri="{BB962C8B-B14F-4D97-AF65-F5344CB8AC3E}">
        <p14:creationId xmlns:p14="http://schemas.microsoft.com/office/powerpoint/2010/main" val="648637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title,circular pictures, tex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92FB667-128A-D0B2-CA47-DFDBBE3805EC}"/>
              </a:ext>
            </a:extLst>
          </p:cNvPr>
          <p:cNvSpPr>
            <a:spLocks noGrp="1"/>
          </p:cNvSpPr>
          <p:nvPr>
            <p:ph type="pic" sz="quarter" idx="11"/>
          </p:nvPr>
        </p:nvSpPr>
        <p:spPr>
          <a:xfrm>
            <a:off x="657859" y="1427484"/>
            <a:ext cx="1093838" cy="1096718"/>
          </a:xfrm>
          <a:prstGeom prst="ellipse">
            <a:avLst/>
          </a:prstGeom>
          <a:noFill/>
          <a:ln w="38100">
            <a:solidFill>
              <a:schemeClr val="accent2"/>
            </a:solidFill>
          </a:ln>
        </p:spPr>
        <p:txBody>
          <a:bodyPr/>
          <a:lstStyle>
            <a:lvl1pPr marL="0" indent="0">
              <a:buNone/>
              <a:defRPr sz="1000"/>
            </a:lvl1pPr>
          </a:lstStyle>
          <a:p>
            <a:r>
              <a:rPr lang="en-US"/>
              <a:t>Click icon to add picture</a:t>
            </a:r>
            <a:endParaRPr lang="en-US" dirty="0"/>
          </a:p>
        </p:txBody>
      </p:sp>
      <p:sp>
        <p:nvSpPr>
          <p:cNvPr id="13" name="Picture Placeholder 11">
            <a:extLst>
              <a:ext uri="{FF2B5EF4-FFF2-40B4-BE49-F238E27FC236}">
                <a16:creationId xmlns:a16="http://schemas.microsoft.com/office/drawing/2014/main" id="{23D19F78-3AE2-D8D1-A03D-8F55DAAE393B}"/>
              </a:ext>
            </a:extLst>
          </p:cNvPr>
          <p:cNvSpPr>
            <a:spLocks noGrp="1"/>
          </p:cNvSpPr>
          <p:nvPr>
            <p:ph type="pic" sz="quarter" idx="12"/>
          </p:nvPr>
        </p:nvSpPr>
        <p:spPr>
          <a:xfrm>
            <a:off x="657859" y="2701067"/>
            <a:ext cx="1093838" cy="1096718"/>
          </a:xfrm>
          <a:prstGeom prst="ellipse">
            <a:avLst/>
          </a:prstGeom>
          <a:noFill/>
          <a:ln w="38100">
            <a:solidFill>
              <a:schemeClr val="accent2"/>
            </a:solidFill>
          </a:ln>
        </p:spPr>
        <p:txBody>
          <a:bodyPr/>
          <a:lstStyle>
            <a:lvl1pPr marL="0" indent="0">
              <a:buNone/>
              <a:defRPr sz="1000"/>
            </a:lvl1pPr>
          </a:lstStyle>
          <a:p>
            <a:r>
              <a:rPr lang="en-US"/>
              <a:t>Click icon to add picture</a:t>
            </a:r>
            <a:endParaRPr lang="en-US" dirty="0"/>
          </a:p>
        </p:txBody>
      </p:sp>
      <p:sp>
        <p:nvSpPr>
          <p:cNvPr id="14" name="Picture Placeholder 11">
            <a:extLst>
              <a:ext uri="{FF2B5EF4-FFF2-40B4-BE49-F238E27FC236}">
                <a16:creationId xmlns:a16="http://schemas.microsoft.com/office/drawing/2014/main" id="{01EC7868-5076-206D-45C9-75CEB808DCDE}"/>
              </a:ext>
            </a:extLst>
          </p:cNvPr>
          <p:cNvSpPr>
            <a:spLocks noGrp="1"/>
          </p:cNvSpPr>
          <p:nvPr>
            <p:ph type="pic" sz="quarter" idx="13"/>
          </p:nvPr>
        </p:nvSpPr>
        <p:spPr>
          <a:xfrm>
            <a:off x="657859" y="3974650"/>
            <a:ext cx="1093838" cy="1096718"/>
          </a:xfrm>
          <a:prstGeom prst="ellipse">
            <a:avLst/>
          </a:prstGeom>
          <a:noFill/>
          <a:ln w="38100">
            <a:solidFill>
              <a:schemeClr val="accent2"/>
            </a:solidFill>
          </a:ln>
        </p:spPr>
        <p:txBody>
          <a:bodyPr/>
          <a:lstStyle>
            <a:lvl1pPr marL="0" indent="0">
              <a:buNone/>
              <a:defRPr sz="1000"/>
            </a:lvl1pPr>
          </a:lstStyle>
          <a:p>
            <a:r>
              <a:rPr lang="en-US"/>
              <a:t>Click icon to add picture</a:t>
            </a:r>
            <a:endParaRPr lang="en-US" dirty="0"/>
          </a:p>
        </p:txBody>
      </p:sp>
      <p:sp>
        <p:nvSpPr>
          <p:cNvPr id="17" name="Text Placeholder 16">
            <a:extLst>
              <a:ext uri="{FF2B5EF4-FFF2-40B4-BE49-F238E27FC236}">
                <a16:creationId xmlns:a16="http://schemas.microsoft.com/office/drawing/2014/main" id="{FDED9477-F03A-711C-BB92-E7DE665F6CB0}"/>
              </a:ext>
            </a:extLst>
          </p:cNvPr>
          <p:cNvSpPr>
            <a:spLocks noGrp="1"/>
          </p:cNvSpPr>
          <p:nvPr>
            <p:ph type="body" sz="quarter" idx="15" hasCustomPrompt="1"/>
          </p:nvPr>
        </p:nvSpPr>
        <p:spPr>
          <a:xfrm>
            <a:off x="1965960" y="1427484"/>
            <a:ext cx="3787140" cy="1096718"/>
          </a:xfrm>
          <a:prstGeom prst="rect">
            <a:avLst/>
          </a:prstGeom>
        </p:spPr>
        <p:txBody>
          <a:bodyPr lIns="0" tIns="0" rIns="0" bIns="0" anchor="ctr"/>
          <a:lstStyle>
            <a:lvl1pPr marL="0" indent="0">
              <a:lnSpc>
                <a:spcPts val="2800"/>
              </a:lnSpc>
              <a:buNone/>
              <a:defRPr sz="2400">
                <a:solidFill>
                  <a:schemeClr val="tx1"/>
                </a:solidFill>
                <a:latin typeface="Arial" panose="020B0604020202020204" pitchFamily="34" charset="0"/>
                <a:cs typeface="Arial" panose="020B0604020202020204" pitchFamily="34" charset="0"/>
              </a:defRPr>
            </a:lvl1pPr>
          </a:lstStyle>
          <a:p>
            <a:pPr lvl="0"/>
            <a:r>
              <a:rPr lang="en-US" dirty="0"/>
              <a:t>Lorem Ipsum Dolor Sit</a:t>
            </a:r>
          </a:p>
        </p:txBody>
      </p:sp>
      <p:sp>
        <p:nvSpPr>
          <p:cNvPr id="18" name="Text Placeholder 16">
            <a:extLst>
              <a:ext uri="{FF2B5EF4-FFF2-40B4-BE49-F238E27FC236}">
                <a16:creationId xmlns:a16="http://schemas.microsoft.com/office/drawing/2014/main" id="{64151CFD-7101-F7DD-CFB6-317A55FEF963}"/>
              </a:ext>
            </a:extLst>
          </p:cNvPr>
          <p:cNvSpPr>
            <a:spLocks noGrp="1"/>
          </p:cNvSpPr>
          <p:nvPr>
            <p:ph type="body" sz="quarter" idx="16" hasCustomPrompt="1"/>
          </p:nvPr>
        </p:nvSpPr>
        <p:spPr>
          <a:xfrm>
            <a:off x="1965960" y="2701067"/>
            <a:ext cx="3787140" cy="1096718"/>
          </a:xfrm>
          <a:prstGeom prst="rect">
            <a:avLst/>
          </a:prstGeom>
        </p:spPr>
        <p:txBody>
          <a:bodyPr lIns="0" tIns="0" rIns="0" bIns="0" anchor="ctr"/>
          <a:lstStyle>
            <a:lvl1pPr marL="0" indent="0">
              <a:lnSpc>
                <a:spcPts val="2800"/>
              </a:lnSpc>
              <a:buNone/>
              <a:defRPr sz="2400">
                <a:solidFill>
                  <a:schemeClr val="tx1"/>
                </a:solidFill>
                <a:latin typeface="Arial" panose="020B0604020202020204" pitchFamily="34" charset="0"/>
                <a:cs typeface="Arial" panose="020B0604020202020204" pitchFamily="34" charset="0"/>
              </a:defRPr>
            </a:lvl1pPr>
          </a:lstStyle>
          <a:p>
            <a:pPr lvl="0"/>
            <a:r>
              <a:rPr lang="en-US" dirty="0"/>
              <a:t>Lorem Ipsum Dolor Sit</a:t>
            </a:r>
          </a:p>
        </p:txBody>
      </p:sp>
      <p:sp>
        <p:nvSpPr>
          <p:cNvPr id="19" name="Text Placeholder 16">
            <a:extLst>
              <a:ext uri="{FF2B5EF4-FFF2-40B4-BE49-F238E27FC236}">
                <a16:creationId xmlns:a16="http://schemas.microsoft.com/office/drawing/2014/main" id="{A0A5F6B4-5A75-C5A5-DD91-CD3B8AC18633}"/>
              </a:ext>
            </a:extLst>
          </p:cNvPr>
          <p:cNvSpPr>
            <a:spLocks noGrp="1"/>
          </p:cNvSpPr>
          <p:nvPr>
            <p:ph type="body" sz="quarter" idx="17" hasCustomPrompt="1"/>
          </p:nvPr>
        </p:nvSpPr>
        <p:spPr>
          <a:xfrm>
            <a:off x="1965960" y="3974650"/>
            <a:ext cx="3787140" cy="1096718"/>
          </a:xfrm>
          <a:prstGeom prst="rect">
            <a:avLst/>
          </a:prstGeom>
        </p:spPr>
        <p:txBody>
          <a:bodyPr lIns="0" tIns="0" rIns="0" bIns="0" anchor="ctr"/>
          <a:lstStyle>
            <a:lvl1pPr marL="0" indent="0">
              <a:lnSpc>
                <a:spcPts val="2800"/>
              </a:lnSpc>
              <a:buNone/>
              <a:defRPr sz="2400">
                <a:solidFill>
                  <a:schemeClr val="tx1"/>
                </a:solidFill>
                <a:latin typeface="Arial" panose="020B0604020202020204" pitchFamily="34" charset="0"/>
                <a:cs typeface="Arial" panose="020B0604020202020204" pitchFamily="34" charset="0"/>
              </a:defRPr>
            </a:lvl1pPr>
          </a:lstStyle>
          <a:p>
            <a:pPr lvl="0"/>
            <a:r>
              <a:rPr lang="en-US" dirty="0"/>
              <a:t>Lorem Ipsum Dolor Sit</a:t>
            </a:r>
          </a:p>
        </p:txBody>
      </p:sp>
      <p:sp>
        <p:nvSpPr>
          <p:cNvPr id="11" name="Picture Placeholder 11">
            <a:extLst>
              <a:ext uri="{FF2B5EF4-FFF2-40B4-BE49-F238E27FC236}">
                <a16:creationId xmlns:a16="http://schemas.microsoft.com/office/drawing/2014/main" id="{3D15166C-9D02-865B-B3B5-45992347D087}"/>
              </a:ext>
            </a:extLst>
          </p:cNvPr>
          <p:cNvSpPr>
            <a:spLocks noGrp="1"/>
          </p:cNvSpPr>
          <p:nvPr>
            <p:ph type="pic" sz="quarter" idx="19"/>
          </p:nvPr>
        </p:nvSpPr>
        <p:spPr>
          <a:xfrm>
            <a:off x="6446520" y="1427484"/>
            <a:ext cx="1093838" cy="1096718"/>
          </a:xfrm>
          <a:prstGeom prst="ellipse">
            <a:avLst/>
          </a:prstGeom>
          <a:noFill/>
          <a:ln w="38100">
            <a:solidFill>
              <a:schemeClr val="accent2"/>
            </a:solidFill>
          </a:ln>
        </p:spPr>
        <p:txBody>
          <a:bodyPr/>
          <a:lstStyle>
            <a:lvl1pPr marL="0" indent="0">
              <a:buNone/>
              <a:defRPr sz="1000"/>
            </a:lvl1pPr>
          </a:lstStyle>
          <a:p>
            <a:r>
              <a:rPr lang="en-US"/>
              <a:t>Click icon to add picture</a:t>
            </a:r>
            <a:endParaRPr lang="en-US" dirty="0"/>
          </a:p>
        </p:txBody>
      </p:sp>
      <p:sp>
        <p:nvSpPr>
          <p:cNvPr id="16" name="Picture Placeholder 11">
            <a:extLst>
              <a:ext uri="{FF2B5EF4-FFF2-40B4-BE49-F238E27FC236}">
                <a16:creationId xmlns:a16="http://schemas.microsoft.com/office/drawing/2014/main" id="{B3690029-1AB7-F060-E35E-D941B0BB5C9C}"/>
              </a:ext>
            </a:extLst>
          </p:cNvPr>
          <p:cNvSpPr>
            <a:spLocks noGrp="1"/>
          </p:cNvSpPr>
          <p:nvPr>
            <p:ph type="pic" sz="quarter" idx="20"/>
          </p:nvPr>
        </p:nvSpPr>
        <p:spPr>
          <a:xfrm>
            <a:off x="6446520" y="2701067"/>
            <a:ext cx="1093838" cy="1096718"/>
          </a:xfrm>
          <a:prstGeom prst="ellipse">
            <a:avLst/>
          </a:prstGeom>
          <a:noFill/>
          <a:ln w="38100">
            <a:solidFill>
              <a:schemeClr val="accent2"/>
            </a:solidFill>
          </a:ln>
        </p:spPr>
        <p:txBody>
          <a:bodyPr/>
          <a:lstStyle>
            <a:lvl1pPr marL="0" indent="0">
              <a:buNone/>
              <a:defRPr sz="1000"/>
            </a:lvl1pPr>
          </a:lstStyle>
          <a:p>
            <a:r>
              <a:rPr lang="en-US"/>
              <a:t>Click icon to add picture</a:t>
            </a:r>
            <a:endParaRPr lang="en-US" dirty="0"/>
          </a:p>
        </p:txBody>
      </p:sp>
      <p:sp>
        <p:nvSpPr>
          <p:cNvPr id="21" name="Picture Placeholder 11">
            <a:extLst>
              <a:ext uri="{FF2B5EF4-FFF2-40B4-BE49-F238E27FC236}">
                <a16:creationId xmlns:a16="http://schemas.microsoft.com/office/drawing/2014/main" id="{43B0701A-7539-0645-A145-586736E176B4}"/>
              </a:ext>
            </a:extLst>
          </p:cNvPr>
          <p:cNvSpPr>
            <a:spLocks noGrp="1"/>
          </p:cNvSpPr>
          <p:nvPr>
            <p:ph type="pic" sz="quarter" idx="21"/>
          </p:nvPr>
        </p:nvSpPr>
        <p:spPr>
          <a:xfrm>
            <a:off x="6446520" y="3974650"/>
            <a:ext cx="1093838" cy="1096718"/>
          </a:xfrm>
          <a:prstGeom prst="ellipse">
            <a:avLst/>
          </a:prstGeom>
          <a:noFill/>
          <a:ln w="38100">
            <a:solidFill>
              <a:schemeClr val="accent2"/>
            </a:solidFill>
          </a:ln>
        </p:spPr>
        <p:txBody>
          <a:bodyPr/>
          <a:lstStyle>
            <a:lvl1pPr marL="0" indent="0">
              <a:buNone/>
              <a:defRPr sz="1000"/>
            </a:lvl1pPr>
          </a:lstStyle>
          <a:p>
            <a:r>
              <a:rPr lang="en-US"/>
              <a:t>Click icon to add picture</a:t>
            </a:r>
            <a:endParaRPr lang="en-US" dirty="0"/>
          </a:p>
        </p:txBody>
      </p:sp>
      <p:sp>
        <p:nvSpPr>
          <p:cNvPr id="23" name="Text Placeholder 16">
            <a:extLst>
              <a:ext uri="{FF2B5EF4-FFF2-40B4-BE49-F238E27FC236}">
                <a16:creationId xmlns:a16="http://schemas.microsoft.com/office/drawing/2014/main" id="{39913561-D8BF-C37D-33D1-064780627577}"/>
              </a:ext>
            </a:extLst>
          </p:cNvPr>
          <p:cNvSpPr>
            <a:spLocks noGrp="1"/>
          </p:cNvSpPr>
          <p:nvPr>
            <p:ph type="body" sz="quarter" idx="23" hasCustomPrompt="1"/>
          </p:nvPr>
        </p:nvSpPr>
        <p:spPr>
          <a:xfrm>
            <a:off x="7763256" y="1427484"/>
            <a:ext cx="3770885" cy="1096718"/>
          </a:xfrm>
          <a:prstGeom prst="rect">
            <a:avLst/>
          </a:prstGeom>
        </p:spPr>
        <p:txBody>
          <a:bodyPr lIns="0" tIns="0" rIns="0" bIns="0" anchor="ctr"/>
          <a:lstStyle>
            <a:lvl1pPr marL="0" indent="0">
              <a:lnSpc>
                <a:spcPts val="2800"/>
              </a:lnSpc>
              <a:buNone/>
              <a:defRPr sz="2400">
                <a:solidFill>
                  <a:schemeClr val="tx1"/>
                </a:solidFill>
                <a:latin typeface="Arial" panose="020B0604020202020204" pitchFamily="34" charset="0"/>
                <a:cs typeface="Arial" panose="020B0604020202020204" pitchFamily="34" charset="0"/>
              </a:defRPr>
            </a:lvl1pPr>
          </a:lstStyle>
          <a:p>
            <a:pPr lvl="0"/>
            <a:r>
              <a:rPr lang="en-US" dirty="0"/>
              <a:t>Lorem Ipsum Dolor Sit</a:t>
            </a:r>
          </a:p>
        </p:txBody>
      </p:sp>
      <p:sp>
        <p:nvSpPr>
          <p:cNvPr id="24" name="Text Placeholder 16">
            <a:extLst>
              <a:ext uri="{FF2B5EF4-FFF2-40B4-BE49-F238E27FC236}">
                <a16:creationId xmlns:a16="http://schemas.microsoft.com/office/drawing/2014/main" id="{E67D0901-6860-288E-31FF-DF4742E25AE6}"/>
              </a:ext>
            </a:extLst>
          </p:cNvPr>
          <p:cNvSpPr>
            <a:spLocks noGrp="1"/>
          </p:cNvSpPr>
          <p:nvPr>
            <p:ph type="body" sz="quarter" idx="24" hasCustomPrompt="1"/>
          </p:nvPr>
        </p:nvSpPr>
        <p:spPr>
          <a:xfrm>
            <a:off x="7763256" y="2701067"/>
            <a:ext cx="3770885" cy="1096718"/>
          </a:xfrm>
          <a:prstGeom prst="rect">
            <a:avLst/>
          </a:prstGeom>
        </p:spPr>
        <p:txBody>
          <a:bodyPr lIns="0" tIns="0" rIns="0" bIns="0" anchor="ctr"/>
          <a:lstStyle>
            <a:lvl1pPr marL="0" indent="0">
              <a:lnSpc>
                <a:spcPts val="2800"/>
              </a:lnSpc>
              <a:buNone/>
              <a:defRPr sz="2400">
                <a:solidFill>
                  <a:schemeClr val="tx1"/>
                </a:solidFill>
                <a:latin typeface="Arial" panose="020B0604020202020204" pitchFamily="34" charset="0"/>
                <a:cs typeface="Arial" panose="020B0604020202020204" pitchFamily="34" charset="0"/>
              </a:defRPr>
            </a:lvl1pPr>
          </a:lstStyle>
          <a:p>
            <a:pPr lvl="0"/>
            <a:r>
              <a:rPr lang="en-US" dirty="0"/>
              <a:t>Lorem Ipsum Dolor Sit</a:t>
            </a:r>
          </a:p>
        </p:txBody>
      </p:sp>
      <p:sp>
        <p:nvSpPr>
          <p:cNvPr id="25" name="Text Placeholder 16">
            <a:extLst>
              <a:ext uri="{FF2B5EF4-FFF2-40B4-BE49-F238E27FC236}">
                <a16:creationId xmlns:a16="http://schemas.microsoft.com/office/drawing/2014/main" id="{6BF970EE-8DAF-2641-8F9C-706A1F9BD392}"/>
              </a:ext>
            </a:extLst>
          </p:cNvPr>
          <p:cNvSpPr>
            <a:spLocks noGrp="1"/>
          </p:cNvSpPr>
          <p:nvPr>
            <p:ph type="body" sz="quarter" idx="25" hasCustomPrompt="1"/>
          </p:nvPr>
        </p:nvSpPr>
        <p:spPr>
          <a:xfrm>
            <a:off x="7763256" y="3974650"/>
            <a:ext cx="3770885" cy="1096718"/>
          </a:xfrm>
          <a:prstGeom prst="rect">
            <a:avLst/>
          </a:prstGeom>
        </p:spPr>
        <p:txBody>
          <a:bodyPr lIns="0" tIns="0" rIns="0" bIns="0" anchor="ctr"/>
          <a:lstStyle>
            <a:lvl1pPr marL="0" indent="0">
              <a:lnSpc>
                <a:spcPts val="2800"/>
              </a:lnSpc>
              <a:buNone/>
              <a:defRPr sz="2400">
                <a:solidFill>
                  <a:schemeClr val="tx1"/>
                </a:solidFill>
                <a:latin typeface="Arial" panose="020B0604020202020204" pitchFamily="34" charset="0"/>
                <a:cs typeface="Arial" panose="020B0604020202020204" pitchFamily="34" charset="0"/>
              </a:defRPr>
            </a:lvl1pPr>
          </a:lstStyle>
          <a:p>
            <a:pPr lvl="0"/>
            <a:r>
              <a:rPr lang="en-US" dirty="0"/>
              <a:t>Lorem Ipsum Dolor Sit</a:t>
            </a:r>
          </a:p>
        </p:txBody>
      </p:sp>
      <p:sp>
        <p:nvSpPr>
          <p:cNvPr id="27" name="Text Placeholder 10">
            <a:extLst>
              <a:ext uri="{FF2B5EF4-FFF2-40B4-BE49-F238E27FC236}">
                <a16:creationId xmlns:a16="http://schemas.microsoft.com/office/drawing/2014/main" id="{4CDFB003-0B5B-10B9-2336-428A0DD6CA95}"/>
              </a:ext>
            </a:extLst>
          </p:cNvPr>
          <p:cNvSpPr>
            <a:spLocks noGrp="1"/>
          </p:cNvSpPr>
          <p:nvPr>
            <p:ph type="body" sz="quarter" idx="10" hasCustomPrompt="1"/>
          </p:nvPr>
        </p:nvSpPr>
        <p:spPr>
          <a:xfrm>
            <a:off x="647700" y="566238"/>
            <a:ext cx="10896600" cy="664797"/>
          </a:xfrm>
          <a:prstGeom prst="rect">
            <a:avLst/>
          </a:prstGeom>
        </p:spPr>
        <p:txBody>
          <a:bodyPr wrap="square" lIns="0" tIns="0" rIns="0" bIns="0">
            <a:spAutoFit/>
          </a:bodyPr>
          <a:lstStyle>
            <a:lvl1pPr marL="0" indent="0">
              <a:buNone/>
              <a:defRPr sz="4800" b="1" i="0">
                <a:solidFill>
                  <a:schemeClr val="accent1"/>
                </a:solidFill>
                <a:latin typeface="Arial" panose="020B0604020202020204" pitchFamily="34" charset="0"/>
                <a:cs typeface="Arial" panose="020B0604020202020204" pitchFamily="34" charset="0"/>
              </a:defRPr>
            </a:lvl1pPr>
          </a:lstStyle>
          <a:p>
            <a:pPr lvl="0"/>
            <a:r>
              <a:rPr lang="en-US" dirty="0"/>
              <a:t>TITLE</a:t>
            </a:r>
          </a:p>
        </p:txBody>
      </p:sp>
      <p:sp>
        <p:nvSpPr>
          <p:cNvPr id="2" name="Slide Number Placeholder 1">
            <a:extLst>
              <a:ext uri="{FF2B5EF4-FFF2-40B4-BE49-F238E27FC236}">
                <a16:creationId xmlns:a16="http://schemas.microsoft.com/office/drawing/2014/main" id="{7E7EFDB4-B049-E56A-AC6D-E20CDB60CC19}"/>
              </a:ext>
            </a:extLst>
          </p:cNvPr>
          <p:cNvSpPr>
            <a:spLocks noGrp="1"/>
          </p:cNvSpPr>
          <p:nvPr>
            <p:ph type="sldNum" sz="quarter" idx="26"/>
          </p:nvPr>
        </p:nvSpPr>
        <p:spPr/>
        <p:txBody>
          <a:bodyPr/>
          <a:lstStyle/>
          <a:p>
            <a:fld id="{724E6082-8105-5B4D-97FC-923E76D73144}" type="slidenum">
              <a:rPr lang="en-US" smtClean="0"/>
              <a:pPr/>
              <a:t>‹#›</a:t>
            </a:fld>
            <a:endParaRPr lang="en-US"/>
          </a:p>
        </p:txBody>
      </p:sp>
    </p:spTree>
    <p:extLst>
      <p:ext uri="{BB962C8B-B14F-4D97-AF65-F5344CB8AC3E}">
        <p14:creationId xmlns:p14="http://schemas.microsoft.com/office/powerpoint/2010/main" val="2362244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ny object placehol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723B76-7E2C-6725-AEE6-1586076444B3}"/>
              </a:ext>
            </a:extLst>
          </p:cNvPr>
          <p:cNvSpPr>
            <a:spLocks noGrp="1"/>
          </p:cNvSpPr>
          <p:nvPr>
            <p:ph sz="quarter" idx="10"/>
          </p:nvPr>
        </p:nvSpPr>
        <p:spPr>
          <a:xfrm>
            <a:off x="0" y="0"/>
            <a:ext cx="12192000" cy="6858000"/>
          </a:xfrm>
          <a:prstGeom prst="rect">
            <a:avLst/>
          </a:prstGeom>
          <a:solidFill>
            <a:schemeClr val="bg1">
              <a:lumMod val="95000"/>
            </a:schemeClr>
          </a:solidFill>
        </p:spPr>
        <p:txBody>
          <a:bodyPr/>
          <a:lstStyle>
            <a:lvl1pPr marL="0" indent="0">
              <a:buNone/>
              <a:defRPr sz="1000"/>
            </a:lvl1pPr>
          </a:lstStyle>
          <a:p>
            <a:pPr lvl="0"/>
            <a:r>
              <a:rPr lang="en-US"/>
              <a:t>Click to edit Master text styles</a:t>
            </a:r>
          </a:p>
        </p:txBody>
      </p:sp>
    </p:spTree>
    <p:extLst>
      <p:ext uri="{BB962C8B-B14F-4D97-AF65-F5344CB8AC3E}">
        <p14:creationId xmlns:p14="http://schemas.microsoft.com/office/powerpoint/2010/main" val="8465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ti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6C83E8-1338-004A-25AA-3E157FE5037A}"/>
              </a:ext>
            </a:extLst>
          </p:cNvPr>
          <p:cNvSpPr/>
          <p:nvPr userDrawn="1"/>
        </p:nvSpPr>
        <p:spPr>
          <a:xfrm>
            <a:off x="0" y="0"/>
            <a:ext cx="12192000" cy="6858000"/>
          </a:xfrm>
          <a:prstGeom prst="rect">
            <a:avLst/>
          </a:prstGeom>
          <a:gradFill flip="none" rotWithShape="1">
            <a:gsLst>
              <a:gs pos="0">
                <a:schemeClr val="accent2"/>
              </a:gs>
              <a:gs pos="50000">
                <a:schemeClr val="accent3"/>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B373D4-09A5-30E3-4E79-44E756F67FD0}"/>
              </a:ext>
            </a:extLst>
          </p:cNvPr>
          <p:cNvSpPr/>
          <p:nvPr userDrawn="1"/>
        </p:nvSpPr>
        <p:spPr>
          <a:xfrm>
            <a:off x="647700" y="1646853"/>
            <a:ext cx="108080" cy="35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1798CDAC-0224-EAC1-079E-CF30238DB9D8}"/>
              </a:ext>
            </a:extLst>
          </p:cNvPr>
          <p:cNvSpPr>
            <a:spLocks noGrp="1"/>
          </p:cNvSpPr>
          <p:nvPr>
            <p:ph type="body" sz="quarter" idx="10" hasCustomPrompt="1"/>
          </p:nvPr>
        </p:nvSpPr>
        <p:spPr>
          <a:xfrm>
            <a:off x="1296988" y="1646238"/>
            <a:ext cx="10247312" cy="3565525"/>
          </a:xfrm>
          <a:prstGeom prst="rect">
            <a:avLst/>
          </a:prstGeom>
        </p:spPr>
        <p:txBody>
          <a:bodyPr anchor="ctr"/>
          <a:lstStyle>
            <a:lvl1pPr marL="0" indent="0">
              <a:lnSpc>
                <a:spcPts val="4000"/>
              </a:lnSpc>
              <a:buNone/>
              <a:defRPr sz="3000" i="1">
                <a:solidFill>
                  <a:schemeClr val="bg1"/>
                </a:solidFill>
                <a:latin typeface=""/>
              </a:defRPr>
            </a:lvl1pPr>
          </a:lstStyle>
          <a:p>
            <a:pPr lvl="0"/>
            <a:r>
              <a:rPr lang="en-US" dirty="0"/>
              <a:t>Lorem ipsum dolor sit </a:t>
            </a:r>
            <a:r>
              <a:rPr lang="en-US" dirty="0" err="1"/>
              <a:t>amet</a:t>
            </a:r>
            <a:r>
              <a:rPr lang="en-US" dirty="0"/>
              <a:t>, </a:t>
            </a:r>
            <a:r>
              <a:rPr lang="en-US" dirty="0" err="1"/>
              <a:t>esse</a:t>
            </a:r>
            <a:r>
              <a:rPr lang="en-US" dirty="0"/>
              <a:t> populo </a:t>
            </a:r>
            <a:r>
              <a:rPr lang="en-US" dirty="0" err="1"/>
              <a:t>perpetua</a:t>
            </a:r>
            <a:r>
              <a:rPr lang="en-US" dirty="0"/>
              <a:t> </a:t>
            </a:r>
            <a:r>
              <a:rPr lang="en-US" dirty="0" err="1"/>
              <a:t>te</a:t>
            </a:r>
            <a:r>
              <a:rPr lang="en-US" dirty="0"/>
              <a:t> per. </a:t>
            </a:r>
            <a:r>
              <a:rPr lang="en-US" dirty="0" err="1"/>
              <a:t>Usu</a:t>
            </a:r>
            <a:r>
              <a:rPr lang="en-US" dirty="0"/>
              <a:t> ad </a:t>
            </a:r>
            <a:r>
              <a:rPr lang="en-US" dirty="0" err="1"/>
              <a:t>quodsi</a:t>
            </a:r>
            <a:r>
              <a:rPr lang="en-US" dirty="0"/>
              <a:t> </a:t>
            </a:r>
            <a:r>
              <a:rPr lang="en-US" dirty="0" err="1"/>
              <a:t>habemus</a:t>
            </a:r>
            <a:r>
              <a:rPr lang="en-US" dirty="0"/>
              <a:t> </a:t>
            </a:r>
            <a:r>
              <a:rPr lang="en-US" dirty="0" err="1"/>
              <a:t>hendrerit</a:t>
            </a:r>
            <a:r>
              <a:rPr lang="en-US" dirty="0"/>
              <a:t>. Cu duo </a:t>
            </a:r>
            <a:r>
              <a:rPr lang="en-US" dirty="0" err="1"/>
              <a:t>malis</a:t>
            </a:r>
            <a:r>
              <a:rPr lang="en-US" dirty="0"/>
              <a:t> </a:t>
            </a:r>
            <a:r>
              <a:rPr lang="en-US" dirty="0" err="1"/>
              <a:t>essent</a:t>
            </a:r>
            <a:r>
              <a:rPr lang="en-US" dirty="0"/>
              <a:t> minimum, </a:t>
            </a:r>
            <a:r>
              <a:rPr lang="en-US" dirty="0" err="1"/>
              <a:t>nec</a:t>
            </a:r>
            <a:r>
              <a:rPr lang="en-US" dirty="0"/>
              <a:t> id novum </a:t>
            </a:r>
            <a:r>
              <a:rPr lang="en-US" dirty="0" err="1"/>
              <a:t>malorum</a:t>
            </a:r>
            <a:r>
              <a:rPr lang="en-US" dirty="0"/>
              <a:t>. Ad maiorum </a:t>
            </a:r>
            <a:r>
              <a:rPr lang="en-US" dirty="0" err="1"/>
              <a:t>maiestatis</a:t>
            </a:r>
            <a:r>
              <a:rPr lang="en-US" dirty="0"/>
              <a:t> </a:t>
            </a:r>
            <a:r>
              <a:rPr lang="en-US" dirty="0" err="1"/>
              <a:t>vix</a:t>
            </a:r>
            <a:r>
              <a:rPr lang="en-US" dirty="0"/>
              <a:t>, </a:t>
            </a:r>
            <a:r>
              <a:rPr lang="en-US" dirty="0" err="1"/>
              <a:t>zril</a:t>
            </a:r>
            <a:r>
              <a:rPr lang="en-US" dirty="0"/>
              <a:t> </a:t>
            </a:r>
            <a:r>
              <a:rPr lang="en-US" dirty="0" err="1"/>
              <a:t>ignota</a:t>
            </a:r>
            <a:r>
              <a:rPr lang="en-US" dirty="0"/>
              <a:t> </a:t>
            </a:r>
            <a:r>
              <a:rPr lang="en-US" dirty="0" err="1"/>
              <a:t>eripuit</a:t>
            </a:r>
            <a:r>
              <a:rPr lang="en-US" dirty="0"/>
              <a:t> ad </a:t>
            </a:r>
            <a:r>
              <a:rPr lang="en-US" dirty="0" err="1"/>
              <a:t>mea</a:t>
            </a:r>
            <a:r>
              <a:rPr lang="en-US" dirty="0"/>
              <a:t>, et </a:t>
            </a:r>
            <a:r>
              <a:rPr lang="en-US" dirty="0" err="1"/>
              <a:t>nam</a:t>
            </a:r>
            <a:r>
              <a:rPr lang="en-US" dirty="0"/>
              <a:t> </a:t>
            </a:r>
            <a:r>
              <a:rPr lang="en-US" dirty="0" err="1"/>
              <a:t>sonet</a:t>
            </a:r>
            <a:r>
              <a:rPr lang="en-US" dirty="0"/>
              <a:t> </a:t>
            </a:r>
            <a:r>
              <a:rPr lang="en-US" dirty="0" err="1"/>
              <a:t>nominavi</a:t>
            </a:r>
            <a:r>
              <a:rPr lang="en-US" dirty="0"/>
              <a:t> </a:t>
            </a:r>
            <a:r>
              <a:rPr lang="en-US" dirty="0" err="1"/>
              <a:t>molestiae</a:t>
            </a:r>
            <a:r>
              <a:rPr lang="en-US" dirty="0"/>
              <a:t>. Vim ex </a:t>
            </a:r>
            <a:r>
              <a:rPr lang="en-US" dirty="0" err="1"/>
              <a:t>elitr</a:t>
            </a:r>
            <a:r>
              <a:rPr lang="en-US" dirty="0"/>
              <a:t> oblique, </a:t>
            </a:r>
            <a:r>
              <a:rPr lang="en-US" dirty="0" err="1"/>
              <a:t>wisi</a:t>
            </a:r>
            <a:r>
              <a:rPr lang="en-US" dirty="0"/>
              <a:t> </a:t>
            </a:r>
            <a:r>
              <a:rPr lang="en-US" dirty="0" err="1"/>
              <a:t>solet</a:t>
            </a:r>
            <a:r>
              <a:rPr lang="en-US" dirty="0"/>
              <a:t> </a:t>
            </a:r>
            <a:r>
              <a:rPr lang="en-US" dirty="0" err="1"/>
              <a:t>doctus</a:t>
            </a:r>
            <a:r>
              <a:rPr lang="en-US" dirty="0"/>
              <a:t> </a:t>
            </a:r>
            <a:r>
              <a:rPr lang="en-US" dirty="0" err="1"/>
              <a:t>mea</a:t>
            </a:r>
            <a:r>
              <a:rPr lang="en-US" dirty="0"/>
              <a:t> ea. </a:t>
            </a:r>
            <a:r>
              <a:rPr lang="en-US" dirty="0" err="1"/>
              <a:t>Pri</a:t>
            </a:r>
            <a:r>
              <a:rPr lang="en-US" dirty="0"/>
              <a:t> </a:t>
            </a:r>
            <a:r>
              <a:rPr lang="en-US" dirty="0" err="1"/>
              <a:t>audire</a:t>
            </a:r>
            <a:r>
              <a:rPr lang="en-US" dirty="0"/>
              <a:t> </a:t>
            </a:r>
            <a:r>
              <a:rPr lang="en-US" dirty="0" err="1"/>
              <a:t>interesset</a:t>
            </a:r>
            <a:r>
              <a:rPr lang="en-US" dirty="0"/>
              <a:t> </a:t>
            </a:r>
            <a:r>
              <a:rPr lang="en-US" dirty="0" err="1"/>
              <a:t>instructior</a:t>
            </a:r>
            <a:r>
              <a:rPr lang="en-US" dirty="0"/>
              <a:t> et.</a:t>
            </a:r>
          </a:p>
        </p:txBody>
      </p:sp>
    </p:spTree>
    <p:extLst>
      <p:ext uri="{BB962C8B-B14F-4D97-AF65-F5344CB8AC3E}">
        <p14:creationId xmlns:p14="http://schemas.microsoft.com/office/powerpoint/2010/main" val="3189366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ti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6C83E8-1338-004A-25AA-3E157FE5037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B373D4-09A5-30E3-4E79-44E756F67FD0}"/>
              </a:ext>
            </a:extLst>
          </p:cNvPr>
          <p:cNvSpPr/>
          <p:nvPr userDrawn="1"/>
        </p:nvSpPr>
        <p:spPr>
          <a:xfrm>
            <a:off x="647700" y="1646853"/>
            <a:ext cx="108080" cy="35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1798CDAC-0224-EAC1-079E-CF30238DB9D8}"/>
              </a:ext>
            </a:extLst>
          </p:cNvPr>
          <p:cNvSpPr>
            <a:spLocks noGrp="1"/>
          </p:cNvSpPr>
          <p:nvPr>
            <p:ph type="body" sz="quarter" idx="10" hasCustomPrompt="1"/>
          </p:nvPr>
        </p:nvSpPr>
        <p:spPr>
          <a:xfrm>
            <a:off x="1296988" y="1646238"/>
            <a:ext cx="10247312" cy="3565525"/>
          </a:xfrm>
          <a:prstGeom prst="rect">
            <a:avLst/>
          </a:prstGeom>
        </p:spPr>
        <p:txBody>
          <a:bodyPr anchor="ctr"/>
          <a:lstStyle>
            <a:lvl1pPr marL="0" indent="0">
              <a:lnSpc>
                <a:spcPts val="4000"/>
              </a:lnSpc>
              <a:buNone/>
              <a:defRPr sz="3000" i="1">
                <a:solidFill>
                  <a:schemeClr val="bg1"/>
                </a:solidFill>
                <a:latin typeface=""/>
              </a:defRPr>
            </a:lvl1pPr>
          </a:lstStyle>
          <a:p>
            <a:pPr lvl="0"/>
            <a:r>
              <a:rPr lang="en-US" dirty="0"/>
              <a:t>Lorem ipsum dolor sit </a:t>
            </a:r>
            <a:r>
              <a:rPr lang="en-US" dirty="0" err="1"/>
              <a:t>amet</a:t>
            </a:r>
            <a:r>
              <a:rPr lang="en-US" dirty="0"/>
              <a:t>, </a:t>
            </a:r>
            <a:r>
              <a:rPr lang="en-US" dirty="0" err="1"/>
              <a:t>esse</a:t>
            </a:r>
            <a:r>
              <a:rPr lang="en-US" dirty="0"/>
              <a:t> populo </a:t>
            </a:r>
            <a:r>
              <a:rPr lang="en-US" dirty="0" err="1"/>
              <a:t>perpetua</a:t>
            </a:r>
            <a:r>
              <a:rPr lang="en-US" dirty="0"/>
              <a:t> </a:t>
            </a:r>
            <a:r>
              <a:rPr lang="en-US" dirty="0" err="1"/>
              <a:t>te</a:t>
            </a:r>
            <a:r>
              <a:rPr lang="en-US" dirty="0"/>
              <a:t> per. </a:t>
            </a:r>
            <a:r>
              <a:rPr lang="en-US" dirty="0" err="1"/>
              <a:t>Usu</a:t>
            </a:r>
            <a:r>
              <a:rPr lang="en-US" dirty="0"/>
              <a:t> ad </a:t>
            </a:r>
            <a:r>
              <a:rPr lang="en-US" dirty="0" err="1"/>
              <a:t>quodsi</a:t>
            </a:r>
            <a:r>
              <a:rPr lang="en-US" dirty="0"/>
              <a:t> </a:t>
            </a:r>
            <a:r>
              <a:rPr lang="en-US" dirty="0" err="1"/>
              <a:t>habemus</a:t>
            </a:r>
            <a:r>
              <a:rPr lang="en-US" dirty="0"/>
              <a:t> </a:t>
            </a:r>
            <a:r>
              <a:rPr lang="en-US" dirty="0" err="1"/>
              <a:t>hendrerit</a:t>
            </a:r>
            <a:r>
              <a:rPr lang="en-US" dirty="0"/>
              <a:t>. Cu duo </a:t>
            </a:r>
            <a:r>
              <a:rPr lang="en-US" dirty="0" err="1"/>
              <a:t>malis</a:t>
            </a:r>
            <a:r>
              <a:rPr lang="en-US" dirty="0"/>
              <a:t> </a:t>
            </a:r>
            <a:r>
              <a:rPr lang="en-US" dirty="0" err="1"/>
              <a:t>essent</a:t>
            </a:r>
            <a:r>
              <a:rPr lang="en-US" dirty="0"/>
              <a:t> minimum, </a:t>
            </a:r>
            <a:r>
              <a:rPr lang="en-US" dirty="0" err="1"/>
              <a:t>nec</a:t>
            </a:r>
            <a:r>
              <a:rPr lang="en-US" dirty="0"/>
              <a:t> id novum </a:t>
            </a:r>
            <a:r>
              <a:rPr lang="en-US" dirty="0" err="1"/>
              <a:t>malorum</a:t>
            </a:r>
            <a:r>
              <a:rPr lang="en-US" dirty="0"/>
              <a:t>. Ad maiorum </a:t>
            </a:r>
            <a:r>
              <a:rPr lang="en-US" dirty="0" err="1"/>
              <a:t>maiestatis</a:t>
            </a:r>
            <a:r>
              <a:rPr lang="en-US" dirty="0"/>
              <a:t> </a:t>
            </a:r>
            <a:r>
              <a:rPr lang="en-US" dirty="0" err="1"/>
              <a:t>vix</a:t>
            </a:r>
            <a:r>
              <a:rPr lang="en-US" dirty="0"/>
              <a:t>, </a:t>
            </a:r>
            <a:r>
              <a:rPr lang="en-US" dirty="0" err="1"/>
              <a:t>zril</a:t>
            </a:r>
            <a:r>
              <a:rPr lang="en-US" dirty="0"/>
              <a:t> </a:t>
            </a:r>
            <a:r>
              <a:rPr lang="en-US" dirty="0" err="1"/>
              <a:t>ignota</a:t>
            </a:r>
            <a:r>
              <a:rPr lang="en-US" dirty="0"/>
              <a:t> </a:t>
            </a:r>
            <a:r>
              <a:rPr lang="en-US" dirty="0" err="1"/>
              <a:t>eripuit</a:t>
            </a:r>
            <a:r>
              <a:rPr lang="en-US" dirty="0"/>
              <a:t> ad </a:t>
            </a:r>
            <a:r>
              <a:rPr lang="en-US" dirty="0" err="1"/>
              <a:t>mea</a:t>
            </a:r>
            <a:r>
              <a:rPr lang="en-US" dirty="0"/>
              <a:t>, et </a:t>
            </a:r>
            <a:r>
              <a:rPr lang="en-US" dirty="0" err="1"/>
              <a:t>nam</a:t>
            </a:r>
            <a:r>
              <a:rPr lang="en-US" dirty="0"/>
              <a:t> </a:t>
            </a:r>
            <a:r>
              <a:rPr lang="en-US" dirty="0" err="1"/>
              <a:t>sonet</a:t>
            </a:r>
            <a:r>
              <a:rPr lang="en-US" dirty="0"/>
              <a:t> </a:t>
            </a:r>
            <a:r>
              <a:rPr lang="en-US" dirty="0" err="1"/>
              <a:t>nominavi</a:t>
            </a:r>
            <a:r>
              <a:rPr lang="en-US" dirty="0"/>
              <a:t> </a:t>
            </a:r>
            <a:r>
              <a:rPr lang="en-US" dirty="0" err="1"/>
              <a:t>molestiae</a:t>
            </a:r>
            <a:r>
              <a:rPr lang="en-US" dirty="0"/>
              <a:t>. Vim ex </a:t>
            </a:r>
            <a:r>
              <a:rPr lang="en-US" dirty="0" err="1"/>
              <a:t>elitr</a:t>
            </a:r>
            <a:r>
              <a:rPr lang="en-US" dirty="0"/>
              <a:t> oblique, </a:t>
            </a:r>
            <a:r>
              <a:rPr lang="en-US" dirty="0" err="1"/>
              <a:t>wisi</a:t>
            </a:r>
            <a:r>
              <a:rPr lang="en-US" dirty="0"/>
              <a:t> </a:t>
            </a:r>
            <a:r>
              <a:rPr lang="en-US" dirty="0" err="1"/>
              <a:t>solet</a:t>
            </a:r>
            <a:r>
              <a:rPr lang="en-US" dirty="0"/>
              <a:t> </a:t>
            </a:r>
            <a:r>
              <a:rPr lang="en-US" dirty="0" err="1"/>
              <a:t>doctus</a:t>
            </a:r>
            <a:r>
              <a:rPr lang="en-US" dirty="0"/>
              <a:t> </a:t>
            </a:r>
            <a:r>
              <a:rPr lang="en-US" dirty="0" err="1"/>
              <a:t>mea</a:t>
            </a:r>
            <a:r>
              <a:rPr lang="en-US" dirty="0"/>
              <a:t> ea. </a:t>
            </a:r>
            <a:r>
              <a:rPr lang="en-US" dirty="0" err="1"/>
              <a:t>Pri</a:t>
            </a:r>
            <a:r>
              <a:rPr lang="en-US" dirty="0"/>
              <a:t> </a:t>
            </a:r>
            <a:r>
              <a:rPr lang="en-US" dirty="0" err="1"/>
              <a:t>audire</a:t>
            </a:r>
            <a:r>
              <a:rPr lang="en-US" dirty="0"/>
              <a:t> </a:t>
            </a:r>
            <a:r>
              <a:rPr lang="en-US" dirty="0" err="1"/>
              <a:t>interesset</a:t>
            </a:r>
            <a:r>
              <a:rPr lang="en-US" dirty="0"/>
              <a:t> </a:t>
            </a:r>
            <a:r>
              <a:rPr lang="en-US" dirty="0" err="1"/>
              <a:t>instructior</a:t>
            </a:r>
            <a:r>
              <a:rPr lang="en-US" dirty="0"/>
              <a:t> et.</a:t>
            </a:r>
          </a:p>
        </p:txBody>
      </p:sp>
    </p:spTree>
    <p:extLst>
      <p:ext uri="{BB962C8B-B14F-4D97-AF65-F5344CB8AC3E}">
        <p14:creationId xmlns:p14="http://schemas.microsoft.com/office/powerpoint/2010/main" val="2359060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40E5BE-B593-8F2E-8BFF-B9A17C97D225}"/>
              </a:ext>
            </a:extLst>
          </p:cNvPr>
          <p:cNvSpPr>
            <a:spLocks noGrp="1"/>
          </p:cNvSpPr>
          <p:nvPr>
            <p:ph type="sldNum" sz="quarter" idx="10"/>
          </p:nvPr>
        </p:nvSpPr>
        <p:spPr/>
        <p:txBody>
          <a:bodyPr/>
          <a:lstStyle/>
          <a:p>
            <a:fld id="{724E6082-8105-5B4D-97FC-923E76D73144}" type="slidenum">
              <a:rPr lang="en-US" smtClean="0"/>
              <a:pPr/>
              <a:t>‹#›</a:t>
            </a:fld>
            <a:endParaRPr lang="en-US"/>
          </a:p>
        </p:txBody>
      </p:sp>
    </p:spTree>
    <p:extLst>
      <p:ext uri="{BB962C8B-B14F-4D97-AF65-F5344CB8AC3E}">
        <p14:creationId xmlns:p14="http://schemas.microsoft.com/office/powerpoint/2010/main" val="28068390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AE2AE1B-9070-3E7E-9766-FC42782B2877}"/>
              </a:ext>
            </a:extLst>
          </p:cNvPr>
          <p:cNvSpPr txBox="1"/>
          <p:nvPr userDrawn="1"/>
        </p:nvSpPr>
        <p:spPr>
          <a:xfrm>
            <a:off x="647700" y="2637466"/>
            <a:ext cx="10896600" cy="768096"/>
          </a:xfrm>
          <a:prstGeom prst="rect">
            <a:avLst/>
          </a:prstGeom>
          <a:noFill/>
        </p:spPr>
        <p:txBody>
          <a:bodyPr wrap="square" lIns="0" tIns="0" rIns="0" bIns="0" rtlCol="0">
            <a:noAutofit/>
          </a:bodyPr>
          <a:lstStyle/>
          <a:p>
            <a:pPr algn="l"/>
            <a:r>
              <a:rPr lang="en-US" sz="4800" b="1" i="0" dirty="0">
                <a:solidFill>
                  <a:schemeClr val="accent1"/>
                </a:solidFill>
                <a:latin typeface="Arial" panose="020B0604020202020204" pitchFamily="34" charset="0"/>
                <a:cs typeface="Arial" panose="020B0604020202020204" pitchFamily="34" charset="0"/>
              </a:rPr>
              <a:t>THANK YOU</a:t>
            </a:r>
          </a:p>
        </p:txBody>
      </p:sp>
      <p:sp>
        <p:nvSpPr>
          <p:cNvPr id="4" name="TextBox 3">
            <a:extLst>
              <a:ext uri="{FF2B5EF4-FFF2-40B4-BE49-F238E27FC236}">
                <a16:creationId xmlns:a16="http://schemas.microsoft.com/office/drawing/2014/main" id="{F722497A-F816-2CA5-3B05-EA420316CD8A}"/>
              </a:ext>
            </a:extLst>
          </p:cNvPr>
          <p:cNvSpPr txBox="1"/>
          <p:nvPr userDrawn="1"/>
        </p:nvSpPr>
        <p:spPr>
          <a:xfrm>
            <a:off x="647700" y="3564821"/>
            <a:ext cx="8409940" cy="276999"/>
          </a:xfrm>
          <a:prstGeom prst="rect">
            <a:avLst/>
          </a:prstGeom>
          <a:noFill/>
        </p:spPr>
        <p:txBody>
          <a:bodyPr wrap="square" lIns="0" tIns="0" rIns="0" bIns="0" rtlCol="0">
            <a:spAutoFit/>
          </a:bodyPr>
          <a:lstStyle/>
          <a:p>
            <a:r>
              <a:rPr lang="en-US" sz="1800" b="0" i="0" dirty="0">
                <a:solidFill>
                  <a:srgbClr val="002060"/>
                </a:solidFill>
                <a:effectLst/>
                <a:latin typeface="Calibri" panose="020F0502020204030204" pitchFamily="34" charset="0"/>
              </a:rPr>
              <a:t>To learn more, visit </a:t>
            </a:r>
            <a:r>
              <a:rPr lang="en-US" sz="1800" b="1" i="0" dirty="0" err="1">
                <a:solidFill>
                  <a:schemeClr val="accent2"/>
                </a:solidFill>
                <a:effectLst/>
                <a:latin typeface="Calibri" panose="020F0502020204030204" pitchFamily="34" charset="0"/>
              </a:rPr>
              <a:t>www.terrapower.com</a:t>
            </a:r>
            <a:endParaRPr lang="en-US" b="1" dirty="0">
              <a:solidFill>
                <a:schemeClr val="accent2"/>
              </a:solidFill>
            </a:endParaRPr>
          </a:p>
        </p:txBody>
      </p:sp>
      <p:sp>
        <p:nvSpPr>
          <p:cNvPr id="2" name="Slide Number Placeholder 1">
            <a:extLst>
              <a:ext uri="{FF2B5EF4-FFF2-40B4-BE49-F238E27FC236}">
                <a16:creationId xmlns:a16="http://schemas.microsoft.com/office/drawing/2014/main" id="{BD562B44-BCBB-54F2-D037-8682B7C0BB3D}"/>
              </a:ext>
            </a:extLst>
          </p:cNvPr>
          <p:cNvSpPr>
            <a:spLocks noGrp="1"/>
          </p:cNvSpPr>
          <p:nvPr>
            <p:ph type="sldNum" sz="quarter" idx="10"/>
          </p:nvPr>
        </p:nvSpPr>
        <p:spPr/>
        <p:txBody>
          <a:bodyPr/>
          <a:lstStyle/>
          <a:p>
            <a:fld id="{724E6082-8105-5B4D-97FC-923E76D73144}" type="slidenum">
              <a:rPr lang="en-US" smtClean="0"/>
              <a:pPr/>
              <a:t>‹#›</a:t>
            </a:fld>
            <a:endParaRPr lang="en-US"/>
          </a:p>
        </p:txBody>
      </p:sp>
    </p:spTree>
    <p:extLst>
      <p:ext uri="{BB962C8B-B14F-4D97-AF65-F5344CB8AC3E}">
        <p14:creationId xmlns:p14="http://schemas.microsoft.com/office/powerpoint/2010/main" val="3750199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raphic">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6D096C-3545-B8E1-A98D-9C91CD1EBDA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ext Placeholder 11">
            <a:extLst>
              <a:ext uri="{FF2B5EF4-FFF2-40B4-BE49-F238E27FC236}">
                <a16:creationId xmlns:a16="http://schemas.microsoft.com/office/drawing/2014/main" id="{BA19F2E1-5838-78DB-8CD4-A7113424FDBA}"/>
              </a:ext>
            </a:extLst>
          </p:cNvPr>
          <p:cNvSpPr>
            <a:spLocks noGrp="1"/>
          </p:cNvSpPr>
          <p:nvPr>
            <p:ph type="body" sz="quarter" idx="10" hasCustomPrompt="1"/>
          </p:nvPr>
        </p:nvSpPr>
        <p:spPr>
          <a:xfrm>
            <a:off x="647700" y="541841"/>
            <a:ext cx="10868564" cy="830997"/>
          </a:xfrm>
          <a:prstGeom prst="rect">
            <a:avLst/>
          </a:prstGeom>
        </p:spPr>
        <p:txBody>
          <a:bodyPr wrap="square" lIns="0" tIns="0" rIns="0" bIns="0">
            <a:spAutoFit/>
          </a:bodyPr>
          <a:lstStyle>
            <a:lvl1pPr marL="0" indent="0">
              <a:buNone/>
              <a:defRPr sz="6000" b="1" i="0">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3" name="Text Placeholder 9">
            <a:extLst>
              <a:ext uri="{FF2B5EF4-FFF2-40B4-BE49-F238E27FC236}">
                <a16:creationId xmlns:a16="http://schemas.microsoft.com/office/drawing/2014/main" id="{6F1C3ED7-E1E3-7F5B-A4BF-9E740843D630}"/>
              </a:ext>
            </a:extLst>
          </p:cNvPr>
          <p:cNvSpPr>
            <a:spLocks noGrp="1"/>
          </p:cNvSpPr>
          <p:nvPr>
            <p:ph type="body" sz="quarter" idx="12" hasCustomPrompt="1"/>
          </p:nvPr>
        </p:nvSpPr>
        <p:spPr>
          <a:xfrm>
            <a:off x="647700" y="3235101"/>
            <a:ext cx="10868564" cy="387798"/>
          </a:xfrm>
          <a:prstGeom prst="rect">
            <a:avLst/>
          </a:prstGeom>
        </p:spPr>
        <p:txBody>
          <a:bodyPr wrap="square" lIns="0" tIns="0" rIns="0" bIns="0" anchor="ctr">
            <a:spAutoFit/>
          </a:bodyPr>
          <a:lstStyle>
            <a:lvl1pPr marL="0" indent="0">
              <a:buNone/>
              <a:defRPr b="1">
                <a:solidFill>
                  <a:schemeClr val="bg1"/>
                </a:solidFill>
              </a:defRPr>
            </a:lvl1pPr>
          </a:lstStyle>
          <a:p>
            <a:pPr lvl="0"/>
            <a:r>
              <a:rPr lang="en-US" dirty="0"/>
              <a:t>Subtitle</a:t>
            </a:r>
          </a:p>
        </p:txBody>
      </p:sp>
      <p:pic>
        <p:nvPicPr>
          <p:cNvPr id="5" name="Picture 4">
            <a:extLst>
              <a:ext uri="{FF2B5EF4-FFF2-40B4-BE49-F238E27FC236}">
                <a16:creationId xmlns:a16="http://schemas.microsoft.com/office/drawing/2014/main" id="{8A3AFB09-0E4B-D06A-1A81-F9B389D6E46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40080" y="6345936"/>
            <a:ext cx="892599" cy="285234"/>
          </a:xfrm>
          <a:prstGeom prst="rect">
            <a:avLst/>
          </a:prstGeom>
        </p:spPr>
      </p:pic>
      <p:sp>
        <p:nvSpPr>
          <p:cNvPr id="6" name="TextBox 5">
            <a:extLst>
              <a:ext uri="{FF2B5EF4-FFF2-40B4-BE49-F238E27FC236}">
                <a16:creationId xmlns:a16="http://schemas.microsoft.com/office/drawing/2014/main" id="{34298E15-B55F-0078-A42C-443A74D10775}"/>
              </a:ext>
            </a:extLst>
          </p:cNvPr>
          <p:cNvSpPr txBox="1"/>
          <p:nvPr userDrawn="1"/>
        </p:nvSpPr>
        <p:spPr>
          <a:xfrm>
            <a:off x="1783080" y="6501384"/>
            <a:ext cx="2259869" cy="192938"/>
          </a:xfrm>
          <a:prstGeom prst="rect">
            <a:avLst/>
          </a:prstGeom>
          <a:noFill/>
        </p:spPr>
        <p:txBody>
          <a:bodyPr wrap="square">
            <a:spAutoFit/>
          </a:bodyPr>
          <a:lstStyle/>
          <a:p>
            <a:pPr marL="0" marR="0" algn="l">
              <a:lnSpc>
                <a:spcPct val="120000"/>
              </a:lnSpc>
              <a:spcBef>
                <a:spcPts val="0"/>
              </a:spcBef>
              <a:spcAft>
                <a:spcPts val="0"/>
              </a:spcAft>
            </a:pPr>
            <a:r>
              <a:rPr lang="en-US" sz="600" b="1" i="0" u="none" strike="noStrike" dirty="0">
                <a:solidFill>
                  <a:schemeClr val="bg1"/>
                </a:solidFill>
                <a:effectLst/>
                <a:latin typeface="+mn-lt"/>
              </a:rPr>
              <a:t>Copyright © 2024 </a:t>
            </a:r>
            <a:r>
              <a:rPr lang="en-US" sz="600" b="1" i="0" u="none" strike="noStrike" dirty="0" err="1">
                <a:solidFill>
                  <a:schemeClr val="bg1"/>
                </a:solidFill>
                <a:effectLst/>
                <a:latin typeface="+mn-lt"/>
              </a:rPr>
              <a:t>TerraPower</a:t>
            </a:r>
            <a:r>
              <a:rPr lang="en-US" sz="600" b="1" i="0" u="none" strike="noStrike" dirty="0">
                <a:solidFill>
                  <a:schemeClr val="bg1"/>
                </a:solidFill>
                <a:effectLst/>
                <a:latin typeface="+mn-lt"/>
              </a:rPr>
              <a:t>, LLC. All Rights Reserved</a:t>
            </a:r>
            <a:endParaRPr lang="en-US" sz="600" b="1" dirty="0">
              <a:solidFill>
                <a:schemeClr val="bg1"/>
              </a:solidFill>
              <a:effectLst/>
              <a:latin typeface="+mn-lt"/>
              <a:ea typeface="Cambria" panose="02040503050406030204" pitchFamily="18" charset="0"/>
              <a:cs typeface="MinionPro-Regular"/>
            </a:endParaRPr>
          </a:p>
        </p:txBody>
      </p:sp>
    </p:spTree>
    <p:extLst>
      <p:ext uri="{BB962C8B-B14F-4D97-AF65-F5344CB8AC3E}">
        <p14:creationId xmlns:p14="http://schemas.microsoft.com/office/powerpoint/2010/main" val="186204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half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6D096C-3545-B8E1-A98D-9C91CD1EBDA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47526" y="-30192"/>
            <a:ext cx="5753100" cy="6918385"/>
          </a:xfrm>
          <a:prstGeom prst="rect">
            <a:avLst/>
          </a:prstGeom>
        </p:spPr>
      </p:pic>
      <p:sp>
        <p:nvSpPr>
          <p:cNvPr id="2" name="Text Placeholder 11">
            <a:extLst>
              <a:ext uri="{FF2B5EF4-FFF2-40B4-BE49-F238E27FC236}">
                <a16:creationId xmlns:a16="http://schemas.microsoft.com/office/drawing/2014/main" id="{FBD99E98-E9CB-4C9D-915F-0AD7FD8AD073}"/>
              </a:ext>
            </a:extLst>
          </p:cNvPr>
          <p:cNvSpPr>
            <a:spLocks noGrp="1"/>
          </p:cNvSpPr>
          <p:nvPr>
            <p:ph type="body" sz="quarter" idx="10" hasCustomPrompt="1"/>
          </p:nvPr>
        </p:nvSpPr>
        <p:spPr>
          <a:xfrm>
            <a:off x="647700" y="2492412"/>
            <a:ext cx="5105400" cy="830997"/>
          </a:xfrm>
          <a:prstGeom prst="rect">
            <a:avLst/>
          </a:prstGeom>
        </p:spPr>
        <p:txBody>
          <a:bodyPr wrap="square" lIns="0" tIns="0" rIns="0" bIns="0">
            <a:spAutoFit/>
          </a:bodyPr>
          <a:lstStyle>
            <a:lvl1pPr marL="0" indent="0">
              <a:buNone/>
              <a:defRPr sz="6000" b="1" i="0">
                <a:solidFill>
                  <a:schemeClr val="accent1"/>
                </a:solidFill>
                <a:latin typeface="Arial" panose="020B0604020202020204" pitchFamily="34" charset="0"/>
                <a:cs typeface="Arial" panose="020B0604020202020204" pitchFamily="34" charset="0"/>
              </a:defRPr>
            </a:lvl1pPr>
          </a:lstStyle>
          <a:p>
            <a:pPr lvl="0"/>
            <a:r>
              <a:rPr lang="en-US" dirty="0"/>
              <a:t>Title Style 2</a:t>
            </a:r>
          </a:p>
        </p:txBody>
      </p:sp>
      <p:sp>
        <p:nvSpPr>
          <p:cNvPr id="3" name="Text Placeholder 9">
            <a:extLst>
              <a:ext uri="{FF2B5EF4-FFF2-40B4-BE49-F238E27FC236}">
                <a16:creationId xmlns:a16="http://schemas.microsoft.com/office/drawing/2014/main" id="{10E5FAFA-3271-5504-401F-14696158BE7A}"/>
              </a:ext>
            </a:extLst>
          </p:cNvPr>
          <p:cNvSpPr>
            <a:spLocks noGrp="1"/>
          </p:cNvSpPr>
          <p:nvPr>
            <p:ph type="body" sz="quarter" idx="12" hasCustomPrompt="1"/>
          </p:nvPr>
        </p:nvSpPr>
        <p:spPr>
          <a:xfrm>
            <a:off x="647700" y="3528400"/>
            <a:ext cx="5105400" cy="387798"/>
          </a:xfrm>
          <a:prstGeom prst="rect">
            <a:avLst/>
          </a:prstGeom>
        </p:spPr>
        <p:txBody>
          <a:bodyPr wrap="square" lIns="0" tIns="0" rIns="0" bIns="0" anchor="ctr">
            <a:spAutoFit/>
          </a:bodyPr>
          <a:lstStyle>
            <a:lvl1pPr marL="0" indent="0">
              <a:buNone/>
              <a:defRPr b="1">
                <a:solidFill>
                  <a:schemeClr val="accent2"/>
                </a:solidFill>
              </a:defRPr>
            </a:lvl1pPr>
          </a:lstStyle>
          <a:p>
            <a:pPr lvl="0"/>
            <a:r>
              <a:rPr lang="en-US" dirty="0"/>
              <a:t>Subtitle</a:t>
            </a:r>
          </a:p>
        </p:txBody>
      </p:sp>
    </p:spTree>
    <p:extLst>
      <p:ext uri="{BB962C8B-B14F-4D97-AF65-F5344CB8AC3E}">
        <p14:creationId xmlns:p14="http://schemas.microsoft.com/office/powerpoint/2010/main" val="3283786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half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6D096C-3545-B8E1-A98D-9C91CD1EBDA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38900" y="1"/>
            <a:ext cx="5753100" cy="6858000"/>
          </a:xfrm>
          <a:prstGeom prst="rect">
            <a:avLst/>
          </a:prstGeom>
        </p:spPr>
      </p:pic>
      <p:sp>
        <p:nvSpPr>
          <p:cNvPr id="2" name="Text Placeholder 11">
            <a:extLst>
              <a:ext uri="{FF2B5EF4-FFF2-40B4-BE49-F238E27FC236}">
                <a16:creationId xmlns:a16="http://schemas.microsoft.com/office/drawing/2014/main" id="{FBD99E98-E9CB-4C9D-915F-0AD7FD8AD073}"/>
              </a:ext>
            </a:extLst>
          </p:cNvPr>
          <p:cNvSpPr>
            <a:spLocks noGrp="1"/>
          </p:cNvSpPr>
          <p:nvPr>
            <p:ph type="body" sz="quarter" idx="10" hasCustomPrompt="1"/>
          </p:nvPr>
        </p:nvSpPr>
        <p:spPr>
          <a:xfrm>
            <a:off x="647700" y="2492412"/>
            <a:ext cx="5105400" cy="830997"/>
          </a:xfrm>
          <a:prstGeom prst="rect">
            <a:avLst/>
          </a:prstGeom>
        </p:spPr>
        <p:txBody>
          <a:bodyPr wrap="square" lIns="0" tIns="0" rIns="0" bIns="0">
            <a:spAutoFit/>
          </a:bodyPr>
          <a:lstStyle>
            <a:lvl1pPr marL="0" indent="0">
              <a:buNone/>
              <a:defRPr sz="6000" b="1" i="0">
                <a:solidFill>
                  <a:schemeClr val="accent1"/>
                </a:solidFill>
                <a:latin typeface="Arial" panose="020B0604020202020204" pitchFamily="34" charset="0"/>
                <a:cs typeface="Arial" panose="020B0604020202020204" pitchFamily="34" charset="0"/>
              </a:defRPr>
            </a:lvl1pPr>
          </a:lstStyle>
          <a:p>
            <a:pPr lvl="0"/>
            <a:r>
              <a:rPr lang="en-US" dirty="0"/>
              <a:t>Title Style 2</a:t>
            </a:r>
          </a:p>
        </p:txBody>
      </p:sp>
      <p:sp>
        <p:nvSpPr>
          <p:cNvPr id="3" name="Text Placeholder 9">
            <a:extLst>
              <a:ext uri="{FF2B5EF4-FFF2-40B4-BE49-F238E27FC236}">
                <a16:creationId xmlns:a16="http://schemas.microsoft.com/office/drawing/2014/main" id="{10E5FAFA-3271-5504-401F-14696158BE7A}"/>
              </a:ext>
            </a:extLst>
          </p:cNvPr>
          <p:cNvSpPr>
            <a:spLocks noGrp="1"/>
          </p:cNvSpPr>
          <p:nvPr>
            <p:ph type="body" sz="quarter" idx="12" hasCustomPrompt="1"/>
          </p:nvPr>
        </p:nvSpPr>
        <p:spPr>
          <a:xfrm>
            <a:off x="647700" y="3528400"/>
            <a:ext cx="5105400" cy="387798"/>
          </a:xfrm>
          <a:prstGeom prst="rect">
            <a:avLst/>
          </a:prstGeom>
        </p:spPr>
        <p:txBody>
          <a:bodyPr wrap="square" lIns="0" tIns="0" rIns="0" bIns="0" anchor="ctr">
            <a:spAutoFit/>
          </a:bodyPr>
          <a:lstStyle>
            <a:lvl1pPr marL="0" indent="0">
              <a:buNone/>
              <a:defRPr b="1">
                <a:solidFill>
                  <a:schemeClr val="accent2"/>
                </a:solidFill>
              </a:defRPr>
            </a:lvl1pPr>
          </a:lstStyle>
          <a:p>
            <a:pPr lvl="0"/>
            <a:r>
              <a:rPr lang="en-US" dirty="0"/>
              <a:t>Subtitle</a:t>
            </a:r>
          </a:p>
        </p:txBody>
      </p:sp>
    </p:spTree>
    <p:extLst>
      <p:ext uri="{BB962C8B-B14F-4D97-AF65-F5344CB8AC3E}">
        <p14:creationId xmlns:p14="http://schemas.microsoft.com/office/powerpoint/2010/main" val="401887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Graphic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3A036C-DCE3-B8C4-FB8C-09CF7FAD9CE6}"/>
              </a:ext>
            </a:extLst>
          </p:cNvPr>
          <p:cNvPicPr>
            <a:picLocks noChangeAspect="1"/>
          </p:cNvPicPr>
          <p:nvPr userDrawn="1"/>
        </p:nvPicPr>
        <p:blipFill>
          <a:blip r:embed="rId2"/>
          <a:srcRect/>
          <a:stretch/>
        </p:blipFill>
        <p:spPr>
          <a:xfrm>
            <a:off x="0" y="0"/>
            <a:ext cx="12192000" cy="6858000"/>
          </a:xfrm>
          <a:prstGeom prst="rect">
            <a:avLst/>
          </a:prstGeom>
        </p:spPr>
      </p:pic>
      <p:sp>
        <p:nvSpPr>
          <p:cNvPr id="2" name="Text Placeholder 11">
            <a:extLst>
              <a:ext uri="{FF2B5EF4-FFF2-40B4-BE49-F238E27FC236}">
                <a16:creationId xmlns:a16="http://schemas.microsoft.com/office/drawing/2014/main" id="{FBD99E98-E9CB-4C9D-915F-0AD7FD8AD073}"/>
              </a:ext>
            </a:extLst>
          </p:cNvPr>
          <p:cNvSpPr>
            <a:spLocks noGrp="1"/>
          </p:cNvSpPr>
          <p:nvPr>
            <p:ph type="body" sz="quarter" idx="10" hasCustomPrompt="1"/>
          </p:nvPr>
        </p:nvSpPr>
        <p:spPr>
          <a:xfrm>
            <a:off x="647700" y="542842"/>
            <a:ext cx="10896600" cy="830997"/>
          </a:xfrm>
          <a:prstGeom prst="rect">
            <a:avLst/>
          </a:prstGeom>
        </p:spPr>
        <p:txBody>
          <a:bodyPr wrap="square" lIns="0" tIns="0" rIns="0" bIns="0">
            <a:spAutoFit/>
          </a:bodyPr>
          <a:lstStyle>
            <a:lvl1pPr marL="0" indent="0">
              <a:buNone/>
              <a:defRPr sz="6000" b="1" i="0">
                <a:solidFill>
                  <a:schemeClr val="accent1"/>
                </a:solidFill>
                <a:latin typeface="Arial" panose="020B0604020202020204" pitchFamily="34" charset="0"/>
                <a:cs typeface="Arial" panose="020B0604020202020204" pitchFamily="34" charset="0"/>
              </a:defRPr>
            </a:lvl1pPr>
          </a:lstStyle>
          <a:p>
            <a:pPr lvl="0"/>
            <a:r>
              <a:rPr lang="en-US" dirty="0"/>
              <a:t>TITLE STYLE 3</a:t>
            </a:r>
          </a:p>
        </p:txBody>
      </p:sp>
      <p:sp>
        <p:nvSpPr>
          <p:cNvPr id="3" name="Text Placeholder 9">
            <a:extLst>
              <a:ext uri="{FF2B5EF4-FFF2-40B4-BE49-F238E27FC236}">
                <a16:creationId xmlns:a16="http://schemas.microsoft.com/office/drawing/2014/main" id="{10E5FAFA-3271-5504-401F-14696158BE7A}"/>
              </a:ext>
            </a:extLst>
          </p:cNvPr>
          <p:cNvSpPr>
            <a:spLocks noGrp="1"/>
          </p:cNvSpPr>
          <p:nvPr>
            <p:ph type="body" sz="quarter" idx="12" hasCustomPrompt="1"/>
          </p:nvPr>
        </p:nvSpPr>
        <p:spPr>
          <a:xfrm>
            <a:off x="647700" y="1578830"/>
            <a:ext cx="5105400" cy="387798"/>
          </a:xfrm>
          <a:prstGeom prst="rect">
            <a:avLst/>
          </a:prstGeom>
        </p:spPr>
        <p:txBody>
          <a:bodyPr wrap="square" lIns="0" tIns="0" rIns="0" bIns="0" anchor="ctr">
            <a:spAutoFit/>
          </a:bodyPr>
          <a:lstStyle>
            <a:lvl1pPr marL="0" indent="0">
              <a:buNone/>
              <a:defRPr b="1">
                <a:solidFill>
                  <a:schemeClr val="accent2"/>
                </a:solidFill>
              </a:defRPr>
            </a:lvl1pPr>
          </a:lstStyle>
          <a:p>
            <a:pPr lvl="0"/>
            <a:r>
              <a:rPr lang="en-US" dirty="0"/>
              <a:t>Subtitle</a:t>
            </a:r>
          </a:p>
        </p:txBody>
      </p:sp>
      <p:pic>
        <p:nvPicPr>
          <p:cNvPr id="7" name="Picture 6">
            <a:extLst>
              <a:ext uri="{FF2B5EF4-FFF2-40B4-BE49-F238E27FC236}">
                <a16:creationId xmlns:a16="http://schemas.microsoft.com/office/drawing/2014/main" id="{4CEF4C43-AB35-F877-29C7-D5FBADD6E76D}"/>
              </a:ext>
            </a:extLst>
          </p:cNvPr>
          <p:cNvPicPr>
            <a:picLocks noChangeAspect="1"/>
          </p:cNvPicPr>
          <p:nvPr userDrawn="1"/>
        </p:nvPicPr>
        <p:blipFill>
          <a:blip r:embed="rId3"/>
          <a:srcRect/>
          <a:stretch/>
        </p:blipFill>
        <p:spPr>
          <a:xfrm>
            <a:off x="640080" y="6349489"/>
            <a:ext cx="936552" cy="304523"/>
          </a:xfrm>
          <a:prstGeom prst="rect">
            <a:avLst/>
          </a:prstGeom>
        </p:spPr>
      </p:pic>
      <p:sp>
        <p:nvSpPr>
          <p:cNvPr id="8" name="TextBox 7">
            <a:extLst>
              <a:ext uri="{FF2B5EF4-FFF2-40B4-BE49-F238E27FC236}">
                <a16:creationId xmlns:a16="http://schemas.microsoft.com/office/drawing/2014/main" id="{CD4D888E-5A6C-00F8-06D5-1377FD92838B}"/>
              </a:ext>
            </a:extLst>
          </p:cNvPr>
          <p:cNvSpPr txBox="1"/>
          <p:nvPr userDrawn="1"/>
        </p:nvSpPr>
        <p:spPr>
          <a:xfrm>
            <a:off x="1783080" y="6502580"/>
            <a:ext cx="3372394" cy="192938"/>
          </a:xfrm>
          <a:prstGeom prst="rect">
            <a:avLst/>
          </a:prstGeom>
          <a:noFill/>
        </p:spPr>
        <p:txBody>
          <a:bodyPr wrap="square">
            <a:spAutoFit/>
          </a:bodyPr>
          <a:lstStyle/>
          <a:p>
            <a:pPr marL="0" marR="0" algn="l">
              <a:lnSpc>
                <a:spcPct val="120000"/>
              </a:lnSpc>
              <a:spcBef>
                <a:spcPts val="0"/>
              </a:spcBef>
              <a:spcAft>
                <a:spcPts val="0"/>
              </a:spcAft>
            </a:pPr>
            <a:r>
              <a:rPr lang="en-US" sz="600" b="1" i="0" u="none" strike="noStrike" dirty="0">
                <a:solidFill>
                  <a:srgbClr val="203C5B"/>
                </a:solidFill>
                <a:effectLst/>
                <a:latin typeface="+mn-lt"/>
              </a:rPr>
              <a:t>SUBJECT TO DE-NE0009045, Copyright © 2024 </a:t>
            </a:r>
            <a:r>
              <a:rPr lang="en-US" sz="600" b="1" i="0" u="none" strike="noStrike" dirty="0" err="1">
                <a:solidFill>
                  <a:srgbClr val="203C5B"/>
                </a:solidFill>
                <a:effectLst/>
                <a:latin typeface="+mn-lt"/>
              </a:rPr>
              <a:t>TerraPower</a:t>
            </a:r>
            <a:r>
              <a:rPr lang="en-US" sz="600" b="1" i="0" u="none" strike="noStrike" dirty="0">
                <a:solidFill>
                  <a:srgbClr val="203C5B"/>
                </a:solidFill>
                <a:effectLst/>
                <a:latin typeface="+mn-lt"/>
              </a:rPr>
              <a:t>, LLC. All Rights Reserved</a:t>
            </a:r>
            <a:endParaRPr lang="en-US" sz="600" b="1" dirty="0">
              <a:solidFill>
                <a:srgbClr val="203C5B"/>
              </a:solidFill>
              <a:effectLst/>
              <a:latin typeface="+mn-lt"/>
              <a:ea typeface="Cambria" panose="02040503050406030204" pitchFamily="18" charset="0"/>
              <a:cs typeface="MinionPro-Regular"/>
            </a:endParaRPr>
          </a:p>
        </p:txBody>
      </p:sp>
    </p:spTree>
    <p:extLst>
      <p:ext uri="{BB962C8B-B14F-4D97-AF65-F5344CB8AC3E}">
        <p14:creationId xmlns:p14="http://schemas.microsoft.com/office/powerpoint/2010/main" val="2236950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bullets, objec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C9B2185-BA9E-D1AA-1B7D-D27DE76D9BF4}"/>
              </a:ext>
            </a:extLst>
          </p:cNvPr>
          <p:cNvSpPr>
            <a:spLocks noGrp="1"/>
          </p:cNvSpPr>
          <p:nvPr>
            <p:ph sz="quarter" idx="11"/>
          </p:nvPr>
        </p:nvSpPr>
        <p:spPr>
          <a:xfrm>
            <a:off x="6438900" y="0"/>
            <a:ext cx="5753100" cy="6858000"/>
          </a:xfrm>
          <a:prstGeom prst="rect">
            <a:avLst/>
          </a:prstGeom>
          <a:solidFill>
            <a:schemeClr val="bg1">
              <a:lumMod val="95000"/>
            </a:schemeClr>
          </a:solidFill>
        </p:spPr>
        <p:txBody>
          <a:bodyPr/>
          <a:lstStyle>
            <a:lvl1pPr marL="0" indent="0">
              <a:buNone/>
              <a:defRPr sz="1000"/>
            </a:lvl1pPr>
          </a:lstStyle>
          <a:p>
            <a:pPr lvl="0"/>
            <a:r>
              <a:rPr lang="en-US"/>
              <a:t>Click to edit Master text styles</a:t>
            </a:r>
          </a:p>
        </p:txBody>
      </p:sp>
      <p:sp>
        <p:nvSpPr>
          <p:cNvPr id="15" name="Text Placeholder 14">
            <a:extLst>
              <a:ext uri="{FF2B5EF4-FFF2-40B4-BE49-F238E27FC236}">
                <a16:creationId xmlns:a16="http://schemas.microsoft.com/office/drawing/2014/main" id="{657E0D39-28ED-8115-DA2E-CB09A26FF873}"/>
              </a:ext>
            </a:extLst>
          </p:cNvPr>
          <p:cNvSpPr>
            <a:spLocks noGrp="1"/>
          </p:cNvSpPr>
          <p:nvPr>
            <p:ph type="body" sz="quarter" idx="12" hasCustomPrompt="1"/>
          </p:nvPr>
        </p:nvSpPr>
        <p:spPr>
          <a:xfrm>
            <a:off x="647700" y="1090435"/>
            <a:ext cx="5105400" cy="4616008"/>
          </a:xfrm>
          <a:prstGeom prst="rect">
            <a:avLst/>
          </a:prstGeom>
        </p:spPr>
        <p:txBody>
          <a:bodyPr lIns="0" tIns="0" rIns="0" bIns="0" anchor="ctr"/>
          <a:lstStyle>
            <a:lvl1pPr marL="285750" indent="-285750">
              <a:lnSpc>
                <a:spcPts val="2800"/>
              </a:lnSpc>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endParaRPr lang="en-US" dirty="0"/>
          </a:p>
          <a:p>
            <a:pPr marL="285750" marR="0" lvl="0" indent="-285750" algn="l" defTabSz="914400" rtl="0" eaLnBrk="1" fontAlgn="auto" latinLnBrk="0" hangingPunct="1">
              <a:lnSpc>
                <a:spcPct val="90000"/>
              </a:lnSpc>
              <a:spcBef>
                <a:spcPts val="1000"/>
              </a:spcBef>
              <a:spcAft>
                <a:spcPts val="0"/>
              </a:spcAft>
              <a:buClrTx/>
              <a:buSzTx/>
              <a:tabLst/>
              <a:defRPr/>
            </a:pPr>
            <a:r>
              <a:rPr lang="en-US" dirty="0"/>
              <a:t>Lorem ipsum dolor sit </a:t>
            </a:r>
            <a:r>
              <a:rPr lang="en-US" dirty="0" err="1"/>
              <a:t>amet</a:t>
            </a:r>
            <a:endParaRPr lang="en-US" dirty="0"/>
          </a:p>
          <a:p>
            <a:pPr marL="285750" marR="0" lvl="0" indent="-285750" algn="l" defTabSz="914400" rtl="0" eaLnBrk="1" fontAlgn="auto" latinLnBrk="0" hangingPunct="1">
              <a:lnSpc>
                <a:spcPct val="90000"/>
              </a:lnSpc>
              <a:spcBef>
                <a:spcPts val="1000"/>
              </a:spcBef>
              <a:spcAft>
                <a:spcPts val="0"/>
              </a:spcAft>
              <a:buClrTx/>
              <a:buSzTx/>
              <a:tabLst/>
              <a:defRPr/>
            </a:pPr>
            <a:r>
              <a:rPr lang="en-US" dirty="0"/>
              <a:t>Lorem ipsum dolor sit </a:t>
            </a:r>
            <a:r>
              <a:rPr lang="en-US" dirty="0" err="1"/>
              <a:t>amet</a:t>
            </a:r>
            <a:endParaRPr lang="en-US" dirty="0"/>
          </a:p>
          <a:p>
            <a:pPr marL="285750" marR="0" lvl="0" indent="-285750" algn="l" defTabSz="914400" rtl="0" eaLnBrk="1" fontAlgn="auto" latinLnBrk="0" hangingPunct="1">
              <a:lnSpc>
                <a:spcPct val="90000"/>
              </a:lnSpc>
              <a:spcBef>
                <a:spcPts val="1000"/>
              </a:spcBef>
              <a:spcAft>
                <a:spcPts val="0"/>
              </a:spcAft>
              <a:buClrTx/>
              <a:buSzTx/>
              <a:tabLst/>
              <a:defRPr/>
            </a:pPr>
            <a:r>
              <a:rPr lang="en-US" dirty="0"/>
              <a:t>Lorem ipsum dolor sit </a:t>
            </a:r>
            <a:r>
              <a:rPr lang="en-US" dirty="0" err="1"/>
              <a:t>amet</a:t>
            </a:r>
            <a:endParaRPr lang="en-US" dirty="0"/>
          </a:p>
          <a:p>
            <a:pPr marL="285750" marR="0" lvl="0" indent="-285750" algn="l" defTabSz="914400" rtl="0" eaLnBrk="1" fontAlgn="auto" latinLnBrk="0" hangingPunct="1">
              <a:lnSpc>
                <a:spcPct val="90000"/>
              </a:lnSpc>
              <a:spcBef>
                <a:spcPts val="1000"/>
              </a:spcBef>
              <a:spcAft>
                <a:spcPts val="0"/>
              </a:spcAft>
              <a:buClrTx/>
              <a:buSzTx/>
              <a:tabLst/>
              <a:defRPr/>
            </a:pPr>
            <a:r>
              <a:rPr lang="en-US" dirty="0"/>
              <a:t>Lorem ipsum dolor sit </a:t>
            </a:r>
            <a:r>
              <a:rPr lang="en-US" dirty="0" err="1"/>
              <a:t>amet</a:t>
            </a:r>
            <a:endParaRPr lang="en-US" dirty="0"/>
          </a:p>
        </p:txBody>
      </p:sp>
      <p:sp>
        <p:nvSpPr>
          <p:cNvPr id="2" name="Title 1">
            <a:extLst>
              <a:ext uri="{FF2B5EF4-FFF2-40B4-BE49-F238E27FC236}">
                <a16:creationId xmlns:a16="http://schemas.microsoft.com/office/drawing/2014/main" id="{A3B4E444-BA8B-9626-FF2B-DCF372EC3EA8}"/>
              </a:ext>
            </a:extLst>
          </p:cNvPr>
          <p:cNvSpPr>
            <a:spLocks noGrp="1"/>
          </p:cNvSpPr>
          <p:nvPr>
            <p:ph type="title" hasCustomPrompt="1"/>
          </p:nvPr>
        </p:nvSpPr>
        <p:spPr>
          <a:xfrm>
            <a:off x="647700" y="566928"/>
            <a:ext cx="5105400" cy="664797"/>
          </a:xfrm>
          <a:prstGeom prst="rect">
            <a:avLst/>
          </a:prstGeom>
        </p:spPr>
        <p:txBody>
          <a:bodyPr wrap="square" lIns="0" tIns="0" rIns="0" bIns="0">
            <a:spAutoFit/>
          </a:bodyPr>
          <a:lstStyle>
            <a:lvl1pPr>
              <a:defRPr sz="4800" b="1" i="0">
                <a:solidFill>
                  <a:schemeClr val="tx2"/>
                </a:solidFill>
                <a:latin typeface="Arial" panose="020B0604020202020204" pitchFamily="34" charset="0"/>
                <a:cs typeface="Arial" panose="020B0604020202020204" pitchFamily="34" charset="0"/>
              </a:defRPr>
            </a:lvl1pPr>
          </a:lstStyle>
          <a:p>
            <a:r>
              <a:rPr lang="en-US" dirty="0"/>
              <a:t>TITLE</a:t>
            </a:r>
          </a:p>
        </p:txBody>
      </p:sp>
    </p:spTree>
    <p:extLst>
      <p:ext uri="{BB962C8B-B14F-4D97-AF65-F5344CB8AC3E}">
        <p14:creationId xmlns:p14="http://schemas.microsoft.com/office/powerpoint/2010/main" val="2241594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bullets, object, caption">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6DFAA21C-608C-5E5B-968C-6F76BB369667}"/>
              </a:ext>
            </a:extLst>
          </p:cNvPr>
          <p:cNvSpPr>
            <a:spLocks noGrp="1"/>
          </p:cNvSpPr>
          <p:nvPr>
            <p:ph sz="quarter" idx="13"/>
          </p:nvPr>
        </p:nvSpPr>
        <p:spPr>
          <a:xfrm>
            <a:off x="6438900" y="647700"/>
            <a:ext cx="5105400" cy="5127625"/>
          </a:xfrm>
          <a:prstGeom prst="rect">
            <a:avLst/>
          </a:prstGeom>
          <a:solidFill>
            <a:schemeClr val="bg1">
              <a:lumMod val="95000"/>
            </a:schemeClr>
          </a:solidFill>
        </p:spPr>
        <p:txBody>
          <a:bodyPr/>
          <a:lstStyle>
            <a:lvl1pPr marL="0" indent="0">
              <a:buNone/>
              <a:defRPr sz="1000"/>
            </a:lvl1pPr>
          </a:lstStyle>
          <a:p>
            <a:pPr lvl="0"/>
            <a:r>
              <a:rPr lang="en-US"/>
              <a:t>Click to edit Master text styles</a:t>
            </a:r>
          </a:p>
        </p:txBody>
      </p:sp>
      <p:sp>
        <p:nvSpPr>
          <p:cNvPr id="17" name="Text Placeholder 16">
            <a:extLst>
              <a:ext uri="{FF2B5EF4-FFF2-40B4-BE49-F238E27FC236}">
                <a16:creationId xmlns:a16="http://schemas.microsoft.com/office/drawing/2014/main" id="{7408D5BD-E193-6624-D052-43A4E30C5970}"/>
              </a:ext>
            </a:extLst>
          </p:cNvPr>
          <p:cNvSpPr>
            <a:spLocks noGrp="1"/>
          </p:cNvSpPr>
          <p:nvPr>
            <p:ph type="body" sz="quarter" idx="14" hasCustomPrompt="1"/>
          </p:nvPr>
        </p:nvSpPr>
        <p:spPr>
          <a:xfrm>
            <a:off x="6438900" y="6075680"/>
            <a:ext cx="5105400" cy="134620"/>
          </a:xfrm>
          <a:prstGeom prst="rect">
            <a:avLst/>
          </a:prstGeom>
        </p:spPr>
        <p:txBody>
          <a:bodyPr lIns="0" tIns="0" rIns="0" bIns="0"/>
          <a:lstStyle>
            <a:lvl1pPr marL="0" indent="0">
              <a:buNone/>
              <a:defRPr sz="1200" i="1">
                <a:latin typeface="Arial" panose="020B0604020202020204" pitchFamily="34" charset="0"/>
                <a:cs typeface="Arial" panose="020B0604020202020204" pitchFamily="34" charset="0"/>
              </a:defRPr>
            </a:lvl1pPr>
          </a:lstStyle>
          <a:p>
            <a:pPr lvl="0"/>
            <a:r>
              <a:rPr lang="en-US" dirty="0"/>
              <a:t>Caption</a:t>
            </a:r>
          </a:p>
        </p:txBody>
      </p:sp>
      <p:sp>
        <p:nvSpPr>
          <p:cNvPr id="5" name="Title 1">
            <a:extLst>
              <a:ext uri="{FF2B5EF4-FFF2-40B4-BE49-F238E27FC236}">
                <a16:creationId xmlns:a16="http://schemas.microsoft.com/office/drawing/2014/main" id="{EF14F642-B473-3A89-67DF-FFDE53676106}"/>
              </a:ext>
            </a:extLst>
          </p:cNvPr>
          <p:cNvSpPr>
            <a:spLocks noGrp="1"/>
          </p:cNvSpPr>
          <p:nvPr>
            <p:ph type="title" hasCustomPrompt="1"/>
          </p:nvPr>
        </p:nvSpPr>
        <p:spPr>
          <a:xfrm>
            <a:off x="647700" y="566928"/>
            <a:ext cx="5105400" cy="664797"/>
          </a:xfrm>
          <a:prstGeom prst="rect">
            <a:avLst/>
          </a:prstGeom>
        </p:spPr>
        <p:txBody>
          <a:bodyPr wrap="square" lIns="0" tIns="0" rIns="0" bIns="0">
            <a:spAutoFit/>
          </a:bodyPr>
          <a:lstStyle>
            <a:lvl1pPr>
              <a:defRPr sz="4800" b="1" i="0">
                <a:solidFill>
                  <a:schemeClr val="tx2"/>
                </a:solidFill>
                <a:latin typeface="Arial" panose="020B0604020202020204" pitchFamily="34" charset="0"/>
                <a:cs typeface="Arial" panose="020B0604020202020204" pitchFamily="34" charset="0"/>
              </a:defRPr>
            </a:lvl1pPr>
          </a:lstStyle>
          <a:p>
            <a:r>
              <a:rPr lang="en-US" dirty="0"/>
              <a:t>TITLE</a:t>
            </a:r>
          </a:p>
        </p:txBody>
      </p:sp>
      <p:sp>
        <p:nvSpPr>
          <p:cNvPr id="2" name="Text Placeholder 14">
            <a:extLst>
              <a:ext uri="{FF2B5EF4-FFF2-40B4-BE49-F238E27FC236}">
                <a16:creationId xmlns:a16="http://schemas.microsoft.com/office/drawing/2014/main" id="{62447402-2B20-3482-6C98-BE186C25107D}"/>
              </a:ext>
            </a:extLst>
          </p:cNvPr>
          <p:cNvSpPr>
            <a:spLocks noGrp="1"/>
          </p:cNvSpPr>
          <p:nvPr>
            <p:ph type="body" sz="quarter" idx="12" hasCustomPrompt="1"/>
          </p:nvPr>
        </p:nvSpPr>
        <p:spPr>
          <a:xfrm>
            <a:off x="647700" y="1090435"/>
            <a:ext cx="5105400" cy="4616008"/>
          </a:xfrm>
          <a:prstGeom prst="rect">
            <a:avLst/>
          </a:prstGeom>
        </p:spPr>
        <p:txBody>
          <a:bodyPr lIns="0" tIns="0" rIns="0" bIns="0" anchor="ctr"/>
          <a:lstStyle>
            <a:lvl1pPr marL="285750" indent="-285750">
              <a:lnSpc>
                <a:spcPts val="2800"/>
              </a:lnSpc>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endParaRPr lang="en-US" dirty="0"/>
          </a:p>
          <a:p>
            <a:pPr marL="285750" marR="0" lvl="0" indent="-285750" algn="l" defTabSz="914400" rtl="0" eaLnBrk="1" fontAlgn="auto" latinLnBrk="0" hangingPunct="1">
              <a:lnSpc>
                <a:spcPct val="90000"/>
              </a:lnSpc>
              <a:spcBef>
                <a:spcPts val="1000"/>
              </a:spcBef>
              <a:spcAft>
                <a:spcPts val="0"/>
              </a:spcAft>
              <a:buClrTx/>
              <a:buSzTx/>
              <a:tabLst/>
              <a:defRPr/>
            </a:pPr>
            <a:r>
              <a:rPr lang="en-US" dirty="0"/>
              <a:t>Lorem ipsum dolor sit </a:t>
            </a:r>
            <a:r>
              <a:rPr lang="en-US" dirty="0" err="1"/>
              <a:t>amet</a:t>
            </a:r>
            <a:endParaRPr lang="en-US" dirty="0"/>
          </a:p>
          <a:p>
            <a:pPr marL="285750" marR="0" lvl="0" indent="-285750" algn="l" defTabSz="914400" rtl="0" eaLnBrk="1" fontAlgn="auto" latinLnBrk="0" hangingPunct="1">
              <a:lnSpc>
                <a:spcPct val="90000"/>
              </a:lnSpc>
              <a:spcBef>
                <a:spcPts val="1000"/>
              </a:spcBef>
              <a:spcAft>
                <a:spcPts val="0"/>
              </a:spcAft>
              <a:buClrTx/>
              <a:buSzTx/>
              <a:tabLst/>
              <a:defRPr/>
            </a:pPr>
            <a:r>
              <a:rPr lang="en-US" dirty="0"/>
              <a:t>Lorem ipsum dolor sit </a:t>
            </a:r>
            <a:r>
              <a:rPr lang="en-US" dirty="0" err="1"/>
              <a:t>amet</a:t>
            </a:r>
            <a:endParaRPr lang="en-US" dirty="0"/>
          </a:p>
          <a:p>
            <a:pPr marL="285750" marR="0" lvl="0" indent="-285750" algn="l" defTabSz="914400" rtl="0" eaLnBrk="1" fontAlgn="auto" latinLnBrk="0" hangingPunct="1">
              <a:lnSpc>
                <a:spcPct val="90000"/>
              </a:lnSpc>
              <a:spcBef>
                <a:spcPts val="1000"/>
              </a:spcBef>
              <a:spcAft>
                <a:spcPts val="0"/>
              </a:spcAft>
              <a:buClrTx/>
              <a:buSzTx/>
              <a:tabLst/>
              <a:defRPr/>
            </a:pPr>
            <a:r>
              <a:rPr lang="en-US" dirty="0"/>
              <a:t>Lorem ipsum dolor sit </a:t>
            </a:r>
            <a:r>
              <a:rPr lang="en-US" dirty="0" err="1"/>
              <a:t>amet</a:t>
            </a:r>
            <a:endParaRPr lang="en-US" dirty="0"/>
          </a:p>
          <a:p>
            <a:pPr marL="285750" marR="0" lvl="0" indent="-285750" algn="l" defTabSz="914400" rtl="0" eaLnBrk="1" fontAlgn="auto" latinLnBrk="0" hangingPunct="1">
              <a:lnSpc>
                <a:spcPct val="90000"/>
              </a:lnSpc>
              <a:spcBef>
                <a:spcPts val="1000"/>
              </a:spcBef>
              <a:spcAft>
                <a:spcPts val="0"/>
              </a:spcAft>
              <a:buClrTx/>
              <a:buSzTx/>
              <a:tabLst/>
              <a:defRPr/>
            </a:pPr>
            <a:r>
              <a:rPr lang="en-US" dirty="0"/>
              <a:t>Lorem ipsum dolor sit </a:t>
            </a:r>
            <a:r>
              <a:rPr lang="en-US" dirty="0" err="1"/>
              <a:t>amet</a:t>
            </a:r>
            <a:endParaRPr lang="en-US" dirty="0"/>
          </a:p>
        </p:txBody>
      </p:sp>
      <p:sp>
        <p:nvSpPr>
          <p:cNvPr id="3" name="Slide Number Placeholder 2">
            <a:extLst>
              <a:ext uri="{FF2B5EF4-FFF2-40B4-BE49-F238E27FC236}">
                <a16:creationId xmlns:a16="http://schemas.microsoft.com/office/drawing/2014/main" id="{859BC48D-FF3E-8ECE-5892-5D49C40E5A95}"/>
              </a:ext>
            </a:extLst>
          </p:cNvPr>
          <p:cNvSpPr>
            <a:spLocks noGrp="1"/>
          </p:cNvSpPr>
          <p:nvPr>
            <p:ph type="sldNum" sz="quarter" idx="15"/>
          </p:nvPr>
        </p:nvSpPr>
        <p:spPr/>
        <p:txBody>
          <a:bodyPr/>
          <a:lstStyle/>
          <a:p>
            <a:fld id="{724E6082-8105-5B4D-97FC-923E76D73144}" type="slidenum">
              <a:rPr lang="en-US" smtClean="0"/>
              <a:pPr/>
              <a:t>‹#›</a:t>
            </a:fld>
            <a:endParaRPr lang="en-US"/>
          </a:p>
        </p:txBody>
      </p:sp>
    </p:spTree>
    <p:extLst>
      <p:ext uri="{BB962C8B-B14F-4D97-AF65-F5344CB8AC3E}">
        <p14:creationId xmlns:p14="http://schemas.microsoft.com/office/powerpoint/2010/main" val="3814736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wo columns, text, imag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C193276-AF3E-3E32-E543-F00086A1E1D4}"/>
              </a:ext>
            </a:extLst>
          </p:cNvPr>
          <p:cNvSpPr>
            <a:spLocks noGrp="1"/>
          </p:cNvSpPr>
          <p:nvPr>
            <p:ph type="pic" sz="quarter" idx="11"/>
          </p:nvPr>
        </p:nvSpPr>
        <p:spPr>
          <a:xfrm>
            <a:off x="647700" y="1426464"/>
            <a:ext cx="5105400" cy="2673774"/>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11" name="Picture Placeholder 9">
            <a:extLst>
              <a:ext uri="{FF2B5EF4-FFF2-40B4-BE49-F238E27FC236}">
                <a16:creationId xmlns:a16="http://schemas.microsoft.com/office/drawing/2014/main" id="{AA8C08D3-776B-2CF2-0F8C-7D5D0B9DF848}"/>
              </a:ext>
            </a:extLst>
          </p:cNvPr>
          <p:cNvSpPr>
            <a:spLocks noGrp="1"/>
          </p:cNvSpPr>
          <p:nvPr>
            <p:ph type="pic" sz="quarter" idx="12"/>
          </p:nvPr>
        </p:nvSpPr>
        <p:spPr>
          <a:xfrm>
            <a:off x="6438900" y="1428084"/>
            <a:ext cx="5105400" cy="2673774"/>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13" name="Text Placeholder 12">
            <a:extLst>
              <a:ext uri="{FF2B5EF4-FFF2-40B4-BE49-F238E27FC236}">
                <a16:creationId xmlns:a16="http://schemas.microsoft.com/office/drawing/2014/main" id="{03A3DCC5-9003-BC89-85BC-F0A2794D2011}"/>
              </a:ext>
            </a:extLst>
          </p:cNvPr>
          <p:cNvSpPr>
            <a:spLocks noGrp="1"/>
          </p:cNvSpPr>
          <p:nvPr>
            <p:ph type="body" sz="quarter" idx="13" hasCustomPrompt="1"/>
          </p:nvPr>
        </p:nvSpPr>
        <p:spPr>
          <a:xfrm>
            <a:off x="647700" y="4405494"/>
            <a:ext cx="5105400" cy="1423805"/>
          </a:xfrm>
          <a:prstGeom prst="rect">
            <a:avLst/>
          </a:prstGeom>
        </p:spPr>
        <p:txBody>
          <a:bodyPr lIns="0" tIns="0" rIns="0" bIns="0"/>
          <a:lstStyle>
            <a:lvl1pPr marL="0" indent="0">
              <a:lnSpc>
                <a:spcPts val="2800"/>
              </a:lnSpc>
              <a:buNone/>
              <a:defRPr sz="2400">
                <a:solidFill>
                  <a:schemeClr val="tx1"/>
                </a:solidFill>
                <a:latin typeface="Arial" panose="020B0604020202020204" pitchFamily="34" charset="0"/>
                <a:cs typeface="Arial" panose="020B0604020202020204" pitchFamily="34" charset="0"/>
              </a:defRPr>
            </a:lvl1pPr>
            <a:lvl2pPr>
              <a:defRPr sz="1600">
                <a:latin typeface=""/>
              </a:defRPr>
            </a:lvl2pPr>
            <a:lvl3pPr>
              <a:defRPr sz="1600">
                <a:latin typeface=""/>
              </a:defRPr>
            </a:lvl3pPr>
            <a:lvl4pPr>
              <a:defRPr sz="1600">
                <a:latin typeface=""/>
              </a:defRPr>
            </a:lvl4pPr>
            <a:lvl5pPr>
              <a:defRPr sz="1600">
                <a:latin typeface=""/>
              </a:defRPr>
            </a:lvl5pPr>
          </a:lstStyle>
          <a:p>
            <a:pPr lvl="0"/>
            <a:r>
              <a:rPr lang="en-US" dirty="0"/>
              <a:t>Lorem ipsum dolor sit </a:t>
            </a:r>
            <a:r>
              <a:rPr lang="en-US" dirty="0" err="1"/>
              <a:t>amet</a:t>
            </a:r>
            <a:r>
              <a:rPr lang="en-US" dirty="0"/>
              <a:t>, </a:t>
            </a:r>
            <a:r>
              <a:rPr lang="en-US" dirty="0" err="1"/>
              <a:t>esse</a:t>
            </a:r>
            <a:r>
              <a:rPr lang="en-US" dirty="0"/>
              <a:t> populo </a:t>
            </a:r>
            <a:r>
              <a:rPr lang="en-US" dirty="0" err="1"/>
              <a:t>perpetua</a:t>
            </a:r>
            <a:r>
              <a:rPr lang="en-US" dirty="0"/>
              <a:t> </a:t>
            </a:r>
            <a:r>
              <a:rPr lang="en-US" dirty="0" err="1"/>
              <a:t>te</a:t>
            </a:r>
            <a:r>
              <a:rPr lang="en-US" dirty="0"/>
              <a:t> per. </a:t>
            </a:r>
            <a:r>
              <a:rPr lang="en-US" dirty="0" err="1"/>
              <a:t>Usu</a:t>
            </a:r>
            <a:r>
              <a:rPr lang="en-US" dirty="0"/>
              <a:t> ad </a:t>
            </a:r>
            <a:r>
              <a:rPr lang="en-US" dirty="0" err="1"/>
              <a:t>quodsi</a:t>
            </a:r>
            <a:r>
              <a:rPr lang="en-US" dirty="0"/>
              <a:t> </a:t>
            </a:r>
            <a:r>
              <a:rPr lang="en-US" dirty="0" err="1"/>
              <a:t>habemus</a:t>
            </a:r>
            <a:r>
              <a:rPr lang="en-US" dirty="0"/>
              <a:t> </a:t>
            </a:r>
            <a:r>
              <a:rPr lang="en-US" dirty="0" err="1"/>
              <a:t>hendrerit</a:t>
            </a:r>
            <a:r>
              <a:rPr lang="en-US" dirty="0"/>
              <a:t>. </a:t>
            </a:r>
          </a:p>
        </p:txBody>
      </p:sp>
      <p:sp>
        <p:nvSpPr>
          <p:cNvPr id="14" name="Text Placeholder 12">
            <a:extLst>
              <a:ext uri="{FF2B5EF4-FFF2-40B4-BE49-F238E27FC236}">
                <a16:creationId xmlns:a16="http://schemas.microsoft.com/office/drawing/2014/main" id="{A98DF44A-77D6-E253-C676-E26A0FC7ACE4}"/>
              </a:ext>
            </a:extLst>
          </p:cNvPr>
          <p:cNvSpPr>
            <a:spLocks noGrp="1"/>
          </p:cNvSpPr>
          <p:nvPr>
            <p:ph type="body" sz="quarter" idx="14" hasCustomPrompt="1"/>
          </p:nvPr>
        </p:nvSpPr>
        <p:spPr>
          <a:xfrm>
            <a:off x="6438902" y="4395969"/>
            <a:ext cx="5105400" cy="1423805"/>
          </a:xfrm>
          <a:prstGeom prst="rect">
            <a:avLst/>
          </a:prstGeom>
        </p:spPr>
        <p:txBody>
          <a:bodyPr lIns="0" tIns="0" rIns="0" bIns="0"/>
          <a:lstStyle>
            <a:lvl1pPr marL="0" indent="0">
              <a:lnSpc>
                <a:spcPts val="2800"/>
              </a:lnSpc>
              <a:buNone/>
              <a:defRPr sz="2400">
                <a:solidFill>
                  <a:schemeClr val="tx1"/>
                </a:solidFill>
                <a:latin typeface="Arial" panose="020B0604020202020204" pitchFamily="34" charset="0"/>
                <a:cs typeface="Arial" panose="020B0604020202020204" pitchFamily="34" charset="0"/>
              </a:defRPr>
            </a:lvl1pPr>
            <a:lvl2pPr>
              <a:defRPr sz="1600">
                <a:latin typeface=""/>
              </a:defRPr>
            </a:lvl2pPr>
            <a:lvl3pPr>
              <a:defRPr sz="1600">
                <a:latin typeface=""/>
              </a:defRPr>
            </a:lvl3pPr>
            <a:lvl4pPr>
              <a:defRPr sz="1600">
                <a:latin typeface=""/>
              </a:defRPr>
            </a:lvl4pPr>
            <a:lvl5pPr>
              <a:defRPr sz="1600">
                <a:latin typeface=""/>
              </a:defRPr>
            </a:lvl5pPr>
          </a:lstStyle>
          <a:p>
            <a:pPr lvl="0"/>
            <a:r>
              <a:rPr lang="en-US" dirty="0"/>
              <a:t>Lorem ipsum dolor sit </a:t>
            </a:r>
            <a:r>
              <a:rPr lang="en-US" dirty="0" err="1"/>
              <a:t>amet</a:t>
            </a:r>
            <a:r>
              <a:rPr lang="en-US" dirty="0"/>
              <a:t>, </a:t>
            </a:r>
            <a:r>
              <a:rPr lang="en-US" dirty="0" err="1"/>
              <a:t>esse</a:t>
            </a:r>
            <a:r>
              <a:rPr lang="en-US" dirty="0"/>
              <a:t> populo </a:t>
            </a:r>
            <a:r>
              <a:rPr lang="en-US" dirty="0" err="1"/>
              <a:t>perpetua</a:t>
            </a:r>
            <a:r>
              <a:rPr lang="en-US" dirty="0"/>
              <a:t> </a:t>
            </a:r>
            <a:r>
              <a:rPr lang="en-US" dirty="0" err="1"/>
              <a:t>te</a:t>
            </a:r>
            <a:r>
              <a:rPr lang="en-US" dirty="0"/>
              <a:t> per. </a:t>
            </a:r>
            <a:r>
              <a:rPr lang="en-US" dirty="0" err="1"/>
              <a:t>Usu</a:t>
            </a:r>
            <a:r>
              <a:rPr lang="en-US" dirty="0"/>
              <a:t> ad </a:t>
            </a:r>
            <a:r>
              <a:rPr lang="en-US" dirty="0" err="1"/>
              <a:t>quodsi</a:t>
            </a:r>
            <a:r>
              <a:rPr lang="en-US" dirty="0"/>
              <a:t> </a:t>
            </a:r>
            <a:r>
              <a:rPr lang="en-US" dirty="0" err="1"/>
              <a:t>habemus</a:t>
            </a:r>
            <a:r>
              <a:rPr lang="en-US" dirty="0"/>
              <a:t> </a:t>
            </a:r>
            <a:r>
              <a:rPr lang="en-US" dirty="0" err="1"/>
              <a:t>hendrerit</a:t>
            </a:r>
            <a:r>
              <a:rPr lang="en-US" dirty="0"/>
              <a:t>. </a:t>
            </a:r>
          </a:p>
        </p:txBody>
      </p:sp>
      <p:sp>
        <p:nvSpPr>
          <p:cNvPr id="3" name="Title 1">
            <a:extLst>
              <a:ext uri="{FF2B5EF4-FFF2-40B4-BE49-F238E27FC236}">
                <a16:creationId xmlns:a16="http://schemas.microsoft.com/office/drawing/2014/main" id="{B1DF8A65-7E8E-B643-75B6-36D0E6A01561}"/>
              </a:ext>
            </a:extLst>
          </p:cNvPr>
          <p:cNvSpPr>
            <a:spLocks noGrp="1"/>
          </p:cNvSpPr>
          <p:nvPr>
            <p:ph type="title" hasCustomPrompt="1"/>
          </p:nvPr>
        </p:nvSpPr>
        <p:spPr>
          <a:xfrm>
            <a:off x="647700" y="566928"/>
            <a:ext cx="10896600" cy="664797"/>
          </a:xfrm>
          <a:prstGeom prst="rect">
            <a:avLst/>
          </a:prstGeom>
        </p:spPr>
        <p:txBody>
          <a:bodyPr wrap="square" lIns="0" tIns="0" rIns="0" bIns="0">
            <a:spAutoFit/>
          </a:bodyPr>
          <a:lstStyle>
            <a:lvl1pPr>
              <a:defRPr sz="4800" b="1" i="0">
                <a:solidFill>
                  <a:schemeClr val="tx2"/>
                </a:solidFill>
                <a:latin typeface="Arial" panose="020B0604020202020204" pitchFamily="34" charset="0"/>
                <a:cs typeface="Arial" panose="020B0604020202020204" pitchFamily="34" charset="0"/>
              </a:defRPr>
            </a:lvl1pPr>
          </a:lstStyle>
          <a:p>
            <a:r>
              <a:rPr lang="en-US" dirty="0"/>
              <a:t>TITLE</a:t>
            </a:r>
          </a:p>
        </p:txBody>
      </p:sp>
      <p:sp>
        <p:nvSpPr>
          <p:cNvPr id="2" name="Slide Number Placeholder 1">
            <a:extLst>
              <a:ext uri="{FF2B5EF4-FFF2-40B4-BE49-F238E27FC236}">
                <a16:creationId xmlns:a16="http://schemas.microsoft.com/office/drawing/2014/main" id="{09540921-D064-6C87-A7CB-06E4B90AEB23}"/>
              </a:ext>
            </a:extLst>
          </p:cNvPr>
          <p:cNvSpPr>
            <a:spLocks noGrp="1"/>
          </p:cNvSpPr>
          <p:nvPr>
            <p:ph type="sldNum" sz="quarter" idx="15"/>
          </p:nvPr>
        </p:nvSpPr>
        <p:spPr/>
        <p:txBody>
          <a:bodyPr/>
          <a:lstStyle/>
          <a:p>
            <a:fld id="{724E6082-8105-5B4D-97FC-923E76D73144}" type="slidenum">
              <a:rPr lang="en-US" smtClean="0"/>
              <a:pPr/>
              <a:t>‹#›</a:t>
            </a:fld>
            <a:endParaRPr lang="en-US"/>
          </a:p>
        </p:txBody>
      </p:sp>
    </p:spTree>
    <p:extLst>
      <p:ext uri="{BB962C8B-B14F-4D97-AF65-F5344CB8AC3E}">
        <p14:creationId xmlns:p14="http://schemas.microsoft.com/office/powerpoint/2010/main" val="3214568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74CA55-8843-A885-57C4-93F1442204AE}"/>
              </a:ext>
            </a:extLst>
          </p:cNvPr>
          <p:cNvPicPr>
            <a:picLocks noChangeAspect="1"/>
          </p:cNvPicPr>
          <p:nvPr userDrawn="1"/>
        </p:nvPicPr>
        <p:blipFill>
          <a:blip r:embed="rId28"/>
          <a:src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9F9880E5-73CB-301C-57D1-A7C1C2AF4A04}"/>
              </a:ext>
            </a:extLst>
          </p:cNvPr>
          <p:cNvPicPr>
            <a:picLocks noChangeAspect="1"/>
          </p:cNvPicPr>
          <p:nvPr userDrawn="1"/>
        </p:nvPicPr>
        <p:blipFill>
          <a:blip r:embed="rId29"/>
          <a:srcRect/>
          <a:stretch/>
        </p:blipFill>
        <p:spPr>
          <a:xfrm>
            <a:off x="640080" y="6349489"/>
            <a:ext cx="936552" cy="304523"/>
          </a:xfrm>
          <a:prstGeom prst="rect">
            <a:avLst/>
          </a:prstGeom>
        </p:spPr>
      </p:pic>
      <p:sp>
        <p:nvSpPr>
          <p:cNvPr id="4" name="TextBox 3">
            <a:extLst>
              <a:ext uri="{FF2B5EF4-FFF2-40B4-BE49-F238E27FC236}">
                <a16:creationId xmlns:a16="http://schemas.microsoft.com/office/drawing/2014/main" id="{8BB03C2D-6622-5093-AFB6-AF4794461306}"/>
              </a:ext>
            </a:extLst>
          </p:cNvPr>
          <p:cNvSpPr txBox="1"/>
          <p:nvPr userDrawn="1"/>
        </p:nvSpPr>
        <p:spPr>
          <a:xfrm>
            <a:off x="1783080" y="6502580"/>
            <a:ext cx="3485606" cy="192938"/>
          </a:xfrm>
          <a:prstGeom prst="rect">
            <a:avLst/>
          </a:prstGeom>
          <a:noFill/>
        </p:spPr>
        <p:txBody>
          <a:bodyPr wrap="square">
            <a:spAutoFit/>
          </a:bodyPr>
          <a:lstStyle/>
          <a:p>
            <a:pPr marL="0" marR="0" algn="l">
              <a:lnSpc>
                <a:spcPct val="120000"/>
              </a:lnSpc>
              <a:spcBef>
                <a:spcPts val="0"/>
              </a:spcBef>
              <a:spcAft>
                <a:spcPts val="0"/>
              </a:spcAft>
            </a:pPr>
            <a:r>
              <a:rPr lang="en-US" sz="600" b="1" i="0" u="none" strike="noStrike" dirty="0">
                <a:solidFill>
                  <a:srgbClr val="203C5B"/>
                </a:solidFill>
                <a:effectLst/>
                <a:latin typeface="+mn-lt"/>
              </a:rPr>
              <a:t>SUBJECT TO DE-NE0009045, Copyright © 2024 </a:t>
            </a:r>
            <a:r>
              <a:rPr lang="en-US" sz="600" b="1" i="0" u="none" strike="noStrike" dirty="0" err="1">
                <a:solidFill>
                  <a:srgbClr val="203C5B"/>
                </a:solidFill>
                <a:effectLst/>
                <a:latin typeface="+mn-lt"/>
              </a:rPr>
              <a:t>TerraPower</a:t>
            </a:r>
            <a:r>
              <a:rPr lang="en-US" sz="600" b="1" i="0" u="none" strike="noStrike" dirty="0">
                <a:solidFill>
                  <a:srgbClr val="203C5B"/>
                </a:solidFill>
                <a:effectLst/>
                <a:latin typeface="+mn-lt"/>
              </a:rPr>
              <a:t>, LLC. All Rights Reserved</a:t>
            </a:r>
            <a:endParaRPr lang="en-US" sz="600" b="1" dirty="0">
              <a:solidFill>
                <a:srgbClr val="203C5B"/>
              </a:solidFill>
              <a:effectLst/>
              <a:latin typeface="+mn-lt"/>
              <a:ea typeface="Cambria" panose="02040503050406030204" pitchFamily="18" charset="0"/>
              <a:cs typeface="MinionPro-Regular"/>
            </a:endParaRPr>
          </a:p>
        </p:txBody>
      </p:sp>
      <p:sp>
        <p:nvSpPr>
          <p:cNvPr id="5" name="Slide Number Placeholder 1">
            <a:extLst>
              <a:ext uri="{FF2B5EF4-FFF2-40B4-BE49-F238E27FC236}">
                <a16:creationId xmlns:a16="http://schemas.microsoft.com/office/drawing/2014/main" id="{9E1F1796-0C76-634A-76EF-FB5E49C3DFCE}"/>
              </a:ext>
            </a:extLst>
          </p:cNvPr>
          <p:cNvSpPr>
            <a:spLocks noGrp="1"/>
          </p:cNvSpPr>
          <p:nvPr>
            <p:ph type="sldNum" sz="quarter" idx="4"/>
          </p:nvPr>
        </p:nvSpPr>
        <p:spPr>
          <a:xfrm>
            <a:off x="8895347" y="6421864"/>
            <a:ext cx="2743200" cy="365125"/>
          </a:xfrm>
          <a:prstGeom prst="rect">
            <a:avLst/>
          </a:prstGeom>
        </p:spPr>
        <p:txBody>
          <a:bodyPr vert="horz" lIns="91440" tIns="45720" rIns="91440" bIns="45720" rtlCol="0" anchor="ctr"/>
          <a:lstStyle>
            <a:lvl1pPr algn="r">
              <a:defRPr sz="600">
                <a:solidFill>
                  <a:schemeClr val="tx2"/>
                </a:solidFill>
              </a:defRPr>
            </a:lvl1pPr>
          </a:lstStyle>
          <a:p>
            <a:fld id="{724E6082-8105-5B4D-97FC-923E76D73144}" type="slidenum">
              <a:rPr lang="en-US" smtClean="0"/>
              <a:pPr/>
              <a:t>‹#›</a:t>
            </a:fld>
            <a:endParaRPr lang="en-US" dirty="0"/>
          </a:p>
        </p:txBody>
      </p:sp>
    </p:spTree>
    <p:extLst>
      <p:ext uri="{BB962C8B-B14F-4D97-AF65-F5344CB8AC3E}">
        <p14:creationId xmlns:p14="http://schemas.microsoft.com/office/powerpoint/2010/main" val="1378133026"/>
      </p:ext>
    </p:extLst>
  </p:cSld>
  <p:clrMap bg1="lt1" tx1="dk1" bg2="lt2" tx2="dk2" accent1="accent1" accent2="accent2" accent3="accent3" accent4="accent4" accent5="accent5" accent6="accent6" hlink="hlink" folHlink="folHlink"/>
  <p:sldLayoutIdLst>
    <p:sldLayoutId id="2147483702" r:id="rId1"/>
    <p:sldLayoutId id="2147483758" r:id="rId2"/>
    <p:sldLayoutId id="2147483755" r:id="rId3"/>
    <p:sldLayoutId id="2147483690" r:id="rId4"/>
    <p:sldLayoutId id="2147483760" r:id="rId5"/>
    <p:sldLayoutId id="2147483704" r:id="rId6"/>
    <p:sldLayoutId id="2147483677" r:id="rId7"/>
    <p:sldLayoutId id="2147483680" r:id="rId8"/>
    <p:sldLayoutId id="2147483683" r:id="rId9"/>
    <p:sldLayoutId id="2147483695" r:id="rId10"/>
    <p:sldLayoutId id="2147483701" r:id="rId11"/>
    <p:sldLayoutId id="2147483700" r:id="rId12"/>
    <p:sldLayoutId id="2147483698" r:id="rId13"/>
    <p:sldLayoutId id="2147483694" r:id="rId14"/>
    <p:sldLayoutId id="2147483696" r:id="rId15"/>
    <p:sldLayoutId id="2147483697" r:id="rId16"/>
    <p:sldLayoutId id="2147483693" r:id="rId17"/>
    <p:sldLayoutId id="2147483678" r:id="rId18"/>
    <p:sldLayoutId id="2147483679" r:id="rId19"/>
    <p:sldLayoutId id="2147483687" r:id="rId20"/>
    <p:sldLayoutId id="2147483691" r:id="rId21"/>
    <p:sldLayoutId id="2147483681" r:id="rId22"/>
    <p:sldLayoutId id="2147483682" r:id="rId23"/>
    <p:sldLayoutId id="2147483688" r:id="rId24"/>
    <p:sldLayoutId id="2147483689" r:id="rId25"/>
    <p:sldLayoutId id="2147483684"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08" userDrawn="1">
          <p15:clr>
            <a:srgbClr val="F26B43"/>
          </p15:clr>
        </p15:guide>
        <p15:guide id="4" orient="horz" pos="408" userDrawn="1">
          <p15:clr>
            <a:srgbClr val="F26B43"/>
          </p15:clr>
        </p15:guide>
        <p15:guide id="5" pos="7272" userDrawn="1">
          <p15:clr>
            <a:srgbClr val="F26B43"/>
          </p15:clr>
        </p15:guide>
        <p15:guide id="6" orient="horz" pos="3912" userDrawn="1">
          <p15:clr>
            <a:srgbClr val="F26B43"/>
          </p15:clr>
        </p15:guide>
        <p15:guide id="7" pos="3624" userDrawn="1">
          <p15:clr>
            <a:srgbClr val="F26B43"/>
          </p15:clr>
        </p15:guide>
        <p15:guide id="8" pos="4056" userDrawn="1">
          <p15:clr>
            <a:srgbClr val="F26B43"/>
          </p15:clr>
        </p15:guide>
        <p15:guide id="9" orient="horz" pos="3744" userDrawn="1">
          <p15:clr>
            <a:srgbClr val="F26B43"/>
          </p15:clr>
        </p15:guide>
        <p15:guide id="10"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jfif"/><Relationship Id="rId2"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png"/><Relationship Id="rId9" Type="http://schemas.openxmlformats.org/officeDocument/2006/relationships/image" Target="../media/image5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jp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jpe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6F9D02-4555-6328-0A0B-9EF0B10975EF}"/>
              </a:ext>
            </a:extLst>
          </p:cNvPr>
          <p:cNvSpPr>
            <a:spLocks noGrp="1"/>
          </p:cNvSpPr>
          <p:nvPr>
            <p:ph type="body" sz="quarter" idx="10"/>
          </p:nvPr>
        </p:nvSpPr>
        <p:spPr>
          <a:xfrm>
            <a:off x="647699" y="541841"/>
            <a:ext cx="10896601" cy="1661993"/>
          </a:xfrm>
        </p:spPr>
        <p:txBody>
          <a:bodyPr/>
          <a:lstStyle/>
          <a:p>
            <a:r>
              <a:rPr lang="en-US" dirty="0">
                <a:latin typeface="Arial" panose="020B0604020202020204" pitchFamily="34" charset="0"/>
                <a:cs typeface="Arial" panose="020B0604020202020204" pitchFamily="34" charset="0"/>
              </a:rPr>
              <a:t>Resolving </a:t>
            </a:r>
            <a:r>
              <a:rPr lang="en-US" baseline="30000" dirty="0">
                <a:latin typeface="Arial" panose="020B0604020202020204" pitchFamily="34" charset="0"/>
                <a:cs typeface="Arial" panose="020B0604020202020204" pitchFamily="34" charset="0"/>
              </a:rPr>
              <a:t>35</a:t>
            </a:r>
            <a:r>
              <a:rPr lang="en-US" dirty="0">
                <a:latin typeface="Arial" panose="020B0604020202020204" pitchFamily="34" charset="0"/>
                <a:cs typeface="Arial" panose="020B0604020202020204" pitchFamily="34" charset="0"/>
              </a:rPr>
              <a:t>Cl Nuclear Data Uncertainties</a:t>
            </a:r>
          </a:p>
        </p:txBody>
      </p:sp>
      <p:sp>
        <p:nvSpPr>
          <p:cNvPr id="8" name="Text Placeholder 7">
            <a:extLst>
              <a:ext uri="{FF2B5EF4-FFF2-40B4-BE49-F238E27FC236}">
                <a16:creationId xmlns:a16="http://schemas.microsoft.com/office/drawing/2014/main" id="{88DC1756-36D9-CE7C-7C38-938D8DC6E2ED}"/>
              </a:ext>
            </a:extLst>
          </p:cNvPr>
          <p:cNvSpPr>
            <a:spLocks noGrp="1"/>
          </p:cNvSpPr>
          <p:nvPr>
            <p:ph type="body" sz="quarter" idx="12"/>
          </p:nvPr>
        </p:nvSpPr>
        <p:spPr>
          <a:xfrm>
            <a:off x="816376" y="3393728"/>
            <a:ext cx="5448300" cy="1419876"/>
          </a:xfrm>
        </p:spPr>
        <p:txBody>
          <a:bodyPr/>
          <a:lstStyle/>
          <a:p>
            <a:r>
              <a:rPr lang="en-US" dirty="0"/>
              <a:t>Tommy Cisneros</a:t>
            </a:r>
          </a:p>
          <a:p>
            <a:r>
              <a:rPr lang="en-US" dirty="0"/>
              <a:t>February 28, 2024</a:t>
            </a:r>
          </a:p>
          <a:p>
            <a:endParaRPr lang="en-US" dirty="0"/>
          </a:p>
        </p:txBody>
      </p:sp>
    </p:spTree>
    <p:extLst>
      <p:ext uri="{BB962C8B-B14F-4D97-AF65-F5344CB8AC3E}">
        <p14:creationId xmlns:p14="http://schemas.microsoft.com/office/powerpoint/2010/main" val="893991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862EB3-85CB-00DB-0E34-9BFEE1929BEB}"/>
              </a:ext>
            </a:extLst>
          </p:cNvPr>
          <p:cNvSpPr>
            <a:spLocks noGrp="1"/>
          </p:cNvSpPr>
          <p:nvPr>
            <p:ph type="title"/>
          </p:nvPr>
        </p:nvSpPr>
        <p:spPr>
          <a:xfrm>
            <a:off x="521864" y="566928"/>
            <a:ext cx="10893941" cy="553998"/>
          </a:xfrm>
        </p:spPr>
        <p:txBody>
          <a:bodyPr/>
          <a:lstStyle/>
          <a:p>
            <a:r>
              <a:rPr lang="en-US" sz="4000" dirty="0"/>
              <a:t>Uncertainty Analysis with ENDF/B VII.1 Data</a:t>
            </a:r>
          </a:p>
        </p:txBody>
      </p:sp>
      <p:sp>
        <p:nvSpPr>
          <p:cNvPr id="7" name="Slide Number Placeholder 6">
            <a:extLst>
              <a:ext uri="{FF2B5EF4-FFF2-40B4-BE49-F238E27FC236}">
                <a16:creationId xmlns:a16="http://schemas.microsoft.com/office/drawing/2014/main" id="{CDC08388-174A-9CF1-3589-09A22B63DAA5}"/>
              </a:ext>
            </a:extLst>
          </p:cNvPr>
          <p:cNvSpPr>
            <a:spLocks noGrp="1"/>
          </p:cNvSpPr>
          <p:nvPr>
            <p:ph type="sldNum" sz="quarter" idx="24"/>
          </p:nvPr>
        </p:nvSpPr>
        <p:spPr/>
        <p:txBody>
          <a:bodyPr/>
          <a:lstStyle/>
          <a:p>
            <a:fld id="{724E6082-8105-5B4D-97FC-923E76D73144}" type="slidenum">
              <a:rPr lang="en-US" smtClean="0"/>
              <a:pPr/>
              <a:t>10</a:t>
            </a:fld>
            <a:endParaRPr lang="en-US" dirty="0"/>
          </a:p>
        </p:txBody>
      </p:sp>
      <p:pic>
        <p:nvPicPr>
          <p:cNvPr id="8" name="Picture 7">
            <a:extLst>
              <a:ext uri="{FF2B5EF4-FFF2-40B4-BE49-F238E27FC236}">
                <a16:creationId xmlns:a16="http://schemas.microsoft.com/office/drawing/2014/main" id="{A4188786-6392-3493-8FFB-087B3AED4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9368" y="1638300"/>
            <a:ext cx="5391150" cy="4114800"/>
          </a:xfrm>
          <a:prstGeom prst="rect">
            <a:avLst/>
          </a:prstGeom>
        </p:spPr>
      </p:pic>
      <p:sp>
        <p:nvSpPr>
          <p:cNvPr id="16" name="TextBox 15">
            <a:extLst>
              <a:ext uri="{FF2B5EF4-FFF2-40B4-BE49-F238E27FC236}">
                <a16:creationId xmlns:a16="http://schemas.microsoft.com/office/drawing/2014/main" id="{78D58880-229E-4CA7-2583-8A06C6CDCA83}"/>
              </a:ext>
            </a:extLst>
          </p:cNvPr>
          <p:cNvSpPr txBox="1"/>
          <p:nvPr/>
        </p:nvSpPr>
        <p:spPr>
          <a:xfrm>
            <a:off x="356765" y="3289588"/>
            <a:ext cx="5977503" cy="2585323"/>
          </a:xfrm>
          <a:prstGeom prst="rect">
            <a:avLst/>
          </a:prstGeom>
          <a:solidFill>
            <a:schemeClr val="accent5"/>
          </a:solidFill>
          <a:ln w="6350">
            <a:solidFill>
              <a:srgbClr val="233C5B"/>
            </a:solidFill>
          </a:ln>
        </p:spPr>
        <p:txBody>
          <a:bodyPr wrap="square" rtlCol="0">
            <a:spAutoFit/>
          </a:bodyPr>
          <a:lstStyle/>
          <a:p>
            <a:pPr marL="285750" indent="-285750">
              <a:buFont typeface="Arial" panose="020B0604020202020204" pitchFamily="34" charset="0"/>
              <a:buChar char="•"/>
            </a:pPr>
            <a:r>
              <a:rPr lang="en-US" dirty="0">
                <a:solidFill>
                  <a:srgbClr val="203C5B"/>
                </a:solidFill>
              </a:rPr>
              <a:t>MCRE reactivity is most sensitive to the nuclear data in the region where there are known discrepancies.</a:t>
            </a:r>
          </a:p>
          <a:p>
            <a:pPr marL="285750" indent="-285750">
              <a:buFont typeface="Arial" panose="020B0604020202020204" pitchFamily="34" charset="0"/>
              <a:buChar char="•"/>
            </a:pPr>
            <a:r>
              <a:rPr lang="en-US" dirty="0">
                <a:solidFill>
                  <a:srgbClr val="203C5B"/>
                </a:solidFill>
              </a:rPr>
              <a:t>The discrepancies below 1.2 MeV are not bounded by the covariance matrix and there is no covariance estimate above 1.2 MeV</a:t>
            </a:r>
          </a:p>
          <a:p>
            <a:pPr marL="285750" indent="-285750">
              <a:buFont typeface="Arial" panose="020B0604020202020204" pitchFamily="34" charset="0"/>
              <a:buChar char="•"/>
            </a:pPr>
            <a:r>
              <a:rPr lang="en-US" dirty="0">
                <a:solidFill>
                  <a:srgbClr val="203C5B"/>
                </a:solidFill>
              </a:rPr>
              <a:t>Uncertainty calculated using traditional methods resulted in ±55 </a:t>
            </a:r>
            <a:r>
              <a:rPr lang="en-US" dirty="0" err="1">
                <a:solidFill>
                  <a:srgbClr val="203C5B"/>
                </a:solidFill>
              </a:rPr>
              <a:t>pcm</a:t>
            </a:r>
            <a:r>
              <a:rPr lang="en-US" dirty="0">
                <a:solidFill>
                  <a:srgbClr val="203C5B"/>
                </a:solidFill>
              </a:rPr>
              <a:t> where as k-eff calculated using different evaluations resulted in differences of ±2200 </a:t>
            </a:r>
            <a:r>
              <a:rPr lang="en-US" dirty="0" err="1">
                <a:solidFill>
                  <a:srgbClr val="203C5B"/>
                </a:solidFill>
              </a:rPr>
              <a:t>pcm</a:t>
            </a:r>
            <a:endParaRPr lang="en-US" dirty="0">
              <a:solidFill>
                <a:srgbClr val="203C5B"/>
              </a:solidFill>
            </a:endParaRPr>
          </a:p>
        </p:txBody>
      </p:sp>
      <p:grpSp>
        <p:nvGrpSpPr>
          <p:cNvPr id="3" name="Group 2">
            <a:extLst>
              <a:ext uri="{FF2B5EF4-FFF2-40B4-BE49-F238E27FC236}">
                <a16:creationId xmlns:a16="http://schemas.microsoft.com/office/drawing/2014/main" id="{B99992F6-FA4F-464F-063D-C7BA590D6257}"/>
              </a:ext>
            </a:extLst>
          </p:cNvPr>
          <p:cNvGrpSpPr/>
          <p:nvPr/>
        </p:nvGrpSpPr>
        <p:grpSpPr>
          <a:xfrm>
            <a:off x="60940" y="1248497"/>
            <a:ext cx="6273328" cy="1926503"/>
            <a:chOff x="60940" y="1248497"/>
            <a:chExt cx="6273328" cy="1926503"/>
          </a:xfrm>
        </p:grpSpPr>
        <p:pic>
          <p:nvPicPr>
            <p:cNvPr id="15" name="Picture 14">
              <a:extLst>
                <a:ext uri="{FF2B5EF4-FFF2-40B4-BE49-F238E27FC236}">
                  <a16:creationId xmlns:a16="http://schemas.microsoft.com/office/drawing/2014/main" id="{903C1563-0945-0D54-F6EA-F54E25EB1081}"/>
                </a:ext>
              </a:extLst>
            </p:cNvPr>
            <p:cNvPicPr>
              <a:picLocks noChangeAspect="1"/>
            </p:cNvPicPr>
            <p:nvPr/>
          </p:nvPicPr>
          <p:blipFill>
            <a:blip r:embed="rId3"/>
            <a:stretch>
              <a:fillRect/>
            </a:stretch>
          </p:blipFill>
          <p:spPr>
            <a:xfrm>
              <a:off x="60940" y="1248497"/>
              <a:ext cx="6273328" cy="1926503"/>
            </a:xfrm>
            <a:prstGeom prst="rect">
              <a:avLst/>
            </a:prstGeom>
          </p:spPr>
        </p:pic>
        <p:sp>
          <p:nvSpPr>
            <p:cNvPr id="2" name="Rectangle 1">
              <a:extLst>
                <a:ext uri="{FF2B5EF4-FFF2-40B4-BE49-F238E27FC236}">
                  <a16:creationId xmlns:a16="http://schemas.microsoft.com/office/drawing/2014/main" id="{DEE927A2-E047-07E6-1750-F42787D3AAF8}"/>
                </a:ext>
              </a:extLst>
            </p:cNvPr>
            <p:cNvSpPr/>
            <p:nvPr/>
          </p:nvSpPr>
          <p:spPr>
            <a:xfrm>
              <a:off x="356765" y="2655065"/>
              <a:ext cx="282213" cy="1211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88251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8ED4723C-3039-3DEF-257E-6B090586C935}"/>
              </a:ext>
            </a:extLst>
          </p:cNvPr>
          <p:cNvSpPr/>
          <p:nvPr/>
        </p:nvSpPr>
        <p:spPr>
          <a:xfrm>
            <a:off x="7338060" y="1468527"/>
            <a:ext cx="2667000" cy="25093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831CBC06-E313-849A-B87F-71EDDB7544FA}"/>
              </a:ext>
            </a:extLst>
          </p:cNvPr>
          <p:cNvSpPr>
            <a:spLocks noGrp="1"/>
          </p:cNvSpPr>
          <p:nvPr>
            <p:ph type="body" sz="quarter" idx="10"/>
          </p:nvPr>
        </p:nvSpPr>
        <p:spPr>
          <a:xfrm>
            <a:off x="647700" y="542842"/>
            <a:ext cx="10896600" cy="553998"/>
          </a:xfrm>
        </p:spPr>
        <p:txBody>
          <a:bodyPr/>
          <a:lstStyle/>
          <a:p>
            <a:r>
              <a:rPr lang="en-US" sz="4000" dirty="0"/>
              <a:t>Recent History of Chlorine Nuclear Data</a:t>
            </a:r>
          </a:p>
        </p:txBody>
      </p:sp>
      <p:sp>
        <p:nvSpPr>
          <p:cNvPr id="7" name="Slide Number Placeholder 6">
            <a:extLst>
              <a:ext uri="{FF2B5EF4-FFF2-40B4-BE49-F238E27FC236}">
                <a16:creationId xmlns:a16="http://schemas.microsoft.com/office/drawing/2014/main" id="{CDC08388-174A-9CF1-3589-09A22B63DAA5}"/>
              </a:ext>
            </a:extLst>
          </p:cNvPr>
          <p:cNvSpPr>
            <a:spLocks noGrp="1"/>
          </p:cNvSpPr>
          <p:nvPr>
            <p:ph type="sldNum" sz="quarter" idx="4294967295"/>
          </p:nvPr>
        </p:nvSpPr>
        <p:spPr>
          <a:xfrm>
            <a:off x="9448800" y="6429375"/>
            <a:ext cx="2743200" cy="365125"/>
          </a:xfrm>
        </p:spPr>
        <p:txBody>
          <a:bodyPr/>
          <a:lstStyle/>
          <a:p>
            <a:fld id="{724E6082-8105-5B4D-97FC-923E76D73144}" type="slidenum">
              <a:rPr lang="en-US" smtClean="0"/>
              <a:pPr/>
              <a:t>11</a:t>
            </a:fld>
            <a:endParaRPr lang="en-US" dirty="0"/>
          </a:p>
        </p:txBody>
      </p:sp>
      <p:grpSp>
        <p:nvGrpSpPr>
          <p:cNvPr id="35" name="Group 34">
            <a:extLst>
              <a:ext uri="{FF2B5EF4-FFF2-40B4-BE49-F238E27FC236}">
                <a16:creationId xmlns:a16="http://schemas.microsoft.com/office/drawing/2014/main" id="{D13DCA98-6F39-D19B-01B6-8739E1AB36F3}"/>
              </a:ext>
            </a:extLst>
          </p:cNvPr>
          <p:cNvGrpSpPr/>
          <p:nvPr/>
        </p:nvGrpSpPr>
        <p:grpSpPr>
          <a:xfrm>
            <a:off x="487187" y="4250706"/>
            <a:ext cx="11217627" cy="2041348"/>
            <a:chOff x="290765" y="4250706"/>
            <a:chExt cx="11217627" cy="2041348"/>
          </a:xfrm>
        </p:grpSpPr>
        <p:cxnSp>
          <p:nvCxnSpPr>
            <p:cNvPr id="3" name="Straight Connector 2">
              <a:extLst>
                <a:ext uri="{FF2B5EF4-FFF2-40B4-BE49-F238E27FC236}">
                  <a16:creationId xmlns:a16="http://schemas.microsoft.com/office/drawing/2014/main" id="{6BDE221E-F32A-16C4-47A1-701B8B1AE546}"/>
                </a:ext>
              </a:extLst>
            </p:cNvPr>
            <p:cNvCxnSpPr>
              <a:cxnSpLocks/>
              <a:stCxn id="5" idx="6"/>
              <a:endCxn id="24" idx="6"/>
            </p:cNvCxnSpPr>
            <p:nvPr/>
          </p:nvCxnSpPr>
          <p:spPr>
            <a:xfrm>
              <a:off x="814641" y="4605267"/>
              <a:ext cx="10346011" cy="20726"/>
            </a:xfrm>
            <a:prstGeom prst="line">
              <a:avLst/>
            </a:prstGeom>
            <a:ln w="57150">
              <a:solidFill>
                <a:srgbClr val="203C5B"/>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E383C78-0B74-EC2B-774F-D44F5AD4408B}"/>
                </a:ext>
              </a:extLst>
            </p:cNvPr>
            <p:cNvSpPr txBox="1"/>
            <p:nvPr/>
          </p:nvSpPr>
          <p:spPr>
            <a:xfrm rot="17901300">
              <a:off x="-125535" y="5020782"/>
              <a:ext cx="1109599" cy="276999"/>
            </a:xfrm>
            <a:prstGeom prst="rect">
              <a:avLst/>
            </a:prstGeom>
            <a:noFill/>
          </p:spPr>
          <p:txBody>
            <a:bodyPr wrap="none" rtlCol="0">
              <a:spAutoFit/>
            </a:bodyPr>
            <a:lstStyle/>
            <a:p>
              <a:r>
                <a:rPr lang="en-US" sz="1200" b="1" dirty="0">
                  <a:solidFill>
                    <a:srgbClr val="999999"/>
                  </a:solidFill>
                </a:rPr>
                <a:t>ENDF/B VII.0</a:t>
              </a:r>
            </a:p>
          </p:txBody>
        </p:sp>
        <p:sp>
          <p:nvSpPr>
            <p:cNvPr id="5" name="Oval 4">
              <a:extLst>
                <a:ext uri="{FF2B5EF4-FFF2-40B4-BE49-F238E27FC236}">
                  <a16:creationId xmlns:a16="http://schemas.microsoft.com/office/drawing/2014/main" id="{0A2EA985-3D75-0D59-7F9D-8687DCEDDD5A}"/>
                </a:ext>
              </a:extLst>
            </p:cNvPr>
            <p:cNvSpPr/>
            <p:nvPr/>
          </p:nvSpPr>
          <p:spPr>
            <a:xfrm>
              <a:off x="631761" y="4513827"/>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58C765-762D-41AB-D44A-D9EB49ADD5B9}"/>
                </a:ext>
              </a:extLst>
            </p:cNvPr>
            <p:cNvSpPr txBox="1"/>
            <p:nvPr/>
          </p:nvSpPr>
          <p:spPr>
            <a:xfrm rot="17901300">
              <a:off x="1569404" y="5020782"/>
              <a:ext cx="1109599" cy="276999"/>
            </a:xfrm>
            <a:prstGeom prst="rect">
              <a:avLst/>
            </a:prstGeom>
            <a:noFill/>
          </p:spPr>
          <p:txBody>
            <a:bodyPr wrap="none" rtlCol="0">
              <a:spAutoFit/>
            </a:bodyPr>
            <a:lstStyle/>
            <a:p>
              <a:r>
                <a:rPr lang="en-US" sz="1200" b="1" dirty="0">
                  <a:solidFill>
                    <a:srgbClr val="999999"/>
                  </a:solidFill>
                </a:rPr>
                <a:t>ENDF/B VII.1</a:t>
              </a:r>
            </a:p>
          </p:txBody>
        </p:sp>
        <p:sp>
          <p:nvSpPr>
            <p:cNvPr id="8" name="Oval 7">
              <a:extLst>
                <a:ext uri="{FF2B5EF4-FFF2-40B4-BE49-F238E27FC236}">
                  <a16:creationId xmlns:a16="http://schemas.microsoft.com/office/drawing/2014/main" id="{35DF253D-0242-324F-9521-9BA775A0CD53}"/>
                </a:ext>
              </a:extLst>
            </p:cNvPr>
            <p:cNvSpPr/>
            <p:nvPr/>
          </p:nvSpPr>
          <p:spPr>
            <a:xfrm>
              <a:off x="2326700" y="4513827"/>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32D00F5-DC5F-AD55-3C15-5F9407FCACB3}"/>
                </a:ext>
              </a:extLst>
            </p:cNvPr>
            <p:cNvSpPr txBox="1"/>
            <p:nvPr/>
          </p:nvSpPr>
          <p:spPr>
            <a:xfrm rot="17901300">
              <a:off x="2971617" y="5231934"/>
              <a:ext cx="1566491" cy="276999"/>
            </a:xfrm>
            <a:prstGeom prst="rect">
              <a:avLst/>
            </a:prstGeom>
            <a:noFill/>
          </p:spPr>
          <p:txBody>
            <a:bodyPr wrap="square" rtlCol="0">
              <a:spAutoFit/>
            </a:bodyPr>
            <a:lstStyle/>
            <a:p>
              <a:pPr algn="r"/>
              <a:r>
                <a:rPr lang="en-US" sz="1200" b="1" dirty="0">
                  <a:solidFill>
                    <a:srgbClr val="999999"/>
                  </a:solidFill>
                </a:rPr>
                <a:t>Batchelder et al</a:t>
              </a:r>
            </a:p>
          </p:txBody>
        </p:sp>
        <p:sp>
          <p:nvSpPr>
            <p:cNvPr id="15" name="Oval 14">
              <a:extLst>
                <a:ext uri="{FF2B5EF4-FFF2-40B4-BE49-F238E27FC236}">
                  <a16:creationId xmlns:a16="http://schemas.microsoft.com/office/drawing/2014/main" id="{DCBE9463-686D-3B9E-5310-7A76B664CC98}"/>
                </a:ext>
              </a:extLst>
            </p:cNvPr>
            <p:cNvSpPr/>
            <p:nvPr/>
          </p:nvSpPr>
          <p:spPr>
            <a:xfrm>
              <a:off x="4065856" y="4523943"/>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E1DA672-334F-7E3C-4256-BEDAFB4547A9}"/>
                </a:ext>
              </a:extLst>
            </p:cNvPr>
            <p:cNvSpPr txBox="1"/>
            <p:nvPr/>
          </p:nvSpPr>
          <p:spPr>
            <a:xfrm rot="17901300">
              <a:off x="4679412" y="5221820"/>
              <a:ext cx="1566491" cy="276999"/>
            </a:xfrm>
            <a:prstGeom prst="rect">
              <a:avLst/>
            </a:prstGeom>
            <a:noFill/>
          </p:spPr>
          <p:txBody>
            <a:bodyPr wrap="square" rtlCol="0">
              <a:spAutoFit/>
            </a:bodyPr>
            <a:lstStyle/>
            <a:p>
              <a:pPr algn="r"/>
              <a:r>
                <a:rPr lang="en-US" sz="1200" b="1" dirty="0">
                  <a:solidFill>
                    <a:srgbClr val="999999"/>
                  </a:solidFill>
                </a:rPr>
                <a:t>Kuvin et al</a:t>
              </a:r>
            </a:p>
          </p:txBody>
        </p:sp>
        <p:sp>
          <p:nvSpPr>
            <p:cNvPr id="17" name="Oval 16">
              <a:extLst>
                <a:ext uri="{FF2B5EF4-FFF2-40B4-BE49-F238E27FC236}">
                  <a16:creationId xmlns:a16="http://schemas.microsoft.com/office/drawing/2014/main" id="{FED9EB51-CC84-DA21-3743-69B89E6D6406}"/>
                </a:ext>
              </a:extLst>
            </p:cNvPr>
            <p:cNvSpPr/>
            <p:nvPr/>
          </p:nvSpPr>
          <p:spPr>
            <a:xfrm>
              <a:off x="5773651" y="4513829"/>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979C04C-EB56-7F16-578C-0383088346CD}"/>
                </a:ext>
              </a:extLst>
            </p:cNvPr>
            <p:cNvSpPr txBox="1"/>
            <p:nvPr/>
          </p:nvSpPr>
          <p:spPr>
            <a:xfrm rot="17901300">
              <a:off x="6425785" y="5231320"/>
              <a:ext cx="1566491" cy="276999"/>
            </a:xfrm>
            <a:prstGeom prst="rect">
              <a:avLst/>
            </a:prstGeom>
            <a:noFill/>
          </p:spPr>
          <p:txBody>
            <a:bodyPr wrap="square" rtlCol="0">
              <a:spAutoFit/>
            </a:bodyPr>
            <a:lstStyle/>
            <a:p>
              <a:pPr algn="r"/>
              <a:r>
                <a:rPr lang="en-US" sz="1200" b="1" dirty="0">
                  <a:solidFill>
                    <a:srgbClr val="999999"/>
                  </a:solidFill>
                </a:rPr>
                <a:t>Warren</a:t>
              </a:r>
            </a:p>
          </p:txBody>
        </p:sp>
        <p:sp>
          <p:nvSpPr>
            <p:cNvPr id="19" name="Oval 18">
              <a:extLst>
                <a:ext uri="{FF2B5EF4-FFF2-40B4-BE49-F238E27FC236}">
                  <a16:creationId xmlns:a16="http://schemas.microsoft.com/office/drawing/2014/main" id="{5DF9234C-0C30-50DB-12AC-FE0ECC5EF708}"/>
                </a:ext>
              </a:extLst>
            </p:cNvPr>
            <p:cNvSpPr/>
            <p:nvPr/>
          </p:nvSpPr>
          <p:spPr>
            <a:xfrm>
              <a:off x="7520024" y="4523329"/>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6A1EA66-B37F-6366-4A63-387059F26F33}"/>
                </a:ext>
              </a:extLst>
            </p:cNvPr>
            <p:cNvSpPr txBox="1"/>
            <p:nvPr/>
          </p:nvSpPr>
          <p:spPr>
            <a:xfrm rot="17901300">
              <a:off x="8045067" y="5300622"/>
              <a:ext cx="1702411" cy="276999"/>
            </a:xfrm>
            <a:prstGeom prst="rect">
              <a:avLst/>
            </a:prstGeom>
            <a:noFill/>
          </p:spPr>
          <p:txBody>
            <a:bodyPr wrap="square" rtlCol="0">
              <a:spAutoFit/>
            </a:bodyPr>
            <a:lstStyle/>
            <a:p>
              <a:pPr algn="r"/>
              <a:r>
                <a:rPr lang="en-US" sz="1200" b="1" dirty="0">
                  <a:solidFill>
                    <a:srgbClr val="999999"/>
                  </a:solidFill>
                </a:rPr>
                <a:t>Berkeley NEUP</a:t>
              </a:r>
            </a:p>
          </p:txBody>
        </p:sp>
        <p:sp>
          <p:nvSpPr>
            <p:cNvPr id="22" name="Oval 21">
              <a:extLst>
                <a:ext uri="{FF2B5EF4-FFF2-40B4-BE49-F238E27FC236}">
                  <a16:creationId xmlns:a16="http://schemas.microsoft.com/office/drawing/2014/main" id="{91090F44-ED35-4ED0-215E-DF93C8F6205A}"/>
                </a:ext>
              </a:extLst>
            </p:cNvPr>
            <p:cNvSpPr/>
            <p:nvPr/>
          </p:nvSpPr>
          <p:spPr>
            <a:xfrm>
              <a:off x="9239542" y="4532826"/>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5585EF1-55D4-132D-113F-A3DC858458E2}"/>
                </a:ext>
              </a:extLst>
            </p:cNvPr>
            <p:cNvSpPr txBox="1"/>
            <p:nvPr/>
          </p:nvSpPr>
          <p:spPr>
            <a:xfrm rot="17901300">
              <a:off x="9783297" y="5302349"/>
              <a:ext cx="1702411" cy="276999"/>
            </a:xfrm>
            <a:prstGeom prst="rect">
              <a:avLst/>
            </a:prstGeom>
            <a:noFill/>
          </p:spPr>
          <p:txBody>
            <a:bodyPr wrap="square" rtlCol="0">
              <a:spAutoFit/>
            </a:bodyPr>
            <a:lstStyle/>
            <a:p>
              <a:pPr algn="r"/>
              <a:r>
                <a:rPr lang="en-US" sz="1200" b="1" dirty="0"/>
                <a:t>LANL/TP GAIN</a:t>
              </a:r>
            </a:p>
          </p:txBody>
        </p:sp>
        <p:sp>
          <p:nvSpPr>
            <p:cNvPr id="24" name="Oval 23">
              <a:extLst>
                <a:ext uri="{FF2B5EF4-FFF2-40B4-BE49-F238E27FC236}">
                  <a16:creationId xmlns:a16="http://schemas.microsoft.com/office/drawing/2014/main" id="{42AC9521-810E-6BCF-1A7D-54EB708C988A}"/>
                </a:ext>
              </a:extLst>
            </p:cNvPr>
            <p:cNvSpPr/>
            <p:nvPr/>
          </p:nvSpPr>
          <p:spPr>
            <a:xfrm>
              <a:off x="10977772" y="4534553"/>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8031DEA-5310-E20B-3838-82F6DC179F6F}"/>
                </a:ext>
              </a:extLst>
            </p:cNvPr>
            <p:cNvSpPr txBox="1"/>
            <p:nvPr/>
          </p:nvSpPr>
          <p:spPr>
            <a:xfrm>
              <a:off x="457304" y="4257554"/>
              <a:ext cx="524503" cy="276999"/>
            </a:xfrm>
            <a:prstGeom prst="rect">
              <a:avLst/>
            </a:prstGeom>
            <a:noFill/>
          </p:spPr>
          <p:txBody>
            <a:bodyPr wrap="none" rtlCol="0">
              <a:spAutoFit/>
            </a:bodyPr>
            <a:lstStyle/>
            <a:p>
              <a:r>
                <a:rPr lang="en-US" sz="1200" b="1" dirty="0">
                  <a:solidFill>
                    <a:srgbClr val="999999"/>
                  </a:solidFill>
                </a:rPr>
                <a:t>2006</a:t>
              </a:r>
            </a:p>
          </p:txBody>
        </p:sp>
        <p:sp>
          <p:nvSpPr>
            <p:cNvPr id="26" name="TextBox 25">
              <a:extLst>
                <a:ext uri="{FF2B5EF4-FFF2-40B4-BE49-F238E27FC236}">
                  <a16:creationId xmlns:a16="http://schemas.microsoft.com/office/drawing/2014/main" id="{3245A724-449C-C7F2-D00E-2DD1285C4ED0}"/>
                </a:ext>
              </a:extLst>
            </p:cNvPr>
            <p:cNvSpPr txBox="1"/>
            <p:nvPr/>
          </p:nvSpPr>
          <p:spPr>
            <a:xfrm>
              <a:off x="2155888" y="4257554"/>
              <a:ext cx="516039" cy="276999"/>
            </a:xfrm>
            <a:prstGeom prst="rect">
              <a:avLst/>
            </a:prstGeom>
            <a:noFill/>
          </p:spPr>
          <p:txBody>
            <a:bodyPr wrap="none" rtlCol="0">
              <a:spAutoFit/>
            </a:bodyPr>
            <a:lstStyle/>
            <a:p>
              <a:r>
                <a:rPr lang="en-US" sz="1200" b="1" dirty="0">
                  <a:solidFill>
                    <a:srgbClr val="999999"/>
                  </a:solidFill>
                </a:rPr>
                <a:t>2011</a:t>
              </a:r>
            </a:p>
          </p:txBody>
        </p:sp>
        <p:sp>
          <p:nvSpPr>
            <p:cNvPr id="28" name="TextBox 27">
              <a:extLst>
                <a:ext uri="{FF2B5EF4-FFF2-40B4-BE49-F238E27FC236}">
                  <a16:creationId xmlns:a16="http://schemas.microsoft.com/office/drawing/2014/main" id="{648A119C-0FB9-670C-E61F-44237EF3311F}"/>
                </a:ext>
              </a:extLst>
            </p:cNvPr>
            <p:cNvSpPr txBox="1"/>
            <p:nvPr/>
          </p:nvSpPr>
          <p:spPr>
            <a:xfrm>
              <a:off x="3902687" y="4263288"/>
              <a:ext cx="524503" cy="276999"/>
            </a:xfrm>
            <a:prstGeom prst="rect">
              <a:avLst/>
            </a:prstGeom>
            <a:noFill/>
          </p:spPr>
          <p:txBody>
            <a:bodyPr wrap="none" rtlCol="0">
              <a:spAutoFit/>
            </a:bodyPr>
            <a:lstStyle/>
            <a:p>
              <a:r>
                <a:rPr lang="en-US" sz="1200" b="1" dirty="0">
                  <a:solidFill>
                    <a:srgbClr val="999999"/>
                  </a:solidFill>
                </a:rPr>
                <a:t>2019</a:t>
              </a:r>
            </a:p>
          </p:txBody>
        </p:sp>
        <p:sp>
          <p:nvSpPr>
            <p:cNvPr id="29" name="TextBox 28">
              <a:extLst>
                <a:ext uri="{FF2B5EF4-FFF2-40B4-BE49-F238E27FC236}">
                  <a16:creationId xmlns:a16="http://schemas.microsoft.com/office/drawing/2014/main" id="{EF88EE21-4A60-505A-CBE2-B0A29E721513}"/>
                </a:ext>
              </a:extLst>
            </p:cNvPr>
            <p:cNvSpPr txBox="1"/>
            <p:nvPr/>
          </p:nvSpPr>
          <p:spPr>
            <a:xfrm>
              <a:off x="5586931" y="4263510"/>
              <a:ext cx="524503" cy="276999"/>
            </a:xfrm>
            <a:prstGeom prst="rect">
              <a:avLst/>
            </a:prstGeom>
            <a:noFill/>
          </p:spPr>
          <p:txBody>
            <a:bodyPr wrap="none" rtlCol="0">
              <a:spAutoFit/>
            </a:bodyPr>
            <a:lstStyle/>
            <a:p>
              <a:r>
                <a:rPr lang="en-US" sz="1200" b="1" dirty="0">
                  <a:solidFill>
                    <a:srgbClr val="999999"/>
                  </a:solidFill>
                </a:rPr>
                <a:t>2020</a:t>
              </a:r>
            </a:p>
          </p:txBody>
        </p:sp>
        <p:sp>
          <p:nvSpPr>
            <p:cNvPr id="30" name="TextBox 29">
              <a:extLst>
                <a:ext uri="{FF2B5EF4-FFF2-40B4-BE49-F238E27FC236}">
                  <a16:creationId xmlns:a16="http://schemas.microsoft.com/office/drawing/2014/main" id="{A853BAEB-3F2D-C52B-1BA8-485866E21624}"/>
                </a:ext>
              </a:extLst>
            </p:cNvPr>
            <p:cNvSpPr txBox="1"/>
            <p:nvPr/>
          </p:nvSpPr>
          <p:spPr>
            <a:xfrm>
              <a:off x="7340001" y="4255827"/>
              <a:ext cx="524503" cy="276999"/>
            </a:xfrm>
            <a:prstGeom prst="rect">
              <a:avLst/>
            </a:prstGeom>
            <a:noFill/>
          </p:spPr>
          <p:txBody>
            <a:bodyPr wrap="none" rtlCol="0">
              <a:spAutoFit/>
            </a:bodyPr>
            <a:lstStyle/>
            <a:p>
              <a:r>
                <a:rPr lang="en-US" sz="1200" b="1" dirty="0">
                  <a:solidFill>
                    <a:srgbClr val="999999"/>
                  </a:solidFill>
                </a:rPr>
                <a:t>2021</a:t>
              </a:r>
            </a:p>
          </p:txBody>
        </p:sp>
        <p:sp>
          <p:nvSpPr>
            <p:cNvPr id="31" name="TextBox 30">
              <a:extLst>
                <a:ext uri="{FF2B5EF4-FFF2-40B4-BE49-F238E27FC236}">
                  <a16:creationId xmlns:a16="http://schemas.microsoft.com/office/drawing/2014/main" id="{7E187D0D-F501-EF1C-3CB2-AF85032B5775}"/>
                </a:ext>
              </a:extLst>
            </p:cNvPr>
            <p:cNvSpPr txBox="1"/>
            <p:nvPr/>
          </p:nvSpPr>
          <p:spPr>
            <a:xfrm>
              <a:off x="9068730" y="4250706"/>
              <a:ext cx="524503" cy="276999"/>
            </a:xfrm>
            <a:prstGeom prst="rect">
              <a:avLst/>
            </a:prstGeom>
            <a:noFill/>
          </p:spPr>
          <p:txBody>
            <a:bodyPr wrap="none" rtlCol="0">
              <a:spAutoFit/>
            </a:bodyPr>
            <a:lstStyle/>
            <a:p>
              <a:r>
                <a:rPr lang="en-US" sz="1200" b="1" dirty="0">
                  <a:solidFill>
                    <a:srgbClr val="999999"/>
                  </a:solidFill>
                </a:rPr>
                <a:t>2021</a:t>
              </a:r>
            </a:p>
          </p:txBody>
        </p:sp>
        <p:sp>
          <p:nvSpPr>
            <p:cNvPr id="32" name="TextBox 31">
              <a:extLst>
                <a:ext uri="{FF2B5EF4-FFF2-40B4-BE49-F238E27FC236}">
                  <a16:creationId xmlns:a16="http://schemas.microsoft.com/office/drawing/2014/main" id="{CE4CFB78-8585-46C4-DC65-EBA6596CA856}"/>
                </a:ext>
              </a:extLst>
            </p:cNvPr>
            <p:cNvSpPr txBox="1"/>
            <p:nvPr/>
          </p:nvSpPr>
          <p:spPr>
            <a:xfrm>
              <a:off x="10592757" y="4252351"/>
              <a:ext cx="915635" cy="276999"/>
            </a:xfrm>
            <a:prstGeom prst="rect">
              <a:avLst/>
            </a:prstGeom>
            <a:noFill/>
          </p:spPr>
          <p:txBody>
            <a:bodyPr wrap="none" rtlCol="0">
              <a:spAutoFit/>
            </a:bodyPr>
            <a:lstStyle/>
            <a:p>
              <a:r>
                <a:rPr lang="en-US" sz="1200" b="1" dirty="0"/>
                <a:t>2022-2024</a:t>
              </a:r>
            </a:p>
          </p:txBody>
        </p:sp>
      </p:grpSp>
      <p:pic>
        <p:nvPicPr>
          <p:cNvPr id="36" name="Picture 35">
            <a:extLst>
              <a:ext uri="{FF2B5EF4-FFF2-40B4-BE49-F238E27FC236}">
                <a16:creationId xmlns:a16="http://schemas.microsoft.com/office/drawing/2014/main" id="{BF24BE9B-35F6-9A82-9CFB-28C72D4902F6}"/>
              </a:ext>
            </a:extLst>
          </p:cNvPr>
          <p:cNvPicPr>
            <a:picLocks noChangeAspect="1"/>
          </p:cNvPicPr>
          <p:nvPr/>
        </p:nvPicPr>
        <p:blipFill rotWithShape="1">
          <a:blip r:embed="rId2">
            <a:extLst>
              <a:ext uri="{28A0092B-C50C-407E-A947-70E740481C1C}">
                <a14:useLocalDpi xmlns:a14="http://schemas.microsoft.com/office/drawing/2010/main" val="0"/>
              </a:ext>
            </a:extLst>
          </a:blip>
          <a:srcRect l="35463" t="43568" r="29161" b="10784"/>
          <a:stretch/>
        </p:blipFill>
        <p:spPr>
          <a:xfrm>
            <a:off x="7762166" y="1708097"/>
            <a:ext cx="2059781" cy="2028644"/>
          </a:xfrm>
          <a:prstGeom prst="rect">
            <a:avLst/>
          </a:prstGeom>
          <a:ln w="19050">
            <a:solidFill>
              <a:srgbClr val="233C5B"/>
            </a:solidFill>
          </a:ln>
        </p:spPr>
      </p:pic>
      <p:sp>
        <p:nvSpPr>
          <p:cNvPr id="38" name="TextBox 37">
            <a:extLst>
              <a:ext uri="{FF2B5EF4-FFF2-40B4-BE49-F238E27FC236}">
                <a16:creationId xmlns:a16="http://schemas.microsoft.com/office/drawing/2014/main" id="{55598713-1339-7D20-51E4-C43D5FB6BB0E}"/>
              </a:ext>
            </a:extLst>
          </p:cNvPr>
          <p:cNvSpPr txBox="1"/>
          <p:nvPr/>
        </p:nvSpPr>
        <p:spPr>
          <a:xfrm rot="16200000">
            <a:off x="7098798" y="2572756"/>
            <a:ext cx="872355" cy="246221"/>
          </a:xfrm>
          <a:prstGeom prst="rect">
            <a:avLst/>
          </a:prstGeom>
          <a:noFill/>
        </p:spPr>
        <p:txBody>
          <a:bodyPr wrap="none" rtlCol="0">
            <a:spAutoFit/>
          </a:bodyPr>
          <a:lstStyle/>
          <a:p>
            <a:r>
              <a:rPr lang="en-US" sz="1000" b="1" dirty="0">
                <a:solidFill>
                  <a:srgbClr val="000000"/>
                </a:solidFill>
              </a:rPr>
              <a:t>Covariance</a:t>
            </a:r>
          </a:p>
        </p:txBody>
      </p:sp>
      <p:sp>
        <p:nvSpPr>
          <p:cNvPr id="9" name="TextBox 8">
            <a:extLst>
              <a:ext uri="{FF2B5EF4-FFF2-40B4-BE49-F238E27FC236}">
                <a16:creationId xmlns:a16="http://schemas.microsoft.com/office/drawing/2014/main" id="{AF4D5D05-3799-9535-888B-A191139FDC08}"/>
              </a:ext>
            </a:extLst>
          </p:cNvPr>
          <p:cNvSpPr txBox="1"/>
          <p:nvPr/>
        </p:nvSpPr>
        <p:spPr>
          <a:xfrm>
            <a:off x="7899326" y="2759053"/>
            <a:ext cx="654346" cy="1015663"/>
          </a:xfrm>
          <a:prstGeom prst="rect">
            <a:avLst/>
          </a:prstGeom>
          <a:noFill/>
        </p:spPr>
        <p:txBody>
          <a:bodyPr wrap="none" rtlCol="0">
            <a:spAutoFit/>
          </a:bodyPr>
          <a:lstStyle/>
          <a:p>
            <a:r>
              <a:rPr lang="en-US" sz="6000" b="1" dirty="0">
                <a:solidFill>
                  <a:srgbClr val="F36E21"/>
                </a:solidFill>
              </a:rPr>
              <a:t>?</a:t>
            </a:r>
          </a:p>
        </p:txBody>
      </p:sp>
      <p:sp>
        <p:nvSpPr>
          <p:cNvPr id="10" name="Rectangle 9">
            <a:extLst>
              <a:ext uri="{FF2B5EF4-FFF2-40B4-BE49-F238E27FC236}">
                <a16:creationId xmlns:a16="http://schemas.microsoft.com/office/drawing/2014/main" id="{33F5722F-2EDF-BE41-6719-B95A2D02E70B}"/>
              </a:ext>
            </a:extLst>
          </p:cNvPr>
          <p:cNvSpPr/>
          <p:nvPr/>
        </p:nvSpPr>
        <p:spPr>
          <a:xfrm>
            <a:off x="4556760" y="1425160"/>
            <a:ext cx="1950720" cy="2092803"/>
          </a:xfrm>
          <a:prstGeom prst="rect">
            <a:avLst/>
          </a:prstGeom>
          <a:solidFill>
            <a:schemeClr val="accent5"/>
          </a:solidFill>
          <a:ln w="9525">
            <a:solidFill>
              <a:srgbClr val="233C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Non-Statistical Structures and Cross Section Scale are Corroborated</a:t>
            </a:r>
          </a:p>
          <a:p>
            <a:endParaRPr lang="en-US" sz="1400" dirty="0">
              <a:solidFill>
                <a:schemeClr val="tx1"/>
              </a:solidFill>
            </a:endParaRPr>
          </a:p>
          <a:p>
            <a:r>
              <a:rPr lang="en-US" sz="1400" dirty="0">
                <a:solidFill>
                  <a:schemeClr val="tx1"/>
                </a:solidFill>
              </a:rPr>
              <a:t>Updates to Cross Section Evaluation</a:t>
            </a:r>
          </a:p>
          <a:p>
            <a:endParaRPr lang="en-US" sz="1400" dirty="0">
              <a:solidFill>
                <a:schemeClr val="tx1"/>
              </a:solidFill>
            </a:endParaRPr>
          </a:p>
          <a:p>
            <a:r>
              <a:rPr lang="en-US" sz="1400" dirty="0">
                <a:solidFill>
                  <a:schemeClr val="tx1"/>
                </a:solidFill>
              </a:rPr>
              <a:t>Updated Covariance</a:t>
            </a:r>
          </a:p>
        </p:txBody>
      </p:sp>
      <p:pic>
        <p:nvPicPr>
          <p:cNvPr id="14" name="Picture 2">
            <a:extLst>
              <a:ext uri="{FF2B5EF4-FFF2-40B4-BE49-F238E27FC236}">
                <a16:creationId xmlns:a16="http://schemas.microsoft.com/office/drawing/2014/main" id="{DAC6352C-74AB-8EDE-5E1D-E12D12815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36" y="1425159"/>
            <a:ext cx="3848100" cy="2590800"/>
          </a:xfrm>
          <a:prstGeom prst="rect">
            <a:avLst/>
          </a:prstGeom>
          <a:solidFill>
            <a:schemeClr val="bg1"/>
          </a:solidFill>
          <a:ln>
            <a:solidFill>
              <a:srgbClr val="233C5B"/>
            </a:solidFill>
          </a:ln>
        </p:spPr>
      </p:pic>
    </p:spTree>
    <p:extLst>
      <p:ext uri="{BB962C8B-B14F-4D97-AF65-F5344CB8AC3E}">
        <p14:creationId xmlns:p14="http://schemas.microsoft.com/office/powerpoint/2010/main" val="2494616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8ED4723C-3039-3DEF-257E-6B090586C935}"/>
              </a:ext>
            </a:extLst>
          </p:cNvPr>
          <p:cNvSpPr/>
          <p:nvPr/>
        </p:nvSpPr>
        <p:spPr>
          <a:xfrm>
            <a:off x="7338060" y="1468527"/>
            <a:ext cx="2667000" cy="25093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831CBC06-E313-849A-B87F-71EDDB7544FA}"/>
              </a:ext>
            </a:extLst>
          </p:cNvPr>
          <p:cNvSpPr>
            <a:spLocks noGrp="1"/>
          </p:cNvSpPr>
          <p:nvPr>
            <p:ph type="body" sz="quarter" idx="10"/>
          </p:nvPr>
        </p:nvSpPr>
        <p:spPr>
          <a:xfrm>
            <a:off x="647700" y="542842"/>
            <a:ext cx="10896600" cy="553998"/>
          </a:xfrm>
        </p:spPr>
        <p:txBody>
          <a:bodyPr/>
          <a:lstStyle/>
          <a:p>
            <a:r>
              <a:rPr lang="en-US" sz="4000" dirty="0"/>
              <a:t>Recent History of Chlorine Nuclear Data</a:t>
            </a:r>
          </a:p>
        </p:txBody>
      </p:sp>
      <p:sp>
        <p:nvSpPr>
          <p:cNvPr id="7" name="Slide Number Placeholder 6">
            <a:extLst>
              <a:ext uri="{FF2B5EF4-FFF2-40B4-BE49-F238E27FC236}">
                <a16:creationId xmlns:a16="http://schemas.microsoft.com/office/drawing/2014/main" id="{CDC08388-174A-9CF1-3589-09A22B63DAA5}"/>
              </a:ext>
            </a:extLst>
          </p:cNvPr>
          <p:cNvSpPr>
            <a:spLocks noGrp="1"/>
          </p:cNvSpPr>
          <p:nvPr>
            <p:ph type="sldNum" sz="quarter" idx="4294967295"/>
          </p:nvPr>
        </p:nvSpPr>
        <p:spPr>
          <a:xfrm>
            <a:off x="9448800" y="6429375"/>
            <a:ext cx="2743200" cy="365125"/>
          </a:xfrm>
        </p:spPr>
        <p:txBody>
          <a:bodyPr/>
          <a:lstStyle/>
          <a:p>
            <a:fld id="{724E6082-8105-5B4D-97FC-923E76D73144}" type="slidenum">
              <a:rPr lang="en-US" smtClean="0"/>
              <a:pPr/>
              <a:t>12</a:t>
            </a:fld>
            <a:endParaRPr lang="en-US" dirty="0"/>
          </a:p>
        </p:txBody>
      </p:sp>
      <p:grpSp>
        <p:nvGrpSpPr>
          <p:cNvPr id="35" name="Group 34">
            <a:extLst>
              <a:ext uri="{FF2B5EF4-FFF2-40B4-BE49-F238E27FC236}">
                <a16:creationId xmlns:a16="http://schemas.microsoft.com/office/drawing/2014/main" id="{D13DCA98-6F39-D19B-01B6-8739E1AB36F3}"/>
              </a:ext>
            </a:extLst>
          </p:cNvPr>
          <p:cNvGrpSpPr/>
          <p:nvPr/>
        </p:nvGrpSpPr>
        <p:grpSpPr>
          <a:xfrm>
            <a:off x="487187" y="4250706"/>
            <a:ext cx="11217627" cy="2041348"/>
            <a:chOff x="290765" y="4250706"/>
            <a:chExt cx="11217627" cy="2041348"/>
          </a:xfrm>
        </p:grpSpPr>
        <p:cxnSp>
          <p:nvCxnSpPr>
            <p:cNvPr id="3" name="Straight Connector 2">
              <a:extLst>
                <a:ext uri="{FF2B5EF4-FFF2-40B4-BE49-F238E27FC236}">
                  <a16:creationId xmlns:a16="http://schemas.microsoft.com/office/drawing/2014/main" id="{6BDE221E-F32A-16C4-47A1-701B8B1AE546}"/>
                </a:ext>
              </a:extLst>
            </p:cNvPr>
            <p:cNvCxnSpPr>
              <a:cxnSpLocks/>
              <a:stCxn id="5" idx="6"/>
              <a:endCxn id="24" idx="6"/>
            </p:cNvCxnSpPr>
            <p:nvPr/>
          </p:nvCxnSpPr>
          <p:spPr>
            <a:xfrm>
              <a:off x="814641" y="4605267"/>
              <a:ext cx="10346011" cy="20726"/>
            </a:xfrm>
            <a:prstGeom prst="line">
              <a:avLst/>
            </a:prstGeom>
            <a:ln w="57150">
              <a:solidFill>
                <a:srgbClr val="203C5B"/>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E383C78-0B74-EC2B-774F-D44F5AD4408B}"/>
                </a:ext>
              </a:extLst>
            </p:cNvPr>
            <p:cNvSpPr txBox="1"/>
            <p:nvPr/>
          </p:nvSpPr>
          <p:spPr>
            <a:xfrm rot="17901300">
              <a:off x="-125535" y="5020782"/>
              <a:ext cx="1109599" cy="276999"/>
            </a:xfrm>
            <a:prstGeom prst="rect">
              <a:avLst/>
            </a:prstGeom>
            <a:noFill/>
          </p:spPr>
          <p:txBody>
            <a:bodyPr wrap="none" rtlCol="0">
              <a:spAutoFit/>
            </a:bodyPr>
            <a:lstStyle/>
            <a:p>
              <a:r>
                <a:rPr lang="en-US" sz="1200" b="1" dirty="0">
                  <a:solidFill>
                    <a:srgbClr val="999999"/>
                  </a:solidFill>
                </a:rPr>
                <a:t>ENDF/B VII.0</a:t>
              </a:r>
            </a:p>
          </p:txBody>
        </p:sp>
        <p:sp>
          <p:nvSpPr>
            <p:cNvPr id="5" name="Oval 4">
              <a:extLst>
                <a:ext uri="{FF2B5EF4-FFF2-40B4-BE49-F238E27FC236}">
                  <a16:creationId xmlns:a16="http://schemas.microsoft.com/office/drawing/2014/main" id="{0A2EA985-3D75-0D59-7F9D-8687DCEDDD5A}"/>
                </a:ext>
              </a:extLst>
            </p:cNvPr>
            <p:cNvSpPr/>
            <p:nvPr/>
          </p:nvSpPr>
          <p:spPr>
            <a:xfrm>
              <a:off x="631761" y="4513827"/>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58C765-762D-41AB-D44A-D9EB49ADD5B9}"/>
                </a:ext>
              </a:extLst>
            </p:cNvPr>
            <p:cNvSpPr txBox="1"/>
            <p:nvPr/>
          </p:nvSpPr>
          <p:spPr>
            <a:xfrm rot="17901300">
              <a:off x="1569404" y="5020782"/>
              <a:ext cx="1109599" cy="276999"/>
            </a:xfrm>
            <a:prstGeom prst="rect">
              <a:avLst/>
            </a:prstGeom>
            <a:noFill/>
          </p:spPr>
          <p:txBody>
            <a:bodyPr wrap="none" rtlCol="0">
              <a:spAutoFit/>
            </a:bodyPr>
            <a:lstStyle/>
            <a:p>
              <a:r>
                <a:rPr lang="en-US" sz="1200" b="1" dirty="0">
                  <a:solidFill>
                    <a:srgbClr val="999999"/>
                  </a:solidFill>
                </a:rPr>
                <a:t>ENDF/B VII.1</a:t>
              </a:r>
            </a:p>
          </p:txBody>
        </p:sp>
        <p:sp>
          <p:nvSpPr>
            <p:cNvPr id="8" name="Oval 7">
              <a:extLst>
                <a:ext uri="{FF2B5EF4-FFF2-40B4-BE49-F238E27FC236}">
                  <a16:creationId xmlns:a16="http://schemas.microsoft.com/office/drawing/2014/main" id="{35DF253D-0242-324F-9521-9BA775A0CD53}"/>
                </a:ext>
              </a:extLst>
            </p:cNvPr>
            <p:cNvSpPr/>
            <p:nvPr/>
          </p:nvSpPr>
          <p:spPr>
            <a:xfrm>
              <a:off x="2326700" y="4513827"/>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32D00F5-DC5F-AD55-3C15-5F9407FCACB3}"/>
                </a:ext>
              </a:extLst>
            </p:cNvPr>
            <p:cNvSpPr txBox="1"/>
            <p:nvPr/>
          </p:nvSpPr>
          <p:spPr>
            <a:xfrm rot="17901300">
              <a:off x="2971617" y="5231934"/>
              <a:ext cx="1566491" cy="276999"/>
            </a:xfrm>
            <a:prstGeom prst="rect">
              <a:avLst/>
            </a:prstGeom>
            <a:noFill/>
          </p:spPr>
          <p:txBody>
            <a:bodyPr wrap="square" rtlCol="0">
              <a:spAutoFit/>
            </a:bodyPr>
            <a:lstStyle/>
            <a:p>
              <a:pPr algn="r"/>
              <a:r>
                <a:rPr lang="en-US" sz="1200" b="1" dirty="0">
                  <a:solidFill>
                    <a:srgbClr val="999999"/>
                  </a:solidFill>
                </a:rPr>
                <a:t>Batchelder et al</a:t>
              </a:r>
            </a:p>
          </p:txBody>
        </p:sp>
        <p:sp>
          <p:nvSpPr>
            <p:cNvPr id="15" name="Oval 14">
              <a:extLst>
                <a:ext uri="{FF2B5EF4-FFF2-40B4-BE49-F238E27FC236}">
                  <a16:creationId xmlns:a16="http://schemas.microsoft.com/office/drawing/2014/main" id="{DCBE9463-686D-3B9E-5310-7A76B664CC98}"/>
                </a:ext>
              </a:extLst>
            </p:cNvPr>
            <p:cNvSpPr/>
            <p:nvPr/>
          </p:nvSpPr>
          <p:spPr>
            <a:xfrm>
              <a:off x="4065856" y="4523943"/>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E1DA672-334F-7E3C-4256-BEDAFB4547A9}"/>
                </a:ext>
              </a:extLst>
            </p:cNvPr>
            <p:cNvSpPr txBox="1"/>
            <p:nvPr/>
          </p:nvSpPr>
          <p:spPr>
            <a:xfrm rot="17901300">
              <a:off x="4679412" y="5221820"/>
              <a:ext cx="1566491" cy="276999"/>
            </a:xfrm>
            <a:prstGeom prst="rect">
              <a:avLst/>
            </a:prstGeom>
            <a:noFill/>
          </p:spPr>
          <p:txBody>
            <a:bodyPr wrap="square" rtlCol="0">
              <a:spAutoFit/>
            </a:bodyPr>
            <a:lstStyle/>
            <a:p>
              <a:pPr algn="r"/>
              <a:r>
                <a:rPr lang="en-US" sz="1200" b="1" dirty="0">
                  <a:solidFill>
                    <a:srgbClr val="999999"/>
                  </a:solidFill>
                </a:rPr>
                <a:t>Kuvin et al</a:t>
              </a:r>
            </a:p>
          </p:txBody>
        </p:sp>
        <p:sp>
          <p:nvSpPr>
            <p:cNvPr id="17" name="Oval 16">
              <a:extLst>
                <a:ext uri="{FF2B5EF4-FFF2-40B4-BE49-F238E27FC236}">
                  <a16:creationId xmlns:a16="http://schemas.microsoft.com/office/drawing/2014/main" id="{FED9EB51-CC84-DA21-3743-69B89E6D6406}"/>
                </a:ext>
              </a:extLst>
            </p:cNvPr>
            <p:cNvSpPr/>
            <p:nvPr/>
          </p:nvSpPr>
          <p:spPr>
            <a:xfrm>
              <a:off x="5773651" y="4513829"/>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979C04C-EB56-7F16-578C-0383088346CD}"/>
                </a:ext>
              </a:extLst>
            </p:cNvPr>
            <p:cNvSpPr txBox="1"/>
            <p:nvPr/>
          </p:nvSpPr>
          <p:spPr>
            <a:xfrm rot="17901300">
              <a:off x="6425785" y="5231320"/>
              <a:ext cx="1566491" cy="276999"/>
            </a:xfrm>
            <a:prstGeom prst="rect">
              <a:avLst/>
            </a:prstGeom>
            <a:noFill/>
          </p:spPr>
          <p:txBody>
            <a:bodyPr wrap="square" rtlCol="0">
              <a:spAutoFit/>
            </a:bodyPr>
            <a:lstStyle/>
            <a:p>
              <a:pPr algn="r"/>
              <a:r>
                <a:rPr lang="en-US" sz="1200" b="1" dirty="0">
                  <a:solidFill>
                    <a:srgbClr val="999999"/>
                  </a:solidFill>
                </a:rPr>
                <a:t>Warren</a:t>
              </a:r>
            </a:p>
          </p:txBody>
        </p:sp>
        <p:sp>
          <p:nvSpPr>
            <p:cNvPr id="19" name="Oval 18">
              <a:extLst>
                <a:ext uri="{FF2B5EF4-FFF2-40B4-BE49-F238E27FC236}">
                  <a16:creationId xmlns:a16="http://schemas.microsoft.com/office/drawing/2014/main" id="{5DF9234C-0C30-50DB-12AC-FE0ECC5EF708}"/>
                </a:ext>
              </a:extLst>
            </p:cNvPr>
            <p:cNvSpPr/>
            <p:nvPr/>
          </p:nvSpPr>
          <p:spPr>
            <a:xfrm>
              <a:off x="7520024" y="4523329"/>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6A1EA66-B37F-6366-4A63-387059F26F33}"/>
                </a:ext>
              </a:extLst>
            </p:cNvPr>
            <p:cNvSpPr txBox="1"/>
            <p:nvPr/>
          </p:nvSpPr>
          <p:spPr>
            <a:xfrm rot="17901300">
              <a:off x="8045067" y="5300622"/>
              <a:ext cx="1702411" cy="276999"/>
            </a:xfrm>
            <a:prstGeom prst="rect">
              <a:avLst/>
            </a:prstGeom>
            <a:noFill/>
          </p:spPr>
          <p:txBody>
            <a:bodyPr wrap="square" rtlCol="0">
              <a:spAutoFit/>
            </a:bodyPr>
            <a:lstStyle/>
            <a:p>
              <a:pPr algn="r"/>
              <a:r>
                <a:rPr lang="en-US" sz="1200" b="1" dirty="0">
                  <a:solidFill>
                    <a:srgbClr val="999999"/>
                  </a:solidFill>
                </a:rPr>
                <a:t>Berkeley NEUP</a:t>
              </a:r>
            </a:p>
          </p:txBody>
        </p:sp>
        <p:sp>
          <p:nvSpPr>
            <p:cNvPr id="22" name="Oval 21">
              <a:extLst>
                <a:ext uri="{FF2B5EF4-FFF2-40B4-BE49-F238E27FC236}">
                  <a16:creationId xmlns:a16="http://schemas.microsoft.com/office/drawing/2014/main" id="{91090F44-ED35-4ED0-215E-DF93C8F6205A}"/>
                </a:ext>
              </a:extLst>
            </p:cNvPr>
            <p:cNvSpPr/>
            <p:nvPr/>
          </p:nvSpPr>
          <p:spPr>
            <a:xfrm>
              <a:off x="9239542" y="4532826"/>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5585EF1-55D4-132D-113F-A3DC858458E2}"/>
                </a:ext>
              </a:extLst>
            </p:cNvPr>
            <p:cNvSpPr txBox="1"/>
            <p:nvPr/>
          </p:nvSpPr>
          <p:spPr>
            <a:xfrm rot="17901300">
              <a:off x="9783297" y="5302349"/>
              <a:ext cx="1702411" cy="276999"/>
            </a:xfrm>
            <a:prstGeom prst="rect">
              <a:avLst/>
            </a:prstGeom>
            <a:noFill/>
          </p:spPr>
          <p:txBody>
            <a:bodyPr wrap="square" rtlCol="0">
              <a:spAutoFit/>
            </a:bodyPr>
            <a:lstStyle/>
            <a:p>
              <a:pPr algn="r"/>
              <a:r>
                <a:rPr lang="en-US" sz="1200" b="1" dirty="0"/>
                <a:t>LANL/TP GAIN</a:t>
              </a:r>
            </a:p>
          </p:txBody>
        </p:sp>
        <p:sp>
          <p:nvSpPr>
            <p:cNvPr id="24" name="Oval 23">
              <a:extLst>
                <a:ext uri="{FF2B5EF4-FFF2-40B4-BE49-F238E27FC236}">
                  <a16:creationId xmlns:a16="http://schemas.microsoft.com/office/drawing/2014/main" id="{42AC9521-810E-6BCF-1A7D-54EB708C988A}"/>
                </a:ext>
              </a:extLst>
            </p:cNvPr>
            <p:cNvSpPr/>
            <p:nvPr/>
          </p:nvSpPr>
          <p:spPr>
            <a:xfrm>
              <a:off x="10977772" y="4534553"/>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8031DEA-5310-E20B-3838-82F6DC179F6F}"/>
                </a:ext>
              </a:extLst>
            </p:cNvPr>
            <p:cNvSpPr txBox="1"/>
            <p:nvPr/>
          </p:nvSpPr>
          <p:spPr>
            <a:xfrm>
              <a:off x="457304" y="4257554"/>
              <a:ext cx="524503" cy="276999"/>
            </a:xfrm>
            <a:prstGeom prst="rect">
              <a:avLst/>
            </a:prstGeom>
            <a:noFill/>
          </p:spPr>
          <p:txBody>
            <a:bodyPr wrap="none" rtlCol="0">
              <a:spAutoFit/>
            </a:bodyPr>
            <a:lstStyle/>
            <a:p>
              <a:r>
                <a:rPr lang="en-US" sz="1200" b="1" dirty="0">
                  <a:solidFill>
                    <a:srgbClr val="999999"/>
                  </a:solidFill>
                </a:rPr>
                <a:t>2006</a:t>
              </a:r>
            </a:p>
          </p:txBody>
        </p:sp>
        <p:sp>
          <p:nvSpPr>
            <p:cNvPr id="26" name="TextBox 25">
              <a:extLst>
                <a:ext uri="{FF2B5EF4-FFF2-40B4-BE49-F238E27FC236}">
                  <a16:creationId xmlns:a16="http://schemas.microsoft.com/office/drawing/2014/main" id="{3245A724-449C-C7F2-D00E-2DD1285C4ED0}"/>
                </a:ext>
              </a:extLst>
            </p:cNvPr>
            <p:cNvSpPr txBox="1"/>
            <p:nvPr/>
          </p:nvSpPr>
          <p:spPr>
            <a:xfrm>
              <a:off x="2155888" y="4257554"/>
              <a:ext cx="516039" cy="276999"/>
            </a:xfrm>
            <a:prstGeom prst="rect">
              <a:avLst/>
            </a:prstGeom>
            <a:noFill/>
          </p:spPr>
          <p:txBody>
            <a:bodyPr wrap="none" rtlCol="0">
              <a:spAutoFit/>
            </a:bodyPr>
            <a:lstStyle/>
            <a:p>
              <a:r>
                <a:rPr lang="en-US" sz="1200" b="1" dirty="0">
                  <a:solidFill>
                    <a:srgbClr val="999999"/>
                  </a:solidFill>
                </a:rPr>
                <a:t>2011</a:t>
              </a:r>
            </a:p>
          </p:txBody>
        </p:sp>
        <p:sp>
          <p:nvSpPr>
            <p:cNvPr id="28" name="TextBox 27">
              <a:extLst>
                <a:ext uri="{FF2B5EF4-FFF2-40B4-BE49-F238E27FC236}">
                  <a16:creationId xmlns:a16="http://schemas.microsoft.com/office/drawing/2014/main" id="{648A119C-0FB9-670C-E61F-44237EF3311F}"/>
                </a:ext>
              </a:extLst>
            </p:cNvPr>
            <p:cNvSpPr txBox="1"/>
            <p:nvPr/>
          </p:nvSpPr>
          <p:spPr>
            <a:xfrm>
              <a:off x="3902687" y="4263288"/>
              <a:ext cx="524503" cy="276999"/>
            </a:xfrm>
            <a:prstGeom prst="rect">
              <a:avLst/>
            </a:prstGeom>
            <a:noFill/>
          </p:spPr>
          <p:txBody>
            <a:bodyPr wrap="none" rtlCol="0">
              <a:spAutoFit/>
            </a:bodyPr>
            <a:lstStyle/>
            <a:p>
              <a:r>
                <a:rPr lang="en-US" sz="1200" b="1" dirty="0">
                  <a:solidFill>
                    <a:srgbClr val="999999"/>
                  </a:solidFill>
                </a:rPr>
                <a:t>2019</a:t>
              </a:r>
            </a:p>
          </p:txBody>
        </p:sp>
        <p:sp>
          <p:nvSpPr>
            <p:cNvPr id="29" name="TextBox 28">
              <a:extLst>
                <a:ext uri="{FF2B5EF4-FFF2-40B4-BE49-F238E27FC236}">
                  <a16:creationId xmlns:a16="http://schemas.microsoft.com/office/drawing/2014/main" id="{EF88EE21-4A60-505A-CBE2-B0A29E721513}"/>
                </a:ext>
              </a:extLst>
            </p:cNvPr>
            <p:cNvSpPr txBox="1"/>
            <p:nvPr/>
          </p:nvSpPr>
          <p:spPr>
            <a:xfrm>
              <a:off x="5586931" y="4263510"/>
              <a:ext cx="524503" cy="276999"/>
            </a:xfrm>
            <a:prstGeom prst="rect">
              <a:avLst/>
            </a:prstGeom>
            <a:noFill/>
          </p:spPr>
          <p:txBody>
            <a:bodyPr wrap="none" rtlCol="0">
              <a:spAutoFit/>
            </a:bodyPr>
            <a:lstStyle/>
            <a:p>
              <a:r>
                <a:rPr lang="en-US" sz="1200" b="1" dirty="0">
                  <a:solidFill>
                    <a:srgbClr val="999999"/>
                  </a:solidFill>
                </a:rPr>
                <a:t>2020</a:t>
              </a:r>
            </a:p>
          </p:txBody>
        </p:sp>
        <p:sp>
          <p:nvSpPr>
            <p:cNvPr id="30" name="TextBox 29">
              <a:extLst>
                <a:ext uri="{FF2B5EF4-FFF2-40B4-BE49-F238E27FC236}">
                  <a16:creationId xmlns:a16="http://schemas.microsoft.com/office/drawing/2014/main" id="{A853BAEB-3F2D-C52B-1BA8-485866E21624}"/>
                </a:ext>
              </a:extLst>
            </p:cNvPr>
            <p:cNvSpPr txBox="1"/>
            <p:nvPr/>
          </p:nvSpPr>
          <p:spPr>
            <a:xfrm>
              <a:off x="7340001" y="4255827"/>
              <a:ext cx="524503" cy="276999"/>
            </a:xfrm>
            <a:prstGeom prst="rect">
              <a:avLst/>
            </a:prstGeom>
            <a:noFill/>
          </p:spPr>
          <p:txBody>
            <a:bodyPr wrap="none" rtlCol="0">
              <a:spAutoFit/>
            </a:bodyPr>
            <a:lstStyle/>
            <a:p>
              <a:r>
                <a:rPr lang="en-US" sz="1200" b="1" dirty="0">
                  <a:solidFill>
                    <a:srgbClr val="999999"/>
                  </a:solidFill>
                </a:rPr>
                <a:t>2021</a:t>
              </a:r>
            </a:p>
          </p:txBody>
        </p:sp>
        <p:sp>
          <p:nvSpPr>
            <p:cNvPr id="31" name="TextBox 30">
              <a:extLst>
                <a:ext uri="{FF2B5EF4-FFF2-40B4-BE49-F238E27FC236}">
                  <a16:creationId xmlns:a16="http://schemas.microsoft.com/office/drawing/2014/main" id="{7E187D0D-F501-EF1C-3CB2-AF85032B5775}"/>
                </a:ext>
              </a:extLst>
            </p:cNvPr>
            <p:cNvSpPr txBox="1"/>
            <p:nvPr/>
          </p:nvSpPr>
          <p:spPr>
            <a:xfrm>
              <a:off x="9068730" y="4250706"/>
              <a:ext cx="524503" cy="276999"/>
            </a:xfrm>
            <a:prstGeom prst="rect">
              <a:avLst/>
            </a:prstGeom>
            <a:noFill/>
          </p:spPr>
          <p:txBody>
            <a:bodyPr wrap="none" rtlCol="0">
              <a:spAutoFit/>
            </a:bodyPr>
            <a:lstStyle/>
            <a:p>
              <a:r>
                <a:rPr lang="en-US" sz="1200" b="1" dirty="0">
                  <a:solidFill>
                    <a:srgbClr val="999999"/>
                  </a:solidFill>
                </a:rPr>
                <a:t>2021</a:t>
              </a:r>
            </a:p>
          </p:txBody>
        </p:sp>
        <p:sp>
          <p:nvSpPr>
            <p:cNvPr id="32" name="TextBox 31">
              <a:extLst>
                <a:ext uri="{FF2B5EF4-FFF2-40B4-BE49-F238E27FC236}">
                  <a16:creationId xmlns:a16="http://schemas.microsoft.com/office/drawing/2014/main" id="{CE4CFB78-8585-46C4-DC65-EBA6596CA856}"/>
                </a:ext>
              </a:extLst>
            </p:cNvPr>
            <p:cNvSpPr txBox="1"/>
            <p:nvPr/>
          </p:nvSpPr>
          <p:spPr>
            <a:xfrm>
              <a:off x="10592757" y="4252351"/>
              <a:ext cx="915635" cy="276999"/>
            </a:xfrm>
            <a:prstGeom prst="rect">
              <a:avLst/>
            </a:prstGeom>
            <a:noFill/>
          </p:spPr>
          <p:txBody>
            <a:bodyPr wrap="none" rtlCol="0">
              <a:spAutoFit/>
            </a:bodyPr>
            <a:lstStyle/>
            <a:p>
              <a:r>
                <a:rPr lang="en-US" sz="1200" b="1" dirty="0"/>
                <a:t>2022-2024</a:t>
              </a:r>
            </a:p>
          </p:txBody>
        </p:sp>
      </p:grpSp>
      <p:pic>
        <p:nvPicPr>
          <p:cNvPr id="36" name="Picture 35">
            <a:extLst>
              <a:ext uri="{FF2B5EF4-FFF2-40B4-BE49-F238E27FC236}">
                <a16:creationId xmlns:a16="http://schemas.microsoft.com/office/drawing/2014/main" id="{BF24BE9B-35F6-9A82-9CFB-28C72D4902F6}"/>
              </a:ext>
            </a:extLst>
          </p:cNvPr>
          <p:cNvPicPr>
            <a:picLocks noChangeAspect="1"/>
          </p:cNvPicPr>
          <p:nvPr/>
        </p:nvPicPr>
        <p:blipFill rotWithShape="1">
          <a:blip r:embed="rId2">
            <a:extLst>
              <a:ext uri="{28A0092B-C50C-407E-A947-70E740481C1C}">
                <a14:useLocalDpi xmlns:a14="http://schemas.microsoft.com/office/drawing/2010/main" val="0"/>
              </a:ext>
            </a:extLst>
          </a:blip>
          <a:srcRect l="35900" t="43566" r="29277" b="11537"/>
          <a:stretch/>
        </p:blipFill>
        <p:spPr>
          <a:xfrm>
            <a:off x="7787640" y="1708095"/>
            <a:ext cx="2027537" cy="1995225"/>
          </a:xfrm>
          <a:prstGeom prst="rect">
            <a:avLst/>
          </a:prstGeom>
          <a:ln w="19050">
            <a:solidFill>
              <a:srgbClr val="233C5B"/>
            </a:solidFill>
          </a:ln>
        </p:spPr>
      </p:pic>
      <p:sp>
        <p:nvSpPr>
          <p:cNvPr id="38" name="TextBox 37">
            <a:extLst>
              <a:ext uri="{FF2B5EF4-FFF2-40B4-BE49-F238E27FC236}">
                <a16:creationId xmlns:a16="http://schemas.microsoft.com/office/drawing/2014/main" id="{55598713-1339-7D20-51E4-C43D5FB6BB0E}"/>
              </a:ext>
            </a:extLst>
          </p:cNvPr>
          <p:cNvSpPr txBox="1"/>
          <p:nvPr/>
        </p:nvSpPr>
        <p:spPr>
          <a:xfrm rot="16200000">
            <a:off x="7098798" y="2572756"/>
            <a:ext cx="872355" cy="246221"/>
          </a:xfrm>
          <a:prstGeom prst="rect">
            <a:avLst/>
          </a:prstGeom>
          <a:noFill/>
        </p:spPr>
        <p:txBody>
          <a:bodyPr wrap="none" rtlCol="0">
            <a:spAutoFit/>
          </a:bodyPr>
          <a:lstStyle/>
          <a:p>
            <a:r>
              <a:rPr lang="en-US" sz="1000" b="1" dirty="0">
                <a:solidFill>
                  <a:srgbClr val="000000"/>
                </a:solidFill>
              </a:rPr>
              <a:t>Covariance</a:t>
            </a:r>
          </a:p>
        </p:txBody>
      </p:sp>
      <p:pic>
        <p:nvPicPr>
          <p:cNvPr id="2" name="Picture 2">
            <a:extLst>
              <a:ext uri="{FF2B5EF4-FFF2-40B4-BE49-F238E27FC236}">
                <a16:creationId xmlns:a16="http://schemas.microsoft.com/office/drawing/2014/main" id="{5D702C76-AB4E-CC17-2749-1CE085159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36" y="1425158"/>
            <a:ext cx="3848100" cy="2590800"/>
          </a:xfrm>
          <a:prstGeom prst="rect">
            <a:avLst/>
          </a:prstGeom>
          <a:solidFill>
            <a:schemeClr val="bg1"/>
          </a:solidFill>
          <a:ln>
            <a:solidFill>
              <a:srgbClr val="233C5B"/>
            </a:solidFill>
          </a:ln>
        </p:spPr>
      </p:pic>
      <p:pic>
        <p:nvPicPr>
          <p:cNvPr id="20" name="Picture 19">
            <a:extLst>
              <a:ext uri="{FF2B5EF4-FFF2-40B4-BE49-F238E27FC236}">
                <a16:creationId xmlns:a16="http://schemas.microsoft.com/office/drawing/2014/main" id="{B8188A03-E263-839F-7712-2B88A49A514D}"/>
              </a:ext>
            </a:extLst>
          </p:cNvPr>
          <p:cNvPicPr>
            <a:picLocks noChangeAspect="1"/>
          </p:cNvPicPr>
          <p:nvPr/>
        </p:nvPicPr>
        <p:blipFill>
          <a:blip r:embed="rId4"/>
          <a:stretch>
            <a:fillRect/>
          </a:stretch>
        </p:blipFill>
        <p:spPr>
          <a:xfrm>
            <a:off x="8914413" y="1692118"/>
            <a:ext cx="900764" cy="897593"/>
          </a:xfrm>
          <a:prstGeom prst="rect">
            <a:avLst/>
          </a:prstGeom>
        </p:spPr>
      </p:pic>
      <p:sp>
        <p:nvSpPr>
          <p:cNvPr id="11" name="Rectangle 10">
            <a:extLst>
              <a:ext uri="{FF2B5EF4-FFF2-40B4-BE49-F238E27FC236}">
                <a16:creationId xmlns:a16="http://schemas.microsoft.com/office/drawing/2014/main" id="{9D761D9B-1760-DF47-922D-4714444446A7}"/>
              </a:ext>
            </a:extLst>
          </p:cNvPr>
          <p:cNvSpPr/>
          <p:nvPr/>
        </p:nvSpPr>
        <p:spPr>
          <a:xfrm>
            <a:off x="4556760" y="1425160"/>
            <a:ext cx="1950720" cy="2092803"/>
          </a:xfrm>
          <a:prstGeom prst="rect">
            <a:avLst/>
          </a:prstGeom>
          <a:solidFill>
            <a:schemeClr val="accent5"/>
          </a:solidFill>
          <a:ln w="9525">
            <a:solidFill>
              <a:srgbClr val="233C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Non-Statistical Structures and Cross Section Scale are Corroborated</a:t>
            </a:r>
          </a:p>
          <a:p>
            <a:endParaRPr lang="en-US" sz="1400" dirty="0">
              <a:solidFill>
                <a:schemeClr val="tx1"/>
              </a:solidFill>
            </a:endParaRPr>
          </a:p>
          <a:p>
            <a:r>
              <a:rPr lang="en-US" sz="1400" dirty="0">
                <a:solidFill>
                  <a:schemeClr val="tx1"/>
                </a:solidFill>
              </a:rPr>
              <a:t>Updates to Cross Section Evaluation</a:t>
            </a:r>
          </a:p>
          <a:p>
            <a:endParaRPr lang="en-US" sz="1400" dirty="0">
              <a:solidFill>
                <a:schemeClr val="tx1"/>
              </a:solidFill>
            </a:endParaRPr>
          </a:p>
          <a:p>
            <a:r>
              <a:rPr lang="en-US" sz="1400" dirty="0">
                <a:solidFill>
                  <a:schemeClr val="tx1"/>
                </a:solidFill>
              </a:rPr>
              <a:t>Updated Covariance</a:t>
            </a:r>
          </a:p>
        </p:txBody>
      </p:sp>
    </p:spTree>
    <p:extLst>
      <p:ext uri="{BB962C8B-B14F-4D97-AF65-F5344CB8AC3E}">
        <p14:creationId xmlns:p14="http://schemas.microsoft.com/office/powerpoint/2010/main" val="1720156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862EB3-85CB-00DB-0E34-9BFEE1929BEB}"/>
              </a:ext>
            </a:extLst>
          </p:cNvPr>
          <p:cNvSpPr>
            <a:spLocks noGrp="1"/>
          </p:cNvSpPr>
          <p:nvPr>
            <p:ph type="title"/>
          </p:nvPr>
        </p:nvSpPr>
        <p:spPr>
          <a:xfrm>
            <a:off x="647699" y="566928"/>
            <a:ext cx="10893941" cy="553998"/>
          </a:xfrm>
        </p:spPr>
        <p:txBody>
          <a:bodyPr/>
          <a:lstStyle/>
          <a:p>
            <a:r>
              <a:rPr lang="en-US" sz="4000" dirty="0"/>
              <a:t>Future of Chlorine Nuclear Data</a:t>
            </a:r>
          </a:p>
        </p:txBody>
      </p:sp>
      <p:sp>
        <p:nvSpPr>
          <p:cNvPr id="7" name="Slide Number Placeholder 6">
            <a:extLst>
              <a:ext uri="{FF2B5EF4-FFF2-40B4-BE49-F238E27FC236}">
                <a16:creationId xmlns:a16="http://schemas.microsoft.com/office/drawing/2014/main" id="{CDC08388-174A-9CF1-3589-09A22B63DAA5}"/>
              </a:ext>
            </a:extLst>
          </p:cNvPr>
          <p:cNvSpPr>
            <a:spLocks noGrp="1"/>
          </p:cNvSpPr>
          <p:nvPr>
            <p:ph type="sldNum" sz="quarter" idx="24"/>
          </p:nvPr>
        </p:nvSpPr>
        <p:spPr/>
        <p:txBody>
          <a:bodyPr/>
          <a:lstStyle/>
          <a:p>
            <a:fld id="{724E6082-8105-5B4D-97FC-923E76D73144}" type="slidenum">
              <a:rPr lang="en-US" smtClean="0"/>
              <a:pPr/>
              <a:t>13</a:t>
            </a:fld>
            <a:endParaRPr lang="en-US" dirty="0"/>
          </a:p>
        </p:txBody>
      </p:sp>
      <p:grpSp>
        <p:nvGrpSpPr>
          <p:cNvPr id="8" name="Group 15">
            <a:extLst>
              <a:ext uri="{FF2B5EF4-FFF2-40B4-BE49-F238E27FC236}">
                <a16:creationId xmlns:a16="http://schemas.microsoft.com/office/drawing/2014/main" id="{00241DC4-DFF1-AAAC-96C8-F5A8E3D70FDD}"/>
              </a:ext>
            </a:extLst>
          </p:cNvPr>
          <p:cNvGrpSpPr/>
          <p:nvPr/>
        </p:nvGrpSpPr>
        <p:grpSpPr>
          <a:xfrm>
            <a:off x="2259302" y="2711128"/>
            <a:ext cx="8331949" cy="990763"/>
            <a:chOff x="-3" y="-2"/>
            <a:chExt cx="10444341" cy="1619968"/>
          </a:xfrm>
        </p:grpSpPr>
        <p:grpSp>
          <p:nvGrpSpPr>
            <p:cNvPr id="9" name="Group 16">
              <a:extLst>
                <a:ext uri="{FF2B5EF4-FFF2-40B4-BE49-F238E27FC236}">
                  <a16:creationId xmlns:a16="http://schemas.microsoft.com/office/drawing/2014/main" id="{1CD84E23-D51A-3CD9-1C68-C70D716352B6}"/>
                </a:ext>
              </a:extLst>
            </p:cNvPr>
            <p:cNvGrpSpPr/>
            <p:nvPr/>
          </p:nvGrpSpPr>
          <p:grpSpPr>
            <a:xfrm>
              <a:off x="-3" y="-2"/>
              <a:ext cx="10444341" cy="1619968"/>
              <a:chOff x="0" y="0"/>
              <a:chExt cx="10444339" cy="1619967"/>
            </a:xfrm>
          </p:grpSpPr>
          <p:pic>
            <p:nvPicPr>
              <p:cNvPr id="16" name="Picture 23" descr="Picture 23">
                <a:extLst>
                  <a:ext uri="{FF2B5EF4-FFF2-40B4-BE49-F238E27FC236}">
                    <a16:creationId xmlns:a16="http://schemas.microsoft.com/office/drawing/2014/main" id="{0374B391-83B3-73F0-8D58-BB4DF5380AAA}"/>
                  </a:ext>
                </a:extLst>
              </p:cNvPr>
              <p:cNvPicPr>
                <a:picLocks noChangeAspect="1"/>
              </p:cNvPicPr>
              <p:nvPr/>
            </p:nvPicPr>
            <p:blipFill>
              <a:blip r:embed="rId2"/>
              <a:stretch>
                <a:fillRect/>
              </a:stretch>
            </p:blipFill>
            <p:spPr>
              <a:xfrm>
                <a:off x="-1" y="11395"/>
                <a:ext cx="1757314" cy="830353"/>
              </a:xfrm>
              <a:prstGeom prst="rect">
                <a:avLst/>
              </a:prstGeom>
              <a:ln w="12700" cap="flat">
                <a:noFill/>
                <a:miter lim="400000"/>
              </a:ln>
              <a:effectLst/>
            </p:spPr>
          </p:pic>
          <p:pic>
            <p:nvPicPr>
              <p:cNvPr id="17" name="Picture 24" descr="Picture 24">
                <a:extLst>
                  <a:ext uri="{FF2B5EF4-FFF2-40B4-BE49-F238E27FC236}">
                    <a16:creationId xmlns:a16="http://schemas.microsoft.com/office/drawing/2014/main" id="{3FA3FBC0-3D0A-C7A1-09AE-91B374A4D432}"/>
                  </a:ext>
                </a:extLst>
              </p:cNvPr>
              <p:cNvPicPr>
                <a:picLocks noChangeAspect="1"/>
              </p:cNvPicPr>
              <p:nvPr/>
            </p:nvPicPr>
            <p:blipFill>
              <a:blip r:embed="rId2"/>
              <a:stretch>
                <a:fillRect/>
              </a:stretch>
            </p:blipFill>
            <p:spPr>
              <a:xfrm>
                <a:off x="1727945" y="11395"/>
                <a:ext cx="1757315" cy="830353"/>
              </a:xfrm>
              <a:prstGeom prst="rect">
                <a:avLst/>
              </a:prstGeom>
              <a:ln w="12700" cap="flat">
                <a:noFill/>
                <a:miter lim="400000"/>
              </a:ln>
              <a:effectLst/>
            </p:spPr>
          </p:pic>
          <p:pic>
            <p:nvPicPr>
              <p:cNvPr id="18" name="Picture 25" descr="Picture 25">
                <a:extLst>
                  <a:ext uri="{FF2B5EF4-FFF2-40B4-BE49-F238E27FC236}">
                    <a16:creationId xmlns:a16="http://schemas.microsoft.com/office/drawing/2014/main" id="{9BB968C6-69DF-E311-086B-D37D298546E3}"/>
                  </a:ext>
                </a:extLst>
              </p:cNvPr>
              <p:cNvPicPr>
                <a:picLocks noChangeAspect="1"/>
              </p:cNvPicPr>
              <p:nvPr/>
            </p:nvPicPr>
            <p:blipFill>
              <a:blip r:embed="rId2"/>
              <a:stretch>
                <a:fillRect/>
              </a:stretch>
            </p:blipFill>
            <p:spPr>
              <a:xfrm>
                <a:off x="3461030" y="11395"/>
                <a:ext cx="1757314" cy="830353"/>
              </a:xfrm>
              <a:prstGeom prst="rect">
                <a:avLst/>
              </a:prstGeom>
              <a:ln w="12700" cap="flat">
                <a:noFill/>
                <a:miter lim="400000"/>
              </a:ln>
              <a:effectLst/>
            </p:spPr>
          </p:pic>
          <p:pic>
            <p:nvPicPr>
              <p:cNvPr id="19" name="Picture 26" descr="Picture 26">
                <a:extLst>
                  <a:ext uri="{FF2B5EF4-FFF2-40B4-BE49-F238E27FC236}">
                    <a16:creationId xmlns:a16="http://schemas.microsoft.com/office/drawing/2014/main" id="{479F688C-9A63-6B78-C25F-4E4846A40C3E}"/>
                  </a:ext>
                </a:extLst>
              </p:cNvPr>
              <p:cNvPicPr>
                <a:picLocks noChangeAspect="1"/>
              </p:cNvPicPr>
              <p:nvPr/>
            </p:nvPicPr>
            <p:blipFill>
              <a:blip r:embed="rId2"/>
              <a:stretch>
                <a:fillRect/>
              </a:stretch>
            </p:blipFill>
            <p:spPr>
              <a:xfrm>
                <a:off x="5204535" y="11395"/>
                <a:ext cx="1757315" cy="830353"/>
              </a:xfrm>
              <a:prstGeom prst="rect">
                <a:avLst/>
              </a:prstGeom>
              <a:ln w="12700" cap="flat">
                <a:noFill/>
                <a:miter lim="400000"/>
              </a:ln>
              <a:effectLst/>
            </p:spPr>
          </p:pic>
          <p:pic>
            <p:nvPicPr>
              <p:cNvPr id="20" name="Picture 27" descr="Picture 27">
                <a:extLst>
                  <a:ext uri="{FF2B5EF4-FFF2-40B4-BE49-F238E27FC236}">
                    <a16:creationId xmlns:a16="http://schemas.microsoft.com/office/drawing/2014/main" id="{BBED4073-9A31-782A-FB77-46D09ECFC749}"/>
                  </a:ext>
                </a:extLst>
              </p:cNvPr>
              <p:cNvPicPr>
                <a:picLocks noChangeAspect="1"/>
              </p:cNvPicPr>
              <p:nvPr/>
            </p:nvPicPr>
            <p:blipFill>
              <a:blip r:embed="rId2"/>
              <a:stretch>
                <a:fillRect/>
              </a:stretch>
            </p:blipFill>
            <p:spPr>
              <a:xfrm>
                <a:off x="6938876" y="-1"/>
                <a:ext cx="1757315" cy="830354"/>
              </a:xfrm>
              <a:prstGeom prst="rect">
                <a:avLst/>
              </a:prstGeom>
              <a:ln w="12700" cap="flat">
                <a:noFill/>
                <a:miter lim="400000"/>
              </a:ln>
              <a:effectLst/>
            </p:spPr>
          </p:pic>
          <p:pic>
            <p:nvPicPr>
              <p:cNvPr id="21" name="Picture 28" descr="Picture 28">
                <a:extLst>
                  <a:ext uri="{FF2B5EF4-FFF2-40B4-BE49-F238E27FC236}">
                    <a16:creationId xmlns:a16="http://schemas.microsoft.com/office/drawing/2014/main" id="{3D377B49-AE92-D561-300D-2FA695D3EE58}"/>
                  </a:ext>
                </a:extLst>
              </p:cNvPr>
              <p:cNvPicPr>
                <a:picLocks noChangeAspect="1"/>
              </p:cNvPicPr>
              <p:nvPr/>
            </p:nvPicPr>
            <p:blipFill>
              <a:blip r:embed="rId2"/>
              <a:stretch>
                <a:fillRect/>
              </a:stretch>
            </p:blipFill>
            <p:spPr>
              <a:xfrm>
                <a:off x="8687025" y="10075"/>
                <a:ext cx="1757315" cy="830353"/>
              </a:xfrm>
              <a:prstGeom prst="rect">
                <a:avLst/>
              </a:prstGeom>
              <a:ln w="12700" cap="flat">
                <a:noFill/>
                <a:miter lim="400000"/>
              </a:ln>
              <a:effectLst/>
            </p:spPr>
          </p:pic>
          <p:pic>
            <p:nvPicPr>
              <p:cNvPr id="22" name="Picture 29" descr="Picture 29">
                <a:extLst>
                  <a:ext uri="{FF2B5EF4-FFF2-40B4-BE49-F238E27FC236}">
                    <a16:creationId xmlns:a16="http://schemas.microsoft.com/office/drawing/2014/main" id="{6AC29D9A-8001-C846-1124-0187713BBE24}"/>
                  </a:ext>
                </a:extLst>
              </p:cNvPr>
              <p:cNvPicPr>
                <a:picLocks noChangeAspect="1"/>
              </p:cNvPicPr>
              <p:nvPr/>
            </p:nvPicPr>
            <p:blipFill>
              <a:blip r:embed="rId2"/>
              <a:stretch>
                <a:fillRect/>
              </a:stretch>
            </p:blipFill>
            <p:spPr>
              <a:xfrm rot="10800000" flipH="1">
                <a:off x="-1" y="778217"/>
                <a:ext cx="1757314" cy="830355"/>
              </a:xfrm>
              <a:prstGeom prst="rect">
                <a:avLst/>
              </a:prstGeom>
              <a:ln w="12700" cap="flat">
                <a:noFill/>
                <a:miter lim="400000"/>
              </a:ln>
              <a:effectLst/>
            </p:spPr>
          </p:pic>
          <p:pic>
            <p:nvPicPr>
              <p:cNvPr id="23" name="Picture 30" descr="Picture 30">
                <a:extLst>
                  <a:ext uri="{FF2B5EF4-FFF2-40B4-BE49-F238E27FC236}">
                    <a16:creationId xmlns:a16="http://schemas.microsoft.com/office/drawing/2014/main" id="{949FAA73-CCCD-4323-15D8-07E2EDD793F3}"/>
                  </a:ext>
                </a:extLst>
              </p:cNvPr>
              <p:cNvPicPr>
                <a:picLocks noChangeAspect="1"/>
              </p:cNvPicPr>
              <p:nvPr/>
            </p:nvPicPr>
            <p:blipFill>
              <a:blip r:embed="rId2"/>
              <a:stretch>
                <a:fillRect/>
              </a:stretch>
            </p:blipFill>
            <p:spPr>
              <a:xfrm rot="10800000" flipH="1">
                <a:off x="1727945" y="778217"/>
                <a:ext cx="1757315" cy="830355"/>
              </a:xfrm>
              <a:prstGeom prst="rect">
                <a:avLst/>
              </a:prstGeom>
              <a:ln w="12700" cap="flat">
                <a:noFill/>
                <a:miter lim="400000"/>
              </a:ln>
              <a:effectLst/>
            </p:spPr>
          </p:pic>
          <p:pic>
            <p:nvPicPr>
              <p:cNvPr id="24" name="Picture 31" descr="Picture 31">
                <a:extLst>
                  <a:ext uri="{FF2B5EF4-FFF2-40B4-BE49-F238E27FC236}">
                    <a16:creationId xmlns:a16="http://schemas.microsoft.com/office/drawing/2014/main" id="{D922103F-F961-6EDF-DC77-C8EE893CAC04}"/>
                  </a:ext>
                </a:extLst>
              </p:cNvPr>
              <p:cNvPicPr>
                <a:picLocks noChangeAspect="1"/>
              </p:cNvPicPr>
              <p:nvPr/>
            </p:nvPicPr>
            <p:blipFill>
              <a:blip r:embed="rId2"/>
              <a:stretch>
                <a:fillRect/>
              </a:stretch>
            </p:blipFill>
            <p:spPr>
              <a:xfrm rot="10800000" flipH="1">
                <a:off x="3461030" y="778217"/>
                <a:ext cx="1757314" cy="830355"/>
              </a:xfrm>
              <a:prstGeom prst="rect">
                <a:avLst/>
              </a:prstGeom>
              <a:ln w="12700" cap="flat">
                <a:noFill/>
                <a:miter lim="400000"/>
              </a:ln>
              <a:effectLst/>
            </p:spPr>
          </p:pic>
          <p:pic>
            <p:nvPicPr>
              <p:cNvPr id="25" name="Picture 32" descr="Picture 32">
                <a:extLst>
                  <a:ext uri="{FF2B5EF4-FFF2-40B4-BE49-F238E27FC236}">
                    <a16:creationId xmlns:a16="http://schemas.microsoft.com/office/drawing/2014/main" id="{452457BF-9E9A-6C94-CE93-EC9C488807E8}"/>
                  </a:ext>
                </a:extLst>
              </p:cNvPr>
              <p:cNvPicPr>
                <a:picLocks noChangeAspect="1"/>
              </p:cNvPicPr>
              <p:nvPr/>
            </p:nvPicPr>
            <p:blipFill>
              <a:blip r:embed="rId2"/>
              <a:stretch>
                <a:fillRect/>
              </a:stretch>
            </p:blipFill>
            <p:spPr>
              <a:xfrm rot="10800000" flipH="1">
                <a:off x="5204535" y="778217"/>
                <a:ext cx="1757315" cy="830355"/>
              </a:xfrm>
              <a:prstGeom prst="rect">
                <a:avLst/>
              </a:prstGeom>
              <a:ln w="12700" cap="flat">
                <a:noFill/>
                <a:miter lim="400000"/>
              </a:ln>
              <a:effectLst/>
            </p:spPr>
          </p:pic>
          <p:pic>
            <p:nvPicPr>
              <p:cNvPr id="26" name="Picture 33" descr="Picture 33">
                <a:extLst>
                  <a:ext uri="{FF2B5EF4-FFF2-40B4-BE49-F238E27FC236}">
                    <a16:creationId xmlns:a16="http://schemas.microsoft.com/office/drawing/2014/main" id="{8B63B789-7506-BF59-0B1E-92FC996173E0}"/>
                  </a:ext>
                </a:extLst>
              </p:cNvPr>
              <p:cNvPicPr>
                <a:picLocks noChangeAspect="1"/>
              </p:cNvPicPr>
              <p:nvPr/>
            </p:nvPicPr>
            <p:blipFill>
              <a:blip r:embed="rId2"/>
              <a:stretch>
                <a:fillRect/>
              </a:stretch>
            </p:blipFill>
            <p:spPr>
              <a:xfrm rot="10800000" flipH="1">
                <a:off x="6938876" y="789612"/>
                <a:ext cx="1757315" cy="830355"/>
              </a:xfrm>
              <a:prstGeom prst="rect">
                <a:avLst/>
              </a:prstGeom>
              <a:ln w="12700" cap="flat">
                <a:noFill/>
                <a:miter lim="400000"/>
              </a:ln>
              <a:effectLst/>
            </p:spPr>
          </p:pic>
          <p:pic>
            <p:nvPicPr>
              <p:cNvPr id="27" name="Picture 34" descr="Picture 34">
                <a:extLst>
                  <a:ext uri="{FF2B5EF4-FFF2-40B4-BE49-F238E27FC236}">
                    <a16:creationId xmlns:a16="http://schemas.microsoft.com/office/drawing/2014/main" id="{6574CC7D-A538-3042-F35A-C7F847F39985}"/>
                  </a:ext>
                </a:extLst>
              </p:cNvPr>
              <p:cNvPicPr>
                <a:picLocks noChangeAspect="1"/>
              </p:cNvPicPr>
              <p:nvPr/>
            </p:nvPicPr>
            <p:blipFill>
              <a:blip r:embed="rId2"/>
              <a:stretch>
                <a:fillRect/>
              </a:stretch>
            </p:blipFill>
            <p:spPr>
              <a:xfrm rot="10800000" flipH="1">
                <a:off x="8687025" y="779537"/>
                <a:ext cx="1757315" cy="830355"/>
              </a:xfrm>
              <a:prstGeom prst="rect">
                <a:avLst/>
              </a:prstGeom>
              <a:ln w="12700" cap="flat">
                <a:noFill/>
                <a:miter lim="400000"/>
              </a:ln>
              <a:effectLst/>
            </p:spPr>
          </p:pic>
        </p:grpSp>
        <p:sp>
          <p:nvSpPr>
            <p:cNvPr id="10" name="TextBox 17">
              <a:extLst>
                <a:ext uri="{FF2B5EF4-FFF2-40B4-BE49-F238E27FC236}">
                  <a16:creationId xmlns:a16="http://schemas.microsoft.com/office/drawing/2014/main" id="{B1B8519B-38F3-33AB-749B-E990482B4D5E}"/>
                </a:ext>
              </a:extLst>
            </p:cNvPr>
            <p:cNvSpPr txBox="1"/>
            <p:nvPr/>
          </p:nvSpPr>
          <p:spPr>
            <a:xfrm>
              <a:off x="186765" y="363456"/>
              <a:ext cx="1383801" cy="8554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400"/>
              </a:lvl1pPr>
            </a:lstStyle>
            <a:p>
              <a:pPr algn="ctr"/>
              <a:r>
                <a:rPr dirty="0"/>
                <a:t>Theory &amp; Experiment</a:t>
              </a:r>
            </a:p>
          </p:txBody>
        </p:sp>
        <p:sp>
          <p:nvSpPr>
            <p:cNvPr id="11" name="TextBox 18">
              <a:extLst>
                <a:ext uri="{FF2B5EF4-FFF2-40B4-BE49-F238E27FC236}">
                  <a16:creationId xmlns:a16="http://schemas.microsoft.com/office/drawing/2014/main" id="{D00B4B57-CF9A-A720-CE21-DF1C084A610E}"/>
                </a:ext>
              </a:extLst>
            </p:cNvPr>
            <p:cNvSpPr txBox="1"/>
            <p:nvPr/>
          </p:nvSpPr>
          <p:spPr>
            <a:xfrm>
              <a:off x="5420707" y="405532"/>
              <a:ext cx="1383800" cy="8554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400"/>
              </a:lvl1pPr>
            </a:lstStyle>
            <a:p>
              <a:pPr algn="ctr"/>
              <a:r>
                <a:rPr dirty="0"/>
                <a:t>Transport Codes</a:t>
              </a:r>
            </a:p>
          </p:txBody>
        </p:sp>
        <p:sp>
          <p:nvSpPr>
            <p:cNvPr id="12" name="TextBox 19">
              <a:extLst>
                <a:ext uri="{FF2B5EF4-FFF2-40B4-BE49-F238E27FC236}">
                  <a16:creationId xmlns:a16="http://schemas.microsoft.com/office/drawing/2014/main" id="{7ABC3928-AF60-FE68-ECEE-1302F220F2AC}"/>
                </a:ext>
              </a:extLst>
            </p:cNvPr>
            <p:cNvSpPr txBox="1"/>
            <p:nvPr/>
          </p:nvSpPr>
          <p:spPr>
            <a:xfrm>
              <a:off x="9149439" y="537994"/>
              <a:ext cx="861645" cy="5032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400"/>
              </a:lvl1pPr>
            </a:lstStyle>
            <a:p>
              <a:pPr algn="ctr"/>
              <a:r>
                <a:rPr dirty="0"/>
                <a:t>User</a:t>
              </a:r>
            </a:p>
          </p:txBody>
        </p:sp>
        <p:sp>
          <p:nvSpPr>
            <p:cNvPr id="13" name="TextBox 20">
              <a:extLst>
                <a:ext uri="{FF2B5EF4-FFF2-40B4-BE49-F238E27FC236}">
                  <a16:creationId xmlns:a16="http://schemas.microsoft.com/office/drawing/2014/main" id="{CF76E884-9E15-BF1C-1507-7C05D3F4A1D6}"/>
                </a:ext>
              </a:extLst>
            </p:cNvPr>
            <p:cNvSpPr txBox="1"/>
            <p:nvPr/>
          </p:nvSpPr>
          <p:spPr>
            <a:xfrm>
              <a:off x="3673874" y="356666"/>
              <a:ext cx="1383800" cy="8554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400"/>
              </a:lvl1pPr>
            </a:lstStyle>
            <a:p>
              <a:pPr algn="ctr"/>
              <a:r>
                <a:rPr dirty="0"/>
                <a:t>Data Processing</a:t>
              </a:r>
            </a:p>
          </p:txBody>
        </p:sp>
        <p:sp>
          <p:nvSpPr>
            <p:cNvPr id="14" name="TextBox 21">
              <a:extLst>
                <a:ext uri="{FF2B5EF4-FFF2-40B4-BE49-F238E27FC236}">
                  <a16:creationId xmlns:a16="http://schemas.microsoft.com/office/drawing/2014/main" id="{373EFD44-C795-4A56-38E6-3BC261FBD395}"/>
                </a:ext>
              </a:extLst>
            </p:cNvPr>
            <p:cNvSpPr txBox="1"/>
            <p:nvPr/>
          </p:nvSpPr>
          <p:spPr>
            <a:xfrm>
              <a:off x="7126793" y="399408"/>
              <a:ext cx="1383801" cy="8554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400"/>
              </a:lvl1pPr>
            </a:lstStyle>
            <a:p>
              <a:pPr algn="ctr"/>
              <a:r>
                <a:rPr dirty="0"/>
                <a:t>Verification &amp; Validation</a:t>
              </a:r>
            </a:p>
          </p:txBody>
        </p:sp>
        <p:sp>
          <p:nvSpPr>
            <p:cNvPr id="15" name="TextBox 22">
              <a:extLst>
                <a:ext uri="{FF2B5EF4-FFF2-40B4-BE49-F238E27FC236}">
                  <a16:creationId xmlns:a16="http://schemas.microsoft.com/office/drawing/2014/main" id="{9E0D6DE6-4BD1-371C-5EF4-9598BC077501}"/>
                </a:ext>
              </a:extLst>
            </p:cNvPr>
            <p:cNvSpPr txBox="1"/>
            <p:nvPr/>
          </p:nvSpPr>
          <p:spPr>
            <a:xfrm>
              <a:off x="1946755" y="537994"/>
              <a:ext cx="1383800" cy="5032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400"/>
              </a:lvl1pPr>
            </a:lstStyle>
            <a:p>
              <a:pPr algn="ctr"/>
              <a:r>
                <a:rPr dirty="0"/>
                <a:t>Evaluation</a:t>
              </a:r>
            </a:p>
          </p:txBody>
        </p:sp>
      </p:grpSp>
      <p:pic>
        <p:nvPicPr>
          <p:cNvPr id="28" name="Picture 2" descr="2014 Lujan Neutron Scattering Center: First Focused Call for Proposals / Neutronsources">
            <a:extLst>
              <a:ext uri="{FF2B5EF4-FFF2-40B4-BE49-F238E27FC236}">
                <a16:creationId xmlns:a16="http://schemas.microsoft.com/office/drawing/2014/main" id="{14B1BC0B-9525-99F3-39AF-EDBF59998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172" y="3899766"/>
            <a:ext cx="21240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Nuclear Criticality Safety Program">
            <a:extLst>
              <a:ext uri="{FF2B5EF4-FFF2-40B4-BE49-F238E27FC236}">
                <a16:creationId xmlns:a16="http://schemas.microsoft.com/office/drawing/2014/main" id="{A1259F94-6FF6-E803-4B4D-0E0220D642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7005" y="1677443"/>
            <a:ext cx="4777047" cy="439991"/>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0CD829E8-8907-85C4-7DFE-39F1D9CDE764}"/>
              </a:ext>
            </a:extLst>
          </p:cNvPr>
          <p:cNvGrpSpPr/>
          <p:nvPr/>
        </p:nvGrpSpPr>
        <p:grpSpPr>
          <a:xfrm>
            <a:off x="6422224" y="3947604"/>
            <a:ext cx="3892940" cy="1793354"/>
            <a:chOff x="6696145" y="4088511"/>
            <a:chExt cx="3892940" cy="1793354"/>
          </a:xfrm>
        </p:grpSpPr>
        <p:pic>
          <p:nvPicPr>
            <p:cNvPr id="31" name="Picture 30">
              <a:extLst>
                <a:ext uri="{FF2B5EF4-FFF2-40B4-BE49-F238E27FC236}">
                  <a16:creationId xmlns:a16="http://schemas.microsoft.com/office/drawing/2014/main" id="{1AD622C0-6706-BA88-95BB-BB221C67ED1D}"/>
                </a:ext>
              </a:extLst>
            </p:cNvPr>
            <p:cNvPicPr>
              <a:picLocks noChangeAspect="1"/>
            </p:cNvPicPr>
            <p:nvPr/>
          </p:nvPicPr>
          <p:blipFill>
            <a:blip r:embed="rId5"/>
            <a:stretch>
              <a:fillRect/>
            </a:stretch>
          </p:blipFill>
          <p:spPr>
            <a:xfrm>
              <a:off x="6696145" y="4088511"/>
              <a:ext cx="1980009" cy="1793354"/>
            </a:xfrm>
            <a:prstGeom prst="rect">
              <a:avLst/>
            </a:prstGeom>
          </p:spPr>
        </p:pic>
        <p:pic>
          <p:nvPicPr>
            <p:cNvPr id="32" name="Picture 31">
              <a:extLst>
                <a:ext uri="{FF2B5EF4-FFF2-40B4-BE49-F238E27FC236}">
                  <a16:creationId xmlns:a16="http://schemas.microsoft.com/office/drawing/2014/main" id="{BF5460A9-939C-CF18-4843-47862EC2C180}"/>
                </a:ext>
              </a:extLst>
            </p:cNvPr>
            <p:cNvPicPr>
              <a:picLocks noChangeAspect="1"/>
            </p:cNvPicPr>
            <p:nvPr/>
          </p:nvPicPr>
          <p:blipFill>
            <a:blip r:embed="rId6"/>
            <a:stretch>
              <a:fillRect/>
            </a:stretch>
          </p:blipFill>
          <p:spPr>
            <a:xfrm>
              <a:off x="8737602" y="4366890"/>
              <a:ext cx="1851483" cy="1112325"/>
            </a:xfrm>
            <a:prstGeom prst="rect">
              <a:avLst/>
            </a:prstGeom>
          </p:spPr>
        </p:pic>
      </p:grpSp>
      <p:grpSp>
        <p:nvGrpSpPr>
          <p:cNvPr id="33" name="Group 32">
            <a:extLst>
              <a:ext uri="{FF2B5EF4-FFF2-40B4-BE49-F238E27FC236}">
                <a16:creationId xmlns:a16="http://schemas.microsoft.com/office/drawing/2014/main" id="{83056A04-1B9E-FC5E-0F34-75029F07D7BE}"/>
              </a:ext>
            </a:extLst>
          </p:cNvPr>
          <p:cNvGrpSpPr/>
          <p:nvPr/>
        </p:nvGrpSpPr>
        <p:grpSpPr>
          <a:xfrm>
            <a:off x="3075991" y="4017611"/>
            <a:ext cx="2293258" cy="1529068"/>
            <a:chOff x="2867404" y="4200399"/>
            <a:chExt cx="2293258" cy="1529068"/>
          </a:xfrm>
        </p:grpSpPr>
        <p:pic>
          <p:nvPicPr>
            <p:cNvPr id="34" name="Picture 33" descr="Logo, company name&#10;&#10;Description automatically generated">
              <a:extLst>
                <a:ext uri="{FF2B5EF4-FFF2-40B4-BE49-F238E27FC236}">
                  <a16:creationId xmlns:a16="http://schemas.microsoft.com/office/drawing/2014/main" id="{1E795288-86C1-6ED5-A99A-409B46CD84FD}"/>
                </a:ext>
              </a:extLst>
            </p:cNvPr>
            <p:cNvPicPr>
              <a:picLocks noChangeAspect="1"/>
            </p:cNvPicPr>
            <p:nvPr/>
          </p:nvPicPr>
          <p:blipFill>
            <a:blip r:embed="rId7"/>
            <a:stretch>
              <a:fillRect/>
            </a:stretch>
          </p:blipFill>
          <p:spPr>
            <a:xfrm>
              <a:off x="2867404" y="4815067"/>
              <a:ext cx="2293258" cy="914400"/>
            </a:xfrm>
            <a:prstGeom prst="rect">
              <a:avLst/>
            </a:prstGeom>
          </p:spPr>
        </p:pic>
        <p:pic>
          <p:nvPicPr>
            <p:cNvPr id="35" name="Picture 6" descr="ORNL_logo | USASEF">
              <a:extLst>
                <a:ext uri="{FF2B5EF4-FFF2-40B4-BE49-F238E27FC236}">
                  <a16:creationId xmlns:a16="http://schemas.microsoft.com/office/drawing/2014/main" id="{B186425F-5731-8B5B-C909-BD686C7AB1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9272" y="4200399"/>
              <a:ext cx="1409714" cy="731520"/>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Graphic 38">
            <a:extLst>
              <a:ext uri="{FF2B5EF4-FFF2-40B4-BE49-F238E27FC236}">
                <a16:creationId xmlns:a16="http://schemas.microsoft.com/office/drawing/2014/main" id="{C62927B1-C547-76A8-1721-BC3086DFA20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14369" y="1283472"/>
            <a:ext cx="3075527" cy="1161866"/>
          </a:xfrm>
          <a:prstGeom prst="rect">
            <a:avLst/>
          </a:prstGeom>
        </p:spPr>
      </p:pic>
    </p:spTree>
    <p:extLst>
      <p:ext uri="{BB962C8B-B14F-4D97-AF65-F5344CB8AC3E}">
        <p14:creationId xmlns:p14="http://schemas.microsoft.com/office/powerpoint/2010/main" val="111390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7BD0A-61F0-2865-39F2-8C9E1E14B5BD}"/>
              </a:ext>
            </a:extLst>
          </p:cNvPr>
          <p:cNvSpPr>
            <a:spLocks noGrp="1"/>
          </p:cNvSpPr>
          <p:nvPr>
            <p:ph type="body" sz="quarter" idx="10"/>
          </p:nvPr>
        </p:nvSpPr>
        <p:spPr>
          <a:xfrm>
            <a:off x="647700" y="542842"/>
            <a:ext cx="5618876" cy="553998"/>
          </a:xfrm>
        </p:spPr>
        <p:txBody>
          <a:bodyPr/>
          <a:lstStyle/>
          <a:p>
            <a:r>
              <a:rPr lang="en-US" sz="4000" dirty="0"/>
              <a:t>Conclusions</a:t>
            </a:r>
          </a:p>
        </p:txBody>
      </p:sp>
      <p:sp>
        <p:nvSpPr>
          <p:cNvPr id="5" name="TextBox 4">
            <a:extLst>
              <a:ext uri="{FF2B5EF4-FFF2-40B4-BE49-F238E27FC236}">
                <a16:creationId xmlns:a16="http://schemas.microsoft.com/office/drawing/2014/main" id="{9AF077AE-8632-280A-7B64-1E91C6EC9103}"/>
              </a:ext>
            </a:extLst>
          </p:cNvPr>
          <p:cNvSpPr txBox="1"/>
          <p:nvPr/>
        </p:nvSpPr>
        <p:spPr>
          <a:xfrm>
            <a:off x="647700" y="1058160"/>
            <a:ext cx="10896600" cy="5170646"/>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rgbClr val="203C5B"/>
                </a:solidFill>
              </a:rPr>
              <a:t>TerraPower needed better </a:t>
            </a:r>
            <a:r>
              <a:rPr lang="en-US" sz="2200" baseline="30000" dirty="0">
                <a:solidFill>
                  <a:srgbClr val="203C5B"/>
                </a:solidFill>
              </a:rPr>
              <a:t>35</a:t>
            </a:r>
            <a:r>
              <a:rPr lang="en-US" sz="2200" dirty="0">
                <a:solidFill>
                  <a:srgbClr val="203C5B"/>
                </a:solidFill>
              </a:rPr>
              <a:t>Cl nuclear data than what is currently available in ENDF</a:t>
            </a:r>
          </a:p>
          <a:p>
            <a:pPr marL="742950" lvl="1" indent="-285750">
              <a:buFont typeface="Arial" panose="020B0604020202020204" pitchFamily="34" charset="0"/>
              <a:buChar char="•"/>
            </a:pPr>
            <a:r>
              <a:rPr lang="en-US" sz="2200" baseline="30000" dirty="0">
                <a:solidFill>
                  <a:srgbClr val="203C5B"/>
                </a:solidFill>
              </a:rPr>
              <a:t>35</a:t>
            </a:r>
            <a:r>
              <a:rPr lang="en-US" sz="2200" dirty="0">
                <a:solidFill>
                  <a:srgbClr val="203C5B"/>
                </a:solidFill>
              </a:rPr>
              <a:t>Cl (</a:t>
            </a:r>
            <a:r>
              <a:rPr lang="en-US" sz="2200" dirty="0" err="1">
                <a:solidFill>
                  <a:srgbClr val="203C5B"/>
                </a:solidFill>
              </a:rPr>
              <a:t>n,p</a:t>
            </a:r>
            <a:r>
              <a:rPr lang="en-US" sz="2200" dirty="0">
                <a:solidFill>
                  <a:srgbClr val="203C5B"/>
                </a:solidFill>
              </a:rPr>
              <a:t>) cross sections,</a:t>
            </a:r>
          </a:p>
          <a:p>
            <a:pPr marL="742950" lvl="1" indent="-285750">
              <a:buFont typeface="Arial" panose="020B0604020202020204" pitchFamily="34" charset="0"/>
              <a:buChar char="•"/>
            </a:pPr>
            <a:r>
              <a:rPr lang="en-US" sz="2200" dirty="0">
                <a:solidFill>
                  <a:srgbClr val="203C5B"/>
                </a:solidFill>
              </a:rPr>
              <a:t>Updated covariance matrix</a:t>
            </a:r>
          </a:p>
          <a:p>
            <a:pPr marL="285750" indent="-285750">
              <a:buFont typeface="Arial" panose="020B0604020202020204" pitchFamily="34" charset="0"/>
              <a:buChar char="•"/>
            </a:pPr>
            <a:r>
              <a:rPr lang="en-US" sz="2200" dirty="0">
                <a:solidFill>
                  <a:srgbClr val="203C5B"/>
                </a:solidFill>
              </a:rPr>
              <a:t>The nuclear data community has performed a lot of really good work to measure this cross section</a:t>
            </a:r>
          </a:p>
          <a:p>
            <a:pPr marL="742950" lvl="1" indent="-285750">
              <a:buFont typeface="Arial" panose="020B0604020202020204" pitchFamily="34" charset="0"/>
              <a:buChar char="•"/>
            </a:pPr>
            <a:r>
              <a:rPr lang="en-US" sz="2200" dirty="0">
                <a:solidFill>
                  <a:srgbClr val="203C5B"/>
                </a:solidFill>
              </a:rPr>
              <a:t>Los Alamos National Laboratory</a:t>
            </a:r>
          </a:p>
          <a:p>
            <a:pPr marL="742950" lvl="1" indent="-285750">
              <a:buFont typeface="Arial" panose="020B0604020202020204" pitchFamily="34" charset="0"/>
              <a:buChar char="•"/>
            </a:pPr>
            <a:r>
              <a:rPr lang="en-US" sz="2200" dirty="0">
                <a:solidFill>
                  <a:srgbClr val="203C5B"/>
                </a:solidFill>
              </a:rPr>
              <a:t>UC Berkeley</a:t>
            </a:r>
          </a:p>
          <a:p>
            <a:pPr marL="742950" lvl="1" indent="-285750">
              <a:buFont typeface="Arial" panose="020B0604020202020204" pitchFamily="34" charset="0"/>
              <a:buChar char="•"/>
            </a:pPr>
            <a:r>
              <a:rPr lang="en-US" sz="2200" dirty="0">
                <a:solidFill>
                  <a:srgbClr val="203C5B"/>
                </a:solidFill>
              </a:rPr>
              <a:t>University of Ohio</a:t>
            </a:r>
          </a:p>
          <a:p>
            <a:pPr marL="285750" indent="-285750">
              <a:buFont typeface="Arial" panose="020B0604020202020204" pitchFamily="34" charset="0"/>
              <a:buChar char="•"/>
            </a:pPr>
            <a:r>
              <a:rPr lang="en-US" sz="2200" dirty="0">
                <a:solidFill>
                  <a:srgbClr val="203C5B"/>
                </a:solidFill>
              </a:rPr>
              <a:t>Los Alamos has produced an updated </a:t>
            </a:r>
            <a:r>
              <a:rPr lang="en-US" sz="2200" baseline="30000" dirty="0">
                <a:solidFill>
                  <a:srgbClr val="203C5B"/>
                </a:solidFill>
              </a:rPr>
              <a:t>35</a:t>
            </a:r>
            <a:r>
              <a:rPr lang="en-US" sz="2200" dirty="0">
                <a:solidFill>
                  <a:srgbClr val="203C5B"/>
                </a:solidFill>
              </a:rPr>
              <a:t>Cl nuclear data evaluation including an updated </a:t>
            </a:r>
            <a:r>
              <a:rPr lang="en-US" sz="2200" baseline="30000" dirty="0">
                <a:solidFill>
                  <a:srgbClr val="203C5B"/>
                </a:solidFill>
              </a:rPr>
              <a:t>35</a:t>
            </a:r>
            <a:r>
              <a:rPr lang="en-US" sz="2200" dirty="0">
                <a:solidFill>
                  <a:srgbClr val="203C5B"/>
                </a:solidFill>
              </a:rPr>
              <a:t>Cl covariance matrix in the fast energy region</a:t>
            </a:r>
          </a:p>
          <a:p>
            <a:pPr marL="285750" indent="-285750">
              <a:buFont typeface="Arial" panose="020B0604020202020204" pitchFamily="34" charset="0"/>
              <a:buChar char="•"/>
            </a:pPr>
            <a:r>
              <a:rPr lang="en-US" sz="2200" b="1" dirty="0">
                <a:solidFill>
                  <a:srgbClr val="203C5B"/>
                </a:solidFill>
              </a:rPr>
              <a:t>These updates should be incorporated in future releases of nuclear evaluation data evaluation libraries</a:t>
            </a:r>
          </a:p>
          <a:p>
            <a:pPr marL="285750" indent="-285750">
              <a:buFont typeface="Arial" panose="020B0604020202020204" pitchFamily="34" charset="0"/>
              <a:buChar char="•"/>
            </a:pPr>
            <a:r>
              <a:rPr lang="en-US" sz="2200" b="1" dirty="0">
                <a:solidFill>
                  <a:srgbClr val="203C5B"/>
                </a:solidFill>
              </a:rPr>
              <a:t>It is important to continue supporting measuring </a:t>
            </a:r>
            <a:r>
              <a:rPr lang="en-US" sz="2200" b="1" baseline="30000" dirty="0">
                <a:solidFill>
                  <a:srgbClr val="203C5B"/>
                </a:solidFill>
              </a:rPr>
              <a:t>35</a:t>
            </a:r>
            <a:r>
              <a:rPr lang="en-US" sz="2200" b="1" dirty="0">
                <a:solidFill>
                  <a:srgbClr val="203C5B"/>
                </a:solidFill>
              </a:rPr>
              <a:t>Cl nuclear data and experiments that will validate new </a:t>
            </a:r>
            <a:r>
              <a:rPr lang="en-US" sz="2200" b="1" baseline="30000" dirty="0">
                <a:solidFill>
                  <a:srgbClr val="203C5B"/>
                </a:solidFill>
              </a:rPr>
              <a:t>35</a:t>
            </a:r>
            <a:r>
              <a:rPr lang="en-US" sz="2200" b="1" dirty="0">
                <a:solidFill>
                  <a:srgbClr val="203C5B"/>
                </a:solidFill>
              </a:rPr>
              <a:t>Cl evaluations.</a:t>
            </a:r>
          </a:p>
        </p:txBody>
      </p:sp>
    </p:spTree>
    <p:extLst>
      <p:ext uri="{BB962C8B-B14F-4D97-AF65-F5344CB8AC3E}">
        <p14:creationId xmlns:p14="http://schemas.microsoft.com/office/powerpoint/2010/main" val="1051082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D134D7-BD41-54C2-8CDA-FE92D47F8969}"/>
              </a:ext>
            </a:extLst>
          </p:cNvPr>
          <p:cNvSpPr>
            <a:spLocks noGrp="1"/>
          </p:cNvSpPr>
          <p:nvPr>
            <p:ph type="sldNum" sz="quarter" idx="10"/>
          </p:nvPr>
        </p:nvSpPr>
        <p:spPr/>
        <p:txBody>
          <a:bodyPr/>
          <a:lstStyle/>
          <a:p>
            <a:fld id="{724E6082-8105-5B4D-97FC-923E76D73144}" type="slidenum">
              <a:rPr lang="en-US" smtClean="0"/>
              <a:pPr/>
              <a:t>15</a:t>
            </a:fld>
            <a:endParaRPr lang="en-US" dirty="0"/>
          </a:p>
        </p:txBody>
      </p:sp>
      <p:sp>
        <p:nvSpPr>
          <p:cNvPr id="3" name="TextBox 2">
            <a:extLst>
              <a:ext uri="{FF2B5EF4-FFF2-40B4-BE49-F238E27FC236}">
                <a16:creationId xmlns:a16="http://schemas.microsoft.com/office/drawing/2014/main" id="{286E664B-9880-6028-672E-C04EE3186F3F}"/>
              </a:ext>
            </a:extLst>
          </p:cNvPr>
          <p:cNvSpPr txBox="1"/>
          <p:nvPr/>
        </p:nvSpPr>
        <p:spPr>
          <a:xfrm>
            <a:off x="116274" y="4771241"/>
            <a:ext cx="11959452" cy="1384995"/>
          </a:xfrm>
          <a:prstGeom prst="rect">
            <a:avLst/>
          </a:prstGeom>
          <a:noFill/>
        </p:spPr>
        <p:txBody>
          <a:bodyPr wrap="square">
            <a:spAutoFit/>
          </a:bodyPr>
          <a:lstStyle/>
          <a:p>
            <a:pPr marL="0" indent="0">
              <a:buNone/>
            </a:pPr>
            <a:r>
              <a:rPr lang="en-US" sz="1200" dirty="0">
                <a:effectLst/>
                <a:ea typeface="Times New Roman" panose="02020603050405020304" pitchFamily="18" charset="0"/>
                <a:cs typeface="Segoe UI" panose="020B0502040204020203" pitchFamily="34" charset="0"/>
              </a:rPr>
              <a:t>This material is partially based upon work supported by the Department of Energy under Award Number DE-NE0009045 and Gateway for Accelerated Innovation in Nuclear (GAIN) Voucher NE-22-28590: Chlorine Nuclear Data Measurement and Evaluation</a:t>
            </a:r>
            <a:r>
              <a:rPr lang="en-US" sz="1200" i="1" dirty="0">
                <a:effectLst/>
                <a:ea typeface="Times New Roman" panose="02020603050405020304" pitchFamily="18" charset="0"/>
                <a:cs typeface="Segoe UI" panose="020B0502040204020203" pitchFamily="34" charset="0"/>
              </a:rPr>
              <a:t>. </a:t>
            </a:r>
            <a:r>
              <a:rPr lang="en-US" sz="1200" dirty="0">
                <a:effectLst/>
                <a:ea typeface="Times New Roman" panose="02020603050405020304" pitchFamily="18" charset="0"/>
                <a:cs typeface="Segoe UI" panose="020B0502040204020203" pitchFamily="34" charset="0"/>
              </a:rPr>
              <a:t>This content was prepared as an account of work sponsored by a</a:t>
            </a:r>
            <a:r>
              <a:rPr lang="en-US" sz="1200" dirty="0">
                <a:solidFill>
                  <a:srgbClr val="000000"/>
                </a:solidFill>
                <a:effectLst/>
                <a:ea typeface="Times New Roman" panose="02020603050405020304" pitchFamily="18" charset="0"/>
                <a:cs typeface="Segoe UI" panose="020B0502040204020203" pitchFamily="34" charset="0"/>
              </a:rPr>
              <a:t>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a:t>
            </a:r>
            <a:r>
              <a:rPr lang="en-US" sz="1200" dirty="0">
                <a:effectLst/>
                <a:ea typeface="Times New Roman" panose="02020603050405020304" pitchFamily="18" charset="0"/>
                <a:cs typeface="Segoe UI" panose="020B0502040204020203" pitchFamily="34" charset="0"/>
              </a:rPr>
              <a:t>trade name, trademark, manufacturer, or otherwise does not necessarily constitute or imply its endorsement, </a:t>
            </a:r>
            <a:r>
              <a:rPr lang="en-US" sz="1200" dirty="0">
                <a:solidFill>
                  <a:srgbClr val="000000"/>
                </a:solidFill>
                <a:effectLst/>
                <a:ea typeface="Times New Roman" panose="02020603050405020304" pitchFamily="18" charset="0"/>
                <a:cs typeface="Segoe UI" panose="020B0502040204020203" pitchFamily="34" charset="0"/>
              </a:rPr>
              <a:t>recommendation, or favoring by the United States Government or any agency thereof. The views and opinions of authors expressed herein do not necessarily state or reflect those of the United States Government or any agency thereof.</a:t>
            </a:r>
            <a:endParaRPr lang="en-US" sz="1200" dirty="0">
              <a:effectLst/>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1640735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7BD0A-61F0-2865-39F2-8C9E1E14B5BD}"/>
              </a:ext>
            </a:extLst>
          </p:cNvPr>
          <p:cNvSpPr>
            <a:spLocks noGrp="1"/>
          </p:cNvSpPr>
          <p:nvPr>
            <p:ph type="body" sz="quarter" idx="10"/>
          </p:nvPr>
        </p:nvSpPr>
        <p:spPr>
          <a:xfrm>
            <a:off x="647700" y="542842"/>
            <a:ext cx="5618876" cy="553998"/>
          </a:xfrm>
        </p:spPr>
        <p:txBody>
          <a:bodyPr/>
          <a:lstStyle/>
          <a:p>
            <a:r>
              <a:rPr lang="en-US" sz="4000" dirty="0"/>
              <a:t>References</a:t>
            </a:r>
          </a:p>
        </p:txBody>
      </p:sp>
      <p:sp>
        <p:nvSpPr>
          <p:cNvPr id="5" name="TextBox 4">
            <a:extLst>
              <a:ext uri="{FF2B5EF4-FFF2-40B4-BE49-F238E27FC236}">
                <a16:creationId xmlns:a16="http://schemas.microsoft.com/office/drawing/2014/main" id="{9AF077AE-8632-280A-7B64-1E91C6EC9103}"/>
              </a:ext>
            </a:extLst>
          </p:cNvPr>
          <p:cNvSpPr txBox="1"/>
          <p:nvPr/>
        </p:nvSpPr>
        <p:spPr>
          <a:xfrm>
            <a:off x="647700" y="1075578"/>
            <a:ext cx="10896600" cy="4832092"/>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203C5B"/>
                </a:solidFill>
              </a:rPr>
              <a:t>Walter, D., et al "MCRE Overview for 2023 ORNL MSR Workshop" Molten Salt Reactor Workshop 2023 (MSR 2023) (2023)</a:t>
            </a:r>
          </a:p>
          <a:p>
            <a:pPr marL="285750" indent="-285750">
              <a:buFont typeface="Arial" panose="020B0604020202020204" pitchFamily="34" charset="0"/>
              <a:buChar char="•"/>
            </a:pPr>
            <a:r>
              <a:rPr lang="en-US" sz="1400" dirty="0">
                <a:solidFill>
                  <a:srgbClr val="203C5B"/>
                </a:solidFill>
              </a:rPr>
              <a:t>Cisneros, T., et al "Reactivity Impact of Updated 35Cl Nuclear Data on the Molten Chloride Reactor Experiment" PHYSOR 2024 (2024)</a:t>
            </a:r>
          </a:p>
          <a:p>
            <a:pPr marL="285750" indent="-285750">
              <a:buFont typeface="Arial" panose="020B0604020202020204" pitchFamily="34" charset="0"/>
              <a:buChar char="•"/>
            </a:pPr>
            <a:r>
              <a:rPr lang="en-US" sz="1400" dirty="0">
                <a:solidFill>
                  <a:srgbClr val="203C5B"/>
                </a:solidFill>
              </a:rPr>
              <a:t>Chadwick, Mark B., et al. "ENDF/B-VII. 1 nuclear data for science and technology: cross sections, covariances, fission product yields and decay data." Nuclear data sheets 112.12 (2011): 2887-2996.</a:t>
            </a:r>
          </a:p>
          <a:p>
            <a:pPr marL="285750" indent="-285750">
              <a:buFont typeface="Arial" panose="020B0604020202020204" pitchFamily="34" charset="0"/>
              <a:buChar char="•"/>
            </a:pPr>
            <a:r>
              <a:rPr lang="en-US" sz="1400" dirty="0">
                <a:solidFill>
                  <a:srgbClr val="203C5B"/>
                </a:solidFill>
              </a:rPr>
              <a:t>Sayer, R. O., et al. "R-matrix evaluation of cl neutron cross sections up to 1.2 </a:t>
            </a:r>
            <a:r>
              <a:rPr lang="en-US" sz="1400" dirty="0" err="1">
                <a:solidFill>
                  <a:srgbClr val="203C5B"/>
                </a:solidFill>
              </a:rPr>
              <a:t>mev</a:t>
            </a:r>
            <a:r>
              <a:rPr lang="en-US" sz="1400" dirty="0">
                <a:solidFill>
                  <a:srgbClr val="203C5B"/>
                </a:solidFill>
              </a:rPr>
              <a:t>." ORNL/TM-2003/50 (2003).</a:t>
            </a:r>
          </a:p>
          <a:p>
            <a:pPr marL="285750" indent="-285750">
              <a:buFont typeface="Arial" panose="020B0604020202020204" pitchFamily="34" charset="0"/>
              <a:buChar char="•"/>
            </a:pPr>
            <a:r>
              <a:rPr lang="en-US" sz="1400" dirty="0">
                <a:solidFill>
                  <a:srgbClr val="203C5B"/>
                </a:solidFill>
              </a:rPr>
              <a:t>Hanselman, K., et al Update on New 35Cl(</a:t>
            </a:r>
            <a:r>
              <a:rPr lang="en-US" sz="1400" dirty="0" err="1">
                <a:solidFill>
                  <a:srgbClr val="203C5B"/>
                </a:solidFill>
              </a:rPr>
              <a:t>n,Z</a:t>
            </a:r>
            <a:r>
              <a:rPr lang="en-US" sz="1400" dirty="0">
                <a:solidFill>
                  <a:srgbClr val="203C5B"/>
                </a:solidFill>
              </a:rPr>
              <a:t>) Fast Reaction Measurements to Guide Data Evaluation LA-UR-23-32833 , et al 2023, CSEWG 2023</a:t>
            </a:r>
          </a:p>
          <a:p>
            <a:pPr marL="285750" indent="-285750">
              <a:buFont typeface="Arial" panose="020B0604020202020204" pitchFamily="34" charset="0"/>
              <a:buChar char="•"/>
            </a:pPr>
            <a:r>
              <a:rPr lang="en-US" sz="1400" dirty="0">
                <a:solidFill>
                  <a:srgbClr val="203C5B"/>
                </a:solidFill>
              </a:rPr>
              <a:t>Bernstein, L., Nuclear Data Needs for Advanced Nuclear Applications in Space, Power and Other Applications - Winter ANS 2021</a:t>
            </a:r>
          </a:p>
          <a:p>
            <a:pPr marL="285750" indent="-285750">
              <a:buFont typeface="Arial" panose="020B0604020202020204" pitchFamily="34" charset="0"/>
              <a:buChar char="•"/>
            </a:pPr>
            <a:r>
              <a:rPr lang="en-US" sz="1400" dirty="0">
                <a:solidFill>
                  <a:srgbClr val="203C5B"/>
                </a:solidFill>
              </a:rPr>
              <a:t>Warren, Justin N. 35 Cl (n, p) reactions in a 6 Li enhanced CLYC detector. Diss. Ohio University, 2021.</a:t>
            </a:r>
          </a:p>
          <a:p>
            <a:pPr marL="285750" indent="-285750">
              <a:buFont typeface="Arial" panose="020B0604020202020204" pitchFamily="34" charset="0"/>
              <a:buChar char="•"/>
            </a:pPr>
            <a:r>
              <a:rPr lang="en-US" sz="1400" dirty="0" err="1">
                <a:solidFill>
                  <a:srgbClr val="203C5B"/>
                </a:solidFill>
              </a:rPr>
              <a:t>Ogállar</a:t>
            </a:r>
            <a:r>
              <a:rPr lang="en-US" sz="1400" dirty="0">
                <a:solidFill>
                  <a:srgbClr val="203C5B"/>
                </a:solidFill>
              </a:rPr>
              <a:t>, F., et al. "Nuclear data program for Neutron Capture Therapy at the n TOF facility at CERN." Il nuovo </a:t>
            </a:r>
            <a:r>
              <a:rPr lang="en-US" sz="1400" dirty="0" err="1">
                <a:solidFill>
                  <a:srgbClr val="203C5B"/>
                </a:solidFill>
              </a:rPr>
              <a:t>cimento</a:t>
            </a:r>
            <a:r>
              <a:rPr lang="en-US" sz="1400" dirty="0">
                <a:solidFill>
                  <a:srgbClr val="203C5B"/>
                </a:solidFill>
              </a:rPr>
              <a:t> C 42.2-3 (2019): 1-4.</a:t>
            </a:r>
          </a:p>
          <a:p>
            <a:pPr marL="285750" indent="-285750">
              <a:buFont typeface="Arial" panose="020B0604020202020204" pitchFamily="34" charset="0"/>
              <a:buChar char="•"/>
            </a:pPr>
            <a:r>
              <a:rPr lang="en-US" sz="1400" dirty="0">
                <a:solidFill>
                  <a:srgbClr val="203C5B"/>
                </a:solidFill>
              </a:rPr>
              <a:t>Batchelder, J. C., et al. "Possible evidence of nonstatistical properties in the Cl 35 (n, p) S 35 cross section." Physical Review C 99.4 (2019): 044612.</a:t>
            </a:r>
          </a:p>
          <a:p>
            <a:pPr marL="285750" indent="-285750">
              <a:buFont typeface="Arial" panose="020B0604020202020204" pitchFamily="34" charset="0"/>
              <a:buChar char="•"/>
            </a:pPr>
            <a:r>
              <a:rPr lang="en-US" sz="1400" dirty="0">
                <a:solidFill>
                  <a:srgbClr val="203C5B"/>
                </a:solidFill>
              </a:rPr>
              <a:t>Kuvin, Sean Andrew, et al. "Nonstatistical fluctuations in the Cl 35 (n, p) S 35 reaction cross section at fast-neutron energies from 0.6 to 6 MeV." Physical Review C 102.2 (2020): 024623.</a:t>
            </a:r>
          </a:p>
          <a:p>
            <a:pPr marL="285750" indent="-285750">
              <a:buFont typeface="Arial" panose="020B0604020202020204" pitchFamily="34" charset="0"/>
              <a:buChar char="•"/>
            </a:pPr>
            <a:r>
              <a:rPr lang="en-US" sz="1400" dirty="0">
                <a:solidFill>
                  <a:srgbClr val="203C5B"/>
                </a:solidFill>
              </a:rPr>
              <a:t>Cisneros, T., et al "Resolving Key Uncertainties for the Molten Chloride Reactor Experiment" LANSCE Users Group 2022</a:t>
            </a:r>
          </a:p>
          <a:p>
            <a:pPr marL="285750" indent="-285750">
              <a:buFont typeface="Arial" panose="020B0604020202020204" pitchFamily="34" charset="0"/>
              <a:buChar char="•"/>
            </a:pPr>
            <a:r>
              <a:rPr lang="en-US" sz="1400" dirty="0">
                <a:solidFill>
                  <a:srgbClr val="203C5B"/>
                </a:solidFill>
              </a:rPr>
              <a:t>Chambers, A "Five Year Execution Plan -- for the Mission and Vision of the United States Department of Energy Nuclear Criticality Safety Program Feb 2024, Rev 1 FY2024 - FY2028" DOE NNSA (2024)</a:t>
            </a:r>
          </a:p>
          <a:p>
            <a:pPr marL="285750" indent="-285750">
              <a:buFont typeface="Arial" panose="020B0604020202020204" pitchFamily="34" charset="0"/>
              <a:buChar char="•"/>
            </a:pPr>
            <a:r>
              <a:rPr lang="en-US" sz="1400" dirty="0" err="1">
                <a:solidFill>
                  <a:srgbClr val="203C5B"/>
                </a:solidFill>
              </a:rPr>
              <a:t>Aboud</a:t>
            </a:r>
            <a:r>
              <a:rPr lang="en-US" sz="1400" dirty="0">
                <a:solidFill>
                  <a:srgbClr val="203C5B"/>
                </a:solidFill>
              </a:rPr>
              <a:t>, E., et al. Final Design for Thermal/Epithermal </a:t>
            </a:r>
            <a:r>
              <a:rPr lang="en-US" sz="1400" dirty="0" err="1">
                <a:solidFill>
                  <a:srgbClr val="203C5B"/>
                </a:solidFill>
              </a:rPr>
              <a:t>eXperiments</a:t>
            </a:r>
            <a:r>
              <a:rPr lang="en-US" sz="1400" dirty="0">
                <a:solidFill>
                  <a:srgbClr val="203C5B"/>
                </a:solidFill>
              </a:rPr>
              <a:t> (TEX) with Chloride Absorbers to Provide Validation Benchmarks for Y-12 Electrorefining Facility. No. LLNL-TR-855077. Lawrence Livermore National Laboratory (LLNL), Livermore, CA (United States), 2023.</a:t>
            </a:r>
          </a:p>
        </p:txBody>
      </p:sp>
    </p:spTree>
    <p:extLst>
      <p:ext uri="{BB962C8B-B14F-4D97-AF65-F5344CB8AC3E}">
        <p14:creationId xmlns:p14="http://schemas.microsoft.com/office/powerpoint/2010/main" val="204595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7BD0A-61F0-2865-39F2-8C9E1E14B5BD}"/>
              </a:ext>
            </a:extLst>
          </p:cNvPr>
          <p:cNvSpPr>
            <a:spLocks noGrp="1"/>
          </p:cNvSpPr>
          <p:nvPr>
            <p:ph type="body" sz="quarter" idx="10"/>
          </p:nvPr>
        </p:nvSpPr>
        <p:spPr>
          <a:xfrm>
            <a:off x="647700" y="542842"/>
            <a:ext cx="5618876" cy="553998"/>
          </a:xfrm>
        </p:spPr>
        <p:txBody>
          <a:bodyPr/>
          <a:lstStyle/>
          <a:p>
            <a:r>
              <a:rPr lang="en-US" sz="4000" dirty="0"/>
              <a:t>Molten Chloride Reactor Experiment</a:t>
            </a:r>
          </a:p>
        </p:txBody>
      </p:sp>
      <p:pic>
        <p:nvPicPr>
          <p:cNvPr id="4" name="Picture 3" descr="Diagram&#10;&#10;Description automatically generated">
            <a:extLst>
              <a:ext uri="{FF2B5EF4-FFF2-40B4-BE49-F238E27FC236}">
                <a16:creationId xmlns:a16="http://schemas.microsoft.com/office/drawing/2014/main" id="{BD7CFE11-7C96-5F86-07AC-8B00930C35A4}"/>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703"/>
          <a:stretch/>
        </p:blipFill>
        <p:spPr>
          <a:xfrm>
            <a:off x="7047719" y="271421"/>
            <a:ext cx="4708364" cy="6315158"/>
          </a:xfrm>
          <a:prstGeom prst="rect">
            <a:avLst/>
          </a:prstGeom>
        </p:spPr>
      </p:pic>
      <p:sp>
        <p:nvSpPr>
          <p:cNvPr id="5" name="TextBox 4">
            <a:extLst>
              <a:ext uri="{FF2B5EF4-FFF2-40B4-BE49-F238E27FC236}">
                <a16:creationId xmlns:a16="http://schemas.microsoft.com/office/drawing/2014/main" id="{9AF077AE-8632-280A-7B64-1E91C6EC9103}"/>
              </a:ext>
            </a:extLst>
          </p:cNvPr>
          <p:cNvSpPr txBox="1"/>
          <p:nvPr/>
        </p:nvSpPr>
        <p:spPr>
          <a:xfrm>
            <a:off x="684976" y="1740863"/>
            <a:ext cx="6301099"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203C5B"/>
                </a:solidFill>
              </a:rPr>
              <a:t>Molten Chloride Reactor Experiment (MCRE) is a chloride salt fuel, fast neutron spectrum, molten salt reactor.</a:t>
            </a:r>
          </a:p>
          <a:p>
            <a:pPr marL="285750" indent="-285750">
              <a:buFont typeface="Arial" panose="020B0604020202020204" pitchFamily="34" charset="0"/>
              <a:buChar char="•"/>
            </a:pPr>
            <a:r>
              <a:rPr lang="en-US" sz="2000" dirty="0">
                <a:solidFill>
                  <a:srgbClr val="203C5B"/>
                </a:solidFill>
              </a:rPr>
              <a:t>MCRE is fueled with a NaCl-UCl</a:t>
            </a:r>
            <a:r>
              <a:rPr lang="en-US" sz="2000" baseline="-25000" dirty="0">
                <a:solidFill>
                  <a:srgbClr val="203C5B"/>
                </a:solidFill>
              </a:rPr>
              <a:t>3</a:t>
            </a:r>
            <a:r>
              <a:rPr lang="en-US" sz="2000" dirty="0">
                <a:solidFill>
                  <a:srgbClr val="203C5B"/>
                </a:solidFill>
              </a:rPr>
              <a:t> eutectic fuel salt with natural chlorine.</a:t>
            </a:r>
          </a:p>
          <a:p>
            <a:pPr marL="285750" indent="-285750">
              <a:buFont typeface="Arial" panose="020B0604020202020204" pitchFamily="34" charset="0"/>
              <a:buChar char="•"/>
            </a:pPr>
            <a:r>
              <a:rPr lang="en-US" sz="2000" dirty="0">
                <a:solidFill>
                  <a:srgbClr val="203C5B"/>
                </a:solidFill>
              </a:rPr>
              <a:t>Preliminary analysis shows that reactivity in MCRE may change by ~2200 </a:t>
            </a:r>
            <a:r>
              <a:rPr lang="en-US" sz="2000" dirty="0" err="1">
                <a:solidFill>
                  <a:srgbClr val="203C5B"/>
                </a:solidFill>
              </a:rPr>
              <a:t>pcm</a:t>
            </a:r>
            <a:r>
              <a:rPr lang="en-US" sz="2000" dirty="0">
                <a:solidFill>
                  <a:srgbClr val="203C5B"/>
                </a:solidFill>
              </a:rPr>
              <a:t> depending on which </a:t>
            </a:r>
            <a:r>
              <a:rPr lang="en-US" sz="2000" baseline="30000" dirty="0">
                <a:solidFill>
                  <a:srgbClr val="203C5B"/>
                </a:solidFill>
              </a:rPr>
              <a:t>35</a:t>
            </a:r>
            <a:r>
              <a:rPr lang="en-US" sz="2000" dirty="0">
                <a:solidFill>
                  <a:srgbClr val="203C5B"/>
                </a:solidFill>
              </a:rPr>
              <a:t>Cl evaluation used – </a:t>
            </a:r>
            <a:r>
              <a:rPr lang="en-US" sz="2000" b="1" dirty="0">
                <a:solidFill>
                  <a:srgbClr val="203C5B"/>
                </a:solidFill>
              </a:rPr>
              <a:t>this sensitivity is driven primarily by the </a:t>
            </a:r>
            <a:r>
              <a:rPr lang="en-US" sz="2000" b="1" baseline="30000" dirty="0">
                <a:solidFill>
                  <a:srgbClr val="203C5B"/>
                </a:solidFill>
              </a:rPr>
              <a:t>35</a:t>
            </a:r>
            <a:r>
              <a:rPr lang="en-US" sz="2000" b="1" dirty="0">
                <a:solidFill>
                  <a:srgbClr val="203C5B"/>
                </a:solidFill>
              </a:rPr>
              <a:t>Cl(</a:t>
            </a:r>
            <a:r>
              <a:rPr lang="en-US" sz="2000" b="1" dirty="0" err="1">
                <a:solidFill>
                  <a:srgbClr val="203C5B"/>
                </a:solidFill>
              </a:rPr>
              <a:t>n,p</a:t>
            </a:r>
            <a:r>
              <a:rPr lang="en-US" sz="2000" b="1" dirty="0">
                <a:solidFill>
                  <a:srgbClr val="203C5B"/>
                </a:solidFill>
              </a:rPr>
              <a:t>) cross section.</a:t>
            </a:r>
          </a:p>
        </p:txBody>
      </p:sp>
      <p:grpSp>
        <p:nvGrpSpPr>
          <p:cNvPr id="3" name="Group 2">
            <a:extLst>
              <a:ext uri="{FF2B5EF4-FFF2-40B4-BE49-F238E27FC236}">
                <a16:creationId xmlns:a16="http://schemas.microsoft.com/office/drawing/2014/main" id="{B4688F26-2964-C795-BD68-B92E327AA541}"/>
              </a:ext>
            </a:extLst>
          </p:cNvPr>
          <p:cNvGrpSpPr/>
          <p:nvPr/>
        </p:nvGrpSpPr>
        <p:grpSpPr>
          <a:xfrm>
            <a:off x="425643" y="4797091"/>
            <a:ext cx="6023015" cy="580033"/>
            <a:chOff x="306093" y="5620382"/>
            <a:chExt cx="6023015" cy="580033"/>
          </a:xfrm>
        </p:grpSpPr>
        <p:grpSp>
          <p:nvGrpSpPr>
            <p:cNvPr id="6" name="Group 5">
              <a:extLst>
                <a:ext uri="{FF2B5EF4-FFF2-40B4-BE49-F238E27FC236}">
                  <a16:creationId xmlns:a16="http://schemas.microsoft.com/office/drawing/2014/main" id="{6CEB379A-75E1-FE8D-7334-1D172250906B}"/>
                </a:ext>
              </a:extLst>
            </p:cNvPr>
            <p:cNvGrpSpPr/>
            <p:nvPr/>
          </p:nvGrpSpPr>
          <p:grpSpPr>
            <a:xfrm>
              <a:off x="4198666" y="5712313"/>
              <a:ext cx="2130442" cy="396172"/>
              <a:chOff x="245092" y="5636508"/>
              <a:chExt cx="2366130" cy="440000"/>
            </a:xfrm>
          </p:grpSpPr>
          <p:pic>
            <p:nvPicPr>
              <p:cNvPr id="13" name="Picture 12" descr="Core Power Logo">
                <a:extLst>
                  <a:ext uri="{FF2B5EF4-FFF2-40B4-BE49-F238E27FC236}">
                    <a16:creationId xmlns:a16="http://schemas.microsoft.com/office/drawing/2014/main" id="{6B3A13F1-6BDF-FEB4-8747-75963DFE2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092" y="5636508"/>
                <a:ext cx="1333333" cy="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National Reactor Innovation Center - INL">
                <a:extLst>
                  <a:ext uri="{FF2B5EF4-FFF2-40B4-BE49-F238E27FC236}">
                    <a16:creationId xmlns:a16="http://schemas.microsoft.com/office/drawing/2014/main" id="{237279BB-03DD-87CA-0DB4-A5C9D99BEBC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3327" b="3283"/>
              <a:stretch/>
            </p:blipFill>
            <p:spPr bwMode="auto">
              <a:xfrm>
                <a:off x="1489464" y="5652917"/>
                <a:ext cx="1121758" cy="4071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16AE5524-8F97-87CE-2D3F-7BB841C78B8C}"/>
                </a:ext>
              </a:extLst>
            </p:cNvPr>
            <p:cNvGrpSpPr/>
            <p:nvPr/>
          </p:nvGrpSpPr>
          <p:grpSpPr>
            <a:xfrm>
              <a:off x="306093" y="5620382"/>
              <a:ext cx="3816726" cy="580033"/>
              <a:chOff x="707660" y="4966010"/>
              <a:chExt cx="4368540" cy="663893"/>
            </a:xfrm>
          </p:grpSpPr>
          <p:pic>
            <p:nvPicPr>
              <p:cNvPr id="8" name="Picture 7">
                <a:extLst>
                  <a:ext uri="{FF2B5EF4-FFF2-40B4-BE49-F238E27FC236}">
                    <a16:creationId xmlns:a16="http://schemas.microsoft.com/office/drawing/2014/main" id="{DB79DF2E-3C3B-EBB9-7B27-56E3E23AF20D}"/>
                  </a:ext>
                </a:extLst>
              </p:cNvPr>
              <p:cNvPicPr>
                <a:picLocks noChangeAspect="1"/>
              </p:cNvPicPr>
              <p:nvPr/>
            </p:nvPicPr>
            <p:blipFill>
              <a:blip r:embed="rId6"/>
              <a:stretch>
                <a:fillRect/>
              </a:stretch>
            </p:blipFill>
            <p:spPr>
              <a:xfrm>
                <a:off x="707660" y="4966010"/>
                <a:ext cx="666750" cy="663893"/>
              </a:xfrm>
              <a:prstGeom prst="rect">
                <a:avLst/>
              </a:prstGeom>
            </p:spPr>
          </p:pic>
          <p:pic>
            <p:nvPicPr>
              <p:cNvPr id="9" name="Picture 8" descr="Image result for orano logo">
                <a:extLst>
                  <a:ext uri="{FF2B5EF4-FFF2-40B4-BE49-F238E27FC236}">
                    <a16:creationId xmlns:a16="http://schemas.microsoft.com/office/drawing/2014/main" id="{771E0030-017E-564C-3DAC-0C01FB1F771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0627" y="5009948"/>
                <a:ext cx="599875" cy="5760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3m logo">
                <a:extLst>
                  <a:ext uri="{FF2B5EF4-FFF2-40B4-BE49-F238E27FC236}">
                    <a16:creationId xmlns:a16="http://schemas.microsoft.com/office/drawing/2014/main" id="{7A357439-21AC-B940-3F21-52EDE06802A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1390" y="5139391"/>
                <a:ext cx="602257" cy="3171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NL Idaho National Laboratory™ logo vector - Download in AI vector ...">
                <a:extLst>
                  <a:ext uri="{FF2B5EF4-FFF2-40B4-BE49-F238E27FC236}">
                    <a16:creationId xmlns:a16="http://schemas.microsoft.com/office/drawing/2014/main" id="{D3688643-DB72-8513-D275-2546C886D24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373" t="15802" r="11920" b="44932"/>
              <a:stretch/>
            </p:blipFill>
            <p:spPr bwMode="auto">
              <a:xfrm>
                <a:off x="3167482" y="5017450"/>
                <a:ext cx="812984" cy="5610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EPRI Logo - LogoDix">
                <a:extLst>
                  <a:ext uri="{FF2B5EF4-FFF2-40B4-BE49-F238E27FC236}">
                    <a16:creationId xmlns:a16="http://schemas.microsoft.com/office/drawing/2014/main" id="{615BEC12-F00A-13CD-7EE9-22988BC2E71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77446" y="5086548"/>
                <a:ext cx="898754" cy="42281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5" name="Group 14">
            <a:extLst>
              <a:ext uri="{FF2B5EF4-FFF2-40B4-BE49-F238E27FC236}">
                <a16:creationId xmlns:a16="http://schemas.microsoft.com/office/drawing/2014/main" id="{C3288443-946F-5183-A0CD-A80C307BA7A9}"/>
              </a:ext>
            </a:extLst>
          </p:cNvPr>
          <p:cNvGrpSpPr/>
          <p:nvPr/>
        </p:nvGrpSpPr>
        <p:grpSpPr>
          <a:xfrm>
            <a:off x="1636558" y="5481543"/>
            <a:ext cx="3882179" cy="719077"/>
            <a:chOff x="3218710" y="3097720"/>
            <a:chExt cx="4980175" cy="1009059"/>
          </a:xfrm>
        </p:grpSpPr>
        <p:sp>
          <p:nvSpPr>
            <p:cNvPr id="16" name="Subtitle 14">
              <a:extLst>
                <a:ext uri="{FF2B5EF4-FFF2-40B4-BE49-F238E27FC236}">
                  <a16:creationId xmlns:a16="http://schemas.microsoft.com/office/drawing/2014/main" id="{C2691BB8-2826-920B-58D8-B91323E05C6B}"/>
                </a:ext>
              </a:extLst>
            </p:cNvPr>
            <p:cNvSpPr txBox="1">
              <a:spLocks/>
            </p:cNvSpPr>
            <p:nvPr/>
          </p:nvSpPr>
          <p:spPr>
            <a:xfrm>
              <a:off x="5270458" y="3414922"/>
              <a:ext cx="2928427" cy="4124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000" b="1" dirty="0">
                  <a:latin typeface="SimSun" panose="02010600030101010101" pitchFamily="2" charset="-122"/>
                  <a:ea typeface="SimSun" panose="02010600030101010101" pitchFamily="2" charset="-122"/>
                </a:rPr>
                <a:t>Risk Reduction</a:t>
              </a:r>
            </a:p>
          </p:txBody>
        </p:sp>
        <p:pic>
          <p:nvPicPr>
            <p:cNvPr id="17" name="Picture 16" descr="ARDP acronym with reactor pictures inside">
              <a:extLst>
                <a:ext uri="{FF2B5EF4-FFF2-40B4-BE49-F238E27FC236}">
                  <a16:creationId xmlns:a16="http://schemas.microsoft.com/office/drawing/2014/main" id="{00770A5A-1B49-43EF-07DB-DCDE3649D84C}"/>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6511" r="15983"/>
            <a:stretch/>
          </p:blipFill>
          <p:spPr bwMode="auto">
            <a:xfrm>
              <a:off x="3810998" y="3097720"/>
              <a:ext cx="1702940" cy="10090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United States Department of Energy - Wikipedia">
              <a:extLst>
                <a:ext uri="{FF2B5EF4-FFF2-40B4-BE49-F238E27FC236}">
                  <a16:creationId xmlns:a16="http://schemas.microsoft.com/office/drawing/2014/main" id="{2DDD3624-149B-01E8-580A-423DF32A557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18710" y="3306105"/>
              <a:ext cx="592288" cy="5922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65376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8ED4723C-3039-3DEF-257E-6B090586C935}"/>
              </a:ext>
            </a:extLst>
          </p:cNvPr>
          <p:cNvSpPr/>
          <p:nvPr/>
        </p:nvSpPr>
        <p:spPr>
          <a:xfrm>
            <a:off x="7338060" y="1468527"/>
            <a:ext cx="2667000" cy="25093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831CBC06-E313-849A-B87F-71EDDB7544FA}"/>
              </a:ext>
            </a:extLst>
          </p:cNvPr>
          <p:cNvSpPr>
            <a:spLocks noGrp="1"/>
          </p:cNvSpPr>
          <p:nvPr>
            <p:ph type="body" sz="quarter" idx="10"/>
          </p:nvPr>
        </p:nvSpPr>
        <p:spPr>
          <a:xfrm>
            <a:off x="647700" y="542842"/>
            <a:ext cx="10896600" cy="553998"/>
          </a:xfrm>
        </p:spPr>
        <p:txBody>
          <a:bodyPr/>
          <a:lstStyle/>
          <a:p>
            <a:r>
              <a:rPr lang="en-US" sz="4000" dirty="0"/>
              <a:t>Recent History of Chlorine Nuclear Data</a:t>
            </a:r>
          </a:p>
        </p:txBody>
      </p:sp>
      <p:sp>
        <p:nvSpPr>
          <p:cNvPr id="7" name="Slide Number Placeholder 6">
            <a:extLst>
              <a:ext uri="{FF2B5EF4-FFF2-40B4-BE49-F238E27FC236}">
                <a16:creationId xmlns:a16="http://schemas.microsoft.com/office/drawing/2014/main" id="{CDC08388-174A-9CF1-3589-09A22B63DAA5}"/>
              </a:ext>
            </a:extLst>
          </p:cNvPr>
          <p:cNvSpPr>
            <a:spLocks noGrp="1"/>
          </p:cNvSpPr>
          <p:nvPr>
            <p:ph type="sldNum" sz="quarter" idx="4294967295"/>
          </p:nvPr>
        </p:nvSpPr>
        <p:spPr>
          <a:xfrm>
            <a:off x="9448800" y="6429375"/>
            <a:ext cx="2743200" cy="365125"/>
          </a:xfrm>
        </p:spPr>
        <p:txBody>
          <a:bodyPr/>
          <a:lstStyle/>
          <a:p>
            <a:fld id="{724E6082-8105-5B4D-97FC-923E76D73144}" type="slidenum">
              <a:rPr lang="en-US" smtClean="0"/>
              <a:pPr/>
              <a:t>3</a:t>
            </a:fld>
            <a:endParaRPr lang="en-US" dirty="0"/>
          </a:p>
        </p:txBody>
      </p:sp>
      <p:grpSp>
        <p:nvGrpSpPr>
          <p:cNvPr id="35" name="Group 34">
            <a:extLst>
              <a:ext uri="{FF2B5EF4-FFF2-40B4-BE49-F238E27FC236}">
                <a16:creationId xmlns:a16="http://schemas.microsoft.com/office/drawing/2014/main" id="{D13DCA98-6F39-D19B-01B6-8739E1AB36F3}"/>
              </a:ext>
            </a:extLst>
          </p:cNvPr>
          <p:cNvGrpSpPr/>
          <p:nvPr/>
        </p:nvGrpSpPr>
        <p:grpSpPr>
          <a:xfrm>
            <a:off x="487187" y="4250706"/>
            <a:ext cx="11217627" cy="2041348"/>
            <a:chOff x="290765" y="4250706"/>
            <a:chExt cx="11217627" cy="2041348"/>
          </a:xfrm>
        </p:grpSpPr>
        <p:cxnSp>
          <p:nvCxnSpPr>
            <p:cNvPr id="3" name="Straight Connector 2">
              <a:extLst>
                <a:ext uri="{FF2B5EF4-FFF2-40B4-BE49-F238E27FC236}">
                  <a16:creationId xmlns:a16="http://schemas.microsoft.com/office/drawing/2014/main" id="{6BDE221E-F32A-16C4-47A1-701B8B1AE546}"/>
                </a:ext>
              </a:extLst>
            </p:cNvPr>
            <p:cNvCxnSpPr>
              <a:cxnSpLocks/>
              <a:stCxn id="5" idx="6"/>
              <a:endCxn id="24" idx="6"/>
            </p:cNvCxnSpPr>
            <p:nvPr/>
          </p:nvCxnSpPr>
          <p:spPr>
            <a:xfrm>
              <a:off x="814641" y="4605267"/>
              <a:ext cx="10346011" cy="20726"/>
            </a:xfrm>
            <a:prstGeom prst="line">
              <a:avLst/>
            </a:prstGeom>
            <a:ln w="57150">
              <a:solidFill>
                <a:srgbClr val="203C5B"/>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E383C78-0B74-EC2B-774F-D44F5AD4408B}"/>
                </a:ext>
              </a:extLst>
            </p:cNvPr>
            <p:cNvSpPr txBox="1"/>
            <p:nvPr/>
          </p:nvSpPr>
          <p:spPr>
            <a:xfrm rot="17901300">
              <a:off x="-125535" y="5020782"/>
              <a:ext cx="1109599" cy="276999"/>
            </a:xfrm>
            <a:prstGeom prst="rect">
              <a:avLst/>
            </a:prstGeom>
            <a:noFill/>
          </p:spPr>
          <p:txBody>
            <a:bodyPr wrap="none" rtlCol="0">
              <a:spAutoFit/>
            </a:bodyPr>
            <a:lstStyle/>
            <a:p>
              <a:r>
                <a:rPr lang="en-US" sz="1200" b="1" dirty="0"/>
                <a:t>ENDF/B VII.0</a:t>
              </a:r>
            </a:p>
          </p:txBody>
        </p:sp>
        <p:sp>
          <p:nvSpPr>
            <p:cNvPr id="5" name="Oval 4">
              <a:extLst>
                <a:ext uri="{FF2B5EF4-FFF2-40B4-BE49-F238E27FC236}">
                  <a16:creationId xmlns:a16="http://schemas.microsoft.com/office/drawing/2014/main" id="{0A2EA985-3D75-0D59-7F9D-8687DCEDDD5A}"/>
                </a:ext>
              </a:extLst>
            </p:cNvPr>
            <p:cNvSpPr/>
            <p:nvPr/>
          </p:nvSpPr>
          <p:spPr>
            <a:xfrm>
              <a:off x="631761" y="4513827"/>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58C765-762D-41AB-D44A-D9EB49ADD5B9}"/>
                </a:ext>
              </a:extLst>
            </p:cNvPr>
            <p:cNvSpPr txBox="1"/>
            <p:nvPr/>
          </p:nvSpPr>
          <p:spPr>
            <a:xfrm rot="17901300">
              <a:off x="1569404" y="5020782"/>
              <a:ext cx="1109599" cy="276999"/>
            </a:xfrm>
            <a:prstGeom prst="rect">
              <a:avLst/>
            </a:prstGeom>
            <a:noFill/>
          </p:spPr>
          <p:txBody>
            <a:bodyPr wrap="none" rtlCol="0">
              <a:spAutoFit/>
            </a:bodyPr>
            <a:lstStyle/>
            <a:p>
              <a:r>
                <a:rPr lang="en-US" sz="1200" b="1" dirty="0">
                  <a:solidFill>
                    <a:srgbClr val="999999"/>
                  </a:solidFill>
                </a:rPr>
                <a:t>ENDF/B VII.1</a:t>
              </a:r>
            </a:p>
          </p:txBody>
        </p:sp>
        <p:sp>
          <p:nvSpPr>
            <p:cNvPr id="8" name="Oval 7">
              <a:extLst>
                <a:ext uri="{FF2B5EF4-FFF2-40B4-BE49-F238E27FC236}">
                  <a16:creationId xmlns:a16="http://schemas.microsoft.com/office/drawing/2014/main" id="{35DF253D-0242-324F-9521-9BA775A0CD53}"/>
                </a:ext>
              </a:extLst>
            </p:cNvPr>
            <p:cNvSpPr/>
            <p:nvPr/>
          </p:nvSpPr>
          <p:spPr>
            <a:xfrm>
              <a:off x="2326700" y="4513827"/>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32D00F5-DC5F-AD55-3C15-5F9407FCACB3}"/>
                </a:ext>
              </a:extLst>
            </p:cNvPr>
            <p:cNvSpPr txBox="1"/>
            <p:nvPr/>
          </p:nvSpPr>
          <p:spPr>
            <a:xfrm rot="17901300">
              <a:off x="2971617" y="5231934"/>
              <a:ext cx="1566491" cy="276999"/>
            </a:xfrm>
            <a:prstGeom prst="rect">
              <a:avLst/>
            </a:prstGeom>
            <a:noFill/>
          </p:spPr>
          <p:txBody>
            <a:bodyPr wrap="square" rtlCol="0">
              <a:spAutoFit/>
            </a:bodyPr>
            <a:lstStyle/>
            <a:p>
              <a:pPr algn="r"/>
              <a:r>
                <a:rPr lang="en-US" sz="1200" b="1" dirty="0">
                  <a:solidFill>
                    <a:srgbClr val="999999"/>
                  </a:solidFill>
                </a:rPr>
                <a:t>Batchelder et al</a:t>
              </a:r>
            </a:p>
          </p:txBody>
        </p:sp>
        <p:sp>
          <p:nvSpPr>
            <p:cNvPr id="15" name="Oval 14">
              <a:extLst>
                <a:ext uri="{FF2B5EF4-FFF2-40B4-BE49-F238E27FC236}">
                  <a16:creationId xmlns:a16="http://schemas.microsoft.com/office/drawing/2014/main" id="{DCBE9463-686D-3B9E-5310-7A76B664CC98}"/>
                </a:ext>
              </a:extLst>
            </p:cNvPr>
            <p:cNvSpPr/>
            <p:nvPr/>
          </p:nvSpPr>
          <p:spPr>
            <a:xfrm>
              <a:off x="4065856" y="4523943"/>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E1DA672-334F-7E3C-4256-BEDAFB4547A9}"/>
                </a:ext>
              </a:extLst>
            </p:cNvPr>
            <p:cNvSpPr txBox="1"/>
            <p:nvPr/>
          </p:nvSpPr>
          <p:spPr>
            <a:xfrm rot="17901300">
              <a:off x="4679412" y="5221820"/>
              <a:ext cx="1566491" cy="276999"/>
            </a:xfrm>
            <a:prstGeom prst="rect">
              <a:avLst/>
            </a:prstGeom>
            <a:noFill/>
          </p:spPr>
          <p:txBody>
            <a:bodyPr wrap="square" rtlCol="0">
              <a:spAutoFit/>
            </a:bodyPr>
            <a:lstStyle/>
            <a:p>
              <a:pPr algn="r"/>
              <a:r>
                <a:rPr lang="en-US" sz="1200" b="1" dirty="0">
                  <a:solidFill>
                    <a:srgbClr val="999999"/>
                  </a:solidFill>
                </a:rPr>
                <a:t>Kuvin et al</a:t>
              </a:r>
            </a:p>
          </p:txBody>
        </p:sp>
        <p:sp>
          <p:nvSpPr>
            <p:cNvPr id="17" name="Oval 16">
              <a:extLst>
                <a:ext uri="{FF2B5EF4-FFF2-40B4-BE49-F238E27FC236}">
                  <a16:creationId xmlns:a16="http://schemas.microsoft.com/office/drawing/2014/main" id="{FED9EB51-CC84-DA21-3743-69B89E6D6406}"/>
                </a:ext>
              </a:extLst>
            </p:cNvPr>
            <p:cNvSpPr/>
            <p:nvPr/>
          </p:nvSpPr>
          <p:spPr>
            <a:xfrm>
              <a:off x="5773651" y="4513829"/>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979C04C-EB56-7F16-578C-0383088346CD}"/>
                </a:ext>
              </a:extLst>
            </p:cNvPr>
            <p:cNvSpPr txBox="1"/>
            <p:nvPr/>
          </p:nvSpPr>
          <p:spPr>
            <a:xfrm rot="17901300">
              <a:off x="6425785" y="5231320"/>
              <a:ext cx="1566491" cy="276999"/>
            </a:xfrm>
            <a:prstGeom prst="rect">
              <a:avLst/>
            </a:prstGeom>
            <a:noFill/>
          </p:spPr>
          <p:txBody>
            <a:bodyPr wrap="square" rtlCol="0">
              <a:spAutoFit/>
            </a:bodyPr>
            <a:lstStyle/>
            <a:p>
              <a:pPr algn="r"/>
              <a:r>
                <a:rPr lang="en-US" sz="1200" b="1" dirty="0">
                  <a:solidFill>
                    <a:srgbClr val="999999"/>
                  </a:solidFill>
                </a:rPr>
                <a:t>Warren</a:t>
              </a:r>
            </a:p>
          </p:txBody>
        </p:sp>
        <p:sp>
          <p:nvSpPr>
            <p:cNvPr id="19" name="Oval 18">
              <a:extLst>
                <a:ext uri="{FF2B5EF4-FFF2-40B4-BE49-F238E27FC236}">
                  <a16:creationId xmlns:a16="http://schemas.microsoft.com/office/drawing/2014/main" id="{5DF9234C-0C30-50DB-12AC-FE0ECC5EF708}"/>
                </a:ext>
              </a:extLst>
            </p:cNvPr>
            <p:cNvSpPr/>
            <p:nvPr/>
          </p:nvSpPr>
          <p:spPr>
            <a:xfrm>
              <a:off x="7520024" y="4523329"/>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6A1EA66-B37F-6366-4A63-387059F26F33}"/>
                </a:ext>
              </a:extLst>
            </p:cNvPr>
            <p:cNvSpPr txBox="1"/>
            <p:nvPr/>
          </p:nvSpPr>
          <p:spPr>
            <a:xfrm rot="17901300">
              <a:off x="8045067" y="5300622"/>
              <a:ext cx="1702411" cy="276999"/>
            </a:xfrm>
            <a:prstGeom prst="rect">
              <a:avLst/>
            </a:prstGeom>
            <a:noFill/>
          </p:spPr>
          <p:txBody>
            <a:bodyPr wrap="square" rtlCol="0">
              <a:spAutoFit/>
            </a:bodyPr>
            <a:lstStyle/>
            <a:p>
              <a:pPr algn="r"/>
              <a:r>
                <a:rPr lang="en-US" sz="1200" b="1" dirty="0">
                  <a:solidFill>
                    <a:srgbClr val="999999"/>
                  </a:solidFill>
                </a:rPr>
                <a:t>Berkeley NEUP</a:t>
              </a:r>
            </a:p>
          </p:txBody>
        </p:sp>
        <p:sp>
          <p:nvSpPr>
            <p:cNvPr id="22" name="Oval 21">
              <a:extLst>
                <a:ext uri="{FF2B5EF4-FFF2-40B4-BE49-F238E27FC236}">
                  <a16:creationId xmlns:a16="http://schemas.microsoft.com/office/drawing/2014/main" id="{91090F44-ED35-4ED0-215E-DF93C8F6205A}"/>
                </a:ext>
              </a:extLst>
            </p:cNvPr>
            <p:cNvSpPr/>
            <p:nvPr/>
          </p:nvSpPr>
          <p:spPr>
            <a:xfrm>
              <a:off x="9239542" y="4532826"/>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5585EF1-55D4-132D-113F-A3DC858458E2}"/>
                </a:ext>
              </a:extLst>
            </p:cNvPr>
            <p:cNvSpPr txBox="1"/>
            <p:nvPr/>
          </p:nvSpPr>
          <p:spPr>
            <a:xfrm rot="17901300">
              <a:off x="9783297" y="5302349"/>
              <a:ext cx="1702411" cy="276999"/>
            </a:xfrm>
            <a:prstGeom prst="rect">
              <a:avLst/>
            </a:prstGeom>
            <a:noFill/>
          </p:spPr>
          <p:txBody>
            <a:bodyPr wrap="square" rtlCol="0">
              <a:spAutoFit/>
            </a:bodyPr>
            <a:lstStyle/>
            <a:p>
              <a:pPr algn="r"/>
              <a:r>
                <a:rPr lang="en-US" sz="1200" b="1" dirty="0">
                  <a:solidFill>
                    <a:srgbClr val="999999"/>
                  </a:solidFill>
                </a:rPr>
                <a:t>LANL/TP GAIN</a:t>
              </a:r>
            </a:p>
          </p:txBody>
        </p:sp>
        <p:sp>
          <p:nvSpPr>
            <p:cNvPr id="24" name="Oval 23">
              <a:extLst>
                <a:ext uri="{FF2B5EF4-FFF2-40B4-BE49-F238E27FC236}">
                  <a16:creationId xmlns:a16="http://schemas.microsoft.com/office/drawing/2014/main" id="{42AC9521-810E-6BCF-1A7D-54EB708C988A}"/>
                </a:ext>
              </a:extLst>
            </p:cNvPr>
            <p:cNvSpPr/>
            <p:nvPr/>
          </p:nvSpPr>
          <p:spPr>
            <a:xfrm>
              <a:off x="10977772" y="4534553"/>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8031DEA-5310-E20B-3838-82F6DC179F6F}"/>
                </a:ext>
              </a:extLst>
            </p:cNvPr>
            <p:cNvSpPr txBox="1"/>
            <p:nvPr/>
          </p:nvSpPr>
          <p:spPr>
            <a:xfrm>
              <a:off x="457304" y="4257554"/>
              <a:ext cx="524503" cy="276999"/>
            </a:xfrm>
            <a:prstGeom prst="rect">
              <a:avLst/>
            </a:prstGeom>
            <a:noFill/>
          </p:spPr>
          <p:txBody>
            <a:bodyPr wrap="none" rtlCol="0">
              <a:spAutoFit/>
            </a:bodyPr>
            <a:lstStyle/>
            <a:p>
              <a:r>
                <a:rPr lang="en-US" sz="1200" b="1" dirty="0"/>
                <a:t>2006</a:t>
              </a:r>
            </a:p>
          </p:txBody>
        </p:sp>
        <p:sp>
          <p:nvSpPr>
            <p:cNvPr id="26" name="TextBox 25">
              <a:extLst>
                <a:ext uri="{FF2B5EF4-FFF2-40B4-BE49-F238E27FC236}">
                  <a16:creationId xmlns:a16="http://schemas.microsoft.com/office/drawing/2014/main" id="{3245A724-449C-C7F2-D00E-2DD1285C4ED0}"/>
                </a:ext>
              </a:extLst>
            </p:cNvPr>
            <p:cNvSpPr txBox="1"/>
            <p:nvPr/>
          </p:nvSpPr>
          <p:spPr>
            <a:xfrm>
              <a:off x="2155888" y="4257554"/>
              <a:ext cx="516039" cy="276999"/>
            </a:xfrm>
            <a:prstGeom prst="rect">
              <a:avLst/>
            </a:prstGeom>
            <a:noFill/>
          </p:spPr>
          <p:txBody>
            <a:bodyPr wrap="none" rtlCol="0">
              <a:spAutoFit/>
            </a:bodyPr>
            <a:lstStyle/>
            <a:p>
              <a:r>
                <a:rPr lang="en-US" sz="1200" b="1" dirty="0">
                  <a:solidFill>
                    <a:srgbClr val="999999"/>
                  </a:solidFill>
                </a:rPr>
                <a:t>2011</a:t>
              </a:r>
            </a:p>
          </p:txBody>
        </p:sp>
        <p:sp>
          <p:nvSpPr>
            <p:cNvPr id="28" name="TextBox 27">
              <a:extLst>
                <a:ext uri="{FF2B5EF4-FFF2-40B4-BE49-F238E27FC236}">
                  <a16:creationId xmlns:a16="http://schemas.microsoft.com/office/drawing/2014/main" id="{648A119C-0FB9-670C-E61F-44237EF3311F}"/>
                </a:ext>
              </a:extLst>
            </p:cNvPr>
            <p:cNvSpPr txBox="1"/>
            <p:nvPr/>
          </p:nvSpPr>
          <p:spPr>
            <a:xfrm>
              <a:off x="3902687" y="4263288"/>
              <a:ext cx="524503" cy="276999"/>
            </a:xfrm>
            <a:prstGeom prst="rect">
              <a:avLst/>
            </a:prstGeom>
            <a:noFill/>
          </p:spPr>
          <p:txBody>
            <a:bodyPr wrap="none" rtlCol="0">
              <a:spAutoFit/>
            </a:bodyPr>
            <a:lstStyle/>
            <a:p>
              <a:r>
                <a:rPr lang="en-US" sz="1200" b="1" dirty="0">
                  <a:solidFill>
                    <a:srgbClr val="999999"/>
                  </a:solidFill>
                </a:rPr>
                <a:t>2019</a:t>
              </a:r>
            </a:p>
          </p:txBody>
        </p:sp>
        <p:sp>
          <p:nvSpPr>
            <p:cNvPr id="29" name="TextBox 28">
              <a:extLst>
                <a:ext uri="{FF2B5EF4-FFF2-40B4-BE49-F238E27FC236}">
                  <a16:creationId xmlns:a16="http://schemas.microsoft.com/office/drawing/2014/main" id="{EF88EE21-4A60-505A-CBE2-B0A29E721513}"/>
                </a:ext>
              </a:extLst>
            </p:cNvPr>
            <p:cNvSpPr txBox="1"/>
            <p:nvPr/>
          </p:nvSpPr>
          <p:spPr>
            <a:xfrm>
              <a:off x="5586931" y="4263510"/>
              <a:ext cx="524503" cy="276999"/>
            </a:xfrm>
            <a:prstGeom prst="rect">
              <a:avLst/>
            </a:prstGeom>
            <a:noFill/>
          </p:spPr>
          <p:txBody>
            <a:bodyPr wrap="none" rtlCol="0">
              <a:spAutoFit/>
            </a:bodyPr>
            <a:lstStyle/>
            <a:p>
              <a:r>
                <a:rPr lang="en-US" sz="1200" b="1" dirty="0">
                  <a:solidFill>
                    <a:srgbClr val="999999"/>
                  </a:solidFill>
                </a:rPr>
                <a:t>2020</a:t>
              </a:r>
            </a:p>
          </p:txBody>
        </p:sp>
        <p:sp>
          <p:nvSpPr>
            <p:cNvPr id="30" name="TextBox 29">
              <a:extLst>
                <a:ext uri="{FF2B5EF4-FFF2-40B4-BE49-F238E27FC236}">
                  <a16:creationId xmlns:a16="http://schemas.microsoft.com/office/drawing/2014/main" id="{A853BAEB-3F2D-C52B-1BA8-485866E21624}"/>
                </a:ext>
              </a:extLst>
            </p:cNvPr>
            <p:cNvSpPr txBox="1"/>
            <p:nvPr/>
          </p:nvSpPr>
          <p:spPr>
            <a:xfrm>
              <a:off x="7340001" y="4255827"/>
              <a:ext cx="524503" cy="276999"/>
            </a:xfrm>
            <a:prstGeom prst="rect">
              <a:avLst/>
            </a:prstGeom>
            <a:noFill/>
          </p:spPr>
          <p:txBody>
            <a:bodyPr wrap="none" rtlCol="0">
              <a:spAutoFit/>
            </a:bodyPr>
            <a:lstStyle/>
            <a:p>
              <a:r>
                <a:rPr lang="en-US" sz="1200" b="1" dirty="0">
                  <a:solidFill>
                    <a:srgbClr val="999999"/>
                  </a:solidFill>
                </a:rPr>
                <a:t>2021</a:t>
              </a:r>
            </a:p>
          </p:txBody>
        </p:sp>
        <p:sp>
          <p:nvSpPr>
            <p:cNvPr id="31" name="TextBox 30">
              <a:extLst>
                <a:ext uri="{FF2B5EF4-FFF2-40B4-BE49-F238E27FC236}">
                  <a16:creationId xmlns:a16="http://schemas.microsoft.com/office/drawing/2014/main" id="{7E187D0D-F501-EF1C-3CB2-AF85032B5775}"/>
                </a:ext>
              </a:extLst>
            </p:cNvPr>
            <p:cNvSpPr txBox="1"/>
            <p:nvPr/>
          </p:nvSpPr>
          <p:spPr>
            <a:xfrm>
              <a:off x="9068730" y="4250706"/>
              <a:ext cx="524503" cy="276999"/>
            </a:xfrm>
            <a:prstGeom prst="rect">
              <a:avLst/>
            </a:prstGeom>
            <a:noFill/>
          </p:spPr>
          <p:txBody>
            <a:bodyPr wrap="none" rtlCol="0">
              <a:spAutoFit/>
            </a:bodyPr>
            <a:lstStyle/>
            <a:p>
              <a:r>
                <a:rPr lang="en-US" sz="1200" b="1" dirty="0">
                  <a:solidFill>
                    <a:srgbClr val="999999"/>
                  </a:solidFill>
                </a:rPr>
                <a:t>2021</a:t>
              </a:r>
            </a:p>
          </p:txBody>
        </p:sp>
        <p:sp>
          <p:nvSpPr>
            <p:cNvPr id="32" name="TextBox 31">
              <a:extLst>
                <a:ext uri="{FF2B5EF4-FFF2-40B4-BE49-F238E27FC236}">
                  <a16:creationId xmlns:a16="http://schemas.microsoft.com/office/drawing/2014/main" id="{CE4CFB78-8585-46C4-DC65-EBA6596CA856}"/>
                </a:ext>
              </a:extLst>
            </p:cNvPr>
            <p:cNvSpPr txBox="1"/>
            <p:nvPr/>
          </p:nvSpPr>
          <p:spPr>
            <a:xfrm>
              <a:off x="10592757" y="4252351"/>
              <a:ext cx="915635" cy="276999"/>
            </a:xfrm>
            <a:prstGeom prst="rect">
              <a:avLst/>
            </a:prstGeom>
            <a:noFill/>
          </p:spPr>
          <p:txBody>
            <a:bodyPr wrap="none" rtlCol="0">
              <a:spAutoFit/>
            </a:bodyPr>
            <a:lstStyle/>
            <a:p>
              <a:r>
                <a:rPr lang="en-US" sz="1200" b="1" dirty="0">
                  <a:solidFill>
                    <a:srgbClr val="999999"/>
                  </a:solidFill>
                </a:rPr>
                <a:t>2022-2024</a:t>
              </a:r>
            </a:p>
          </p:txBody>
        </p:sp>
      </p:grpSp>
      <p:pic>
        <p:nvPicPr>
          <p:cNvPr id="1026" name="Picture 2">
            <a:extLst>
              <a:ext uri="{FF2B5EF4-FFF2-40B4-BE49-F238E27FC236}">
                <a16:creationId xmlns:a16="http://schemas.microsoft.com/office/drawing/2014/main" id="{13751476-8C23-FB67-2352-508FCDEE0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98" y="1425161"/>
            <a:ext cx="3848100" cy="2590800"/>
          </a:xfrm>
          <a:prstGeom prst="rect">
            <a:avLst/>
          </a:prstGeom>
          <a:solidFill>
            <a:schemeClr val="bg1"/>
          </a:solidFill>
          <a:ln>
            <a:solidFill>
              <a:srgbClr val="203C5B"/>
            </a:solidFill>
          </a:ln>
        </p:spPr>
      </p:pic>
      <p:sp>
        <p:nvSpPr>
          <p:cNvPr id="38" name="TextBox 37">
            <a:extLst>
              <a:ext uri="{FF2B5EF4-FFF2-40B4-BE49-F238E27FC236}">
                <a16:creationId xmlns:a16="http://schemas.microsoft.com/office/drawing/2014/main" id="{55598713-1339-7D20-51E4-C43D5FB6BB0E}"/>
              </a:ext>
            </a:extLst>
          </p:cNvPr>
          <p:cNvSpPr txBox="1"/>
          <p:nvPr/>
        </p:nvSpPr>
        <p:spPr>
          <a:xfrm rot="16200000">
            <a:off x="7098798" y="2572756"/>
            <a:ext cx="872355" cy="246221"/>
          </a:xfrm>
          <a:prstGeom prst="rect">
            <a:avLst/>
          </a:prstGeom>
          <a:noFill/>
        </p:spPr>
        <p:txBody>
          <a:bodyPr wrap="none" rtlCol="0">
            <a:spAutoFit/>
          </a:bodyPr>
          <a:lstStyle/>
          <a:p>
            <a:r>
              <a:rPr lang="en-US" sz="1000" b="1" dirty="0">
                <a:solidFill>
                  <a:srgbClr val="000000"/>
                </a:solidFill>
              </a:rPr>
              <a:t>Covariance</a:t>
            </a:r>
          </a:p>
        </p:txBody>
      </p:sp>
      <p:sp>
        <p:nvSpPr>
          <p:cNvPr id="39" name="Rectangle 38">
            <a:extLst>
              <a:ext uri="{FF2B5EF4-FFF2-40B4-BE49-F238E27FC236}">
                <a16:creationId xmlns:a16="http://schemas.microsoft.com/office/drawing/2014/main" id="{AFD0C423-0688-2A22-3CAA-7FFE675B68B4}"/>
              </a:ext>
            </a:extLst>
          </p:cNvPr>
          <p:cNvSpPr/>
          <p:nvPr/>
        </p:nvSpPr>
        <p:spPr>
          <a:xfrm>
            <a:off x="4556760" y="1425161"/>
            <a:ext cx="1950720" cy="738919"/>
          </a:xfrm>
          <a:prstGeom prst="rect">
            <a:avLst/>
          </a:prstGeom>
          <a:solidFill>
            <a:schemeClr val="accent5"/>
          </a:solidFill>
          <a:ln w="9525">
            <a:solidFill>
              <a:srgbClr val="233C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Separate Cross Sections for </a:t>
            </a:r>
            <a:r>
              <a:rPr lang="en-US" sz="1400" baseline="30000" dirty="0">
                <a:solidFill>
                  <a:schemeClr val="tx1"/>
                </a:solidFill>
              </a:rPr>
              <a:t>35</a:t>
            </a:r>
            <a:r>
              <a:rPr lang="en-US" sz="1400" dirty="0">
                <a:solidFill>
                  <a:schemeClr val="tx1"/>
                </a:solidFill>
              </a:rPr>
              <a:t>Cl and </a:t>
            </a:r>
            <a:r>
              <a:rPr lang="en-US" sz="1400" baseline="30000" dirty="0">
                <a:solidFill>
                  <a:schemeClr val="tx1"/>
                </a:solidFill>
              </a:rPr>
              <a:t>37</a:t>
            </a:r>
            <a:r>
              <a:rPr lang="en-US" sz="1400" dirty="0">
                <a:solidFill>
                  <a:schemeClr val="tx1"/>
                </a:solidFill>
              </a:rPr>
              <a:t>Cl respectively</a:t>
            </a:r>
          </a:p>
        </p:txBody>
      </p:sp>
      <p:sp>
        <p:nvSpPr>
          <p:cNvPr id="2" name="TextBox 1">
            <a:extLst>
              <a:ext uri="{FF2B5EF4-FFF2-40B4-BE49-F238E27FC236}">
                <a16:creationId xmlns:a16="http://schemas.microsoft.com/office/drawing/2014/main" id="{81E69CF9-9EFD-0750-F401-D08903108735}"/>
              </a:ext>
            </a:extLst>
          </p:cNvPr>
          <p:cNvSpPr txBox="1"/>
          <p:nvPr/>
        </p:nvSpPr>
        <p:spPr>
          <a:xfrm>
            <a:off x="8344387" y="2212729"/>
            <a:ext cx="654346" cy="1015663"/>
          </a:xfrm>
          <a:prstGeom prst="rect">
            <a:avLst/>
          </a:prstGeom>
          <a:noFill/>
        </p:spPr>
        <p:txBody>
          <a:bodyPr wrap="none" rtlCol="0">
            <a:spAutoFit/>
          </a:bodyPr>
          <a:lstStyle/>
          <a:p>
            <a:r>
              <a:rPr lang="en-US" sz="6000" b="1" dirty="0">
                <a:solidFill>
                  <a:srgbClr val="F36E21"/>
                </a:solidFill>
              </a:rPr>
              <a:t>?</a:t>
            </a:r>
          </a:p>
        </p:txBody>
      </p:sp>
    </p:spTree>
    <p:extLst>
      <p:ext uri="{BB962C8B-B14F-4D97-AF65-F5344CB8AC3E}">
        <p14:creationId xmlns:p14="http://schemas.microsoft.com/office/powerpoint/2010/main" val="318305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8ED4723C-3039-3DEF-257E-6B090586C935}"/>
              </a:ext>
            </a:extLst>
          </p:cNvPr>
          <p:cNvSpPr/>
          <p:nvPr/>
        </p:nvSpPr>
        <p:spPr>
          <a:xfrm>
            <a:off x="7338060" y="1468527"/>
            <a:ext cx="2667000" cy="25093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831CBC06-E313-849A-B87F-71EDDB7544FA}"/>
              </a:ext>
            </a:extLst>
          </p:cNvPr>
          <p:cNvSpPr>
            <a:spLocks noGrp="1"/>
          </p:cNvSpPr>
          <p:nvPr>
            <p:ph type="body" sz="quarter" idx="10"/>
          </p:nvPr>
        </p:nvSpPr>
        <p:spPr>
          <a:xfrm>
            <a:off x="647700" y="542842"/>
            <a:ext cx="10896600" cy="553998"/>
          </a:xfrm>
        </p:spPr>
        <p:txBody>
          <a:bodyPr/>
          <a:lstStyle/>
          <a:p>
            <a:r>
              <a:rPr lang="en-US" sz="4000" dirty="0"/>
              <a:t>Recent History of Chlorine Nuclear Data</a:t>
            </a:r>
          </a:p>
        </p:txBody>
      </p:sp>
      <p:sp>
        <p:nvSpPr>
          <p:cNvPr id="7" name="Slide Number Placeholder 6">
            <a:extLst>
              <a:ext uri="{FF2B5EF4-FFF2-40B4-BE49-F238E27FC236}">
                <a16:creationId xmlns:a16="http://schemas.microsoft.com/office/drawing/2014/main" id="{CDC08388-174A-9CF1-3589-09A22B63DAA5}"/>
              </a:ext>
            </a:extLst>
          </p:cNvPr>
          <p:cNvSpPr>
            <a:spLocks noGrp="1"/>
          </p:cNvSpPr>
          <p:nvPr>
            <p:ph type="sldNum" sz="quarter" idx="4294967295"/>
          </p:nvPr>
        </p:nvSpPr>
        <p:spPr>
          <a:xfrm>
            <a:off x="9448800" y="6429375"/>
            <a:ext cx="2743200" cy="365125"/>
          </a:xfrm>
        </p:spPr>
        <p:txBody>
          <a:bodyPr/>
          <a:lstStyle/>
          <a:p>
            <a:fld id="{724E6082-8105-5B4D-97FC-923E76D73144}" type="slidenum">
              <a:rPr lang="en-US" smtClean="0"/>
              <a:pPr/>
              <a:t>4</a:t>
            </a:fld>
            <a:endParaRPr lang="en-US" dirty="0"/>
          </a:p>
        </p:txBody>
      </p:sp>
      <p:grpSp>
        <p:nvGrpSpPr>
          <p:cNvPr id="35" name="Group 34">
            <a:extLst>
              <a:ext uri="{FF2B5EF4-FFF2-40B4-BE49-F238E27FC236}">
                <a16:creationId xmlns:a16="http://schemas.microsoft.com/office/drawing/2014/main" id="{D13DCA98-6F39-D19B-01B6-8739E1AB36F3}"/>
              </a:ext>
            </a:extLst>
          </p:cNvPr>
          <p:cNvGrpSpPr/>
          <p:nvPr/>
        </p:nvGrpSpPr>
        <p:grpSpPr>
          <a:xfrm>
            <a:off x="487187" y="4250706"/>
            <a:ext cx="11217627" cy="2041348"/>
            <a:chOff x="290765" y="4250706"/>
            <a:chExt cx="11217627" cy="2041348"/>
          </a:xfrm>
        </p:grpSpPr>
        <p:cxnSp>
          <p:nvCxnSpPr>
            <p:cNvPr id="3" name="Straight Connector 2">
              <a:extLst>
                <a:ext uri="{FF2B5EF4-FFF2-40B4-BE49-F238E27FC236}">
                  <a16:creationId xmlns:a16="http://schemas.microsoft.com/office/drawing/2014/main" id="{6BDE221E-F32A-16C4-47A1-701B8B1AE546}"/>
                </a:ext>
              </a:extLst>
            </p:cNvPr>
            <p:cNvCxnSpPr>
              <a:cxnSpLocks/>
              <a:stCxn id="5" idx="6"/>
              <a:endCxn id="24" idx="6"/>
            </p:cNvCxnSpPr>
            <p:nvPr/>
          </p:nvCxnSpPr>
          <p:spPr>
            <a:xfrm>
              <a:off x="814641" y="4605267"/>
              <a:ext cx="10346011" cy="20726"/>
            </a:xfrm>
            <a:prstGeom prst="line">
              <a:avLst/>
            </a:prstGeom>
            <a:ln w="57150">
              <a:solidFill>
                <a:srgbClr val="203C5B"/>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E383C78-0B74-EC2B-774F-D44F5AD4408B}"/>
                </a:ext>
              </a:extLst>
            </p:cNvPr>
            <p:cNvSpPr txBox="1"/>
            <p:nvPr/>
          </p:nvSpPr>
          <p:spPr>
            <a:xfrm rot="17901300">
              <a:off x="-125535" y="5020782"/>
              <a:ext cx="1109599" cy="276999"/>
            </a:xfrm>
            <a:prstGeom prst="rect">
              <a:avLst/>
            </a:prstGeom>
            <a:noFill/>
          </p:spPr>
          <p:txBody>
            <a:bodyPr wrap="none" rtlCol="0">
              <a:spAutoFit/>
            </a:bodyPr>
            <a:lstStyle/>
            <a:p>
              <a:r>
                <a:rPr lang="en-US" sz="1200" b="1" dirty="0">
                  <a:solidFill>
                    <a:srgbClr val="999999"/>
                  </a:solidFill>
                </a:rPr>
                <a:t>ENDF/B VII.0</a:t>
              </a:r>
            </a:p>
          </p:txBody>
        </p:sp>
        <p:sp>
          <p:nvSpPr>
            <p:cNvPr id="5" name="Oval 4">
              <a:extLst>
                <a:ext uri="{FF2B5EF4-FFF2-40B4-BE49-F238E27FC236}">
                  <a16:creationId xmlns:a16="http://schemas.microsoft.com/office/drawing/2014/main" id="{0A2EA985-3D75-0D59-7F9D-8687DCEDDD5A}"/>
                </a:ext>
              </a:extLst>
            </p:cNvPr>
            <p:cNvSpPr/>
            <p:nvPr/>
          </p:nvSpPr>
          <p:spPr>
            <a:xfrm>
              <a:off x="631761" y="4513827"/>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58C765-762D-41AB-D44A-D9EB49ADD5B9}"/>
                </a:ext>
              </a:extLst>
            </p:cNvPr>
            <p:cNvSpPr txBox="1"/>
            <p:nvPr/>
          </p:nvSpPr>
          <p:spPr>
            <a:xfrm rot="17901300">
              <a:off x="1569404" y="5020782"/>
              <a:ext cx="1109599" cy="276999"/>
            </a:xfrm>
            <a:prstGeom prst="rect">
              <a:avLst/>
            </a:prstGeom>
            <a:noFill/>
          </p:spPr>
          <p:txBody>
            <a:bodyPr wrap="none" rtlCol="0">
              <a:spAutoFit/>
            </a:bodyPr>
            <a:lstStyle/>
            <a:p>
              <a:r>
                <a:rPr lang="en-US" sz="1200" b="1" dirty="0">
                  <a:solidFill>
                    <a:srgbClr val="233C5B"/>
                  </a:solidFill>
                </a:rPr>
                <a:t>ENDF/B VII.1</a:t>
              </a:r>
            </a:p>
          </p:txBody>
        </p:sp>
        <p:sp>
          <p:nvSpPr>
            <p:cNvPr id="8" name="Oval 7">
              <a:extLst>
                <a:ext uri="{FF2B5EF4-FFF2-40B4-BE49-F238E27FC236}">
                  <a16:creationId xmlns:a16="http://schemas.microsoft.com/office/drawing/2014/main" id="{35DF253D-0242-324F-9521-9BA775A0CD53}"/>
                </a:ext>
              </a:extLst>
            </p:cNvPr>
            <p:cNvSpPr/>
            <p:nvPr/>
          </p:nvSpPr>
          <p:spPr>
            <a:xfrm>
              <a:off x="2326700" y="4513827"/>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32D00F5-DC5F-AD55-3C15-5F9407FCACB3}"/>
                </a:ext>
              </a:extLst>
            </p:cNvPr>
            <p:cNvSpPr txBox="1"/>
            <p:nvPr/>
          </p:nvSpPr>
          <p:spPr>
            <a:xfrm rot="17901300">
              <a:off x="2971617" y="5231934"/>
              <a:ext cx="1566491" cy="276999"/>
            </a:xfrm>
            <a:prstGeom prst="rect">
              <a:avLst/>
            </a:prstGeom>
            <a:noFill/>
          </p:spPr>
          <p:txBody>
            <a:bodyPr wrap="square" rtlCol="0">
              <a:spAutoFit/>
            </a:bodyPr>
            <a:lstStyle/>
            <a:p>
              <a:pPr algn="r"/>
              <a:r>
                <a:rPr lang="en-US" sz="1200" b="1" dirty="0">
                  <a:solidFill>
                    <a:srgbClr val="999999"/>
                  </a:solidFill>
                </a:rPr>
                <a:t>Batchelder et al</a:t>
              </a:r>
            </a:p>
          </p:txBody>
        </p:sp>
        <p:sp>
          <p:nvSpPr>
            <p:cNvPr id="15" name="Oval 14">
              <a:extLst>
                <a:ext uri="{FF2B5EF4-FFF2-40B4-BE49-F238E27FC236}">
                  <a16:creationId xmlns:a16="http://schemas.microsoft.com/office/drawing/2014/main" id="{DCBE9463-686D-3B9E-5310-7A76B664CC98}"/>
                </a:ext>
              </a:extLst>
            </p:cNvPr>
            <p:cNvSpPr/>
            <p:nvPr/>
          </p:nvSpPr>
          <p:spPr>
            <a:xfrm>
              <a:off x="4065856" y="4523943"/>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E1DA672-334F-7E3C-4256-BEDAFB4547A9}"/>
                </a:ext>
              </a:extLst>
            </p:cNvPr>
            <p:cNvSpPr txBox="1"/>
            <p:nvPr/>
          </p:nvSpPr>
          <p:spPr>
            <a:xfrm rot="17901300">
              <a:off x="4679412" y="5221820"/>
              <a:ext cx="1566491" cy="276999"/>
            </a:xfrm>
            <a:prstGeom prst="rect">
              <a:avLst/>
            </a:prstGeom>
            <a:noFill/>
          </p:spPr>
          <p:txBody>
            <a:bodyPr wrap="square" rtlCol="0">
              <a:spAutoFit/>
            </a:bodyPr>
            <a:lstStyle/>
            <a:p>
              <a:pPr algn="r"/>
              <a:r>
                <a:rPr lang="en-US" sz="1200" b="1" dirty="0">
                  <a:solidFill>
                    <a:srgbClr val="999999"/>
                  </a:solidFill>
                </a:rPr>
                <a:t>Kuvin et al</a:t>
              </a:r>
            </a:p>
          </p:txBody>
        </p:sp>
        <p:sp>
          <p:nvSpPr>
            <p:cNvPr id="17" name="Oval 16">
              <a:extLst>
                <a:ext uri="{FF2B5EF4-FFF2-40B4-BE49-F238E27FC236}">
                  <a16:creationId xmlns:a16="http://schemas.microsoft.com/office/drawing/2014/main" id="{FED9EB51-CC84-DA21-3743-69B89E6D6406}"/>
                </a:ext>
              </a:extLst>
            </p:cNvPr>
            <p:cNvSpPr/>
            <p:nvPr/>
          </p:nvSpPr>
          <p:spPr>
            <a:xfrm>
              <a:off x="5773651" y="4513829"/>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979C04C-EB56-7F16-578C-0383088346CD}"/>
                </a:ext>
              </a:extLst>
            </p:cNvPr>
            <p:cNvSpPr txBox="1"/>
            <p:nvPr/>
          </p:nvSpPr>
          <p:spPr>
            <a:xfrm rot="17901300">
              <a:off x="6425785" y="5231320"/>
              <a:ext cx="1566491" cy="276999"/>
            </a:xfrm>
            <a:prstGeom prst="rect">
              <a:avLst/>
            </a:prstGeom>
            <a:noFill/>
          </p:spPr>
          <p:txBody>
            <a:bodyPr wrap="square" rtlCol="0">
              <a:spAutoFit/>
            </a:bodyPr>
            <a:lstStyle/>
            <a:p>
              <a:pPr algn="r"/>
              <a:r>
                <a:rPr lang="en-US" sz="1200" b="1" dirty="0">
                  <a:solidFill>
                    <a:srgbClr val="999999"/>
                  </a:solidFill>
                </a:rPr>
                <a:t>Warren</a:t>
              </a:r>
            </a:p>
          </p:txBody>
        </p:sp>
        <p:sp>
          <p:nvSpPr>
            <p:cNvPr id="19" name="Oval 18">
              <a:extLst>
                <a:ext uri="{FF2B5EF4-FFF2-40B4-BE49-F238E27FC236}">
                  <a16:creationId xmlns:a16="http://schemas.microsoft.com/office/drawing/2014/main" id="{5DF9234C-0C30-50DB-12AC-FE0ECC5EF708}"/>
                </a:ext>
              </a:extLst>
            </p:cNvPr>
            <p:cNvSpPr/>
            <p:nvPr/>
          </p:nvSpPr>
          <p:spPr>
            <a:xfrm>
              <a:off x="7520024" y="4523329"/>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6A1EA66-B37F-6366-4A63-387059F26F33}"/>
                </a:ext>
              </a:extLst>
            </p:cNvPr>
            <p:cNvSpPr txBox="1"/>
            <p:nvPr/>
          </p:nvSpPr>
          <p:spPr>
            <a:xfrm rot="17901300">
              <a:off x="8045067" y="5300622"/>
              <a:ext cx="1702411" cy="276999"/>
            </a:xfrm>
            <a:prstGeom prst="rect">
              <a:avLst/>
            </a:prstGeom>
            <a:noFill/>
          </p:spPr>
          <p:txBody>
            <a:bodyPr wrap="square" rtlCol="0">
              <a:spAutoFit/>
            </a:bodyPr>
            <a:lstStyle/>
            <a:p>
              <a:pPr algn="r"/>
              <a:r>
                <a:rPr lang="en-US" sz="1200" b="1" dirty="0">
                  <a:solidFill>
                    <a:srgbClr val="999999"/>
                  </a:solidFill>
                </a:rPr>
                <a:t>Berkeley NEUP</a:t>
              </a:r>
            </a:p>
          </p:txBody>
        </p:sp>
        <p:sp>
          <p:nvSpPr>
            <p:cNvPr id="22" name="Oval 21">
              <a:extLst>
                <a:ext uri="{FF2B5EF4-FFF2-40B4-BE49-F238E27FC236}">
                  <a16:creationId xmlns:a16="http://schemas.microsoft.com/office/drawing/2014/main" id="{91090F44-ED35-4ED0-215E-DF93C8F6205A}"/>
                </a:ext>
              </a:extLst>
            </p:cNvPr>
            <p:cNvSpPr/>
            <p:nvPr/>
          </p:nvSpPr>
          <p:spPr>
            <a:xfrm>
              <a:off x="9239542" y="4532826"/>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5585EF1-55D4-132D-113F-A3DC858458E2}"/>
                </a:ext>
              </a:extLst>
            </p:cNvPr>
            <p:cNvSpPr txBox="1"/>
            <p:nvPr/>
          </p:nvSpPr>
          <p:spPr>
            <a:xfrm rot="17901300">
              <a:off x="9783297" y="5302349"/>
              <a:ext cx="1702411" cy="276999"/>
            </a:xfrm>
            <a:prstGeom prst="rect">
              <a:avLst/>
            </a:prstGeom>
            <a:noFill/>
          </p:spPr>
          <p:txBody>
            <a:bodyPr wrap="square" rtlCol="0">
              <a:spAutoFit/>
            </a:bodyPr>
            <a:lstStyle/>
            <a:p>
              <a:pPr algn="r"/>
              <a:r>
                <a:rPr lang="en-US" sz="1200" b="1" dirty="0">
                  <a:solidFill>
                    <a:srgbClr val="999999"/>
                  </a:solidFill>
                </a:rPr>
                <a:t>LANL/TP GAIN</a:t>
              </a:r>
            </a:p>
          </p:txBody>
        </p:sp>
        <p:sp>
          <p:nvSpPr>
            <p:cNvPr id="24" name="Oval 23">
              <a:extLst>
                <a:ext uri="{FF2B5EF4-FFF2-40B4-BE49-F238E27FC236}">
                  <a16:creationId xmlns:a16="http://schemas.microsoft.com/office/drawing/2014/main" id="{42AC9521-810E-6BCF-1A7D-54EB708C988A}"/>
                </a:ext>
              </a:extLst>
            </p:cNvPr>
            <p:cNvSpPr/>
            <p:nvPr/>
          </p:nvSpPr>
          <p:spPr>
            <a:xfrm>
              <a:off x="10977772" y="4534553"/>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8031DEA-5310-E20B-3838-82F6DC179F6F}"/>
                </a:ext>
              </a:extLst>
            </p:cNvPr>
            <p:cNvSpPr txBox="1"/>
            <p:nvPr/>
          </p:nvSpPr>
          <p:spPr>
            <a:xfrm>
              <a:off x="457304" y="4257554"/>
              <a:ext cx="524503" cy="276999"/>
            </a:xfrm>
            <a:prstGeom prst="rect">
              <a:avLst/>
            </a:prstGeom>
            <a:noFill/>
          </p:spPr>
          <p:txBody>
            <a:bodyPr wrap="none" rtlCol="0">
              <a:spAutoFit/>
            </a:bodyPr>
            <a:lstStyle/>
            <a:p>
              <a:r>
                <a:rPr lang="en-US" sz="1200" b="1" dirty="0">
                  <a:solidFill>
                    <a:srgbClr val="999999"/>
                  </a:solidFill>
                </a:rPr>
                <a:t>2006</a:t>
              </a:r>
            </a:p>
          </p:txBody>
        </p:sp>
        <p:sp>
          <p:nvSpPr>
            <p:cNvPr id="26" name="TextBox 25">
              <a:extLst>
                <a:ext uri="{FF2B5EF4-FFF2-40B4-BE49-F238E27FC236}">
                  <a16:creationId xmlns:a16="http://schemas.microsoft.com/office/drawing/2014/main" id="{3245A724-449C-C7F2-D00E-2DD1285C4ED0}"/>
                </a:ext>
              </a:extLst>
            </p:cNvPr>
            <p:cNvSpPr txBox="1"/>
            <p:nvPr/>
          </p:nvSpPr>
          <p:spPr>
            <a:xfrm>
              <a:off x="2155888" y="4257554"/>
              <a:ext cx="516039" cy="276999"/>
            </a:xfrm>
            <a:prstGeom prst="rect">
              <a:avLst/>
            </a:prstGeom>
            <a:noFill/>
          </p:spPr>
          <p:txBody>
            <a:bodyPr wrap="none" rtlCol="0">
              <a:spAutoFit/>
            </a:bodyPr>
            <a:lstStyle/>
            <a:p>
              <a:r>
                <a:rPr lang="en-US" sz="1200" b="1" dirty="0">
                  <a:solidFill>
                    <a:srgbClr val="233C5B"/>
                  </a:solidFill>
                </a:rPr>
                <a:t>2011</a:t>
              </a:r>
            </a:p>
          </p:txBody>
        </p:sp>
        <p:sp>
          <p:nvSpPr>
            <p:cNvPr id="28" name="TextBox 27">
              <a:extLst>
                <a:ext uri="{FF2B5EF4-FFF2-40B4-BE49-F238E27FC236}">
                  <a16:creationId xmlns:a16="http://schemas.microsoft.com/office/drawing/2014/main" id="{648A119C-0FB9-670C-E61F-44237EF3311F}"/>
                </a:ext>
              </a:extLst>
            </p:cNvPr>
            <p:cNvSpPr txBox="1"/>
            <p:nvPr/>
          </p:nvSpPr>
          <p:spPr>
            <a:xfrm>
              <a:off x="3902687" y="4263288"/>
              <a:ext cx="524503" cy="276999"/>
            </a:xfrm>
            <a:prstGeom prst="rect">
              <a:avLst/>
            </a:prstGeom>
            <a:noFill/>
          </p:spPr>
          <p:txBody>
            <a:bodyPr wrap="none" rtlCol="0">
              <a:spAutoFit/>
            </a:bodyPr>
            <a:lstStyle/>
            <a:p>
              <a:r>
                <a:rPr lang="en-US" sz="1200" b="1" dirty="0">
                  <a:solidFill>
                    <a:srgbClr val="999999"/>
                  </a:solidFill>
                </a:rPr>
                <a:t>2019</a:t>
              </a:r>
            </a:p>
          </p:txBody>
        </p:sp>
        <p:sp>
          <p:nvSpPr>
            <p:cNvPr id="29" name="TextBox 28">
              <a:extLst>
                <a:ext uri="{FF2B5EF4-FFF2-40B4-BE49-F238E27FC236}">
                  <a16:creationId xmlns:a16="http://schemas.microsoft.com/office/drawing/2014/main" id="{EF88EE21-4A60-505A-CBE2-B0A29E721513}"/>
                </a:ext>
              </a:extLst>
            </p:cNvPr>
            <p:cNvSpPr txBox="1"/>
            <p:nvPr/>
          </p:nvSpPr>
          <p:spPr>
            <a:xfrm>
              <a:off x="5586931" y="4263510"/>
              <a:ext cx="524503" cy="276999"/>
            </a:xfrm>
            <a:prstGeom prst="rect">
              <a:avLst/>
            </a:prstGeom>
            <a:noFill/>
          </p:spPr>
          <p:txBody>
            <a:bodyPr wrap="none" rtlCol="0">
              <a:spAutoFit/>
            </a:bodyPr>
            <a:lstStyle/>
            <a:p>
              <a:r>
                <a:rPr lang="en-US" sz="1200" b="1" dirty="0">
                  <a:solidFill>
                    <a:srgbClr val="999999"/>
                  </a:solidFill>
                </a:rPr>
                <a:t>2020</a:t>
              </a:r>
            </a:p>
          </p:txBody>
        </p:sp>
        <p:sp>
          <p:nvSpPr>
            <p:cNvPr id="30" name="TextBox 29">
              <a:extLst>
                <a:ext uri="{FF2B5EF4-FFF2-40B4-BE49-F238E27FC236}">
                  <a16:creationId xmlns:a16="http://schemas.microsoft.com/office/drawing/2014/main" id="{A853BAEB-3F2D-C52B-1BA8-485866E21624}"/>
                </a:ext>
              </a:extLst>
            </p:cNvPr>
            <p:cNvSpPr txBox="1"/>
            <p:nvPr/>
          </p:nvSpPr>
          <p:spPr>
            <a:xfrm>
              <a:off x="7340001" y="4255827"/>
              <a:ext cx="524503" cy="276999"/>
            </a:xfrm>
            <a:prstGeom prst="rect">
              <a:avLst/>
            </a:prstGeom>
            <a:noFill/>
          </p:spPr>
          <p:txBody>
            <a:bodyPr wrap="none" rtlCol="0">
              <a:spAutoFit/>
            </a:bodyPr>
            <a:lstStyle/>
            <a:p>
              <a:r>
                <a:rPr lang="en-US" sz="1200" b="1" dirty="0">
                  <a:solidFill>
                    <a:srgbClr val="999999"/>
                  </a:solidFill>
                </a:rPr>
                <a:t>2021</a:t>
              </a:r>
            </a:p>
          </p:txBody>
        </p:sp>
        <p:sp>
          <p:nvSpPr>
            <p:cNvPr id="31" name="TextBox 30">
              <a:extLst>
                <a:ext uri="{FF2B5EF4-FFF2-40B4-BE49-F238E27FC236}">
                  <a16:creationId xmlns:a16="http://schemas.microsoft.com/office/drawing/2014/main" id="{7E187D0D-F501-EF1C-3CB2-AF85032B5775}"/>
                </a:ext>
              </a:extLst>
            </p:cNvPr>
            <p:cNvSpPr txBox="1"/>
            <p:nvPr/>
          </p:nvSpPr>
          <p:spPr>
            <a:xfrm>
              <a:off x="9068730" y="4250706"/>
              <a:ext cx="524503" cy="276999"/>
            </a:xfrm>
            <a:prstGeom prst="rect">
              <a:avLst/>
            </a:prstGeom>
            <a:noFill/>
          </p:spPr>
          <p:txBody>
            <a:bodyPr wrap="none" rtlCol="0">
              <a:spAutoFit/>
            </a:bodyPr>
            <a:lstStyle/>
            <a:p>
              <a:r>
                <a:rPr lang="en-US" sz="1200" b="1" dirty="0">
                  <a:solidFill>
                    <a:srgbClr val="999999"/>
                  </a:solidFill>
                </a:rPr>
                <a:t>2021</a:t>
              </a:r>
            </a:p>
          </p:txBody>
        </p:sp>
        <p:sp>
          <p:nvSpPr>
            <p:cNvPr id="32" name="TextBox 31">
              <a:extLst>
                <a:ext uri="{FF2B5EF4-FFF2-40B4-BE49-F238E27FC236}">
                  <a16:creationId xmlns:a16="http://schemas.microsoft.com/office/drawing/2014/main" id="{CE4CFB78-8585-46C4-DC65-EBA6596CA856}"/>
                </a:ext>
              </a:extLst>
            </p:cNvPr>
            <p:cNvSpPr txBox="1"/>
            <p:nvPr/>
          </p:nvSpPr>
          <p:spPr>
            <a:xfrm>
              <a:off x="10592757" y="4252351"/>
              <a:ext cx="915635" cy="276999"/>
            </a:xfrm>
            <a:prstGeom prst="rect">
              <a:avLst/>
            </a:prstGeom>
            <a:noFill/>
          </p:spPr>
          <p:txBody>
            <a:bodyPr wrap="none" rtlCol="0">
              <a:spAutoFit/>
            </a:bodyPr>
            <a:lstStyle/>
            <a:p>
              <a:r>
                <a:rPr lang="en-US" sz="1200" b="1" dirty="0">
                  <a:solidFill>
                    <a:srgbClr val="999999"/>
                  </a:solidFill>
                </a:rPr>
                <a:t>2022-2024</a:t>
              </a:r>
            </a:p>
          </p:txBody>
        </p:sp>
      </p:grpSp>
      <p:pic>
        <p:nvPicPr>
          <p:cNvPr id="36" name="Picture 35">
            <a:extLst>
              <a:ext uri="{FF2B5EF4-FFF2-40B4-BE49-F238E27FC236}">
                <a16:creationId xmlns:a16="http://schemas.microsoft.com/office/drawing/2014/main" id="{BF24BE9B-35F6-9A82-9CFB-28C72D4902F6}"/>
              </a:ext>
            </a:extLst>
          </p:cNvPr>
          <p:cNvPicPr>
            <a:picLocks noChangeAspect="1"/>
          </p:cNvPicPr>
          <p:nvPr/>
        </p:nvPicPr>
        <p:blipFill rotWithShape="1">
          <a:blip r:embed="rId3">
            <a:extLst>
              <a:ext uri="{28A0092B-C50C-407E-A947-70E740481C1C}">
                <a14:useLocalDpi xmlns:a14="http://schemas.microsoft.com/office/drawing/2010/main" val="0"/>
              </a:ext>
            </a:extLst>
          </a:blip>
          <a:srcRect l="35463" t="43568" r="29161" b="10784"/>
          <a:stretch/>
        </p:blipFill>
        <p:spPr>
          <a:xfrm>
            <a:off x="7762166" y="1708097"/>
            <a:ext cx="2059781" cy="2028644"/>
          </a:xfrm>
          <a:prstGeom prst="rect">
            <a:avLst/>
          </a:prstGeom>
          <a:ln w="19050">
            <a:solidFill>
              <a:srgbClr val="233C5B"/>
            </a:solidFill>
          </a:ln>
        </p:spPr>
      </p:pic>
      <p:sp>
        <p:nvSpPr>
          <p:cNvPr id="38" name="TextBox 37">
            <a:extLst>
              <a:ext uri="{FF2B5EF4-FFF2-40B4-BE49-F238E27FC236}">
                <a16:creationId xmlns:a16="http://schemas.microsoft.com/office/drawing/2014/main" id="{55598713-1339-7D20-51E4-C43D5FB6BB0E}"/>
              </a:ext>
            </a:extLst>
          </p:cNvPr>
          <p:cNvSpPr txBox="1"/>
          <p:nvPr/>
        </p:nvSpPr>
        <p:spPr>
          <a:xfrm rot="16200000">
            <a:off x="7098798" y="2572756"/>
            <a:ext cx="872355" cy="246221"/>
          </a:xfrm>
          <a:prstGeom prst="rect">
            <a:avLst/>
          </a:prstGeom>
          <a:noFill/>
        </p:spPr>
        <p:txBody>
          <a:bodyPr wrap="none" rtlCol="0">
            <a:spAutoFit/>
          </a:bodyPr>
          <a:lstStyle/>
          <a:p>
            <a:r>
              <a:rPr lang="en-US" sz="1000" b="1" dirty="0">
                <a:solidFill>
                  <a:srgbClr val="000000"/>
                </a:solidFill>
              </a:rPr>
              <a:t>Covariance</a:t>
            </a:r>
          </a:p>
        </p:txBody>
      </p:sp>
      <p:sp>
        <p:nvSpPr>
          <p:cNvPr id="39" name="Rectangle 38">
            <a:extLst>
              <a:ext uri="{FF2B5EF4-FFF2-40B4-BE49-F238E27FC236}">
                <a16:creationId xmlns:a16="http://schemas.microsoft.com/office/drawing/2014/main" id="{AFD0C423-0688-2A22-3CAA-7FFE675B68B4}"/>
              </a:ext>
            </a:extLst>
          </p:cNvPr>
          <p:cNvSpPr/>
          <p:nvPr/>
        </p:nvSpPr>
        <p:spPr>
          <a:xfrm>
            <a:off x="4556760" y="1425161"/>
            <a:ext cx="1950720" cy="1148603"/>
          </a:xfrm>
          <a:prstGeom prst="rect">
            <a:avLst/>
          </a:prstGeom>
          <a:solidFill>
            <a:schemeClr val="accent5"/>
          </a:solidFill>
          <a:ln w="9525">
            <a:solidFill>
              <a:srgbClr val="233C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Resonance update between 100 keV and 1.2 MeV</a:t>
            </a:r>
          </a:p>
          <a:p>
            <a:r>
              <a:rPr lang="en-US" sz="1400" dirty="0">
                <a:solidFill>
                  <a:schemeClr val="tx1"/>
                </a:solidFill>
              </a:rPr>
              <a:t>Covariance Matrices added to evaluation</a:t>
            </a:r>
          </a:p>
        </p:txBody>
      </p:sp>
      <p:pic>
        <p:nvPicPr>
          <p:cNvPr id="9" name="Picture 4">
            <a:extLst>
              <a:ext uri="{FF2B5EF4-FFF2-40B4-BE49-F238E27FC236}">
                <a16:creationId xmlns:a16="http://schemas.microsoft.com/office/drawing/2014/main" id="{171DB8E7-2825-48F9-42D9-44F094C696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436" y="1422665"/>
            <a:ext cx="3848100" cy="2590800"/>
          </a:xfrm>
          <a:prstGeom prst="rect">
            <a:avLst/>
          </a:prstGeom>
          <a:solidFill>
            <a:schemeClr val="bg1"/>
          </a:solidFill>
          <a:ln>
            <a:solidFill>
              <a:srgbClr val="233C5B"/>
            </a:solidFill>
          </a:ln>
        </p:spPr>
      </p:pic>
    </p:spTree>
    <p:extLst>
      <p:ext uri="{BB962C8B-B14F-4D97-AF65-F5344CB8AC3E}">
        <p14:creationId xmlns:p14="http://schemas.microsoft.com/office/powerpoint/2010/main" val="2105647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862EB3-85CB-00DB-0E34-9BFEE1929BEB}"/>
              </a:ext>
            </a:extLst>
          </p:cNvPr>
          <p:cNvSpPr>
            <a:spLocks noGrp="1"/>
          </p:cNvSpPr>
          <p:nvPr>
            <p:ph type="title"/>
          </p:nvPr>
        </p:nvSpPr>
        <p:spPr>
          <a:xfrm>
            <a:off x="647699" y="566928"/>
            <a:ext cx="10893941" cy="553998"/>
          </a:xfrm>
        </p:spPr>
        <p:txBody>
          <a:bodyPr/>
          <a:lstStyle/>
          <a:p>
            <a:r>
              <a:rPr lang="en-US" sz="4000" dirty="0"/>
              <a:t>Progress in Chlorine Nuclear Data</a:t>
            </a:r>
          </a:p>
        </p:txBody>
      </p:sp>
      <p:sp>
        <p:nvSpPr>
          <p:cNvPr id="7" name="Slide Number Placeholder 6">
            <a:extLst>
              <a:ext uri="{FF2B5EF4-FFF2-40B4-BE49-F238E27FC236}">
                <a16:creationId xmlns:a16="http://schemas.microsoft.com/office/drawing/2014/main" id="{CDC08388-174A-9CF1-3589-09A22B63DAA5}"/>
              </a:ext>
            </a:extLst>
          </p:cNvPr>
          <p:cNvSpPr>
            <a:spLocks noGrp="1"/>
          </p:cNvSpPr>
          <p:nvPr>
            <p:ph type="sldNum" sz="quarter" idx="24"/>
          </p:nvPr>
        </p:nvSpPr>
        <p:spPr/>
        <p:txBody>
          <a:bodyPr/>
          <a:lstStyle/>
          <a:p>
            <a:fld id="{724E6082-8105-5B4D-97FC-923E76D73144}" type="slidenum">
              <a:rPr lang="en-US" smtClean="0"/>
              <a:pPr/>
              <a:t>5</a:t>
            </a:fld>
            <a:endParaRPr lang="en-US" dirty="0"/>
          </a:p>
        </p:txBody>
      </p:sp>
      <p:grpSp>
        <p:nvGrpSpPr>
          <p:cNvPr id="38" name="Group 37">
            <a:extLst>
              <a:ext uri="{FF2B5EF4-FFF2-40B4-BE49-F238E27FC236}">
                <a16:creationId xmlns:a16="http://schemas.microsoft.com/office/drawing/2014/main" id="{5137F2C7-A027-3859-55C8-814A85E17C7C}"/>
              </a:ext>
            </a:extLst>
          </p:cNvPr>
          <p:cNvGrpSpPr/>
          <p:nvPr/>
        </p:nvGrpSpPr>
        <p:grpSpPr>
          <a:xfrm>
            <a:off x="101888" y="1347220"/>
            <a:ext cx="11988224" cy="4617721"/>
            <a:chOff x="101888" y="1162662"/>
            <a:chExt cx="11988224" cy="4617721"/>
          </a:xfrm>
        </p:grpSpPr>
        <p:sp>
          <p:nvSpPr>
            <p:cNvPr id="15" name="Rectangle 14">
              <a:extLst>
                <a:ext uri="{FF2B5EF4-FFF2-40B4-BE49-F238E27FC236}">
                  <a16:creationId xmlns:a16="http://schemas.microsoft.com/office/drawing/2014/main" id="{1E716776-A257-F43E-03DD-E0A5649E50C3}"/>
                </a:ext>
              </a:extLst>
            </p:cNvPr>
            <p:cNvSpPr/>
            <p:nvPr/>
          </p:nvSpPr>
          <p:spPr>
            <a:xfrm>
              <a:off x="3111452" y="1162663"/>
              <a:ext cx="2951747" cy="4614193"/>
            </a:xfrm>
            <a:prstGeom prst="rect">
              <a:avLst/>
            </a:prstGeom>
            <a:solidFill>
              <a:schemeClr val="bg1"/>
            </a:solidFill>
            <a:ln w="28575">
              <a:solidFill>
                <a:srgbClr val="779C3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473688B-46F9-3E1E-6817-FFA737DB1FDF}"/>
                </a:ext>
              </a:extLst>
            </p:cNvPr>
            <p:cNvSpPr/>
            <p:nvPr/>
          </p:nvSpPr>
          <p:spPr>
            <a:xfrm>
              <a:off x="9136600" y="1162662"/>
              <a:ext cx="2953512" cy="4617720"/>
            </a:xfrm>
            <a:prstGeom prst="rect">
              <a:avLst/>
            </a:prstGeom>
            <a:solidFill>
              <a:schemeClr val="bg1"/>
            </a:solidFill>
            <a:ln w="28575">
              <a:solidFill>
                <a:srgbClr val="779C3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26B079F-ECD0-4BD6-616D-D41297946803}"/>
                </a:ext>
              </a:extLst>
            </p:cNvPr>
            <p:cNvSpPr/>
            <p:nvPr/>
          </p:nvSpPr>
          <p:spPr>
            <a:xfrm>
              <a:off x="101888" y="1162663"/>
              <a:ext cx="2953512" cy="4617720"/>
            </a:xfrm>
            <a:prstGeom prst="rect">
              <a:avLst/>
            </a:prstGeom>
            <a:solidFill>
              <a:schemeClr val="bg1"/>
            </a:solidFill>
            <a:ln w="28575">
              <a:solidFill>
                <a:srgbClr val="779C3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C9F0B46-D544-5D2C-27C0-841D595F55C5}"/>
                </a:ext>
              </a:extLst>
            </p:cNvPr>
            <p:cNvSpPr/>
            <p:nvPr/>
          </p:nvSpPr>
          <p:spPr>
            <a:xfrm>
              <a:off x="6125871" y="1162662"/>
              <a:ext cx="2953512" cy="4617720"/>
            </a:xfrm>
            <a:prstGeom prst="rect">
              <a:avLst/>
            </a:prstGeom>
            <a:solidFill>
              <a:schemeClr val="bg1"/>
            </a:solidFill>
            <a:ln w="28575">
              <a:solidFill>
                <a:srgbClr val="779C3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FD8A72B-2427-A4C8-4E01-22995C6D624F}"/>
                </a:ext>
              </a:extLst>
            </p:cNvPr>
            <p:cNvPicPr>
              <a:picLocks noChangeAspect="1"/>
            </p:cNvPicPr>
            <p:nvPr/>
          </p:nvPicPr>
          <p:blipFill rotWithShape="1">
            <a:blip r:embed="rId2">
              <a:extLst>
                <a:ext uri="{28A0092B-C50C-407E-A947-70E740481C1C}">
                  <a14:useLocalDpi xmlns:a14="http://schemas.microsoft.com/office/drawing/2010/main" val="0"/>
                </a:ext>
              </a:extLst>
            </a:blip>
            <a:srcRect l="7414" t="14567" r="31903" b="16937"/>
            <a:stretch/>
          </p:blipFill>
          <p:spPr>
            <a:xfrm>
              <a:off x="3416254" y="3083640"/>
              <a:ext cx="2323578" cy="815547"/>
            </a:xfrm>
            <a:prstGeom prst="rect">
              <a:avLst/>
            </a:prstGeom>
          </p:spPr>
        </p:pic>
        <p:pic>
          <p:nvPicPr>
            <p:cNvPr id="13" name="Picture 12">
              <a:extLst>
                <a:ext uri="{FF2B5EF4-FFF2-40B4-BE49-F238E27FC236}">
                  <a16:creationId xmlns:a16="http://schemas.microsoft.com/office/drawing/2014/main" id="{96959448-3097-9D32-30D6-119259A0EF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5540" y="4005706"/>
              <a:ext cx="1754776" cy="477462"/>
            </a:xfrm>
            <a:prstGeom prst="rect">
              <a:avLst/>
            </a:prstGeom>
          </p:spPr>
        </p:pic>
        <p:pic>
          <p:nvPicPr>
            <p:cNvPr id="16" name="Picture 15">
              <a:extLst>
                <a:ext uri="{FF2B5EF4-FFF2-40B4-BE49-F238E27FC236}">
                  <a16:creationId xmlns:a16="http://schemas.microsoft.com/office/drawing/2014/main" id="{B04DE2CA-D848-4A11-2DD3-14A7452CD167}"/>
                </a:ext>
              </a:extLst>
            </p:cNvPr>
            <p:cNvPicPr>
              <a:picLocks noChangeAspect="1"/>
            </p:cNvPicPr>
            <p:nvPr/>
          </p:nvPicPr>
          <p:blipFill rotWithShape="1">
            <a:blip r:embed="rId4"/>
            <a:srcRect l="53326" t="46784" r="12646" b="30994"/>
            <a:stretch/>
          </p:blipFill>
          <p:spPr>
            <a:xfrm>
              <a:off x="9388879" y="1196669"/>
              <a:ext cx="2514600" cy="1796143"/>
            </a:xfrm>
            <a:prstGeom prst="rect">
              <a:avLst/>
            </a:prstGeom>
          </p:spPr>
        </p:pic>
        <p:pic>
          <p:nvPicPr>
            <p:cNvPr id="17" name="Picture 16">
              <a:extLst>
                <a:ext uri="{FF2B5EF4-FFF2-40B4-BE49-F238E27FC236}">
                  <a16:creationId xmlns:a16="http://schemas.microsoft.com/office/drawing/2014/main" id="{B8A42B21-5362-3A71-BAA5-F4029FF17856}"/>
                </a:ext>
              </a:extLst>
            </p:cNvPr>
            <p:cNvPicPr>
              <a:picLocks noChangeAspect="1"/>
            </p:cNvPicPr>
            <p:nvPr/>
          </p:nvPicPr>
          <p:blipFill rotWithShape="1">
            <a:blip r:embed="rId5">
              <a:extLst>
                <a:ext uri="{28A0092B-C50C-407E-A947-70E740481C1C}">
                  <a14:useLocalDpi xmlns:a14="http://schemas.microsoft.com/office/drawing/2010/main" val="0"/>
                </a:ext>
              </a:extLst>
            </a:blip>
            <a:srcRect t="18677" b="18166"/>
            <a:stretch/>
          </p:blipFill>
          <p:spPr>
            <a:xfrm>
              <a:off x="9230306" y="2964741"/>
              <a:ext cx="2743200" cy="970226"/>
            </a:xfrm>
            <a:prstGeom prst="rect">
              <a:avLst/>
            </a:prstGeom>
          </p:spPr>
        </p:pic>
        <p:pic>
          <p:nvPicPr>
            <p:cNvPr id="19" name="Picture 18">
              <a:extLst>
                <a:ext uri="{FF2B5EF4-FFF2-40B4-BE49-F238E27FC236}">
                  <a16:creationId xmlns:a16="http://schemas.microsoft.com/office/drawing/2014/main" id="{57F1943A-7225-8EF1-E0CC-7F78B161E4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0963" y="3968253"/>
              <a:ext cx="914400" cy="914400"/>
            </a:xfrm>
            <a:prstGeom prst="rect">
              <a:avLst/>
            </a:prstGeom>
          </p:spPr>
        </p:pic>
        <p:pic>
          <p:nvPicPr>
            <p:cNvPr id="20" name="Picture 19">
              <a:extLst>
                <a:ext uri="{FF2B5EF4-FFF2-40B4-BE49-F238E27FC236}">
                  <a16:creationId xmlns:a16="http://schemas.microsoft.com/office/drawing/2014/main" id="{BDAECEA9-9FD0-21E6-E343-F5150E3CEB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32779" y="3967308"/>
              <a:ext cx="1045029" cy="914400"/>
            </a:xfrm>
            <a:prstGeom prst="rect">
              <a:avLst/>
            </a:prstGeom>
          </p:spPr>
        </p:pic>
        <p:pic>
          <p:nvPicPr>
            <p:cNvPr id="21" name="Picture 20">
              <a:extLst>
                <a:ext uri="{FF2B5EF4-FFF2-40B4-BE49-F238E27FC236}">
                  <a16:creationId xmlns:a16="http://schemas.microsoft.com/office/drawing/2014/main" id="{956A328B-AAE1-FC56-E987-87870AAA93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0543" y="4979143"/>
              <a:ext cx="2743200" cy="656915"/>
            </a:xfrm>
            <a:prstGeom prst="rect">
              <a:avLst/>
            </a:prstGeom>
          </p:spPr>
        </p:pic>
        <p:pic>
          <p:nvPicPr>
            <p:cNvPr id="24" name="Picture 23">
              <a:extLst>
                <a:ext uri="{FF2B5EF4-FFF2-40B4-BE49-F238E27FC236}">
                  <a16:creationId xmlns:a16="http://schemas.microsoft.com/office/drawing/2014/main" id="{97A93C49-8E84-7C60-10A6-4B1AEB661D7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223" r="-1"/>
            <a:stretch/>
          </p:blipFill>
          <p:spPr>
            <a:xfrm>
              <a:off x="161324" y="3065552"/>
              <a:ext cx="2834640" cy="1120164"/>
            </a:xfrm>
            <a:prstGeom prst="rect">
              <a:avLst/>
            </a:prstGeom>
          </p:spPr>
        </p:pic>
        <p:pic>
          <p:nvPicPr>
            <p:cNvPr id="28" name="Picture 27" descr="Graphical user interface, chart, scatter chart&#10;&#10;Description automatically generated">
              <a:extLst>
                <a:ext uri="{FF2B5EF4-FFF2-40B4-BE49-F238E27FC236}">
                  <a16:creationId xmlns:a16="http://schemas.microsoft.com/office/drawing/2014/main" id="{7C065909-070F-72B8-26B2-B42F39B3E6EB}"/>
                </a:ext>
              </a:extLst>
            </p:cNvPr>
            <p:cNvPicPr>
              <a:picLocks noChangeAspect="1"/>
            </p:cNvPicPr>
            <p:nvPr/>
          </p:nvPicPr>
          <p:blipFill rotWithShape="1">
            <a:blip r:embed="rId10"/>
            <a:srcRect l="39107" t="31421" r="21020" b="14466"/>
            <a:stretch/>
          </p:blipFill>
          <p:spPr>
            <a:xfrm>
              <a:off x="6327281" y="1248008"/>
              <a:ext cx="2514600" cy="1848420"/>
            </a:xfrm>
            <a:prstGeom prst="rect">
              <a:avLst/>
            </a:prstGeom>
          </p:spPr>
        </p:pic>
        <p:pic>
          <p:nvPicPr>
            <p:cNvPr id="29" name="Picture 28">
              <a:extLst>
                <a:ext uri="{FF2B5EF4-FFF2-40B4-BE49-F238E27FC236}">
                  <a16:creationId xmlns:a16="http://schemas.microsoft.com/office/drawing/2014/main" id="{47F64CED-B76B-6736-74DB-089797DF217A}"/>
                </a:ext>
              </a:extLst>
            </p:cNvPr>
            <p:cNvPicPr>
              <a:picLocks noChangeAspect="1"/>
            </p:cNvPicPr>
            <p:nvPr/>
          </p:nvPicPr>
          <p:blipFill rotWithShape="1">
            <a:blip r:embed="rId11"/>
            <a:srcRect l="39952" t="34157" r="22943" b="14852"/>
            <a:stretch/>
          </p:blipFill>
          <p:spPr>
            <a:xfrm>
              <a:off x="6721574" y="3963857"/>
              <a:ext cx="1828800" cy="1361307"/>
            </a:xfrm>
            <a:prstGeom prst="rect">
              <a:avLst/>
            </a:prstGeom>
          </p:spPr>
        </p:pic>
        <p:pic>
          <p:nvPicPr>
            <p:cNvPr id="30" name="Picture 29" descr="A screenshot of a video game&#10;&#10;Description automatically generated with medium confidence">
              <a:extLst>
                <a:ext uri="{FF2B5EF4-FFF2-40B4-BE49-F238E27FC236}">
                  <a16:creationId xmlns:a16="http://schemas.microsoft.com/office/drawing/2014/main" id="{8578EBA2-52D3-CD37-C9E8-7965399F944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30565" y="3153651"/>
              <a:ext cx="2743200" cy="739978"/>
            </a:xfrm>
            <a:prstGeom prst="rect">
              <a:avLst/>
            </a:prstGeom>
          </p:spPr>
        </p:pic>
        <p:sp>
          <p:nvSpPr>
            <p:cNvPr id="31" name="TextBox 30">
              <a:extLst>
                <a:ext uri="{FF2B5EF4-FFF2-40B4-BE49-F238E27FC236}">
                  <a16:creationId xmlns:a16="http://schemas.microsoft.com/office/drawing/2014/main" id="{30165C1D-3953-65D7-9E81-A67E4144EA04}"/>
                </a:ext>
              </a:extLst>
            </p:cNvPr>
            <p:cNvSpPr txBox="1"/>
            <p:nvPr/>
          </p:nvSpPr>
          <p:spPr>
            <a:xfrm>
              <a:off x="6241038" y="5310395"/>
              <a:ext cx="2395271" cy="332399"/>
            </a:xfrm>
            <a:prstGeom prst="rect">
              <a:avLst/>
            </a:prstGeom>
            <a:noFill/>
          </p:spPr>
          <p:txBody>
            <a:bodyPr wrap="none" lIns="27432" tIns="27432" rIns="27432" bIns="27432" rtlCol="0" anchor="ctr">
              <a:spAutoFit/>
            </a:bodyPr>
            <a:lstStyle/>
            <a:p>
              <a:r>
                <a:rPr lang="en-US" sz="1800" b="1" dirty="0">
                  <a:solidFill>
                    <a:srgbClr val="44546A"/>
                  </a:solidFill>
                </a:rPr>
                <a:t>Edwards Accelerator Lab</a:t>
              </a:r>
            </a:p>
          </p:txBody>
        </p:sp>
        <p:pic>
          <p:nvPicPr>
            <p:cNvPr id="35" name="Picture 34">
              <a:extLst>
                <a:ext uri="{FF2B5EF4-FFF2-40B4-BE49-F238E27FC236}">
                  <a16:creationId xmlns:a16="http://schemas.microsoft.com/office/drawing/2014/main" id="{7AC4F77C-3B9D-A29F-6B86-02B4671EF12E}"/>
                </a:ext>
              </a:extLst>
            </p:cNvPr>
            <p:cNvPicPr>
              <a:picLocks noChangeAspect="1"/>
            </p:cNvPicPr>
            <p:nvPr/>
          </p:nvPicPr>
          <p:blipFill>
            <a:blip r:embed="rId13"/>
            <a:stretch>
              <a:fillRect/>
            </a:stretch>
          </p:blipFill>
          <p:spPr>
            <a:xfrm>
              <a:off x="170437" y="1250765"/>
              <a:ext cx="2762636" cy="1981477"/>
            </a:xfrm>
            <a:prstGeom prst="rect">
              <a:avLst/>
            </a:prstGeom>
          </p:spPr>
        </p:pic>
        <p:pic>
          <p:nvPicPr>
            <p:cNvPr id="1026" name="Picture 2" descr=" ">
              <a:extLst>
                <a:ext uri="{FF2B5EF4-FFF2-40B4-BE49-F238E27FC236}">
                  <a16:creationId xmlns:a16="http://schemas.microsoft.com/office/drawing/2014/main" id="{CB79D79A-EF50-2F24-6E18-9B37E256AB4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9317" y="4786756"/>
              <a:ext cx="2153126" cy="77474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4A5BD552-DBDA-0536-7C05-FDDE72E9A02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4538" y="4036985"/>
              <a:ext cx="2032000" cy="640080"/>
            </a:xfrm>
            <a:prstGeom prst="rect">
              <a:avLst/>
            </a:prstGeom>
          </p:spPr>
        </p:pic>
        <p:pic>
          <p:nvPicPr>
            <p:cNvPr id="1028" name="Picture 4" descr="Six Nuclear Engineering Faculty Members Receive U.S. Department of Energy NEUP Grants">
              <a:extLst>
                <a:ext uri="{FF2B5EF4-FFF2-40B4-BE49-F238E27FC236}">
                  <a16:creationId xmlns:a16="http://schemas.microsoft.com/office/drawing/2014/main" id="{971A445D-2396-71B7-27FB-A974D5FC8B8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15424" y="4545876"/>
              <a:ext cx="2560721" cy="104596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7B87DE42-E1DB-BEEB-AC44-EF4CD3F66A0C}"/>
                </a:ext>
              </a:extLst>
            </p:cNvPr>
            <p:cNvPicPr>
              <a:picLocks noChangeAspect="1"/>
            </p:cNvPicPr>
            <p:nvPr/>
          </p:nvPicPr>
          <p:blipFill>
            <a:blip r:embed="rId17"/>
            <a:stretch>
              <a:fillRect/>
            </a:stretch>
          </p:blipFill>
          <p:spPr>
            <a:xfrm>
              <a:off x="3270277" y="1215286"/>
              <a:ext cx="2642150" cy="1793919"/>
            </a:xfrm>
            <a:prstGeom prst="rect">
              <a:avLst/>
            </a:prstGeom>
          </p:spPr>
        </p:pic>
      </p:grpSp>
    </p:spTree>
    <p:extLst>
      <p:ext uri="{BB962C8B-B14F-4D97-AF65-F5344CB8AC3E}">
        <p14:creationId xmlns:p14="http://schemas.microsoft.com/office/powerpoint/2010/main" val="1584134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8ED4723C-3039-3DEF-257E-6B090586C935}"/>
              </a:ext>
            </a:extLst>
          </p:cNvPr>
          <p:cNvSpPr/>
          <p:nvPr/>
        </p:nvSpPr>
        <p:spPr>
          <a:xfrm>
            <a:off x="7338060" y="1468527"/>
            <a:ext cx="2667000" cy="25093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831CBC06-E313-849A-B87F-71EDDB7544FA}"/>
              </a:ext>
            </a:extLst>
          </p:cNvPr>
          <p:cNvSpPr>
            <a:spLocks noGrp="1"/>
          </p:cNvSpPr>
          <p:nvPr>
            <p:ph type="body" sz="quarter" idx="10"/>
          </p:nvPr>
        </p:nvSpPr>
        <p:spPr>
          <a:xfrm>
            <a:off x="647700" y="542842"/>
            <a:ext cx="10896600" cy="553998"/>
          </a:xfrm>
        </p:spPr>
        <p:txBody>
          <a:bodyPr/>
          <a:lstStyle/>
          <a:p>
            <a:r>
              <a:rPr lang="en-US" sz="4000" dirty="0"/>
              <a:t>Recent History of Chlorine Nuclear Data</a:t>
            </a:r>
          </a:p>
        </p:txBody>
      </p:sp>
      <p:sp>
        <p:nvSpPr>
          <p:cNvPr id="7" name="Slide Number Placeholder 6">
            <a:extLst>
              <a:ext uri="{FF2B5EF4-FFF2-40B4-BE49-F238E27FC236}">
                <a16:creationId xmlns:a16="http://schemas.microsoft.com/office/drawing/2014/main" id="{CDC08388-174A-9CF1-3589-09A22B63DAA5}"/>
              </a:ext>
            </a:extLst>
          </p:cNvPr>
          <p:cNvSpPr>
            <a:spLocks noGrp="1"/>
          </p:cNvSpPr>
          <p:nvPr>
            <p:ph type="sldNum" sz="quarter" idx="4294967295"/>
          </p:nvPr>
        </p:nvSpPr>
        <p:spPr>
          <a:xfrm>
            <a:off x="9448800" y="6429375"/>
            <a:ext cx="2743200" cy="365125"/>
          </a:xfrm>
        </p:spPr>
        <p:txBody>
          <a:bodyPr/>
          <a:lstStyle/>
          <a:p>
            <a:fld id="{724E6082-8105-5B4D-97FC-923E76D73144}" type="slidenum">
              <a:rPr lang="en-US" smtClean="0"/>
              <a:pPr/>
              <a:t>6</a:t>
            </a:fld>
            <a:endParaRPr lang="en-US" dirty="0"/>
          </a:p>
        </p:txBody>
      </p:sp>
      <p:grpSp>
        <p:nvGrpSpPr>
          <p:cNvPr id="35" name="Group 34">
            <a:extLst>
              <a:ext uri="{FF2B5EF4-FFF2-40B4-BE49-F238E27FC236}">
                <a16:creationId xmlns:a16="http://schemas.microsoft.com/office/drawing/2014/main" id="{D13DCA98-6F39-D19B-01B6-8739E1AB36F3}"/>
              </a:ext>
            </a:extLst>
          </p:cNvPr>
          <p:cNvGrpSpPr/>
          <p:nvPr/>
        </p:nvGrpSpPr>
        <p:grpSpPr>
          <a:xfrm>
            <a:off x="487187" y="4250706"/>
            <a:ext cx="11217627" cy="2041348"/>
            <a:chOff x="290765" y="4250706"/>
            <a:chExt cx="11217627" cy="2041348"/>
          </a:xfrm>
        </p:grpSpPr>
        <p:cxnSp>
          <p:nvCxnSpPr>
            <p:cNvPr id="3" name="Straight Connector 2">
              <a:extLst>
                <a:ext uri="{FF2B5EF4-FFF2-40B4-BE49-F238E27FC236}">
                  <a16:creationId xmlns:a16="http://schemas.microsoft.com/office/drawing/2014/main" id="{6BDE221E-F32A-16C4-47A1-701B8B1AE546}"/>
                </a:ext>
              </a:extLst>
            </p:cNvPr>
            <p:cNvCxnSpPr>
              <a:cxnSpLocks/>
              <a:stCxn id="5" idx="6"/>
              <a:endCxn id="24" idx="6"/>
            </p:cNvCxnSpPr>
            <p:nvPr/>
          </p:nvCxnSpPr>
          <p:spPr>
            <a:xfrm>
              <a:off x="814641" y="4605267"/>
              <a:ext cx="10346011" cy="20726"/>
            </a:xfrm>
            <a:prstGeom prst="line">
              <a:avLst/>
            </a:prstGeom>
            <a:ln w="57150">
              <a:solidFill>
                <a:srgbClr val="203C5B"/>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E383C78-0B74-EC2B-774F-D44F5AD4408B}"/>
                </a:ext>
              </a:extLst>
            </p:cNvPr>
            <p:cNvSpPr txBox="1"/>
            <p:nvPr/>
          </p:nvSpPr>
          <p:spPr>
            <a:xfrm rot="17901300">
              <a:off x="-125535" y="5020782"/>
              <a:ext cx="1109599" cy="276999"/>
            </a:xfrm>
            <a:prstGeom prst="rect">
              <a:avLst/>
            </a:prstGeom>
            <a:noFill/>
          </p:spPr>
          <p:txBody>
            <a:bodyPr wrap="none" rtlCol="0">
              <a:spAutoFit/>
            </a:bodyPr>
            <a:lstStyle/>
            <a:p>
              <a:r>
                <a:rPr lang="en-US" sz="1200" b="1" dirty="0">
                  <a:solidFill>
                    <a:srgbClr val="999999"/>
                  </a:solidFill>
                </a:rPr>
                <a:t>ENDF/B VII.0</a:t>
              </a:r>
            </a:p>
          </p:txBody>
        </p:sp>
        <p:sp>
          <p:nvSpPr>
            <p:cNvPr id="5" name="Oval 4">
              <a:extLst>
                <a:ext uri="{FF2B5EF4-FFF2-40B4-BE49-F238E27FC236}">
                  <a16:creationId xmlns:a16="http://schemas.microsoft.com/office/drawing/2014/main" id="{0A2EA985-3D75-0D59-7F9D-8687DCEDDD5A}"/>
                </a:ext>
              </a:extLst>
            </p:cNvPr>
            <p:cNvSpPr/>
            <p:nvPr/>
          </p:nvSpPr>
          <p:spPr>
            <a:xfrm>
              <a:off x="631761" y="4513827"/>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58C765-762D-41AB-D44A-D9EB49ADD5B9}"/>
                </a:ext>
              </a:extLst>
            </p:cNvPr>
            <p:cNvSpPr txBox="1"/>
            <p:nvPr/>
          </p:nvSpPr>
          <p:spPr>
            <a:xfrm rot="17901300">
              <a:off x="1569404" y="5020782"/>
              <a:ext cx="1109599" cy="276999"/>
            </a:xfrm>
            <a:prstGeom prst="rect">
              <a:avLst/>
            </a:prstGeom>
            <a:noFill/>
          </p:spPr>
          <p:txBody>
            <a:bodyPr wrap="none" rtlCol="0">
              <a:spAutoFit/>
            </a:bodyPr>
            <a:lstStyle/>
            <a:p>
              <a:r>
                <a:rPr lang="en-US" sz="1200" b="1" dirty="0">
                  <a:solidFill>
                    <a:srgbClr val="999999"/>
                  </a:solidFill>
                </a:rPr>
                <a:t>ENDF/B VII.1</a:t>
              </a:r>
            </a:p>
          </p:txBody>
        </p:sp>
        <p:sp>
          <p:nvSpPr>
            <p:cNvPr id="8" name="Oval 7">
              <a:extLst>
                <a:ext uri="{FF2B5EF4-FFF2-40B4-BE49-F238E27FC236}">
                  <a16:creationId xmlns:a16="http://schemas.microsoft.com/office/drawing/2014/main" id="{35DF253D-0242-324F-9521-9BA775A0CD53}"/>
                </a:ext>
              </a:extLst>
            </p:cNvPr>
            <p:cNvSpPr/>
            <p:nvPr/>
          </p:nvSpPr>
          <p:spPr>
            <a:xfrm>
              <a:off x="2326700" y="4513827"/>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32D00F5-DC5F-AD55-3C15-5F9407FCACB3}"/>
                </a:ext>
              </a:extLst>
            </p:cNvPr>
            <p:cNvSpPr txBox="1"/>
            <p:nvPr/>
          </p:nvSpPr>
          <p:spPr>
            <a:xfrm rot="17901300">
              <a:off x="2971617" y="5231934"/>
              <a:ext cx="1566491" cy="276999"/>
            </a:xfrm>
            <a:prstGeom prst="rect">
              <a:avLst/>
            </a:prstGeom>
            <a:noFill/>
          </p:spPr>
          <p:txBody>
            <a:bodyPr wrap="square" rtlCol="0">
              <a:spAutoFit/>
            </a:bodyPr>
            <a:lstStyle/>
            <a:p>
              <a:pPr algn="r"/>
              <a:r>
                <a:rPr lang="en-US" sz="1200" b="1" dirty="0">
                  <a:solidFill>
                    <a:srgbClr val="233C5B"/>
                  </a:solidFill>
                </a:rPr>
                <a:t>Batchelder et al</a:t>
              </a:r>
            </a:p>
          </p:txBody>
        </p:sp>
        <p:sp>
          <p:nvSpPr>
            <p:cNvPr id="15" name="Oval 14">
              <a:extLst>
                <a:ext uri="{FF2B5EF4-FFF2-40B4-BE49-F238E27FC236}">
                  <a16:creationId xmlns:a16="http://schemas.microsoft.com/office/drawing/2014/main" id="{DCBE9463-686D-3B9E-5310-7A76B664CC98}"/>
                </a:ext>
              </a:extLst>
            </p:cNvPr>
            <p:cNvSpPr/>
            <p:nvPr/>
          </p:nvSpPr>
          <p:spPr>
            <a:xfrm>
              <a:off x="4065856" y="4523943"/>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E1DA672-334F-7E3C-4256-BEDAFB4547A9}"/>
                </a:ext>
              </a:extLst>
            </p:cNvPr>
            <p:cNvSpPr txBox="1"/>
            <p:nvPr/>
          </p:nvSpPr>
          <p:spPr>
            <a:xfrm rot="17901300">
              <a:off x="4679412" y="5221820"/>
              <a:ext cx="1566491" cy="276999"/>
            </a:xfrm>
            <a:prstGeom prst="rect">
              <a:avLst/>
            </a:prstGeom>
            <a:noFill/>
          </p:spPr>
          <p:txBody>
            <a:bodyPr wrap="square" rtlCol="0">
              <a:spAutoFit/>
            </a:bodyPr>
            <a:lstStyle/>
            <a:p>
              <a:pPr algn="r"/>
              <a:r>
                <a:rPr lang="en-US" sz="1200" b="1" dirty="0">
                  <a:solidFill>
                    <a:srgbClr val="999999"/>
                  </a:solidFill>
                </a:rPr>
                <a:t>Kuvin et al</a:t>
              </a:r>
            </a:p>
          </p:txBody>
        </p:sp>
        <p:sp>
          <p:nvSpPr>
            <p:cNvPr id="17" name="Oval 16">
              <a:extLst>
                <a:ext uri="{FF2B5EF4-FFF2-40B4-BE49-F238E27FC236}">
                  <a16:creationId xmlns:a16="http://schemas.microsoft.com/office/drawing/2014/main" id="{FED9EB51-CC84-DA21-3743-69B89E6D6406}"/>
                </a:ext>
              </a:extLst>
            </p:cNvPr>
            <p:cNvSpPr/>
            <p:nvPr/>
          </p:nvSpPr>
          <p:spPr>
            <a:xfrm>
              <a:off x="5773651" y="4513829"/>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979C04C-EB56-7F16-578C-0383088346CD}"/>
                </a:ext>
              </a:extLst>
            </p:cNvPr>
            <p:cNvSpPr txBox="1"/>
            <p:nvPr/>
          </p:nvSpPr>
          <p:spPr>
            <a:xfrm rot="17901300">
              <a:off x="6425785" y="5231320"/>
              <a:ext cx="1566491" cy="276999"/>
            </a:xfrm>
            <a:prstGeom prst="rect">
              <a:avLst/>
            </a:prstGeom>
            <a:noFill/>
          </p:spPr>
          <p:txBody>
            <a:bodyPr wrap="square" rtlCol="0">
              <a:spAutoFit/>
            </a:bodyPr>
            <a:lstStyle/>
            <a:p>
              <a:pPr algn="r"/>
              <a:r>
                <a:rPr lang="en-US" sz="1200" b="1" dirty="0">
                  <a:solidFill>
                    <a:srgbClr val="999999"/>
                  </a:solidFill>
                </a:rPr>
                <a:t>Warren</a:t>
              </a:r>
            </a:p>
          </p:txBody>
        </p:sp>
        <p:sp>
          <p:nvSpPr>
            <p:cNvPr id="19" name="Oval 18">
              <a:extLst>
                <a:ext uri="{FF2B5EF4-FFF2-40B4-BE49-F238E27FC236}">
                  <a16:creationId xmlns:a16="http://schemas.microsoft.com/office/drawing/2014/main" id="{5DF9234C-0C30-50DB-12AC-FE0ECC5EF708}"/>
                </a:ext>
              </a:extLst>
            </p:cNvPr>
            <p:cNvSpPr/>
            <p:nvPr/>
          </p:nvSpPr>
          <p:spPr>
            <a:xfrm>
              <a:off x="7520024" y="4523329"/>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6A1EA66-B37F-6366-4A63-387059F26F33}"/>
                </a:ext>
              </a:extLst>
            </p:cNvPr>
            <p:cNvSpPr txBox="1"/>
            <p:nvPr/>
          </p:nvSpPr>
          <p:spPr>
            <a:xfrm rot="17901300">
              <a:off x="8045067" y="5300622"/>
              <a:ext cx="1702411" cy="276999"/>
            </a:xfrm>
            <a:prstGeom prst="rect">
              <a:avLst/>
            </a:prstGeom>
            <a:noFill/>
          </p:spPr>
          <p:txBody>
            <a:bodyPr wrap="square" rtlCol="0">
              <a:spAutoFit/>
            </a:bodyPr>
            <a:lstStyle/>
            <a:p>
              <a:pPr algn="r"/>
              <a:r>
                <a:rPr lang="en-US" sz="1200" b="1" dirty="0">
                  <a:solidFill>
                    <a:srgbClr val="999999"/>
                  </a:solidFill>
                </a:rPr>
                <a:t>Berkeley NEUP</a:t>
              </a:r>
            </a:p>
          </p:txBody>
        </p:sp>
        <p:sp>
          <p:nvSpPr>
            <p:cNvPr id="22" name="Oval 21">
              <a:extLst>
                <a:ext uri="{FF2B5EF4-FFF2-40B4-BE49-F238E27FC236}">
                  <a16:creationId xmlns:a16="http://schemas.microsoft.com/office/drawing/2014/main" id="{91090F44-ED35-4ED0-215E-DF93C8F6205A}"/>
                </a:ext>
              </a:extLst>
            </p:cNvPr>
            <p:cNvSpPr/>
            <p:nvPr/>
          </p:nvSpPr>
          <p:spPr>
            <a:xfrm>
              <a:off x="9239542" y="4532826"/>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5585EF1-55D4-132D-113F-A3DC858458E2}"/>
                </a:ext>
              </a:extLst>
            </p:cNvPr>
            <p:cNvSpPr txBox="1"/>
            <p:nvPr/>
          </p:nvSpPr>
          <p:spPr>
            <a:xfrm rot="17901300">
              <a:off x="9783297" y="5302349"/>
              <a:ext cx="1702411" cy="276999"/>
            </a:xfrm>
            <a:prstGeom prst="rect">
              <a:avLst/>
            </a:prstGeom>
            <a:noFill/>
          </p:spPr>
          <p:txBody>
            <a:bodyPr wrap="square" rtlCol="0">
              <a:spAutoFit/>
            </a:bodyPr>
            <a:lstStyle/>
            <a:p>
              <a:pPr algn="r"/>
              <a:r>
                <a:rPr lang="en-US" sz="1200" b="1" dirty="0">
                  <a:solidFill>
                    <a:srgbClr val="999999"/>
                  </a:solidFill>
                </a:rPr>
                <a:t>LANL/TP GAIN</a:t>
              </a:r>
            </a:p>
          </p:txBody>
        </p:sp>
        <p:sp>
          <p:nvSpPr>
            <p:cNvPr id="24" name="Oval 23">
              <a:extLst>
                <a:ext uri="{FF2B5EF4-FFF2-40B4-BE49-F238E27FC236}">
                  <a16:creationId xmlns:a16="http://schemas.microsoft.com/office/drawing/2014/main" id="{42AC9521-810E-6BCF-1A7D-54EB708C988A}"/>
                </a:ext>
              </a:extLst>
            </p:cNvPr>
            <p:cNvSpPr/>
            <p:nvPr/>
          </p:nvSpPr>
          <p:spPr>
            <a:xfrm>
              <a:off x="10977772" y="4534553"/>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8031DEA-5310-E20B-3838-82F6DC179F6F}"/>
                </a:ext>
              </a:extLst>
            </p:cNvPr>
            <p:cNvSpPr txBox="1"/>
            <p:nvPr/>
          </p:nvSpPr>
          <p:spPr>
            <a:xfrm>
              <a:off x="457304" y="4257554"/>
              <a:ext cx="524503" cy="276999"/>
            </a:xfrm>
            <a:prstGeom prst="rect">
              <a:avLst/>
            </a:prstGeom>
            <a:noFill/>
          </p:spPr>
          <p:txBody>
            <a:bodyPr wrap="none" rtlCol="0">
              <a:spAutoFit/>
            </a:bodyPr>
            <a:lstStyle/>
            <a:p>
              <a:r>
                <a:rPr lang="en-US" sz="1200" b="1" dirty="0">
                  <a:solidFill>
                    <a:srgbClr val="999999"/>
                  </a:solidFill>
                </a:rPr>
                <a:t>2006</a:t>
              </a:r>
            </a:p>
          </p:txBody>
        </p:sp>
        <p:sp>
          <p:nvSpPr>
            <p:cNvPr id="26" name="TextBox 25">
              <a:extLst>
                <a:ext uri="{FF2B5EF4-FFF2-40B4-BE49-F238E27FC236}">
                  <a16:creationId xmlns:a16="http://schemas.microsoft.com/office/drawing/2014/main" id="{3245A724-449C-C7F2-D00E-2DD1285C4ED0}"/>
                </a:ext>
              </a:extLst>
            </p:cNvPr>
            <p:cNvSpPr txBox="1"/>
            <p:nvPr/>
          </p:nvSpPr>
          <p:spPr>
            <a:xfrm>
              <a:off x="2155888" y="4257554"/>
              <a:ext cx="516039" cy="276999"/>
            </a:xfrm>
            <a:prstGeom prst="rect">
              <a:avLst/>
            </a:prstGeom>
            <a:noFill/>
          </p:spPr>
          <p:txBody>
            <a:bodyPr wrap="none" rtlCol="0">
              <a:spAutoFit/>
            </a:bodyPr>
            <a:lstStyle/>
            <a:p>
              <a:r>
                <a:rPr lang="en-US" sz="1200" b="1" dirty="0">
                  <a:solidFill>
                    <a:srgbClr val="999999"/>
                  </a:solidFill>
                </a:rPr>
                <a:t>2011</a:t>
              </a:r>
            </a:p>
          </p:txBody>
        </p:sp>
        <p:sp>
          <p:nvSpPr>
            <p:cNvPr id="28" name="TextBox 27">
              <a:extLst>
                <a:ext uri="{FF2B5EF4-FFF2-40B4-BE49-F238E27FC236}">
                  <a16:creationId xmlns:a16="http://schemas.microsoft.com/office/drawing/2014/main" id="{648A119C-0FB9-670C-E61F-44237EF3311F}"/>
                </a:ext>
              </a:extLst>
            </p:cNvPr>
            <p:cNvSpPr txBox="1"/>
            <p:nvPr/>
          </p:nvSpPr>
          <p:spPr>
            <a:xfrm>
              <a:off x="3902687" y="4263288"/>
              <a:ext cx="524503" cy="276999"/>
            </a:xfrm>
            <a:prstGeom prst="rect">
              <a:avLst/>
            </a:prstGeom>
            <a:noFill/>
          </p:spPr>
          <p:txBody>
            <a:bodyPr wrap="none" rtlCol="0">
              <a:spAutoFit/>
            </a:bodyPr>
            <a:lstStyle/>
            <a:p>
              <a:r>
                <a:rPr lang="en-US" sz="1200" b="1" dirty="0">
                  <a:solidFill>
                    <a:srgbClr val="233C5B"/>
                  </a:solidFill>
                </a:rPr>
                <a:t>2019</a:t>
              </a:r>
            </a:p>
          </p:txBody>
        </p:sp>
        <p:sp>
          <p:nvSpPr>
            <p:cNvPr id="29" name="TextBox 28">
              <a:extLst>
                <a:ext uri="{FF2B5EF4-FFF2-40B4-BE49-F238E27FC236}">
                  <a16:creationId xmlns:a16="http://schemas.microsoft.com/office/drawing/2014/main" id="{EF88EE21-4A60-505A-CBE2-B0A29E721513}"/>
                </a:ext>
              </a:extLst>
            </p:cNvPr>
            <p:cNvSpPr txBox="1"/>
            <p:nvPr/>
          </p:nvSpPr>
          <p:spPr>
            <a:xfrm>
              <a:off x="5586931" y="4263510"/>
              <a:ext cx="524503" cy="276999"/>
            </a:xfrm>
            <a:prstGeom prst="rect">
              <a:avLst/>
            </a:prstGeom>
            <a:noFill/>
          </p:spPr>
          <p:txBody>
            <a:bodyPr wrap="none" rtlCol="0">
              <a:spAutoFit/>
            </a:bodyPr>
            <a:lstStyle/>
            <a:p>
              <a:r>
                <a:rPr lang="en-US" sz="1200" b="1" dirty="0">
                  <a:solidFill>
                    <a:srgbClr val="999999"/>
                  </a:solidFill>
                </a:rPr>
                <a:t>2020</a:t>
              </a:r>
            </a:p>
          </p:txBody>
        </p:sp>
        <p:sp>
          <p:nvSpPr>
            <p:cNvPr id="30" name="TextBox 29">
              <a:extLst>
                <a:ext uri="{FF2B5EF4-FFF2-40B4-BE49-F238E27FC236}">
                  <a16:creationId xmlns:a16="http://schemas.microsoft.com/office/drawing/2014/main" id="{A853BAEB-3F2D-C52B-1BA8-485866E21624}"/>
                </a:ext>
              </a:extLst>
            </p:cNvPr>
            <p:cNvSpPr txBox="1"/>
            <p:nvPr/>
          </p:nvSpPr>
          <p:spPr>
            <a:xfrm>
              <a:off x="7340001" y="4255827"/>
              <a:ext cx="524503" cy="276999"/>
            </a:xfrm>
            <a:prstGeom prst="rect">
              <a:avLst/>
            </a:prstGeom>
            <a:noFill/>
          </p:spPr>
          <p:txBody>
            <a:bodyPr wrap="none" rtlCol="0">
              <a:spAutoFit/>
            </a:bodyPr>
            <a:lstStyle/>
            <a:p>
              <a:r>
                <a:rPr lang="en-US" sz="1200" b="1" dirty="0">
                  <a:solidFill>
                    <a:srgbClr val="999999"/>
                  </a:solidFill>
                </a:rPr>
                <a:t>2021</a:t>
              </a:r>
            </a:p>
          </p:txBody>
        </p:sp>
        <p:sp>
          <p:nvSpPr>
            <p:cNvPr id="31" name="TextBox 30">
              <a:extLst>
                <a:ext uri="{FF2B5EF4-FFF2-40B4-BE49-F238E27FC236}">
                  <a16:creationId xmlns:a16="http://schemas.microsoft.com/office/drawing/2014/main" id="{7E187D0D-F501-EF1C-3CB2-AF85032B5775}"/>
                </a:ext>
              </a:extLst>
            </p:cNvPr>
            <p:cNvSpPr txBox="1"/>
            <p:nvPr/>
          </p:nvSpPr>
          <p:spPr>
            <a:xfrm>
              <a:off x="9068730" y="4250706"/>
              <a:ext cx="524503" cy="276999"/>
            </a:xfrm>
            <a:prstGeom prst="rect">
              <a:avLst/>
            </a:prstGeom>
            <a:noFill/>
          </p:spPr>
          <p:txBody>
            <a:bodyPr wrap="none" rtlCol="0">
              <a:spAutoFit/>
            </a:bodyPr>
            <a:lstStyle/>
            <a:p>
              <a:r>
                <a:rPr lang="en-US" sz="1200" b="1" dirty="0">
                  <a:solidFill>
                    <a:srgbClr val="999999"/>
                  </a:solidFill>
                </a:rPr>
                <a:t>2021</a:t>
              </a:r>
            </a:p>
          </p:txBody>
        </p:sp>
        <p:sp>
          <p:nvSpPr>
            <p:cNvPr id="32" name="TextBox 31">
              <a:extLst>
                <a:ext uri="{FF2B5EF4-FFF2-40B4-BE49-F238E27FC236}">
                  <a16:creationId xmlns:a16="http://schemas.microsoft.com/office/drawing/2014/main" id="{CE4CFB78-8585-46C4-DC65-EBA6596CA856}"/>
                </a:ext>
              </a:extLst>
            </p:cNvPr>
            <p:cNvSpPr txBox="1"/>
            <p:nvPr/>
          </p:nvSpPr>
          <p:spPr>
            <a:xfrm>
              <a:off x="10592757" y="4252351"/>
              <a:ext cx="915635" cy="276999"/>
            </a:xfrm>
            <a:prstGeom prst="rect">
              <a:avLst/>
            </a:prstGeom>
            <a:noFill/>
          </p:spPr>
          <p:txBody>
            <a:bodyPr wrap="none" rtlCol="0">
              <a:spAutoFit/>
            </a:bodyPr>
            <a:lstStyle/>
            <a:p>
              <a:r>
                <a:rPr lang="en-US" sz="1200" b="1" dirty="0">
                  <a:solidFill>
                    <a:srgbClr val="999999"/>
                  </a:solidFill>
                </a:rPr>
                <a:t>2022-2024</a:t>
              </a:r>
            </a:p>
          </p:txBody>
        </p:sp>
      </p:grpSp>
      <p:pic>
        <p:nvPicPr>
          <p:cNvPr id="36" name="Picture 35">
            <a:extLst>
              <a:ext uri="{FF2B5EF4-FFF2-40B4-BE49-F238E27FC236}">
                <a16:creationId xmlns:a16="http://schemas.microsoft.com/office/drawing/2014/main" id="{BF24BE9B-35F6-9A82-9CFB-28C72D4902F6}"/>
              </a:ext>
            </a:extLst>
          </p:cNvPr>
          <p:cNvPicPr>
            <a:picLocks noChangeAspect="1"/>
          </p:cNvPicPr>
          <p:nvPr/>
        </p:nvPicPr>
        <p:blipFill rotWithShape="1">
          <a:blip r:embed="rId2">
            <a:extLst>
              <a:ext uri="{28A0092B-C50C-407E-A947-70E740481C1C}">
                <a14:useLocalDpi xmlns:a14="http://schemas.microsoft.com/office/drawing/2010/main" val="0"/>
              </a:ext>
            </a:extLst>
          </a:blip>
          <a:srcRect l="35463" t="43568" r="29161" b="10784"/>
          <a:stretch/>
        </p:blipFill>
        <p:spPr>
          <a:xfrm>
            <a:off x="7762166" y="1708097"/>
            <a:ext cx="2059781" cy="2028644"/>
          </a:xfrm>
          <a:prstGeom prst="rect">
            <a:avLst/>
          </a:prstGeom>
          <a:ln w="19050">
            <a:solidFill>
              <a:srgbClr val="233C5B"/>
            </a:solidFill>
          </a:ln>
        </p:spPr>
      </p:pic>
      <p:sp>
        <p:nvSpPr>
          <p:cNvPr id="38" name="TextBox 37">
            <a:extLst>
              <a:ext uri="{FF2B5EF4-FFF2-40B4-BE49-F238E27FC236}">
                <a16:creationId xmlns:a16="http://schemas.microsoft.com/office/drawing/2014/main" id="{55598713-1339-7D20-51E4-C43D5FB6BB0E}"/>
              </a:ext>
            </a:extLst>
          </p:cNvPr>
          <p:cNvSpPr txBox="1"/>
          <p:nvPr/>
        </p:nvSpPr>
        <p:spPr>
          <a:xfrm rot="16200000">
            <a:off x="7098798" y="2572756"/>
            <a:ext cx="872355" cy="246221"/>
          </a:xfrm>
          <a:prstGeom prst="rect">
            <a:avLst/>
          </a:prstGeom>
          <a:noFill/>
        </p:spPr>
        <p:txBody>
          <a:bodyPr wrap="none" rtlCol="0">
            <a:spAutoFit/>
          </a:bodyPr>
          <a:lstStyle/>
          <a:p>
            <a:r>
              <a:rPr lang="en-US" sz="1000" b="1" dirty="0">
                <a:solidFill>
                  <a:srgbClr val="000000"/>
                </a:solidFill>
              </a:rPr>
              <a:t>Covariance</a:t>
            </a:r>
          </a:p>
        </p:txBody>
      </p:sp>
      <p:sp>
        <p:nvSpPr>
          <p:cNvPr id="39" name="Rectangle 38">
            <a:extLst>
              <a:ext uri="{FF2B5EF4-FFF2-40B4-BE49-F238E27FC236}">
                <a16:creationId xmlns:a16="http://schemas.microsoft.com/office/drawing/2014/main" id="{AFD0C423-0688-2A22-3CAA-7FFE675B68B4}"/>
              </a:ext>
            </a:extLst>
          </p:cNvPr>
          <p:cNvSpPr/>
          <p:nvPr/>
        </p:nvSpPr>
        <p:spPr>
          <a:xfrm>
            <a:off x="4556760" y="1425161"/>
            <a:ext cx="1950720" cy="1148603"/>
          </a:xfrm>
          <a:prstGeom prst="rect">
            <a:avLst/>
          </a:prstGeom>
          <a:solidFill>
            <a:schemeClr val="accent5"/>
          </a:solidFill>
          <a:ln w="9525">
            <a:solidFill>
              <a:srgbClr val="233C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Non-Statistical Structure Observed</a:t>
            </a:r>
          </a:p>
          <a:p>
            <a:r>
              <a:rPr lang="en-US" sz="1400" dirty="0">
                <a:solidFill>
                  <a:schemeClr val="tx1"/>
                </a:solidFill>
              </a:rPr>
              <a:t>Large discrepancy where there is no covariance</a:t>
            </a:r>
          </a:p>
        </p:txBody>
      </p:sp>
      <p:sp>
        <p:nvSpPr>
          <p:cNvPr id="10" name="TextBox 9">
            <a:extLst>
              <a:ext uri="{FF2B5EF4-FFF2-40B4-BE49-F238E27FC236}">
                <a16:creationId xmlns:a16="http://schemas.microsoft.com/office/drawing/2014/main" id="{D888F001-385A-B120-3564-2F3AA0673D97}"/>
              </a:ext>
            </a:extLst>
          </p:cNvPr>
          <p:cNvSpPr txBox="1"/>
          <p:nvPr/>
        </p:nvSpPr>
        <p:spPr>
          <a:xfrm>
            <a:off x="7899326" y="2759053"/>
            <a:ext cx="654346" cy="1015663"/>
          </a:xfrm>
          <a:prstGeom prst="rect">
            <a:avLst/>
          </a:prstGeom>
          <a:noFill/>
        </p:spPr>
        <p:txBody>
          <a:bodyPr wrap="none" rtlCol="0">
            <a:spAutoFit/>
          </a:bodyPr>
          <a:lstStyle/>
          <a:p>
            <a:r>
              <a:rPr lang="en-US" sz="6000" b="1" dirty="0">
                <a:solidFill>
                  <a:srgbClr val="F36E21"/>
                </a:solidFill>
              </a:rPr>
              <a:t>?</a:t>
            </a:r>
          </a:p>
        </p:txBody>
      </p:sp>
      <p:pic>
        <p:nvPicPr>
          <p:cNvPr id="11" name="Picture 2">
            <a:extLst>
              <a:ext uri="{FF2B5EF4-FFF2-40B4-BE49-F238E27FC236}">
                <a16:creationId xmlns:a16="http://schemas.microsoft.com/office/drawing/2014/main" id="{5BFB4086-467E-B26D-E47B-8BCD8B532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36" y="1425161"/>
            <a:ext cx="3848100" cy="2590800"/>
          </a:xfrm>
          <a:prstGeom prst="rect">
            <a:avLst/>
          </a:prstGeom>
          <a:solidFill>
            <a:schemeClr val="bg1"/>
          </a:solidFill>
          <a:ln>
            <a:solidFill>
              <a:srgbClr val="233C5B"/>
            </a:solidFill>
          </a:ln>
        </p:spPr>
      </p:pic>
    </p:spTree>
    <p:extLst>
      <p:ext uri="{BB962C8B-B14F-4D97-AF65-F5344CB8AC3E}">
        <p14:creationId xmlns:p14="http://schemas.microsoft.com/office/powerpoint/2010/main" val="2537499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8ED4723C-3039-3DEF-257E-6B090586C935}"/>
              </a:ext>
            </a:extLst>
          </p:cNvPr>
          <p:cNvSpPr/>
          <p:nvPr/>
        </p:nvSpPr>
        <p:spPr>
          <a:xfrm>
            <a:off x="7338060" y="1468527"/>
            <a:ext cx="2667000" cy="25093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831CBC06-E313-849A-B87F-71EDDB7544FA}"/>
              </a:ext>
            </a:extLst>
          </p:cNvPr>
          <p:cNvSpPr>
            <a:spLocks noGrp="1"/>
          </p:cNvSpPr>
          <p:nvPr>
            <p:ph type="body" sz="quarter" idx="10"/>
          </p:nvPr>
        </p:nvSpPr>
        <p:spPr>
          <a:xfrm>
            <a:off x="647700" y="542842"/>
            <a:ext cx="10896600" cy="553998"/>
          </a:xfrm>
        </p:spPr>
        <p:txBody>
          <a:bodyPr/>
          <a:lstStyle/>
          <a:p>
            <a:r>
              <a:rPr lang="en-US" sz="4000" dirty="0"/>
              <a:t>Recent History of Chlorine Nuclear Data</a:t>
            </a:r>
          </a:p>
        </p:txBody>
      </p:sp>
      <p:sp>
        <p:nvSpPr>
          <p:cNvPr id="7" name="Slide Number Placeholder 6">
            <a:extLst>
              <a:ext uri="{FF2B5EF4-FFF2-40B4-BE49-F238E27FC236}">
                <a16:creationId xmlns:a16="http://schemas.microsoft.com/office/drawing/2014/main" id="{CDC08388-174A-9CF1-3589-09A22B63DAA5}"/>
              </a:ext>
            </a:extLst>
          </p:cNvPr>
          <p:cNvSpPr>
            <a:spLocks noGrp="1"/>
          </p:cNvSpPr>
          <p:nvPr>
            <p:ph type="sldNum" sz="quarter" idx="4294967295"/>
          </p:nvPr>
        </p:nvSpPr>
        <p:spPr>
          <a:xfrm>
            <a:off x="9448800" y="6429375"/>
            <a:ext cx="2743200" cy="365125"/>
          </a:xfrm>
        </p:spPr>
        <p:txBody>
          <a:bodyPr/>
          <a:lstStyle/>
          <a:p>
            <a:fld id="{724E6082-8105-5B4D-97FC-923E76D73144}" type="slidenum">
              <a:rPr lang="en-US" smtClean="0"/>
              <a:pPr/>
              <a:t>7</a:t>
            </a:fld>
            <a:endParaRPr lang="en-US" dirty="0"/>
          </a:p>
        </p:txBody>
      </p:sp>
      <p:grpSp>
        <p:nvGrpSpPr>
          <p:cNvPr id="35" name="Group 34">
            <a:extLst>
              <a:ext uri="{FF2B5EF4-FFF2-40B4-BE49-F238E27FC236}">
                <a16:creationId xmlns:a16="http://schemas.microsoft.com/office/drawing/2014/main" id="{D13DCA98-6F39-D19B-01B6-8739E1AB36F3}"/>
              </a:ext>
            </a:extLst>
          </p:cNvPr>
          <p:cNvGrpSpPr/>
          <p:nvPr/>
        </p:nvGrpSpPr>
        <p:grpSpPr>
          <a:xfrm>
            <a:off x="487187" y="4250706"/>
            <a:ext cx="11217627" cy="2041348"/>
            <a:chOff x="290765" y="4250706"/>
            <a:chExt cx="11217627" cy="2041348"/>
          </a:xfrm>
        </p:grpSpPr>
        <p:cxnSp>
          <p:nvCxnSpPr>
            <p:cNvPr id="3" name="Straight Connector 2">
              <a:extLst>
                <a:ext uri="{FF2B5EF4-FFF2-40B4-BE49-F238E27FC236}">
                  <a16:creationId xmlns:a16="http://schemas.microsoft.com/office/drawing/2014/main" id="{6BDE221E-F32A-16C4-47A1-701B8B1AE546}"/>
                </a:ext>
              </a:extLst>
            </p:cNvPr>
            <p:cNvCxnSpPr>
              <a:cxnSpLocks/>
              <a:stCxn id="5" idx="6"/>
              <a:endCxn id="24" idx="6"/>
            </p:cNvCxnSpPr>
            <p:nvPr/>
          </p:nvCxnSpPr>
          <p:spPr>
            <a:xfrm>
              <a:off x="814641" y="4605267"/>
              <a:ext cx="10346011" cy="20726"/>
            </a:xfrm>
            <a:prstGeom prst="line">
              <a:avLst/>
            </a:prstGeom>
            <a:ln w="57150">
              <a:solidFill>
                <a:srgbClr val="203C5B"/>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E383C78-0B74-EC2B-774F-D44F5AD4408B}"/>
                </a:ext>
              </a:extLst>
            </p:cNvPr>
            <p:cNvSpPr txBox="1"/>
            <p:nvPr/>
          </p:nvSpPr>
          <p:spPr>
            <a:xfrm rot="17901300">
              <a:off x="-125535" y="5020782"/>
              <a:ext cx="1109599" cy="276999"/>
            </a:xfrm>
            <a:prstGeom prst="rect">
              <a:avLst/>
            </a:prstGeom>
            <a:noFill/>
          </p:spPr>
          <p:txBody>
            <a:bodyPr wrap="none" rtlCol="0">
              <a:spAutoFit/>
            </a:bodyPr>
            <a:lstStyle/>
            <a:p>
              <a:r>
                <a:rPr lang="en-US" sz="1200" b="1" dirty="0">
                  <a:solidFill>
                    <a:srgbClr val="999999"/>
                  </a:solidFill>
                </a:rPr>
                <a:t>ENDF/B VII.0</a:t>
              </a:r>
            </a:p>
          </p:txBody>
        </p:sp>
        <p:sp>
          <p:nvSpPr>
            <p:cNvPr id="5" name="Oval 4">
              <a:extLst>
                <a:ext uri="{FF2B5EF4-FFF2-40B4-BE49-F238E27FC236}">
                  <a16:creationId xmlns:a16="http://schemas.microsoft.com/office/drawing/2014/main" id="{0A2EA985-3D75-0D59-7F9D-8687DCEDDD5A}"/>
                </a:ext>
              </a:extLst>
            </p:cNvPr>
            <p:cNvSpPr/>
            <p:nvPr/>
          </p:nvSpPr>
          <p:spPr>
            <a:xfrm>
              <a:off x="631761" y="4513827"/>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58C765-762D-41AB-D44A-D9EB49ADD5B9}"/>
                </a:ext>
              </a:extLst>
            </p:cNvPr>
            <p:cNvSpPr txBox="1"/>
            <p:nvPr/>
          </p:nvSpPr>
          <p:spPr>
            <a:xfrm rot="17901300">
              <a:off x="1569404" y="5020782"/>
              <a:ext cx="1109599" cy="276999"/>
            </a:xfrm>
            <a:prstGeom prst="rect">
              <a:avLst/>
            </a:prstGeom>
            <a:noFill/>
          </p:spPr>
          <p:txBody>
            <a:bodyPr wrap="none" rtlCol="0">
              <a:spAutoFit/>
            </a:bodyPr>
            <a:lstStyle/>
            <a:p>
              <a:r>
                <a:rPr lang="en-US" sz="1200" b="1" dirty="0">
                  <a:solidFill>
                    <a:srgbClr val="999999"/>
                  </a:solidFill>
                </a:rPr>
                <a:t>ENDF/B VII.1</a:t>
              </a:r>
            </a:p>
          </p:txBody>
        </p:sp>
        <p:sp>
          <p:nvSpPr>
            <p:cNvPr id="8" name="Oval 7">
              <a:extLst>
                <a:ext uri="{FF2B5EF4-FFF2-40B4-BE49-F238E27FC236}">
                  <a16:creationId xmlns:a16="http://schemas.microsoft.com/office/drawing/2014/main" id="{35DF253D-0242-324F-9521-9BA775A0CD53}"/>
                </a:ext>
              </a:extLst>
            </p:cNvPr>
            <p:cNvSpPr/>
            <p:nvPr/>
          </p:nvSpPr>
          <p:spPr>
            <a:xfrm>
              <a:off x="2326700" y="4513827"/>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32D00F5-DC5F-AD55-3C15-5F9407FCACB3}"/>
                </a:ext>
              </a:extLst>
            </p:cNvPr>
            <p:cNvSpPr txBox="1"/>
            <p:nvPr/>
          </p:nvSpPr>
          <p:spPr>
            <a:xfrm rot="17901300">
              <a:off x="2971617" y="5231934"/>
              <a:ext cx="1566491" cy="276999"/>
            </a:xfrm>
            <a:prstGeom prst="rect">
              <a:avLst/>
            </a:prstGeom>
            <a:noFill/>
          </p:spPr>
          <p:txBody>
            <a:bodyPr wrap="square" rtlCol="0">
              <a:spAutoFit/>
            </a:bodyPr>
            <a:lstStyle/>
            <a:p>
              <a:pPr algn="r"/>
              <a:r>
                <a:rPr lang="en-US" sz="1200" b="1" dirty="0">
                  <a:solidFill>
                    <a:srgbClr val="999999"/>
                  </a:solidFill>
                </a:rPr>
                <a:t>Batchelder et al</a:t>
              </a:r>
            </a:p>
          </p:txBody>
        </p:sp>
        <p:sp>
          <p:nvSpPr>
            <p:cNvPr id="15" name="Oval 14">
              <a:extLst>
                <a:ext uri="{FF2B5EF4-FFF2-40B4-BE49-F238E27FC236}">
                  <a16:creationId xmlns:a16="http://schemas.microsoft.com/office/drawing/2014/main" id="{DCBE9463-686D-3B9E-5310-7A76B664CC98}"/>
                </a:ext>
              </a:extLst>
            </p:cNvPr>
            <p:cNvSpPr/>
            <p:nvPr/>
          </p:nvSpPr>
          <p:spPr>
            <a:xfrm>
              <a:off x="4065856" y="4523943"/>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E1DA672-334F-7E3C-4256-BEDAFB4547A9}"/>
                </a:ext>
              </a:extLst>
            </p:cNvPr>
            <p:cNvSpPr txBox="1"/>
            <p:nvPr/>
          </p:nvSpPr>
          <p:spPr>
            <a:xfrm rot="17901300">
              <a:off x="4679412" y="5221820"/>
              <a:ext cx="1566491" cy="276999"/>
            </a:xfrm>
            <a:prstGeom prst="rect">
              <a:avLst/>
            </a:prstGeom>
            <a:noFill/>
          </p:spPr>
          <p:txBody>
            <a:bodyPr wrap="square" rtlCol="0">
              <a:spAutoFit/>
            </a:bodyPr>
            <a:lstStyle/>
            <a:p>
              <a:pPr algn="r"/>
              <a:r>
                <a:rPr lang="en-US" sz="1200" b="1" dirty="0">
                  <a:solidFill>
                    <a:srgbClr val="233C5B"/>
                  </a:solidFill>
                </a:rPr>
                <a:t>Kuvin et al</a:t>
              </a:r>
            </a:p>
          </p:txBody>
        </p:sp>
        <p:sp>
          <p:nvSpPr>
            <p:cNvPr id="17" name="Oval 16">
              <a:extLst>
                <a:ext uri="{FF2B5EF4-FFF2-40B4-BE49-F238E27FC236}">
                  <a16:creationId xmlns:a16="http://schemas.microsoft.com/office/drawing/2014/main" id="{FED9EB51-CC84-DA21-3743-69B89E6D6406}"/>
                </a:ext>
              </a:extLst>
            </p:cNvPr>
            <p:cNvSpPr/>
            <p:nvPr/>
          </p:nvSpPr>
          <p:spPr>
            <a:xfrm>
              <a:off x="5773651" y="4513829"/>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979C04C-EB56-7F16-578C-0383088346CD}"/>
                </a:ext>
              </a:extLst>
            </p:cNvPr>
            <p:cNvSpPr txBox="1"/>
            <p:nvPr/>
          </p:nvSpPr>
          <p:spPr>
            <a:xfrm rot="17901300">
              <a:off x="6425785" y="5231320"/>
              <a:ext cx="1566491" cy="276999"/>
            </a:xfrm>
            <a:prstGeom prst="rect">
              <a:avLst/>
            </a:prstGeom>
            <a:noFill/>
          </p:spPr>
          <p:txBody>
            <a:bodyPr wrap="square" rtlCol="0">
              <a:spAutoFit/>
            </a:bodyPr>
            <a:lstStyle/>
            <a:p>
              <a:pPr algn="r"/>
              <a:r>
                <a:rPr lang="en-US" sz="1200" b="1" dirty="0">
                  <a:solidFill>
                    <a:srgbClr val="999999"/>
                  </a:solidFill>
                </a:rPr>
                <a:t>Warren</a:t>
              </a:r>
            </a:p>
          </p:txBody>
        </p:sp>
        <p:sp>
          <p:nvSpPr>
            <p:cNvPr id="19" name="Oval 18">
              <a:extLst>
                <a:ext uri="{FF2B5EF4-FFF2-40B4-BE49-F238E27FC236}">
                  <a16:creationId xmlns:a16="http://schemas.microsoft.com/office/drawing/2014/main" id="{5DF9234C-0C30-50DB-12AC-FE0ECC5EF708}"/>
                </a:ext>
              </a:extLst>
            </p:cNvPr>
            <p:cNvSpPr/>
            <p:nvPr/>
          </p:nvSpPr>
          <p:spPr>
            <a:xfrm>
              <a:off x="7520024" y="4523329"/>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6A1EA66-B37F-6366-4A63-387059F26F33}"/>
                </a:ext>
              </a:extLst>
            </p:cNvPr>
            <p:cNvSpPr txBox="1"/>
            <p:nvPr/>
          </p:nvSpPr>
          <p:spPr>
            <a:xfrm rot="17901300">
              <a:off x="8045067" y="5300622"/>
              <a:ext cx="1702411" cy="276999"/>
            </a:xfrm>
            <a:prstGeom prst="rect">
              <a:avLst/>
            </a:prstGeom>
            <a:noFill/>
          </p:spPr>
          <p:txBody>
            <a:bodyPr wrap="square" rtlCol="0">
              <a:spAutoFit/>
            </a:bodyPr>
            <a:lstStyle/>
            <a:p>
              <a:pPr algn="r"/>
              <a:r>
                <a:rPr lang="en-US" sz="1200" b="1" dirty="0">
                  <a:solidFill>
                    <a:srgbClr val="999999"/>
                  </a:solidFill>
                </a:rPr>
                <a:t>Berkeley NEUP</a:t>
              </a:r>
            </a:p>
          </p:txBody>
        </p:sp>
        <p:sp>
          <p:nvSpPr>
            <p:cNvPr id="22" name="Oval 21">
              <a:extLst>
                <a:ext uri="{FF2B5EF4-FFF2-40B4-BE49-F238E27FC236}">
                  <a16:creationId xmlns:a16="http://schemas.microsoft.com/office/drawing/2014/main" id="{91090F44-ED35-4ED0-215E-DF93C8F6205A}"/>
                </a:ext>
              </a:extLst>
            </p:cNvPr>
            <p:cNvSpPr/>
            <p:nvPr/>
          </p:nvSpPr>
          <p:spPr>
            <a:xfrm>
              <a:off x="9239542" y="4532826"/>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5585EF1-55D4-132D-113F-A3DC858458E2}"/>
                </a:ext>
              </a:extLst>
            </p:cNvPr>
            <p:cNvSpPr txBox="1"/>
            <p:nvPr/>
          </p:nvSpPr>
          <p:spPr>
            <a:xfrm rot="17901300">
              <a:off x="9783297" y="5302349"/>
              <a:ext cx="1702411" cy="276999"/>
            </a:xfrm>
            <a:prstGeom prst="rect">
              <a:avLst/>
            </a:prstGeom>
            <a:noFill/>
          </p:spPr>
          <p:txBody>
            <a:bodyPr wrap="square" rtlCol="0">
              <a:spAutoFit/>
            </a:bodyPr>
            <a:lstStyle/>
            <a:p>
              <a:pPr algn="r"/>
              <a:r>
                <a:rPr lang="en-US" sz="1200" b="1" dirty="0">
                  <a:solidFill>
                    <a:srgbClr val="999999"/>
                  </a:solidFill>
                </a:rPr>
                <a:t>LANL/TP GAIN</a:t>
              </a:r>
            </a:p>
          </p:txBody>
        </p:sp>
        <p:sp>
          <p:nvSpPr>
            <p:cNvPr id="24" name="Oval 23">
              <a:extLst>
                <a:ext uri="{FF2B5EF4-FFF2-40B4-BE49-F238E27FC236}">
                  <a16:creationId xmlns:a16="http://schemas.microsoft.com/office/drawing/2014/main" id="{42AC9521-810E-6BCF-1A7D-54EB708C988A}"/>
                </a:ext>
              </a:extLst>
            </p:cNvPr>
            <p:cNvSpPr/>
            <p:nvPr/>
          </p:nvSpPr>
          <p:spPr>
            <a:xfrm>
              <a:off x="10977772" y="4534553"/>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8031DEA-5310-E20B-3838-82F6DC179F6F}"/>
                </a:ext>
              </a:extLst>
            </p:cNvPr>
            <p:cNvSpPr txBox="1"/>
            <p:nvPr/>
          </p:nvSpPr>
          <p:spPr>
            <a:xfrm>
              <a:off x="457304" y="4257554"/>
              <a:ext cx="524503" cy="276999"/>
            </a:xfrm>
            <a:prstGeom prst="rect">
              <a:avLst/>
            </a:prstGeom>
            <a:noFill/>
          </p:spPr>
          <p:txBody>
            <a:bodyPr wrap="none" rtlCol="0">
              <a:spAutoFit/>
            </a:bodyPr>
            <a:lstStyle/>
            <a:p>
              <a:r>
                <a:rPr lang="en-US" sz="1200" b="1" dirty="0">
                  <a:solidFill>
                    <a:srgbClr val="999999"/>
                  </a:solidFill>
                </a:rPr>
                <a:t>2006</a:t>
              </a:r>
            </a:p>
          </p:txBody>
        </p:sp>
        <p:sp>
          <p:nvSpPr>
            <p:cNvPr id="26" name="TextBox 25">
              <a:extLst>
                <a:ext uri="{FF2B5EF4-FFF2-40B4-BE49-F238E27FC236}">
                  <a16:creationId xmlns:a16="http://schemas.microsoft.com/office/drawing/2014/main" id="{3245A724-449C-C7F2-D00E-2DD1285C4ED0}"/>
                </a:ext>
              </a:extLst>
            </p:cNvPr>
            <p:cNvSpPr txBox="1"/>
            <p:nvPr/>
          </p:nvSpPr>
          <p:spPr>
            <a:xfrm>
              <a:off x="2155888" y="4257554"/>
              <a:ext cx="516039" cy="276999"/>
            </a:xfrm>
            <a:prstGeom prst="rect">
              <a:avLst/>
            </a:prstGeom>
            <a:noFill/>
          </p:spPr>
          <p:txBody>
            <a:bodyPr wrap="none" rtlCol="0">
              <a:spAutoFit/>
            </a:bodyPr>
            <a:lstStyle/>
            <a:p>
              <a:r>
                <a:rPr lang="en-US" sz="1200" b="1" dirty="0">
                  <a:solidFill>
                    <a:srgbClr val="999999"/>
                  </a:solidFill>
                </a:rPr>
                <a:t>2011</a:t>
              </a:r>
            </a:p>
          </p:txBody>
        </p:sp>
        <p:sp>
          <p:nvSpPr>
            <p:cNvPr id="28" name="TextBox 27">
              <a:extLst>
                <a:ext uri="{FF2B5EF4-FFF2-40B4-BE49-F238E27FC236}">
                  <a16:creationId xmlns:a16="http://schemas.microsoft.com/office/drawing/2014/main" id="{648A119C-0FB9-670C-E61F-44237EF3311F}"/>
                </a:ext>
              </a:extLst>
            </p:cNvPr>
            <p:cNvSpPr txBox="1"/>
            <p:nvPr/>
          </p:nvSpPr>
          <p:spPr>
            <a:xfrm>
              <a:off x="3902687" y="4263288"/>
              <a:ext cx="524503" cy="276999"/>
            </a:xfrm>
            <a:prstGeom prst="rect">
              <a:avLst/>
            </a:prstGeom>
            <a:noFill/>
          </p:spPr>
          <p:txBody>
            <a:bodyPr wrap="none" rtlCol="0">
              <a:spAutoFit/>
            </a:bodyPr>
            <a:lstStyle/>
            <a:p>
              <a:r>
                <a:rPr lang="en-US" sz="1200" b="1" dirty="0">
                  <a:solidFill>
                    <a:srgbClr val="999999"/>
                  </a:solidFill>
                </a:rPr>
                <a:t>2019</a:t>
              </a:r>
            </a:p>
          </p:txBody>
        </p:sp>
        <p:sp>
          <p:nvSpPr>
            <p:cNvPr id="29" name="TextBox 28">
              <a:extLst>
                <a:ext uri="{FF2B5EF4-FFF2-40B4-BE49-F238E27FC236}">
                  <a16:creationId xmlns:a16="http://schemas.microsoft.com/office/drawing/2014/main" id="{EF88EE21-4A60-505A-CBE2-B0A29E721513}"/>
                </a:ext>
              </a:extLst>
            </p:cNvPr>
            <p:cNvSpPr txBox="1"/>
            <p:nvPr/>
          </p:nvSpPr>
          <p:spPr>
            <a:xfrm>
              <a:off x="5586931" y="4263510"/>
              <a:ext cx="524503" cy="276999"/>
            </a:xfrm>
            <a:prstGeom prst="rect">
              <a:avLst/>
            </a:prstGeom>
            <a:noFill/>
          </p:spPr>
          <p:txBody>
            <a:bodyPr wrap="none" rtlCol="0">
              <a:spAutoFit/>
            </a:bodyPr>
            <a:lstStyle/>
            <a:p>
              <a:r>
                <a:rPr lang="en-US" sz="1200" b="1" dirty="0">
                  <a:solidFill>
                    <a:srgbClr val="233C5B"/>
                  </a:solidFill>
                </a:rPr>
                <a:t>2020</a:t>
              </a:r>
            </a:p>
          </p:txBody>
        </p:sp>
        <p:sp>
          <p:nvSpPr>
            <p:cNvPr id="30" name="TextBox 29">
              <a:extLst>
                <a:ext uri="{FF2B5EF4-FFF2-40B4-BE49-F238E27FC236}">
                  <a16:creationId xmlns:a16="http://schemas.microsoft.com/office/drawing/2014/main" id="{A853BAEB-3F2D-C52B-1BA8-485866E21624}"/>
                </a:ext>
              </a:extLst>
            </p:cNvPr>
            <p:cNvSpPr txBox="1"/>
            <p:nvPr/>
          </p:nvSpPr>
          <p:spPr>
            <a:xfrm>
              <a:off x="7340001" y="4255827"/>
              <a:ext cx="524503" cy="276999"/>
            </a:xfrm>
            <a:prstGeom prst="rect">
              <a:avLst/>
            </a:prstGeom>
            <a:noFill/>
          </p:spPr>
          <p:txBody>
            <a:bodyPr wrap="none" rtlCol="0">
              <a:spAutoFit/>
            </a:bodyPr>
            <a:lstStyle/>
            <a:p>
              <a:r>
                <a:rPr lang="en-US" sz="1200" b="1" dirty="0">
                  <a:solidFill>
                    <a:srgbClr val="999999"/>
                  </a:solidFill>
                </a:rPr>
                <a:t>2021</a:t>
              </a:r>
            </a:p>
          </p:txBody>
        </p:sp>
        <p:sp>
          <p:nvSpPr>
            <p:cNvPr id="31" name="TextBox 30">
              <a:extLst>
                <a:ext uri="{FF2B5EF4-FFF2-40B4-BE49-F238E27FC236}">
                  <a16:creationId xmlns:a16="http://schemas.microsoft.com/office/drawing/2014/main" id="{7E187D0D-F501-EF1C-3CB2-AF85032B5775}"/>
                </a:ext>
              </a:extLst>
            </p:cNvPr>
            <p:cNvSpPr txBox="1"/>
            <p:nvPr/>
          </p:nvSpPr>
          <p:spPr>
            <a:xfrm>
              <a:off x="9068730" y="4250706"/>
              <a:ext cx="524503" cy="276999"/>
            </a:xfrm>
            <a:prstGeom prst="rect">
              <a:avLst/>
            </a:prstGeom>
            <a:noFill/>
          </p:spPr>
          <p:txBody>
            <a:bodyPr wrap="none" rtlCol="0">
              <a:spAutoFit/>
            </a:bodyPr>
            <a:lstStyle/>
            <a:p>
              <a:r>
                <a:rPr lang="en-US" sz="1200" b="1" dirty="0">
                  <a:solidFill>
                    <a:srgbClr val="999999"/>
                  </a:solidFill>
                </a:rPr>
                <a:t>2021</a:t>
              </a:r>
            </a:p>
          </p:txBody>
        </p:sp>
        <p:sp>
          <p:nvSpPr>
            <p:cNvPr id="32" name="TextBox 31">
              <a:extLst>
                <a:ext uri="{FF2B5EF4-FFF2-40B4-BE49-F238E27FC236}">
                  <a16:creationId xmlns:a16="http://schemas.microsoft.com/office/drawing/2014/main" id="{CE4CFB78-8585-46C4-DC65-EBA6596CA856}"/>
                </a:ext>
              </a:extLst>
            </p:cNvPr>
            <p:cNvSpPr txBox="1"/>
            <p:nvPr/>
          </p:nvSpPr>
          <p:spPr>
            <a:xfrm>
              <a:off x="10592757" y="4252351"/>
              <a:ext cx="915635" cy="276999"/>
            </a:xfrm>
            <a:prstGeom prst="rect">
              <a:avLst/>
            </a:prstGeom>
            <a:noFill/>
          </p:spPr>
          <p:txBody>
            <a:bodyPr wrap="none" rtlCol="0">
              <a:spAutoFit/>
            </a:bodyPr>
            <a:lstStyle/>
            <a:p>
              <a:r>
                <a:rPr lang="en-US" sz="1200" b="1" dirty="0">
                  <a:solidFill>
                    <a:srgbClr val="999999"/>
                  </a:solidFill>
                </a:rPr>
                <a:t>2022-2024</a:t>
              </a:r>
            </a:p>
          </p:txBody>
        </p:sp>
      </p:grpSp>
      <p:pic>
        <p:nvPicPr>
          <p:cNvPr id="36" name="Picture 35">
            <a:extLst>
              <a:ext uri="{FF2B5EF4-FFF2-40B4-BE49-F238E27FC236}">
                <a16:creationId xmlns:a16="http://schemas.microsoft.com/office/drawing/2014/main" id="{BF24BE9B-35F6-9A82-9CFB-28C72D4902F6}"/>
              </a:ext>
            </a:extLst>
          </p:cNvPr>
          <p:cNvPicPr>
            <a:picLocks noChangeAspect="1"/>
          </p:cNvPicPr>
          <p:nvPr/>
        </p:nvPicPr>
        <p:blipFill rotWithShape="1">
          <a:blip r:embed="rId2">
            <a:extLst>
              <a:ext uri="{28A0092B-C50C-407E-A947-70E740481C1C}">
                <a14:useLocalDpi xmlns:a14="http://schemas.microsoft.com/office/drawing/2010/main" val="0"/>
              </a:ext>
            </a:extLst>
          </a:blip>
          <a:srcRect l="35463" t="43568" r="29161" b="10784"/>
          <a:stretch/>
        </p:blipFill>
        <p:spPr>
          <a:xfrm>
            <a:off x="7762166" y="1708097"/>
            <a:ext cx="2059781" cy="2028644"/>
          </a:xfrm>
          <a:prstGeom prst="rect">
            <a:avLst/>
          </a:prstGeom>
          <a:ln w="19050">
            <a:solidFill>
              <a:srgbClr val="233C5B"/>
            </a:solidFill>
          </a:ln>
        </p:spPr>
      </p:pic>
      <p:sp>
        <p:nvSpPr>
          <p:cNvPr id="38" name="TextBox 37">
            <a:extLst>
              <a:ext uri="{FF2B5EF4-FFF2-40B4-BE49-F238E27FC236}">
                <a16:creationId xmlns:a16="http://schemas.microsoft.com/office/drawing/2014/main" id="{55598713-1339-7D20-51E4-C43D5FB6BB0E}"/>
              </a:ext>
            </a:extLst>
          </p:cNvPr>
          <p:cNvSpPr txBox="1"/>
          <p:nvPr/>
        </p:nvSpPr>
        <p:spPr>
          <a:xfrm rot="16200000">
            <a:off x="7098798" y="2572756"/>
            <a:ext cx="872355" cy="246221"/>
          </a:xfrm>
          <a:prstGeom prst="rect">
            <a:avLst/>
          </a:prstGeom>
          <a:noFill/>
        </p:spPr>
        <p:txBody>
          <a:bodyPr wrap="none" rtlCol="0">
            <a:spAutoFit/>
          </a:bodyPr>
          <a:lstStyle/>
          <a:p>
            <a:r>
              <a:rPr lang="en-US" sz="1000" b="1" dirty="0">
                <a:solidFill>
                  <a:srgbClr val="000000"/>
                </a:solidFill>
              </a:rPr>
              <a:t>Covariance</a:t>
            </a:r>
          </a:p>
        </p:txBody>
      </p:sp>
      <p:sp>
        <p:nvSpPr>
          <p:cNvPr id="39" name="Rectangle 38">
            <a:extLst>
              <a:ext uri="{FF2B5EF4-FFF2-40B4-BE49-F238E27FC236}">
                <a16:creationId xmlns:a16="http://schemas.microsoft.com/office/drawing/2014/main" id="{AFD0C423-0688-2A22-3CAA-7FFE675B68B4}"/>
              </a:ext>
            </a:extLst>
          </p:cNvPr>
          <p:cNvSpPr/>
          <p:nvPr/>
        </p:nvSpPr>
        <p:spPr>
          <a:xfrm>
            <a:off x="4556760" y="1425161"/>
            <a:ext cx="1950720" cy="744669"/>
          </a:xfrm>
          <a:prstGeom prst="rect">
            <a:avLst/>
          </a:prstGeom>
          <a:solidFill>
            <a:schemeClr val="accent5"/>
          </a:solidFill>
          <a:ln w="9525">
            <a:solidFill>
              <a:srgbClr val="233C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Non-Statistical Structures Corroborated</a:t>
            </a:r>
          </a:p>
        </p:txBody>
      </p:sp>
      <p:sp>
        <p:nvSpPr>
          <p:cNvPr id="10" name="TextBox 9">
            <a:extLst>
              <a:ext uri="{FF2B5EF4-FFF2-40B4-BE49-F238E27FC236}">
                <a16:creationId xmlns:a16="http://schemas.microsoft.com/office/drawing/2014/main" id="{9A225418-535E-A605-4AD8-8A74970C3500}"/>
              </a:ext>
            </a:extLst>
          </p:cNvPr>
          <p:cNvSpPr txBox="1"/>
          <p:nvPr/>
        </p:nvSpPr>
        <p:spPr>
          <a:xfrm>
            <a:off x="7899326" y="2759053"/>
            <a:ext cx="654346" cy="1015663"/>
          </a:xfrm>
          <a:prstGeom prst="rect">
            <a:avLst/>
          </a:prstGeom>
          <a:noFill/>
        </p:spPr>
        <p:txBody>
          <a:bodyPr wrap="none" rtlCol="0">
            <a:spAutoFit/>
          </a:bodyPr>
          <a:lstStyle/>
          <a:p>
            <a:r>
              <a:rPr lang="en-US" sz="6000" b="1" dirty="0">
                <a:solidFill>
                  <a:srgbClr val="F36E21"/>
                </a:solidFill>
              </a:rPr>
              <a:t>?</a:t>
            </a:r>
          </a:p>
        </p:txBody>
      </p:sp>
      <p:pic>
        <p:nvPicPr>
          <p:cNvPr id="11" name="Picture 2">
            <a:extLst>
              <a:ext uri="{FF2B5EF4-FFF2-40B4-BE49-F238E27FC236}">
                <a16:creationId xmlns:a16="http://schemas.microsoft.com/office/drawing/2014/main" id="{DC2402B2-F7D9-934E-61B6-A0E353949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36" y="1421709"/>
            <a:ext cx="3848100" cy="2590800"/>
          </a:xfrm>
          <a:prstGeom prst="rect">
            <a:avLst/>
          </a:prstGeom>
          <a:solidFill>
            <a:schemeClr val="bg1"/>
          </a:solidFill>
          <a:ln>
            <a:solidFill>
              <a:srgbClr val="233C5B"/>
            </a:solidFill>
          </a:ln>
        </p:spPr>
      </p:pic>
    </p:spTree>
    <p:extLst>
      <p:ext uri="{BB962C8B-B14F-4D97-AF65-F5344CB8AC3E}">
        <p14:creationId xmlns:p14="http://schemas.microsoft.com/office/powerpoint/2010/main" val="57432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8ED4723C-3039-3DEF-257E-6B090586C935}"/>
              </a:ext>
            </a:extLst>
          </p:cNvPr>
          <p:cNvSpPr/>
          <p:nvPr/>
        </p:nvSpPr>
        <p:spPr>
          <a:xfrm>
            <a:off x="7338060" y="1468527"/>
            <a:ext cx="2667000" cy="25093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831CBC06-E313-849A-B87F-71EDDB7544FA}"/>
              </a:ext>
            </a:extLst>
          </p:cNvPr>
          <p:cNvSpPr>
            <a:spLocks noGrp="1"/>
          </p:cNvSpPr>
          <p:nvPr>
            <p:ph type="body" sz="quarter" idx="10"/>
          </p:nvPr>
        </p:nvSpPr>
        <p:spPr>
          <a:xfrm>
            <a:off x="647700" y="542842"/>
            <a:ext cx="10896600" cy="553998"/>
          </a:xfrm>
        </p:spPr>
        <p:txBody>
          <a:bodyPr/>
          <a:lstStyle/>
          <a:p>
            <a:r>
              <a:rPr lang="en-US" sz="4000" dirty="0"/>
              <a:t>Recent History of Chlorine Nuclear Data</a:t>
            </a:r>
          </a:p>
        </p:txBody>
      </p:sp>
      <p:sp>
        <p:nvSpPr>
          <p:cNvPr id="7" name="Slide Number Placeholder 6">
            <a:extLst>
              <a:ext uri="{FF2B5EF4-FFF2-40B4-BE49-F238E27FC236}">
                <a16:creationId xmlns:a16="http://schemas.microsoft.com/office/drawing/2014/main" id="{CDC08388-174A-9CF1-3589-09A22B63DAA5}"/>
              </a:ext>
            </a:extLst>
          </p:cNvPr>
          <p:cNvSpPr>
            <a:spLocks noGrp="1"/>
          </p:cNvSpPr>
          <p:nvPr>
            <p:ph type="sldNum" sz="quarter" idx="4294967295"/>
          </p:nvPr>
        </p:nvSpPr>
        <p:spPr>
          <a:xfrm>
            <a:off x="9448800" y="6429375"/>
            <a:ext cx="2743200" cy="365125"/>
          </a:xfrm>
        </p:spPr>
        <p:txBody>
          <a:bodyPr/>
          <a:lstStyle/>
          <a:p>
            <a:fld id="{724E6082-8105-5B4D-97FC-923E76D73144}" type="slidenum">
              <a:rPr lang="en-US" smtClean="0"/>
              <a:pPr/>
              <a:t>8</a:t>
            </a:fld>
            <a:endParaRPr lang="en-US" dirty="0"/>
          </a:p>
        </p:txBody>
      </p:sp>
      <p:grpSp>
        <p:nvGrpSpPr>
          <p:cNvPr id="35" name="Group 34">
            <a:extLst>
              <a:ext uri="{FF2B5EF4-FFF2-40B4-BE49-F238E27FC236}">
                <a16:creationId xmlns:a16="http://schemas.microsoft.com/office/drawing/2014/main" id="{D13DCA98-6F39-D19B-01B6-8739E1AB36F3}"/>
              </a:ext>
            </a:extLst>
          </p:cNvPr>
          <p:cNvGrpSpPr/>
          <p:nvPr/>
        </p:nvGrpSpPr>
        <p:grpSpPr>
          <a:xfrm>
            <a:off x="487187" y="4250706"/>
            <a:ext cx="11217627" cy="2041348"/>
            <a:chOff x="290765" y="4250706"/>
            <a:chExt cx="11217627" cy="2041348"/>
          </a:xfrm>
        </p:grpSpPr>
        <p:cxnSp>
          <p:nvCxnSpPr>
            <p:cNvPr id="3" name="Straight Connector 2">
              <a:extLst>
                <a:ext uri="{FF2B5EF4-FFF2-40B4-BE49-F238E27FC236}">
                  <a16:creationId xmlns:a16="http://schemas.microsoft.com/office/drawing/2014/main" id="{6BDE221E-F32A-16C4-47A1-701B8B1AE546}"/>
                </a:ext>
              </a:extLst>
            </p:cNvPr>
            <p:cNvCxnSpPr>
              <a:cxnSpLocks/>
              <a:stCxn id="5" idx="6"/>
              <a:endCxn id="24" idx="6"/>
            </p:cNvCxnSpPr>
            <p:nvPr/>
          </p:nvCxnSpPr>
          <p:spPr>
            <a:xfrm>
              <a:off x="814641" y="4605267"/>
              <a:ext cx="10346011" cy="20726"/>
            </a:xfrm>
            <a:prstGeom prst="line">
              <a:avLst/>
            </a:prstGeom>
            <a:ln w="57150">
              <a:solidFill>
                <a:srgbClr val="203C5B"/>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E383C78-0B74-EC2B-774F-D44F5AD4408B}"/>
                </a:ext>
              </a:extLst>
            </p:cNvPr>
            <p:cNvSpPr txBox="1"/>
            <p:nvPr/>
          </p:nvSpPr>
          <p:spPr>
            <a:xfrm rot="17901300">
              <a:off x="-125535" y="5020782"/>
              <a:ext cx="1109599" cy="276999"/>
            </a:xfrm>
            <a:prstGeom prst="rect">
              <a:avLst/>
            </a:prstGeom>
            <a:noFill/>
          </p:spPr>
          <p:txBody>
            <a:bodyPr wrap="none" rtlCol="0">
              <a:spAutoFit/>
            </a:bodyPr>
            <a:lstStyle/>
            <a:p>
              <a:r>
                <a:rPr lang="en-US" sz="1200" b="1" dirty="0">
                  <a:solidFill>
                    <a:srgbClr val="999999"/>
                  </a:solidFill>
                </a:rPr>
                <a:t>ENDF/B VII.0</a:t>
              </a:r>
            </a:p>
          </p:txBody>
        </p:sp>
        <p:sp>
          <p:nvSpPr>
            <p:cNvPr id="5" name="Oval 4">
              <a:extLst>
                <a:ext uri="{FF2B5EF4-FFF2-40B4-BE49-F238E27FC236}">
                  <a16:creationId xmlns:a16="http://schemas.microsoft.com/office/drawing/2014/main" id="{0A2EA985-3D75-0D59-7F9D-8687DCEDDD5A}"/>
                </a:ext>
              </a:extLst>
            </p:cNvPr>
            <p:cNvSpPr/>
            <p:nvPr/>
          </p:nvSpPr>
          <p:spPr>
            <a:xfrm>
              <a:off x="631761" y="4513827"/>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58C765-762D-41AB-D44A-D9EB49ADD5B9}"/>
                </a:ext>
              </a:extLst>
            </p:cNvPr>
            <p:cNvSpPr txBox="1"/>
            <p:nvPr/>
          </p:nvSpPr>
          <p:spPr>
            <a:xfrm rot="17901300">
              <a:off x="1569404" y="5020782"/>
              <a:ext cx="1109599" cy="276999"/>
            </a:xfrm>
            <a:prstGeom prst="rect">
              <a:avLst/>
            </a:prstGeom>
            <a:noFill/>
          </p:spPr>
          <p:txBody>
            <a:bodyPr wrap="none" rtlCol="0">
              <a:spAutoFit/>
            </a:bodyPr>
            <a:lstStyle/>
            <a:p>
              <a:r>
                <a:rPr lang="en-US" sz="1200" b="1" dirty="0">
                  <a:solidFill>
                    <a:srgbClr val="999999"/>
                  </a:solidFill>
                </a:rPr>
                <a:t>ENDF/B VII.1</a:t>
              </a:r>
            </a:p>
          </p:txBody>
        </p:sp>
        <p:sp>
          <p:nvSpPr>
            <p:cNvPr id="8" name="Oval 7">
              <a:extLst>
                <a:ext uri="{FF2B5EF4-FFF2-40B4-BE49-F238E27FC236}">
                  <a16:creationId xmlns:a16="http://schemas.microsoft.com/office/drawing/2014/main" id="{35DF253D-0242-324F-9521-9BA775A0CD53}"/>
                </a:ext>
              </a:extLst>
            </p:cNvPr>
            <p:cNvSpPr/>
            <p:nvPr/>
          </p:nvSpPr>
          <p:spPr>
            <a:xfrm>
              <a:off x="2326700" y="4513827"/>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32D00F5-DC5F-AD55-3C15-5F9407FCACB3}"/>
                </a:ext>
              </a:extLst>
            </p:cNvPr>
            <p:cNvSpPr txBox="1"/>
            <p:nvPr/>
          </p:nvSpPr>
          <p:spPr>
            <a:xfrm rot="17901300">
              <a:off x="2971617" y="5231934"/>
              <a:ext cx="1566491" cy="276999"/>
            </a:xfrm>
            <a:prstGeom prst="rect">
              <a:avLst/>
            </a:prstGeom>
            <a:noFill/>
          </p:spPr>
          <p:txBody>
            <a:bodyPr wrap="square" rtlCol="0">
              <a:spAutoFit/>
            </a:bodyPr>
            <a:lstStyle/>
            <a:p>
              <a:pPr algn="r"/>
              <a:r>
                <a:rPr lang="en-US" sz="1200" b="1" dirty="0">
                  <a:solidFill>
                    <a:srgbClr val="999999"/>
                  </a:solidFill>
                </a:rPr>
                <a:t>Batchelder et al</a:t>
              </a:r>
            </a:p>
          </p:txBody>
        </p:sp>
        <p:sp>
          <p:nvSpPr>
            <p:cNvPr id="15" name="Oval 14">
              <a:extLst>
                <a:ext uri="{FF2B5EF4-FFF2-40B4-BE49-F238E27FC236}">
                  <a16:creationId xmlns:a16="http://schemas.microsoft.com/office/drawing/2014/main" id="{DCBE9463-686D-3B9E-5310-7A76B664CC98}"/>
                </a:ext>
              </a:extLst>
            </p:cNvPr>
            <p:cNvSpPr/>
            <p:nvPr/>
          </p:nvSpPr>
          <p:spPr>
            <a:xfrm>
              <a:off x="4065856" y="4523943"/>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E1DA672-334F-7E3C-4256-BEDAFB4547A9}"/>
                </a:ext>
              </a:extLst>
            </p:cNvPr>
            <p:cNvSpPr txBox="1"/>
            <p:nvPr/>
          </p:nvSpPr>
          <p:spPr>
            <a:xfrm rot="17901300">
              <a:off x="4679412" y="5221820"/>
              <a:ext cx="1566491" cy="276999"/>
            </a:xfrm>
            <a:prstGeom prst="rect">
              <a:avLst/>
            </a:prstGeom>
            <a:noFill/>
          </p:spPr>
          <p:txBody>
            <a:bodyPr wrap="square" rtlCol="0">
              <a:spAutoFit/>
            </a:bodyPr>
            <a:lstStyle/>
            <a:p>
              <a:pPr algn="r"/>
              <a:r>
                <a:rPr lang="en-US" sz="1200" b="1" dirty="0">
                  <a:solidFill>
                    <a:srgbClr val="999999"/>
                  </a:solidFill>
                </a:rPr>
                <a:t>Kuvin et al</a:t>
              </a:r>
            </a:p>
          </p:txBody>
        </p:sp>
        <p:sp>
          <p:nvSpPr>
            <p:cNvPr id="17" name="Oval 16">
              <a:extLst>
                <a:ext uri="{FF2B5EF4-FFF2-40B4-BE49-F238E27FC236}">
                  <a16:creationId xmlns:a16="http://schemas.microsoft.com/office/drawing/2014/main" id="{FED9EB51-CC84-DA21-3743-69B89E6D6406}"/>
                </a:ext>
              </a:extLst>
            </p:cNvPr>
            <p:cNvSpPr/>
            <p:nvPr/>
          </p:nvSpPr>
          <p:spPr>
            <a:xfrm>
              <a:off x="5773651" y="4513829"/>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979C04C-EB56-7F16-578C-0383088346CD}"/>
                </a:ext>
              </a:extLst>
            </p:cNvPr>
            <p:cNvSpPr txBox="1"/>
            <p:nvPr/>
          </p:nvSpPr>
          <p:spPr>
            <a:xfrm rot="17901300">
              <a:off x="6425785" y="5231320"/>
              <a:ext cx="1566491" cy="276999"/>
            </a:xfrm>
            <a:prstGeom prst="rect">
              <a:avLst/>
            </a:prstGeom>
            <a:noFill/>
          </p:spPr>
          <p:txBody>
            <a:bodyPr wrap="square" rtlCol="0">
              <a:spAutoFit/>
            </a:bodyPr>
            <a:lstStyle/>
            <a:p>
              <a:pPr algn="r"/>
              <a:r>
                <a:rPr lang="en-US" sz="1200" b="1" dirty="0">
                  <a:solidFill>
                    <a:srgbClr val="233C5B"/>
                  </a:solidFill>
                </a:rPr>
                <a:t>Warren</a:t>
              </a:r>
            </a:p>
          </p:txBody>
        </p:sp>
        <p:sp>
          <p:nvSpPr>
            <p:cNvPr id="19" name="Oval 18">
              <a:extLst>
                <a:ext uri="{FF2B5EF4-FFF2-40B4-BE49-F238E27FC236}">
                  <a16:creationId xmlns:a16="http://schemas.microsoft.com/office/drawing/2014/main" id="{5DF9234C-0C30-50DB-12AC-FE0ECC5EF708}"/>
                </a:ext>
              </a:extLst>
            </p:cNvPr>
            <p:cNvSpPr/>
            <p:nvPr/>
          </p:nvSpPr>
          <p:spPr>
            <a:xfrm>
              <a:off x="7520024" y="4523329"/>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6A1EA66-B37F-6366-4A63-387059F26F33}"/>
                </a:ext>
              </a:extLst>
            </p:cNvPr>
            <p:cNvSpPr txBox="1"/>
            <p:nvPr/>
          </p:nvSpPr>
          <p:spPr>
            <a:xfrm rot="17901300">
              <a:off x="8045067" y="5300622"/>
              <a:ext cx="1702411" cy="276999"/>
            </a:xfrm>
            <a:prstGeom prst="rect">
              <a:avLst/>
            </a:prstGeom>
            <a:noFill/>
          </p:spPr>
          <p:txBody>
            <a:bodyPr wrap="square" rtlCol="0">
              <a:spAutoFit/>
            </a:bodyPr>
            <a:lstStyle/>
            <a:p>
              <a:pPr algn="r"/>
              <a:r>
                <a:rPr lang="en-US" sz="1200" b="1" dirty="0">
                  <a:solidFill>
                    <a:srgbClr val="999999"/>
                  </a:solidFill>
                </a:rPr>
                <a:t>Berkeley NEUP</a:t>
              </a:r>
            </a:p>
          </p:txBody>
        </p:sp>
        <p:sp>
          <p:nvSpPr>
            <p:cNvPr id="22" name="Oval 21">
              <a:extLst>
                <a:ext uri="{FF2B5EF4-FFF2-40B4-BE49-F238E27FC236}">
                  <a16:creationId xmlns:a16="http://schemas.microsoft.com/office/drawing/2014/main" id="{91090F44-ED35-4ED0-215E-DF93C8F6205A}"/>
                </a:ext>
              </a:extLst>
            </p:cNvPr>
            <p:cNvSpPr/>
            <p:nvPr/>
          </p:nvSpPr>
          <p:spPr>
            <a:xfrm>
              <a:off x="9239542" y="4532826"/>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5585EF1-55D4-132D-113F-A3DC858458E2}"/>
                </a:ext>
              </a:extLst>
            </p:cNvPr>
            <p:cNvSpPr txBox="1"/>
            <p:nvPr/>
          </p:nvSpPr>
          <p:spPr>
            <a:xfrm rot="17901300">
              <a:off x="9783297" y="5302349"/>
              <a:ext cx="1702411" cy="276999"/>
            </a:xfrm>
            <a:prstGeom prst="rect">
              <a:avLst/>
            </a:prstGeom>
            <a:noFill/>
          </p:spPr>
          <p:txBody>
            <a:bodyPr wrap="square" rtlCol="0">
              <a:spAutoFit/>
            </a:bodyPr>
            <a:lstStyle/>
            <a:p>
              <a:pPr algn="r"/>
              <a:r>
                <a:rPr lang="en-US" sz="1200" b="1" dirty="0">
                  <a:solidFill>
                    <a:srgbClr val="999999"/>
                  </a:solidFill>
                </a:rPr>
                <a:t>LANL/TP GAIN</a:t>
              </a:r>
            </a:p>
          </p:txBody>
        </p:sp>
        <p:sp>
          <p:nvSpPr>
            <p:cNvPr id="24" name="Oval 23">
              <a:extLst>
                <a:ext uri="{FF2B5EF4-FFF2-40B4-BE49-F238E27FC236}">
                  <a16:creationId xmlns:a16="http://schemas.microsoft.com/office/drawing/2014/main" id="{42AC9521-810E-6BCF-1A7D-54EB708C988A}"/>
                </a:ext>
              </a:extLst>
            </p:cNvPr>
            <p:cNvSpPr/>
            <p:nvPr/>
          </p:nvSpPr>
          <p:spPr>
            <a:xfrm>
              <a:off x="10977772" y="4534553"/>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8031DEA-5310-E20B-3838-82F6DC179F6F}"/>
                </a:ext>
              </a:extLst>
            </p:cNvPr>
            <p:cNvSpPr txBox="1"/>
            <p:nvPr/>
          </p:nvSpPr>
          <p:spPr>
            <a:xfrm>
              <a:off x="457304" y="4257554"/>
              <a:ext cx="524503" cy="276999"/>
            </a:xfrm>
            <a:prstGeom prst="rect">
              <a:avLst/>
            </a:prstGeom>
            <a:noFill/>
          </p:spPr>
          <p:txBody>
            <a:bodyPr wrap="none" rtlCol="0">
              <a:spAutoFit/>
            </a:bodyPr>
            <a:lstStyle/>
            <a:p>
              <a:r>
                <a:rPr lang="en-US" sz="1200" b="1" dirty="0">
                  <a:solidFill>
                    <a:srgbClr val="999999"/>
                  </a:solidFill>
                </a:rPr>
                <a:t>2006</a:t>
              </a:r>
            </a:p>
          </p:txBody>
        </p:sp>
        <p:sp>
          <p:nvSpPr>
            <p:cNvPr id="26" name="TextBox 25">
              <a:extLst>
                <a:ext uri="{FF2B5EF4-FFF2-40B4-BE49-F238E27FC236}">
                  <a16:creationId xmlns:a16="http://schemas.microsoft.com/office/drawing/2014/main" id="{3245A724-449C-C7F2-D00E-2DD1285C4ED0}"/>
                </a:ext>
              </a:extLst>
            </p:cNvPr>
            <p:cNvSpPr txBox="1"/>
            <p:nvPr/>
          </p:nvSpPr>
          <p:spPr>
            <a:xfrm>
              <a:off x="2155888" y="4257554"/>
              <a:ext cx="516039" cy="276999"/>
            </a:xfrm>
            <a:prstGeom prst="rect">
              <a:avLst/>
            </a:prstGeom>
            <a:noFill/>
          </p:spPr>
          <p:txBody>
            <a:bodyPr wrap="none" rtlCol="0">
              <a:spAutoFit/>
            </a:bodyPr>
            <a:lstStyle/>
            <a:p>
              <a:r>
                <a:rPr lang="en-US" sz="1200" b="1" dirty="0">
                  <a:solidFill>
                    <a:srgbClr val="999999"/>
                  </a:solidFill>
                </a:rPr>
                <a:t>2011</a:t>
              </a:r>
            </a:p>
          </p:txBody>
        </p:sp>
        <p:sp>
          <p:nvSpPr>
            <p:cNvPr id="28" name="TextBox 27">
              <a:extLst>
                <a:ext uri="{FF2B5EF4-FFF2-40B4-BE49-F238E27FC236}">
                  <a16:creationId xmlns:a16="http://schemas.microsoft.com/office/drawing/2014/main" id="{648A119C-0FB9-670C-E61F-44237EF3311F}"/>
                </a:ext>
              </a:extLst>
            </p:cNvPr>
            <p:cNvSpPr txBox="1"/>
            <p:nvPr/>
          </p:nvSpPr>
          <p:spPr>
            <a:xfrm>
              <a:off x="3902687" y="4263288"/>
              <a:ext cx="524503" cy="276999"/>
            </a:xfrm>
            <a:prstGeom prst="rect">
              <a:avLst/>
            </a:prstGeom>
            <a:noFill/>
          </p:spPr>
          <p:txBody>
            <a:bodyPr wrap="none" rtlCol="0">
              <a:spAutoFit/>
            </a:bodyPr>
            <a:lstStyle/>
            <a:p>
              <a:r>
                <a:rPr lang="en-US" sz="1200" b="1" dirty="0">
                  <a:solidFill>
                    <a:srgbClr val="999999"/>
                  </a:solidFill>
                </a:rPr>
                <a:t>2019</a:t>
              </a:r>
            </a:p>
          </p:txBody>
        </p:sp>
        <p:sp>
          <p:nvSpPr>
            <p:cNvPr id="29" name="TextBox 28">
              <a:extLst>
                <a:ext uri="{FF2B5EF4-FFF2-40B4-BE49-F238E27FC236}">
                  <a16:creationId xmlns:a16="http://schemas.microsoft.com/office/drawing/2014/main" id="{EF88EE21-4A60-505A-CBE2-B0A29E721513}"/>
                </a:ext>
              </a:extLst>
            </p:cNvPr>
            <p:cNvSpPr txBox="1"/>
            <p:nvPr/>
          </p:nvSpPr>
          <p:spPr>
            <a:xfrm>
              <a:off x="5586931" y="4263510"/>
              <a:ext cx="524503" cy="276999"/>
            </a:xfrm>
            <a:prstGeom prst="rect">
              <a:avLst/>
            </a:prstGeom>
            <a:noFill/>
          </p:spPr>
          <p:txBody>
            <a:bodyPr wrap="none" rtlCol="0">
              <a:spAutoFit/>
            </a:bodyPr>
            <a:lstStyle/>
            <a:p>
              <a:r>
                <a:rPr lang="en-US" sz="1200" b="1" dirty="0">
                  <a:solidFill>
                    <a:srgbClr val="999999"/>
                  </a:solidFill>
                </a:rPr>
                <a:t>2020</a:t>
              </a:r>
            </a:p>
          </p:txBody>
        </p:sp>
        <p:sp>
          <p:nvSpPr>
            <p:cNvPr id="30" name="TextBox 29">
              <a:extLst>
                <a:ext uri="{FF2B5EF4-FFF2-40B4-BE49-F238E27FC236}">
                  <a16:creationId xmlns:a16="http://schemas.microsoft.com/office/drawing/2014/main" id="{A853BAEB-3F2D-C52B-1BA8-485866E21624}"/>
                </a:ext>
              </a:extLst>
            </p:cNvPr>
            <p:cNvSpPr txBox="1"/>
            <p:nvPr/>
          </p:nvSpPr>
          <p:spPr>
            <a:xfrm>
              <a:off x="7340001" y="4255827"/>
              <a:ext cx="524503" cy="276999"/>
            </a:xfrm>
            <a:prstGeom prst="rect">
              <a:avLst/>
            </a:prstGeom>
            <a:noFill/>
          </p:spPr>
          <p:txBody>
            <a:bodyPr wrap="none" rtlCol="0">
              <a:spAutoFit/>
            </a:bodyPr>
            <a:lstStyle/>
            <a:p>
              <a:r>
                <a:rPr lang="en-US" sz="1200" b="1" dirty="0">
                  <a:solidFill>
                    <a:srgbClr val="233C5B"/>
                  </a:solidFill>
                </a:rPr>
                <a:t>2021</a:t>
              </a:r>
            </a:p>
          </p:txBody>
        </p:sp>
        <p:sp>
          <p:nvSpPr>
            <p:cNvPr id="31" name="TextBox 30">
              <a:extLst>
                <a:ext uri="{FF2B5EF4-FFF2-40B4-BE49-F238E27FC236}">
                  <a16:creationId xmlns:a16="http://schemas.microsoft.com/office/drawing/2014/main" id="{7E187D0D-F501-EF1C-3CB2-AF85032B5775}"/>
                </a:ext>
              </a:extLst>
            </p:cNvPr>
            <p:cNvSpPr txBox="1"/>
            <p:nvPr/>
          </p:nvSpPr>
          <p:spPr>
            <a:xfrm>
              <a:off x="9068730" y="4250706"/>
              <a:ext cx="524503" cy="276999"/>
            </a:xfrm>
            <a:prstGeom prst="rect">
              <a:avLst/>
            </a:prstGeom>
            <a:noFill/>
          </p:spPr>
          <p:txBody>
            <a:bodyPr wrap="none" rtlCol="0">
              <a:spAutoFit/>
            </a:bodyPr>
            <a:lstStyle/>
            <a:p>
              <a:r>
                <a:rPr lang="en-US" sz="1200" b="1" dirty="0">
                  <a:solidFill>
                    <a:srgbClr val="999999"/>
                  </a:solidFill>
                </a:rPr>
                <a:t>2021</a:t>
              </a:r>
            </a:p>
          </p:txBody>
        </p:sp>
        <p:sp>
          <p:nvSpPr>
            <p:cNvPr id="32" name="TextBox 31">
              <a:extLst>
                <a:ext uri="{FF2B5EF4-FFF2-40B4-BE49-F238E27FC236}">
                  <a16:creationId xmlns:a16="http://schemas.microsoft.com/office/drawing/2014/main" id="{CE4CFB78-8585-46C4-DC65-EBA6596CA856}"/>
                </a:ext>
              </a:extLst>
            </p:cNvPr>
            <p:cNvSpPr txBox="1"/>
            <p:nvPr/>
          </p:nvSpPr>
          <p:spPr>
            <a:xfrm>
              <a:off x="10592757" y="4252351"/>
              <a:ext cx="915635" cy="276999"/>
            </a:xfrm>
            <a:prstGeom prst="rect">
              <a:avLst/>
            </a:prstGeom>
            <a:noFill/>
          </p:spPr>
          <p:txBody>
            <a:bodyPr wrap="none" rtlCol="0">
              <a:spAutoFit/>
            </a:bodyPr>
            <a:lstStyle/>
            <a:p>
              <a:r>
                <a:rPr lang="en-US" sz="1200" b="1" dirty="0">
                  <a:solidFill>
                    <a:srgbClr val="999999"/>
                  </a:solidFill>
                </a:rPr>
                <a:t>2022-2024</a:t>
              </a:r>
            </a:p>
          </p:txBody>
        </p:sp>
      </p:grpSp>
      <p:pic>
        <p:nvPicPr>
          <p:cNvPr id="36" name="Picture 35">
            <a:extLst>
              <a:ext uri="{FF2B5EF4-FFF2-40B4-BE49-F238E27FC236}">
                <a16:creationId xmlns:a16="http://schemas.microsoft.com/office/drawing/2014/main" id="{BF24BE9B-35F6-9A82-9CFB-28C72D4902F6}"/>
              </a:ext>
            </a:extLst>
          </p:cNvPr>
          <p:cNvPicPr>
            <a:picLocks noChangeAspect="1"/>
          </p:cNvPicPr>
          <p:nvPr/>
        </p:nvPicPr>
        <p:blipFill rotWithShape="1">
          <a:blip r:embed="rId2">
            <a:extLst>
              <a:ext uri="{28A0092B-C50C-407E-A947-70E740481C1C}">
                <a14:useLocalDpi xmlns:a14="http://schemas.microsoft.com/office/drawing/2010/main" val="0"/>
              </a:ext>
            </a:extLst>
          </a:blip>
          <a:srcRect l="35463" t="43568" r="29161" b="10784"/>
          <a:stretch/>
        </p:blipFill>
        <p:spPr>
          <a:xfrm>
            <a:off x="7762166" y="1708097"/>
            <a:ext cx="2059781" cy="2028644"/>
          </a:xfrm>
          <a:prstGeom prst="rect">
            <a:avLst/>
          </a:prstGeom>
          <a:ln w="19050">
            <a:solidFill>
              <a:srgbClr val="233C5B"/>
            </a:solidFill>
          </a:ln>
        </p:spPr>
      </p:pic>
      <p:sp>
        <p:nvSpPr>
          <p:cNvPr id="38" name="TextBox 37">
            <a:extLst>
              <a:ext uri="{FF2B5EF4-FFF2-40B4-BE49-F238E27FC236}">
                <a16:creationId xmlns:a16="http://schemas.microsoft.com/office/drawing/2014/main" id="{55598713-1339-7D20-51E4-C43D5FB6BB0E}"/>
              </a:ext>
            </a:extLst>
          </p:cNvPr>
          <p:cNvSpPr txBox="1"/>
          <p:nvPr/>
        </p:nvSpPr>
        <p:spPr>
          <a:xfrm rot="16200000">
            <a:off x="7098798" y="2572756"/>
            <a:ext cx="872355" cy="246221"/>
          </a:xfrm>
          <a:prstGeom prst="rect">
            <a:avLst/>
          </a:prstGeom>
          <a:noFill/>
        </p:spPr>
        <p:txBody>
          <a:bodyPr wrap="none" rtlCol="0">
            <a:spAutoFit/>
          </a:bodyPr>
          <a:lstStyle/>
          <a:p>
            <a:r>
              <a:rPr lang="en-US" sz="1000" b="1" dirty="0">
                <a:solidFill>
                  <a:srgbClr val="000000"/>
                </a:solidFill>
              </a:rPr>
              <a:t>Covariance</a:t>
            </a:r>
          </a:p>
        </p:txBody>
      </p:sp>
      <p:sp>
        <p:nvSpPr>
          <p:cNvPr id="39" name="Rectangle 38">
            <a:extLst>
              <a:ext uri="{FF2B5EF4-FFF2-40B4-BE49-F238E27FC236}">
                <a16:creationId xmlns:a16="http://schemas.microsoft.com/office/drawing/2014/main" id="{AFD0C423-0688-2A22-3CAA-7FFE675B68B4}"/>
              </a:ext>
            </a:extLst>
          </p:cNvPr>
          <p:cNvSpPr/>
          <p:nvPr/>
        </p:nvSpPr>
        <p:spPr>
          <a:xfrm>
            <a:off x="4556760" y="1425161"/>
            <a:ext cx="1950720" cy="967519"/>
          </a:xfrm>
          <a:prstGeom prst="rect">
            <a:avLst/>
          </a:prstGeom>
          <a:solidFill>
            <a:schemeClr val="accent5"/>
          </a:solidFill>
          <a:ln w="9525">
            <a:solidFill>
              <a:srgbClr val="233C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Non-Statistical Structures and Cross Section Scale Corroborated</a:t>
            </a:r>
          </a:p>
        </p:txBody>
      </p:sp>
      <p:sp>
        <p:nvSpPr>
          <p:cNvPr id="10" name="TextBox 9">
            <a:extLst>
              <a:ext uri="{FF2B5EF4-FFF2-40B4-BE49-F238E27FC236}">
                <a16:creationId xmlns:a16="http://schemas.microsoft.com/office/drawing/2014/main" id="{D4C3D6C2-16B8-56FD-063F-061EADBE0E86}"/>
              </a:ext>
            </a:extLst>
          </p:cNvPr>
          <p:cNvSpPr txBox="1"/>
          <p:nvPr/>
        </p:nvSpPr>
        <p:spPr>
          <a:xfrm>
            <a:off x="7899326" y="2759053"/>
            <a:ext cx="654346" cy="1015663"/>
          </a:xfrm>
          <a:prstGeom prst="rect">
            <a:avLst/>
          </a:prstGeom>
          <a:noFill/>
        </p:spPr>
        <p:txBody>
          <a:bodyPr wrap="none" rtlCol="0">
            <a:spAutoFit/>
          </a:bodyPr>
          <a:lstStyle/>
          <a:p>
            <a:r>
              <a:rPr lang="en-US" sz="6000" b="1" dirty="0">
                <a:solidFill>
                  <a:srgbClr val="F36E21"/>
                </a:solidFill>
              </a:rPr>
              <a:t>?</a:t>
            </a:r>
          </a:p>
        </p:txBody>
      </p:sp>
      <p:pic>
        <p:nvPicPr>
          <p:cNvPr id="11" name="Picture 2">
            <a:extLst>
              <a:ext uri="{FF2B5EF4-FFF2-40B4-BE49-F238E27FC236}">
                <a16:creationId xmlns:a16="http://schemas.microsoft.com/office/drawing/2014/main" id="{4CA595B8-1F2D-E5B9-F79C-7DBF49B24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36" y="1425161"/>
            <a:ext cx="3848100" cy="2590800"/>
          </a:xfrm>
          <a:prstGeom prst="rect">
            <a:avLst/>
          </a:prstGeom>
          <a:solidFill>
            <a:schemeClr val="bg1"/>
          </a:solidFill>
          <a:ln>
            <a:solidFill>
              <a:srgbClr val="233C5B"/>
            </a:solidFill>
          </a:ln>
        </p:spPr>
      </p:pic>
    </p:spTree>
    <p:extLst>
      <p:ext uri="{BB962C8B-B14F-4D97-AF65-F5344CB8AC3E}">
        <p14:creationId xmlns:p14="http://schemas.microsoft.com/office/powerpoint/2010/main" val="881679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8ED4723C-3039-3DEF-257E-6B090586C935}"/>
              </a:ext>
            </a:extLst>
          </p:cNvPr>
          <p:cNvSpPr/>
          <p:nvPr/>
        </p:nvSpPr>
        <p:spPr>
          <a:xfrm>
            <a:off x="7338060" y="1468527"/>
            <a:ext cx="2667000" cy="25093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831CBC06-E313-849A-B87F-71EDDB7544FA}"/>
              </a:ext>
            </a:extLst>
          </p:cNvPr>
          <p:cNvSpPr>
            <a:spLocks noGrp="1"/>
          </p:cNvSpPr>
          <p:nvPr>
            <p:ph type="body" sz="quarter" idx="10"/>
          </p:nvPr>
        </p:nvSpPr>
        <p:spPr>
          <a:xfrm>
            <a:off x="647700" y="542842"/>
            <a:ext cx="10896600" cy="553998"/>
          </a:xfrm>
        </p:spPr>
        <p:txBody>
          <a:bodyPr/>
          <a:lstStyle/>
          <a:p>
            <a:r>
              <a:rPr lang="en-US" sz="4000" dirty="0"/>
              <a:t>Recent History of Chlorine Nuclear Data</a:t>
            </a:r>
          </a:p>
        </p:txBody>
      </p:sp>
      <p:sp>
        <p:nvSpPr>
          <p:cNvPr id="7" name="Slide Number Placeholder 6">
            <a:extLst>
              <a:ext uri="{FF2B5EF4-FFF2-40B4-BE49-F238E27FC236}">
                <a16:creationId xmlns:a16="http://schemas.microsoft.com/office/drawing/2014/main" id="{CDC08388-174A-9CF1-3589-09A22B63DAA5}"/>
              </a:ext>
            </a:extLst>
          </p:cNvPr>
          <p:cNvSpPr>
            <a:spLocks noGrp="1"/>
          </p:cNvSpPr>
          <p:nvPr>
            <p:ph type="sldNum" sz="quarter" idx="4294967295"/>
          </p:nvPr>
        </p:nvSpPr>
        <p:spPr>
          <a:xfrm>
            <a:off x="9448800" y="6429375"/>
            <a:ext cx="2743200" cy="365125"/>
          </a:xfrm>
        </p:spPr>
        <p:txBody>
          <a:bodyPr/>
          <a:lstStyle/>
          <a:p>
            <a:fld id="{724E6082-8105-5B4D-97FC-923E76D73144}" type="slidenum">
              <a:rPr lang="en-US" smtClean="0"/>
              <a:pPr/>
              <a:t>9</a:t>
            </a:fld>
            <a:endParaRPr lang="en-US" dirty="0"/>
          </a:p>
        </p:txBody>
      </p:sp>
      <p:grpSp>
        <p:nvGrpSpPr>
          <p:cNvPr id="35" name="Group 34">
            <a:extLst>
              <a:ext uri="{FF2B5EF4-FFF2-40B4-BE49-F238E27FC236}">
                <a16:creationId xmlns:a16="http://schemas.microsoft.com/office/drawing/2014/main" id="{D13DCA98-6F39-D19B-01B6-8739E1AB36F3}"/>
              </a:ext>
            </a:extLst>
          </p:cNvPr>
          <p:cNvGrpSpPr/>
          <p:nvPr/>
        </p:nvGrpSpPr>
        <p:grpSpPr>
          <a:xfrm>
            <a:off x="487187" y="4250706"/>
            <a:ext cx="11217627" cy="2041348"/>
            <a:chOff x="290765" y="4250706"/>
            <a:chExt cx="11217627" cy="2041348"/>
          </a:xfrm>
        </p:grpSpPr>
        <p:cxnSp>
          <p:nvCxnSpPr>
            <p:cNvPr id="3" name="Straight Connector 2">
              <a:extLst>
                <a:ext uri="{FF2B5EF4-FFF2-40B4-BE49-F238E27FC236}">
                  <a16:creationId xmlns:a16="http://schemas.microsoft.com/office/drawing/2014/main" id="{6BDE221E-F32A-16C4-47A1-701B8B1AE546}"/>
                </a:ext>
              </a:extLst>
            </p:cNvPr>
            <p:cNvCxnSpPr>
              <a:cxnSpLocks/>
              <a:stCxn id="5" idx="6"/>
              <a:endCxn id="24" idx="6"/>
            </p:cNvCxnSpPr>
            <p:nvPr/>
          </p:nvCxnSpPr>
          <p:spPr>
            <a:xfrm>
              <a:off x="814641" y="4605267"/>
              <a:ext cx="10346011" cy="20726"/>
            </a:xfrm>
            <a:prstGeom prst="line">
              <a:avLst/>
            </a:prstGeom>
            <a:ln w="57150">
              <a:solidFill>
                <a:srgbClr val="203C5B"/>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E383C78-0B74-EC2B-774F-D44F5AD4408B}"/>
                </a:ext>
              </a:extLst>
            </p:cNvPr>
            <p:cNvSpPr txBox="1"/>
            <p:nvPr/>
          </p:nvSpPr>
          <p:spPr>
            <a:xfrm rot="17901300">
              <a:off x="-125535" y="5020782"/>
              <a:ext cx="1109599" cy="276999"/>
            </a:xfrm>
            <a:prstGeom prst="rect">
              <a:avLst/>
            </a:prstGeom>
            <a:noFill/>
          </p:spPr>
          <p:txBody>
            <a:bodyPr wrap="none" rtlCol="0">
              <a:spAutoFit/>
            </a:bodyPr>
            <a:lstStyle/>
            <a:p>
              <a:r>
                <a:rPr lang="en-US" sz="1200" b="1" dirty="0">
                  <a:solidFill>
                    <a:srgbClr val="999999"/>
                  </a:solidFill>
                </a:rPr>
                <a:t>ENDF/B VII.0</a:t>
              </a:r>
            </a:p>
          </p:txBody>
        </p:sp>
        <p:sp>
          <p:nvSpPr>
            <p:cNvPr id="5" name="Oval 4">
              <a:extLst>
                <a:ext uri="{FF2B5EF4-FFF2-40B4-BE49-F238E27FC236}">
                  <a16:creationId xmlns:a16="http://schemas.microsoft.com/office/drawing/2014/main" id="{0A2EA985-3D75-0D59-7F9D-8687DCEDDD5A}"/>
                </a:ext>
              </a:extLst>
            </p:cNvPr>
            <p:cNvSpPr/>
            <p:nvPr/>
          </p:nvSpPr>
          <p:spPr>
            <a:xfrm>
              <a:off x="631761" y="4513827"/>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58C765-762D-41AB-D44A-D9EB49ADD5B9}"/>
                </a:ext>
              </a:extLst>
            </p:cNvPr>
            <p:cNvSpPr txBox="1"/>
            <p:nvPr/>
          </p:nvSpPr>
          <p:spPr>
            <a:xfrm rot="17901300">
              <a:off x="1569404" y="5020782"/>
              <a:ext cx="1109599" cy="276999"/>
            </a:xfrm>
            <a:prstGeom prst="rect">
              <a:avLst/>
            </a:prstGeom>
            <a:noFill/>
          </p:spPr>
          <p:txBody>
            <a:bodyPr wrap="none" rtlCol="0">
              <a:spAutoFit/>
            </a:bodyPr>
            <a:lstStyle/>
            <a:p>
              <a:r>
                <a:rPr lang="en-US" sz="1200" b="1" dirty="0">
                  <a:solidFill>
                    <a:srgbClr val="999999"/>
                  </a:solidFill>
                </a:rPr>
                <a:t>ENDF/B VII.1</a:t>
              </a:r>
            </a:p>
          </p:txBody>
        </p:sp>
        <p:sp>
          <p:nvSpPr>
            <p:cNvPr id="8" name="Oval 7">
              <a:extLst>
                <a:ext uri="{FF2B5EF4-FFF2-40B4-BE49-F238E27FC236}">
                  <a16:creationId xmlns:a16="http://schemas.microsoft.com/office/drawing/2014/main" id="{35DF253D-0242-324F-9521-9BA775A0CD53}"/>
                </a:ext>
              </a:extLst>
            </p:cNvPr>
            <p:cNvSpPr/>
            <p:nvPr/>
          </p:nvSpPr>
          <p:spPr>
            <a:xfrm>
              <a:off x="2326700" y="4513827"/>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32D00F5-DC5F-AD55-3C15-5F9407FCACB3}"/>
                </a:ext>
              </a:extLst>
            </p:cNvPr>
            <p:cNvSpPr txBox="1"/>
            <p:nvPr/>
          </p:nvSpPr>
          <p:spPr>
            <a:xfrm rot="17901300">
              <a:off x="2971617" y="5231934"/>
              <a:ext cx="1566491" cy="276999"/>
            </a:xfrm>
            <a:prstGeom prst="rect">
              <a:avLst/>
            </a:prstGeom>
            <a:noFill/>
          </p:spPr>
          <p:txBody>
            <a:bodyPr wrap="square" rtlCol="0">
              <a:spAutoFit/>
            </a:bodyPr>
            <a:lstStyle/>
            <a:p>
              <a:pPr algn="r"/>
              <a:r>
                <a:rPr lang="en-US" sz="1200" b="1" dirty="0">
                  <a:solidFill>
                    <a:srgbClr val="999999"/>
                  </a:solidFill>
                </a:rPr>
                <a:t>Batchelder et al</a:t>
              </a:r>
            </a:p>
          </p:txBody>
        </p:sp>
        <p:sp>
          <p:nvSpPr>
            <p:cNvPr id="15" name="Oval 14">
              <a:extLst>
                <a:ext uri="{FF2B5EF4-FFF2-40B4-BE49-F238E27FC236}">
                  <a16:creationId xmlns:a16="http://schemas.microsoft.com/office/drawing/2014/main" id="{DCBE9463-686D-3B9E-5310-7A76B664CC98}"/>
                </a:ext>
              </a:extLst>
            </p:cNvPr>
            <p:cNvSpPr/>
            <p:nvPr/>
          </p:nvSpPr>
          <p:spPr>
            <a:xfrm>
              <a:off x="4065856" y="4523943"/>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E1DA672-334F-7E3C-4256-BEDAFB4547A9}"/>
                </a:ext>
              </a:extLst>
            </p:cNvPr>
            <p:cNvSpPr txBox="1"/>
            <p:nvPr/>
          </p:nvSpPr>
          <p:spPr>
            <a:xfrm rot="17901300">
              <a:off x="4679412" y="5221820"/>
              <a:ext cx="1566491" cy="276999"/>
            </a:xfrm>
            <a:prstGeom prst="rect">
              <a:avLst/>
            </a:prstGeom>
            <a:noFill/>
          </p:spPr>
          <p:txBody>
            <a:bodyPr wrap="square" rtlCol="0">
              <a:spAutoFit/>
            </a:bodyPr>
            <a:lstStyle/>
            <a:p>
              <a:pPr algn="r"/>
              <a:r>
                <a:rPr lang="en-US" sz="1200" b="1" dirty="0">
                  <a:solidFill>
                    <a:srgbClr val="999999"/>
                  </a:solidFill>
                </a:rPr>
                <a:t>Kuvin et al</a:t>
              </a:r>
            </a:p>
          </p:txBody>
        </p:sp>
        <p:sp>
          <p:nvSpPr>
            <p:cNvPr id="17" name="Oval 16">
              <a:extLst>
                <a:ext uri="{FF2B5EF4-FFF2-40B4-BE49-F238E27FC236}">
                  <a16:creationId xmlns:a16="http://schemas.microsoft.com/office/drawing/2014/main" id="{FED9EB51-CC84-DA21-3743-69B89E6D6406}"/>
                </a:ext>
              </a:extLst>
            </p:cNvPr>
            <p:cNvSpPr/>
            <p:nvPr/>
          </p:nvSpPr>
          <p:spPr>
            <a:xfrm>
              <a:off x="5773651" y="4513829"/>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979C04C-EB56-7F16-578C-0383088346CD}"/>
                </a:ext>
              </a:extLst>
            </p:cNvPr>
            <p:cNvSpPr txBox="1"/>
            <p:nvPr/>
          </p:nvSpPr>
          <p:spPr>
            <a:xfrm rot="17901300">
              <a:off x="6425785" y="5231320"/>
              <a:ext cx="1566491" cy="276999"/>
            </a:xfrm>
            <a:prstGeom prst="rect">
              <a:avLst/>
            </a:prstGeom>
            <a:noFill/>
          </p:spPr>
          <p:txBody>
            <a:bodyPr wrap="square" rtlCol="0">
              <a:spAutoFit/>
            </a:bodyPr>
            <a:lstStyle/>
            <a:p>
              <a:pPr algn="r"/>
              <a:r>
                <a:rPr lang="en-US" sz="1200" b="1" dirty="0">
                  <a:solidFill>
                    <a:srgbClr val="999999"/>
                  </a:solidFill>
                </a:rPr>
                <a:t>Warren</a:t>
              </a:r>
            </a:p>
          </p:txBody>
        </p:sp>
        <p:sp>
          <p:nvSpPr>
            <p:cNvPr id="19" name="Oval 18">
              <a:extLst>
                <a:ext uri="{FF2B5EF4-FFF2-40B4-BE49-F238E27FC236}">
                  <a16:creationId xmlns:a16="http://schemas.microsoft.com/office/drawing/2014/main" id="{5DF9234C-0C30-50DB-12AC-FE0ECC5EF708}"/>
                </a:ext>
              </a:extLst>
            </p:cNvPr>
            <p:cNvSpPr/>
            <p:nvPr/>
          </p:nvSpPr>
          <p:spPr>
            <a:xfrm>
              <a:off x="7520024" y="4523329"/>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6A1EA66-B37F-6366-4A63-387059F26F33}"/>
                </a:ext>
              </a:extLst>
            </p:cNvPr>
            <p:cNvSpPr txBox="1"/>
            <p:nvPr/>
          </p:nvSpPr>
          <p:spPr>
            <a:xfrm rot="17901300">
              <a:off x="8045067" y="5300622"/>
              <a:ext cx="1702411" cy="276999"/>
            </a:xfrm>
            <a:prstGeom prst="rect">
              <a:avLst/>
            </a:prstGeom>
            <a:noFill/>
          </p:spPr>
          <p:txBody>
            <a:bodyPr wrap="square" rtlCol="0">
              <a:spAutoFit/>
            </a:bodyPr>
            <a:lstStyle/>
            <a:p>
              <a:pPr algn="r"/>
              <a:r>
                <a:rPr lang="en-US" sz="1200" b="1" dirty="0">
                  <a:solidFill>
                    <a:srgbClr val="233C5B"/>
                  </a:solidFill>
                </a:rPr>
                <a:t>Berkeley NEUP</a:t>
              </a:r>
            </a:p>
          </p:txBody>
        </p:sp>
        <p:sp>
          <p:nvSpPr>
            <p:cNvPr id="22" name="Oval 21">
              <a:extLst>
                <a:ext uri="{FF2B5EF4-FFF2-40B4-BE49-F238E27FC236}">
                  <a16:creationId xmlns:a16="http://schemas.microsoft.com/office/drawing/2014/main" id="{91090F44-ED35-4ED0-215E-DF93C8F6205A}"/>
                </a:ext>
              </a:extLst>
            </p:cNvPr>
            <p:cNvSpPr/>
            <p:nvPr/>
          </p:nvSpPr>
          <p:spPr>
            <a:xfrm>
              <a:off x="9239542" y="4532826"/>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5585EF1-55D4-132D-113F-A3DC858458E2}"/>
                </a:ext>
              </a:extLst>
            </p:cNvPr>
            <p:cNvSpPr txBox="1"/>
            <p:nvPr/>
          </p:nvSpPr>
          <p:spPr>
            <a:xfrm rot="17901300">
              <a:off x="9783297" y="5302349"/>
              <a:ext cx="1702411" cy="276999"/>
            </a:xfrm>
            <a:prstGeom prst="rect">
              <a:avLst/>
            </a:prstGeom>
            <a:noFill/>
          </p:spPr>
          <p:txBody>
            <a:bodyPr wrap="square" rtlCol="0">
              <a:spAutoFit/>
            </a:bodyPr>
            <a:lstStyle/>
            <a:p>
              <a:pPr algn="r"/>
              <a:r>
                <a:rPr lang="en-US" sz="1200" b="1" dirty="0">
                  <a:solidFill>
                    <a:srgbClr val="999999"/>
                  </a:solidFill>
                </a:rPr>
                <a:t>LANL/TP GAIN</a:t>
              </a:r>
            </a:p>
          </p:txBody>
        </p:sp>
        <p:sp>
          <p:nvSpPr>
            <p:cNvPr id="24" name="Oval 23">
              <a:extLst>
                <a:ext uri="{FF2B5EF4-FFF2-40B4-BE49-F238E27FC236}">
                  <a16:creationId xmlns:a16="http://schemas.microsoft.com/office/drawing/2014/main" id="{42AC9521-810E-6BCF-1A7D-54EB708C988A}"/>
                </a:ext>
              </a:extLst>
            </p:cNvPr>
            <p:cNvSpPr/>
            <p:nvPr/>
          </p:nvSpPr>
          <p:spPr>
            <a:xfrm>
              <a:off x="10977772" y="4534553"/>
              <a:ext cx="182880" cy="182880"/>
            </a:xfrm>
            <a:prstGeom prst="ellipse">
              <a:avLst/>
            </a:prstGeom>
            <a:solidFill>
              <a:srgbClr val="233C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8031DEA-5310-E20B-3838-82F6DC179F6F}"/>
                </a:ext>
              </a:extLst>
            </p:cNvPr>
            <p:cNvSpPr txBox="1"/>
            <p:nvPr/>
          </p:nvSpPr>
          <p:spPr>
            <a:xfrm>
              <a:off x="457304" y="4257554"/>
              <a:ext cx="524503" cy="276999"/>
            </a:xfrm>
            <a:prstGeom prst="rect">
              <a:avLst/>
            </a:prstGeom>
            <a:noFill/>
          </p:spPr>
          <p:txBody>
            <a:bodyPr wrap="none" rtlCol="0">
              <a:spAutoFit/>
            </a:bodyPr>
            <a:lstStyle/>
            <a:p>
              <a:r>
                <a:rPr lang="en-US" sz="1200" b="1" dirty="0">
                  <a:solidFill>
                    <a:srgbClr val="999999"/>
                  </a:solidFill>
                </a:rPr>
                <a:t>2006</a:t>
              </a:r>
            </a:p>
          </p:txBody>
        </p:sp>
        <p:sp>
          <p:nvSpPr>
            <p:cNvPr id="26" name="TextBox 25">
              <a:extLst>
                <a:ext uri="{FF2B5EF4-FFF2-40B4-BE49-F238E27FC236}">
                  <a16:creationId xmlns:a16="http://schemas.microsoft.com/office/drawing/2014/main" id="{3245A724-449C-C7F2-D00E-2DD1285C4ED0}"/>
                </a:ext>
              </a:extLst>
            </p:cNvPr>
            <p:cNvSpPr txBox="1"/>
            <p:nvPr/>
          </p:nvSpPr>
          <p:spPr>
            <a:xfrm>
              <a:off x="2155888" y="4257554"/>
              <a:ext cx="516039" cy="276999"/>
            </a:xfrm>
            <a:prstGeom prst="rect">
              <a:avLst/>
            </a:prstGeom>
            <a:noFill/>
          </p:spPr>
          <p:txBody>
            <a:bodyPr wrap="none" rtlCol="0">
              <a:spAutoFit/>
            </a:bodyPr>
            <a:lstStyle/>
            <a:p>
              <a:r>
                <a:rPr lang="en-US" sz="1200" b="1" dirty="0">
                  <a:solidFill>
                    <a:srgbClr val="999999"/>
                  </a:solidFill>
                </a:rPr>
                <a:t>2011</a:t>
              </a:r>
            </a:p>
          </p:txBody>
        </p:sp>
        <p:sp>
          <p:nvSpPr>
            <p:cNvPr id="28" name="TextBox 27">
              <a:extLst>
                <a:ext uri="{FF2B5EF4-FFF2-40B4-BE49-F238E27FC236}">
                  <a16:creationId xmlns:a16="http://schemas.microsoft.com/office/drawing/2014/main" id="{648A119C-0FB9-670C-E61F-44237EF3311F}"/>
                </a:ext>
              </a:extLst>
            </p:cNvPr>
            <p:cNvSpPr txBox="1"/>
            <p:nvPr/>
          </p:nvSpPr>
          <p:spPr>
            <a:xfrm>
              <a:off x="3902687" y="4263288"/>
              <a:ext cx="524503" cy="276999"/>
            </a:xfrm>
            <a:prstGeom prst="rect">
              <a:avLst/>
            </a:prstGeom>
            <a:noFill/>
          </p:spPr>
          <p:txBody>
            <a:bodyPr wrap="none" rtlCol="0">
              <a:spAutoFit/>
            </a:bodyPr>
            <a:lstStyle/>
            <a:p>
              <a:r>
                <a:rPr lang="en-US" sz="1200" b="1" dirty="0">
                  <a:solidFill>
                    <a:srgbClr val="999999"/>
                  </a:solidFill>
                </a:rPr>
                <a:t>2019</a:t>
              </a:r>
            </a:p>
          </p:txBody>
        </p:sp>
        <p:sp>
          <p:nvSpPr>
            <p:cNvPr id="29" name="TextBox 28">
              <a:extLst>
                <a:ext uri="{FF2B5EF4-FFF2-40B4-BE49-F238E27FC236}">
                  <a16:creationId xmlns:a16="http://schemas.microsoft.com/office/drawing/2014/main" id="{EF88EE21-4A60-505A-CBE2-B0A29E721513}"/>
                </a:ext>
              </a:extLst>
            </p:cNvPr>
            <p:cNvSpPr txBox="1"/>
            <p:nvPr/>
          </p:nvSpPr>
          <p:spPr>
            <a:xfrm>
              <a:off x="5586931" y="4263510"/>
              <a:ext cx="524503" cy="276999"/>
            </a:xfrm>
            <a:prstGeom prst="rect">
              <a:avLst/>
            </a:prstGeom>
            <a:noFill/>
          </p:spPr>
          <p:txBody>
            <a:bodyPr wrap="none" rtlCol="0">
              <a:spAutoFit/>
            </a:bodyPr>
            <a:lstStyle/>
            <a:p>
              <a:r>
                <a:rPr lang="en-US" sz="1200" b="1" dirty="0">
                  <a:solidFill>
                    <a:srgbClr val="999999"/>
                  </a:solidFill>
                </a:rPr>
                <a:t>2020</a:t>
              </a:r>
            </a:p>
          </p:txBody>
        </p:sp>
        <p:sp>
          <p:nvSpPr>
            <p:cNvPr id="30" name="TextBox 29">
              <a:extLst>
                <a:ext uri="{FF2B5EF4-FFF2-40B4-BE49-F238E27FC236}">
                  <a16:creationId xmlns:a16="http://schemas.microsoft.com/office/drawing/2014/main" id="{A853BAEB-3F2D-C52B-1BA8-485866E21624}"/>
                </a:ext>
              </a:extLst>
            </p:cNvPr>
            <p:cNvSpPr txBox="1"/>
            <p:nvPr/>
          </p:nvSpPr>
          <p:spPr>
            <a:xfrm>
              <a:off x="7340001" y="4255827"/>
              <a:ext cx="524503" cy="276999"/>
            </a:xfrm>
            <a:prstGeom prst="rect">
              <a:avLst/>
            </a:prstGeom>
            <a:noFill/>
          </p:spPr>
          <p:txBody>
            <a:bodyPr wrap="none" rtlCol="0">
              <a:spAutoFit/>
            </a:bodyPr>
            <a:lstStyle/>
            <a:p>
              <a:r>
                <a:rPr lang="en-US" sz="1200" b="1" dirty="0">
                  <a:solidFill>
                    <a:srgbClr val="999999"/>
                  </a:solidFill>
                </a:rPr>
                <a:t>2021</a:t>
              </a:r>
            </a:p>
          </p:txBody>
        </p:sp>
        <p:sp>
          <p:nvSpPr>
            <p:cNvPr id="31" name="TextBox 30">
              <a:extLst>
                <a:ext uri="{FF2B5EF4-FFF2-40B4-BE49-F238E27FC236}">
                  <a16:creationId xmlns:a16="http://schemas.microsoft.com/office/drawing/2014/main" id="{7E187D0D-F501-EF1C-3CB2-AF85032B5775}"/>
                </a:ext>
              </a:extLst>
            </p:cNvPr>
            <p:cNvSpPr txBox="1"/>
            <p:nvPr/>
          </p:nvSpPr>
          <p:spPr>
            <a:xfrm>
              <a:off x="9068730" y="4250706"/>
              <a:ext cx="524503" cy="276999"/>
            </a:xfrm>
            <a:prstGeom prst="rect">
              <a:avLst/>
            </a:prstGeom>
            <a:noFill/>
          </p:spPr>
          <p:txBody>
            <a:bodyPr wrap="none" rtlCol="0">
              <a:spAutoFit/>
            </a:bodyPr>
            <a:lstStyle/>
            <a:p>
              <a:r>
                <a:rPr lang="en-US" sz="1200" b="1" dirty="0">
                  <a:solidFill>
                    <a:srgbClr val="233C5B"/>
                  </a:solidFill>
                </a:rPr>
                <a:t>2021</a:t>
              </a:r>
            </a:p>
          </p:txBody>
        </p:sp>
        <p:sp>
          <p:nvSpPr>
            <p:cNvPr id="32" name="TextBox 31">
              <a:extLst>
                <a:ext uri="{FF2B5EF4-FFF2-40B4-BE49-F238E27FC236}">
                  <a16:creationId xmlns:a16="http://schemas.microsoft.com/office/drawing/2014/main" id="{CE4CFB78-8585-46C4-DC65-EBA6596CA856}"/>
                </a:ext>
              </a:extLst>
            </p:cNvPr>
            <p:cNvSpPr txBox="1"/>
            <p:nvPr/>
          </p:nvSpPr>
          <p:spPr>
            <a:xfrm>
              <a:off x="10592757" y="4252351"/>
              <a:ext cx="915635" cy="276999"/>
            </a:xfrm>
            <a:prstGeom prst="rect">
              <a:avLst/>
            </a:prstGeom>
            <a:noFill/>
          </p:spPr>
          <p:txBody>
            <a:bodyPr wrap="none" rtlCol="0">
              <a:spAutoFit/>
            </a:bodyPr>
            <a:lstStyle/>
            <a:p>
              <a:r>
                <a:rPr lang="en-US" sz="1200" b="1" dirty="0">
                  <a:solidFill>
                    <a:srgbClr val="999999"/>
                  </a:solidFill>
                </a:rPr>
                <a:t>2022-2024</a:t>
              </a:r>
            </a:p>
          </p:txBody>
        </p:sp>
      </p:grpSp>
      <p:pic>
        <p:nvPicPr>
          <p:cNvPr id="36" name="Picture 35">
            <a:extLst>
              <a:ext uri="{FF2B5EF4-FFF2-40B4-BE49-F238E27FC236}">
                <a16:creationId xmlns:a16="http://schemas.microsoft.com/office/drawing/2014/main" id="{BF24BE9B-35F6-9A82-9CFB-28C72D4902F6}"/>
              </a:ext>
            </a:extLst>
          </p:cNvPr>
          <p:cNvPicPr>
            <a:picLocks noChangeAspect="1"/>
          </p:cNvPicPr>
          <p:nvPr/>
        </p:nvPicPr>
        <p:blipFill rotWithShape="1">
          <a:blip r:embed="rId2">
            <a:extLst>
              <a:ext uri="{28A0092B-C50C-407E-A947-70E740481C1C}">
                <a14:useLocalDpi xmlns:a14="http://schemas.microsoft.com/office/drawing/2010/main" val="0"/>
              </a:ext>
            </a:extLst>
          </a:blip>
          <a:srcRect l="35463" t="43568" r="29161" b="10784"/>
          <a:stretch/>
        </p:blipFill>
        <p:spPr>
          <a:xfrm>
            <a:off x="7762166" y="1708097"/>
            <a:ext cx="2059781" cy="2028644"/>
          </a:xfrm>
          <a:prstGeom prst="rect">
            <a:avLst/>
          </a:prstGeom>
          <a:ln w="19050">
            <a:solidFill>
              <a:srgbClr val="233C5B"/>
            </a:solidFill>
          </a:ln>
        </p:spPr>
      </p:pic>
      <p:sp>
        <p:nvSpPr>
          <p:cNvPr id="38" name="TextBox 37">
            <a:extLst>
              <a:ext uri="{FF2B5EF4-FFF2-40B4-BE49-F238E27FC236}">
                <a16:creationId xmlns:a16="http://schemas.microsoft.com/office/drawing/2014/main" id="{55598713-1339-7D20-51E4-C43D5FB6BB0E}"/>
              </a:ext>
            </a:extLst>
          </p:cNvPr>
          <p:cNvSpPr txBox="1"/>
          <p:nvPr/>
        </p:nvSpPr>
        <p:spPr>
          <a:xfrm rot="16200000">
            <a:off x="7098798" y="2572756"/>
            <a:ext cx="872355" cy="246221"/>
          </a:xfrm>
          <a:prstGeom prst="rect">
            <a:avLst/>
          </a:prstGeom>
          <a:noFill/>
        </p:spPr>
        <p:txBody>
          <a:bodyPr wrap="none" rtlCol="0">
            <a:spAutoFit/>
          </a:bodyPr>
          <a:lstStyle/>
          <a:p>
            <a:r>
              <a:rPr lang="en-US" sz="1000" b="1" dirty="0">
                <a:solidFill>
                  <a:srgbClr val="000000"/>
                </a:solidFill>
              </a:rPr>
              <a:t>Covariance</a:t>
            </a:r>
          </a:p>
        </p:txBody>
      </p:sp>
      <p:sp>
        <p:nvSpPr>
          <p:cNvPr id="39" name="Rectangle 38">
            <a:extLst>
              <a:ext uri="{FF2B5EF4-FFF2-40B4-BE49-F238E27FC236}">
                <a16:creationId xmlns:a16="http://schemas.microsoft.com/office/drawing/2014/main" id="{AFD0C423-0688-2A22-3CAA-7FFE675B68B4}"/>
              </a:ext>
            </a:extLst>
          </p:cNvPr>
          <p:cNvSpPr/>
          <p:nvPr/>
        </p:nvSpPr>
        <p:spPr>
          <a:xfrm>
            <a:off x="4556760" y="1425162"/>
            <a:ext cx="1950720" cy="553998"/>
          </a:xfrm>
          <a:prstGeom prst="rect">
            <a:avLst/>
          </a:prstGeom>
          <a:solidFill>
            <a:schemeClr val="accent5"/>
          </a:solidFill>
          <a:ln w="9525">
            <a:solidFill>
              <a:srgbClr val="233C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Cross Section Scale Corroborated</a:t>
            </a:r>
          </a:p>
        </p:txBody>
      </p:sp>
      <p:sp>
        <p:nvSpPr>
          <p:cNvPr id="9" name="TextBox 8">
            <a:extLst>
              <a:ext uri="{FF2B5EF4-FFF2-40B4-BE49-F238E27FC236}">
                <a16:creationId xmlns:a16="http://schemas.microsoft.com/office/drawing/2014/main" id="{AF4D5D05-3799-9535-888B-A191139FDC08}"/>
              </a:ext>
            </a:extLst>
          </p:cNvPr>
          <p:cNvSpPr txBox="1"/>
          <p:nvPr/>
        </p:nvSpPr>
        <p:spPr>
          <a:xfrm>
            <a:off x="7899326" y="2759053"/>
            <a:ext cx="654346" cy="1015663"/>
          </a:xfrm>
          <a:prstGeom prst="rect">
            <a:avLst/>
          </a:prstGeom>
          <a:noFill/>
        </p:spPr>
        <p:txBody>
          <a:bodyPr wrap="none" rtlCol="0">
            <a:spAutoFit/>
          </a:bodyPr>
          <a:lstStyle/>
          <a:p>
            <a:r>
              <a:rPr lang="en-US" sz="6000" b="1" dirty="0">
                <a:solidFill>
                  <a:srgbClr val="F36E21"/>
                </a:solidFill>
              </a:rPr>
              <a:t>?</a:t>
            </a:r>
          </a:p>
        </p:txBody>
      </p:sp>
      <p:pic>
        <p:nvPicPr>
          <p:cNvPr id="10" name="Picture 2">
            <a:extLst>
              <a:ext uri="{FF2B5EF4-FFF2-40B4-BE49-F238E27FC236}">
                <a16:creationId xmlns:a16="http://schemas.microsoft.com/office/drawing/2014/main" id="{7A750D8E-FF11-827C-D83B-184B77834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36" y="1425160"/>
            <a:ext cx="3848100" cy="2590800"/>
          </a:xfrm>
          <a:prstGeom prst="rect">
            <a:avLst/>
          </a:prstGeom>
          <a:solidFill>
            <a:schemeClr val="bg1"/>
          </a:solidFill>
          <a:ln>
            <a:solidFill>
              <a:srgbClr val="233C5B"/>
            </a:solidFill>
          </a:ln>
        </p:spPr>
      </p:pic>
    </p:spTree>
    <p:extLst>
      <p:ext uri="{BB962C8B-B14F-4D97-AF65-F5344CB8AC3E}">
        <p14:creationId xmlns:p14="http://schemas.microsoft.com/office/powerpoint/2010/main" val="3159634045"/>
      </p:ext>
    </p:extLst>
  </p:cSld>
  <p:clrMapOvr>
    <a:masterClrMapping/>
  </p:clrMapOvr>
</p:sld>
</file>

<file path=ppt/theme/theme1.xml><?xml version="1.0" encoding="utf-8"?>
<a:theme xmlns:a="http://schemas.openxmlformats.org/drawingml/2006/main" name="Hex graphic corner">
  <a:themeElements>
    <a:clrScheme name="TerraPower">
      <a:dk1>
        <a:srgbClr val="111111"/>
      </a:dk1>
      <a:lt1>
        <a:srgbClr val="FFFFFF"/>
      </a:lt1>
      <a:dk2>
        <a:srgbClr val="203C5B"/>
      </a:dk2>
      <a:lt2>
        <a:srgbClr val="FFFFFF"/>
      </a:lt2>
      <a:accent1>
        <a:srgbClr val="203C5B"/>
      </a:accent1>
      <a:accent2>
        <a:srgbClr val="88B04F"/>
      </a:accent2>
      <a:accent3>
        <a:srgbClr val="0079B5"/>
      </a:accent3>
      <a:accent4>
        <a:srgbClr val="B7D3E3"/>
      </a:accent4>
      <a:accent5>
        <a:srgbClr val="D3E79D"/>
      </a:accent5>
      <a:accent6>
        <a:srgbClr val="EF7C41"/>
      </a:accent6>
      <a:hlink>
        <a:srgbClr val="203C5B"/>
      </a:hlink>
      <a:folHlink>
        <a:srgbClr val="88B0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9D256B4-45E3-448E-8B04-967ABC721930}" vid="{D3F16D48-966B-4E78-AE04-EE35EDFBBF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db11d04-2fd2-4071-9b52-03ed2a40d0c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E0E11E30757D43A53CD37EC55A14DA" ma:contentTypeVersion="16" ma:contentTypeDescription="Create a new document." ma:contentTypeScope="" ma:versionID="5d54378e2174ace7c181f884d095cfa1">
  <xsd:schema xmlns:xsd="http://www.w3.org/2001/XMLSchema" xmlns:xs="http://www.w3.org/2001/XMLSchema" xmlns:p="http://schemas.microsoft.com/office/2006/metadata/properties" xmlns:ns3="a1d77014-38c7-4bf4-9918-5e7d9345fd35" xmlns:ns4="7db11d04-2fd2-4071-9b52-03ed2a40d0ca" targetNamespace="http://schemas.microsoft.com/office/2006/metadata/properties" ma:root="true" ma:fieldsID="0db7a0aaf09e54b9ecc845a02f746e11" ns3:_="" ns4:_="">
    <xsd:import namespace="a1d77014-38c7-4bf4-9918-5e7d9345fd35"/>
    <xsd:import namespace="7db11d04-2fd2-4071-9b52-03ed2a40d0c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77014-38c7-4bf4-9918-5e7d9345fd3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b11d04-2fd2-4071-9b52-03ed2a40d0c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A9AF4A-DF35-45B0-A63C-E189572D1407}">
  <ds:schemaRefs>
    <ds:schemaRef ds:uri="http://schemas.microsoft.com/office/2006/documentManagement/types"/>
    <ds:schemaRef ds:uri="http://schemas.microsoft.com/office/2006/metadata/properties"/>
    <ds:schemaRef ds:uri="a1d77014-38c7-4bf4-9918-5e7d9345fd35"/>
    <ds:schemaRef ds:uri="7db11d04-2fd2-4071-9b52-03ed2a40d0ca"/>
    <ds:schemaRef ds:uri="http://purl.org/dc/terms/"/>
    <ds:schemaRef ds:uri="http://www.w3.org/XML/1998/namespace"/>
    <ds:schemaRef ds:uri="http://schemas.microsoft.com/office/infopath/2007/PartnerControls"/>
    <ds:schemaRef ds:uri="http://purl.org/dc/dcmitype/"/>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02C4DCBB-7F96-40DA-921C-1681B9FAA2EF}">
  <ds:schemaRefs>
    <ds:schemaRef ds:uri="http://schemas.microsoft.com/sharepoint/v3/contenttype/forms"/>
  </ds:schemaRefs>
</ds:datastoreItem>
</file>

<file path=customXml/itemProps3.xml><?xml version="1.0" encoding="utf-8"?>
<ds:datastoreItem xmlns:ds="http://schemas.openxmlformats.org/officeDocument/2006/customXml" ds:itemID="{47C707B8-0A71-41DE-B573-45428A551D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d77014-38c7-4bf4-9918-5e7d9345fd35"/>
    <ds:schemaRef ds:uri="7db11d04-2fd2-4071-9b52-03ed2a40d0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TerraPower_Brand Template_Public_TP_2024_1221</Template>
  <TotalTime>351</TotalTime>
  <Words>1450</Words>
  <Application>Microsoft Office PowerPoint</Application>
  <PresentationFormat>Widescreen</PresentationFormat>
  <Paragraphs>223</Paragraphs>
  <Slides>16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SimSun</vt:lpstr>
      <vt:lpstr>Arial</vt:lpstr>
      <vt:lpstr>Calibri</vt:lpstr>
      <vt:lpstr>Hex graphic corner</vt:lpstr>
      <vt:lpstr>PowerPoint Presentation</vt:lpstr>
      <vt:lpstr>PowerPoint Presentation</vt:lpstr>
      <vt:lpstr>PowerPoint Presentation</vt:lpstr>
      <vt:lpstr>PowerPoint Presentation</vt:lpstr>
      <vt:lpstr>Progress in Chlorine Nuclear Data</vt:lpstr>
      <vt:lpstr>PowerPoint Presentation</vt:lpstr>
      <vt:lpstr>PowerPoint Presentation</vt:lpstr>
      <vt:lpstr>PowerPoint Presentation</vt:lpstr>
      <vt:lpstr>PowerPoint Presentation</vt:lpstr>
      <vt:lpstr>Uncertainty Analysis with ENDF/B VII.1 Data</vt:lpstr>
      <vt:lpstr>PowerPoint Presentation</vt:lpstr>
      <vt:lpstr>PowerPoint Presentation</vt:lpstr>
      <vt:lpstr>Future of Chlorine Nuclear Data</vt:lpstr>
      <vt:lpstr>PowerPoint Presentation</vt:lpstr>
      <vt:lpstr>PowerPoint Presentation</vt:lpstr>
      <vt:lpstr>PowerPoint Presentation</vt:lpstr>
    </vt:vector>
  </TitlesOfParts>
  <Company>TerraPower,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Tommy Cisneros</dc:creator>
  <cp:lastModifiedBy>Tommy Cisneros</cp:lastModifiedBy>
  <cp:revision>16</cp:revision>
  <cp:lastPrinted>2024-02-14T15:23:29Z</cp:lastPrinted>
  <dcterms:created xsi:type="dcterms:W3CDTF">2024-02-08T02:32:05Z</dcterms:created>
  <dcterms:modified xsi:type="dcterms:W3CDTF">2024-02-22T17:26:39Z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0x01010024E0E11E30757D43A53CD37EC55A14DA</vt:lpwstr>
  </property>
  <property fmtid="{D5CDD505-2E9C-101B-9397-08002B2CF9AE}" pid="3" name="MediaServiceImageTags">
    <vt:lpwstr/>
  </property>
</Properties>
</file>