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2"/>
  </p:normalViewPr>
  <p:slideViewPr>
    <p:cSldViewPr snapToGrid="0">
      <p:cViewPr varScale="1">
        <p:scale>
          <a:sx n="148" d="100"/>
          <a:sy n="148" d="100"/>
        </p:scale>
        <p:origin x="9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c5c721e7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c5c721e7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c5c721e7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c5c721e7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cba339c4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cba339c4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c5c721e7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c5c721e7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c5c721e7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c5c721e7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cba339c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cba339c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cba339c49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cba339c49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bfa7b639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bfa7b639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52d5ebd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52d5ebd8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c5c721e7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c5c721e7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c5c721e7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c5c721e7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c5c721e7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c5c721e7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c5c721e7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c5c721e7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5c721e7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c5c721e7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c5c721e7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c5c721e7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458567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548700" y="4585675"/>
            <a:ext cx="1449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WANDA |</a:t>
            </a:r>
            <a:endParaRPr sz="2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874175" y="4588975"/>
            <a:ext cx="3510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2024 WANDA Meeting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Arlington, VA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84442" y="4663225"/>
            <a:ext cx="1096133" cy="4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61425" y="4703625"/>
            <a:ext cx="434050" cy="4340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XdE1vG8VEe97BCzEaW8fgwQkZimLL2gJcubDXwzl4XE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mex.dev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265400"/>
            <a:ext cx="8698500" cy="7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The BAND Software Framework</a:t>
            </a:r>
            <a:endParaRPr sz="37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056625"/>
            <a:ext cx="8520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Kyle Godbey</a:t>
            </a:r>
            <a:endParaRPr sz="2500"/>
          </a:p>
        </p:txBody>
      </p:sp>
      <p:sp>
        <p:nvSpPr>
          <p:cNvPr id="61" name="Google Shape;61;p13"/>
          <p:cNvSpPr txBox="1"/>
          <p:nvPr/>
        </p:nvSpPr>
        <p:spPr>
          <a:xfrm>
            <a:off x="252200" y="3194625"/>
            <a:ext cx="3890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Slides with videos: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https://docs.google.com/presentation/d/1XdE1vG8VEe97BCzEaW8fgwQkZimLL2gJcubDXwzl4XE/edit?usp=sharing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Outcome</a:t>
            </a:r>
            <a:endParaRPr sz="32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700" y="283150"/>
            <a:ext cx="5641275" cy="42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70500" y="1513375"/>
            <a:ext cx="3280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Principled Bayesian calibration is more accessible than ever before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Outcome</a:t>
            </a:r>
            <a:endParaRPr sz="3200"/>
          </a:p>
        </p:txBody>
      </p:sp>
      <p:sp>
        <p:nvSpPr>
          <p:cNvPr id="127" name="Google Shape;127;p23"/>
          <p:cNvSpPr txBox="1"/>
          <p:nvPr/>
        </p:nvSpPr>
        <p:spPr>
          <a:xfrm>
            <a:off x="0" y="918375"/>
            <a:ext cx="47286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point is to get predictions, uncertainties, and covariances quickly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Integration with model mixing tools will help consider the wisdom of many models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150" y="242675"/>
            <a:ext cx="4466850" cy="42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Outlook</a:t>
            </a:r>
            <a:endParaRPr sz="3200"/>
          </a:p>
        </p:txBody>
      </p:sp>
      <p:sp>
        <p:nvSpPr>
          <p:cNvPr id="134" name="Google Shape;134;p24"/>
          <p:cNvSpPr txBox="1"/>
          <p:nvPr/>
        </p:nvSpPr>
        <p:spPr>
          <a:xfrm>
            <a:off x="311700" y="3082775"/>
            <a:ext cx="4628400" cy="985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Explore novel applications and user interaction modality</a:t>
            </a:r>
            <a:endParaRPr sz="2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311700" y="902200"/>
            <a:ext cx="5317200" cy="985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Continued feature development in both physics and emulation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6226800" y="253575"/>
            <a:ext cx="2248500" cy="7389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Coupled-channels emulation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5948400" y="1148500"/>
            <a:ext cx="2883900" cy="7389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Black-box dimensionality reduction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5763900" y="2228375"/>
            <a:ext cx="2677500" cy="4617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Bayesian model mixing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5669950" y="3724100"/>
            <a:ext cx="2163900" cy="4617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Web applications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5669950" y="3140650"/>
            <a:ext cx="3068400" cy="4617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Cloud-enabled backends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1" name="Google Shape;141;p24"/>
          <p:cNvCxnSpPr>
            <a:stCxn id="135" idx="3"/>
            <a:endCxn id="136" idx="1"/>
          </p:cNvCxnSpPr>
          <p:nvPr/>
        </p:nvCxnSpPr>
        <p:spPr>
          <a:xfrm rot="10800000" flipH="1">
            <a:off x="5628900" y="622900"/>
            <a:ext cx="597900" cy="77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4"/>
          <p:cNvCxnSpPr>
            <a:stCxn id="135" idx="3"/>
            <a:endCxn id="137" idx="1"/>
          </p:cNvCxnSpPr>
          <p:nvPr/>
        </p:nvCxnSpPr>
        <p:spPr>
          <a:xfrm>
            <a:off x="5628900" y="1394800"/>
            <a:ext cx="319500" cy="12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4"/>
          <p:cNvCxnSpPr>
            <a:stCxn id="144" idx="3"/>
            <a:endCxn id="138" idx="1"/>
          </p:cNvCxnSpPr>
          <p:nvPr/>
        </p:nvCxnSpPr>
        <p:spPr>
          <a:xfrm rot="10800000" flipH="1">
            <a:off x="5527200" y="2459300"/>
            <a:ext cx="236700" cy="2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24"/>
          <p:cNvCxnSpPr>
            <a:stCxn id="134" idx="3"/>
            <a:endCxn id="140" idx="1"/>
          </p:cNvCxnSpPr>
          <p:nvPr/>
        </p:nvCxnSpPr>
        <p:spPr>
          <a:xfrm rot="10800000" flipH="1">
            <a:off x="4940100" y="3371375"/>
            <a:ext cx="729900" cy="2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4"/>
          <p:cNvCxnSpPr>
            <a:endCxn id="139" idx="1"/>
          </p:cNvCxnSpPr>
          <p:nvPr/>
        </p:nvCxnSpPr>
        <p:spPr>
          <a:xfrm>
            <a:off x="4940050" y="3575450"/>
            <a:ext cx="729900" cy="3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24"/>
          <p:cNvSpPr txBox="1"/>
          <p:nvPr/>
        </p:nvSpPr>
        <p:spPr>
          <a:xfrm>
            <a:off x="311700" y="1992500"/>
            <a:ext cx="5215500" cy="985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Expanded integration within and without the BAND framework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13" y="46950"/>
            <a:ext cx="8544778" cy="4525976"/>
          </a:xfrm>
          <a:prstGeom prst="rect">
            <a:avLst/>
          </a:prstGeom>
          <a:noFill/>
          <a:ln w="38100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975" y="2027675"/>
            <a:ext cx="2207450" cy="22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4031800" y="4572925"/>
            <a:ext cx="353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https://bmex.dev</a:t>
            </a:r>
            <a:endParaRPr sz="2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Outlook</a:t>
            </a:r>
            <a:endParaRPr sz="3200"/>
          </a:p>
        </p:txBody>
      </p:sp>
      <p:pic>
        <p:nvPicPr>
          <p:cNvPr id="2" name="BREX_linear_demo.mp4">
            <a:hlinkClick r:id="" action="ppaction://media"/>
            <a:extLst>
              <a:ext uri="{FF2B5EF4-FFF2-40B4-BE49-F238E27FC236}">
                <a16:creationId xmlns:a16="http://schemas.microsoft.com/office/drawing/2014/main" id="{E6231F99-7CBE-0181-9ACA-A7A062EAC9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9375"/>
            <a:ext cx="9144000" cy="498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Our Request</a:t>
            </a:r>
            <a:endParaRPr sz="3200"/>
          </a:p>
        </p:txBody>
      </p:sp>
      <p:sp>
        <p:nvSpPr>
          <p:cNvPr id="165" name="Google Shape;165;p27"/>
          <p:cNvSpPr txBox="1"/>
          <p:nvPr/>
        </p:nvSpPr>
        <p:spPr>
          <a:xfrm>
            <a:off x="356250" y="1269375"/>
            <a:ext cx="843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Please 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311700" y="1992500"/>
            <a:ext cx="5215500" cy="985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Expanded integration within and without the BAND framework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311700" y="3082775"/>
            <a:ext cx="4628400" cy="985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Explore novel applications and user interaction modality</a:t>
            </a:r>
            <a:endParaRPr sz="2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311700" y="902200"/>
            <a:ext cx="5317200" cy="985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Continued feature development in both physics and emulation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5785450" y="253575"/>
            <a:ext cx="2689800" cy="10158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features are needed? What models are highest impact?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8222015" y="-70814"/>
            <a:ext cx="508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C27BA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3700" b="1">
              <a:solidFill>
                <a:srgbClr val="C27BA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71" name="Google Shape;171;p27"/>
          <p:cNvGrpSpPr/>
          <p:nvPr/>
        </p:nvGrpSpPr>
        <p:grpSpPr>
          <a:xfrm>
            <a:off x="5785450" y="1404661"/>
            <a:ext cx="2945065" cy="1063289"/>
            <a:chOff x="5785450" y="1404661"/>
            <a:chExt cx="2945065" cy="1063289"/>
          </a:xfrm>
        </p:grpSpPr>
        <p:sp>
          <p:nvSpPr>
            <p:cNvPr id="172" name="Google Shape;172;p27"/>
            <p:cNvSpPr txBox="1"/>
            <p:nvPr/>
          </p:nvSpPr>
          <p:spPr>
            <a:xfrm>
              <a:off x="5785450" y="1729050"/>
              <a:ext cx="2689800" cy="7389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rgbClr val="9FC5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What does harmonious integration look like?</a:t>
              </a:r>
              <a:endPara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3" name="Google Shape;173;p27"/>
            <p:cNvSpPr txBox="1"/>
            <p:nvPr/>
          </p:nvSpPr>
          <p:spPr>
            <a:xfrm>
              <a:off x="8222015" y="1404661"/>
              <a:ext cx="5085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 b="1">
                  <a:solidFill>
                    <a:srgbClr val="C27BA0"/>
                  </a:solidFill>
                  <a:latin typeface="Raleway"/>
                  <a:ea typeface="Raleway"/>
                  <a:cs typeface="Raleway"/>
                  <a:sym typeface="Raleway"/>
                </a:rPr>
                <a:t>?</a:t>
              </a:r>
              <a:endParaRPr sz="3700" b="1">
                <a:solidFill>
                  <a:srgbClr val="C27BA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4" name="Google Shape;174;p27"/>
          <p:cNvGrpSpPr/>
          <p:nvPr/>
        </p:nvGrpSpPr>
        <p:grpSpPr>
          <a:xfrm>
            <a:off x="5570200" y="2684386"/>
            <a:ext cx="3160315" cy="1383589"/>
            <a:chOff x="5570200" y="1404661"/>
            <a:chExt cx="3160315" cy="1383589"/>
          </a:xfrm>
        </p:grpSpPr>
        <p:sp>
          <p:nvSpPr>
            <p:cNvPr id="175" name="Google Shape;175;p27"/>
            <p:cNvSpPr txBox="1"/>
            <p:nvPr/>
          </p:nvSpPr>
          <p:spPr>
            <a:xfrm>
              <a:off x="5570200" y="1772450"/>
              <a:ext cx="3120300" cy="10158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rgbClr val="9FC5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What </a:t>
              </a:r>
              <a:r>
                <a:rPr lang="en" sz="18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tools</a:t>
              </a:r>
              <a:r>
                <a:rPr lang="en" sz="18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have the highest potential for impact across the pipeline?</a:t>
              </a:r>
              <a:endPara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6" name="Google Shape;176;p27"/>
            <p:cNvSpPr txBox="1"/>
            <p:nvPr/>
          </p:nvSpPr>
          <p:spPr>
            <a:xfrm>
              <a:off x="8222015" y="1404661"/>
              <a:ext cx="5085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 b="1">
                  <a:solidFill>
                    <a:srgbClr val="C27BA0"/>
                  </a:solidFill>
                  <a:latin typeface="Raleway"/>
                  <a:ea typeface="Raleway"/>
                  <a:cs typeface="Raleway"/>
                  <a:sym typeface="Raleway"/>
                </a:rPr>
                <a:t>?</a:t>
              </a:r>
              <a:endParaRPr sz="3700" b="1">
                <a:solidFill>
                  <a:srgbClr val="C27BA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Conclusion</a:t>
            </a:r>
            <a:endParaRPr sz="3200"/>
          </a:p>
        </p:txBody>
      </p:sp>
      <p:sp>
        <p:nvSpPr>
          <p:cNvPr id="182" name="Google Shape;182;p28"/>
          <p:cNvSpPr txBox="1"/>
          <p:nvPr/>
        </p:nvSpPr>
        <p:spPr>
          <a:xfrm>
            <a:off x="356250" y="1269375"/>
            <a:ext cx="84315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want to build a broadly useful, open-source framework that meets the needs of the community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To that end we welcome suggestions, feedback, critiques, requests, code, etc.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250525" y="180050"/>
            <a:ext cx="450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Introducing: BAND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50" y="1184750"/>
            <a:ext cx="6408900" cy="27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454850" y="3836100"/>
            <a:ext cx="623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Supported by the NSF CSSI program under grant OAC-2004601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Framework</a:t>
            </a:r>
            <a:endParaRPr sz="32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338" y="601475"/>
            <a:ext cx="6799320" cy="41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Framework</a:t>
            </a:r>
            <a:endParaRPr sz="32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338" y="601475"/>
            <a:ext cx="6799320" cy="41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4799025" y="665450"/>
            <a:ext cx="1675500" cy="2740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58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FA8D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Framework</a:t>
            </a:r>
            <a:endParaRPr sz="32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050" y="137749"/>
            <a:ext cx="4849550" cy="44878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62700" y="1213450"/>
            <a:ext cx="4141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Online: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https://bandframework.github.io/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On GitHub: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https://github.com/bandframework/bandframework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Focus</a:t>
            </a:r>
            <a:endParaRPr sz="3200"/>
          </a:p>
        </p:txBody>
      </p:sp>
      <p:sp>
        <p:nvSpPr>
          <p:cNvPr id="94" name="Google Shape;94;p18"/>
          <p:cNvSpPr txBox="1"/>
          <p:nvPr/>
        </p:nvSpPr>
        <p:spPr>
          <a:xfrm>
            <a:off x="62700" y="1213450"/>
            <a:ext cx="4141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ROSE – A scattering emulator for fast theoretical simulation without sacrificing accuracy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Use cases include model calibration, quick evaluation, efficient model mixing, experimental design, science gateways, and more (presumably)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275" y="1123775"/>
            <a:ext cx="4635000" cy="258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Focus</a:t>
            </a:r>
            <a:endParaRPr sz="32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89812"/>
            <a:ext cx="8425198" cy="39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Goal</a:t>
            </a:r>
            <a:endParaRPr sz="32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600" y="296175"/>
            <a:ext cx="3434951" cy="41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367950" y="1346575"/>
            <a:ext cx="4509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Supplementing high-fidelity simulations with ‘almost as good’ replacements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53825"/>
            <a:ext cx="8520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Goal</a:t>
            </a:r>
            <a:endParaRPr sz="32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649" y="760288"/>
            <a:ext cx="7519100" cy="36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</Words>
  <Application>Microsoft Macintosh PowerPoint</Application>
  <PresentationFormat>On-screen Show (16:9)</PresentationFormat>
  <Paragraphs>54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Raleway</vt:lpstr>
      <vt:lpstr>Simple Light</vt:lpstr>
      <vt:lpstr>The BAND Software Framework</vt:lpstr>
      <vt:lpstr>PowerPoint Presentation</vt:lpstr>
      <vt:lpstr>The Framework</vt:lpstr>
      <vt:lpstr>The Framework</vt:lpstr>
      <vt:lpstr>The Framework</vt:lpstr>
      <vt:lpstr>The Focus</vt:lpstr>
      <vt:lpstr>The Focus</vt:lpstr>
      <vt:lpstr>The Goal</vt:lpstr>
      <vt:lpstr>The Goal</vt:lpstr>
      <vt:lpstr>The Outcome</vt:lpstr>
      <vt:lpstr>The Outcome</vt:lpstr>
      <vt:lpstr>Outlook</vt:lpstr>
      <vt:lpstr>PowerPoint Presentation</vt:lpstr>
      <vt:lpstr>The Outlook</vt:lpstr>
      <vt:lpstr>Our Request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BAND Software Framework</dc:title>
  <cp:lastModifiedBy>Casperson, Robert J.</cp:lastModifiedBy>
  <cp:revision>2</cp:revision>
  <dcterms:modified xsi:type="dcterms:W3CDTF">2024-02-28T00:20:03Z</dcterms:modified>
</cp:coreProperties>
</file>