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4143" r:id="rId1"/>
  </p:sldMasterIdLst>
  <p:notesMasterIdLst>
    <p:notesMasterId r:id="rId12"/>
  </p:notesMasterIdLst>
  <p:sldIdLst>
    <p:sldId id="256" r:id="rId2"/>
    <p:sldId id="373" r:id="rId3"/>
    <p:sldId id="314" r:id="rId4"/>
    <p:sldId id="308" r:id="rId5"/>
    <p:sldId id="298" r:id="rId6"/>
    <p:sldId id="309" r:id="rId7"/>
    <p:sldId id="382" r:id="rId8"/>
    <p:sldId id="380" r:id="rId9"/>
    <p:sldId id="379" r:id="rId10"/>
    <p:sldId id="381"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4941"/>
    <p:restoredTop sz="94694"/>
  </p:normalViewPr>
  <p:slideViewPr>
    <p:cSldViewPr snapToGrid="0" snapToObjects="1">
      <p:cViewPr varScale="1">
        <p:scale>
          <a:sx n="61" d="100"/>
          <a:sy n="61" d="100"/>
        </p:scale>
        <p:origin x="232" y="13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Users/borispritychenko/Desktop/NDUQWM/Errors.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Uncertainties</a:t>
            </a:r>
            <a:r>
              <a:rPr lang="en-US" baseline="0"/>
              <a:t> in EXFOR</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spPr>
            <a:pattFill prst="pct5">
              <a:fgClr>
                <a:schemeClr val="accent2"/>
              </a:fgClr>
              <a:bgClr>
                <a:schemeClr val="bg1"/>
              </a:bgClr>
            </a:pattFill>
          </c:spPr>
          <c:dPt>
            <c:idx val="0"/>
            <c:bubble3D val="0"/>
            <c:explosion val="28"/>
            <c:spPr>
              <a:pattFill prst="pct90">
                <a:fgClr>
                  <a:srgbClr val="FF0000"/>
                </a:fgClr>
                <a:bgClr>
                  <a:schemeClr val="bg1"/>
                </a:bgClr>
              </a:pattFill>
              <a:ln w="25400">
                <a:solidFill>
                  <a:schemeClr val="lt1"/>
                </a:solidFill>
              </a:ln>
              <a:effectLst/>
              <a:sp3d contourW="25400">
                <a:contourClr>
                  <a:schemeClr val="lt1"/>
                </a:contourClr>
              </a:sp3d>
            </c:spPr>
            <c:extLst>
              <c:ext xmlns:c16="http://schemas.microsoft.com/office/drawing/2014/chart" uri="{C3380CC4-5D6E-409C-BE32-E72D297353CC}">
                <c16:uniqueId val="{00000001-7AB9-BF44-9337-2E7860EAF2F9}"/>
              </c:ext>
            </c:extLst>
          </c:dPt>
          <c:dPt>
            <c:idx val="1"/>
            <c:bubble3D val="0"/>
            <c:spPr>
              <a:pattFill prst="pct90">
                <a:fgClr>
                  <a:schemeClr val="accent1">
                    <a:lumMod val="75000"/>
                  </a:schemeClr>
                </a:fgClr>
                <a:bgClr>
                  <a:schemeClr val="bg1"/>
                </a:bgClr>
              </a:pattFill>
              <a:ln w="25400">
                <a:solidFill>
                  <a:schemeClr val="lt1"/>
                </a:solidFill>
              </a:ln>
              <a:effectLst/>
              <a:sp3d contourW="25400">
                <a:contourClr>
                  <a:schemeClr val="lt1"/>
                </a:contourClr>
              </a:sp3d>
            </c:spPr>
            <c:extLst>
              <c:ext xmlns:c16="http://schemas.microsoft.com/office/drawing/2014/chart" uri="{C3380CC4-5D6E-409C-BE32-E72D297353CC}">
                <c16:uniqueId val="{00000003-7AB9-BF44-9337-2E7860EAF2F9}"/>
              </c:ext>
            </c:extLst>
          </c:dPt>
          <c:dPt>
            <c:idx val="2"/>
            <c:bubble3D val="0"/>
            <c:spPr>
              <a:pattFill prst="pct90">
                <a:fgClr>
                  <a:srgbClr val="00B050"/>
                </a:fgClr>
                <a:bgClr>
                  <a:schemeClr val="bg1"/>
                </a:bgClr>
              </a:pattFill>
              <a:ln w="25400">
                <a:solidFill>
                  <a:schemeClr val="lt1"/>
                </a:solidFill>
              </a:ln>
              <a:effectLst/>
              <a:sp3d contourW="25400">
                <a:contourClr>
                  <a:schemeClr val="lt1"/>
                </a:contourClr>
              </a:sp3d>
            </c:spPr>
            <c:extLst>
              <c:ext xmlns:c16="http://schemas.microsoft.com/office/drawing/2014/chart" uri="{C3380CC4-5D6E-409C-BE32-E72D297353CC}">
                <c16:uniqueId val="{00000005-7AB9-BF44-9337-2E7860EAF2F9}"/>
              </c:ext>
            </c:extLst>
          </c:dPt>
          <c:dPt>
            <c:idx val="3"/>
            <c:bubble3D val="0"/>
            <c:spPr>
              <a:pattFill prst="pct90">
                <a:fgClr>
                  <a:schemeClr val="accent2">
                    <a:lumMod val="75000"/>
                  </a:schemeClr>
                </a:fgClr>
                <a:bgClr>
                  <a:schemeClr val="bg1"/>
                </a:bgClr>
              </a:pattFill>
              <a:ln w="25400">
                <a:solidFill>
                  <a:schemeClr val="lt1"/>
                </a:solidFill>
              </a:ln>
              <a:effectLst/>
              <a:sp3d contourW="25400">
                <a:contourClr>
                  <a:schemeClr val="lt1"/>
                </a:contourClr>
              </a:sp3d>
            </c:spPr>
            <c:extLst>
              <c:ext xmlns:c16="http://schemas.microsoft.com/office/drawing/2014/chart" uri="{C3380CC4-5D6E-409C-BE32-E72D297353CC}">
                <c16:uniqueId val="{00000007-7AB9-BF44-9337-2E7860EAF2F9}"/>
              </c:ext>
            </c:extLst>
          </c:dPt>
          <c:dPt>
            <c:idx val="4"/>
            <c:bubble3D val="0"/>
            <c:spPr>
              <a:pattFill prst="pct40">
                <a:fgClr>
                  <a:schemeClr val="bg1">
                    <a:lumMod val="75000"/>
                  </a:schemeClr>
                </a:fgClr>
                <a:bgClr>
                  <a:schemeClr val="bg1"/>
                </a:bgClr>
              </a:pattFill>
              <a:ln w="25400">
                <a:solidFill>
                  <a:schemeClr val="lt1"/>
                </a:solidFill>
              </a:ln>
              <a:effectLst/>
              <a:sp3d contourW="25400">
                <a:contourClr>
                  <a:schemeClr val="lt1"/>
                </a:contourClr>
              </a:sp3d>
            </c:spPr>
            <c:extLst>
              <c:ext xmlns:c16="http://schemas.microsoft.com/office/drawing/2014/chart" uri="{C3380CC4-5D6E-409C-BE32-E72D297353CC}">
                <c16:uniqueId val="{00000009-7AB9-BF44-9337-2E7860EAF2F9}"/>
              </c:ext>
            </c:extLst>
          </c:dPt>
          <c:cat>
            <c:strRef>
              <c:f>Errors!$A$2:$A$6</c:f>
              <c:strCache>
                <c:ptCount val="5"/>
                <c:pt idx="0">
                  <c:v>DATA-ERR</c:v>
                </c:pt>
                <c:pt idx="1">
                  <c:v>ERR-T</c:v>
                </c:pt>
                <c:pt idx="2">
                  <c:v>ERR-S</c:v>
                </c:pt>
                <c:pt idx="3">
                  <c:v>ERR-SYS</c:v>
                </c:pt>
                <c:pt idx="4">
                  <c:v>No ERRORS</c:v>
                </c:pt>
              </c:strCache>
            </c:strRef>
          </c:cat>
          <c:val>
            <c:numRef>
              <c:f>Errors!$B$2:$B$6</c:f>
              <c:numCache>
                <c:formatCode>General</c:formatCode>
                <c:ptCount val="5"/>
                <c:pt idx="0">
                  <c:v>79447</c:v>
                </c:pt>
                <c:pt idx="1">
                  <c:v>32905</c:v>
                </c:pt>
                <c:pt idx="2">
                  <c:v>23328</c:v>
                </c:pt>
                <c:pt idx="3">
                  <c:v>3409</c:v>
                </c:pt>
                <c:pt idx="4">
                  <c:v>26214</c:v>
                </c:pt>
              </c:numCache>
            </c:numRef>
          </c:val>
          <c:extLst>
            <c:ext xmlns:c16="http://schemas.microsoft.com/office/drawing/2014/chart" uri="{C3380CC4-5D6E-409C-BE32-E72D297353CC}">
              <c16:uniqueId val="{0000000A-7AB9-BF44-9337-2E7860EAF2F9}"/>
            </c:ext>
          </c:extLst>
        </c:ser>
        <c:dLbls>
          <c:showLegendKey val="0"/>
          <c:showVal val="0"/>
          <c:showCatName val="0"/>
          <c:showSerName val="0"/>
          <c:showPercent val="0"/>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36F475-F7F5-6C41-B37C-656C49194CAF}" type="datetimeFigureOut">
              <a:rPr lang="en-US" smtClean="0"/>
              <a:t>2/27/24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5839EF-EF2D-A244-8B03-02564FD38722}" type="slidenum">
              <a:rPr lang="en-US" smtClean="0"/>
              <a:t>‹#›</a:t>
            </a:fld>
            <a:endParaRPr lang="en-US"/>
          </a:p>
        </p:txBody>
      </p:sp>
    </p:spTree>
    <p:extLst>
      <p:ext uri="{BB962C8B-B14F-4D97-AF65-F5344CB8AC3E}">
        <p14:creationId xmlns:p14="http://schemas.microsoft.com/office/powerpoint/2010/main" val="26792809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in the fission yield case, the incident energy is used as the reaction identifier and the mass is the x-axis. Now it’s possible that it should be the other way around, but this is just an example of how the more complicated data tables will require more complicated data structures for this database.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46A71E-A300-0C4C-9825-5DEB8E56668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936130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2/27/24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933A556B-7C63-244D-9B7C-B0EA8042B330}" type="slidenum">
              <a:rPr lang="en-US" smtClean="0"/>
              <a:pPr/>
              <a:t>‹#›</a:t>
            </a:fld>
            <a:endParaRPr lang="en-US" sz="1000" dirty="0"/>
          </a:p>
        </p:txBody>
      </p:sp>
    </p:spTree>
    <p:extLst>
      <p:ext uri="{BB962C8B-B14F-4D97-AF65-F5344CB8AC3E}">
        <p14:creationId xmlns:p14="http://schemas.microsoft.com/office/powerpoint/2010/main" val="3434491750"/>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2/27/24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933A556B-7C63-244D-9B7C-B0EA8042B330}" type="slidenum">
              <a:rPr lang="en-US" smtClean="0"/>
              <a:pPr/>
              <a:t>‹#›</a:t>
            </a:fld>
            <a:endParaRPr lang="en-US" sz="1000" dirty="0"/>
          </a:p>
        </p:txBody>
      </p:sp>
    </p:spTree>
    <p:extLst>
      <p:ext uri="{BB962C8B-B14F-4D97-AF65-F5344CB8AC3E}">
        <p14:creationId xmlns:p14="http://schemas.microsoft.com/office/powerpoint/2010/main" val="609531229"/>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2/27/24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933A556B-7C63-244D-9B7C-B0EA8042B330}" type="slidenum">
              <a:rPr lang="en-US" smtClean="0"/>
              <a:pPr/>
              <a:t>‹#›</a:t>
            </a:fld>
            <a:endParaRPr lang="en-US" sz="1000"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428695404"/>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2/27/24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933A556B-7C63-244D-9B7C-B0EA8042B330}" type="slidenum">
              <a:rPr lang="en-US" smtClean="0"/>
              <a:pPr/>
              <a:t>‹#›</a:t>
            </a:fld>
            <a:endParaRPr lang="en-US" sz="1000" dirty="0"/>
          </a:p>
        </p:txBody>
      </p:sp>
    </p:spTree>
    <p:extLst>
      <p:ext uri="{BB962C8B-B14F-4D97-AF65-F5344CB8AC3E}">
        <p14:creationId xmlns:p14="http://schemas.microsoft.com/office/powerpoint/2010/main" val="1532243379"/>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2/27/24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933A556B-7C63-244D-9B7C-B0EA8042B330}" type="slidenum">
              <a:rPr lang="en-US" smtClean="0"/>
              <a:pPr/>
              <a:t>‹#›</a:t>
            </a:fld>
            <a:endParaRPr lang="en-US" sz="1000"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998973379"/>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2/27/24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933A556B-7C63-244D-9B7C-B0EA8042B330}" type="slidenum">
              <a:rPr lang="en-US" smtClean="0"/>
              <a:pPr/>
              <a:t>‹#›</a:t>
            </a:fld>
            <a:endParaRPr lang="en-US" sz="1000" dirty="0"/>
          </a:p>
        </p:txBody>
      </p:sp>
    </p:spTree>
    <p:extLst>
      <p:ext uri="{BB962C8B-B14F-4D97-AF65-F5344CB8AC3E}">
        <p14:creationId xmlns:p14="http://schemas.microsoft.com/office/powerpoint/2010/main" val="4001612327"/>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2/27/24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933A556B-7C63-244D-9B7C-B0EA8042B330}" type="slidenum">
              <a:rPr lang="en-US" smtClean="0"/>
              <a:pPr/>
              <a:t>‹#›</a:t>
            </a:fld>
            <a:endParaRPr lang="en-US" sz="1000" dirty="0"/>
          </a:p>
        </p:txBody>
      </p:sp>
    </p:spTree>
    <p:extLst>
      <p:ext uri="{BB962C8B-B14F-4D97-AF65-F5344CB8AC3E}">
        <p14:creationId xmlns:p14="http://schemas.microsoft.com/office/powerpoint/2010/main" val="2633406621"/>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2/27/24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933A556B-7C63-244D-9B7C-B0EA8042B330}" type="slidenum">
              <a:rPr lang="en-US" smtClean="0"/>
              <a:pPr/>
              <a:t>‹#›</a:t>
            </a:fld>
            <a:endParaRPr lang="en-US" sz="1000" dirty="0"/>
          </a:p>
        </p:txBody>
      </p:sp>
    </p:spTree>
    <p:extLst>
      <p:ext uri="{BB962C8B-B14F-4D97-AF65-F5344CB8AC3E}">
        <p14:creationId xmlns:p14="http://schemas.microsoft.com/office/powerpoint/2010/main" val="2379933030"/>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FD422-CF21-5F4B-9F3C-D943F67A9BE0}"/>
              </a:ext>
            </a:extLst>
          </p:cNvPr>
          <p:cNvSpPr>
            <a:spLocks noGrp="1"/>
          </p:cNvSpPr>
          <p:nvPr>
            <p:ph type="ctrTitle" hasCustomPrompt="1"/>
          </p:nvPr>
        </p:nvSpPr>
        <p:spPr>
          <a:xfrm>
            <a:off x="813175" y="2541806"/>
            <a:ext cx="10334625" cy="1947460"/>
          </a:xfrm>
        </p:spPr>
        <p:txBody>
          <a:bodyPr anchor="t" anchorCtr="0"/>
          <a:lstStyle>
            <a:lvl1pPr algn="l">
              <a:defRPr sz="6000" b="1" i="0">
                <a:solidFill>
                  <a:schemeClr val="bg1"/>
                </a:solidFill>
                <a:latin typeface="+mn-lt"/>
                <a:cs typeface="Arial" panose="020B06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B4A5F0DF-C789-3B48-88B2-EEF178B1680D}"/>
              </a:ext>
            </a:extLst>
          </p:cNvPr>
          <p:cNvSpPr>
            <a:spLocks noGrp="1"/>
          </p:cNvSpPr>
          <p:nvPr>
            <p:ph type="subTitle" idx="1"/>
          </p:nvPr>
        </p:nvSpPr>
        <p:spPr>
          <a:xfrm>
            <a:off x="813175" y="5773229"/>
            <a:ext cx="10334625" cy="746185"/>
          </a:xfrm>
        </p:spPr>
        <p:txBody>
          <a:bodyPr>
            <a:normAutofit/>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Text Placeholder 4">
            <a:extLst>
              <a:ext uri="{FF2B5EF4-FFF2-40B4-BE49-F238E27FC236}">
                <a16:creationId xmlns:a16="http://schemas.microsoft.com/office/drawing/2014/main" id="{4B87851E-C1E1-6E46-8D1B-95D6C1888590}"/>
              </a:ext>
            </a:extLst>
          </p:cNvPr>
          <p:cNvSpPr>
            <a:spLocks noGrp="1"/>
          </p:cNvSpPr>
          <p:nvPr>
            <p:ph type="body" sz="quarter" idx="10"/>
          </p:nvPr>
        </p:nvSpPr>
        <p:spPr>
          <a:xfrm>
            <a:off x="813175" y="4501444"/>
            <a:ext cx="10334625" cy="1259607"/>
          </a:xfrm>
        </p:spPr>
        <p:txBody>
          <a:bodyPr>
            <a:noAutofit/>
          </a:bodyPr>
          <a:lstStyle>
            <a:lvl1pPr marL="0" indent="0">
              <a:buFontTx/>
              <a:buNone/>
              <a:defRPr sz="2400">
                <a:solidFill>
                  <a:schemeClr val="bg1"/>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a:t>Click to edit Master text styles</a:t>
            </a:r>
          </a:p>
        </p:txBody>
      </p:sp>
      <p:pic>
        <p:nvPicPr>
          <p:cNvPr id="8" name="Picture 7">
            <a:extLst>
              <a:ext uri="{FF2B5EF4-FFF2-40B4-BE49-F238E27FC236}">
                <a16:creationId xmlns:a16="http://schemas.microsoft.com/office/drawing/2014/main" id="{A1CCAF04-6C30-614D-8071-3CC683E9765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386083" y="5755088"/>
            <a:ext cx="3238500" cy="419100"/>
          </a:xfrm>
          <a:prstGeom prst="rect">
            <a:avLst/>
          </a:prstGeom>
        </p:spPr>
      </p:pic>
    </p:spTree>
    <p:extLst>
      <p:ext uri="{BB962C8B-B14F-4D97-AF65-F5344CB8AC3E}">
        <p14:creationId xmlns:p14="http://schemas.microsoft.com/office/powerpoint/2010/main" val="3588973676"/>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A96E2E29-96FC-EF40-8EEC-20DB88BC4DFA}" type="slidenum">
              <a:rPr lang="en-US" smtClean="0"/>
              <a:pPr/>
              <a:t>‹#›</a:t>
            </a:fld>
            <a:endParaRPr lang="en-US" dirty="0"/>
          </a:p>
        </p:txBody>
      </p:sp>
    </p:spTree>
    <p:extLst>
      <p:ext uri="{BB962C8B-B14F-4D97-AF65-F5344CB8AC3E}">
        <p14:creationId xmlns:p14="http://schemas.microsoft.com/office/powerpoint/2010/main" val="24031172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2/27/24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933A556B-7C63-244D-9B7C-B0EA8042B330}" type="slidenum">
              <a:rPr lang="en-US" smtClean="0"/>
              <a:pPr/>
              <a:t>‹#›</a:t>
            </a:fld>
            <a:endParaRPr lang="en-US" sz="1000" dirty="0"/>
          </a:p>
        </p:txBody>
      </p:sp>
    </p:spTree>
    <p:extLst>
      <p:ext uri="{BB962C8B-B14F-4D97-AF65-F5344CB8AC3E}">
        <p14:creationId xmlns:p14="http://schemas.microsoft.com/office/powerpoint/2010/main" val="82472138"/>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2/27/24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933A556B-7C63-244D-9B7C-B0EA8042B330}" type="slidenum">
              <a:rPr lang="en-US" smtClean="0"/>
              <a:pPr/>
              <a:t>‹#›</a:t>
            </a:fld>
            <a:endParaRPr lang="en-US" sz="1000" dirty="0"/>
          </a:p>
        </p:txBody>
      </p:sp>
    </p:spTree>
    <p:extLst>
      <p:ext uri="{BB962C8B-B14F-4D97-AF65-F5344CB8AC3E}">
        <p14:creationId xmlns:p14="http://schemas.microsoft.com/office/powerpoint/2010/main" val="725880700"/>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2/27/24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933A556B-7C63-244D-9B7C-B0EA8042B330}" type="slidenum">
              <a:rPr lang="en-US" smtClean="0"/>
              <a:pPr/>
              <a:t>‹#›</a:t>
            </a:fld>
            <a:endParaRPr lang="en-US" sz="1000" dirty="0"/>
          </a:p>
        </p:txBody>
      </p:sp>
    </p:spTree>
    <p:extLst>
      <p:ext uri="{BB962C8B-B14F-4D97-AF65-F5344CB8AC3E}">
        <p14:creationId xmlns:p14="http://schemas.microsoft.com/office/powerpoint/2010/main" val="1465547691"/>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13"/>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2/27/24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933A556B-7C63-244D-9B7C-B0EA8042B330}" type="slidenum">
              <a:rPr lang="en-US" smtClean="0"/>
              <a:pPr/>
              <a:t>‹#›</a:t>
            </a:fld>
            <a:endParaRPr lang="en-US" sz="1000" dirty="0"/>
          </a:p>
        </p:txBody>
      </p:sp>
    </p:spTree>
    <p:extLst>
      <p:ext uri="{BB962C8B-B14F-4D97-AF65-F5344CB8AC3E}">
        <p14:creationId xmlns:p14="http://schemas.microsoft.com/office/powerpoint/2010/main" val="3462618196"/>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2/27/24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933A556B-7C63-244D-9B7C-B0EA8042B330}" type="slidenum">
              <a:rPr lang="en-US" smtClean="0"/>
              <a:pPr/>
              <a:t>‹#›</a:t>
            </a:fld>
            <a:endParaRPr lang="en-US" sz="1000" dirty="0"/>
          </a:p>
        </p:txBody>
      </p:sp>
    </p:spTree>
    <p:extLst>
      <p:ext uri="{BB962C8B-B14F-4D97-AF65-F5344CB8AC3E}">
        <p14:creationId xmlns:p14="http://schemas.microsoft.com/office/powerpoint/2010/main" val="23044164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2/27/24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933A556B-7C63-244D-9B7C-B0EA8042B330}" type="slidenum">
              <a:rPr lang="en-US" smtClean="0"/>
              <a:pPr/>
              <a:t>‹#›</a:t>
            </a:fld>
            <a:endParaRPr lang="en-US" sz="1000" dirty="0"/>
          </a:p>
        </p:txBody>
      </p:sp>
    </p:spTree>
    <p:extLst>
      <p:ext uri="{BB962C8B-B14F-4D97-AF65-F5344CB8AC3E}">
        <p14:creationId xmlns:p14="http://schemas.microsoft.com/office/powerpoint/2010/main" val="18801298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2/27/24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933A556B-7C63-244D-9B7C-B0EA8042B330}" type="slidenum">
              <a:rPr lang="en-US" smtClean="0"/>
              <a:pPr/>
              <a:t>‹#›</a:t>
            </a:fld>
            <a:endParaRPr lang="en-US" sz="1000" dirty="0"/>
          </a:p>
        </p:txBody>
      </p:sp>
    </p:spTree>
    <p:extLst>
      <p:ext uri="{BB962C8B-B14F-4D97-AF65-F5344CB8AC3E}">
        <p14:creationId xmlns:p14="http://schemas.microsoft.com/office/powerpoint/2010/main" val="602207964"/>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2/27/24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933A556B-7C63-244D-9B7C-B0EA8042B330}" type="slidenum">
              <a:rPr lang="en-US" smtClean="0"/>
              <a:pPr/>
              <a:t>‹#›</a:t>
            </a:fld>
            <a:endParaRPr lang="en-US" sz="1000" dirty="0"/>
          </a:p>
        </p:txBody>
      </p:sp>
    </p:spTree>
    <p:extLst>
      <p:ext uri="{BB962C8B-B14F-4D97-AF65-F5344CB8AC3E}">
        <p14:creationId xmlns:p14="http://schemas.microsoft.com/office/powerpoint/2010/main" val="1129885334"/>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32"/>
            <a:ext cx="2356674" cy="6853285"/>
            <a:chOff x="6627813" y="195454"/>
            <a:chExt cx="1952625" cy="5678297"/>
          </a:xfrm>
        </p:grpSpPr>
        <p:sp>
          <p:nvSpPr>
            <p:cNvPr id="11" name="Freeform 27"/>
            <p:cNvSpPr/>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2/27/24</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933A556B-7C63-244D-9B7C-B0EA8042B330}" type="slidenum">
              <a:rPr lang="en-US" smtClean="0"/>
              <a:pPr/>
              <a:t>‹#›</a:t>
            </a:fld>
            <a:endParaRPr lang="en-US" sz="1000" dirty="0"/>
          </a:p>
        </p:txBody>
      </p:sp>
    </p:spTree>
    <p:extLst>
      <p:ext uri="{BB962C8B-B14F-4D97-AF65-F5344CB8AC3E}">
        <p14:creationId xmlns:p14="http://schemas.microsoft.com/office/powerpoint/2010/main" val="2129774718"/>
      </p:ext>
    </p:extLst>
  </p:cSld>
  <p:clrMap bg1="lt1" tx1="dk1" bg2="lt2" tx2="dk2" accent1="accent1" accent2="accent2" accent3="accent3" accent4="accent4" accent5="accent5" accent6="accent6" hlink="hlink" folHlink="folHlink"/>
  <p:sldLayoutIdLst>
    <p:sldLayoutId id="2147484144" r:id="rId1"/>
    <p:sldLayoutId id="2147484145" r:id="rId2"/>
    <p:sldLayoutId id="2147484146" r:id="rId3"/>
    <p:sldLayoutId id="2147484147" r:id="rId4"/>
    <p:sldLayoutId id="2147484148" r:id="rId5"/>
    <p:sldLayoutId id="2147484149" r:id="rId6"/>
    <p:sldLayoutId id="2147484150" r:id="rId7"/>
    <p:sldLayoutId id="2147484151" r:id="rId8"/>
    <p:sldLayoutId id="2147484152" r:id="rId9"/>
    <p:sldLayoutId id="2147484153" r:id="rId10"/>
    <p:sldLayoutId id="2147484154" r:id="rId11"/>
    <p:sldLayoutId id="2147484155" r:id="rId12"/>
    <p:sldLayoutId id="2147484156" r:id="rId13"/>
    <p:sldLayoutId id="2147484157" r:id="rId14"/>
    <p:sldLayoutId id="2147484158" r:id="rId15"/>
    <p:sldLayoutId id="2147484159" r:id="rId16"/>
    <p:sldLayoutId id="2147484160" r:id="rId17"/>
    <p:sldLayoutId id="2147484161" r:id="rId18"/>
  </p:sldLayoutIdLst>
  <p:hf hdr="0" ftr="0" dt="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8.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156CBC-DA70-7741-BB3F-BCDBBE052F88}"/>
              </a:ext>
            </a:extLst>
          </p:cNvPr>
          <p:cNvSpPr>
            <a:spLocks noGrp="1"/>
          </p:cNvSpPr>
          <p:nvPr>
            <p:ph type="ctrTitle"/>
          </p:nvPr>
        </p:nvSpPr>
        <p:spPr>
          <a:xfrm>
            <a:off x="813175" y="2541806"/>
            <a:ext cx="10565650" cy="1947460"/>
          </a:xfrm>
        </p:spPr>
        <p:txBody>
          <a:bodyPr>
            <a:normAutofit/>
          </a:bodyPr>
          <a:lstStyle/>
          <a:p>
            <a:r>
              <a:rPr lang="en-US" sz="4000" dirty="0"/>
              <a:t>Shortcomings in EXFOR hindering experimental UQ and AI/ML analysis</a:t>
            </a:r>
          </a:p>
        </p:txBody>
      </p:sp>
      <p:sp>
        <p:nvSpPr>
          <p:cNvPr id="4" name="Text Placeholder 3">
            <a:extLst>
              <a:ext uri="{FF2B5EF4-FFF2-40B4-BE49-F238E27FC236}">
                <a16:creationId xmlns:a16="http://schemas.microsoft.com/office/drawing/2014/main" id="{BD0F4563-AB5E-1F4E-B28C-08AC1323034C}"/>
              </a:ext>
            </a:extLst>
          </p:cNvPr>
          <p:cNvSpPr>
            <a:spLocks noGrp="1"/>
          </p:cNvSpPr>
          <p:nvPr>
            <p:ph type="body" sz="quarter" idx="10"/>
          </p:nvPr>
        </p:nvSpPr>
        <p:spPr>
          <a:xfrm>
            <a:off x="813175" y="3808563"/>
            <a:ext cx="10565650" cy="2668327"/>
          </a:xfrm>
        </p:spPr>
        <p:txBody>
          <a:bodyPr/>
          <a:lstStyle/>
          <a:p>
            <a:r>
              <a:rPr lang="en-US" dirty="0"/>
              <a:t>B. Pritychenko</a:t>
            </a:r>
            <a:r>
              <a:rPr lang="en-US" baseline="30000" dirty="0"/>
              <a:t>1</a:t>
            </a:r>
            <a:r>
              <a:rPr lang="en-US" dirty="0"/>
              <a:t>,</a:t>
            </a:r>
          </a:p>
          <a:p>
            <a:r>
              <a:rPr lang="en-US" sz="1600" i="1" dirty="0"/>
              <a:t>1 National Nuclear Data Center, Brookhaven National Laboratory, Upton, NY 11973-5000, USA</a:t>
            </a:r>
          </a:p>
          <a:p>
            <a:endParaRPr lang="en-US" sz="1600" i="1" dirty="0"/>
          </a:p>
          <a:p>
            <a:endParaRPr lang="en-US" sz="1600" i="1" dirty="0"/>
          </a:p>
          <a:p>
            <a:endParaRPr lang="en-US" dirty="0"/>
          </a:p>
        </p:txBody>
      </p:sp>
    </p:spTree>
    <p:extLst>
      <p:ext uri="{BB962C8B-B14F-4D97-AF65-F5344CB8AC3E}">
        <p14:creationId xmlns:p14="http://schemas.microsoft.com/office/powerpoint/2010/main" val="22467559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76C70D-17B7-CF48-9BA6-596006138876}"/>
              </a:ext>
            </a:extLst>
          </p:cNvPr>
          <p:cNvSpPr>
            <a:spLocks noGrp="1"/>
          </p:cNvSpPr>
          <p:nvPr>
            <p:ph type="title"/>
          </p:nvPr>
        </p:nvSpPr>
        <p:spPr/>
        <p:txBody>
          <a:bodyPr anchor="t">
            <a:normAutofit/>
          </a:bodyPr>
          <a:lstStyle/>
          <a:p>
            <a:r>
              <a:rPr lang="en-US" sz="3200" dirty="0">
                <a:latin typeface="Arial" panose="020B0604020202020204" pitchFamily="34" charset="0"/>
                <a:cs typeface="Arial" panose="020B0604020202020204" pitchFamily="34" charset="0"/>
              </a:rPr>
              <a:t>EXFOR Summary</a:t>
            </a:r>
          </a:p>
        </p:txBody>
      </p:sp>
      <p:sp>
        <p:nvSpPr>
          <p:cNvPr id="11" name="Content Placeholder 2">
            <a:extLst>
              <a:ext uri="{FF2B5EF4-FFF2-40B4-BE49-F238E27FC236}">
                <a16:creationId xmlns:a16="http://schemas.microsoft.com/office/drawing/2014/main" id="{F726178C-FC93-8745-ABAF-66178E46D752}"/>
              </a:ext>
            </a:extLst>
          </p:cNvPr>
          <p:cNvSpPr>
            <a:spLocks noGrp="1"/>
          </p:cNvSpPr>
          <p:nvPr>
            <p:ph idx="1"/>
          </p:nvPr>
        </p:nvSpPr>
        <p:spPr>
          <a:xfrm>
            <a:off x="677334" y="2160589"/>
            <a:ext cx="7681742" cy="3880773"/>
          </a:xfrm>
        </p:spPr>
        <p:txBody>
          <a:bodyPr>
            <a:noAutofit/>
          </a:bodyPr>
          <a:lstStyle/>
          <a:p>
            <a:pPr marL="285750" indent="-285750">
              <a:lnSpc>
                <a:spcPct val="90000"/>
              </a:lnSpc>
              <a:buFont typeface="Arial" panose="020B0604020202020204" pitchFamily="34" charset="0"/>
              <a:buChar char="•"/>
            </a:pPr>
            <a:r>
              <a:rPr lang="en-US" sz="1600" dirty="0">
                <a:latin typeface="Arial" panose="020B0604020202020204" pitchFamily="34" charset="0"/>
                <a:cs typeface="Arial" panose="020B0604020202020204" pitchFamily="34" charset="0"/>
              </a:rPr>
              <a:t>EXFOR format has been used since early 1970s, during this time compilation rules were evolving, and AI/ML needs became a priority recently.</a:t>
            </a:r>
          </a:p>
          <a:p>
            <a:pPr marL="285750" indent="-285750">
              <a:lnSpc>
                <a:spcPct val="90000"/>
              </a:lnSpc>
              <a:buFont typeface="Arial" panose="020B0604020202020204" pitchFamily="34" charset="0"/>
              <a:buChar char="•"/>
            </a:pPr>
            <a:r>
              <a:rPr lang="en-US" sz="1600" dirty="0">
                <a:latin typeface="Arial" panose="020B0604020202020204" pitchFamily="34" charset="0"/>
                <a:cs typeface="Arial" panose="020B0604020202020204" pitchFamily="34" charset="0"/>
              </a:rPr>
              <a:t>Unfortunately, EXFOR maintenance was not systematic, quite often EXFOR entries stay in the database as they were compiled.</a:t>
            </a:r>
          </a:p>
          <a:p>
            <a:pPr marL="285750" indent="-285750">
              <a:lnSpc>
                <a:spcPct val="90000"/>
              </a:lnSpc>
              <a:buFont typeface="Arial" panose="020B0604020202020204" pitchFamily="34" charset="0"/>
              <a:buChar char="•"/>
            </a:pPr>
            <a:r>
              <a:rPr lang="en-US" sz="1600" dirty="0">
                <a:latin typeface="Arial" panose="020B0604020202020204" pitchFamily="34" charset="0"/>
                <a:cs typeface="Arial" panose="020B0604020202020204" pitchFamily="34" charset="0"/>
              </a:rPr>
              <a:t>Many entries need to be updated to comply with the new rules; fix typos and incorporate comments from advanced users.</a:t>
            </a:r>
          </a:p>
          <a:p>
            <a:pPr marL="285750" indent="-285750">
              <a:lnSpc>
                <a:spcPct val="90000"/>
              </a:lnSpc>
              <a:buFont typeface="Arial" panose="020B0604020202020204" pitchFamily="34" charset="0"/>
              <a:buChar char="•"/>
            </a:pPr>
            <a:r>
              <a:rPr lang="en-US" sz="1600" dirty="0">
                <a:latin typeface="Arial" panose="020B0604020202020204" pitchFamily="34" charset="0"/>
                <a:cs typeface="Arial" panose="020B0604020202020204" pitchFamily="34" charset="0"/>
              </a:rPr>
              <a:t>We need resources for EXFOR modernization and preservation of developed by evaluators information for EXFOR entries (EXFOR DB stores only information from experimentalists).</a:t>
            </a:r>
          </a:p>
          <a:p>
            <a:pPr marL="285750" indent="-285750">
              <a:lnSpc>
                <a:spcPct val="90000"/>
              </a:lnSpc>
              <a:buFont typeface="Arial" panose="020B0604020202020204" pitchFamily="34" charset="0"/>
              <a:buChar char="•"/>
            </a:pPr>
            <a:r>
              <a:rPr lang="en-US" sz="1600" dirty="0">
                <a:latin typeface="Arial" panose="020B0604020202020204" pitchFamily="34" charset="0"/>
                <a:cs typeface="Arial" panose="020B0604020202020204" pitchFamily="34" charset="0"/>
              </a:rPr>
              <a:t>The SG50 effort should create a parallel to EXFOR database that preserve these data and will be useful for UQ, ML/AI analysis.</a:t>
            </a:r>
          </a:p>
        </p:txBody>
      </p:sp>
      <p:sp>
        <p:nvSpPr>
          <p:cNvPr id="4" name="Slide Number Placeholder 3">
            <a:extLst>
              <a:ext uri="{FF2B5EF4-FFF2-40B4-BE49-F238E27FC236}">
                <a16:creationId xmlns:a16="http://schemas.microsoft.com/office/drawing/2014/main" id="{08997CFB-8FD7-674A-BFFF-F4EAE3BBC1EB}"/>
              </a:ext>
            </a:extLst>
          </p:cNvPr>
          <p:cNvSpPr>
            <a:spLocks noGrp="1"/>
          </p:cNvSpPr>
          <p:nvPr>
            <p:ph type="sldNum" sz="quarter" idx="12"/>
          </p:nvPr>
        </p:nvSpPr>
        <p:spPr/>
        <p:txBody>
          <a:bodyPr>
            <a:normAutofit fontScale="92500" lnSpcReduction="10000"/>
          </a:bodyPr>
          <a:lstStyle/>
          <a:p>
            <a:pPr>
              <a:spcAft>
                <a:spcPts val="600"/>
              </a:spcAft>
            </a:pPr>
            <a:fld id="{933A556B-7C63-244D-9B7C-B0EA8042B330}" type="slidenum">
              <a:rPr lang="en-US" smtClean="0"/>
              <a:pPr>
                <a:spcAft>
                  <a:spcPts val="600"/>
                </a:spcAft>
              </a:pPr>
              <a:t>10</a:t>
            </a:fld>
            <a:endParaRPr lang="en-US"/>
          </a:p>
        </p:txBody>
      </p:sp>
      <p:pic>
        <p:nvPicPr>
          <p:cNvPr id="13" name="Picture 12" descr="White puzzle with one red piece">
            <a:extLst>
              <a:ext uri="{FF2B5EF4-FFF2-40B4-BE49-F238E27FC236}">
                <a16:creationId xmlns:a16="http://schemas.microsoft.com/office/drawing/2014/main" id="{F42B1084-3E35-0F0B-8BBA-DE600BEEC80F}"/>
              </a:ext>
            </a:extLst>
          </p:cNvPr>
          <p:cNvPicPr>
            <a:picLocks noChangeAspect="1"/>
          </p:cNvPicPr>
          <p:nvPr/>
        </p:nvPicPr>
        <p:blipFill rotWithShape="1">
          <a:blip r:embed="rId2"/>
          <a:srcRect l="27957" r="26469"/>
          <a:stretch/>
        </p:blipFill>
        <p:spPr>
          <a:xfrm>
            <a:off x="8359076" y="2159000"/>
            <a:ext cx="3145536" cy="3882362"/>
          </a:xfrm>
          <a:prstGeom prst="rect">
            <a:avLst/>
          </a:prstGeom>
        </p:spPr>
      </p:pic>
    </p:spTree>
    <p:extLst>
      <p:ext uri="{BB962C8B-B14F-4D97-AF65-F5344CB8AC3E}">
        <p14:creationId xmlns:p14="http://schemas.microsoft.com/office/powerpoint/2010/main" val="15378497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5A50FB-44F3-6846-8C26-F8681D4BFFB3}"/>
              </a:ext>
            </a:extLst>
          </p:cNvPr>
          <p:cNvSpPr>
            <a:spLocks noGrp="1"/>
          </p:cNvSpPr>
          <p:nvPr>
            <p:ph type="title"/>
          </p:nvPr>
        </p:nvSpPr>
        <p:spPr>
          <a:xfrm>
            <a:off x="1761452" y="635004"/>
            <a:ext cx="4633466" cy="1280890"/>
          </a:xfrm>
        </p:spPr>
        <p:txBody>
          <a:bodyPr>
            <a:normAutofit/>
          </a:bodyPr>
          <a:lstStyle/>
          <a:p>
            <a:pPr>
              <a:lnSpc>
                <a:spcPct val="90000"/>
              </a:lnSpc>
            </a:pPr>
            <a:r>
              <a:rPr lang="en-US" sz="3200" dirty="0">
                <a:latin typeface="Arial" panose="020B0604020202020204" pitchFamily="34" charset="0"/>
                <a:cs typeface="Arial" panose="020B0604020202020204" pitchFamily="34" charset="0"/>
              </a:rPr>
              <a:t>EXFOR - Experimental Nuclear Reaction Data</a:t>
            </a:r>
          </a:p>
        </p:txBody>
      </p:sp>
      <p:sp>
        <p:nvSpPr>
          <p:cNvPr id="7" name="Content Placeholder 6">
            <a:extLst>
              <a:ext uri="{FF2B5EF4-FFF2-40B4-BE49-F238E27FC236}">
                <a16:creationId xmlns:a16="http://schemas.microsoft.com/office/drawing/2014/main" id="{84BED499-6ED4-F54A-8BC4-75AB617CA064}"/>
              </a:ext>
            </a:extLst>
          </p:cNvPr>
          <p:cNvSpPr>
            <a:spLocks noGrp="1"/>
          </p:cNvSpPr>
          <p:nvPr>
            <p:ph idx="1"/>
          </p:nvPr>
        </p:nvSpPr>
        <p:spPr>
          <a:xfrm>
            <a:off x="531812" y="2040467"/>
            <a:ext cx="6854825" cy="4617508"/>
          </a:xfrm>
        </p:spPr>
        <p:txBody>
          <a:bodyPr>
            <a:normAutofit fontScale="92500"/>
          </a:bodyPr>
          <a:lstStyle/>
          <a:p>
            <a:pPr>
              <a:lnSpc>
                <a:spcPct val="90000"/>
              </a:lnSpc>
              <a:buFont typeface="Arial" panose="020B0604020202020204" pitchFamily="34" charset="0"/>
              <a:buChar char="•"/>
            </a:pPr>
            <a:r>
              <a:rPr lang="en-US" sz="1700" dirty="0">
                <a:latin typeface="Arial" panose="020B0604020202020204" pitchFamily="34" charset="0"/>
                <a:cs typeface="Arial" panose="020B0604020202020204" pitchFamily="34" charset="0"/>
              </a:rPr>
              <a:t>The largest experimental nuclear reaction  database (</a:t>
            </a:r>
            <a:r>
              <a:rPr lang="en-US" sz="1700" i="1" dirty="0">
                <a:latin typeface="Arial" panose="020B0604020202020204" pitchFamily="34" charset="0"/>
                <a:cs typeface="Arial" panose="020B0604020202020204" pitchFamily="34" charset="0"/>
              </a:rPr>
              <a:t>www.nndc.bnl.gov/exfor</a:t>
            </a:r>
            <a:r>
              <a:rPr lang="en-US" sz="1700" dirty="0">
                <a:latin typeface="Arial" panose="020B0604020202020204" pitchFamily="34" charset="0"/>
                <a:cs typeface="Arial" panose="020B0604020202020204" pitchFamily="34" charset="0"/>
              </a:rPr>
              <a:t>) or (</a:t>
            </a:r>
            <a:r>
              <a:rPr lang="en-US" sz="1700" i="1" dirty="0">
                <a:latin typeface="Arial" panose="020B0604020202020204" pitchFamily="34" charset="0"/>
                <a:cs typeface="Arial" panose="020B0604020202020204" pitchFamily="34" charset="0"/>
              </a:rPr>
              <a:t>www-</a:t>
            </a:r>
            <a:r>
              <a:rPr lang="en-US" sz="1700" i="1" dirty="0" err="1">
                <a:latin typeface="Arial" panose="020B0604020202020204" pitchFamily="34" charset="0"/>
                <a:cs typeface="Arial" panose="020B0604020202020204" pitchFamily="34" charset="0"/>
              </a:rPr>
              <a:t>nds.iaea.org</a:t>
            </a:r>
            <a:r>
              <a:rPr lang="en-US" sz="1700" i="1" dirty="0">
                <a:latin typeface="Arial" panose="020B0604020202020204" pitchFamily="34" charset="0"/>
                <a:cs typeface="Arial" panose="020B0604020202020204" pitchFamily="34" charset="0"/>
              </a:rPr>
              <a:t>/</a:t>
            </a:r>
            <a:r>
              <a:rPr lang="en-US" sz="1700" i="1" dirty="0" err="1">
                <a:latin typeface="Arial" panose="020B0604020202020204" pitchFamily="34" charset="0"/>
                <a:cs typeface="Arial" panose="020B0604020202020204" pitchFamily="34" charset="0"/>
              </a:rPr>
              <a:t>exfor</a:t>
            </a:r>
            <a:r>
              <a:rPr lang="en-US" sz="1700" dirty="0">
                <a:latin typeface="Arial" panose="020B0604020202020204" pitchFamily="34" charset="0"/>
                <a:cs typeface="Arial" panose="020B0604020202020204" pitchFamily="34" charset="0"/>
              </a:rPr>
              <a:t>).</a:t>
            </a:r>
          </a:p>
          <a:p>
            <a:pPr>
              <a:lnSpc>
                <a:spcPct val="90000"/>
              </a:lnSpc>
              <a:buFont typeface="Arial" panose="020B0604020202020204" pitchFamily="34" charset="0"/>
              <a:buChar char="•"/>
            </a:pPr>
            <a:r>
              <a:rPr lang="en-US" sz="1700" dirty="0">
                <a:latin typeface="Arial" panose="020B0604020202020204" pitchFamily="34" charset="0"/>
                <a:cs typeface="Arial" panose="020B0604020202020204" pitchFamily="34" charset="0"/>
              </a:rPr>
              <a:t>24,788 experiments (multiple publications are grouped into a single measurement), 167,817 subentries, 185,520 data sets as of February 2, 2024.</a:t>
            </a:r>
          </a:p>
          <a:p>
            <a:pPr>
              <a:lnSpc>
                <a:spcPct val="90000"/>
              </a:lnSpc>
              <a:buFont typeface="Arial" panose="020B0604020202020204" pitchFamily="34" charset="0"/>
              <a:buChar char="•"/>
            </a:pPr>
            <a:r>
              <a:rPr lang="en-US" sz="1700" b="1" dirty="0">
                <a:latin typeface="Arial" panose="020B0604020202020204" pitchFamily="34" charset="0"/>
                <a:cs typeface="Arial" panose="020B0604020202020204" pitchFamily="34" charset="0"/>
              </a:rPr>
              <a:t>EXFOR is a starting point for Evaluated Nuclear Data File (ENDF) libraries evaluations (many evaluated but a single experimental data library), it includes the uncertainties used by evaluators. </a:t>
            </a:r>
          </a:p>
          <a:p>
            <a:pPr>
              <a:lnSpc>
                <a:spcPct val="90000"/>
              </a:lnSpc>
              <a:buFont typeface="Arial" panose="020B0604020202020204" pitchFamily="34" charset="0"/>
              <a:buChar char="•"/>
            </a:pPr>
            <a:r>
              <a:rPr lang="en-US" sz="1700" dirty="0">
                <a:latin typeface="Arial" panose="020B0604020202020204" pitchFamily="34" charset="0"/>
                <a:cs typeface="Arial" panose="020B0604020202020204" pitchFamily="34" charset="0"/>
              </a:rPr>
              <a:t>Presently run by the Nuclear Reaction Data </a:t>
            </a:r>
            <a:r>
              <a:rPr lang="en-US" sz="1700" dirty="0" err="1">
                <a:latin typeface="Arial" panose="020B0604020202020204" pitchFamily="34" charset="0"/>
                <a:cs typeface="Arial" panose="020B0604020202020204" pitchFamily="34" charset="0"/>
              </a:rPr>
              <a:t>Centres</a:t>
            </a:r>
            <a:r>
              <a:rPr lang="en-US" sz="1700" dirty="0">
                <a:latin typeface="Arial" panose="020B0604020202020204" pitchFamily="34" charset="0"/>
                <a:cs typeface="Arial" panose="020B0604020202020204" pitchFamily="34" charset="0"/>
              </a:rPr>
              <a:t> (NRDC) internationally. This is an IAEA network which is coordinated by the IAEA.</a:t>
            </a:r>
          </a:p>
          <a:p>
            <a:pPr>
              <a:lnSpc>
                <a:spcPct val="90000"/>
              </a:lnSpc>
              <a:buFont typeface="Arial" panose="020B0604020202020204" pitchFamily="34" charset="0"/>
              <a:buChar char="•"/>
            </a:pPr>
            <a:r>
              <a:rPr lang="en-US" sz="1700" dirty="0">
                <a:latin typeface="Arial" panose="020B0604020202020204" pitchFamily="34" charset="0"/>
                <a:cs typeface="Arial" panose="020B0604020202020204" pitchFamily="34" charset="0"/>
              </a:rPr>
              <a:t>Two largest contributors: NNDC &amp; NEA-Databank: Every second, third and sixth data points in the library were contributed by the NNDC, NEA-Databank and the rest of NRDC network, respectively. </a:t>
            </a:r>
          </a:p>
          <a:p>
            <a:pPr>
              <a:lnSpc>
                <a:spcPct val="90000"/>
              </a:lnSpc>
              <a:buFont typeface="Arial" panose="020B0604020202020204" pitchFamily="34" charset="0"/>
              <a:buChar char="•"/>
            </a:pPr>
            <a:r>
              <a:rPr lang="en-US" sz="1700" i="1" dirty="0">
                <a:latin typeface="Arial" panose="020B0604020202020204" pitchFamily="34" charset="0"/>
                <a:cs typeface="Arial" panose="020B0604020202020204" pitchFamily="34" charset="0"/>
              </a:rPr>
              <a:t>EXFOR philosophy is to compile data as they were published (in consultation with authors) unless obvious errors are found. </a:t>
            </a:r>
            <a:r>
              <a:rPr lang="en-US" sz="1700" dirty="0">
                <a:latin typeface="Arial" panose="020B0604020202020204" pitchFamily="34" charset="0"/>
                <a:cs typeface="Arial" panose="020B0604020202020204" pitchFamily="34" charset="0"/>
              </a:rPr>
              <a:t>Published nuclear reaction data contain outliers and discrepancies.</a:t>
            </a:r>
          </a:p>
          <a:p>
            <a:pPr>
              <a:lnSpc>
                <a:spcPct val="90000"/>
              </a:lnSpc>
            </a:pPr>
            <a:endParaRPr lang="en-US" sz="1000" dirty="0"/>
          </a:p>
        </p:txBody>
      </p:sp>
      <p:sp>
        <p:nvSpPr>
          <p:cNvPr id="4" name="Slide Number Placeholder 3">
            <a:extLst>
              <a:ext uri="{FF2B5EF4-FFF2-40B4-BE49-F238E27FC236}">
                <a16:creationId xmlns:a16="http://schemas.microsoft.com/office/drawing/2014/main" id="{44D153C9-B6EC-5440-87A3-9DCF9B76E78F}"/>
              </a:ext>
            </a:extLst>
          </p:cNvPr>
          <p:cNvSpPr>
            <a:spLocks noGrp="1"/>
          </p:cNvSpPr>
          <p:nvPr>
            <p:ph type="sldNum" sz="quarter" idx="12"/>
          </p:nvPr>
        </p:nvSpPr>
        <p:spPr/>
        <p:txBody>
          <a:bodyPr>
            <a:normAutofit/>
          </a:bodyPr>
          <a:lstStyle/>
          <a:p>
            <a:pPr>
              <a:lnSpc>
                <a:spcPct val="90000"/>
              </a:lnSpc>
              <a:spcAft>
                <a:spcPts val="600"/>
              </a:spcAft>
            </a:pPr>
            <a:fld id="{933A556B-7C63-244D-9B7C-B0EA8042B330}" type="slidenum">
              <a:rPr lang="en-US" sz="1900" smtClean="0"/>
              <a:pPr>
                <a:lnSpc>
                  <a:spcPct val="90000"/>
                </a:lnSpc>
                <a:spcAft>
                  <a:spcPts val="600"/>
                </a:spcAft>
              </a:pPr>
              <a:t>2</a:t>
            </a:fld>
            <a:endParaRPr lang="en-US" sz="1900" dirty="0"/>
          </a:p>
        </p:txBody>
      </p:sp>
      <p:pic>
        <p:nvPicPr>
          <p:cNvPr id="8" name="Picture 2" descr="nrdc map">
            <a:extLst>
              <a:ext uri="{FF2B5EF4-FFF2-40B4-BE49-F238E27FC236}">
                <a16:creationId xmlns:a16="http://schemas.microsoft.com/office/drawing/2014/main" id="{41A18A12-E0D0-D945-B6D2-80F8CB8E429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842" r="4787" b="2"/>
          <a:stretch/>
        </p:blipFill>
        <p:spPr bwMode="auto">
          <a:xfrm>
            <a:off x="7836510" y="645106"/>
            <a:ext cx="3432611" cy="2541577"/>
          </a:xfrm>
          <a:prstGeom prst="rect">
            <a:avLst/>
          </a:prstGeom>
          <a:noFill/>
          <a:extLst>
            <a:ext uri="{909E8E84-426E-40dd-AFC4-6F175D3DCCD1}">
              <a14:hiddenFill xmlns=""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CB450ED0-20F0-5A46-B4E4-4458D4897320}"/>
              </a:ext>
            </a:extLst>
          </p:cNvPr>
          <p:cNvPicPr>
            <a:picLocks noChangeAspect="1"/>
          </p:cNvPicPr>
          <p:nvPr/>
        </p:nvPicPr>
        <p:blipFill rotWithShape="1">
          <a:blip r:embed="rId3"/>
          <a:srcRect l="10292" r="9232" b="-2"/>
          <a:stretch/>
        </p:blipFill>
        <p:spPr>
          <a:xfrm>
            <a:off x="7826806" y="3351275"/>
            <a:ext cx="3452017" cy="2541578"/>
          </a:xfrm>
          <a:prstGeom prst="rect">
            <a:avLst/>
          </a:prstGeom>
        </p:spPr>
      </p:pic>
      <p:sp>
        <p:nvSpPr>
          <p:cNvPr id="3" name="TextBox 2">
            <a:extLst>
              <a:ext uri="{FF2B5EF4-FFF2-40B4-BE49-F238E27FC236}">
                <a16:creationId xmlns:a16="http://schemas.microsoft.com/office/drawing/2014/main" id="{90E670A5-DA9B-D744-897F-F650E1FDB27D}"/>
              </a:ext>
            </a:extLst>
          </p:cNvPr>
          <p:cNvSpPr txBox="1"/>
          <p:nvPr/>
        </p:nvSpPr>
        <p:spPr>
          <a:xfrm>
            <a:off x="10058400" y="4283510"/>
            <a:ext cx="774571" cy="338554"/>
          </a:xfrm>
          <a:prstGeom prst="rect">
            <a:avLst/>
          </a:prstGeom>
          <a:noFill/>
        </p:spPr>
        <p:txBody>
          <a:bodyPr wrap="none" rtlCol="0">
            <a:spAutoFit/>
          </a:bodyPr>
          <a:lstStyle/>
          <a:p>
            <a:r>
              <a:rPr lang="en-US" sz="1600" dirty="0">
                <a:solidFill>
                  <a:srgbClr val="FFFF00"/>
                </a:solidFill>
                <a:latin typeface="Arial" panose="020B0604020202020204" pitchFamily="34" charset="0"/>
                <a:cs typeface="Arial" panose="020B0604020202020204" pitchFamily="34" charset="0"/>
              </a:rPr>
              <a:t>NNDC</a:t>
            </a:r>
          </a:p>
        </p:txBody>
      </p:sp>
      <p:sp>
        <p:nvSpPr>
          <p:cNvPr id="13" name="TextBox 12">
            <a:extLst>
              <a:ext uri="{FF2B5EF4-FFF2-40B4-BE49-F238E27FC236}">
                <a16:creationId xmlns:a16="http://schemas.microsoft.com/office/drawing/2014/main" id="{74E32D2E-D51D-C74C-9D87-37B763F06D2C}"/>
              </a:ext>
            </a:extLst>
          </p:cNvPr>
          <p:cNvSpPr txBox="1"/>
          <p:nvPr/>
        </p:nvSpPr>
        <p:spPr>
          <a:xfrm>
            <a:off x="8167688" y="4283510"/>
            <a:ext cx="957313" cy="338554"/>
          </a:xfrm>
          <a:prstGeom prst="rect">
            <a:avLst/>
          </a:prstGeom>
          <a:noFill/>
        </p:spPr>
        <p:txBody>
          <a:bodyPr wrap="none" rtlCol="0">
            <a:spAutoFit/>
          </a:bodyPr>
          <a:lstStyle/>
          <a:p>
            <a:r>
              <a:rPr lang="en-US" sz="1600" dirty="0">
                <a:solidFill>
                  <a:srgbClr val="FFFF00"/>
                </a:solidFill>
                <a:latin typeface="Arial" panose="020B0604020202020204" pitchFamily="34" charset="0"/>
                <a:cs typeface="Arial" panose="020B0604020202020204" pitchFamily="34" charset="0"/>
              </a:rPr>
              <a:t>NEA-DB</a:t>
            </a:r>
          </a:p>
        </p:txBody>
      </p:sp>
    </p:spTree>
    <p:extLst>
      <p:ext uri="{BB962C8B-B14F-4D97-AF65-F5344CB8AC3E}">
        <p14:creationId xmlns:p14="http://schemas.microsoft.com/office/powerpoint/2010/main" val="25872202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6A021D-6B59-2A40-B438-C8E77355DDB0}"/>
              </a:ext>
            </a:extLst>
          </p:cNvPr>
          <p:cNvSpPr>
            <a:spLocks noGrp="1"/>
          </p:cNvSpPr>
          <p:nvPr>
            <p:ph type="title"/>
          </p:nvPr>
        </p:nvSpPr>
        <p:spPr>
          <a:xfrm>
            <a:off x="1539641" y="281141"/>
            <a:ext cx="4726921" cy="1375608"/>
          </a:xfrm>
        </p:spPr>
        <p:txBody>
          <a:bodyPr anchor="ctr">
            <a:normAutofit/>
          </a:bodyPr>
          <a:lstStyle/>
          <a:p>
            <a:r>
              <a:rPr lang="en-US" sz="3200" dirty="0">
                <a:solidFill>
                  <a:schemeClr val="tx1"/>
                </a:solidFill>
                <a:latin typeface="Arial" panose="020B0604020202020204" pitchFamily="34" charset="0"/>
                <a:cs typeface="Arial" panose="020B0604020202020204" pitchFamily="34" charset="0"/>
              </a:rPr>
              <a:t>Well-Structured Format</a:t>
            </a:r>
          </a:p>
        </p:txBody>
      </p:sp>
      <p:sp>
        <p:nvSpPr>
          <p:cNvPr id="3" name="Content Placeholder 2">
            <a:extLst>
              <a:ext uri="{FF2B5EF4-FFF2-40B4-BE49-F238E27FC236}">
                <a16:creationId xmlns:a16="http://schemas.microsoft.com/office/drawing/2014/main" id="{CD098CBC-3AD3-5746-A719-794CB63AADC0}"/>
              </a:ext>
            </a:extLst>
          </p:cNvPr>
          <p:cNvSpPr>
            <a:spLocks noGrp="1"/>
          </p:cNvSpPr>
          <p:nvPr>
            <p:ph idx="1"/>
          </p:nvPr>
        </p:nvSpPr>
        <p:spPr>
          <a:xfrm>
            <a:off x="673754" y="2160590"/>
            <a:ext cx="5026959" cy="3440110"/>
          </a:xfrm>
        </p:spPr>
        <p:txBody>
          <a:bodyPr>
            <a:noAutofit/>
          </a:bodyPr>
          <a:lstStyle/>
          <a:p>
            <a:pPr>
              <a:lnSpc>
                <a:spcPct val="90000"/>
              </a:lnSpc>
              <a:buFont typeface="Arial" panose="020B0604020202020204" pitchFamily="34" charset="0"/>
              <a:buChar char="•"/>
            </a:pPr>
            <a:r>
              <a:rPr lang="en-US" sz="1600" dirty="0">
                <a:solidFill>
                  <a:schemeClr val="tx1"/>
                </a:solidFill>
                <a:latin typeface="Arial" panose="020B0604020202020204" pitchFamily="34" charset="0"/>
                <a:cs typeface="Arial" panose="020B0604020202020204" pitchFamily="34" charset="0"/>
              </a:rPr>
              <a:t>EXFOR system identifiers (ENTRY, DATA, …) may be combined with the modifiers (ENDENTRY, ENDDATA, NODATA,…).</a:t>
            </a:r>
          </a:p>
          <a:p>
            <a:pPr>
              <a:lnSpc>
                <a:spcPct val="90000"/>
              </a:lnSpc>
              <a:buFont typeface="Arial" panose="020B0604020202020204" pitchFamily="34" charset="0"/>
              <a:buChar char="•"/>
            </a:pPr>
            <a:r>
              <a:rPr lang="en-US" sz="1600" dirty="0">
                <a:solidFill>
                  <a:schemeClr val="tx1"/>
                </a:solidFill>
                <a:latin typeface="Arial" panose="020B0604020202020204" pitchFamily="34" charset="0"/>
                <a:cs typeface="Arial" panose="020B0604020202020204" pitchFamily="34" charset="0"/>
              </a:rPr>
              <a:t>EXFOR had XML-like structures since 1970.</a:t>
            </a:r>
          </a:p>
          <a:p>
            <a:pPr>
              <a:lnSpc>
                <a:spcPct val="90000"/>
              </a:lnSpc>
              <a:buFont typeface="Arial" panose="020B0604020202020204" pitchFamily="34" charset="0"/>
              <a:buChar char="•"/>
            </a:pPr>
            <a:r>
              <a:rPr lang="en-US" sz="1600" dirty="0">
                <a:solidFill>
                  <a:schemeClr val="tx1"/>
                </a:solidFill>
                <a:latin typeface="Arial" panose="020B0604020202020204" pitchFamily="34" charset="0"/>
                <a:cs typeface="Arial" panose="020B0604020202020204" pitchFamily="34" charset="0"/>
              </a:rPr>
              <a:t>Modern computer language (Java, ….) with advanced string handling is needed. Please forget about earlier languages like FORTRAN because it was designed for numbers only.</a:t>
            </a:r>
          </a:p>
          <a:p>
            <a:pPr>
              <a:lnSpc>
                <a:spcPct val="90000"/>
              </a:lnSpc>
              <a:buFont typeface="Arial" panose="020B0604020202020204" pitchFamily="34" charset="0"/>
              <a:buChar char="•"/>
            </a:pPr>
            <a:r>
              <a:rPr lang="en-US" sz="1600" dirty="0">
                <a:solidFill>
                  <a:schemeClr val="tx1"/>
                </a:solidFill>
                <a:latin typeface="Arial" panose="020B0604020202020204" pitchFamily="34" charset="0"/>
                <a:cs typeface="Arial" panose="020B0604020202020204" pitchFamily="34" charset="0"/>
              </a:rPr>
              <a:t>Drawbacks: </a:t>
            </a:r>
          </a:p>
          <a:p>
            <a:pPr lvl="1">
              <a:lnSpc>
                <a:spcPct val="90000"/>
              </a:lnSpc>
              <a:buFont typeface="Arial" panose="020B0604020202020204" pitchFamily="34" charset="0"/>
              <a:buChar char="•"/>
            </a:pPr>
            <a:r>
              <a:rPr lang="en-US" sz="1400" dirty="0">
                <a:solidFill>
                  <a:schemeClr val="tx1"/>
                </a:solidFill>
                <a:latin typeface="Arial" panose="020B0604020202020204" pitchFamily="34" charset="0"/>
                <a:cs typeface="Arial" panose="020B0604020202020204" pitchFamily="34" charset="0"/>
              </a:rPr>
              <a:t>(DATA-ERR) No information, art of evaluation to assign uncertainties.</a:t>
            </a:r>
          </a:p>
          <a:p>
            <a:pPr lvl="1">
              <a:lnSpc>
                <a:spcPct val="90000"/>
              </a:lnSpc>
              <a:buFont typeface="Arial" panose="020B0604020202020204" pitchFamily="34" charset="0"/>
              <a:buChar char="•"/>
            </a:pPr>
            <a:r>
              <a:rPr lang="en-US" sz="1400" dirty="0">
                <a:solidFill>
                  <a:schemeClr val="tx1"/>
                </a:solidFill>
                <a:latin typeface="Arial" panose="020B0604020202020204" pitchFamily="34" charset="0"/>
                <a:cs typeface="Arial" panose="020B0604020202020204" pitchFamily="34" charset="0"/>
              </a:rPr>
              <a:t>It is human-readable but we need more keywords and codes.</a:t>
            </a:r>
          </a:p>
        </p:txBody>
      </p:sp>
      <p:sp>
        <p:nvSpPr>
          <p:cNvPr id="9" name="Slide Number Placeholder 3">
            <a:extLst>
              <a:ext uri="{FF2B5EF4-FFF2-40B4-BE49-F238E27FC236}">
                <a16:creationId xmlns:a16="http://schemas.microsoft.com/office/drawing/2014/main" id="{8FBE10E4-85CB-3748-BCA5-311003A5F905}"/>
              </a:ext>
            </a:extLst>
          </p:cNvPr>
          <p:cNvSpPr>
            <a:spLocks noGrp="1"/>
          </p:cNvSpPr>
          <p:nvPr>
            <p:ph type="sldNum" sz="quarter" idx="12"/>
          </p:nvPr>
        </p:nvSpPr>
        <p:spPr/>
        <p:txBody>
          <a:bodyPr>
            <a:normAutofit/>
          </a:bodyPr>
          <a:lstStyle/>
          <a:p>
            <a:pPr>
              <a:lnSpc>
                <a:spcPct val="90000"/>
              </a:lnSpc>
              <a:spcAft>
                <a:spcPts val="600"/>
              </a:spcAft>
            </a:pPr>
            <a:fld id="{933A556B-7C63-244D-9B7C-B0EA8042B330}" type="slidenum">
              <a:rPr lang="en-US" sz="1900" smtClean="0"/>
              <a:pPr>
                <a:lnSpc>
                  <a:spcPct val="90000"/>
                </a:lnSpc>
                <a:spcAft>
                  <a:spcPts val="600"/>
                </a:spcAft>
              </a:pPr>
              <a:t>3</a:t>
            </a:fld>
            <a:endParaRPr lang="en-US" sz="1900" dirty="0"/>
          </a:p>
        </p:txBody>
      </p:sp>
      <p:pic>
        <p:nvPicPr>
          <p:cNvPr id="6" name="Picture 5">
            <a:extLst>
              <a:ext uri="{FF2B5EF4-FFF2-40B4-BE49-F238E27FC236}">
                <a16:creationId xmlns:a16="http://schemas.microsoft.com/office/drawing/2014/main" id="{5602BAC5-437A-8D42-8366-723A1CE84685}"/>
              </a:ext>
            </a:extLst>
          </p:cNvPr>
          <p:cNvPicPr>
            <a:picLocks noChangeAspect="1"/>
          </p:cNvPicPr>
          <p:nvPr/>
        </p:nvPicPr>
        <p:blipFill>
          <a:blip r:embed="rId2"/>
          <a:stretch>
            <a:fillRect/>
          </a:stretch>
        </p:blipFill>
        <p:spPr>
          <a:xfrm>
            <a:off x="6683142" y="972608"/>
            <a:ext cx="3969217" cy="4900269"/>
          </a:xfrm>
          <a:prstGeom prst="rect">
            <a:avLst/>
          </a:prstGeom>
        </p:spPr>
      </p:pic>
      <p:sp>
        <p:nvSpPr>
          <p:cNvPr id="4" name="TextBox 3">
            <a:extLst>
              <a:ext uri="{FF2B5EF4-FFF2-40B4-BE49-F238E27FC236}">
                <a16:creationId xmlns:a16="http://schemas.microsoft.com/office/drawing/2014/main" id="{CBAFA801-5E2C-4A43-88DC-AD8F10EE0B02}"/>
              </a:ext>
            </a:extLst>
          </p:cNvPr>
          <p:cNvSpPr txBox="1"/>
          <p:nvPr/>
        </p:nvSpPr>
        <p:spPr>
          <a:xfrm>
            <a:off x="7368942" y="2953398"/>
            <a:ext cx="1503596" cy="161278"/>
          </a:xfrm>
          <a:prstGeom prst="rect">
            <a:avLst/>
          </a:prstGeom>
          <a:noFill/>
          <a:ln>
            <a:solidFill>
              <a:srgbClr val="C00000"/>
            </a:solidFill>
          </a:ln>
        </p:spPr>
        <p:txBody>
          <a:bodyPr wrap="square" rtlCol="0">
            <a:spAutoFit/>
          </a:bodyPr>
          <a:lstStyle/>
          <a:p>
            <a:endParaRPr lang="en-US" dirty="0"/>
          </a:p>
        </p:txBody>
      </p:sp>
      <p:sp>
        <p:nvSpPr>
          <p:cNvPr id="12" name="TextBox 11">
            <a:extLst>
              <a:ext uri="{FF2B5EF4-FFF2-40B4-BE49-F238E27FC236}">
                <a16:creationId xmlns:a16="http://schemas.microsoft.com/office/drawing/2014/main" id="{7BD4330A-6F3C-5748-AE32-9E5FAD02AA05}"/>
              </a:ext>
            </a:extLst>
          </p:cNvPr>
          <p:cNvSpPr txBox="1"/>
          <p:nvPr/>
        </p:nvSpPr>
        <p:spPr>
          <a:xfrm>
            <a:off x="6711717" y="2079951"/>
            <a:ext cx="1503596" cy="161278"/>
          </a:xfrm>
          <a:prstGeom prst="rect">
            <a:avLst/>
          </a:prstGeom>
          <a:noFill/>
          <a:ln>
            <a:solidFill>
              <a:srgbClr val="C00000"/>
            </a:solidFill>
          </a:ln>
        </p:spPr>
        <p:txBody>
          <a:bodyPr wrap="square" rtlCol="0">
            <a:spAutoFit/>
          </a:bodyPr>
          <a:lstStyle/>
          <a:p>
            <a:endParaRPr lang="en-US" dirty="0"/>
          </a:p>
        </p:txBody>
      </p:sp>
    </p:spTree>
    <p:extLst>
      <p:ext uri="{BB962C8B-B14F-4D97-AF65-F5344CB8AC3E}">
        <p14:creationId xmlns:p14="http://schemas.microsoft.com/office/powerpoint/2010/main" val="728854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7A312F-F869-AB48-A2E7-EDCA0CC5CCA2}"/>
              </a:ext>
            </a:extLst>
          </p:cNvPr>
          <p:cNvSpPr>
            <a:spLocks noGrp="1"/>
          </p:cNvSpPr>
          <p:nvPr>
            <p:ph type="title"/>
          </p:nvPr>
        </p:nvSpPr>
        <p:spPr>
          <a:xfrm>
            <a:off x="1659592" y="281141"/>
            <a:ext cx="4203045" cy="1375608"/>
          </a:xfrm>
        </p:spPr>
        <p:txBody>
          <a:bodyPr anchor="ctr">
            <a:normAutofit/>
          </a:bodyPr>
          <a:lstStyle/>
          <a:p>
            <a:r>
              <a:rPr lang="en-US" sz="3200" dirty="0">
                <a:solidFill>
                  <a:schemeClr val="tx1"/>
                </a:solidFill>
                <a:latin typeface="Arial" panose="020B0604020202020204" pitchFamily="34" charset="0"/>
                <a:cs typeface="Arial" panose="020B0604020202020204" pitchFamily="34" charset="0"/>
              </a:rPr>
              <a:t>Keywords &amp; Codes</a:t>
            </a:r>
          </a:p>
        </p:txBody>
      </p:sp>
      <p:sp>
        <p:nvSpPr>
          <p:cNvPr id="3" name="Content Placeholder 2">
            <a:extLst>
              <a:ext uri="{FF2B5EF4-FFF2-40B4-BE49-F238E27FC236}">
                <a16:creationId xmlns:a16="http://schemas.microsoft.com/office/drawing/2014/main" id="{2933C893-1C9A-6D47-8024-681040F7D072}"/>
              </a:ext>
            </a:extLst>
          </p:cNvPr>
          <p:cNvSpPr>
            <a:spLocks noGrp="1"/>
          </p:cNvSpPr>
          <p:nvPr>
            <p:ph idx="1"/>
          </p:nvPr>
        </p:nvSpPr>
        <p:spPr>
          <a:xfrm>
            <a:off x="673754" y="2160590"/>
            <a:ext cx="4784071" cy="3909628"/>
          </a:xfrm>
        </p:spPr>
        <p:txBody>
          <a:bodyPr>
            <a:noAutofit/>
          </a:bodyPr>
          <a:lstStyle/>
          <a:p>
            <a:pPr>
              <a:lnSpc>
                <a:spcPct val="90000"/>
              </a:lnSpc>
              <a:buFont typeface="Arial" panose="020B0604020202020204" pitchFamily="34" charset="0"/>
              <a:buChar char="•"/>
            </a:pPr>
            <a:r>
              <a:rPr lang="en-US" sz="1600" dirty="0">
                <a:solidFill>
                  <a:schemeClr val="tx1"/>
                </a:solidFill>
                <a:latin typeface="Arial" panose="020B0604020202020204" pitchFamily="34" charset="0"/>
                <a:cs typeface="Arial" panose="020B0604020202020204" pitchFamily="34" charset="0"/>
              </a:rPr>
              <a:t>The text part (bibliographic, experimental and bookkeeping information) is specified in variable length The information attached to a keyword may consist of "codes" (standard abbreviations taken from a "dictionary”, i.e. DATA-ERR) and/or unstructured English "free text".</a:t>
            </a:r>
          </a:p>
          <a:p>
            <a:pPr>
              <a:lnSpc>
                <a:spcPct val="90000"/>
              </a:lnSpc>
              <a:buFont typeface="Arial" panose="020B0604020202020204" pitchFamily="34" charset="0"/>
              <a:buChar char="•"/>
            </a:pPr>
            <a:r>
              <a:rPr lang="en-US" sz="1600" dirty="0">
                <a:solidFill>
                  <a:schemeClr val="tx1"/>
                </a:solidFill>
                <a:latin typeface="Arial" panose="020B0604020202020204" pitchFamily="34" charset="0"/>
                <a:cs typeface="Arial" panose="020B0604020202020204" pitchFamily="34" charset="0"/>
              </a:rPr>
              <a:t>Codes for use with a specific keyword are found in the relevant dictionary. </a:t>
            </a:r>
          </a:p>
          <a:p>
            <a:pPr>
              <a:lnSpc>
                <a:spcPct val="90000"/>
              </a:lnSpc>
              <a:buFont typeface="Arial" panose="020B0604020202020204" pitchFamily="34" charset="0"/>
              <a:buChar char="•"/>
            </a:pPr>
            <a:r>
              <a:rPr lang="en-US" sz="1600" dirty="0">
                <a:solidFill>
                  <a:schemeClr val="tx1"/>
                </a:solidFill>
                <a:latin typeface="Arial" panose="020B0604020202020204" pitchFamily="34" charset="0"/>
                <a:cs typeface="Arial" panose="020B0604020202020204" pitchFamily="34" charset="0"/>
              </a:rPr>
              <a:t>We need keywords/codes for everything in EXFOR.</a:t>
            </a:r>
          </a:p>
          <a:p>
            <a:pPr>
              <a:lnSpc>
                <a:spcPct val="90000"/>
              </a:lnSpc>
              <a:buFont typeface="Arial" panose="020B0604020202020204" pitchFamily="34" charset="0"/>
              <a:buChar char="•"/>
            </a:pPr>
            <a:r>
              <a:rPr lang="en-US" sz="1600" dirty="0">
                <a:latin typeface="Arial" panose="020B0604020202020204" pitchFamily="34" charset="0"/>
                <a:cs typeface="Arial" panose="020B0604020202020204" pitchFamily="34" charset="0"/>
              </a:rPr>
              <a:t>Complementary approach is AIACHNE (AI/ML Informed </a:t>
            </a:r>
            <a:r>
              <a:rPr lang="en-US" sz="1600" dirty="0" err="1">
                <a:latin typeface="Arial" panose="020B0604020202020204" pitchFamily="34" charset="0"/>
                <a:cs typeface="Arial" panose="020B0604020202020204" pitchFamily="34" charset="0"/>
              </a:rPr>
              <a:t>cAlifornium</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CHi</a:t>
            </a:r>
            <a:r>
              <a:rPr lang="en-US" sz="1600" dirty="0">
                <a:latin typeface="Arial" panose="020B0604020202020204" pitchFamily="34" charset="0"/>
                <a:cs typeface="Arial" panose="020B0604020202020204" pitchFamily="34" charset="0"/>
              </a:rPr>
              <a:t> Nuclear data Experiment): Los Alamos/BNL/NIST.</a:t>
            </a:r>
            <a:endParaRPr lang="en-US" sz="1600" dirty="0">
              <a:solidFill>
                <a:schemeClr val="tx1"/>
              </a:solidFill>
              <a:latin typeface="Arial" panose="020B0604020202020204" pitchFamily="34" charset="0"/>
              <a:cs typeface="Arial" panose="020B0604020202020204" pitchFamily="34" charset="0"/>
            </a:endParaRPr>
          </a:p>
        </p:txBody>
      </p:sp>
      <p:sp>
        <p:nvSpPr>
          <p:cNvPr id="6" name="Slide Number Placeholder 3">
            <a:extLst>
              <a:ext uri="{FF2B5EF4-FFF2-40B4-BE49-F238E27FC236}">
                <a16:creationId xmlns:a16="http://schemas.microsoft.com/office/drawing/2014/main" id="{7EA52A30-3D12-3443-8F88-0C98D0597432}"/>
              </a:ext>
            </a:extLst>
          </p:cNvPr>
          <p:cNvSpPr>
            <a:spLocks noGrp="1"/>
          </p:cNvSpPr>
          <p:nvPr>
            <p:ph type="sldNum" sz="quarter" idx="12"/>
          </p:nvPr>
        </p:nvSpPr>
        <p:spPr/>
        <p:txBody>
          <a:bodyPr>
            <a:normAutofit/>
          </a:bodyPr>
          <a:lstStyle/>
          <a:p>
            <a:pPr>
              <a:lnSpc>
                <a:spcPct val="90000"/>
              </a:lnSpc>
              <a:spcAft>
                <a:spcPts val="600"/>
              </a:spcAft>
            </a:pPr>
            <a:fld id="{933A556B-7C63-244D-9B7C-B0EA8042B330}" type="slidenum">
              <a:rPr lang="en-US" sz="1900" smtClean="0"/>
              <a:pPr>
                <a:lnSpc>
                  <a:spcPct val="90000"/>
                </a:lnSpc>
                <a:spcAft>
                  <a:spcPts val="600"/>
                </a:spcAft>
              </a:pPr>
              <a:t>4</a:t>
            </a:fld>
            <a:endParaRPr lang="en-US" sz="1900" dirty="0"/>
          </a:p>
        </p:txBody>
      </p:sp>
      <p:pic>
        <p:nvPicPr>
          <p:cNvPr id="5" name="Picture 4">
            <a:extLst>
              <a:ext uri="{FF2B5EF4-FFF2-40B4-BE49-F238E27FC236}">
                <a16:creationId xmlns:a16="http://schemas.microsoft.com/office/drawing/2014/main" id="{EDE3EF2C-2E29-B949-BF0D-9BE9A3D28E8A}"/>
              </a:ext>
            </a:extLst>
          </p:cNvPr>
          <p:cNvPicPr>
            <a:picLocks noChangeAspect="1"/>
          </p:cNvPicPr>
          <p:nvPr/>
        </p:nvPicPr>
        <p:blipFill>
          <a:blip r:embed="rId2"/>
          <a:stretch>
            <a:fillRect/>
          </a:stretch>
        </p:blipFill>
        <p:spPr>
          <a:xfrm>
            <a:off x="6096001" y="1943987"/>
            <a:ext cx="5143500" cy="2957511"/>
          </a:xfrm>
          <a:prstGeom prst="rect">
            <a:avLst/>
          </a:prstGeom>
        </p:spPr>
      </p:pic>
    </p:spTree>
    <p:extLst>
      <p:ext uri="{BB962C8B-B14F-4D97-AF65-F5344CB8AC3E}">
        <p14:creationId xmlns:p14="http://schemas.microsoft.com/office/powerpoint/2010/main" val="13069383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62F0D7F1-3AA3-41FE-962C-5DB0B5A9B07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45" name="Freeform 11">
              <a:extLst>
                <a:ext uri="{FF2B5EF4-FFF2-40B4-BE49-F238E27FC236}">
                  <a16:creationId xmlns:a16="http://schemas.microsoft.com/office/drawing/2014/main" id="{4C17A32D-661C-4A7D-B00F-ED07721E95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46" name="Freeform 12">
              <a:extLst>
                <a:ext uri="{FF2B5EF4-FFF2-40B4-BE49-F238E27FC236}">
                  <a16:creationId xmlns:a16="http://schemas.microsoft.com/office/drawing/2014/main" id="{14934C4F-A6E0-4531-BCA6-E0299B4430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47" name="Freeform 13">
              <a:extLst>
                <a:ext uri="{FF2B5EF4-FFF2-40B4-BE49-F238E27FC236}">
                  <a16:creationId xmlns:a16="http://schemas.microsoft.com/office/drawing/2014/main" id="{CBC56C65-6D5F-44BD-987D-CB705ECD82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8" name="Freeform 14">
              <a:extLst>
                <a:ext uri="{FF2B5EF4-FFF2-40B4-BE49-F238E27FC236}">
                  <a16:creationId xmlns:a16="http://schemas.microsoft.com/office/drawing/2014/main" id="{12F08DB5-0184-4523-A76B-F3BE3B64C2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9" name="Freeform 15">
              <a:extLst>
                <a:ext uri="{FF2B5EF4-FFF2-40B4-BE49-F238E27FC236}">
                  <a16:creationId xmlns:a16="http://schemas.microsoft.com/office/drawing/2014/main" id="{9F92F39F-8BE5-4422-975B-806D8763E7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50" name="Freeform 16">
              <a:extLst>
                <a:ext uri="{FF2B5EF4-FFF2-40B4-BE49-F238E27FC236}">
                  <a16:creationId xmlns:a16="http://schemas.microsoft.com/office/drawing/2014/main" id="{5B45B674-93EA-4CB2-8BFE-4DD11ECB2D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51" name="Freeform 17">
              <a:extLst>
                <a:ext uri="{FF2B5EF4-FFF2-40B4-BE49-F238E27FC236}">
                  <a16:creationId xmlns:a16="http://schemas.microsoft.com/office/drawing/2014/main" id="{B9F663F7-D512-43BF-A60F-548158DD2F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52" name="Freeform 18">
              <a:extLst>
                <a:ext uri="{FF2B5EF4-FFF2-40B4-BE49-F238E27FC236}">
                  <a16:creationId xmlns:a16="http://schemas.microsoft.com/office/drawing/2014/main" id="{F5792ABF-EE75-49E2-A0E0-3247D09E55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53" name="Freeform 19">
              <a:extLst>
                <a:ext uri="{FF2B5EF4-FFF2-40B4-BE49-F238E27FC236}">
                  <a16:creationId xmlns:a16="http://schemas.microsoft.com/office/drawing/2014/main" id="{D6862EA5-AD9D-43A8-B7D6-57A620D202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54" name="Freeform 20">
              <a:extLst>
                <a:ext uri="{FF2B5EF4-FFF2-40B4-BE49-F238E27FC236}">
                  <a16:creationId xmlns:a16="http://schemas.microsoft.com/office/drawing/2014/main" id="{56312FE8-78B6-4653-92B0-7ADC66B3B7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55" name="Freeform 21">
              <a:extLst>
                <a:ext uri="{FF2B5EF4-FFF2-40B4-BE49-F238E27FC236}">
                  <a16:creationId xmlns:a16="http://schemas.microsoft.com/office/drawing/2014/main" id="{E6DC1169-7F5B-490D-BE24-C32167EBB0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56" name="Freeform 22">
              <a:extLst>
                <a:ext uri="{FF2B5EF4-FFF2-40B4-BE49-F238E27FC236}">
                  <a16:creationId xmlns:a16="http://schemas.microsoft.com/office/drawing/2014/main" id="{74759D47-CB5B-46A1-8BDF-546FF6071E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58" name="Group 57">
            <a:extLst>
              <a:ext uri="{FF2B5EF4-FFF2-40B4-BE49-F238E27FC236}">
                <a16:creationId xmlns:a16="http://schemas.microsoft.com/office/drawing/2014/main" id="{FA955F5D-8B25-4A69-9A86-1963D8A5C54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32"/>
            <a:ext cx="2356675" cy="6853285"/>
            <a:chOff x="6627813" y="195454"/>
            <a:chExt cx="1952625" cy="5678297"/>
          </a:xfrm>
        </p:grpSpPr>
        <p:sp>
          <p:nvSpPr>
            <p:cNvPr id="59" name="Freeform 27">
              <a:extLst>
                <a:ext uri="{FF2B5EF4-FFF2-40B4-BE49-F238E27FC236}">
                  <a16:creationId xmlns:a16="http://schemas.microsoft.com/office/drawing/2014/main" id="{A4215EA8-B880-40B5-BCFF-DCFCE9C46D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60" name="Freeform 28">
              <a:extLst>
                <a:ext uri="{FF2B5EF4-FFF2-40B4-BE49-F238E27FC236}">
                  <a16:creationId xmlns:a16="http://schemas.microsoft.com/office/drawing/2014/main" id="{4FBCFB3E-4A32-4040-A28F-B296CE90C8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61" name="Freeform 29">
              <a:extLst>
                <a:ext uri="{FF2B5EF4-FFF2-40B4-BE49-F238E27FC236}">
                  <a16:creationId xmlns:a16="http://schemas.microsoft.com/office/drawing/2014/main" id="{89CE682E-721B-41C1-8F59-A68EEBC50C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62" name="Freeform 30">
              <a:extLst>
                <a:ext uri="{FF2B5EF4-FFF2-40B4-BE49-F238E27FC236}">
                  <a16:creationId xmlns:a16="http://schemas.microsoft.com/office/drawing/2014/main" id="{5C9C7739-9AD6-4B85-A486-C92E99CD80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63" name="Freeform 31">
              <a:extLst>
                <a:ext uri="{FF2B5EF4-FFF2-40B4-BE49-F238E27FC236}">
                  <a16:creationId xmlns:a16="http://schemas.microsoft.com/office/drawing/2014/main" id="{5C48EE9C-CD0F-4779-9399-65AC7632BC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64" name="Freeform 32">
              <a:extLst>
                <a:ext uri="{FF2B5EF4-FFF2-40B4-BE49-F238E27FC236}">
                  <a16:creationId xmlns:a16="http://schemas.microsoft.com/office/drawing/2014/main" id="{4D0D1044-849F-4C27-A652-D2910B8402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65" name="Freeform 33">
              <a:extLst>
                <a:ext uri="{FF2B5EF4-FFF2-40B4-BE49-F238E27FC236}">
                  <a16:creationId xmlns:a16="http://schemas.microsoft.com/office/drawing/2014/main" id="{37B7AEAD-E626-4827-B5EF-F9DD361C88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66" name="Freeform 34">
              <a:extLst>
                <a:ext uri="{FF2B5EF4-FFF2-40B4-BE49-F238E27FC236}">
                  <a16:creationId xmlns:a16="http://schemas.microsoft.com/office/drawing/2014/main" id="{D97C048D-34F0-45AB-9C46-0A797344CB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67" name="Freeform 35">
              <a:extLst>
                <a:ext uri="{FF2B5EF4-FFF2-40B4-BE49-F238E27FC236}">
                  <a16:creationId xmlns:a16="http://schemas.microsoft.com/office/drawing/2014/main" id="{3D70364F-56BC-43CE-BD82-E6065E8B7F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68" name="Freeform 36">
              <a:extLst>
                <a:ext uri="{FF2B5EF4-FFF2-40B4-BE49-F238E27FC236}">
                  <a16:creationId xmlns:a16="http://schemas.microsoft.com/office/drawing/2014/main" id="{F00D1134-DA53-4E46-A37D-77B2B74F8E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9" name="Freeform 37">
              <a:extLst>
                <a:ext uri="{FF2B5EF4-FFF2-40B4-BE49-F238E27FC236}">
                  <a16:creationId xmlns:a16="http://schemas.microsoft.com/office/drawing/2014/main" id="{9971E03E-2FA8-4F0F-A287-58C7B09190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70" name="Freeform 38">
              <a:extLst>
                <a:ext uri="{FF2B5EF4-FFF2-40B4-BE49-F238E27FC236}">
                  <a16:creationId xmlns:a16="http://schemas.microsoft.com/office/drawing/2014/main" id="{1139B5CD-D486-4C27-9AD1-9E856E260E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2" name="Rectangle 71">
            <a:extLst>
              <a:ext uri="{FF2B5EF4-FFF2-40B4-BE49-F238E27FC236}">
                <a16:creationId xmlns:a16="http://schemas.microsoft.com/office/drawing/2014/main" id="{7930CC7B-1674-4BB1-B36F-D9B325A424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74" name="Freeform 11">
            <a:extLst>
              <a:ext uri="{FF2B5EF4-FFF2-40B4-BE49-F238E27FC236}">
                <a16:creationId xmlns:a16="http://schemas.microsoft.com/office/drawing/2014/main" id="{05C24618-074C-47D2-A727-57045F7E67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useBgFill="1">
        <p:nvSpPr>
          <p:cNvPr id="76" name="Rectangle 75">
            <a:extLst>
              <a:ext uri="{FF2B5EF4-FFF2-40B4-BE49-F238E27FC236}">
                <a16:creationId xmlns:a16="http://schemas.microsoft.com/office/drawing/2014/main" id="{C8C9F670-D457-4F9E-BDA1-B6468C7782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69EAFBF-9B9E-41D9-913D-B90AA11726A8}"/>
              </a:ext>
            </a:extLst>
          </p:cNvPr>
          <p:cNvSpPr>
            <a:spLocks noGrp="1"/>
          </p:cNvSpPr>
          <p:nvPr>
            <p:ph type="title" idx="4294967295"/>
          </p:nvPr>
        </p:nvSpPr>
        <p:spPr>
          <a:xfrm>
            <a:off x="1794897" y="624110"/>
            <a:ext cx="9712998" cy="1280890"/>
          </a:xfrm>
        </p:spPr>
        <p:txBody>
          <a:bodyPr vert="horz" lIns="91440" tIns="45720" rIns="91440" bIns="45720" rtlCol="0" anchor="t">
            <a:normAutofit fontScale="90000"/>
          </a:bodyPr>
          <a:lstStyle/>
          <a:p>
            <a:r>
              <a:rPr lang="en-US" dirty="0"/>
              <a:t>Inelastic Scattering Gamma Production and Fission Yields (Courtesy of Amanda Lewis)</a:t>
            </a:r>
          </a:p>
        </p:txBody>
      </p:sp>
      <p:sp>
        <p:nvSpPr>
          <p:cNvPr id="78" name="Rectangle 77">
            <a:extLst>
              <a:ext uri="{FF2B5EF4-FFF2-40B4-BE49-F238E27FC236}">
                <a16:creationId xmlns:a16="http://schemas.microsoft.com/office/drawing/2014/main" id="{240E2333-C7BB-42CB-A674-0BE0C8ED7B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80" name="Freeform 11">
            <a:extLst>
              <a:ext uri="{FF2B5EF4-FFF2-40B4-BE49-F238E27FC236}">
                <a16:creationId xmlns:a16="http://schemas.microsoft.com/office/drawing/2014/main" id="{6CADF7DA-72EF-4990-9F27-D443BAF7D8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pic>
        <p:nvPicPr>
          <p:cNvPr id="27" name="Picture 26">
            <a:extLst>
              <a:ext uri="{FF2B5EF4-FFF2-40B4-BE49-F238E27FC236}">
                <a16:creationId xmlns:a16="http://schemas.microsoft.com/office/drawing/2014/main" id="{DB04EF43-9CD3-44AC-9E60-AA1725B66EE5}"/>
              </a:ext>
            </a:extLst>
          </p:cNvPr>
          <p:cNvPicPr>
            <a:picLocks noChangeAspect="1"/>
          </p:cNvPicPr>
          <p:nvPr/>
        </p:nvPicPr>
        <p:blipFill rotWithShape="1">
          <a:blip r:embed="rId3"/>
          <a:srcRect r="29851"/>
          <a:stretch/>
        </p:blipFill>
        <p:spPr>
          <a:xfrm>
            <a:off x="3325211" y="2943527"/>
            <a:ext cx="2269268" cy="1524148"/>
          </a:xfrm>
          <a:prstGeom prst="rect">
            <a:avLst/>
          </a:prstGeom>
        </p:spPr>
      </p:pic>
      <p:pic>
        <p:nvPicPr>
          <p:cNvPr id="6" name="Picture 5">
            <a:extLst>
              <a:ext uri="{FF2B5EF4-FFF2-40B4-BE49-F238E27FC236}">
                <a16:creationId xmlns:a16="http://schemas.microsoft.com/office/drawing/2014/main" id="{2949D9CF-AB41-4E3B-A277-09F10629BC53}"/>
              </a:ext>
            </a:extLst>
          </p:cNvPr>
          <p:cNvPicPr>
            <a:picLocks noChangeAspect="1"/>
          </p:cNvPicPr>
          <p:nvPr/>
        </p:nvPicPr>
        <p:blipFill rotWithShape="1">
          <a:blip r:embed="rId4"/>
          <a:srcRect b="7973"/>
          <a:stretch/>
        </p:blipFill>
        <p:spPr>
          <a:xfrm>
            <a:off x="6350032" y="2552344"/>
            <a:ext cx="3024821" cy="2719591"/>
          </a:xfrm>
          <a:prstGeom prst="rect">
            <a:avLst/>
          </a:prstGeom>
        </p:spPr>
      </p:pic>
      <p:sp>
        <p:nvSpPr>
          <p:cNvPr id="4" name="Date Placeholder 3">
            <a:extLst>
              <a:ext uri="{FF2B5EF4-FFF2-40B4-BE49-F238E27FC236}">
                <a16:creationId xmlns:a16="http://schemas.microsoft.com/office/drawing/2014/main" id="{B144B706-FCBF-4BF0-AE58-645BF907B777}"/>
              </a:ext>
            </a:extLst>
          </p:cNvPr>
          <p:cNvSpPr>
            <a:spLocks/>
          </p:cNvSpPr>
          <p:nvPr/>
        </p:nvSpPr>
        <p:spPr>
          <a:xfrm>
            <a:off x="8654538" y="4889097"/>
            <a:ext cx="603164" cy="194900"/>
          </a:xfrm>
          <a:prstGeom prst="rect">
            <a:avLst/>
          </a:prstGeom>
        </p:spPr>
        <p:txBody>
          <a:bodyPr/>
          <a:lstStyle/>
          <a:p>
            <a:pPr algn="r" defTabSz="477317">
              <a:spcAft>
                <a:spcPts val="540"/>
              </a:spcAft>
              <a:defRPr/>
            </a:pPr>
            <a:fld id="{A96E2E29-96FC-EF40-8EEC-20DB88BC4DFA}" type="slidenum">
              <a:rPr lang="en-US" sz="522" kern="1200">
                <a:solidFill>
                  <a:srgbClr val="32396F"/>
                </a:solidFill>
                <a:latin typeface="Arial"/>
                <a:ea typeface="+mn-ea"/>
                <a:cs typeface="+mn-cs"/>
              </a:rPr>
              <a:pPr algn="r" defTabSz="477317">
                <a:spcAft>
                  <a:spcPts val="540"/>
                </a:spcAft>
                <a:defRPr/>
              </a:pPr>
              <a:t>5</a:t>
            </a:fld>
            <a:endParaRPr kumimoji="0" lang="en-US" sz="1000" b="0" i="0" u="none" strike="noStrike" kern="1200" cap="none" spc="0" normalizeH="0" baseline="0" noProof="0">
              <a:ln>
                <a:noFill/>
              </a:ln>
              <a:solidFill>
                <a:srgbClr val="32396F"/>
              </a:solidFill>
              <a:effectLst/>
              <a:uLnTx/>
              <a:uFillTx/>
              <a:latin typeface="Arial"/>
              <a:ea typeface="+mn-ea"/>
              <a:cs typeface="+mn-cs"/>
            </a:endParaRPr>
          </a:p>
        </p:txBody>
      </p:sp>
      <p:sp>
        <p:nvSpPr>
          <p:cNvPr id="3" name="Content Placeholder 2">
            <a:extLst>
              <a:ext uri="{FF2B5EF4-FFF2-40B4-BE49-F238E27FC236}">
                <a16:creationId xmlns:a16="http://schemas.microsoft.com/office/drawing/2014/main" id="{B80FCD60-E308-4A39-86F4-55BB2125B9EC}"/>
              </a:ext>
            </a:extLst>
          </p:cNvPr>
          <p:cNvSpPr>
            <a:spLocks/>
          </p:cNvSpPr>
          <p:nvPr/>
        </p:nvSpPr>
        <p:spPr>
          <a:xfrm>
            <a:off x="3202345" y="2222983"/>
            <a:ext cx="5673555" cy="2964583"/>
          </a:xfrm>
          <a:prstGeom prst="rect">
            <a:avLst/>
          </a:prstGeom>
        </p:spPr>
        <p:txBody>
          <a:bodyPr/>
          <a:lstStyle/>
          <a:p>
            <a:pPr defTabSz="238658">
              <a:spcAft>
                <a:spcPts val="540"/>
              </a:spcAft>
            </a:pPr>
            <a:r>
              <a:rPr lang="en-US" sz="940" kern="1200">
                <a:solidFill>
                  <a:schemeClr val="tx1"/>
                </a:solidFill>
                <a:latin typeface="+mn-lt"/>
                <a:ea typeface="+mn-ea"/>
                <a:cs typeface="+mn-cs"/>
              </a:rPr>
              <a:t>Fission yields: Duke et. al., PRC 94 (2016), Entry 14463</a:t>
            </a:r>
          </a:p>
          <a:p>
            <a:pPr marL="114300" indent="0">
              <a:spcAft>
                <a:spcPts val="600"/>
              </a:spcAft>
              <a:buNone/>
            </a:pPr>
            <a:endParaRPr lang="en-US"/>
          </a:p>
        </p:txBody>
      </p:sp>
      <p:cxnSp>
        <p:nvCxnSpPr>
          <p:cNvPr id="9" name="Straight Arrow Connector 8">
            <a:extLst>
              <a:ext uri="{FF2B5EF4-FFF2-40B4-BE49-F238E27FC236}">
                <a16:creationId xmlns:a16="http://schemas.microsoft.com/office/drawing/2014/main" id="{CA40BFB7-B830-41AD-9D89-A1B904701962}"/>
              </a:ext>
            </a:extLst>
          </p:cNvPr>
          <p:cNvCxnSpPr>
            <a:cxnSpLocks/>
            <a:stCxn id="13" idx="3"/>
            <a:endCxn id="22" idx="1"/>
          </p:cNvCxnSpPr>
          <p:nvPr/>
        </p:nvCxnSpPr>
        <p:spPr>
          <a:xfrm flipV="1">
            <a:off x="4317706" y="3463776"/>
            <a:ext cx="2365898" cy="165924"/>
          </a:xfrm>
          <a:prstGeom prst="straightConnector1">
            <a:avLst/>
          </a:prstGeom>
          <a:ln w="19050">
            <a:solidFill>
              <a:srgbClr val="090909"/>
            </a:solidFill>
            <a:tailEnd type="triangle"/>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C33C9954-FCF5-47E3-B5F6-DCFBF4724BDA}"/>
              </a:ext>
            </a:extLst>
          </p:cNvPr>
          <p:cNvSpPr/>
          <p:nvPr/>
        </p:nvSpPr>
        <p:spPr>
          <a:xfrm>
            <a:off x="3322495" y="3463776"/>
            <a:ext cx="995211" cy="331847"/>
          </a:xfrm>
          <a:prstGeom prst="rect">
            <a:avLst/>
          </a:prstGeom>
          <a:noFill/>
          <a:ln w="28575">
            <a:solidFill>
              <a:srgbClr val="09090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7" name="Rectangle 16">
            <a:extLst>
              <a:ext uri="{FF2B5EF4-FFF2-40B4-BE49-F238E27FC236}">
                <a16:creationId xmlns:a16="http://schemas.microsoft.com/office/drawing/2014/main" id="{ED24A3DF-7FF6-4568-9E4F-B2901BA2221D}"/>
              </a:ext>
            </a:extLst>
          </p:cNvPr>
          <p:cNvSpPr/>
          <p:nvPr/>
        </p:nvSpPr>
        <p:spPr>
          <a:xfrm>
            <a:off x="3322495" y="3953086"/>
            <a:ext cx="376004" cy="209720"/>
          </a:xfrm>
          <a:prstGeom prst="rect">
            <a:avLst/>
          </a:prstGeom>
          <a:noFill/>
          <a:ln w="28575">
            <a:solidFill>
              <a:srgbClr val="D789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cxnSp>
        <p:nvCxnSpPr>
          <p:cNvPr id="18" name="Straight Arrow Connector 17">
            <a:extLst>
              <a:ext uri="{FF2B5EF4-FFF2-40B4-BE49-F238E27FC236}">
                <a16:creationId xmlns:a16="http://schemas.microsoft.com/office/drawing/2014/main" id="{FEB902D6-E452-4D75-B384-776F280A179C}"/>
              </a:ext>
            </a:extLst>
          </p:cNvPr>
          <p:cNvCxnSpPr>
            <a:cxnSpLocks/>
            <a:stCxn id="17" idx="3"/>
            <a:endCxn id="19" idx="1"/>
          </p:cNvCxnSpPr>
          <p:nvPr/>
        </p:nvCxnSpPr>
        <p:spPr>
          <a:xfrm>
            <a:off x="3698499" y="4057946"/>
            <a:ext cx="3697395" cy="524626"/>
          </a:xfrm>
          <a:prstGeom prst="straightConnector1">
            <a:avLst/>
          </a:prstGeom>
          <a:ln w="19050">
            <a:solidFill>
              <a:srgbClr val="D78963"/>
            </a:solidFill>
            <a:tailEnd type="triangle"/>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401BCDB9-66ED-4BF1-BF8E-0A47868B5339}"/>
              </a:ext>
            </a:extLst>
          </p:cNvPr>
          <p:cNvSpPr/>
          <p:nvPr/>
        </p:nvSpPr>
        <p:spPr>
          <a:xfrm>
            <a:off x="7395894" y="4342655"/>
            <a:ext cx="1467035" cy="479833"/>
          </a:xfrm>
          <a:prstGeom prst="rect">
            <a:avLst/>
          </a:prstGeom>
          <a:noFill/>
          <a:ln w="28575">
            <a:solidFill>
              <a:srgbClr val="D789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2" name="Rectangle 21">
            <a:extLst>
              <a:ext uri="{FF2B5EF4-FFF2-40B4-BE49-F238E27FC236}">
                <a16:creationId xmlns:a16="http://schemas.microsoft.com/office/drawing/2014/main" id="{67714B57-8370-46B2-8C09-EBBDEB6054C0}"/>
              </a:ext>
            </a:extLst>
          </p:cNvPr>
          <p:cNvSpPr/>
          <p:nvPr/>
        </p:nvSpPr>
        <p:spPr>
          <a:xfrm>
            <a:off x="6683604" y="2872643"/>
            <a:ext cx="2369112" cy="1182265"/>
          </a:xfrm>
          <a:prstGeom prst="rect">
            <a:avLst/>
          </a:prstGeom>
          <a:noFill/>
          <a:ln w="28575">
            <a:solidFill>
              <a:srgbClr val="09090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8" name="Rectangle 27">
            <a:extLst>
              <a:ext uri="{FF2B5EF4-FFF2-40B4-BE49-F238E27FC236}">
                <a16:creationId xmlns:a16="http://schemas.microsoft.com/office/drawing/2014/main" id="{3CCC6DE8-F023-4B8B-84C9-81C947A9DE6E}"/>
              </a:ext>
            </a:extLst>
          </p:cNvPr>
          <p:cNvSpPr/>
          <p:nvPr/>
        </p:nvSpPr>
        <p:spPr>
          <a:xfrm>
            <a:off x="4929476" y="2940452"/>
            <a:ext cx="216336" cy="106463"/>
          </a:xfrm>
          <a:prstGeom prst="rect">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9" name="Rectangle 28">
            <a:extLst>
              <a:ext uri="{FF2B5EF4-FFF2-40B4-BE49-F238E27FC236}">
                <a16:creationId xmlns:a16="http://schemas.microsoft.com/office/drawing/2014/main" id="{3E457A84-147C-4958-A225-3B019B47DE99}"/>
              </a:ext>
            </a:extLst>
          </p:cNvPr>
          <p:cNvSpPr/>
          <p:nvPr/>
        </p:nvSpPr>
        <p:spPr>
          <a:xfrm>
            <a:off x="7010532" y="2973459"/>
            <a:ext cx="1012742" cy="103067"/>
          </a:xfrm>
          <a:prstGeom prst="rect">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cxnSp>
        <p:nvCxnSpPr>
          <p:cNvPr id="30" name="Straight Arrow Connector 29">
            <a:extLst>
              <a:ext uri="{FF2B5EF4-FFF2-40B4-BE49-F238E27FC236}">
                <a16:creationId xmlns:a16="http://schemas.microsoft.com/office/drawing/2014/main" id="{8B623D56-6AE2-4567-94B1-A10DF178A4AB}"/>
              </a:ext>
            </a:extLst>
          </p:cNvPr>
          <p:cNvCxnSpPr>
            <a:cxnSpLocks/>
          </p:cNvCxnSpPr>
          <p:nvPr/>
        </p:nvCxnSpPr>
        <p:spPr>
          <a:xfrm>
            <a:off x="5037643" y="2859158"/>
            <a:ext cx="1963537" cy="175035"/>
          </a:xfrm>
          <a:prstGeom prst="straightConnector1">
            <a:avLst/>
          </a:prstGeom>
          <a:ln w="19050">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98F08932-1F9B-433C-B788-39CD6D058E28}"/>
              </a:ext>
            </a:extLst>
          </p:cNvPr>
          <p:cNvCxnSpPr>
            <a:cxnSpLocks/>
            <a:endCxn id="28" idx="0"/>
          </p:cNvCxnSpPr>
          <p:nvPr/>
        </p:nvCxnSpPr>
        <p:spPr>
          <a:xfrm>
            <a:off x="5037643" y="2859158"/>
            <a:ext cx="0" cy="81294"/>
          </a:xfrm>
          <a:prstGeom prst="line">
            <a:avLst/>
          </a:prstGeom>
          <a:ln w="1905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
        <p:nvSpPr>
          <p:cNvPr id="37" name="Rectangle 36">
            <a:extLst>
              <a:ext uri="{FF2B5EF4-FFF2-40B4-BE49-F238E27FC236}">
                <a16:creationId xmlns:a16="http://schemas.microsoft.com/office/drawing/2014/main" id="{BAD9EB7E-7997-44E4-85B7-5973AB65FED4}"/>
              </a:ext>
            </a:extLst>
          </p:cNvPr>
          <p:cNvSpPr/>
          <p:nvPr/>
        </p:nvSpPr>
        <p:spPr>
          <a:xfrm>
            <a:off x="5155164" y="2937278"/>
            <a:ext cx="181653" cy="110282"/>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38" name="Rectangle 37">
            <a:extLst>
              <a:ext uri="{FF2B5EF4-FFF2-40B4-BE49-F238E27FC236}">
                <a16:creationId xmlns:a16="http://schemas.microsoft.com/office/drawing/2014/main" id="{3E502469-723E-4F7E-8ADD-60B6282EF00A}"/>
              </a:ext>
            </a:extLst>
          </p:cNvPr>
          <p:cNvSpPr/>
          <p:nvPr/>
        </p:nvSpPr>
        <p:spPr>
          <a:xfrm>
            <a:off x="6717401" y="4124566"/>
            <a:ext cx="725665" cy="162471"/>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cxnSp>
        <p:nvCxnSpPr>
          <p:cNvPr id="39" name="Straight Arrow Connector 38">
            <a:extLst>
              <a:ext uri="{FF2B5EF4-FFF2-40B4-BE49-F238E27FC236}">
                <a16:creationId xmlns:a16="http://schemas.microsoft.com/office/drawing/2014/main" id="{54F8DB70-5D42-4DC1-BD47-D8701040FFB5}"/>
              </a:ext>
            </a:extLst>
          </p:cNvPr>
          <p:cNvCxnSpPr>
            <a:cxnSpLocks/>
            <a:stCxn id="37" idx="3"/>
            <a:endCxn id="38" idx="1"/>
          </p:cNvCxnSpPr>
          <p:nvPr/>
        </p:nvCxnSpPr>
        <p:spPr>
          <a:xfrm>
            <a:off x="5336816" y="2992418"/>
            <a:ext cx="1380584" cy="1213383"/>
          </a:xfrm>
          <a:prstGeom prst="straightConnector1">
            <a:avLst/>
          </a:prstGeom>
          <a:ln w="1905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0" name="Slide Number Placeholder 3">
            <a:extLst>
              <a:ext uri="{FF2B5EF4-FFF2-40B4-BE49-F238E27FC236}">
                <a16:creationId xmlns:a16="http://schemas.microsoft.com/office/drawing/2014/main" id="{CA532798-FE63-8F4E-959D-DCA328D7B09E}"/>
              </a:ext>
            </a:extLst>
          </p:cNvPr>
          <p:cNvSpPr txBox="1">
            <a:spLocks/>
          </p:cNvSpPr>
          <p:nvPr/>
        </p:nvSpPr>
        <p:spPr>
          <a:xfrm>
            <a:off x="1126493" y="872367"/>
            <a:ext cx="282042" cy="261112"/>
          </a:xfrm>
          <a:prstGeom prst="rect">
            <a:avLst/>
          </a:prstGeom>
        </p:spPr>
        <p:txBody>
          <a:bodyP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238658">
              <a:lnSpc>
                <a:spcPct val="90000"/>
              </a:lnSpc>
              <a:spcAft>
                <a:spcPts val="313"/>
              </a:spcAft>
            </a:pPr>
            <a:fld id="{933A556B-7C63-244D-9B7C-B0EA8042B330}" type="slidenum">
              <a:rPr lang="en-US" sz="1100" kern="1200">
                <a:solidFill>
                  <a:schemeClr val="bg1"/>
                </a:solidFill>
                <a:latin typeface="+mn-lt"/>
                <a:ea typeface="+mn-ea"/>
                <a:cs typeface="+mn-cs"/>
              </a:rPr>
              <a:pPr defTabSz="238658">
                <a:lnSpc>
                  <a:spcPct val="90000"/>
                </a:lnSpc>
                <a:spcAft>
                  <a:spcPts val="313"/>
                </a:spcAft>
              </a:pPr>
              <a:t>5</a:t>
            </a:fld>
            <a:endParaRPr lang="en-US" sz="1100" dirty="0">
              <a:solidFill>
                <a:schemeClr val="bg1"/>
              </a:solidFill>
            </a:endParaRPr>
          </a:p>
        </p:txBody>
      </p:sp>
    </p:spTree>
    <p:extLst>
      <p:ext uri="{BB962C8B-B14F-4D97-AF65-F5344CB8AC3E}">
        <p14:creationId xmlns:p14="http://schemas.microsoft.com/office/powerpoint/2010/main" val="11981422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Sheets of magazines being recycled">
            <a:extLst>
              <a:ext uri="{FF2B5EF4-FFF2-40B4-BE49-F238E27FC236}">
                <a16:creationId xmlns:a16="http://schemas.microsoft.com/office/drawing/2014/main" id="{90392053-5A8B-5E79-3B99-BFF47B7B5578}"/>
              </a:ext>
            </a:extLst>
          </p:cNvPr>
          <p:cNvPicPr>
            <a:picLocks noChangeAspect="1"/>
          </p:cNvPicPr>
          <p:nvPr/>
        </p:nvPicPr>
        <p:blipFill rotWithShape="1">
          <a:blip r:embed="rId2"/>
          <a:srcRect l="22407" r="485" b="-2"/>
          <a:stretch/>
        </p:blipFill>
        <p:spPr>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Title 1">
            <a:extLst>
              <a:ext uri="{FF2B5EF4-FFF2-40B4-BE49-F238E27FC236}">
                <a16:creationId xmlns:a16="http://schemas.microsoft.com/office/drawing/2014/main" id="{F39D5F78-5336-CB46-B471-5DD95E5D92A2}"/>
              </a:ext>
            </a:extLst>
          </p:cNvPr>
          <p:cNvSpPr>
            <a:spLocks noGrp="1"/>
          </p:cNvSpPr>
          <p:nvPr>
            <p:ph type="title"/>
          </p:nvPr>
        </p:nvSpPr>
        <p:spPr>
          <a:xfrm>
            <a:off x="1577445" y="419894"/>
            <a:ext cx="3851123" cy="1320800"/>
          </a:xfrm>
        </p:spPr>
        <p:txBody>
          <a:bodyPr>
            <a:normAutofit/>
          </a:bodyPr>
          <a:lstStyle/>
          <a:p>
            <a:r>
              <a:rPr lang="en-US" sz="3200" dirty="0">
                <a:latin typeface="Arial" panose="020B0604020202020204" pitchFamily="34" charset="0"/>
                <a:cs typeface="Arial" panose="020B0604020202020204" pitchFamily="34" charset="0"/>
              </a:rPr>
              <a:t>EXFOR Machine Readability</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8BDF1AC-2719-434C-AF57-B2B28BC4CB27}"/>
                  </a:ext>
                </a:extLst>
              </p:cNvPr>
              <p:cNvSpPr>
                <a:spLocks noGrp="1"/>
              </p:cNvSpPr>
              <p:nvPr>
                <p:ph idx="1"/>
              </p:nvPr>
            </p:nvSpPr>
            <p:spPr>
              <a:xfrm>
                <a:off x="677333" y="2160589"/>
                <a:ext cx="4623329" cy="3880773"/>
              </a:xfrm>
            </p:spPr>
            <p:txBody>
              <a:bodyPr>
                <a:noAutofit/>
              </a:bodyPr>
              <a:lstStyle/>
              <a:p>
                <a:pPr>
                  <a:lnSpc>
                    <a:spcPct val="90000"/>
                  </a:lnSpc>
                  <a:buFont typeface="Arial" panose="020B0604020202020204" pitchFamily="34" charset="0"/>
                  <a:buChar char="•"/>
                </a:pPr>
                <a:r>
                  <a:rPr lang="en-US" sz="1600" dirty="0">
                    <a:latin typeface="Arial" panose="020B0604020202020204" pitchFamily="34" charset="0"/>
                    <a:cs typeface="Arial" panose="020B0604020202020204" pitchFamily="34" charset="0"/>
                  </a:rPr>
                  <a:t>EXFOR format was well ahead of its time.</a:t>
                </a:r>
              </a:p>
              <a:p>
                <a:pPr>
                  <a:lnSpc>
                    <a:spcPct val="90000"/>
                  </a:lnSpc>
                  <a:buFont typeface="Arial" panose="020B0604020202020204" pitchFamily="34" charset="0"/>
                  <a:buChar char="•"/>
                </a:pPr>
                <a:r>
                  <a:rPr lang="en-US" sz="1600" dirty="0">
                    <a:latin typeface="Arial" panose="020B0604020202020204" pitchFamily="34" charset="0"/>
                    <a:cs typeface="Arial" panose="020B0604020202020204" pitchFamily="34" charset="0"/>
                  </a:rPr>
                  <a:t>Good readability using modern computer languages for text string handlings.</a:t>
                </a:r>
              </a:p>
              <a:p>
                <a:pPr>
                  <a:lnSpc>
                    <a:spcPct val="90000"/>
                  </a:lnSpc>
                  <a:buFont typeface="Arial" panose="020B0604020202020204" pitchFamily="34" charset="0"/>
                  <a:buChar char="•"/>
                </a:pPr>
                <a:r>
                  <a:rPr lang="en-US" sz="1600" dirty="0">
                    <a:latin typeface="Arial" panose="020B0604020202020204" pitchFamily="34" charset="0"/>
                    <a:cs typeface="Arial" panose="020B0604020202020204" pitchFamily="34" charset="0"/>
                  </a:rPr>
                  <a:t>EXFOR format/interface by </a:t>
                </a:r>
                <a:r>
                  <a:rPr lang="en-US" sz="1600" dirty="0" err="1">
                    <a:latin typeface="Arial" panose="020B0604020202020204" pitchFamily="34" charset="0"/>
                    <a:cs typeface="Arial" panose="020B0604020202020204" pitchFamily="34" charset="0"/>
                  </a:rPr>
                  <a:t>V.Zerkin</a:t>
                </a:r>
                <a:r>
                  <a:rPr lang="en-US" sz="1600" dirty="0">
                    <a:latin typeface="Arial" panose="020B0604020202020204" pitchFamily="34" charset="0"/>
                    <a:cs typeface="Arial" panose="020B0604020202020204" pitchFamily="34" charset="0"/>
                  </a:rPr>
                  <a:t> (IAEA) </a:t>
                </a:r>
              </a:p>
              <a:p>
                <a:pPr lvl="1">
                  <a:lnSpc>
                    <a:spcPct val="90000"/>
                  </a:lnSpc>
                  <a:buFont typeface="Arial" panose="020B0604020202020204" pitchFamily="34" charset="0"/>
                  <a:buChar char="•"/>
                </a:pPr>
                <a:r>
                  <a:rPr lang="en-US" dirty="0">
                    <a:latin typeface="Arial" panose="020B0604020202020204" pitchFamily="34" charset="0"/>
                    <a:cs typeface="Arial" panose="020B0604020202020204" pitchFamily="34" charset="0"/>
                  </a:rPr>
                  <a:t>C4 (X4toC4), X4</a:t>
                </a:r>
                <a14:m>
                  <m:oMath xmlns:m="http://schemas.openxmlformats.org/officeDocument/2006/math">
                    <m:r>
                      <a:rPr lang="en-US" i="1" smtClean="0">
                        <a:latin typeface="Cambria Math" panose="02040503050406030204" pitchFamily="18" charset="0"/>
                        <a:ea typeface="Cambria Math" panose="02040503050406030204" pitchFamily="18" charset="0"/>
                      </a:rPr>
                      <m:t>±</m:t>
                    </m:r>
                  </m:oMath>
                </a14:m>
                <a:r>
                  <a:rPr lang="en-US" dirty="0">
                    <a:latin typeface="Arial" panose="020B0604020202020204" pitchFamily="34" charset="0"/>
                    <a:cs typeface="Arial" panose="020B0604020202020204" pitchFamily="34" charset="0"/>
                  </a:rPr>
                  <a:t>, C5, JSON, …</a:t>
                </a:r>
              </a:p>
              <a:p>
                <a:pPr lvl="1">
                  <a:lnSpc>
                    <a:spcPct val="90000"/>
                  </a:lnSpc>
                  <a:buFont typeface="Arial" panose="020B0604020202020204" pitchFamily="34" charset="0"/>
                  <a:buChar char="•"/>
                </a:pPr>
                <a:r>
                  <a:rPr lang="en-US" dirty="0">
                    <a:latin typeface="Arial" panose="020B0604020202020204" pitchFamily="34" charset="0"/>
                    <a:cs typeface="Arial" panose="020B0604020202020204" pitchFamily="34" charset="0"/>
                  </a:rPr>
                  <a:t>IAEA/NNDC Web Interfaces, Java/C/HTML/SQL technologies + wrapping of old FORTRAN codes.</a:t>
                </a:r>
              </a:p>
              <a:p>
                <a:pPr>
                  <a:lnSpc>
                    <a:spcPct val="90000"/>
                  </a:lnSpc>
                  <a:buFont typeface="Arial" panose="020B0604020202020204" pitchFamily="34" charset="0"/>
                  <a:buChar char="•"/>
                </a:pPr>
                <a:r>
                  <a:rPr lang="en-US" sz="1600" dirty="0">
                    <a:latin typeface="Arial" panose="020B0604020202020204" pitchFamily="34" charset="0"/>
                    <a:cs typeface="Arial" panose="020B0604020202020204" pitchFamily="34" charset="0"/>
                  </a:rPr>
                  <a:t>NEA-DB JANIS and EXFOR checking.</a:t>
                </a:r>
              </a:p>
              <a:p>
                <a:pPr>
                  <a:lnSpc>
                    <a:spcPct val="90000"/>
                  </a:lnSpc>
                  <a:buFont typeface="Arial" panose="020B0604020202020204" pitchFamily="34" charset="0"/>
                  <a:buChar char="•"/>
                </a:pPr>
                <a:r>
                  <a:rPr lang="en-US" sz="1600" dirty="0">
                    <a:latin typeface="Arial" panose="020B0604020202020204" pitchFamily="34" charset="0"/>
                    <a:cs typeface="Arial" panose="020B0604020202020204" pitchFamily="34" charset="0"/>
                  </a:rPr>
                  <a:t>Complementary format developments by </a:t>
                </a:r>
                <a:r>
                  <a:rPr lang="en-US" sz="1600" dirty="0" err="1">
                    <a:latin typeface="Arial" panose="020B0604020202020204" pitchFamily="34" charset="0"/>
                    <a:cs typeface="Arial" panose="020B0604020202020204" pitchFamily="34" charset="0"/>
                  </a:rPr>
                  <a:t>G.Schnabel</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S.Okumura</a:t>
                </a:r>
                <a:r>
                  <a:rPr lang="en-US" sz="1600" dirty="0">
                    <a:latin typeface="Arial" panose="020B0604020202020204" pitchFamily="34" charset="0"/>
                    <a:cs typeface="Arial" panose="020B0604020202020204" pitchFamily="34" charset="0"/>
                  </a:rPr>
                  <a:t> (IAEA), </a:t>
                </a:r>
                <a:r>
                  <a:rPr lang="en-US" sz="1600" dirty="0" err="1">
                    <a:latin typeface="Arial" panose="020B0604020202020204" pitchFamily="34" charset="0"/>
                    <a:cs typeface="Arial" panose="020B0604020202020204" pitchFamily="34" charset="0"/>
                  </a:rPr>
                  <a:t>D.Brown</a:t>
                </a:r>
                <a:r>
                  <a:rPr lang="en-US" sz="1600" dirty="0">
                    <a:latin typeface="Arial" panose="020B0604020202020204" pitchFamily="34" charset="0"/>
                    <a:cs typeface="Arial" panose="020B0604020202020204" pitchFamily="34" charset="0"/>
                  </a:rPr>
                  <a:t> (BNL).</a:t>
                </a:r>
              </a:p>
              <a:p>
                <a:pPr>
                  <a:lnSpc>
                    <a:spcPct val="90000"/>
                  </a:lnSpc>
                  <a:buFont typeface="Arial" panose="020B0604020202020204" pitchFamily="34" charset="0"/>
                  <a:buChar char="•"/>
                </a:pPr>
                <a:r>
                  <a:rPr lang="en-US" sz="1600" b="1" dirty="0">
                    <a:latin typeface="Arial" panose="020B0604020202020204" pitchFamily="34" charset="0"/>
                    <a:cs typeface="Arial" panose="020B0604020202020204" pitchFamily="34" charset="0"/>
                  </a:rPr>
                  <a:t>Results are as good as an overall quality of underlying compilations.</a:t>
                </a:r>
              </a:p>
            </p:txBody>
          </p:sp>
        </mc:Choice>
        <mc:Fallback xmlns="">
          <p:sp>
            <p:nvSpPr>
              <p:cNvPr id="3" name="Content Placeholder 2">
                <a:extLst>
                  <a:ext uri="{FF2B5EF4-FFF2-40B4-BE49-F238E27FC236}">
                    <a16:creationId xmlns:a16="http://schemas.microsoft.com/office/drawing/2014/main" id="{D8BDF1AC-2719-434C-AF57-B2B28BC4CB27}"/>
                  </a:ext>
                </a:extLst>
              </p:cNvPr>
              <p:cNvSpPr>
                <a:spLocks noGrp="1" noRot="1" noChangeAspect="1" noMove="1" noResize="1" noEditPoints="1" noAdjustHandles="1" noChangeArrowheads="1" noChangeShapeType="1" noTextEdit="1"/>
              </p:cNvSpPr>
              <p:nvPr>
                <p:ph idx="1"/>
              </p:nvPr>
            </p:nvSpPr>
            <p:spPr>
              <a:xfrm>
                <a:off x="677333" y="2160589"/>
                <a:ext cx="4623329" cy="3880773"/>
              </a:xfrm>
              <a:blipFill>
                <a:blip r:embed="rId3"/>
                <a:stretch>
                  <a:fillRect l="-274" t="-977" b="-6189"/>
                </a:stretch>
              </a:blipFill>
            </p:spPr>
            <p:txBody>
              <a:bodyPr/>
              <a:lstStyle/>
              <a:p>
                <a:r>
                  <a:rPr lang="en-US">
                    <a:noFill/>
                  </a:rPr>
                  <a:t> </a:t>
                </a:r>
              </a:p>
            </p:txBody>
          </p:sp>
        </mc:Fallback>
      </mc:AlternateContent>
      <p:sp>
        <p:nvSpPr>
          <p:cNvPr id="6" name="Slide Number Placeholder 3">
            <a:extLst>
              <a:ext uri="{FF2B5EF4-FFF2-40B4-BE49-F238E27FC236}">
                <a16:creationId xmlns:a16="http://schemas.microsoft.com/office/drawing/2014/main" id="{76271D1C-EFC1-7A45-896F-026D24191C6C}"/>
              </a:ext>
            </a:extLst>
          </p:cNvPr>
          <p:cNvSpPr>
            <a:spLocks noGrp="1"/>
          </p:cNvSpPr>
          <p:nvPr>
            <p:ph type="sldNum" sz="quarter" idx="12"/>
          </p:nvPr>
        </p:nvSpPr>
        <p:spPr/>
        <p:txBody>
          <a:bodyPr>
            <a:normAutofit/>
          </a:bodyPr>
          <a:lstStyle/>
          <a:p>
            <a:pPr>
              <a:lnSpc>
                <a:spcPct val="90000"/>
              </a:lnSpc>
              <a:spcAft>
                <a:spcPts val="600"/>
              </a:spcAft>
            </a:pPr>
            <a:fld id="{933A556B-7C63-244D-9B7C-B0EA8042B330}" type="slidenum">
              <a:rPr lang="en-US" sz="1900" smtClean="0"/>
              <a:pPr>
                <a:lnSpc>
                  <a:spcPct val="90000"/>
                </a:lnSpc>
                <a:spcAft>
                  <a:spcPts val="600"/>
                </a:spcAft>
              </a:pPr>
              <a:t>6</a:t>
            </a:fld>
            <a:endParaRPr lang="en-US" sz="1900" dirty="0"/>
          </a:p>
        </p:txBody>
      </p:sp>
    </p:spTree>
    <p:extLst>
      <p:ext uri="{BB962C8B-B14F-4D97-AF65-F5344CB8AC3E}">
        <p14:creationId xmlns:p14="http://schemas.microsoft.com/office/powerpoint/2010/main" val="24706757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DF873-1BBB-944A-86CF-275B974647AC}"/>
              </a:ext>
            </a:extLst>
          </p:cNvPr>
          <p:cNvSpPr>
            <a:spLocks noGrp="1"/>
          </p:cNvSpPr>
          <p:nvPr>
            <p:ph type="title"/>
          </p:nvPr>
        </p:nvSpPr>
        <p:spPr/>
        <p:txBody>
          <a:bodyPr>
            <a:normAutofit/>
          </a:bodyPr>
          <a:lstStyle/>
          <a:p>
            <a:pPr algn="ctr"/>
            <a:r>
              <a:rPr lang="en-US" sz="3200" dirty="0">
                <a:latin typeface="Arial" panose="020B0604020202020204" pitchFamily="34" charset="0"/>
                <a:cs typeface="Arial" panose="020B0604020202020204" pitchFamily="34" charset="0"/>
              </a:rPr>
              <a:t>A few comments on EXFOR Data</a:t>
            </a:r>
          </a:p>
        </p:txBody>
      </p:sp>
      <p:sp>
        <p:nvSpPr>
          <p:cNvPr id="3" name="Content Placeholder 2">
            <a:extLst>
              <a:ext uri="{FF2B5EF4-FFF2-40B4-BE49-F238E27FC236}">
                <a16:creationId xmlns:a16="http://schemas.microsoft.com/office/drawing/2014/main" id="{75F1111E-343D-F344-9287-90441A55546B}"/>
              </a:ext>
            </a:extLst>
          </p:cNvPr>
          <p:cNvSpPr>
            <a:spLocks noGrp="1"/>
          </p:cNvSpPr>
          <p:nvPr>
            <p:ph idx="1"/>
          </p:nvPr>
        </p:nvSpPr>
        <p:spPr/>
        <p:txBody>
          <a:bodyPr>
            <a:noAutofit/>
          </a:bodyPr>
          <a:lstStyle/>
          <a:p>
            <a:pPr>
              <a:buFont typeface="Arial" panose="020B0604020202020204" pitchFamily="34" charset="0"/>
              <a:buChar char="•"/>
            </a:pPr>
            <a:r>
              <a:rPr lang="en-US" sz="1600" dirty="0">
                <a:latin typeface="Arial" panose="020B0604020202020204" pitchFamily="34" charset="0"/>
                <a:cs typeface="Arial" panose="020B0604020202020204" pitchFamily="34" charset="0"/>
              </a:rPr>
              <a:t>EXFOR rules were evolving over the last 50 years; however, compilations were not always updated because of the lack of man/womanpower.</a:t>
            </a:r>
          </a:p>
          <a:p>
            <a:pPr>
              <a:buFont typeface="Arial" panose="020B0604020202020204" pitchFamily="34" charset="0"/>
              <a:buChar char="•"/>
            </a:pPr>
            <a:r>
              <a:rPr lang="en-US" sz="1600" dirty="0">
                <a:latin typeface="Arial" panose="020B0604020202020204" pitchFamily="34" charset="0"/>
                <a:cs typeface="Arial" panose="020B0604020202020204" pitchFamily="34" charset="0"/>
              </a:rPr>
              <a:t>In the past, the origin of data set was not documented. Quite often EXFOR STATUS is SCISRS, it indicates that data were taken from Pre-EXFOR NNDC library Sigma Center Information Storage and Retrieval System (SCISRS).</a:t>
            </a:r>
          </a:p>
          <a:p>
            <a:pPr>
              <a:buFont typeface="Arial" panose="020B0604020202020204" pitchFamily="34" charset="0"/>
              <a:buChar char="•"/>
            </a:pPr>
            <a:r>
              <a:rPr lang="en-US" sz="1600" dirty="0">
                <a:latin typeface="Arial" panose="020B0604020202020204" pitchFamily="34" charset="0"/>
                <a:cs typeface="Arial" panose="020B0604020202020204" pitchFamily="34" charset="0"/>
              </a:rPr>
              <a:t>Another problem, is HISTORY field. In an ideal world, all compilation updates can be described there in free text with a time stamp. Unfortunately, compiler would place a time stamp and write “data were corrected” without any explanations.</a:t>
            </a:r>
          </a:p>
          <a:p>
            <a:pPr>
              <a:buFont typeface="Arial" panose="020B0604020202020204" pitchFamily="34" charset="0"/>
              <a:buChar char="•"/>
            </a:pPr>
            <a:r>
              <a:rPr lang="en-US" sz="1600" dirty="0">
                <a:latin typeface="Arial" panose="020B0604020202020204" pitchFamily="34" charset="0"/>
                <a:cs typeface="Arial" panose="020B0604020202020204" pitchFamily="34" charset="0"/>
              </a:rPr>
              <a:t>EXFOR compilers encounter activation data sets without published DECAY-DATA. How to evaluate cross sections in such cases?</a:t>
            </a:r>
          </a:p>
          <a:p>
            <a:pPr>
              <a:buFont typeface="Arial" panose="020B0604020202020204" pitchFamily="34" charset="0"/>
              <a:buChar char="•"/>
            </a:pPr>
            <a:r>
              <a:rPr lang="en-US" sz="1600" dirty="0">
                <a:latin typeface="Arial" panose="020B0604020202020204" pitchFamily="34" charset="0"/>
                <a:cs typeface="Arial" panose="020B0604020202020204" pitchFamily="34" charset="0"/>
              </a:rPr>
              <a:t>….</a:t>
            </a:r>
          </a:p>
        </p:txBody>
      </p:sp>
      <p:sp>
        <p:nvSpPr>
          <p:cNvPr id="4" name="Slide Number Placeholder 3">
            <a:extLst>
              <a:ext uri="{FF2B5EF4-FFF2-40B4-BE49-F238E27FC236}">
                <a16:creationId xmlns:a16="http://schemas.microsoft.com/office/drawing/2014/main" id="{F25F112C-2D89-E14F-BD76-3B6C742D60A3}"/>
              </a:ext>
            </a:extLst>
          </p:cNvPr>
          <p:cNvSpPr>
            <a:spLocks noGrp="1"/>
          </p:cNvSpPr>
          <p:nvPr>
            <p:ph type="sldNum" sz="quarter" idx="12"/>
          </p:nvPr>
        </p:nvSpPr>
        <p:spPr/>
        <p:txBody>
          <a:bodyPr/>
          <a:lstStyle/>
          <a:p>
            <a:fld id="{933A556B-7C63-244D-9B7C-B0EA8042B330}" type="slidenum">
              <a:rPr lang="en-US" smtClean="0"/>
              <a:pPr/>
              <a:t>7</a:t>
            </a:fld>
            <a:endParaRPr lang="en-US" sz="1000" dirty="0"/>
          </a:p>
        </p:txBody>
      </p:sp>
    </p:spTree>
    <p:extLst>
      <p:ext uri="{BB962C8B-B14F-4D97-AF65-F5344CB8AC3E}">
        <p14:creationId xmlns:p14="http://schemas.microsoft.com/office/powerpoint/2010/main" val="9174095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2B318B-3228-6243-A0D9-4C4A0A5A9ABF}"/>
              </a:ext>
            </a:extLst>
          </p:cNvPr>
          <p:cNvSpPr>
            <a:spLocks noGrp="1"/>
          </p:cNvSpPr>
          <p:nvPr>
            <p:ph type="title"/>
          </p:nvPr>
        </p:nvSpPr>
        <p:spPr/>
        <p:txBody>
          <a:bodyPr>
            <a:normAutofit/>
          </a:bodyPr>
          <a:lstStyle/>
          <a:p>
            <a:pPr algn="ctr"/>
            <a:r>
              <a:rPr lang="en-US" sz="3200" dirty="0">
                <a:latin typeface="Arial" panose="020B0604020202020204" pitchFamily="34" charset="0"/>
                <a:cs typeface="Arial" panose="020B0604020202020204" pitchFamily="34" charset="0"/>
              </a:rPr>
              <a:t>EXFOR Uncertainties</a:t>
            </a:r>
          </a:p>
        </p:txBody>
      </p:sp>
      <p:sp>
        <p:nvSpPr>
          <p:cNvPr id="3" name="Content Placeholder 2">
            <a:extLst>
              <a:ext uri="{FF2B5EF4-FFF2-40B4-BE49-F238E27FC236}">
                <a16:creationId xmlns:a16="http://schemas.microsoft.com/office/drawing/2014/main" id="{F2264BD2-D1A0-D048-A03E-4EED7BFD2BF2}"/>
              </a:ext>
            </a:extLst>
          </p:cNvPr>
          <p:cNvSpPr>
            <a:spLocks noGrp="1"/>
          </p:cNvSpPr>
          <p:nvPr>
            <p:ph idx="1"/>
          </p:nvPr>
        </p:nvSpPr>
        <p:spPr>
          <a:xfrm>
            <a:off x="571499" y="1825625"/>
            <a:ext cx="7757854" cy="4856095"/>
          </a:xfrm>
        </p:spPr>
        <p:txBody>
          <a:bodyPr>
            <a:normAutofit fontScale="92500" lnSpcReduction="10000"/>
          </a:bodyPr>
          <a:lstStyle/>
          <a:p>
            <a:pPr marL="457200" indent="-457200">
              <a:buFont typeface="Arial" panose="020B0604020202020204" pitchFamily="34" charset="0"/>
              <a:buChar char="•"/>
            </a:pPr>
            <a:r>
              <a:rPr lang="en-US" sz="1900" b="1" dirty="0">
                <a:latin typeface="Arial" panose="020B0604020202020204" pitchFamily="34" charset="0"/>
                <a:cs typeface="Arial" panose="020B0604020202020204" pitchFamily="34" charset="0"/>
              </a:rPr>
              <a:t>DATA-ERR</a:t>
            </a:r>
            <a:r>
              <a:rPr lang="en-US" sz="1900" dirty="0">
                <a:latin typeface="Arial" panose="020B0604020202020204" pitchFamily="34" charset="0"/>
                <a:cs typeface="Arial" panose="020B0604020202020204" pitchFamily="34" charset="0"/>
              </a:rPr>
              <a:t>: No details on sources of uncertainties, experimental errors, 48%. In the past, this header was used too often, uncertainties details were not compiled.</a:t>
            </a:r>
          </a:p>
          <a:p>
            <a:pPr marL="457200" indent="-457200">
              <a:buFont typeface="Arial" panose="020B0604020202020204" pitchFamily="34" charset="0"/>
              <a:buChar char="•"/>
            </a:pPr>
            <a:r>
              <a:rPr lang="en-US" sz="1900" b="1" dirty="0">
                <a:latin typeface="Arial" panose="020B0604020202020204" pitchFamily="34" charset="0"/>
                <a:cs typeface="Arial" panose="020B0604020202020204" pitchFamily="34" charset="0"/>
              </a:rPr>
              <a:t>ERR-T</a:t>
            </a:r>
            <a:r>
              <a:rPr lang="en-US" sz="1900" dirty="0">
                <a:latin typeface="Arial" panose="020B0604020202020204" pitchFamily="34" charset="0"/>
                <a:cs typeface="Arial" panose="020B0604020202020204" pitchFamily="34" charset="0"/>
              </a:rPr>
              <a:t>: Errors are clearly defined, 19.9%.</a:t>
            </a:r>
          </a:p>
          <a:p>
            <a:pPr marL="457200" indent="-457200">
              <a:buFont typeface="Arial" panose="020B0604020202020204" pitchFamily="34" charset="0"/>
              <a:buChar char="•"/>
            </a:pPr>
            <a:r>
              <a:rPr lang="en-US" sz="1900" b="1" dirty="0">
                <a:latin typeface="Arial" panose="020B0604020202020204" pitchFamily="34" charset="0"/>
                <a:cs typeface="Arial" panose="020B0604020202020204" pitchFamily="34" charset="0"/>
              </a:rPr>
              <a:t>ERR-S</a:t>
            </a:r>
            <a:r>
              <a:rPr lang="en-US" sz="1900" dirty="0">
                <a:latin typeface="Arial" panose="020B0604020202020204" pitchFamily="34" charset="0"/>
                <a:cs typeface="Arial" panose="020B0604020202020204" pitchFamily="34" charset="0"/>
              </a:rPr>
              <a:t>: Statistical errors, probable errors, 14.1%.</a:t>
            </a:r>
          </a:p>
          <a:p>
            <a:pPr marL="457200" indent="-457200">
              <a:buFont typeface="Arial" panose="020B0604020202020204" pitchFamily="34" charset="0"/>
              <a:buChar char="•"/>
            </a:pPr>
            <a:r>
              <a:rPr lang="en-US" sz="1900" b="1" dirty="0">
                <a:latin typeface="Arial" panose="020B0604020202020204" pitchFamily="34" charset="0"/>
                <a:cs typeface="Arial" panose="020B0604020202020204" pitchFamily="34" charset="0"/>
              </a:rPr>
              <a:t>ERR-SYS</a:t>
            </a:r>
            <a:r>
              <a:rPr lang="en-US" sz="1900" dirty="0">
                <a:latin typeface="Arial" panose="020B0604020202020204" pitchFamily="34" charset="0"/>
                <a:cs typeface="Arial" panose="020B0604020202020204" pitchFamily="34" charset="0"/>
              </a:rPr>
              <a:t>: Systematic errors, 2.1%.</a:t>
            </a:r>
          </a:p>
          <a:p>
            <a:pPr marL="457200" indent="-457200">
              <a:buFont typeface="Arial" panose="020B0604020202020204" pitchFamily="34" charset="0"/>
              <a:buChar char="•"/>
            </a:pPr>
            <a:r>
              <a:rPr lang="en-US" sz="1900" dirty="0">
                <a:latin typeface="Arial" panose="020B0604020202020204" pitchFamily="34" charset="0"/>
                <a:cs typeface="Arial" panose="020B0604020202020204" pitchFamily="34" charset="0"/>
              </a:rPr>
              <a:t>No ERRORS, 15.9%.</a:t>
            </a:r>
          </a:p>
          <a:p>
            <a:pPr marL="285750" indent="-285750">
              <a:buFont typeface="Arial" panose="020B0604020202020204" pitchFamily="34" charset="0"/>
              <a:buChar char="•"/>
            </a:pPr>
            <a:r>
              <a:rPr lang="en-US" sz="1900" dirty="0">
                <a:latin typeface="Arial" panose="020B0604020202020204" pitchFamily="34" charset="0"/>
                <a:cs typeface="Arial" panose="020B0604020202020204" pitchFamily="34" charset="0"/>
              </a:rPr>
              <a:t>~15% of EXFOR subentries do not have data uncertainties, and ~85% of EXFOR subentries do not have incident beam uncertainties (considering spontaneous fission subentries: Subentries:1,585 =&gt; 0.1447).</a:t>
            </a:r>
          </a:p>
          <a:p>
            <a:pPr marL="285750" indent="-285750">
              <a:buFont typeface="Arial" panose="020B0604020202020204" pitchFamily="34" charset="0"/>
              <a:buChar char="•"/>
            </a:pPr>
            <a:r>
              <a:rPr lang="en-US" sz="1900" dirty="0">
                <a:latin typeface="Arial" panose="020B0604020202020204" pitchFamily="34" charset="0"/>
                <a:cs typeface="Arial" panose="020B0604020202020204" pitchFamily="34" charset="0"/>
              </a:rPr>
              <a:t>``</a:t>
            </a:r>
            <a:r>
              <a:rPr lang="en-US" sz="1900" i="1" dirty="0">
                <a:latin typeface="Arial" panose="020B0604020202020204" pitchFamily="34" charset="0"/>
                <a:cs typeface="Arial" panose="020B0604020202020204" pitchFamily="34" charset="0"/>
              </a:rPr>
              <a:t>In the past scientists were conducting precise measurements</a:t>
            </a:r>
            <a:r>
              <a:rPr lang="en-US" sz="1900" dirty="0">
                <a:latin typeface="Arial" panose="020B0604020202020204" pitchFamily="34" charset="0"/>
                <a:cs typeface="Arial" panose="020B0604020202020204" pitchFamily="34" charset="0"/>
              </a:rPr>
              <a:t>,” Mark Chadwick, CW 2014, Santa Fe, NM. </a:t>
            </a:r>
          </a:p>
          <a:p>
            <a:pPr marL="285750" indent="-285750">
              <a:buFont typeface="Arial" panose="020B0604020202020204" pitchFamily="34" charset="0"/>
              <a:buChar char="•"/>
            </a:pPr>
            <a:r>
              <a:rPr lang="en-US" sz="1900" dirty="0">
                <a:latin typeface="Arial" panose="020B0604020202020204" pitchFamily="34" charset="0"/>
                <a:cs typeface="Arial" panose="020B0604020202020204" pitchFamily="34" charset="0"/>
              </a:rPr>
              <a:t>ERR-1, ERR-2, … systematic uncertainties are not ordered.</a:t>
            </a:r>
          </a:p>
          <a:p>
            <a:pPr marL="285750" indent="-285750">
              <a:buFont typeface="Arial" panose="020B0604020202020204" pitchFamily="34" charset="0"/>
              <a:buChar char="•"/>
            </a:pPr>
            <a:r>
              <a:rPr lang="en-US" sz="1900" dirty="0">
                <a:latin typeface="Arial" panose="020B0604020202020204" pitchFamily="34" charset="0"/>
                <a:cs typeface="Arial" panose="020B0604020202020204" pitchFamily="34" charset="0"/>
              </a:rPr>
              <a:t>Published data may contain only ERR-S, no ERR-SYS.</a:t>
            </a:r>
          </a:p>
          <a:p>
            <a:pPr marL="457200" indent="-45720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F1D4C75B-87C0-7247-89F7-95EB34D3381B}"/>
              </a:ext>
            </a:extLst>
          </p:cNvPr>
          <p:cNvSpPr>
            <a:spLocks noGrp="1"/>
          </p:cNvSpPr>
          <p:nvPr>
            <p:ph type="sldNum" sz="quarter" idx="12"/>
          </p:nvPr>
        </p:nvSpPr>
        <p:spPr/>
        <p:txBody>
          <a:bodyPr/>
          <a:lstStyle/>
          <a:p>
            <a:fld id="{933A556B-7C63-244D-9B7C-B0EA8042B330}" type="slidenum">
              <a:rPr lang="en-US" smtClean="0"/>
              <a:pPr/>
              <a:t>8</a:t>
            </a:fld>
            <a:endParaRPr lang="en-US" sz="1000" dirty="0"/>
          </a:p>
        </p:txBody>
      </p:sp>
      <p:graphicFrame>
        <p:nvGraphicFramePr>
          <p:cNvPr id="5" name="Chart 4">
            <a:extLst>
              <a:ext uri="{FF2B5EF4-FFF2-40B4-BE49-F238E27FC236}">
                <a16:creationId xmlns:a16="http://schemas.microsoft.com/office/drawing/2014/main" id="{816506DC-F197-124A-988E-D7385DA92A24}"/>
              </a:ext>
            </a:extLst>
          </p:cNvPr>
          <p:cNvGraphicFramePr>
            <a:graphicFrameLocks/>
          </p:cNvGraphicFramePr>
          <p:nvPr>
            <p:extLst>
              <p:ext uri="{D42A27DB-BD31-4B8C-83A1-F6EECF244321}">
                <p14:modId xmlns:p14="http://schemas.microsoft.com/office/powerpoint/2010/main" val="1304161996"/>
              </p:ext>
            </p:extLst>
          </p:nvPr>
        </p:nvGraphicFramePr>
        <p:xfrm>
          <a:off x="7384014" y="2632041"/>
          <a:ext cx="4636190" cy="2743200"/>
        </p:xfrm>
        <a:graphic>
          <a:graphicData uri="http://schemas.openxmlformats.org/drawingml/2006/chart">
            <c:chart xmlns:c="http://schemas.openxmlformats.org/drawingml/2006/chart" xmlns:r="http://schemas.openxmlformats.org/officeDocument/2006/relationships" r:id="rId2"/>
          </a:graphicData>
        </a:graphic>
      </p:graphicFrame>
      <p:pic>
        <p:nvPicPr>
          <p:cNvPr id="6" name="Picture 5">
            <a:extLst>
              <a:ext uri="{FF2B5EF4-FFF2-40B4-BE49-F238E27FC236}">
                <a16:creationId xmlns:a16="http://schemas.microsoft.com/office/drawing/2014/main" id="{E028984F-3173-3B4E-829B-82C2C990803E}"/>
              </a:ext>
            </a:extLst>
          </p:cNvPr>
          <p:cNvPicPr>
            <a:picLocks noChangeAspect="1"/>
          </p:cNvPicPr>
          <p:nvPr/>
        </p:nvPicPr>
        <p:blipFill>
          <a:blip r:embed="rId3"/>
          <a:stretch>
            <a:fillRect/>
          </a:stretch>
        </p:blipFill>
        <p:spPr>
          <a:xfrm>
            <a:off x="7155414" y="5571280"/>
            <a:ext cx="457200" cy="457200"/>
          </a:xfrm>
          <a:prstGeom prst="rect">
            <a:avLst/>
          </a:prstGeom>
        </p:spPr>
      </p:pic>
    </p:spTree>
    <p:extLst>
      <p:ext uri="{BB962C8B-B14F-4D97-AF65-F5344CB8AC3E}">
        <p14:creationId xmlns:p14="http://schemas.microsoft.com/office/powerpoint/2010/main" val="1638058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4C63F-AD72-EA41-A06A-C63C43A3D2E5}"/>
              </a:ext>
            </a:extLst>
          </p:cNvPr>
          <p:cNvSpPr>
            <a:spLocks noGrp="1"/>
          </p:cNvSpPr>
          <p:nvPr>
            <p:ph type="title"/>
          </p:nvPr>
        </p:nvSpPr>
        <p:spPr/>
        <p:txBody>
          <a:bodyPr>
            <a:normAutofit/>
          </a:bodyPr>
          <a:lstStyle/>
          <a:p>
            <a:pPr algn="ctr"/>
            <a:r>
              <a:rPr lang="en-US" sz="3200" dirty="0">
                <a:latin typeface="Arial" panose="020B0604020202020204" pitchFamily="34" charset="0"/>
                <a:cs typeface="Arial" panose="020B0604020202020204" pitchFamily="34" charset="0"/>
              </a:rPr>
              <a:t>EXFOR Covariances</a:t>
            </a:r>
          </a:p>
        </p:txBody>
      </p:sp>
      <p:sp>
        <p:nvSpPr>
          <p:cNvPr id="3" name="Content Placeholder 2">
            <a:extLst>
              <a:ext uri="{FF2B5EF4-FFF2-40B4-BE49-F238E27FC236}">
                <a16:creationId xmlns:a16="http://schemas.microsoft.com/office/drawing/2014/main" id="{8FCC5659-1B54-644D-83B9-0C9D704139B4}"/>
              </a:ext>
            </a:extLst>
          </p:cNvPr>
          <p:cNvSpPr>
            <a:spLocks noGrp="1"/>
          </p:cNvSpPr>
          <p:nvPr>
            <p:ph idx="1"/>
          </p:nvPr>
        </p:nvSpPr>
        <p:spPr>
          <a:xfrm>
            <a:off x="571500" y="1825625"/>
            <a:ext cx="5524500" cy="4207185"/>
          </a:xfrm>
        </p:spPr>
        <p:txBody>
          <a:bodyPr>
            <a:normAutofit/>
          </a:bodyPr>
          <a:lstStyle/>
          <a:p>
            <a:pPr marL="342900" indent="-342900">
              <a:buFont typeface="Arial" panose="020B0604020202020204" pitchFamily="34" charset="0"/>
              <a:buChar char="•"/>
            </a:pPr>
            <a:r>
              <a:rPr lang="en-US" sz="1600" b="1" dirty="0">
                <a:latin typeface="Arial" panose="020B0604020202020204" pitchFamily="34" charset="0"/>
                <a:cs typeface="Arial" panose="020B0604020202020204" pitchFamily="34" charset="0"/>
              </a:rPr>
              <a:t>COVARIANCE</a:t>
            </a:r>
            <a:r>
              <a:rPr lang="en-US" sz="1600" dirty="0">
                <a:latin typeface="Arial" panose="020B0604020202020204" pitchFamily="34" charset="0"/>
                <a:cs typeface="Arial" panose="020B0604020202020204" pitchFamily="34" charset="0"/>
              </a:rPr>
              <a:t>: EXFOR Entries: 128 out of 24,390 experiments, 0.525%.</a:t>
            </a:r>
          </a:p>
          <a:p>
            <a:pPr marL="342900" indent="-342900">
              <a:buFont typeface="Arial" panose="020B0604020202020204" pitchFamily="34" charset="0"/>
              <a:buChar char="•"/>
            </a:pPr>
            <a:r>
              <a:rPr lang="en-US" sz="1600" dirty="0">
                <a:latin typeface="Arial" panose="020B0604020202020204" pitchFamily="34" charset="0"/>
                <a:cs typeface="Arial" panose="020B0604020202020204" pitchFamily="34" charset="0"/>
              </a:rPr>
              <a:t>Viktor </a:t>
            </a:r>
            <a:r>
              <a:rPr lang="en-US" sz="1600" dirty="0" err="1">
                <a:latin typeface="Arial" panose="020B0604020202020204" pitchFamily="34" charset="0"/>
                <a:cs typeface="Arial" panose="020B0604020202020204" pitchFamily="34" charset="0"/>
              </a:rPr>
              <a:t>Zerkin</a:t>
            </a:r>
            <a:r>
              <a:rPr lang="en-US" sz="1600" dirty="0">
                <a:latin typeface="Arial" panose="020B0604020202020204" pitchFamily="34" charset="0"/>
                <a:cs typeface="Arial" panose="020B0604020202020204" pitchFamily="34" charset="0"/>
              </a:rPr>
              <a:t> (IAEA) developed tools for covariance generation based on published uncertainties.</a:t>
            </a:r>
          </a:p>
          <a:p>
            <a:pPr>
              <a:buFont typeface="Arial" panose="020B0604020202020204" pitchFamily="34" charset="0"/>
              <a:buChar char="•"/>
            </a:pPr>
            <a:r>
              <a:rPr lang="en-US" sz="1600" dirty="0">
                <a:latin typeface="Arial" panose="020B0604020202020204" pitchFamily="34" charset="0"/>
                <a:cs typeface="Arial" panose="020B0604020202020204" pitchFamily="34" charset="0"/>
              </a:rPr>
              <a:t>Uncertainties are incomplete in EXFOR, users have to use templates developed by </a:t>
            </a:r>
            <a:r>
              <a:rPr lang="en-US" sz="1600" dirty="0" err="1">
                <a:latin typeface="Arial" panose="020B0604020202020204" pitchFamily="34" charset="0"/>
                <a:cs typeface="Arial" panose="020B0604020202020204" pitchFamily="34" charset="0"/>
              </a:rPr>
              <a:t>D.Neudecker</a:t>
            </a:r>
            <a:r>
              <a:rPr lang="en-US" sz="1600" dirty="0">
                <a:latin typeface="Arial" panose="020B0604020202020204" pitchFamily="34" charset="0"/>
                <a:cs typeface="Arial" panose="020B0604020202020204" pitchFamily="34" charset="0"/>
              </a:rPr>
              <a:t> et al.</a:t>
            </a:r>
          </a:p>
          <a:p>
            <a:pPr>
              <a:buFont typeface="Arial" panose="020B0604020202020204" pitchFamily="34" charset="0"/>
              <a:buChar char="•"/>
            </a:pPr>
            <a:r>
              <a:rPr lang="en-US" sz="1600" dirty="0">
                <a:latin typeface="Arial" panose="020B0604020202020204" pitchFamily="34" charset="0"/>
                <a:cs typeface="Arial" panose="020B0604020202020204" pitchFamily="34" charset="0"/>
              </a:rPr>
              <a:t>EXFOR is a good starting point, evaluators go beyond the EXFOR scope to produce realistic uncertainties.</a:t>
            </a:r>
          </a:p>
          <a:p>
            <a:pPr>
              <a:buFont typeface="Arial" panose="020B0604020202020204" pitchFamily="34" charset="0"/>
              <a:buChar char="•"/>
            </a:pPr>
            <a:r>
              <a:rPr lang="en-US" sz="1600" dirty="0">
                <a:latin typeface="Arial" panose="020B0604020202020204" pitchFamily="34" charset="0"/>
                <a:cs typeface="Arial" panose="020B0604020202020204" pitchFamily="34" charset="0"/>
              </a:rPr>
              <a:t>There is a need for automatized recognition of uncertainties and deduction of missing uncertainties.</a:t>
            </a:r>
          </a:p>
          <a:p>
            <a:pPr marL="342900" indent="-342900">
              <a:buFont typeface="Arial" panose="020B0604020202020204" pitchFamily="34" charset="0"/>
              <a:buChar char="•"/>
            </a:pPr>
            <a:r>
              <a:rPr lang="en-US" sz="1600" dirty="0">
                <a:latin typeface="Arial" panose="020B0604020202020204" pitchFamily="34" charset="0"/>
                <a:cs typeface="Arial" panose="020B0604020202020204" pitchFamily="34" charset="0"/>
              </a:rPr>
              <a:t>We have to preserve additional information developed by evaluators in a parallel to EXFOR verified database (SG-50 findings and recommendations).</a:t>
            </a:r>
          </a:p>
        </p:txBody>
      </p:sp>
      <p:sp>
        <p:nvSpPr>
          <p:cNvPr id="4" name="Slide Number Placeholder 3">
            <a:extLst>
              <a:ext uri="{FF2B5EF4-FFF2-40B4-BE49-F238E27FC236}">
                <a16:creationId xmlns:a16="http://schemas.microsoft.com/office/drawing/2014/main" id="{F8F49EF4-D358-FF49-99F0-6C8F0591AFA6}"/>
              </a:ext>
            </a:extLst>
          </p:cNvPr>
          <p:cNvSpPr>
            <a:spLocks noGrp="1"/>
          </p:cNvSpPr>
          <p:nvPr>
            <p:ph type="sldNum" sz="quarter" idx="12"/>
          </p:nvPr>
        </p:nvSpPr>
        <p:spPr/>
        <p:txBody>
          <a:bodyPr/>
          <a:lstStyle/>
          <a:p>
            <a:fld id="{933A556B-7C63-244D-9B7C-B0EA8042B330}" type="slidenum">
              <a:rPr lang="en-US" smtClean="0"/>
              <a:pPr/>
              <a:t>9</a:t>
            </a:fld>
            <a:endParaRPr lang="en-US" sz="1000" dirty="0"/>
          </a:p>
        </p:txBody>
      </p:sp>
      <p:grpSp>
        <p:nvGrpSpPr>
          <p:cNvPr id="10" name="Group 9">
            <a:extLst>
              <a:ext uri="{FF2B5EF4-FFF2-40B4-BE49-F238E27FC236}">
                <a16:creationId xmlns:a16="http://schemas.microsoft.com/office/drawing/2014/main" id="{ACAF2D2E-FBA7-1141-9B5B-3AA7FA625100}"/>
              </a:ext>
            </a:extLst>
          </p:cNvPr>
          <p:cNvGrpSpPr/>
          <p:nvPr/>
        </p:nvGrpSpPr>
        <p:grpSpPr>
          <a:xfrm>
            <a:off x="6390453" y="1638300"/>
            <a:ext cx="5213042" cy="2743200"/>
            <a:chOff x="6390453" y="1638300"/>
            <a:chExt cx="5213042" cy="2743200"/>
          </a:xfrm>
        </p:grpSpPr>
        <p:pic>
          <p:nvPicPr>
            <p:cNvPr id="6" name="Picture 5">
              <a:extLst>
                <a:ext uri="{FF2B5EF4-FFF2-40B4-BE49-F238E27FC236}">
                  <a16:creationId xmlns:a16="http://schemas.microsoft.com/office/drawing/2014/main" id="{4F70E178-9458-3044-9BC6-1E9780BB8B4A}"/>
                </a:ext>
              </a:extLst>
            </p:cNvPr>
            <p:cNvPicPr>
              <a:picLocks noChangeAspect="1"/>
            </p:cNvPicPr>
            <p:nvPr/>
          </p:nvPicPr>
          <p:blipFill>
            <a:blip r:embed="rId2"/>
            <a:stretch>
              <a:fillRect/>
            </a:stretch>
          </p:blipFill>
          <p:spPr>
            <a:xfrm>
              <a:off x="6390453" y="1638300"/>
              <a:ext cx="4295468" cy="2743200"/>
            </a:xfrm>
            <a:prstGeom prst="rect">
              <a:avLst/>
            </a:prstGeom>
            <a:ln>
              <a:solidFill>
                <a:schemeClr val="bg1">
                  <a:lumMod val="85000"/>
                </a:schemeClr>
              </a:solidFill>
            </a:ln>
          </p:spPr>
        </p:pic>
        <p:pic>
          <p:nvPicPr>
            <p:cNvPr id="7" name="Picture 6">
              <a:extLst>
                <a:ext uri="{FF2B5EF4-FFF2-40B4-BE49-F238E27FC236}">
                  <a16:creationId xmlns:a16="http://schemas.microsoft.com/office/drawing/2014/main" id="{6A1788D9-FAD1-7B4C-954B-893F4A1ACB12}"/>
                </a:ext>
              </a:extLst>
            </p:cNvPr>
            <p:cNvPicPr>
              <a:picLocks noChangeAspect="1"/>
            </p:cNvPicPr>
            <p:nvPr/>
          </p:nvPicPr>
          <p:blipFill>
            <a:blip r:embed="rId3"/>
            <a:stretch>
              <a:fillRect/>
            </a:stretch>
          </p:blipFill>
          <p:spPr>
            <a:xfrm>
              <a:off x="8917247" y="1638300"/>
              <a:ext cx="2686248" cy="2743200"/>
            </a:xfrm>
            <a:prstGeom prst="rect">
              <a:avLst/>
            </a:prstGeom>
            <a:ln>
              <a:solidFill>
                <a:schemeClr val="bg1">
                  <a:lumMod val="85000"/>
                </a:schemeClr>
              </a:solidFill>
            </a:ln>
          </p:spPr>
        </p:pic>
      </p:grpSp>
      <p:grpSp>
        <p:nvGrpSpPr>
          <p:cNvPr id="11" name="Group 10">
            <a:extLst>
              <a:ext uri="{FF2B5EF4-FFF2-40B4-BE49-F238E27FC236}">
                <a16:creationId xmlns:a16="http://schemas.microsoft.com/office/drawing/2014/main" id="{903B8A7D-A238-454A-ABCA-255B5BE295E1}"/>
              </a:ext>
            </a:extLst>
          </p:cNvPr>
          <p:cNvGrpSpPr/>
          <p:nvPr/>
        </p:nvGrpSpPr>
        <p:grpSpPr>
          <a:xfrm>
            <a:off x="6658404" y="5347010"/>
            <a:ext cx="5415333" cy="1371600"/>
            <a:chOff x="6672258" y="4686300"/>
            <a:chExt cx="5415333" cy="1371600"/>
          </a:xfrm>
        </p:grpSpPr>
        <p:pic>
          <p:nvPicPr>
            <p:cNvPr id="9" name="Picture 8">
              <a:extLst>
                <a:ext uri="{FF2B5EF4-FFF2-40B4-BE49-F238E27FC236}">
                  <a16:creationId xmlns:a16="http://schemas.microsoft.com/office/drawing/2014/main" id="{EC29F81A-A9EB-7546-8EAE-4C9C69360680}"/>
                </a:ext>
              </a:extLst>
            </p:cNvPr>
            <p:cNvPicPr>
              <a:picLocks noChangeAspect="1"/>
            </p:cNvPicPr>
            <p:nvPr/>
          </p:nvPicPr>
          <p:blipFill>
            <a:blip r:embed="rId4"/>
            <a:stretch>
              <a:fillRect/>
            </a:stretch>
          </p:blipFill>
          <p:spPr>
            <a:xfrm>
              <a:off x="6672258" y="4686300"/>
              <a:ext cx="5415333" cy="1371600"/>
            </a:xfrm>
            <a:prstGeom prst="rect">
              <a:avLst/>
            </a:prstGeom>
            <a:ln>
              <a:solidFill>
                <a:schemeClr val="bg1">
                  <a:lumMod val="85000"/>
                </a:schemeClr>
              </a:solidFill>
            </a:ln>
          </p:spPr>
        </p:pic>
        <p:sp>
          <p:nvSpPr>
            <p:cNvPr id="5" name="TextBox 4">
              <a:extLst>
                <a:ext uri="{FF2B5EF4-FFF2-40B4-BE49-F238E27FC236}">
                  <a16:creationId xmlns:a16="http://schemas.microsoft.com/office/drawing/2014/main" id="{DAD2122F-8423-2D4B-9D3C-93789402F1AC}"/>
                </a:ext>
              </a:extLst>
            </p:cNvPr>
            <p:cNvSpPr txBox="1"/>
            <p:nvPr/>
          </p:nvSpPr>
          <p:spPr>
            <a:xfrm>
              <a:off x="9829367" y="5725033"/>
              <a:ext cx="2244525" cy="307777"/>
            </a:xfrm>
            <a:prstGeom prst="rect">
              <a:avLst/>
            </a:prstGeom>
            <a:solidFill>
              <a:srgbClr val="FFC000"/>
            </a:solidFill>
          </p:spPr>
          <p:txBody>
            <a:bodyPr wrap="none" rtlCol="0">
              <a:spAutoFit/>
            </a:bodyPr>
            <a:lstStyle/>
            <a:p>
              <a:r>
                <a:rPr lang="en-US" sz="1400" dirty="0">
                  <a:latin typeface="Arial" panose="020B0604020202020204" pitchFamily="34" charset="0"/>
                  <a:cs typeface="Arial" panose="020B0604020202020204" pitchFamily="34" charset="0"/>
                </a:rPr>
                <a:t>Courtesy of D. </a:t>
              </a:r>
              <a:r>
                <a:rPr lang="en-US" sz="1400" dirty="0" err="1">
                  <a:latin typeface="Arial" panose="020B0604020202020204" pitchFamily="34" charset="0"/>
                  <a:cs typeface="Arial" panose="020B0604020202020204" pitchFamily="34" charset="0"/>
                </a:rPr>
                <a:t>Neudecker</a:t>
              </a:r>
              <a:endParaRPr lang="en-US" sz="1400" dirty="0">
                <a:latin typeface="Arial" panose="020B0604020202020204" pitchFamily="34" charset="0"/>
                <a:cs typeface="Arial" panose="020B0604020202020204" pitchFamily="34" charset="0"/>
              </a:endParaRPr>
            </a:p>
          </p:txBody>
        </p:sp>
      </p:grpSp>
      <p:grpSp>
        <p:nvGrpSpPr>
          <p:cNvPr id="13" name="Group 12">
            <a:extLst>
              <a:ext uri="{FF2B5EF4-FFF2-40B4-BE49-F238E27FC236}">
                <a16:creationId xmlns:a16="http://schemas.microsoft.com/office/drawing/2014/main" id="{29FB37B0-18E6-4C44-B588-533FB4BF9019}"/>
              </a:ext>
            </a:extLst>
          </p:cNvPr>
          <p:cNvGrpSpPr/>
          <p:nvPr/>
        </p:nvGrpSpPr>
        <p:grpSpPr>
          <a:xfrm>
            <a:off x="7944399" y="2476500"/>
            <a:ext cx="3659096" cy="2743200"/>
            <a:chOff x="7944399" y="2476500"/>
            <a:chExt cx="3659096" cy="2743200"/>
          </a:xfrm>
        </p:grpSpPr>
        <p:pic>
          <p:nvPicPr>
            <p:cNvPr id="8" name="Picture 7">
              <a:extLst>
                <a:ext uri="{FF2B5EF4-FFF2-40B4-BE49-F238E27FC236}">
                  <a16:creationId xmlns:a16="http://schemas.microsoft.com/office/drawing/2014/main" id="{05848981-10E3-AF40-8D70-9001C0236423}"/>
                </a:ext>
              </a:extLst>
            </p:cNvPr>
            <p:cNvPicPr>
              <a:picLocks noChangeAspect="1"/>
            </p:cNvPicPr>
            <p:nvPr/>
          </p:nvPicPr>
          <p:blipFill>
            <a:blip r:embed="rId5"/>
            <a:stretch>
              <a:fillRect/>
            </a:stretch>
          </p:blipFill>
          <p:spPr>
            <a:xfrm>
              <a:off x="7944399" y="2476500"/>
              <a:ext cx="3659096" cy="2743200"/>
            </a:xfrm>
            <a:prstGeom prst="rect">
              <a:avLst/>
            </a:prstGeom>
            <a:ln>
              <a:solidFill>
                <a:schemeClr val="accent1"/>
              </a:solidFill>
            </a:ln>
          </p:spPr>
        </p:pic>
        <p:sp>
          <p:nvSpPr>
            <p:cNvPr id="12" name="TextBox 11">
              <a:extLst>
                <a:ext uri="{FF2B5EF4-FFF2-40B4-BE49-F238E27FC236}">
                  <a16:creationId xmlns:a16="http://schemas.microsoft.com/office/drawing/2014/main" id="{4F4725AF-B1EE-334A-A961-1C257D36684D}"/>
                </a:ext>
              </a:extLst>
            </p:cNvPr>
            <p:cNvSpPr txBox="1"/>
            <p:nvPr/>
          </p:nvSpPr>
          <p:spPr>
            <a:xfrm>
              <a:off x="9663156" y="4886833"/>
              <a:ext cx="1849737" cy="307777"/>
            </a:xfrm>
            <a:prstGeom prst="rect">
              <a:avLst/>
            </a:prstGeom>
            <a:solidFill>
              <a:srgbClr val="FFC000"/>
            </a:solidFill>
          </p:spPr>
          <p:txBody>
            <a:bodyPr wrap="none" rtlCol="0">
              <a:spAutoFit/>
            </a:bodyPr>
            <a:lstStyle/>
            <a:p>
              <a:r>
                <a:rPr lang="en-US" sz="1400" dirty="0">
                  <a:latin typeface="Arial" panose="020B0604020202020204" pitchFamily="34" charset="0"/>
                  <a:cs typeface="Arial" panose="020B0604020202020204" pitchFamily="34" charset="0"/>
                </a:rPr>
                <a:t>Courtesy of V. </a:t>
              </a:r>
              <a:r>
                <a:rPr lang="en-US" sz="1400" dirty="0" err="1">
                  <a:latin typeface="Arial" panose="020B0604020202020204" pitchFamily="34" charset="0"/>
                  <a:cs typeface="Arial" panose="020B0604020202020204" pitchFamily="34" charset="0"/>
                </a:rPr>
                <a:t>Zerkin</a:t>
              </a:r>
              <a:endParaRPr lang="en-US" sz="1400"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421051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647252"/>
      </a:dk2>
      <a:lt2>
        <a:srgbClr val="EAE8CF"/>
      </a:lt2>
      <a:accent1>
        <a:srgbClr val="E78712"/>
      </a:accent1>
      <a:accent2>
        <a:srgbClr val="B73C26"/>
      </a:accent2>
      <a:accent3>
        <a:srgbClr val="865331"/>
      </a:accent3>
      <a:accent4>
        <a:srgbClr val="B38648"/>
      </a:accent4>
      <a:accent5>
        <a:srgbClr val="BBB473"/>
      </a:accent5>
      <a:accent6>
        <a:srgbClr val="849276"/>
      </a:accent6>
      <a:hlink>
        <a:srgbClr val="FDAB2A"/>
      </a:hlink>
      <a:folHlink>
        <a:srgbClr val="CCB182"/>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54F6613E-5ED7-40ED-90A8-F639BE712C0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TotalTime>
  <Words>1124</Words>
  <Application>Microsoft Macintosh PowerPoint</Application>
  <PresentationFormat>Widescreen</PresentationFormat>
  <Paragraphs>80</Paragraphs>
  <Slides>10</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Cambria Math</vt:lpstr>
      <vt:lpstr>Century Gothic</vt:lpstr>
      <vt:lpstr>Wingdings 3</vt:lpstr>
      <vt:lpstr>Wisp</vt:lpstr>
      <vt:lpstr>Shortcomings in EXFOR hindering experimental UQ and AI/ML analysis</vt:lpstr>
      <vt:lpstr>EXFOR - Experimental Nuclear Reaction Data</vt:lpstr>
      <vt:lpstr>Well-Structured Format</vt:lpstr>
      <vt:lpstr>Keywords &amp; Codes</vt:lpstr>
      <vt:lpstr>Inelastic Scattering Gamma Production and Fission Yields (Courtesy of Amanda Lewis)</vt:lpstr>
      <vt:lpstr>EXFOR Machine Readability</vt:lpstr>
      <vt:lpstr>A few comments on EXFOR Data</vt:lpstr>
      <vt:lpstr>EXFOR Uncertainties</vt:lpstr>
      <vt:lpstr>EXFOR Covariances</vt:lpstr>
      <vt:lpstr>EXFOR 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Shortcomings in EXFOR hindering experimental UQ and AI/ML analysis</dc:title>
  <dc:creator>Pritychenko, Boris</dc:creator>
  <cp:lastModifiedBy>Pritychenko, Boris</cp:lastModifiedBy>
  <cp:revision>11</cp:revision>
  <dcterms:created xsi:type="dcterms:W3CDTF">2024-02-23T17:34:43Z</dcterms:created>
  <dcterms:modified xsi:type="dcterms:W3CDTF">2024-02-27T23:36:12Z</dcterms:modified>
</cp:coreProperties>
</file>