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76" r:id="rId7"/>
    <p:sldId id="277" r:id="rId8"/>
    <p:sldId id="278" r:id="rId9"/>
    <p:sldId id="279" r:id="rId10"/>
    <p:sldId id="280" r:id="rId11"/>
    <p:sldId id="281" r:id="rId12"/>
    <p:sldId id="274" r:id="rId13"/>
    <p:sldId id="27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61" autoAdjust="0"/>
  </p:normalViewPr>
  <p:slideViewPr>
    <p:cSldViewPr snapToGrid="0" showGuides="1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2/14/2024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Safety-significant Covariance?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Safety-significant covariance?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B.J. Marshall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WANDA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Hilton Arlington National Landing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February 28,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D39B6-5107-4FA6-A24B-995429DA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57" y="2893469"/>
            <a:ext cx="5413469" cy="53553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2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1534-FFBD-AF26-4091-B54BE12B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46BF-D960-10FE-9D22-35EA4A33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case for validation gap</a:t>
            </a:r>
          </a:p>
          <a:p>
            <a:r>
              <a:rPr lang="en-US" dirty="0"/>
              <a:t>Brief summary of a case study</a:t>
            </a:r>
            <a:r>
              <a:rPr lang="en-US" baseline="30000" dirty="0"/>
              <a:t>*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sz="2400" dirty="0"/>
              <a:t>Taken from W.J. Marshall, “Lost and Found Opportunities Around the Chlorine Worth Study,” ICNC 2023, Sendai, Japan, Oct. 2023.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547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6804-23E8-4DB5-1C13-803A91B8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case for a validation gap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422E-BE65-7149-B073-C8283BFE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gap or weakness:</a:t>
            </a:r>
          </a:p>
          <a:p>
            <a:pPr lvl="1"/>
            <a:r>
              <a:rPr lang="en-US" dirty="0"/>
              <a:t>Material present in safety analysis model and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Absent from validation benchmark set </a:t>
            </a:r>
            <a:r>
              <a:rPr lang="en-US" b="1" dirty="0"/>
              <a:t>OR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Not well represented in validation benchmark set</a:t>
            </a:r>
          </a:p>
          <a:p>
            <a:r>
              <a:rPr lang="en-US" dirty="0"/>
              <a:t>Could neglect presence of material if absorber</a:t>
            </a:r>
          </a:p>
          <a:p>
            <a:r>
              <a:rPr lang="en-US" dirty="0"/>
              <a:t>Could perform additional experiments to fill gap</a:t>
            </a:r>
          </a:p>
          <a:p>
            <a:r>
              <a:rPr lang="en-US" dirty="0"/>
              <a:t>Could assess a reactivity margin to apply to the upper subcritical limit (USL) to account for gap</a:t>
            </a:r>
          </a:p>
        </p:txBody>
      </p:sp>
    </p:spTree>
    <p:extLst>
      <p:ext uri="{BB962C8B-B14F-4D97-AF65-F5344CB8AC3E}">
        <p14:creationId xmlns:p14="http://schemas.microsoft.com/office/powerpoint/2010/main" val="305204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BA5E-0E2D-59CC-BC14-C8D72BEF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case for a validation gap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A241-CB80-C82E-6445-9745ADEF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511934"/>
          </a:xfrm>
        </p:spPr>
        <p:txBody>
          <a:bodyPr/>
          <a:lstStyle/>
          <a:p>
            <a:r>
              <a:rPr lang="en-US" dirty="0"/>
              <a:t>Methods to determine magnitude of margin: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 a margin large enough to satisfy reviewers/regulators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Engineering judgement based on prior similar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Safety analysis model calculations to estimate impact of potential error in unvalidated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S/U-based uncertainty propagation</a:t>
            </a:r>
          </a:p>
          <a:p>
            <a:pPr lvl="1"/>
            <a:r>
              <a:rPr lang="en-US" dirty="0"/>
              <a:t>Same as option #3 but way fancier</a:t>
            </a:r>
          </a:p>
        </p:txBody>
      </p:sp>
    </p:spTree>
    <p:extLst>
      <p:ext uri="{BB962C8B-B14F-4D97-AF65-F5344CB8AC3E}">
        <p14:creationId xmlns:p14="http://schemas.microsoft.com/office/powerpoint/2010/main" val="137530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0DE8-1431-803C-6C6D-A4B6559D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case for a validation gap (3/4)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84CDB-8DB1-7416-9935-23F7396BA996}"/>
              </a:ext>
            </a:extLst>
          </p:cNvPr>
          <p:cNvSpPr txBox="1"/>
          <p:nvPr/>
        </p:nvSpPr>
        <p:spPr>
          <a:xfrm>
            <a:off x="348343" y="4641669"/>
            <a:ext cx="574765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Application system sensitivity to missing nuclide, generated by TSUNAMI in SCALE or KSEN in MCNP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1365-3A8F-716D-7FB2-923E0346D4F8}"/>
              </a:ext>
            </a:extLst>
          </p:cNvPr>
          <p:cNvSpPr txBox="1"/>
          <p:nvPr/>
        </p:nvSpPr>
        <p:spPr>
          <a:xfrm>
            <a:off x="6429748" y="4641669"/>
            <a:ext cx="57476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Generic covariance data, here </a:t>
            </a:r>
            <a:r>
              <a:rPr lang="en-US" baseline="30000" dirty="0">
                <a:latin typeface="+mn-lt"/>
              </a:rPr>
              <a:t>35</a:t>
            </a:r>
            <a:r>
              <a:rPr lang="en-US" dirty="0">
                <a:latin typeface="+mn-lt"/>
              </a:rPr>
              <a:t>Cl (n,</a:t>
            </a:r>
            <a:r>
              <a:rPr lang="el-GR" dirty="0">
                <a:latin typeface="+mn-lt"/>
              </a:rPr>
              <a:t>γ</a:t>
            </a:r>
            <a:r>
              <a:rPr lang="en-US" dirty="0">
                <a:latin typeface="+mn-lt"/>
              </a:rPr>
              <a:t>) from SCALE 44-group library and 56-group ENDF/B-VII.1 library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A76C8B-9A76-9B3C-6284-33550CB7849B}"/>
              </a:ext>
            </a:extLst>
          </p:cNvPr>
          <p:cNvGrpSpPr/>
          <p:nvPr/>
        </p:nvGrpSpPr>
        <p:grpSpPr>
          <a:xfrm>
            <a:off x="421358" y="1376102"/>
            <a:ext cx="11519757" cy="3082686"/>
            <a:chOff x="421358" y="1376102"/>
            <a:chExt cx="11519757" cy="3082686"/>
          </a:xfrm>
        </p:grpSpPr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9C99DFC9-11AA-9AFA-9546-67DCBD5217F1}"/>
                </a:ext>
              </a:extLst>
            </p:cNvPr>
            <p:cNvSpPr/>
            <p:nvPr/>
          </p:nvSpPr>
          <p:spPr>
            <a:xfrm>
              <a:off x="5858953" y="2668329"/>
              <a:ext cx="570795" cy="539496"/>
            </a:xfrm>
            <a:prstGeom prst="mathMultiply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8529FB4-7C90-0C96-5F8C-6B8935153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58" y="1417364"/>
              <a:ext cx="5437595" cy="3041423"/>
            </a:xfrm>
            <a:prstGeom prst="rect">
              <a:avLst/>
            </a:prstGeom>
          </p:spPr>
        </p:pic>
        <p:pic>
          <p:nvPicPr>
            <p:cNvPr id="13" name="Picture 12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9A341D12-2CD3-AD40-9831-79CF4EFC3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749" y="1376102"/>
              <a:ext cx="5511366" cy="308268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5676AB-4CE0-0A17-EFEE-5B9414448D3D}"/>
              </a:ext>
            </a:extLst>
          </p:cNvPr>
          <p:cNvSpPr txBox="1"/>
          <p:nvPr/>
        </p:nvSpPr>
        <p:spPr>
          <a:xfrm>
            <a:off x="3042987" y="5664780"/>
            <a:ext cx="6106026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Uncertainty is believed to bound the bias, so propagating it to the system of interest estimates the potential bias from the unvalidated material</a:t>
            </a:r>
          </a:p>
        </p:txBody>
      </p:sp>
    </p:spTree>
    <p:extLst>
      <p:ext uri="{BB962C8B-B14F-4D97-AF65-F5344CB8AC3E}">
        <p14:creationId xmlns:p14="http://schemas.microsoft.com/office/powerpoint/2010/main" val="268479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553B-C50D-FD0F-0DAE-58DC2F1C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case for a validation gap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B53D-21BD-CA32-0DE7-75417A76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698939"/>
          </a:xfrm>
        </p:spPr>
        <p:txBody>
          <a:bodyPr/>
          <a:lstStyle/>
          <a:p>
            <a:r>
              <a:rPr lang="en-US" dirty="0"/>
              <a:t>Defense needed to accept margin based on covariance data</a:t>
            </a:r>
          </a:p>
          <a:p>
            <a:r>
              <a:rPr lang="en-US" dirty="0"/>
              <a:t>Options: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Argue it’s better than arbitrary guesses or engineering judgment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different libraries to examine variability of margin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at different covariance estimates qualitatively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evaluator and discuss</a:t>
            </a:r>
          </a:p>
        </p:txBody>
      </p:sp>
    </p:spTree>
    <p:extLst>
      <p:ext uri="{BB962C8B-B14F-4D97-AF65-F5344CB8AC3E}">
        <p14:creationId xmlns:p14="http://schemas.microsoft.com/office/powerpoint/2010/main" val="285123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20DC-18E6-C62E-F5C4-F6EB4F26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for option #2: Impact of multiple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61DD5-85A1-5D53-47E3-51756BC1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788768" cy="2613465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baseline="30000" dirty="0"/>
              <a:t>239</a:t>
            </a:r>
            <a:r>
              <a:rPr lang="en-US" dirty="0"/>
              <a:t>PuCl</a:t>
            </a:r>
            <a:r>
              <a:rPr lang="en-US" baseline="-25000" dirty="0"/>
              <a:t>3</a:t>
            </a:r>
            <a:r>
              <a:rPr lang="en-US" dirty="0"/>
              <a:t> application systems: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100 g </a:t>
            </a:r>
            <a:r>
              <a:rPr lang="en-US" baseline="30000" dirty="0"/>
              <a:t>239</a:t>
            </a:r>
            <a:r>
              <a:rPr lang="en-US" dirty="0"/>
              <a:t>Pu/L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600 g </a:t>
            </a:r>
            <a:r>
              <a:rPr lang="en-US" baseline="30000" dirty="0"/>
              <a:t>239</a:t>
            </a:r>
            <a:r>
              <a:rPr lang="en-US" dirty="0"/>
              <a:t>Pu/L</a:t>
            </a:r>
          </a:p>
          <a:p>
            <a:r>
              <a:rPr lang="en-US" baseline="30000" dirty="0"/>
              <a:t>35</a:t>
            </a:r>
            <a:r>
              <a:rPr lang="en-US" dirty="0"/>
              <a:t>Cl (n,</a:t>
            </a:r>
            <a:r>
              <a:rPr lang="el-GR" dirty="0"/>
              <a:t>γ</a:t>
            </a:r>
            <a:r>
              <a:rPr lang="en-US" dirty="0"/>
              <a:t>) sensitivities very different</a:t>
            </a:r>
          </a:p>
          <a:p>
            <a:r>
              <a:rPr lang="en-US" dirty="0"/>
              <a:t>Covariance estimates very different: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074DABA-2F3B-E201-944D-545395679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13903"/>
              </p:ext>
            </p:extLst>
          </p:nvPr>
        </p:nvGraphicFramePr>
        <p:xfrm>
          <a:off x="660242" y="4506682"/>
          <a:ext cx="63643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40049970"/>
                    </a:ext>
                  </a:extLst>
                </a:gridCol>
                <a:gridCol w="1827530">
                  <a:extLst>
                    <a:ext uri="{9D8B030D-6E8A-4147-A177-3AD203B41FA5}">
                      <a16:colId xmlns:a16="http://schemas.microsoft.com/office/drawing/2014/main" val="3636436251"/>
                    </a:ext>
                  </a:extLst>
                </a:gridCol>
                <a:gridCol w="1827530">
                  <a:extLst>
                    <a:ext uri="{9D8B030D-6E8A-4147-A177-3AD203B41FA5}">
                      <a16:colId xmlns:a16="http://schemas.microsoft.com/office/drawing/2014/main" val="320260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g/L model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g/L model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6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44-group SCALE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2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56-group ENDF/B-VII.1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0792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B5B3201-CCAB-6861-A574-8A10E47694AA}"/>
              </a:ext>
            </a:extLst>
          </p:cNvPr>
          <p:cNvGrpSpPr/>
          <p:nvPr/>
        </p:nvGrpSpPr>
        <p:grpSpPr>
          <a:xfrm>
            <a:off x="7239266" y="813816"/>
            <a:ext cx="4620501" cy="5644966"/>
            <a:chOff x="7239266" y="966524"/>
            <a:chExt cx="4620501" cy="5644966"/>
          </a:xfrm>
        </p:grpSpPr>
        <p:sp>
          <p:nvSpPr>
            <p:cNvPr id="5" name="Multiplication Sign 4">
              <a:extLst>
                <a:ext uri="{FF2B5EF4-FFF2-40B4-BE49-F238E27FC236}">
                  <a16:creationId xmlns:a16="http://schemas.microsoft.com/office/drawing/2014/main" id="{10DFB2D8-46D7-23E1-7A7D-81FD8C529709}"/>
                </a:ext>
              </a:extLst>
            </p:cNvPr>
            <p:cNvSpPr/>
            <p:nvPr/>
          </p:nvSpPr>
          <p:spPr>
            <a:xfrm>
              <a:off x="9382494" y="3550920"/>
              <a:ext cx="570795" cy="539496"/>
            </a:xfrm>
            <a:prstGeom prst="mathMultiply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B548C5ED-EEDA-5A72-4139-E5F75C9C8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266" y="966524"/>
              <a:ext cx="4620501" cy="2584396"/>
            </a:xfrm>
            <a:prstGeom prst="rect">
              <a:avLst/>
            </a:prstGeom>
          </p:spPr>
        </p:pic>
        <p:pic>
          <p:nvPicPr>
            <p:cNvPr id="10" name="Picture 9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42E87B15-A045-ECFA-4885-E92D8377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0033" y="4089050"/>
              <a:ext cx="4509733" cy="2522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62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232E-66DA-5A49-878C-02D9ED78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4A0BF-C6C6-A640-87CF-64750A3E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of the difference is system dependent and will surely be nuclide dependent as well</a:t>
            </a:r>
          </a:p>
          <a:p>
            <a:r>
              <a:rPr lang="en-US" dirty="0"/>
              <a:t>Large fluctuations between covariance evaluations do not inspire confidence with practitioners or regulators</a:t>
            </a:r>
          </a:p>
          <a:p>
            <a:r>
              <a:rPr lang="en-US" dirty="0"/>
              <a:t>Need to identify rigorous tests of covariance data</a:t>
            </a:r>
          </a:p>
          <a:p>
            <a:r>
              <a:rPr lang="en-US" dirty="0"/>
              <a:t>Must move towards passing these tests and providing basis for safety-significant use of covariance data</a:t>
            </a:r>
          </a:p>
        </p:txBody>
      </p:sp>
    </p:spTree>
    <p:extLst>
      <p:ext uri="{BB962C8B-B14F-4D97-AF65-F5344CB8AC3E}">
        <p14:creationId xmlns:p14="http://schemas.microsoft.com/office/powerpoint/2010/main" val="280946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F6B9-3AA7-42F0-BD8C-DBAEC94F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8F22-FA6B-44F3-AFC6-DD684A6B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50" y="2596902"/>
            <a:ext cx="10854100" cy="16641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+mj-lt"/>
              </a:rPr>
              <a:t>This presentation was supported by the Department of Energy and Nuclear Regulatory Commission Collaboration for Criticality Safety Support for Commercial-Scale HALEU (DNCSH) Fuel Cycles.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86843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3469</TotalTime>
  <Words>461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Century Gothic</vt:lpstr>
      <vt:lpstr>ORNL</vt:lpstr>
      <vt:lpstr>Safety-significant covariance?</vt:lpstr>
      <vt:lpstr>Outline</vt:lpstr>
      <vt:lpstr>Safety case for a validation gap (1/4)</vt:lpstr>
      <vt:lpstr>Safety case for a validation gap (2/4)</vt:lpstr>
      <vt:lpstr>Safety case for a validation gap (3/4)</vt:lpstr>
      <vt:lpstr>Safety case for a validation gap (4/4)</vt:lpstr>
      <vt:lpstr>Case study for option #2: Impact of multiple libraries</vt:lpstr>
      <vt:lpstr>Now what?</vt:lpstr>
      <vt:lpstr>Acknowledgment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 Testing Progress for ENDF/B-VIII.1β1 at ORNL</dc:title>
  <dc:subject/>
  <dc:creator>Marshall, William B.J.</dc:creator>
  <cp:keywords/>
  <dc:description/>
  <cp:lastModifiedBy>Marshall, William (B.J.)</cp:lastModifiedBy>
  <cp:revision>41</cp:revision>
  <dcterms:created xsi:type="dcterms:W3CDTF">2023-04-12T14:03:57Z</dcterms:created>
  <dcterms:modified xsi:type="dcterms:W3CDTF">2024-02-14T20:59:41Z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