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5"/>
  </p:sldMasterIdLst>
  <p:notesMasterIdLst>
    <p:notesMasterId r:id="rId19"/>
  </p:notesMasterIdLst>
  <p:handoutMasterIdLst>
    <p:handoutMasterId r:id="rId20"/>
  </p:handoutMasterIdLst>
  <p:sldIdLst>
    <p:sldId id="493" r:id="rId6"/>
    <p:sldId id="663" r:id="rId7"/>
    <p:sldId id="680" r:id="rId8"/>
    <p:sldId id="679" r:id="rId9"/>
    <p:sldId id="682" r:id="rId10"/>
    <p:sldId id="684" r:id="rId11"/>
    <p:sldId id="687" r:id="rId12"/>
    <p:sldId id="685" r:id="rId13"/>
    <p:sldId id="688" r:id="rId14"/>
    <p:sldId id="686" r:id="rId15"/>
    <p:sldId id="683" r:id="rId16"/>
    <p:sldId id="284" r:id="rId17"/>
    <p:sldId id="537" r:id="rId1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F4F97"/>
    <a:srgbClr val="F6CE86"/>
    <a:srgbClr val="AEF8E5"/>
    <a:srgbClr val="0A8464"/>
    <a:srgbClr val="0DB78A"/>
    <a:srgbClr val="D68F10"/>
    <a:srgbClr val="F1B13D"/>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6" autoAdjust="0"/>
    <p:restoredTop sz="96327" autoAdjust="0"/>
  </p:normalViewPr>
  <p:slideViewPr>
    <p:cSldViewPr snapToGrid="0">
      <p:cViewPr varScale="1">
        <p:scale>
          <a:sx n="123" d="100"/>
          <a:sy n="123" d="100"/>
        </p:scale>
        <p:origin x="896" y="192"/>
      </p:cViewPr>
      <p:guideLst>
        <p:guide orient="horz" pos="905"/>
        <p:guide orient="horz" pos="400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2/26/24</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2/26/24</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507663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100000">
                <a:srgbClr val="294861"/>
              </a:gs>
              <a:gs pos="88000">
                <a:schemeClr val="accent1">
                  <a:lumMod val="50000"/>
                </a:schemeClr>
              </a:gs>
              <a:gs pos="21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91181" y="6416000"/>
            <a:ext cx="6004819" cy="203133"/>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LLNL-PRES-860851</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userDrawn="1"/>
        </p:nvPicPr>
        <p:blipFill>
          <a:blip r:embed="rId2"/>
          <a:stretch>
            <a:fillRect/>
          </a:stretch>
        </p:blipFill>
        <p:spPr>
          <a:xfrm>
            <a:off x="962469" y="5437487"/>
            <a:ext cx="3602736" cy="607768"/>
          </a:xfrm>
          <a:prstGeom prst="rect">
            <a:avLst/>
          </a:prstGeom>
        </p:spPr>
      </p:pic>
      <p:sp>
        <p:nvSpPr>
          <p:cNvPr id="4" name="Rectangle 3">
            <a:extLst>
              <a:ext uri="{FF2B5EF4-FFF2-40B4-BE49-F238E27FC236}">
                <a16:creationId xmlns:a16="http://schemas.microsoft.com/office/drawing/2014/main" id="{1C31498E-934F-294B-928F-7BF5D96DE768}"/>
              </a:ext>
            </a:extLst>
          </p:cNvPr>
          <p:cNvSpPr/>
          <p:nvPr userDrawn="1"/>
        </p:nvSpPr>
        <p:spPr>
          <a:xfrm>
            <a:off x="5099406" y="4437474"/>
            <a:ext cx="5715000" cy="1200329"/>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
        <p:nvSpPr>
          <p:cNvPr id="5" name="Rectangle 4">
            <a:extLst>
              <a:ext uri="{FF2B5EF4-FFF2-40B4-BE49-F238E27FC236}">
                <a16:creationId xmlns:a16="http://schemas.microsoft.com/office/drawing/2014/main" id="{3976C2BC-60A7-0547-A911-67347BC0CAFD}"/>
              </a:ext>
            </a:extLst>
          </p:cNvPr>
          <p:cNvSpPr/>
          <p:nvPr userDrawn="1"/>
        </p:nvSpPr>
        <p:spPr>
          <a:xfrm>
            <a:off x="5099406" y="5771963"/>
            <a:ext cx="5715000" cy="313932"/>
          </a:xfrm>
          <a:prstGeom prst="rect">
            <a:avLst/>
          </a:prstGeom>
        </p:spPr>
        <p:txBody>
          <a:bodyPr wrap="square">
            <a:spAutoFit/>
          </a:bodyPr>
          <a:lstStyle/>
          <a:p>
            <a:pPr marL="0" algn="l" defTabSz="457200" rtl="0" eaLnBrk="1" latinLnBrk="0" hangingPunct="1">
              <a:lnSpc>
                <a:spcPct val="90000"/>
              </a:lnSpc>
              <a:spcAft>
                <a:spcPts val="600"/>
              </a:spcAft>
            </a:pPr>
            <a:r>
              <a:rPr lang="en-US" sz="800" kern="1200" dirty="0">
                <a:solidFill>
                  <a:schemeClr val="bg1"/>
                </a:solidFill>
                <a:effectLst/>
                <a:latin typeface="Arial"/>
                <a:ea typeface="+mn-ea"/>
                <a:cs typeface="Arial"/>
              </a:rPr>
              <a:t>This work was performed under the auspices of the</a:t>
            </a:r>
            <a:r>
              <a:rPr lang="en-US" sz="800" kern="1200" baseline="0" dirty="0">
                <a:solidFill>
                  <a:schemeClr val="bg1"/>
                </a:solidFill>
                <a:effectLst/>
                <a:latin typeface="Arial"/>
                <a:ea typeface="+mn-ea"/>
                <a:cs typeface="Arial"/>
              </a:rPr>
              <a:t> </a:t>
            </a:r>
            <a:r>
              <a:rPr lang="en-US" sz="800" kern="1200" dirty="0">
                <a:solidFill>
                  <a:schemeClr val="bg1"/>
                </a:solidFill>
                <a:effectLst/>
                <a:latin typeface="Arial"/>
                <a:ea typeface="+mn-ea"/>
                <a:cs typeface="Arial"/>
              </a:rPr>
              <a:t>U.S. Department of Energy by Lawrence Livermore National Laboratory under contract DE-AC52-07NA27344.</a:t>
            </a:r>
            <a:r>
              <a:rPr lang="en-US" sz="800" kern="1200" baseline="0" dirty="0">
                <a:solidFill>
                  <a:schemeClr val="bg1"/>
                </a:solidFill>
                <a:effectLst/>
                <a:latin typeface="Arial"/>
                <a:ea typeface="+mn-ea"/>
                <a:cs typeface="Arial"/>
              </a:rPr>
              <a:t> </a:t>
            </a:r>
            <a:r>
              <a:rPr lang="en-US" sz="800" kern="1200" dirty="0">
                <a:solidFill>
                  <a:schemeClr val="bg1"/>
                </a:solidFill>
                <a:effectLst/>
                <a:latin typeface="Arial"/>
                <a:ea typeface="+mn-ea"/>
                <a:cs typeface="Arial"/>
              </a:rPr>
              <a:t>Lawrence Livermore National Security, LLC</a:t>
            </a:r>
          </a:p>
        </p:txBody>
      </p:sp>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25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4"/>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5" y="7"/>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dirty="0"/>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11768167" y="6403259"/>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p:cNvPicPr>
          <p:nvPr userDrawn="1"/>
        </p:nvPicPr>
        <p:blipFill rotWithShape="1">
          <a:blip r:embed="rId13" cstate="print">
            <a:extLst>
              <a:ext uri="{28A0092B-C50C-407E-A947-70E740481C1C}">
                <a14:useLocalDpi xmlns:a14="http://schemas.microsoft.com/office/drawing/2010/main"/>
              </a:ext>
            </a:extLst>
          </a:blip>
          <a:srcRect/>
          <a:stretch/>
        </p:blipFill>
        <p:spPr>
          <a:xfrm>
            <a:off x="10944015" y="6446520"/>
            <a:ext cx="978408" cy="374904"/>
          </a:xfrm>
          <a:prstGeom prst="rect">
            <a:avLst/>
          </a:prstGeom>
        </p:spPr>
      </p:pic>
      <p:sp>
        <p:nvSpPr>
          <p:cNvPr id="12" name="TextBox 11">
            <a:extLst>
              <a:ext uri="{FF2B5EF4-FFF2-40B4-BE49-F238E27FC236}">
                <a16:creationId xmlns:a16="http://schemas.microsoft.com/office/drawing/2014/main" id="{1980FF35-3AAB-2145-A21D-CC840E81BEFB}"/>
              </a:ext>
            </a:extLst>
          </p:cNvPr>
          <p:cNvSpPr txBox="1"/>
          <p:nvPr userDrawn="1"/>
        </p:nvSpPr>
        <p:spPr>
          <a:xfrm>
            <a:off x="488827" y="6733640"/>
            <a:ext cx="873871" cy="92333"/>
          </a:xfrm>
          <a:prstGeom prst="rect">
            <a:avLst/>
          </a:prstGeom>
          <a:noFill/>
        </p:spPr>
        <p:txBody>
          <a:bodyPr wrap="square" lIns="0" tIns="0" rIns="0" bIns="0" rtlCol="0" anchor="b" anchorCtr="0">
            <a:spAutoFit/>
          </a:bodyPr>
          <a:lstStyle/>
          <a:p>
            <a:pPr algn="l"/>
            <a:r>
              <a:rPr lang="en-US" sz="600" dirty="0">
                <a:latin typeface="Arial"/>
                <a:cs typeface="Arial"/>
              </a:rPr>
              <a:t>LLNL-PRES-860851</a:t>
            </a:r>
          </a:p>
        </p:txBody>
      </p:sp>
      <p:pic>
        <p:nvPicPr>
          <p:cNvPr id="13" name="Picture 12">
            <a:extLst>
              <a:ext uri="{FF2B5EF4-FFF2-40B4-BE49-F238E27FC236}">
                <a16:creationId xmlns:a16="http://schemas.microsoft.com/office/drawing/2014/main" id="{B8487A01-C0B8-4643-8CFB-9227E4579F35}"/>
              </a:ext>
            </a:extLst>
          </p:cNvPr>
          <p:cNvPicPr>
            <a:picLocks noChangeAspect="1"/>
          </p:cNvPicPr>
          <p:nvPr userDrawn="1"/>
        </p:nvPicPr>
        <p:blipFill>
          <a:blip r:embed="rId14"/>
          <a:stretch>
            <a:fillRect/>
          </a:stretch>
        </p:blipFill>
        <p:spPr>
          <a:xfrm>
            <a:off x="225926" y="6470897"/>
            <a:ext cx="1501274" cy="257361"/>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5" r:id="rId11"/>
  </p:sldLayoutIdLst>
  <p:hf sldNum="0"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ncsp.llnl.gov/icsbepsinbadirphep-meetings-llnl"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Integral Experiment Correlations:  The Needs and the Challenges</a:t>
            </a:r>
          </a:p>
        </p:txBody>
      </p:sp>
      <p:sp>
        <p:nvSpPr>
          <p:cNvPr id="11" name="Text Placeholder 10"/>
          <p:cNvSpPr>
            <a:spLocks noGrp="1"/>
          </p:cNvSpPr>
          <p:nvPr>
            <p:ph type="body" sz="quarter" idx="13"/>
          </p:nvPr>
        </p:nvSpPr>
        <p:spPr/>
        <p:txBody>
          <a:bodyPr/>
          <a:lstStyle/>
          <a:p>
            <a:pPr marL="58738" indent="-1588">
              <a:spcBef>
                <a:spcPts val="0"/>
              </a:spcBef>
            </a:pPr>
            <a:r>
              <a:rPr lang="en-US" dirty="0">
                <a:latin typeface="Calibri" panose="020F0502020204030204" pitchFamily="34" charset="0"/>
                <a:cs typeface="Calibri" panose="020F0502020204030204" pitchFamily="34" charset="0"/>
              </a:rPr>
              <a:t>Presented at the Workshop on Applied Nuclear Data Activities </a:t>
            </a:r>
          </a:p>
        </p:txBody>
      </p:sp>
      <p:sp>
        <p:nvSpPr>
          <p:cNvPr id="5" name="Text Placeholder 4"/>
          <p:cNvSpPr>
            <a:spLocks noGrp="1"/>
          </p:cNvSpPr>
          <p:nvPr>
            <p:ph type="body" sz="quarter" idx="14"/>
          </p:nvPr>
        </p:nvSpPr>
        <p:spPr>
          <a:xfrm>
            <a:off x="5250094" y="3640567"/>
            <a:ext cx="6645785" cy="479369"/>
          </a:xfrm>
        </p:spPr>
        <p:txBody>
          <a:bodyPr/>
          <a:lstStyle/>
          <a:p>
            <a:pPr lvl="0"/>
            <a:r>
              <a:rPr lang="en-US" dirty="0"/>
              <a:t>Catherine </a:t>
            </a:r>
            <a:r>
              <a:rPr lang="en-US" dirty="0" err="1"/>
              <a:t>Percher</a:t>
            </a:r>
            <a:r>
              <a:rPr lang="en-US" dirty="0"/>
              <a:t>,</a:t>
            </a:r>
          </a:p>
          <a:p>
            <a:pPr lvl="0"/>
            <a:r>
              <a:rPr lang="en-US" dirty="0"/>
              <a:t>International Criticality Safety Benchmark Evaluation Project (ICSBEP) Chair</a:t>
            </a:r>
          </a:p>
        </p:txBody>
      </p:sp>
      <p:sp>
        <p:nvSpPr>
          <p:cNvPr id="9" name="Text Placeholder 10"/>
          <p:cNvSpPr txBox="1">
            <a:spLocks/>
          </p:cNvSpPr>
          <p:nvPr/>
        </p:nvSpPr>
        <p:spPr>
          <a:xfrm>
            <a:off x="609600" y="3640568"/>
            <a:ext cx="3278508" cy="397500"/>
          </a:xfrm>
          <a:prstGeom prst="rect">
            <a:avLst/>
          </a:prstGeom>
        </p:spPr>
        <p:txBody>
          <a:bodyPr vert="horz" lIns="0" tIns="91440" rIns="0" rtlCol="0" anchor="ctr" anchorCtr="0">
            <a:noAutofit/>
          </a:bodyPr>
          <a:lstStyle/>
          <a:p>
            <a:pPr lvl="0">
              <a:lnSpc>
                <a:spcPct val="80000"/>
              </a:lnSpc>
            </a:pPr>
            <a:r>
              <a:rPr lang="en-US" sz="1600" dirty="0">
                <a:cs typeface="Lucida Handwriting"/>
              </a:rPr>
              <a:t>February 28,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1A74-0C45-90F9-C791-AA32B2358966}"/>
              </a:ext>
            </a:extLst>
          </p:cNvPr>
          <p:cNvSpPr>
            <a:spLocks noGrp="1"/>
          </p:cNvSpPr>
          <p:nvPr>
            <p:ph type="title"/>
          </p:nvPr>
        </p:nvSpPr>
        <p:spPr/>
        <p:txBody>
          <a:bodyPr/>
          <a:lstStyle/>
          <a:p>
            <a:r>
              <a:rPr lang="en-US" dirty="0"/>
              <a:t>PMF-033 and PMT-004</a:t>
            </a:r>
          </a:p>
        </p:txBody>
      </p:sp>
      <p:sp>
        <p:nvSpPr>
          <p:cNvPr id="3" name="Text Placeholder 2">
            <a:extLst>
              <a:ext uri="{FF2B5EF4-FFF2-40B4-BE49-F238E27FC236}">
                <a16:creationId xmlns:a16="http://schemas.microsoft.com/office/drawing/2014/main" id="{3EAF4473-CACF-64C3-AFD5-088697491E06}"/>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A92D7BBD-1A9F-36A1-F07A-C648EE3C7473}"/>
              </a:ext>
            </a:extLst>
          </p:cNvPr>
          <p:cNvPicPr>
            <a:picLocks noGrp="1" noChangeAspect="1"/>
          </p:cNvPicPr>
          <p:nvPr>
            <p:ph sz="half" idx="2"/>
          </p:nvPr>
        </p:nvPicPr>
        <p:blipFill rotWithShape="1">
          <a:blip r:embed="rId2"/>
          <a:srcRect t="14644"/>
          <a:stretch/>
        </p:blipFill>
        <p:spPr>
          <a:xfrm>
            <a:off x="395000" y="1558636"/>
            <a:ext cx="4800456" cy="4820064"/>
          </a:xfrm>
        </p:spPr>
      </p:pic>
      <p:sp>
        <p:nvSpPr>
          <p:cNvPr id="5" name="Text Placeholder 4">
            <a:extLst>
              <a:ext uri="{FF2B5EF4-FFF2-40B4-BE49-F238E27FC236}">
                <a16:creationId xmlns:a16="http://schemas.microsoft.com/office/drawing/2014/main" id="{666E38F6-DCF8-9A96-D0CE-D48D5CD637D1}"/>
              </a:ext>
            </a:extLst>
          </p:cNvPr>
          <p:cNvSpPr>
            <a:spLocks noGrp="1"/>
          </p:cNvSpPr>
          <p:nvPr>
            <p:ph type="body" sz="quarter" idx="3"/>
          </p:nvPr>
        </p:nvSpPr>
        <p:spPr>
          <a:xfrm>
            <a:off x="6613812" y="1438604"/>
            <a:ext cx="5183188" cy="823912"/>
          </a:xfrm>
        </p:spPr>
        <p:txBody>
          <a:bodyPr/>
          <a:lstStyle/>
          <a:p>
            <a:endParaRPr lang="en-US"/>
          </a:p>
        </p:txBody>
      </p:sp>
      <p:pic>
        <p:nvPicPr>
          <p:cNvPr id="10" name="Content Placeholder 9">
            <a:extLst>
              <a:ext uri="{FF2B5EF4-FFF2-40B4-BE49-F238E27FC236}">
                <a16:creationId xmlns:a16="http://schemas.microsoft.com/office/drawing/2014/main" id="{5977ACF9-E9FA-2E86-7FF8-792C0B15D1B2}"/>
              </a:ext>
            </a:extLst>
          </p:cNvPr>
          <p:cNvPicPr>
            <a:picLocks noGrp="1" noChangeAspect="1"/>
          </p:cNvPicPr>
          <p:nvPr>
            <p:ph sz="quarter" idx="4"/>
          </p:nvPr>
        </p:nvPicPr>
        <p:blipFill>
          <a:blip r:embed="rId3"/>
          <a:stretch>
            <a:fillRect/>
          </a:stretch>
        </p:blipFill>
        <p:spPr>
          <a:xfrm>
            <a:off x="8051863" y="461498"/>
            <a:ext cx="3451511" cy="3684588"/>
          </a:xfrm>
          <a:ln>
            <a:solidFill>
              <a:schemeClr val="tx1"/>
            </a:solidFill>
          </a:ln>
        </p:spPr>
      </p:pic>
      <p:pic>
        <p:nvPicPr>
          <p:cNvPr id="12" name="Picture 11">
            <a:extLst>
              <a:ext uri="{FF2B5EF4-FFF2-40B4-BE49-F238E27FC236}">
                <a16:creationId xmlns:a16="http://schemas.microsoft.com/office/drawing/2014/main" id="{A5D12B11-12E4-FD20-3F63-37067885642A}"/>
              </a:ext>
            </a:extLst>
          </p:cNvPr>
          <p:cNvPicPr>
            <a:picLocks noChangeAspect="1"/>
          </p:cNvPicPr>
          <p:nvPr/>
        </p:nvPicPr>
        <p:blipFill>
          <a:blip r:embed="rId4"/>
          <a:stretch>
            <a:fillRect/>
          </a:stretch>
        </p:blipFill>
        <p:spPr>
          <a:xfrm>
            <a:off x="7288543" y="1032559"/>
            <a:ext cx="3339354" cy="4695182"/>
          </a:xfrm>
          <a:prstGeom prst="rect">
            <a:avLst/>
          </a:prstGeom>
          <a:ln>
            <a:solidFill>
              <a:schemeClr val="tx1"/>
            </a:solidFill>
          </a:ln>
        </p:spPr>
      </p:pic>
      <p:pic>
        <p:nvPicPr>
          <p:cNvPr id="14" name="Picture 13">
            <a:extLst>
              <a:ext uri="{FF2B5EF4-FFF2-40B4-BE49-F238E27FC236}">
                <a16:creationId xmlns:a16="http://schemas.microsoft.com/office/drawing/2014/main" id="{96A9CC65-B4FA-6FE6-1E87-322D5AE70C10}"/>
              </a:ext>
            </a:extLst>
          </p:cNvPr>
          <p:cNvPicPr>
            <a:picLocks noChangeAspect="1"/>
          </p:cNvPicPr>
          <p:nvPr/>
        </p:nvPicPr>
        <p:blipFill>
          <a:blip r:embed="rId5"/>
          <a:stretch>
            <a:fillRect/>
          </a:stretch>
        </p:blipFill>
        <p:spPr>
          <a:xfrm>
            <a:off x="6222160" y="1558636"/>
            <a:ext cx="3594761" cy="4575150"/>
          </a:xfrm>
          <a:prstGeom prst="rect">
            <a:avLst/>
          </a:prstGeom>
          <a:ln>
            <a:solidFill>
              <a:schemeClr val="tx1"/>
            </a:solidFill>
          </a:ln>
        </p:spPr>
      </p:pic>
      <p:sp>
        <p:nvSpPr>
          <p:cNvPr id="15" name="Rectangle 14">
            <a:extLst>
              <a:ext uri="{FF2B5EF4-FFF2-40B4-BE49-F238E27FC236}">
                <a16:creationId xmlns:a16="http://schemas.microsoft.com/office/drawing/2014/main" id="{495B9367-FE0F-5D8B-131C-385FAAD6FF37}"/>
              </a:ext>
            </a:extLst>
          </p:cNvPr>
          <p:cNvSpPr/>
          <p:nvPr/>
        </p:nvSpPr>
        <p:spPr bwMode="auto">
          <a:xfrm>
            <a:off x="1070264" y="4000500"/>
            <a:ext cx="3512127" cy="228600"/>
          </a:xfrm>
          <a:prstGeom prst="rect">
            <a:avLst/>
          </a:prstGeom>
          <a:noFill/>
          <a:ln w="28575">
            <a:solidFill>
              <a:srgbClr val="C0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19" name="Picture 18">
            <a:extLst>
              <a:ext uri="{FF2B5EF4-FFF2-40B4-BE49-F238E27FC236}">
                <a16:creationId xmlns:a16="http://schemas.microsoft.com/office/drawing/2014/main" id="{5BFB4A25-8377-2B86-3AE6-BB7D0AB56B8E}"/>
              </a:ext>
            </a:extLst>
          </p:cNvPr>
          <p:cNvPicPr>
            <a:picLocks noChangeAspect="1"/>
          </p:cNvPicPr>
          <p:nvPr/>
        </p:nvPicPr>
        <p:blipFill>
          <a:blip r:embed="rId6"/>
          <a:stretch>
            <a:fillRect/>
          </a:stretch>
        </p:blipFill>
        <p:spPr>
          <a:xfrm>
            <a:off x="5438967" y="1372633"/>
            <a:ext cx="6642196" cy="1970978"/>
          </a:xfrm>
          <a:prstGeom prst="rect">
            <a:avLst/>
          </a:prstGeom>
        </p:spPr>
      </p:pic>
      <p:pic>
        <p:nvPicPr>
          <p:cNvPr id="21" name="Picture 20">
            <a:extLst>
              <a:ext uri="{FF2B5EF4-FFF2-40B4-BE49-F238E27FC236}">
                <a16:creationId xmlns:a16="http://schemas.microsoft.com/office/drawing/2014/main" id="{4DFD96FB-831E-D21F-91C9-81163DCB0A67}"/>
              </a:ext>
            </a:extLst>
          </p:cNvPr>
          <p:cNvPicPr>
            <a:picLocks noChangeAspect="1"/>
          </p:cNvPicPr>
          <p:nvPr/>
        </p:nvPicPr>
        <p:blipFill>
          <a:blip r:embed="rId7"/>
          <a:stretch>
            <a:fillRect/>
          </a:stretch>
        </p:blipFill>
        <p:spPr>
          <a:xfrm>
            <a:off x="5438966" y="3307412"/>
            <a:ext cx="6642195" cy="965897"/>
          </a:xfrm>
          <a:prstGeom prst="rect">
            <a:avLst/>
          </a:prstGeom>
        </p:spPr>
      </p:pic>
      <p:sp>
        <p:nvSpPr>
          <p:cNvPr id="22" name="Rectangle 21">
            <a:extLst>
              <a:ext uri="{FF2B5EF4-FFF2-40B4-BE49-F238E27FC236}">
                <a16:creationId xmlns:a16="http://schemas.microsoft.com/office/drawing/2014/main" id="{DE89A17C-EA7E-478B-DA17-22913187A08B}"/>
              </a:ext>
            </a:extLst>
          </p:cNvPr>
          <p:cNvSpPr/>
          <p:nvPr/>
        </p:nvSpPr>
        <p:spPr bwMode="auto">
          <a:xfrm>
            <a:off x="5446093" y="1391300"/>
            <a:ext cx="6635068" cy="2837800"/>
          </a:xfrm>
          <a:prstGeom prst="rect">
            <a:avLst/>
          </a:prstGeom>
          <a:noFill/>
          <a:ln w="28575">
            <a:solidFill>
              <a:srgbClr val="C0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2325887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DAA1-ABD4-3AF7-193A-480FC5E7BC4E}"/>
              </a:ext>
            </a:extLst>
          </p:cNvPr>
          <p:cNvSpPr>
            <a:spLocks noGrp="1"/>
          </p:cNvSpPr>
          <p:nvPr>
            <p:ph type="title"/>
          </p:nvPr>
        </p:nvSpPr>
        <p:spPr/>
        <p:txBody>
          <a:bodyPr/>
          <a:lstStyle/>
          <a:p>
            <a:r>
              <a:rPr lang="en-US" dirty="0"/>
              <a:t>What Fidelity in Correlations are Needed from the Users?</a:t>
            </a:r>
          </a:p>
        </p:txBody>
      </p:sp>
      <p:pic>
        <p:nvPicPr>
          <p:cNvPr id="8" name="Content Placeholder 7">
            <a:extLst>
              <a:ext uri="{FF2B5EF4-FFF2-40B4-BE49-F238E27FC236}">
                <a16:creationId xmlns:a16="http://schemas.microsoft.com/office/drawing/2014/main" id="{68BA2155-30FC-6089-1F0B-2705E008822B}"/>
              </a:ext>
            </a:extLst>
          </p:cNvPr>
          <p:cNvPicPr>
            <a:picLocks noGrp="1" noChangeAspect="1"/>
          </p:cNvPicPr>
          <p:nvPr>
            <p:ph sz="half" idx="2"/>
          </p:nvPr>
        </p:nvPicPr>
        <p:blipFill>
          <a:blip r:embed="rId2"/>
          <a:stretch>
            <a:fillRect/>
          </a:stretch>
        </p:blipFill>
        <p:spPr>
          <a:xfrm>
            <a:off x="7504424" y="1510506"/>
            <a:ext cx="4569541" cy="4790648"/>
          </a:xfrm>
        </p:spPr>
      </p:pic>
      <p:sp>
        <p:nvSpPr>
          <p:cNvPr id="6" name="Content Placeholder 5">
            <a:extLst>
              <a:ext uri="{FF2B5EF4-FFF2-40B4-BE49-F238E27FC236}">
                <a16:creationId xmlns:a16="http://schemas.microsoft.com/office/drawing/2014/main" id="{1A5C6EC3-04F5-CDAF-2619-BCC87405BA47}"/>
              </a:ext>
            </a:extLst>
          </p:cNvPr>
          <p:cNvSpPr>
            <a:spLocks noGrp="1"/>
          </p:cNvSpPr>
          <p:nvPr>
            <p:ph sz="quarter" idx="4"/>
          </p:nvPr>
        </p:nvSpPr>
        <p:spPr>
          <a:xfrm>
            <a:off x="545123" y="1586706"/>
            <a:ext cx="6781800" cy="4638248"/>
          </a:xfrm>
        </p:spPr>
        <p:txBody>
          <a:bodyPr/>
          <a:lstStyle/>
          <a:p>
            <a:r>
              <a:rPr lang="en-US" dirty="0"/>
              <a:t>The ICSBEP community wants to be responsive to the integral data user’s needs</a:t>
            </a:r>
          </a:p>
          <a:p>
            <a:r>
              <a:rPr lang="en-US" dirty="0"/>
              <a:t>For each evaluation, calculating correlations to dozens or hundreds of potentially related benchmark cases might be daunting (or impossible), depending on the ultimate precision required by users</a:t>
            </a:r>
          </a:p>
          <a:p>
            <a:r>
              <a:rPr lang="en-US" dirty="0"/>
              <a:t>Could a more expert-based, documented determination of correlations be acceptable?</a:t>
            </a:r>
          </a:p>
          <a:p>
            <a:pPr lvl="1"/>
            <a:r>
              <a:rPr lang="en-US" dirty="0"/>
              <a:t>Example:  None (0), Low (&lt;.25), Medium (.25-0.75), Medium High (.75-0.9), High (0.9-0.95), Very High (&gt;0.95)</a:t>
            </a:r>
          </a:p>
        </p:txBody>
      </p:sp>
    </p:spTree>
    <p:extLst>
      <p:ext uri="{BB962C8B-B14F-4D97-AF65-F5344CB8AC3E}">
        <p14:creationId xmlns:p14="http://schemas.microsoft.com/office/powerpoint/2010/main" val="1860851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9DD-D1AC-DE97-A789-982B2E15D611}"/>
              </a:ext>
            </a:extLst>
          </p:cNvPr>
          <p:cNvSpPr>
            <a:spLocks noGrp="1"/>
          </p:cNvSpPr>
          <p:nvPr>
            <p:ph type="title"/>
          </p:nvPr>
        </p:nvSpPr>
        <p:spPr>
          <a:xfrm>
            <a:off x="609600" y="220136"/>
            <a:ext cx="10972800" cy="1005840"/>
          </a:xfrm>
        </p:spPr>
        <p:txBody>
          <a:bodyPr anchor="ctr">
            <a:normAutofit/>
          </a:bodyPr>
          <a:lstStyle/>
          <a:p>
            <a:r>
              <a:rPr lang="en-US" dirty="0"/>
              <a:t>Upcoming ICSBEP Meeting- April 16-17, 2024</a:t>
            </a:r>
          </a:p>
        </p:txBody>
      </p:sp>
      <p:sp>
        <p:nvSpPr>
          <p:cNvPr id="3" name="Content Placeholder 2">
            <a:extLst>
              <a:ext uri="{FF2B5EF4-FFF2-40B4-BE49-F238E27FC236}">
                <a16:creationId xmlns:a16="http://schemas.microsoft.com/office/drawing/2014/main" id="{9117B2A6-D270-638A-E312-5549A48114CB}"/>
              </a:ext>
            </a:extLst>
          </p:cNvPr>
          <p:cNvSpPr>
            <a:spLocks noGrp="1"/>
          </p:cNvSpPr>
          <p:nvPr>
            <p:ph idx="1"/>
          </p:nvPr>
        </p:nvSpPr>
        <p:spPr>
          <a:xfrm>
            <a:off x="439387" y="1614817"/>
            <a:ext cx="5656613" cy="4881532"/>
          </a:xfrm>
        </p:spPr>
        <p:txBody>
          <a:bodyPr>
            <a:normAutofit/>
          </a:bodyPr>
          <a:lstStyle/>
          <a:p>
            <a:pPr>
              <a:lnSpc>
                <a:spcPct val="90000"/>
              </a:lnSpc>
            </a:pPr>
            <a:r>
              <a:rPr lang="en-US" sz="2000" dirty="0"/>
              <a:t>Livermore Open Valley Campus (LVOC) Building, Livermore, California, USA with virtual option</a:t>
            </a:r>
          </a:p>
          <a:p>
            <a:pPr>
              <a:lnSpc>
                <a:spcPct val="90000"/>
              </a:lnSpc>
            </a:pPr>
            <a:r>
              <a:rPr lang="en-US" sz="2000" dirty="0"/>
              <a:t>Joint meeting with SINBAD (April 18) and </a:t>
            </a:r>
            <a:r>
              <a:rPr lang="en-US" sz="2000" dirty="0" err="1"/>
              <a:t>IRPhEP</a:t>
            </a:r>
            <a:r>
              <a:rPr lang="en-US" sz="2000" dirty="0"/>
              <a:t> (April 19)</a:t>
            </a:r>
          </a:p>
          <a:p>
            <a:pPr>
              <a:lnSpc>
                <a:spcPct val="90000"/>
              </a:lnSpc>
            </a:pPr>
            <a:r>
              <a:rPr lang="en-US" sz="2000" dirty="0"/>
              <a:t>Tours of LLNL experimental facilities- Inherently Safe Subcritical Assembly (ISSA), Pulsed-Neutron Die-Away laboratory, and the National Ignition Facility (NIF)- on Wednesday afternoon</a:t>
            </a:r>
          </a:p>
          <a:p>
            <a:pPr>
              <a:lnSpc>
                <a:spcPct val="90000"/>
              </a:lnSpc>
            </a:pPr>
            <a:r>
              <a:rPr lang="en-US" sz="2000" dirty="0"/>
              <a:t>Registration Deadline March 1</a:t>
            </a:r>
          </a:p>
          <a:p>
            <a:pPr marL="0" indent="0">
              <a:lnSpc>
                <a:spcPct val="90000"/>
              </a:lnSpc>
              <a:buNone/>
            </a:pPr>
            <a:r>
              <a:rPr lang="en-US" sz="2000" dirty="0">
                <a:solidFill>
                  <a:schemeClr val="accent1">
                    <a:lumMod val="75000"/>
                  </a:schemeClr>
                </a:solidFill>
                <a:hlinkClick r:id="rId2"/>
              </a:rPr>
              <a:t>https://ncsp.llnl.gov/icsbepsinbadirphep-meetings-llnl</a:t>
            </a:r>
            <a:endParaRPr lang="en-US" sz="2000" dirty="0">
              <a:solidFill>
                <a:schemeClr val="accent1">
                  <a:lumMod val="75000"/>
                </a:schemeClr>
              </a:solidFill>
            </a:endParaRPr>
          </a:p>
        </p:txBody>
      </p:sp>
      <p:pic>
        <p:nvPicPr>
          <p:cNvPr id="1026" name="Picture 2" descr="About - Ideals in action | Lawrence Livermore National Laboratory">
            <a:extLst>
              <a:ext uri="{FF2B5EF4-FFF2-40B4-BE49-F238E27FC236}">
                <a16:creationId xmlns:a16="http://schemas.microsoft.com/office/drawing/2014/main" id="{0083801D-01CB-53C3-538E-BDCF47E3AB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03" r="17726" b="1"/>
          <a:stretch/>
        </p:blipFill>
        <p:spPr bwMode="auto">
          <a:xfrm>
            <a:off x="6291532" y="1436688"/>
            <a:ext cx="5291328" cy="4881532"/>
          </a:xfrm>
          <a:prstGeom prst="rect">
            <a:avLst/>
          </a:prstGeom>
          <a:solidFill>
            <a:srgbClr val="FFFFFF"/>
          </a:solidFill>
        </p:spPr>
      </p:pic>
    </p:spTree>
    <p:extLst>
      <p:ext uri="{BB962C8B-B14F-4D97-AF65-F5344CB8AC3E}">
        <p14:creationId xmlns:p14="http://schemas.microsoft.com/office/powerpoint/2010/main" val="2082821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88E0DB-46E0-F943-B5E7-71A1CC0C464F}"/>
              </a:ext>
            </a:extLst>
          </p:cNvPr>
          <p:cNvSpPr>
            <a:spLocks noGrp="1"/>
          </p:cNvSpPr>
          <p:nvPr>
            <p:ph type="title"/>
          </p:nvPr>
        </p:nvSpPr>
        <p:spPr/>
        <p:txBody>
          <a:bodyPr/>
          <a:lstStyle/>
          <a:p>
            <a:r>
              <a:rPr lang="en-US" dirty="0"/>
              <a:t>International Criticality Safety Benchmark Evaluation Project</a:t>
            </a:r>
          </a:p>
        </p:txBody>
      </p:sp>
      <p:pic>
        <p:nvPicPr>
          <p:cNvPr id="4" name="Picture 3">
            <a:extLst>
              <a:ext uri="{FF2B5EF4-FFF2-40B4-BE49-F238E27FC236}">
                <a16:creationId xmlns:a16="http://schemas.microsoft.com/office/drawing/2014/main" id="{0C09B78B-EF40-1639-3D33-11A6440FF3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49440" y="1429801"/>
            <a:ext cx="3443975" cy="3363721"/>
          </a:xfrm>
          <a:prstGeom prst="rect">
            <a:avLst/>
          </a:prstGeom>
          <a:ln>
            <a:solidFill>
              <a:schemeClr val="tx1"/>
            </a:solidFill>
          </a:ln>
        </p:spPr>
      </p:pic>
      <p:sp>
        <p:nvSpPr>
          <p:cNvPr id="6" name="TextBox 5">
            <a:extLst>
              <a:ext uri="{FF2B5EF4-FFF2-40B4-BE49-F238E27FC236}">
                <a16:creationId xmlns:a16="http://schemas.microsoft.com/office/drawing/2014/main" id="{82811541-7B83-C3DE-5678-4161FB252480}"/>
              </a:ext>
            </a:extLst>
          </p:cNvPr>
          <p:cNvSpPr txBox="1"/>
          <p:nvPr/>
        </p:nvSpPr>
        <p:spPr>
          <a:xfrm>
            <a:off x="8113673" y="4793522"/>
            <a:ext cx="3915507" cy="1323439"/>
          </a:xfrm>
          <a:prstGeom prst="rect">
            <a:avLst/>
          </a:prstGeom>
          <a:noFill/>
        </p:spPr>
        <p:txBody>
          <a:bodyPr wrap="square">
            <a:spAutoFit/>
          </a:bodyPr>
          <a:lstStyle/>
          <a:p>
            <a:pPr algn="ctr"/>
            <a:r>
              <a:rPr lang="en-US" sz="2000" b="1" dirty="0"/>
              <a:t>2021 Handbook Edition</a:t>
            </a:r>
          </a:p>
          <a:p>
            <a:pPr algn="ctr"/>
            <a:r>
              <a:rPr lang="en-US" sz="2000" b="1" dirty="0"/>
              <a:t>28 contributing countries</a:t>
            </a:r>
          </a:p>
          <a:p>
            <a:pPr algn="ctr"/>
            <a:r>
              <a:rPr lang="en-US" sz="2000" b="1" dirty="0"/>
              <a:t>&gt;5,000 critical or near critical configurations</a:t>
            </a:r>
          </a:p>
        </p:txBody>
      </p:sp>
      <p:sp>
        <p:nvSpPr>
          <p:cNvPr id="9" name="Content Placeholder 1">
            <a:extLst>
              <a:ext uri="{FF2B5EF4-FFF2-40B4-BE49-F238E27FC236}">
                <a16:creationId xmlns:a16="http://schemas.microsoft.com/office/drawing/2014/main" id="{A2670EC0-EAB9-A683-36B7-430A7A25F4B6}"/>
              </a:ext>
            </a:extLst>
          </p:cNvPr>
          <p:cNvSpPr txBox="1">
            <a:spLocks/>
          </p:cNvSpPr>
          <p:nvPr/>
        </p:nvSpPr>
        <p:spPr>
          <a:xfrm>
            <a:off x="398584" y="1429801"/>
            <a:ext cx="7819293" cy="4906889"/>
          </a:xfrm>
          <a:prstGeom prst="rect">
            <a:avLst/>
          </a:prstGeom>
        </p:spPr>
        <p:txBody>
          <a:bodyPr vert="horz" lIns="0" tIns="0" rIns="0" bIns="0" rtlCol="0">
            <a:normAutofit fontScale="925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b="1" dirty="0"/>
              <a:t>Critical Experiments-</a:t>
            </a:r>
            <a:r>
              <a:rPr lang="en-US" dirty="0"/>
              <a:t> Controlled assemblies of nuclear material designed to just achieve the critical point (or slightly lower/higher)</a:t>
            </a:r>
          </a:p>
          <a:p>
            <a:pPr defTabSz="914400"/>
            <a:r>
              <a:rPr lang="en-US" b="1" dirty="0"/>
              <a:t>Critical Benchmarks-</a:t>
            </a:r>
            <a:r>
              <a:rPr lang="en-US" dirty="0"/>
              <a:t> Computer simulations of the real critical experiment</a:t>
            </a:r>
          </a:p>
          <a:p>
            <a:pPr defTabSz="914400"/>
            <a:r>
              <a:rPr lang="en-US" b="1" dirty="0"/>
              <a:t>Uncertainties </a:t>
            </a:r>
          </a:p>
          <a:p>
            <a:pPr lvl="1" defTabSz="914400"/>
            <a:r>
              <a:rPr lang="en-US" b="1" dirty="0"/>
              <a:t>Experimental:</a:t>
            </a:r>
            <a:r>
              <a:rPr lang="en-US" dirty="0"/>
              <a:t>  How certain are the experimenters of the </a:t>
            </a:r>
            <a:r>
              <a:rPr lang="en-US" dirty="0" err="1"/>
              <a:t>k</a:t>
            </a:r>
            <a:r>
              <a:rPr lang="en-US" baseline="-25000" dirty="0" err="1"/>
              <a:t>eff</a:t>
            </a:r>
            <a:r>
              <a:rPr lang="en-US" dirty="0"/>
              <a:t> reported?  </a:t>
            </a:r>
          </a:p>
          <a:p>
            <a:pPr lvl="2" defTabSz="914400"/>
            <a:r>
              <a:rPr lang="en-US" sz="1900" dirty="0"/>
              <a:t>Uncertainty in measurement technique, reproducibility measurements, </a:t>
            </a:r>
            <a:r>
              <a:rPr lang="en-US" sz="1900" dirty="0" err="1"/>
              <a:t>etc</a:t>
            </a:r>
            <a:r>
              <a:rPr lang="en-US" sz="1900" dirty="0"/>
              <a:t>  </a:t>
            </a:r>
          </a:p>
          <a:p>
            <a:pPr lvl="2" defTabSz="914400"/>
            <a:r>
              <a:rPr lang="en-US" sz="1900" dirty="0"/>
              <a:t>Usually small contribution</a:t>
            </a:r>
          </a:p>
          <a:p>
            <a:pPr lvl="1" defTabSz="914400"/>
            <a:r>
              <a:rPr lang="en-US" b="1" dirty="0"/>
              <a:t>Benchmark Model Uncertainties:  </a:t>
            </a:r>
            <a:r>
              <a:rPr lang="en-US" dirty="0"/>
              <a:t>How certain are the evaluators of the benchmark model </a:t>
            </a:r>
            <a:r>
              <a:rPr lang="en-US" dirty="0" err="1"/>
              <a:t>k</a:t>
            </a:r>
            <a:r>
              <a:rPr lang="en-US" baseline="-25000" dirty="0" err="1"/>
              <a:t>eff</a:t>
            </a:r>
            <a:r>
              <a:rPr lang="en-US" dirty="0"/>
              <a:t>?  Model vs. Reality</a:t>
            </a:r>
          </a:p>
          <a:p>
            <a:pPr lvl="2" defTabSz="914400"/>
            <a:r>
              <a:rPr lang="en-US" sz="1900" dirty="0"/>
              <a:t>Uncertainties from mass (are all masses or densities well known?), dimensions (were all parts measured? How do they fit together?), and composition (what are the constituents of all parts, including impurities?)</a:t>
            </a:r>
          </a:p>
          <a:p>
            <a:pPr lvl="2" defTabSz="914400"/>
            <a:r>
              <a:rPr lang="en-US" sz="1900" dirty="0"/>
              <a:t>Usually majority contribution</a:t>
            </a:r>
          </a:p>
          <a:p>
            <a:pPr lvl="2" defTabSz="914400"/>
            <a:endParaRPr lang="en-US" dirty="0"/>
          </a:p>
        </p:txBody>
      </p:sp>
    </p:spTree>
    <p:extLst>
      <p:ext uri="{BB962C8B-B14F-4D97-AF65-F5344CB8AC3E}">
        <p14:creationId xmlns:p14="http://schemas.microsoft.com/office/powerpoint/2010/main" val="113309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35C3-15E1-A61A-94EA-39BD6D585B46}"/>
              </a:ext>
            </a:extLst>
          </p:cNvPr>
          <p:cNvSpPr>
            <a:spLocks noGrp="1"/>
          </p:cNvSpPr>
          <p:nvPr>
            <p:ph type="title"/>
          </p:nvPr>
        </p:nvSpPr>
        <p:spPr>
          <a:xfrm>
            <a:off x="839788" y="365125"/>
            <a:ext cx="11094304" cy="1325563"/>
          </a:xfrm>
        </p:spPr>
        <p:txBody>
          <a:bodyPr/>
          <a:lstStyle/>
          <a:p>
            <a:r>
              <a:rPr lang="en-US" dirty="0"/>
              <a:t>Shared Components Generate Correlations Between Benchmarks</a:t>
            </a:r>
          </a:p>
        </p:txBody>
      </p:sp>
      <p:sp>
        <p:nvSpPr>
          <p:cNvPr id="8" name="Content Placeholder 1">
            <a:extLst>
              <a:ext uri="{FF2B5EF4-FFF2-40B4-BE49-F238E27FC236}">
                <a16:creationId xmlns:a16="http://schemas.microsoft.com/office/drawing/2014/main" id="{A21EBC98-A9B2-DCB8-F56A-858E8240F36F}"/>
              </a:ext>
            </a:extLst>
          </p:cNvPr>
          <p:cNvSpPr txBox="1">
            <a:spLocks/>
          </p:cNvSpPr>
          <p:nvPr/>
        </p:nvSpPr>
        <p:spPr>
          <a:xfrm>
            <a:off x="984737" y="1418078"/>
            <a:ext cx="7819293" cy="4906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endParaRPr lang="en-US" sz="3000" dirty="0"/>
          </a:p>
        </p:txBody>
      </p:sp>
      <p:sp>
        <p:nvSpPr>
          <p:cNvPr id="9" name="Content Placeholder 1">
            <a:extLst>
              <a:ext uri="{FF2B5EF4-FFF2-40B4-BE49-F238E27FC236}">
                <a16:creationId xmlns:a16="http://schemas.microsoft.com/office/drawing/2014/main" id="{B952C5B8-2C56-8BC9-4A4F-B6FC80992813}"/>
              </a:ext>
            </a:extLst>
          </p:cNvPr>
          <p:cNvSpPr txBox="1">
            <a:spLocks/>
          </p:cNvSpPr>
          <p:nvPr/>
        </p:nvSpPr>
        <p:spPr>
          <a:xfrm>
            <a:off x="398584" y="1429801"/>
            <a:ext cx="7819293" cy="4906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endParaRPr lang="en-US" dirty="0"/>
          </a:p>
        </p:txBody>
      </p:sp>
      <p:sp>
        <p:nvSpPr>
          <p:cNvPr id="10" name="Content Placeholder 1">
            <a:extLst>
              <a:ext uri="{FF2B5EF4-FFF2-40B4-BE49-F238E27FC236}">
                <a16:creationId xmlns:a16="http://schemas.microsoft.com/office/drawing/2014/main" id="{216C469A-4B24-744A-681D-7856A96E4624}"/>
              </a:ext>
            </a:extLst>
          </p:cNvPr>
          <p:cNvSpPr txBox="1">
            <a:spLocks/>
          </p:cNvSpPr>
          <p:nvPr/>
        </p:nvSpPr>
        <p:spPr>
          <a:xfrm>
            <a:off x="550984" y="1582201"/>
            <a:ext cx="10801228" cy="4906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Critical experiments are often part of a series of experiments with multiple configurations evaluated as part of one benchmark with multiple cases</a:t>
            </a:r>
          </a:p>
          <a:p>
            <a:pPr lvl="1" defTabSz="914400"/>
            <a:r>
              <a:rPr lang="en-US" dirty="0"/>
              <a:t>Usually have many shared components</a:t>
            </a:r>
          </a:p>
          <a:p>
            <a:pPr defTabSz="914400"/>
            <a:r>
              <a:rPr lang="en-US" dirty="0"/>
              <a:t>Limited number of critical facilities and available fuels, so benchmarks not part of the same experimental series can also have shared components</a:t>
            </a:r>
          </a:p>
          <a:p>
            <a:pPr defTabSz="914400"/>
            <a:r>
              <a:rPr lang="en-US" dirty="0"/>
              <a:t>Correlations due to shared uncertainty are not usually calculated as part of the benchmark evaluation process</a:t>
            </a:r>
          </a:p>
          <a:p>
            <a:pPr lvl="2" defTabSz="914400"/>
            <a:endParaRPr lang="en-US" dirty="0"/>
          </a:p>
        </p:txBody>
      </p:sp>
    </p:spTree>
    <p:extLst>
      <p:ext uri="{BB962C8B-B14F-4D97-AF65-F5344CB8AC3E}">
        <p14:creationId xmlns:p14="http://schemas.microsoft.com/office/powerpoint/2010/main" val="2613905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E160-1F23-3F44-E328-96FAA70FB240}"/>
              </a:ext>
            </a:extLst>
          </p:cNvPr>
          <p:cNvSpPr>
            <a:spLocks noGrp="1"/>
          </p:cNvSpPr>
          <p:nvPr>
            <p:ph type="title"/>
          </p:nvPr>
        </p:nvSpPr>
        <p:spPr/>
        <p:txBody>
          <a:bodyPr/>
          <a:lstStyle/>
          <a:p>
            <a:r>
              <a:rPr lang="en-US" dirty="0"/>
              <a:t>Experiments Share Components</a:t>
            </a:r>
          </a:p>
        </p:txBody>
      </p:sp>
      <p:sp>
        <p:nvSpPr>
          <p:cNvPr id="3" name="Text Placeholder 2">
            <a:extLst>
              <a:ext uri="{FF2B5EF4-FFF2-40B4-BE49-F238E27FC236}">
                <a16:creationId xmlns:a16="http://schemas.microsoft.com/office/drawing/2014/main" id="{1E99B707-4D8E-6365-B47E-42C5141263D2}"/>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0E054097-A7AD-73AE-5DAE-F288258D886D}"/>
              </a:ext>
            </a:extLst>
          </p:cNvPr>
          <p:cNvSpPr>
            <a:spLocks noGrp="1"/>
          </p:cNvSpPr>
          <p:nvPr>
            <p:ph sz="half" idx="2"/>
          </p:nvPr>
        </p:nvSpPr>
        <p:spPr>
          <a:xfrm>
            <a:off x="6172200" y="3758725"/>
            <a:ext cx="1911908" cy="282092"/>
          </a:xfrm>
        </p:spPr>
        <p:txBody>
          <a:bodyPr>
            <a:normAutofit fontScale="70000" lnSpcReduction="20000"/>
          </a:bodyPr>
          <a:lstStyle/>
          <a:p>
            <a:pPr marL="57150" indent="0">
              <a:buNone/>
            </a:pPr>
            <a:r>
              <a:rPr lang="en-US" dirty="0"/>
              <a:t>HEU-MET-INTER-011</a:t>
            </a:r>
          </a:p>
        </p:txBody>
      </p:sp>
      <p:sp>
        <p:nvSpPr>
          <p:cNvPr id="5" name="Text Placeholder 4">
            <a:extLst>
              <a:ext uri="{FF2B5EF4-FFF2-40B4-BE49-F238E27FC236}">
                <a16:creationId xmlns:a16="http://schemas.microsoft.com/office/drawing/2014/main" id="{35A2CB01-F889-8026-0991-B5FB42EB19BF}"/>
              </a:ext>
            </a:extLst>
          </p:cNvPr>
          <p:cNvSpPr>
            <a:spLocks noGrp="1"/>
          </p:cNvSpPr>
          <p:nvPr>
            <p:ph type="body" sz="quarter" idx="3"/>
          </p:nvPr>
        </p:nvSpPr>
        <p:spPr/>
        <p:txBody>
          <a:bodyPr/>
          <a:lstStyle/>
          <a:p>
            <a:endParaRPr lang="en-US"/>
          </a:p>
        </p:txBody>
      </p:sp>
      <p:pic>
        <p:nvPicPr>
          <p:cNvPr id="1026" name="Picture 2" descr="Fig. 2.  Photograph of Comet at TA-18 during the initial Zeus series">
            <a:extLst>
              <a:ext uri="{FF2B5EF4-FFF2-40B4-BE49-F238E27FC236}">
                <a16:creationId xmlns:a16="http://schemas.microsoft.com/office/drawing/2014/main" id="{6586EAC5-A3E6-C435-1DBE-653E1811A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25" r="16593"/>
          <a:stretch/>
        </p:blipFill>
        <p:spPr bwMode="auto">
          <a:xfrm>
            <a:off x="8088371" y="3099275"/>
            <a:ext cx="1715862" cy="2707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9.  HEU/Pb core depicted in (a) the reference configuration and (b) the 8V configuration with voids introduced by the replacement of lead with eight spacers">
            <a:extLst>
              <a:ext uri="{FF2B5EF4-FFF2-40B4-BE49-F238E27FC236}">
                <a16:creationId xmlns:a16="http://schemas.microsoft.com/office/drawing/2014/main" id="{A5A61258-BF87-9B7B-79FB-D51E312154E9}"/>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l="48665"/>
          <a:stretch/>
        </p:blipFill>
        <p:spPr bwMode="auto">
          <a:xfrm>
            <a:off x="9172963" y="258657"/>
            <a:ext cx="2678615" cy="25306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met critical assembly. | Download Scientific Diagram">
            <a:extLst>
              <a:ext uri="{FF2B5EF4-FFF2-40B4-BE49-F238E27FC236}">
                <a16:creationId xmlns:a16="http://schemas.microsoft.com/office/drawing/2014/main" id="{F5F70025-CC3B-BB5E-AE53-5967AE9FB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5561" y="1325937"/>
            <a:ext cx="4802117" cy="469453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9E0D3C13-A620-EBAF-F61D-11DB566A5C88}"/>
              </a:ext>
            </a:extLst>
          </p:cNvPr>
          <p:cNvSpPr txBox="1">
            <a:spLocks/>
          </p:cNvSpPr>
          <p:nvPr/>
        </p:nvSpPr>
        <p:spPr>
          <a:xfrm>
            <a:off x="8058745" y="5965722"/>
            <a:ext cx="1911908" cy="282092"/>
          </a:xfrm>
          <a:prstGeom prst="rect">
            <a:avLst/>
          </a:prstGeom>
        </p:spPr>
        <p:txBody>
          <a:bodyPr vert="horz" lIns="0" tIns="0" rIns="0" bIns="0" rtlCol="0">
            <a:normAutofit fontScale="925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defTabSz="914400">
              <a:buFont typeface="Wingdings" charset="2"/>
              <a:buNone/>
            </a:pPr>
            <a:r>
              <a:rPr lang="en-US" sz="1800" dirty="0"/>
              <a:t>HEU-MET-INTER-006</a:t>
            </a:r>
          </a:p>
        </p:txBody>
      </p:sp>
      <p:pic>
        <p:nvPicPr>
          <p:cNvPr id="10" name="Picture 9">
            <a:extLst>
              <a:ext uri="{FF2B5EF4-FFF2-40B4-BE49-F238E27FC236}">
                <a16:creationId xmlns:a16="http://schemas.microsoft.com/office/drawing/2014/main" id="{25C9DA18-E6F1-E5D1-DD2A-0CB21AC142EF}"/>
              </a:ext>
            </a:extLst>
          </p:cNvPr>
          <p:cNvPicPr>
            <a:picLocks noChangeAspect="1"/>
          </p:cNvPicPr>
          <p:nvPr/>
        </p:nvPicPr>
        <p:blipFill>
          <a:blip r:embed="rId5"/>
          <a:stretch>
            <a:fillRect/>
          </a:stretch>
        </p:blipFill>
        <p:spPr>
          <a:xfrm>
            <a:off x="9889176" y="3264075"/>
            <a:ext cx="2170282" cy="2591783"/>
          </a:xfrm>
          <a:prstGeom prst="rect">
            <a:avLst/>
          </a:prstGeom>
        </p:spPr>
      </p:pic>
      <p:sp>
        <p:nvSpPr>
          <p:cNvPr id="11" name="Content Placeholder 3">
            <a:extLst>
              <a:ext uri="{FF2B5EF4-FFF2-40B4-BE49-F238E27FC236}">
                <a16:creationId xmlns:a16="http://schemas.microsoft.com/office/drawing/2014/main" id="{16FDD667-7585-DD4D-214E-B3199AEA3139}"/>
              </a:ext>
            </a:extLst>
          </p:cNvPr>
          <p:cNvSpPr txBox="1">
            <a:spLocks/>
          </p:cNvSpPr>
          <p:nvPr/>
        </p:nvSpPr>
        <p:spPr>
          <a:xfrm>
            <a:off x="10178694" y="6008541"/>
            <a:ext cx="1911908" cy="282092"/>
          </a:xfrm>
          <a:prstGeom prst="rect">
            <a:avLst/>
          </a:prstGeom>
        </p:spPr>
        <p:txBody>
          <a:bodyPr vert="horz" lIns="0" tIns="0" rIns="0" bIns="0" rtlCol="0">
            <a:normAutofit fontScale="70000" lnSpcReduction="2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defTabSz="914400">
              <a:buFont typeface="Wingdings" charset="2"/>
              <a:buNone/>
            </a:pPr>
            <a:r>
              <a:rPr lang="en-US" dirty="0"/>
              <a:t>HEU-MET-FAST-072</a:t>
            </a:r>
          </a:p>
        </p:txBody>
      </p:sp>
      <p:sp>
        <p:nvSpPr>
          <p:cNvPr id="12" name="Content Placeholder 3">
            <a:extLst>
              <a:ext uri="{FF2B5EF4-FFF2-40B4-BE49-F238E27FC236}">
                <a16:creationId xmlns:a16="http://schemas.microsoft.com/office/drawing/2014/main" id="{9A9D3E9C-2B57-C5DC-C4C4-08BBE555729B}"/>
              </a:ext>
            </a:extLst>
          </p:cNvPr>
          <p:cNvSpPr txBox="1">
            <a:spLocks/>
          </p:cNvSpPr>
          <p:nvPr/>
        </p:nvSpPr>
        <p:spPr>
          <a:xfrm>
            <a:off x="9728508" y="2865680"/>
            <a:ext cx="1911908" cy="282092"/>
          </a:xfrm>
          <a:prstGeom prst="rect">
            <a:avLst/>
          </a:prstGeom>
        </p:spPr>
        <p:txBody>
          <a:bodyPr vert="horz" lIns="0" tIns="0" rIns="0" bIns="0" rtlCol="0">
            <a:normAutofit fontScale="70000" lnSpcReduction="2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defTabSz="914400">
              <a:buFont typeface="Wingdings" charset="2"/>
              <a:buNone/>
            </a:pPr>
            <a:r>
              <a:rPr lang="en-US" dirty="0"/>
              <a:t>HEU-MET-FAST-102</a:t>
            </a:r>
          </a:p>
        </p:txBody>
      </p:sp>
      <p:sp>
        <p:nvSpPr>
          <p:cNvPr id="13" name="Content Placeholder 3">
            <a:extLst>
              <a:ext uri="{FF2B5EF4-FFF2-40B4-BE49-F238E27FC236}">
                <a16:creationId xmlns:a16="http://schemas.microsoft.com/office/drawing/2014/main" id="{93E32848-54D8-57D9-C390-A97D9E21B418}"/>
              </a:ext>
            </a:extLst>
          </p:cNvPr>
          <p:cNvSpPr txBox="1">
            <a:spLocks/>
          </p:cNvSpPr>
          <p:nvPr/>
        </p:nvSpPr>
        <p:spPr>
          <a:xfrm>
            <a:off x="1502436" y="6083275"/>
            <a:ext cx="1911908" cy="282092"/>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defTabSz="914400">
              <a:buFont typeface="Wingdings" charset="2"/>
              <a:buNone/>
            </a:pPr>
            <a:r>
              <a:rPr lang="en-US" sz="1800" dirty="0"/>
              <a:t>PU-MET-FAST-047</a:t>
            </a:r>
          </a:p>
        </p:txBody>
      </p:sp>
      <p:pic>
        <p:nvPicPr>
          <p:cNvPr id="7" name="Picture 6">
            <a:extLst>
              <a:ext uri="{FF2B5EF4-FFF2-40B4-BE49-F238E27FC236}">
                <a16:creationId xmlns:a16="http://schemas.microsoft.com/office/drawing/2014/main" id="{52970190-63E6-7691-2DB4-463CB4A38395}"/>
              </a:ext>
            </a:extLst>
          </p:cNvPr>
          <p:cNvPicPr>
            <a:picLocks noChangeAspect="1"/>
          </p:cNvPicPr>
          <p:nvPr/>
        </p:nvPicPr>
        <p:blipFill rotWithShape="1">
          <a:blip r:embed="rId6"/>
          <a:srcRect t="3726" r="2" b="2"/>
          <a:stretch/>
        </p:blipFill>
        <p:spPr>
          <a:xfrm>
            <a:off x="451453" y="1668060"/>
            <a:ext cx="1911907" cy="3257809"/>
          </a:xfrm>
          <a:prstGeom prst="rect">
            <a:avLst/>
          </a:prstGeom>
        </p:spPr>
      </p:pic>
      <p:pic>
        <p:nvPicPr>
          <p:cNvPr id="1030" name="Picture 6" descr="Fig. 13. Diagram of the core of the Jupiter experiment">
            <a:extLst>
              <a:ext uri="{FF2B5EF4-FFF2-40B4-BE49-F238E27FC236}">
                <a16:creationId xmlns:a16="http://schemas.microsoft.com/office/drawing/2014/main" id="{F3433518-C8D1-6684-532E-0BCF1BC258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218" y="3924229"/>
            <a:ext cx="3204283" cy="212764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3">
            <a:extLst>
              <a:ext uri="{FF2B5EF4-FFF2-40B4-BE49-F238E27FC236}">
                <a16:creationId xmlns:a16="http://schemas.microsoft.com/office/drawing/2014/main" id="{8B0D93D1-4A3A-C970-322B-9CB7FF8E1C7A}"/>
              </a:ext>
            </a:extLst>
          </p:cNvPr>
          <p:cNvSpPr txBox="1">
            <a:spLocks/>
          </p:cNvSpPr>
          <p:nvPr/>
        </p:nvSpPr>
        <p:spPr>
          <a:xfrm>
            <a:off x="466887" y="1385967"/>
            <a:ext cx="2071098" cy="317823"/>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defTabSz="914400">
              <a:buFont typeface="Wingdings" charset="2"/>
              <a:buNone/>
            </a:pPr>
            <a:r>
              <a:rPr lang="en-US" sz="1800" dirty="0"/>
              <a:t>HEU-MET-INTER-012</a:t>
            </a:r>
          </a:p>
        </p:txBody>
      </p:sp>
    </p:spTree>
    <p:extLst>
      <p:ext uri="{BB962C8B-B14F-4D97-AF65-F5344CB8AC3E}">
        <p14:creationId xmlns:p14="http://schemas.microsoft.com/office/powerpoint/2010/main" val="1646340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35C3-15E1-A61A-94EA-39BD6D585B46}"/>
              </a:ext>
            </a:extLst>
          </p:cNvPr>
          <p:cNvSpPr>
            <a:spLocks noGrp="1"/>
          </p:cNvSpPr>
          <p:nvPr>
            <p:ph type="title"/>
          </p:nvPr>
        </p:nvSpPr>
        <p:spPr>
          <a:xfrm>
            <a:off x="839788" y="365125"/>
            <a:ext cx="11094304" cy="1325563"/>
          </a:xfrm>
        </p:spPr>
        <p:txBody>
          <a:bodyPr/>
          <a:lstStyle/>
          <a:p>
            <a:r>
              <a:rPr lang="en-US" dirty="0"/>
              <a:t>Challenges Associated with Determining Correlations</a:t>
            </a:r>
          </a:p>
        </p:txBody>
      </p:sp>
      <p:sp>
        <p:nvSpPr>
          <p:cNvPr id="8" name="Content Placeholder 1">
            <a:extLst>
              <a:ext uri="{FF2B5EF4-FFF2-40B4-BE49-F238E27FC236}">
                <a16:creationId xmlns:a16="http://schemas.microsoft.com/office/drawing/2014/main" id="{A21EBC98-A9B2-DCB8-F56A-858E8240F36F}"/>
              </a:ext>
            </a:extLst>
          </p:cNvPr>
          <p:cNvSpPr txBox="1">
            <a:spLocks/>
          </p:cNvSpPr>
          <p:nvPr/>
        </p:nvSpPr>
        <p:spPr>
          <a:xfrm>
            <a:off x="984737" y="1418078"/>
            <a:ext cx="7819293" cy="4906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endParaRPr lang="en-US" sz="3000" dirty="0"/>
          </a:p>
        </p:txBody>
      </p:sp>
      <p:sp>
        <p:nvSpPr>
          <p:cNvPr id="9" name="Content Placeholder 1">
            <a:extLst>
              <a:ext uri="{FF2B5EF4-FFF2-40B4-BE49-F238E27FC236}">
                <a16:creationId xmlns:a16="http://schemas.microsoft.com/office/drawing/2014/main" id="{B952C5B8-2C56-8BC9-4A4F-B6FC80992813}"/>
              </a:ext>
            </a:extLst>
          </p:cNvPr>
          <p:cNvSpPr txBox="1">
            <a:spLocks/>
          </p:cNvSpPr>
          <p:nvPr/>
        </p:nvSpPr>
        <p:spPr>
          <a:xfrm>
            <a:off x="398584" y="1429801"/>
            <a:ext cx="7819293" cy="4906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endParaRPr lang="en-US" dirty="0"/>
          </a:p>
        </p:txBody>
      </p:sp>
      <p:sp>
        <p:nvSpPr>
          <p:cNvPr id="10" name="Content Placeholder 1">
            <a:extLst>
              <a:ext uri="{FF2B5EF4-FFF2-40B4-BE49-F238E27FC236}">
                <a16:creationId xmlns:a16="http://schemas.microsoft.com/office/drawing/2014/main" id="{216C469A-4B24-744A-681D-7856A96E4624}"/>
              </a:ext>
            </a:extLst>
          </p:cNvPr>
          <p:cNvSpPr txBox="1">
            <a:spLocks/>
          </p:cNvSpPr>
          <p:nvPr/>
        </p:nvSpPr>
        <p:spPr>
          <a:xfrm>
            <a:off x="550984" y="1418078"/>
            <a:ext cx="10801228" cy="4906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Over the past 20 years, there have been many attempts to determine experiment correlations</a:t>
            </a:r>
          </a:p>
          <a:p>
            <a:pPr lvl="1" defTabSz="914400"/>
            <a:r>
              <a:rPr lang="en-US" dirty="0"/>
              <a:t>Some completed by experimenters for their benchmarks</a:t>
            </a:r>
          </a:p>
          <a:p>
            <a:pPr lvl="1" defTabSz="914400"/>
            <a:r>
              <a:rPr lang="en-US" dirty="0"/>
              <a:t>OECD/NEA Working Party for Nuclear Criticality Safety (WPNCS) Expert Group on the Uncertainty Analysis for Criticality Safety Assessment (UACSA) and follow-on subgroups</a:t>
            </a:r>
          </a:p>
          <a:p>
            <a:pPr lvl="1" defTabSz="914400"/>
            <a:r>
              <a:rPr lang="en-US" dirty="0"/>
              <a:t>NEA staff generating low-fidelity correlations that are currently distributed with ICSBEP</a:t>
            </a:r>
          </a:p>
          <a:p>
            <a:pPr defTabSz="914400"/>
            <a:r>
              <a:rPr lang="en-US" dirty="0"/>
              <a:t>For modern benchmarks, a rigorous mathematical evaluation of correlations is possible, although not </a:t>
            </a:r>
            <a:r>
              <a:rPr lang="en-US"/>
              <a:t>desirable for </a:t>
            </a:r>
            <a:r>
              <a:rPr lang="en-US" dirty="0"/>
              <a:t>many benchmark evaluators</a:t>
            </a:r>
          </a:p>
          <a:p>
            <a:pPr defTabSz="914400"/>
            <a:r>
              <a:rPr lang="en-US" dirty="0"/>
              <a:t>For the majority of the benchmark cases (probably between 50-75%), the benchmark does not contain enough data about the uncertainties for a rigorous evaluation</a:t>
            </a:r>
          </a:p>
          <a:p>
            <a:pPr lvl="1" defTabSz="914400"/>
            <a:r>
              <a:rPr lang="en-US" dirty="0"/>
              <a:t>Many major uncertainty contributions are missing </a:t>
            </a:r>
          </a:p>
        </p:txBody>
      </p:sp>
    </p:spTree>
    <p:extLst>
      <p:ext uri="{BB962C8B-B14F-4D97-AF65-F5344CB8AC3E}">
        <p14:creationId xmlns:p14="http://schemas.microsoft.com/office/powerpoint/2010/main" val="2112917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27BA7-7A48-3549-8D0B-C67161F9709A}"/>
              </a:ext>
            </a:extLst>
          </p:cNvPr>
          <p:cNvSpPr>
            <a:spLocks noGrp="1"/>
          </p:cNvSpPr>
          <p:nvPr>
            <p:ph type="title"/>
          </p:nvPr>
        </p:nvSpPr>
        <p:spPr/>
        <p:txBody>
          <a:bodyPr/>
          <a:lstStyle/>
          <a:p>
            <a:r>
              <a:rPr lang="en-US" dirty="0"/>
              <a:t>Example:  PU-MET-FAST-033 and PU-MET-THERM-004</a:t>
            </a:r>
          </a:p>
        </p:txBody>
      </p:sp>
      <p:sp>
        <p:nvSpPr>
          <p:cNvPr id="3" name="Text Placeholder 2">
            <a:extLst>
              <a:ext uri="{FF2B5EF4-FFF2-40B4-BE49-F238E27FC236}">
                <a16:creationId xmlns:a16="http://schemas.microsoft.com/office/drawing/2014/main" id="{547C0DED-1760-A6AE-31D4-901CA0AD4AD5}"/>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BB9F6173-C53B-1008-E0C4-F266151B62F3}"/>
              </a:ext>
            </a:extLst>
          </p:cNvPr>
          <p:cNvPicPr>
            <a:picLocks noGrp="1" noChangeAspect="1"/>
          </p:cNvPicPr>
          <p:nvPr>
            <p:ph sz="half" idx="2"/>
          </p:nvPr>
        </p:nvPicPr>
        <p:blipFill>
          <a:blip r:embed="rId2"/>
          <a:stretch>
            <a:fillRect/>
          </a:stretch>
        </p:blipFill>
        <p:spPr>
          <a:xfrm>
            <a:off x="995767" y="1580401"/>
            <a:ext cx="3930284" cy="4792189"/>
          </a:xfrm>
        </p:spPr>
      </p:pic>
      <p:sp>
        <p:nvSpPr>
          <p:cNvPr id="5" name="Text Placeholder 4">
            <a:extLst>
              <a:ext uri="{FF2B5EF4-FFF2-40B4-BE49-F238E27FC236}">
                <a16:creationId xmlns:a16="http://schemas.microsoft.com/office/drawing/2014/main" id="{3323FE7B-C5C4-F6AA-166B-181B0DD15F8F}"/>
              </a:ext>
            </a:extLst>
          </p:cNvPr>
          <p:cNvSpPr>
            <a:spLocks noGrp="1"/>
          </p:cNvSpPr>
          <p:nvPr>
            <p:ph type="body" sz="quarter" idx="3"/>
          </p:nvPr>
        </p:nvSpPr>
        <p:spPr/>
        <p:txBody>
          <a:bodyPr/>
          <a:lstStyle/>
          <a:p>
            <a:endParaRPr lang="en-US"/>
          </a:p>
        </p:txBody>
      </p:sp>
      <p:pic>
        <p:nvPicPr>
          <p:cNvPr id="10" name="Content Placeholder 9">
            <a:extLst>
              <a:ext uri="{FF2B5EF4-FFF2-40B4-BE49-F238E27FC236}">
                <a16:creationId xmlns:a16="http://schemas.microsoft.com/office/drawing/2014/main" id="{B66C4851-AB22-200B-9CE4-F4B0093E4857}"/>
              </a:ext>
            </a:extLst>
          </p:cNvPr>
          <p:cNvPicPr>
            <a:picLocks noGrp="1" noChangeAspect="1"/>
          </p:cNvPicPr>
          <p:nvPr>
            <p:ph sz="quarter" idx="4"/>
          </p:nvPr>
        </p:nvPicPr>
        <p:blipFill>
          <a:blip r:embed="rId3"/>
          <a:stretch>
            <a:fillRect/>
          </a:stretch>
        </p:blipFill>
        <p:spPr>
          <a:xfrm>
            <a:off x="448082" y="3429000"/>
            <a:ext cx="1871277" cy="2621790"/>
          </a:xfrm>
        </p:spPr>
      </p:pic>
      <p:pic>
        <p:nvPicPr>
          <p:cNvPr id="12" name="Content Placeholder 6">
            <a:extLst>
              <a:ext uri="{FF2B5EF4-FFF2-40B4-BE49-F238E27FC236}">
                <a16:creationId xmlns:a16="http://schemas.microsoft.com/office/drawing/2014/main" id="{CD72A006-8C23-E4B7-FFE9-6216399A38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75911" y="1893329"/>
            <a:ext cx="3309285" cy="2306133"/>
          </a:xfrm>
          <a:prstGeom prst="rect">
            <a:avLst/>
          </a:prstGeom>
        </p:spPr>
      </p:pic>
      <p:pic>
        <p:nvPicPr>
          <p:cNvPr id="13" name="Picture 12">
            <a:extLst>
              <a:ext uri="{FF2B5EF4-FFF2-40B4-BE49-F238E27FC236}">
                <a16:creationId xmlns:a16="http://schemas.microsoft.com/office/drawing/2014/main" id="{8E21069E-05FB-1383-A05C-8D7521AD98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11240" y="4256619"/>
            <a:ext cx="3173956" cy="2115971"/>
          </a:xfrm>
          <a:prstGeom prst="rect">
            <a:avLst/>
          </a:prstGeom>
        </p:spPr>
      </p:pic>
      <p:sp>
        <p:nvSpPr>
          <p:cNvPr id="16" name="Bent Arrow 15">
            <a:extLst>
              <a:ext uri="{FF2B5EF4-FFF2-40B4-BE49-F238E27FC236}">
                <a16:creationId xmlns:a16="http://schemas.microsoft.com/office/drawing/2014/main" id="{2CA91952-7D7D-A4F7-1A55-C43F563AFE81}"/>
              </a:ext>
            </a:extLst>
          </p:cNvPr>
          <p:cNvSpPr/>
          <p:nvPr/>
        </p:nvSpPr>
        <p:spPr bwMode="auto">
          <a:xfrm rot="12570169">
            <a:off x="2522417" y="3604247"/>
            <a:ext cx="2951408" cy="2904163"/>
          </a:xfrm>
          <a:prstGeom prst="bentArrow">
            <a:avLst>
              <a:gd name="adj1" fmla="val 11770"/>
              <a:gd name="adj2" fmla="val 15840"/>
              <a:gd name="adj3" fmla="val 25000"/>
              <a:gd name="adj4" fmla="val 76627"/>
            </a:avLst>
          </a:prstGeom>
          <a:solidFill>
            <a:srgbClr val="FFC00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7" name="Bent Arrow 16">
            <a:extLst>
              <a:ext uri="{FF2B5EF4-FFF2-40B4-BE49-F238E27FC236}">
                <a16:creationId xmlns:a16="http://schemas.microsoft.com/office/drawing/2014/main" id="{B463F118-AEC5-9E34-F253-D6859829FD8E}"/>
              </a:ext>
            </a:extLst>
          </p:cNvPr>
          <p:cNvSpPr/>
          <p:nvPr/>
        </p:nvSpPr>
        <p:spPr bwMode="auto">
          <a:xfrm rot="9756924" flipH="1">
            <a:off x="7193553" y="3471698"/>
            <a:ext cx="2273237" cy="2904163"/>
          </a:xfrm>
          <a:prstGeom prst="bentArrow">
            <a:avLst>
              <a:gd name="adj1" fmla="val 14550"/>
              <a:gd name="adj2" fmla="val 15840"/>
              <a:gd name="adj3" fmla="val 25000"/>
              <a:gd name="adj4" fmla="val 76627"/>
            </a:avLst>
          </a:prstGeom>
          <a:solidFill>
            <a:srgbClr val="FFC00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11" name="Picture 10">
            <a:extLst>
              <a:ext uri="{FF2B5EF4-FFF2-40B4-BE49-F238E27FC236}">
                <a16:creationId xmlns:a16="http://schemas.microsoft.com/office/drawing/2014/main" id="{9715A916-CF82-9BCA-745B-A96094756F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26918" y="2124159"/>
            <a:ext cx="2377551" cy="2955452"/>
          </a:xfrm>
          <a:prstGeom prst="rect">
            <a:avLst/>
          </a:prstGeom>
          <a:effectLst>
            <a:glow rad="101600">
              <a:srgbClr val="FFC000">
                <a:alpha val="60000"/>
              </a:srgbClr>
            </a:glow>
          </a:effectLst>
        </p:spPr>
      </p:pic>
      <p:pic>
        <p:nvPicPr>
          <p:cNvPr id="20" name="Picture 19">
            <a:extLst>
              <a:ext uri="{FF2B5EF4-FFF2-40B4-BE49-F238E27FC236}">
                <a16:creationId xmlns:a16="http://schemas.microsoft.com/office/drawing/2014/main" id="{AC24663D-DC19-660F-8D66-8AF4FDA8FD44}"/>
              </a:ext>
            </a:extLst>
          </p:cNvPr>
          <p:cNvPicPr>
            <a:picLocks noChangeAspect="1"/>
          </p:cNvPicPr>
          <p:nvPr/>
        </p:nvPicPr>
        <p:blipFill>
          <a:blip r:embed="rId7"/>
          <a:stretch>
            <a:fillRect/>
          </a:stretch>
        </p:blipFill>
        <p:spPr>
          <a:xfrm>
            <a:off x="145900" y="1316765"/>
            <a:ext cx="3095910" cy="737122"/>
          </a:xfrm>
          <a:prstGeom prst="rect">
            <a:avLst/>
          </a:prstGeom>
        </p:spPr>
      </p:pic>
      <p:pic>
        <p:nvPicPr>
          <p:cNvPr id="22" name="Picture 21">
            <a:extLst>
              <a:ext uri="{FF2B5EF4-FFF2-40B4-BE49-F238E27FC236}">
                <a16:creationId xmlns:a16="http://schemas.microsoft.com/office/drawing/2014/main" id="{AA230505-46D7-59EC-73D4-F26FC67630F6}"/>
              </a:ext>
            </a:extLst>
          </p:cNvPr>
          <p:cNvPicPr>
            <a:picLocks noChangeAspect="1"/>
          </p:cNvPicPr>
          <p:nvPr/>
        </p:nvPicPr>
        <p:blipFill>
          <a:blip r:embed="rId8"/>
          <a:stretch>
            <a:fillRect/>
          </a:stretch>
        </p:blipFill>
        <p:spPr>
          <a:xfrm>
            <a:off x="7471063" y="1325336"/>
            <a:ext cx="4543941" cy="567993"/>
          </a:xfrm>
          <a:prstGeom prst="rect">
            <a:avLst/>
          </a:prstGeom>
        </p:spPr>
      </p:pic>
    </p:spTree>
    <p:extLst>
      <p:ext uri="{BB962C8B-B14F-4D97-AF65-F5344CB8AC3E}">
        <p14:creationId xmlns:p14="http://schemas.microsoft.com/office/powerpoint/2010/main" val="233625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1A74-0C45-90F9-C791-AA32B2358966}"/>
              </a:ext>
            </a:extLst>
          </p:cNvPr>
          <p:cNvSpPr>
            <a:spLocks noGrp="1"/>
          </p:cNvSpPr>
          <p:nvPr>
            <p:ph type="title"/>
          </p:nvPr>
        </p:nvSpPr>
        <p:spPr/>
        <p:txBody>
          <a:bodyPr/>
          <a:lstStyle/>
          <a:p>
            <a:r>
              <a:rPr lang="en-US" dirty="0"/>
              <a:t>PMF-033 vs PMT-004 Uncertainty</a:t>
            </a:r>
          </a:p>
        </p:txBody>
      </p:sp>
      <p:sp>
        <p:nvSpPr>
          <p:cNvPr id="3" name="Text Placeholder 2">
            <a:extLst>
              <a:ext uri="{FF2B5EF4-FFF2-40B4-BE49-F238E27FC236}">
                <a16:creationId xmlns:a16="http://schemas.microsoft.com/office/drawing/2014/main" id="{3EAF4473-CACF-64C3-AFD5-088697491E06}"/>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A92D7BBD-1A9F-36A1-F07A-C648EE3C7473}"/>
              </a:ext>
            </a:extLst>
          </p:cNvPr>
          <p:cNvPicPr>
            <a:picLocks noGrp="1" noChangeAspect="1"/>
          </p:cNvPicPr>
          <p:nvPr>
            <p:ph sz="half" idx="2"/>
          </p:nvPr>
        </p:nvPicPr>
        <p:blipFill rotWithShape="1">
          <a:blip r:embed="rId2"/>
          <a:srcRect t="14644"/>
          <a:stretch/>
        </p:blipFill>
        <p:spPr>
          <a:xfrm>
            <a:off x="395000" y="1558636"/>
            <a:ext cx="4800456" cy="4820064"/>
          </a:xfrm>
        </p:spPr>
      </p:pic>
      <p:sp>
        <p:nvSpPr>
          <p:cNvPr id="5" name="Text Placeholder 4">
            <a:extLst>
              <a:ext uri="{FF2B5EF4-FFF2-40B4-BE49-F238E27FC236}">
                <a16:creationId xmlns:a16="http://schemas.microsoft.com/office/drawing/2014/main" id="{666E38F6-DCF8-9A96-D0CE-D48D5CD637D1}"/>
              </a:ext>
            </a:extLst>
          </p:cNvPr>
          <p:cNvSpPr>
            <a:spLocks noGrp="1"/>
          </p:cNvSpPr>
          <p:nvPr>
            <p:ph type="body" sz="quarter" idx="3"/>
          </p:nvPr>
        </p:nvSpPr>
        <p:spPr>
          <a:xfrm>
            <a:off x="6613812" y="1438604"/>
            <a:ext cx="5183188" cy="823912"/>
          </a:xfrm>
        </p:spPr>
        <p:txBody>
          <a:bodyPr/>
          <a:lstStyle/>
          <a:p>
            <a:endParaRPr lang="en-US"/>
          </a:p>
        </p:txBody>
      </p:sp>
      <p:pic>
        <p:nvPicPr>
          <p:cNvPr id="10" name="Content Placeholder 9">
            <a:extLst>
              <a:ext uri="{FF2B5EF4-FFF2-40B4-BE49-F238E27FC236}">
                <a16:creationId xmlns:a16="http://schemas.microsoft.com/office/drawing/2014/main" id="{5977ACF9-E9FA-2E86-7FF8-792C0B15D1B2}"/>
              </a:ext>
            </a:extLst>
          </p:cNvPr>
          <p:cNvPicPr>
            <a:picLocks noGrp="1" noChangeAspect="1"/>
          </p:cNvPicPr>
          <p:nvPr>
            <p:ph sz="quarter" idx="4"/>
          </p:nvPr>
        </p:nvPicPr>
        <p:blipFill>
          <a:blip r:embed="rId3"/>
          <a:stretch>
            <a:fillRect/>
          </a:stretch>
        </p:blipFill>
        <p:spPr>
          <a:xfrm>
            <a:off x="6442363" y="1850560"/>
            <a:ext cx="3831871" cy="4090633"/>
          </a:xfrm>
          <a:ln>
            <a:solidFill>
              <a:schemeClr val="tx1"/>
            </a:solidFill>
          </a:ln>
        </p:spPr>
      </p:pic>
    </p:spTree>
    <p:extLst>
      <p:ext uri="{BB962C8B-B14F-4D97-AF65-F5344CB8AC3E}">
        <p14:creationId xmlns:p14="http://schemas.microsoft.com/office/powerpoint/2010/main" val="159380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1A74-0C45-90F9-C791-AA32B2358966}"/>
              </a:ext>
            </a:extLst>
          </p:cNvPr>
          <p:cNvSpPr>
            <a:spLocks noGrp="1"/>
          </p:cNvSpPr>
          <p:nvPr>
            <p:ph type="title"/>
          </p:nvPr>
        </p:nvSpPr>
        <p:spPr/>
        <p:txBody>
          <a:bodyPr/>
          <a:lstStyle/>
          <a:p>
            <a:r>
              <a:rPr lang="en-US" dirty="0"/>
              <a:t>PMF-033 vs PMT-004 Uncertainty</a:t>
            </a:r>
          </a:p>
        </p:txBody>
      </p:sp>
      <p:sp>
        <p:nvSpPr>
          <p:cNvPr id="3" name="Text Placeholder 2">
            <a:extLst>
              <a:ext uri="{FF2B5EF4-FFF2-40B4-BE49-F238E27FC236}">
                <a16:creationId xmlns:a16="http://schemas.microsoft.com/office/drawing/2014/main" id="{3EAF4473-CACF-64C3-AFD5-088697491E06}"/>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A92D7BBD-1A9F-36A1-F07A-C648EE3C7473}"/>
              </a:ext>
            </a:extLst>
          </p:cNvPr>
          <p:cNvPicPr>
            <a:picLocks noGrp="1" noChangeAspect="1"/>
          </p:cNvPicPr>
          <p:nvPr>
            <p:ph sz="half" idx="2"/>
          </p:nvPr>
        </p:nvPicPr>
        <p:blipFill rotWithShape="1">
          <a:blip r:embed="rId2"/>
          <a:srcRect t="14644"/>
          <a:stretch/>
        </p:blipFill>
        <p:spPr>
          <a:xfrm>
            <a:off x="395000" y="1558636"/>
            <a:ext cx="4800456" cy="4820064"/>
          </a:xfrm>
        </p:spPr>
      </p:pic>
      <p:sp>
        <p:nvSpPr>
          <p:cNvPr id="5" name="Text Placeholder 4">
            <a:extLst>
              <a:ext uri="{FF2B5EF4-FFF2-40B4-BE49-F238E27FC236}">
                <a16:creationId xmlns:a16="http://schemas.microsoft.com/office/drawing/2014/main" id="{666E38F6-DCF8-9A96-D0CE-D48D5CD637D1}"/>
              </a:ext>
            </a:extLst>
          </p:cNvPr>
          <p:cNvSpPr>
            <a:spLocks noGrp="1"/>
          </p:cNvSpPr>
          <p:nvPr>
            <p:ph type="body" sz="quarter" idx="3"/>
          </p:nvPr>
        </p:nvSpPr>
        <p:spPr>
          <a:xfrm>
            <a:off x="6613812" y="1438604"/>
            <a:ext cx="5183188" cy="823912"/>
          </a:xfrm>
        </p:spPr>
        <p:txBody>
          <a:bodyPr/>
          <a:lstStyle/>
          <a:p>
            <a:endParaRPr lang="en-US"/>
          </a:p>
        </p:txBody>
      </p:sp>
      <p:pic>
        <p:nvPicPr>
          <p:cNvPr id="12" name="Picture 11">
            <a:extLst>
              <a:ext uri="{FF2B5EF4-FFF2-40B4-BE49-F238E27FC236}">
                <a16:creationId xmlns:a16="http://schemas.microsoft.com/office/drawing/2014/main" id="{A5D12B11-12E4-FD20-3F63-37067885642A}"/>
              </a:ext>
            </a:extLst>
          </p:cNvPr>
          <p:cNvPicPr>
            <a:picLocks noChangeAspect="1"/>
          </p:cNvPicPr>
          <p:nvPr/>
        </p:nvPicPr>
        <p:blipFill>
          <a:blip r:embed="rId3"/>
          <a:stretch>
            <a:fillRect/>
          </a:stretch>
        </p:blipFill>
        <p:spPr>
          <a:xfrm>
            <a:off x="7269931" y="959466"/>
            <a:ext cx="3594761" cy="5054288"/>
          </a:xfrm>
          <a:prstGeom prst="rect">
            <a:avLst/>
          </a:prstGeom>
          <a:ln>
            <a:solidFill>
              <a:schemeClr val="tx1"/>
            </a:solidFill>
          </a:ln>
        </p:spPr>
      </p:pic>
      <p:pic>
        <p:nvPicPr>
          <p:cNvPr id="10" name="Content Placeholder 9">
            <a:extLst>
              <a:ext uri="{FF2B5EF4-FFF2-40B4-BE49-F238E27FC236}">
                <a16:creationId xmlns:a16="http://schemas.microsoft.com/office/drawing/2014/main" id="{5977ACF9-E9FA-2E86-7FF8-792C0B15D1B2}"/>
              </a:ext>
            </a:extLst>
          </p:cNvPr>
          <p:cNvPicPr>
            <a:picLocks noGrp="1" noChangeAspect="1"/>
          </p:cNvPicPr>
          <p:nvPr>
            <p:ph sz="quarter" idx="4"/>
          </p:nvPr>
        </p:nvPicPr>
        <p:blipFill>
          <a:blip r:embed="rId4"/>
          <a:stretch>
            <a:fillRect/>
          </a:stretch>
        </p:blipFill>
        <p:spPr>
          <a:xfrm>
            <a:off x="6442363" y="1850560"/>
            <a:ext cx="3831871" cy="4090633"/>
          </a:xfrm>
          <a:ln>
            <a:solidFill>
              <a:schemeClr val="tx1"/>
            </a:solidFill>
          </a:ln>
        </p:spPr>
      </p:pic>
    </p:spTree>
    <p:extLst>
      <p:ext uri="{BB962C8B-B14F-4D97-AF65-F5344CB8AC3E}">
        <p14:creationId xmlns:p14="http://schemas.microsoft.com/office/powerpoint/2010/main" val="393795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A9CC65-B4FA-6FE6-1E87-322D5AE70C10}"/>
              </a:ext>
            </a:extLst>
          </p:cNvPr>
          <p:cNvPicPr>
            <a:picLocks noChangeAspect="1"/>
          </p:cNvPicPr>
          <p:nvPr/>
        </p:nvPicPr>
        <p:blipFill>
          <a:blip r:embed="rId2"/>
          <a:stretch>
            <a:fillRect/>
          </a:stretch>
        </p:blipFill>
        <p:spPr>
          <a:xfrm>
            <a:off x="8052955" y="286129"/>
            <a:ext cx="3769995" cy="4798175"/>
          </a:xfrm>
          <a:prstGeom prst="rect">
            <a:avLst/>
          </a:prstGeom>
          <a:ln>
            <a:solidFill>
              <a:schemeClr val="tx1"/>
            </a:solidFill>
          </a:ln>
        </p:spPr>
      </p:pic>
      <p:sp>
        <p:nvSpPr>
          <p:cNvPr id="2" name="Title 1">
            <a:extLst>
              <a:ext uri="{FF2B5EF4-FFF2-40B4-BE49-F238E27FC236}">
                <a16:creationId xmlns:a16="http://schemas.microsoft.com/office/drawing/2014/main" id="{C47E1A74-0C45-90F9-C791-AA32B2358966}"/>
              </a:ext>
            </a:extLst>
          </p:cNvPr>
          <p:cNvSpPr>
            <a:spLocks noGrp="1"/>
          </p:cNvSpPr>
          <p:nvPr>
            <p:ph type="title"/>
          </p:nvPr>
        </p:nvSpPr>
        <p:spPr/>
        <p:txBody>
          <a:bodyPr/>
          <a:lstStyle/>
          <a:p>
            <a:r>
              <a:rPr lang="en-US" dirty="0"/>
              <a:t>PMF-033 vs PMT-004 Uncertainty</a:t>
            </a:r>
          </a:p>
        </p:txBody>
      </p:sp>
      <p:sp>
        <p:nvSpPr>
          <p:cNvPr id="3" name="Text Placeholder 2">
            <a:extLst>
              <a:ext uri="{FF2B5EF4-FFF2-40B4-BE49-F238E27FC236}">
                <a16:creationId xmlns:a16="http://schemas.microsoft.com/office/drawing/2014/main" id="{3EAF4473-CACF-64C3-AFD5-088697491E06}"/>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A92D7BBD-1A9F-36A1-F07A-C648EE3C7473}"/>
              </a:ext>
            </a:extLst>
          </p:cNvPr>
          <p:cNvPicPr>
            <a:picLocks noGrp="1" noChangeAspect="1"/>
          </p:cNvPicPr>
          <p:nvPr>
            <p:ph sz="half" idx="2"/>
          </p:nvPr>
        </p:nvPicPr>
        <p:blipFill rotWithShape="1">
          <a:blip r:embed="rId3"/>
          <a:srcRect t="14644"/>
          <a:stretch/>
        </p:blipFill>
        <p:spPr>
          <a:xfrm>
            <a:off x="395000" y="1558636"/>
            <a:ext cx="4800456" cy="4820064"/>
          </a:xfrm>
        </p:spPr>
      </p:pic>
      <p:sp>
        <p:nvSpPr>
          <p:cNvPr id="5" name="Text Placeholder 4">
            <a:extLst>
              <a:ext uri="{FF2B5EF4-FFF2-40B4-BE49-F238E27FC236}">
                <a16:creationId xmlns:a16="http://schemas.microsoft.com/office/drawing/2014/main" id="{666E38F6-DCF8-9A96-D0CE-D48D5CD637D1}"/>
              </a:ext>
            </a:extLst>
          </p:cNvPr>
          <p:cNvSpPr>
            <a:spLocks noGrp="1"/>
          </p:cNvSpPr>
          <p:nvPr>
            <p:ph type="body" sz="quarter" idx="3"/>
          </p:nvPr>
        </p:nvSpPr>
        <p:spPr>
          <a:xfrm>
            <a:off x="6613812" y="1438604"/>
            <a:ext cx="5183188" cy="823912"/>
          </a:xfrm>
        </p:spPr>
        <p:txBody>
          <a:bodyPr/>
          <a:lstStyle/>
          <a:p>
            <a:endParaRPr lang="en-US"/>
          </a:p>
        </p:txBody>
      </p:sp>
      <p:pic>
        <p:nvPicPr>
          <p:cNvPr id="12" name="Picture 11">
            <a:extLst>
              <a:ext uri="{FF2B5EF4-FFF2-40B4-BE49-F238E27FC236}">
                <a16:creationId xmlns:a16="http://schemas.microsoft.com/office/drawing/2014/main" id="{A5D12B11-12E4-FD20-3F63-37067885642A}"/>
              </a:ext>
            </a:extLst>
          </p:cNvPr>
          <p:cNvPicPr>
            <a:picLocks noChangeAspect="1"/>
          </p:cNvPicPr>
          <p:nvPr/>
        </p:nvPicPr>
        <p:blipFill>
          <a:blip r:embed="rId4"/>
          <a:stretch>
            <a:fillRect/>
          </a:stretch>
        </p:blipFill>
        <p:spPr>
          <a:xfrm>
            <a:off x="7269931" y="959466"/>
            <a:ext cx="3594761" cy="5054288"/>
          </a:xfrm>
          <a:prstGeom prst="rect">
            <a:avLst/>
          </a:prstGeom>
          <a:ln>
            <a:solidFill>
              <a:schemeClr val="tx1"/>
            </a:solidFill>
          </a:ln>
        </p:spPr>
      </p:pic>
      <p:pic>
        <p:nvPicPr>
          <p:cNvPr id="10" name="Content Placeholder 9">
            <a:extLst>
              <a:ext uri="{FF2B5EF4-FFF2-40B4-BE49-F238E27FC236}">
                <a16:creationId xmlns:a16="http://schemas.microsoft.com/office/drawing/2014/main" id="{5977ACF9-E9FA-2E86-7FF8-792C0B15D1B2}"/>
              </a:ext>
            </a:extLst>
          </p:cNvPr>
          <p:cNvPicPr>
            <a:picLocks noGrp="1" noChangeAspect="1"/>
          </p:cNvPicPr>
          <p:nvPr>
            <p:ph sz="quarter" idx="4"/>
          </p:nvPr>
        </p:nvPicPr>
        <p:blipFill>
          <a:blip r:embed="rId5"/>
          <a:stretch>
            <a:fillRect/>
          </a:stretch>
        </p:blipFill>
        <p:spPr>
          <a:xfrm>
            <a:off x="6442363" y="1850560"/>
            <a:ext cx="3831871" cy="4090633"/>
          </a:xfrm>
          <a:ln>
            <a:solidFill>
              <a:schemeClr val="tx1"/>
            </a:solidFill>
          </a:ln>
        </p:spPr>
      </p:pic>
    </p:spTree>
    <p:extLst>
      <p:ext uri="{BB962C8B-B14F-4D97-AF65-F5344CB8AC3E}">
        <p14:creationId xmlns:p14="http://schemas.microsoft.com/office/powerpoint/2010/main" val="974815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8" id="{DB1C0C83-EB78-6D46-BC1A-C523C10D186F}" vid="{A98ECB41-1A38-724C-92E4-DB04DC15D6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8E1EC974603AE042831710773229F9AA" ma:contentTypeVersion="10" ma:contentTypeDescription="Create a new document." ma:contentTypeScope="" ma:versionID="77753803a33976cb06fbf76fbcb7699b">
  <xsd:schema xmlns:xsd="http://www.w3.org/2001/XMLSchema" xmlns:xs="http://www.w3.org/2001/XMLSchema" xmlns:p="http://schemas.microsoft.com/office/2006/metadata/properties" xmlns:ns2="25ad9919-f0e0-487b-8f52-43d473122cfe" xmlns:ns3="d8cf642f-ef23-44d3-9ecc-868cfc1706e1" targetNamespace="http://schemas.microsoft.com/office/2006/metadata/properties" ma:root="true" ma:fieldsID="848cc9983d8bc7925cd570fc78bead00" ns2:_="" ns3:_="">
    <xsd:import namespace="25ad9919-f0e0-487b-8f52-43d473122cfe"/>
    <xsd:import namespace="d8cf642f-ef23-44d3-9ecc-868cfc1706e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d9919-f0e0-487b-8f52-43d473122c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cf642f-ef23-44d3-9ecc-868cfc1706e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25ad9919-f0e0-487b-8f52-43d473122cfe">HR3XNR2C5VZH-447583921-548</_dlc_DocId>
    <_dlc_DocIdUrl xmlns="25ad9919-f0e0-487b-8f52-43d473122cfe">
      <Url>https://doellnl.sharepoint.com/sites/projects/tidwebteam/_layouts/15/DocIdRedir.aspx?ID=HR3XNR2C5VZH-447583921-548</Url>
      <Description>HR3XNR2C5VZH-447583921-548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2453AE-5EA5-4F5E-90EB-576772223550}">
  <ds:schemaRefs>
    <ds:schemaRef ds:uri="http://schemas.microsoft.com/sharepoint/events"/>
  </ds:schemaRefs>
</ds:datastoreItem>
</file>

<file path=customXml/itemProps2.xml><?xml version="1.0" encoding="utf-8"?>
<ds:datastoreItem xmlns:ds="http://schemas.openxmlformats.org/officeDocument/2006/customXml" ds:itemID="{297E90FE-45ED-4518-89F9-6DB0AA3DB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ad9919-f0e0-487b-8f52-43d473122cfe"/>
    <ds:schemaRef ds:uri="d8cf642f-ef23-44d3-9ecc-868cfc1706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5FD597-8EEA-467C-8075-6A44EF5253DF}">
  <ds:schemaRefs>
    <ds:schemaRef ds:uri="http://schemas.microsoft.com/office/2006/metadata/properties"/>
    <ds:schemaRef ds:uri="http://schemas.microsoft.com/office/infopath/2007/PartnerControls"/>
    <ds:schemaRef ds:uri="25ad9919-f0e0-487b-8f52-43d473122cfe"/>
  </ds:schemaRefs>
</ds:datastoreItem>
</file>

<file path=customXml/itemProps4.xml><?xml version="1.0" encoding="utf-8"?>
<ds:datastoreItem xmlns:ds="http://schemas.openxmlformats.org/officeDocument/2006/customXml" ds:itemID="{7197ADA6-54D4-4719-BE40-D02D452C37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2015_PPT_UNC_V7</Template>
  <TotalTime>5267</TotalTime>
  <Words>561</Words>
  <Application>Microsoft Macintosh PowerPoint</Application>
  <PresentationFormat>Widescreen</PresentationFormat>
  <Paragraphs>55</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Lucida Grande</vt:lpstr>
      <vt:lpstr>Lucida Handwriting</vt:lpstr>
      <vt:lpstr>Open Sans</vt:lpstr>
      <vt:lpstr>Wingdings</vt:lpstr>
      <vt:lpstr>Wingdings 2</vt:lpstr>
      <vt:lpstr>2015_PPT_UNC_V7.06 (1)</vt:lpstr>
      <vt:lpstr>Integral Experiment Correlations:  The Needs and the Challenges</vt:lpstr>
      <vt:lpstr>International Criticality Safety Benchmark Evaluation Project</vt:lpstr>
      <vt:lpstr>Shared Components Generate Correlations Between Benchmarks</vt:lpstr>
      <vt:lpstr>Experiments Share Components</vt:lpstr>
      <vt:lpstr>Challenges Associated with Determining Correlations</vt:lpstr>
      <vt:lpstr>Example:  PU-MET-FAST-033 and PU-MET-THERM-004</vt:lpstr>
      <vt:lpstr>PMF-033 vs PMT-004 Uncertainty</vt:lpstr>
      <vt:lpstr>PMF-033 vs PMT-004 Uncertainty</vt:lpstr>
      <vt:lpstr>PMF-033 vs PMT-004 Uncertainty</vt:lpstr>
      <vt:lpstr>PMF-033 and PMT-004</vt:lpstr>
      <vt:lpstr>What Fidelity in Correlations are Needed from the Users?</vt:lpstr>
      <vt:lpstr>Upcoming ICSBEP Meeting- April 16-17, 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Percher, Catherine</dc:creator>
  <cp:lastModifiedBy>Percher, Catherine</cp:lastModifiedBy>
  <cp:revision>32</cp:revision>
  <cp:lastPrinted>2018-03-02T18:21:35Z</cp:lastPrinted>
  <dcterms:created xsi:type="dcterms:W3CDTF">2023-09-20T17:17:26Z</dcterms:created>
  <dcterms:modified xsi:type="dcterms:W3CDTF">2024-02-26T20:16:21Z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0x0101008E1EC974603AE042831710773229F9AA</vt:lpwstr>
  </property>
  <property fmtid="{D5CDD505-2E9C-101B-9397-08002B2CF9AE}" pid="3" name="_dlc_DocIdItemGuid">
    <vt:lpwstr>148eea95-f773-44bc-bed5-172e2ecec85c</vt:lpwstr>
  </property>
</Properties>
</file>