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5"/>
  </p:sldMasterIdLst>
  <p:notesMasterIdLst>
    <p:notesMasterId r:id="rId15"/>
  </p:notesMasterIdLst>
  <p:handoutMasterIdLst>
    <p:handoutMasterId r:id="rId16"/>
  </p:handoutMasterIdLst>
  <p:sldIdLst>
    <p:sldId id="493" r:id="rId6"/>
    <p:sldId id="651" r:id="rId7"/>
    <p:sldId id="649" r:id="rId8"/>
    <p:sldId id="677" r:id="rId9"/>
    <p:sldId id="676" r:id="rId10"/>
    <p:sldId id="678" r:id="rId11"/>
    <p:sldId id="268" r:id="rId12"/>
    <p:sldId id="284" r:id="rId13"/>
    <p:sldId id="537" r:id="rId1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6" autoAdjust="0"/>
    <p:restoredTop sz="96327" autoAdjust="0"/>
  </p:normalViewPr>
  <p:slideViewPr>
    <p:cSldViewPr snapToGrid="0">
      <p:cViewPr varScale="1">
        <p:scale>
          <a:sx n="123" d="100"/>
          <a:sy n="123" d="100"/>
        </p:scale>
        <p:origin x="896" y="192"/>
      </p:cViewPr>
      <p:guideLst>
        <p:guide orient="horz" pos="905"/>
        <p:guide orient="horz" pos="400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2/26/24</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2/26/24</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of SNL 7up critical assembly, LANL Planet critical</a:t>
            </a:r>
            <a:r>
              <a:rPr lang="en-US" baseline="0" dirty="0"/>
              <a:t> assembly, LANL </a:t>
            </a:r>
            <a:r>
              <a:rPr lang="en-US" baseline="0" dirty="0" err="1"/>
              <a:t>BeRP</a:t>
            </a:r>
            <a:r>
              <a:rPr lang="en-US" baseline="0" dirty="0"/>
              <a:t> ball </a:t>
            </a:r>
            <a:r>
              <a:rPr lang="en-US" baseline="0" dirty="0" err="1"/>
              <a:t>subcritcal</a:t>
            </a:r>
            <a:r>
              <a:rPr lang="en-US" baseline="0" dirty="0"/>
              <a:t> experiment, stock photo of commercial LWR, INL ZPPR engineering mockup critical experiment, and Fe sphere shielding experiment from </a:t>
            </a:r>
            <a:r>
              <a:rPr lang="en-US" baseline="0" dirty="0" err="1"/>
              <a:t>Rez</a:t>
            </a:r>
            <a:r>
              <a:rPr lang="en-US" baseline="0" dirty="0"/>
              <a:t>.  </a:t>
            </a:r>
            <a:endParaRPr lang="en-US" dirty="0"/>
          </a:p>
        </p:txBody>
      </p:sp>
      <p:sp>
        <p:nvSpPr>
          <p:cNvPr id="4" name="Slide Number Placeholder 3"/>
          <p:cNvSpPr>
            <a:spLocks noGrp="1"/>
          </p:cNvSpPr>
          <p:nvPr>
            <p:ph type="sldNum" sz="quarter" idx="10"/>
          </p:nvPr>
        </p:nvSpPr>
        <p:spPr/>
        <p:txBody>
          <a:bodyPr/>
          <a:lstStyle/>
          <a:p>
            <a:fld id="{03BEB397-E0D3-4A83-8557-87E6A1ADAA02}" type="slidenum">
              <a:rPr lang="en-US" smtClean="0"/>
              <a:t>3</a:t>
            </a:fld>
            <a:endParaRPr lang="en-US"/>
          </a:p>
        </p:txBody>
      </p:sp>
    </p:spTree>
    <p:extLst>
      <p:ext uri="{BB962C8B-B14F-4D97-AF65-F5344CB8AC3E}">
        <p14:creationId xmlns:p14="http://schemas.microsoft.com/office/powerpoint/2010/main" val="176767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EB397-E0D3-4A83-8557-87E6A1ADAA02}" type="slidenum">
              <a:rPr lang="en-US" smtClean="0"/>
              <a:t>4</a:t>
            </a:fld>
            <a:endParaRPr lang="en-US"/>
          </a:p>
        </p:txBody>
      </p:sp>
    </p:spTree>
    <p:extLst>
      <p:ext uri="{BB962C8B-B14F-4D97-AF65-F5344CB8AC3E}">
        <p14:creationId xmlns:p14="http://schemas.microsoft.com/office/powerpoint/2010/main" val="1039671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100000">
                <a:srgbClr val="294861"/>
              </a:gs>
              <a:gs pos="88000">
                <a:schemeClr val="accent1">
                  <a:lumMod val="50000"/>
                </a:schemeClr>
              </a:gs>
              <a:gs pos="21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203133"/>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LLNL-PRES-860852</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
        <p:nvSpPr>
          <p:cNvPr id="4" name="Rectangle 3">
            <a:extLst>
              <a:ext uri="{FF2B5EF4-FFF2-40B4-BE49-F238E27FC236}">
                <a16:creationId xmlns:a16="http://schemas.microsoft.com/office/drawing/2014/main" id="{1C31498E-934F-294B-928F-7BF5D96DE768}"/>
              </a:ext>
            </a:extLst>
          </p:cNvPr>
          <p:cNvSpPr/>
          <p:nvPr userDrawn="1"/>
        </p:nvSpPr>
        <p:spPr>
          <a:xfrm>
            <a:off x="5099406" y="4437474"/>
            <a:ext cx="5715000" cy="1200329"/>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
        <p:nvSpPr>
          <p:cNvPr id="5" name="Rectangle 4">
            <a:extLst>
              <a:ext uri="{FF2B5EF4-FFF2-40B4-BE49-F238E27FC236}">
                <a16:creationId xmlns:a16="http://schemas.microsoft.com/office/drawing/2014/main" id="{3976C2BC-60A7-0547-A911-67347BC0CAFD}"/>
              </a:ext>
            </a:extLst>
          </p:cNvPr>
          <p:cNvSpPr/>
          <p:nvPr userDrawn="1"/>
        </p:nvSpPr>
        <p:spPr>
          <a:xfrm>
            <a:off x="5099406" y="5771963"/>
            <a:ext cx="5715000" cy="313932"/>
          </a:xfrm>
          <a:prstGeom prst="rect">
            <a:avLst/>
          </a:prstGeom>
        </p:spPr>
        <p:txBody>
          <a:bodyPr wrap="square">
            <a:spAutoFit/>
          </a:bodyPr>
          <a:lstStyle/>
          <a:p>
            <a:pPr marL="0" algn="l" defTabSz="457200" rtl="0" eaLnBrk="1" latinLnBrk="0" hangingPunct="1">
              <a:lnSpc>
                <a:spcPct val="90000"/>
              </a:lnSpc>
              <a:spcAft>
                <a:spcPts val="600"/>
              </a:spcAft>
            </a:pPr>
            <a:r>
              <a:rPr lang="en-US" sz="800" kern="1200" dirty="0">
                <a:solidFill>
                  <a:schemeClr val="bg1"/>
                </a:solidFill>
                <a:effectLst/>
                <a:latin typeface="Arial"/>
                <a:ea typeface="+mn-ea"/>
                <a:cs typeface="Arial"/>
              </a:rPr>
              <a:t>This work was performed under the auspices of the</a:t>
            </a:r>
            <a:r>
              <a:rPr lang="en-US" sz="800" kern="1200" baseline="0" dirty="0">
                <a:solidFill>
                  <a:schemeClr val="bg1"/>
                </a:solidFill>
                <a:effectLst/>
                <a:latin typeface="Arial"/>
                <a:ea typeface="+mn-ea"/>
                <a:cs typeface="Arial"/>
              </a:rPr>
              <a:t> </a:t>
            </a:r>
            <a:r>
              <a:rPr lang="en-US" sz="800" kern="1200" dirty="0">
                <a:solidFill>
                  <a:schemeClr val="bg1"/>
                </a:solidFill>
                <a:effectLst/>
                <a:latin typeface="Arial"/>
                <a:ea typeface="+mn-ea"/>
                <a:cs typeface="Arial"/>
              </a:rPr>
              <a:t>U.S. Department of Energy by Lawrence Livermore National Laboratory under contract DE-AC52-07NA27344.</a:t>
            </a:r>
            <a:r>
              <a:rPr lang="en-US" sz="800" kern="1200" baseline="0" dirty="0">
                <a:solidFill>
                  <a:schemeClr val="bg1"/>
                </a:solidFill>
                <a:effectLst/>
                <a:latin typeface="Arial"/>
                <a:ea typeface="+mn-ea"/>
                <a:cs typeface="Arial"/>
              </a:rPr>
              <a:t> </a:t>
            </a:r>
            <a:r>
              <a:rPr lang="en-US" sz="800" kern="1200" dirty="0">
                <a:solidFill>
                  <a:schemeClr val="bg1"/>
                </a:solidFill>
                <a:effectLst/>
                <a:latin typeface="Arial"/>
                <a:ea typeface="+mn-ea"/>
                <a:cs typeface="Arial"/>
              </a:rPr>
              <a:t>Lawrence Livermore National Security, LLC</a:t>
            </a:r>
          </a:p>
        </p:txBody>
      </p:sp>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257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2/26/24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extLst>
      <p:ext uri="{BB962C8B-B14F-4D97-AF65-F5344CB8AC3E}">
        <p14:creationId xmlns:p14="http://schemas.microsoft.com/office/powerpoint/2010/main" val="319745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dirty="0"/>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4"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
        <p:nvSpPr>
          <p:cNvPr id="12" name="TextBox 11">
            <a:extLst>
              <a:ext uri="{FF2B5EF4-FFF2-40B4-BE49-F238E27FC236}">
                <a16:creationId xmlns:a16="http://schemas.microsoft.com/office/drawing/2014/main" id="{1980FF35-3AAB-2145-A21D-CC840E81BEFB}"/>
              </a:ext>
            </a:extLst>
          </p:cNvPr>
          <p:cNvSpPr txBox="1"/>
          <p:nvPr userDrawn="1"/>
        </p:nvSpPr>
        <p:spPr>
          <a:xfrm>
            <a:off x="488827" y="6733640"/>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LLNL-PRES-860852</a:t>
            </a:r>
          </a:p>
        </p:txBody>
      </p:sp>
      <p:pic>
        <p:nvPicPr>
          <p:cNvPr id="13" name="Picture 12">
            <a:extLst>
              <a:ext uri="{FF2B5EF4-FFF2-40B4-BE49-F238E27FC236}">
                <a16:creationId xmlns:a16="http://schemas.microsoft.com/office/drawing/2014/main" id="{B8487A01-C0B8-4643-8CFB-9227E4579F35}"/>
              </a:ext>
            </a:extLst>
          </p:cNvPr>
          <p:cNvPicPr>
            <a:picLocks noChangeAspect="1"/>
          </p:cNvPicPr>
          <p:nvPr userDrawn="1"/>
        </p:nvPicPr>
        <p:blipFill>
          <a:blip r:embed="rId15"/>
          <a:stretch>
            <a:fillRect/>
          </a:stretch>
        </p:blipFill>
        <p:spPr>
          <a:xfrm>
            <a:off x="225926" y="6470897"/>
            <a:ext cx="1501274" cy="257361"/>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5" r:id="rId11"/>
    <p:sldLayoutId id="2147483726" r:id="rId12"/>
  </p:sldLayoutIdLst>
  <p:hf sldNum="0"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ncsp.llnl.gov/icsbepsinbadirphep-meetings-lln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Integral Experiments for Tritium Production Validation</a:t>
            </a:r>
          </a:p>
        </p:txBody>
      </p:sp>
      <p:sp>
        <p:nvSpPr>
          <p:cNvPr id="11" name="Text Placeholder 10"/>
          <p:cNvSpPr>
            <a:spLocks noGrp="1"/>
          </p:cNvSpPr>
          <p:nvPr>
            <p:ph type="body" sz="quarter" idx="13"/>
          </p:nvPr>
        </p:nvSpPr>
        <p:spPr/>
        <p:txBody>
          <a:bodyPr/>
          <a:lstStyle/>
          <a:p>
            <a:pPr marL="58738" indent="-1588">
              <a:spcBef>
                <a:spcPts val="0"/>
              </a:spcBef>
            </a:pPr>
            <a:r>
              <a:rPr lang="en-US" dirty="0">
                <a:latin typeface="Calibri" panose="020F0502020204030204" pitchFamily="34" charset="0"/>
                <a:cs typeface="Calibri" panose="020F0502020204030204" pitchFamily="34" charset="0"/>
              </a:rPr>
              <a:t>Presented at the Workshop on Applied Nuclear Data Activities </a:t>
            </a:r>
          </a:p>
        </p:txBody>
      </p:sp>
      <p:sp>
        <p:nvSpPr>
          <p:cNvPr id="5" name="Text Placeholder 4"/>
          <p:cNvSpPr>
            <a:spLocks noGrp="1"/>
          </p:cNvSpPr>
          <p:nvPr>
            <p:ph type="body" sz="quarter" idx="14"/>
          </p:nvPr>
        </p:nvSpPr>
        <p:spPr>
          <a:xfrm>
            <a:off x="5250094" y="3640567"/>
            <a:ext cx="6645785" cy="479369"/>
          </a:xfrm>
        </p:spPr>
        <p:txBody>
          <a:bodyPr/>
          <a:lstStyle/>
          <a:p>
            <a:pPr lvl="0"/>
            <a:r>
              <a:rPr lang="en-US" dirty="0"/>
              <a:t>Catherine </a:t>
            </a:r>
            <a:r>
              <a:rPr lang="en-US" dirty="0" err="1"/>
              <a:t>Percher</a:t>
            </a:r>
            <a:r>
              <a:rPr lang="en-US" dirty="0"/>
              <a:t>,</a:t>
            </a:r>
          </a:p>
          <a:p>
            <a:pPr lvl="0"/>
            <a:r>
              <a:rPr lang="en-US" dirty="0"/>
              <a:t>International Criticality Safety Benchmark Evaluation Project (ICSBEP) Chair</a:t>
            </a:r>
          </a:p>
        </p:txBody>
      </p:sp>
      <p:sp>
        <p:nvSpPr>
          <p:cNvPr id="9" name="Text Placeholder 10"/>
          <p:cNvSpPr txBox="1">
            <a:spLocks/>
          </p:cNvSpPr>
          <p:nvPr/>
        </p:nvSpPr>
        <p:spPr>
          <a:xfrm>
            <a:off x="609600" y="3640568"/>
            <a:ext cx="3278508" cy="397500"/>
          </a:xfrm>
          <a:prstGeom prst="rect">
            <a:avLst/>
          </a:prstGeom>
        </p:spPr>
        <p:txBody>
          <a:bodyPr vert="horz" lIns="0" tIns="91440" rIns="0" rtlCol="0" anchor="ctr" anchorCtr="0">
            <a:noAutofit/>
          </a:bodyPr>
          <a:lstStyle/>
          <a:p>
            <a:pPr lvl="0">
              <a:lnSpc>
                <a:spcPct val="80000"/>
              </a:lnSpc>
            </a:pPr>
            <a:r>
              <a:rPr lang="en-US" sz="1600" dirty="0">
                <a:cs typeface="Lucida Handwriting"/>
              </a:rPr>
              <a:t>February 25,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C75-310F-0FA1-0B15-A504D944FE0C}"/>
              </a:ext>
            </a:extLst>
          </p:cNvPr>
          <p:cNvSpPr>
            <a:spLocks noGrp="1"/>
          </p:cNvSpPr>
          <p:nvPr>
            <p:ph type="title"/>
          </p:nvPr>
        </p:nvSpPr>
        <p:spPr/>
        <p:txBody>
          <a:bodyPr/>
          <a:lstStyle/>
          <a:p>
            <a:r>
              <a:rPr lang="en-US" dirty="0"/>
              <a:t>Benchmarking:  Comparison to Experimental Truth</a:t>
            </a:r>
          </a:p>
        </p:txBody>
      </p:sp>
      <p:grpSp>
        <p:nvGrpSpPr>
          <p:cNvPr id="3" name="Group 2">
            <a:extLst>
              <a:ext uri="{FF2B5EF4-FFF2-40B4-BE49-F238E27FC236}">
                <a16:creationId xmlns:a16="http://schemas.microsoft.com/office/drawing/2014/main" id="{8B3493D0-CDCB-6C9E-68BE-8EDB72608BD2}"/>
              </a:ext>
            </a:extLst>
          </p:cNvPr>
          <p:cNvGrpSpPr/>
          <p:nvPr/>
        </p:nvGrpSpPr>
        <p:grpSpPr>
          <a:xfrm>
            <a:off x="1841556" y="5025906"/>
            <a:ext cx="8435183" cy="1292060"/>
            <a:chOff x="354818" y="4981851"/>
            <a:chExt cx="8435183" cy="1292060"/>
          </a:xfrm>
        </p:grpSpPr>
        <p:grpSp>
          <p:nvGrpSpPr>
            <p:cNvPr id="4" name="Group 3">
              <a:extLst>
                <a:ext uri="{FF2B5EF4-FFF2-40B4-BE49-F238E27FC236}">
                  <a16:creationId xmlns:a16="http://schemas.microsoft.com/office/drawing/2014/main" id="{AC004AF5-A406-01BC-882D-DA453717059D}"/>
                </a:ext>
              </a:extLst>
            </p:cNvPr>
            <p:cNvGrpSpPr/>
            <p:nvPr/>
          </p:nvGrpSpPr>
          <p:grpSpPr>
            <a:xfrm>
              <a:off x="354818" y="4981851"/>
              <a:ext cx="8435183" cy="1292060"/>
              <a:chOff x="300829" y="5255252"/>
              <a:chExt cx="8435183" cy="1292060"/>
            </a:xfrm>
          </p:grpSpPr>
          <p:pic>
            <p:nvPicPr>
              <p:cNvPr id="11" name="Picture 10">
                <a:extLst>
                  <a:ext uri="{FF2B5EF4-FFF2-40B4-BE49-F238E27FC236}">
                    <a16:creationId xmlns:a16="http://schemas.microsoft.com/office/drawing/2014/main" id="{12945ED2-E0FE-3E47-69B1-238CFB85BDAD}"/>
                  </a:ext>
                </a:extLst>
              </p:cNvPr>
              <p:cNvPicPr>
                <a:picLocks noChangeAspect="1"/>
              </p:cNvPicPr>
              <p:nvPr/>
            </p:nvPicPr>
            <p:blipFill>
              <a:blip r:embed="rId2"/>
              <a:stretch>
                <a:fillRect/>
              </a:stretch>
            </p:blipFill>
            <p:spPr>
              <a:xfrm>
                <a:off x="300829" y="5256318"/>
                <a:ext cx="1419262" cy="670618"/>
              </a:xfrm>
              <a:prstGeom prst="rect">
                <a:avLst/>
              </a:prstGeom>
            </p:spPr>
          </p:pic>
          <p:pic>
            <p:nvPicPr>
              <p:cNvPr id="12" name="Picture 11">
                <a:extLst>
                  <a:ext uri="{FF2B5EF4-FFF2-40B4-BE49-F238E27FC236}">
                    <a16:creationId xmlns:a16="http://schemas.microsoft.com/office/drawing/2014/main" id="{4A3F388F-9D6F-EB52-FD1A-9932618839C0}"/>
                  </a:ext>
                </a:extLst>
              </p:cNvPr>
              <p:cNvPicPr>
                <a:picLocks noChangeAspect="1"/>
              </p:cNvPicPr>
              <p:nvPr/>
            </p:nvPicPr>
            <p:blipFill>
              <a:blip r:embed="rId2"/>
              <a:stretch>
                <a:fillRect/>
              </a:stretch>
            </p:blipFill>
            <p:spPr>
              <a:xfrm>
                <a:off x="1696374" y="5256318"/>
                <a:ext cx="1419262" cy="670618"/>
              </a:xfrm>
              <a:prstGeom prst="rect">
                <a:avLst/>
              </a:prstGeom>
            </p:spPr>
          </p:pic>
          <p:pic>
            <p:nvPicPr>
              <p:cNvPr id="13" name="Picture 12">
                <a:extLst>
                  <a:ext uri="{FF2B5EF4-FFF2-40B4-BE49-F238E27FC236}">
                    <a16:creationId xmlns:a16="http://schemas.microsoft.com/office/drawing/2014/main" id="{D11FFF51-21D3-30E4-111D-017AD3EA9570}"/>
                  </a:ext>
                </a:extLst>
              </p:cNvPr>
              <p:cNvPicPr>
                <a:picLocks noChangeAspect="1"/>
              </p:cNvPicPr>
              <p:nvPr/>
            </p:nvPicPr>
            <p:blipFill>
              <a:blip r:embed="rId2"/>
              <a:stretch>
                <a:fillRect/>
              </a:stretch>
            </p:blipFill>
            <p:spPr>
              <a:xfrm>
                <a:off x="3096068" y="5256318"/>
                <a:ext cx="1419262" cy="670618"/>
              </a:xfrm>
              <a:prstGeom prst="rect">
                <a:avLst/>
              </a:prstGeom>
            </p:spPr>
          </p:pic>
          <p:pic>
            <p:nvPicPr>
              <p:cNvPr id="14" name="Picture 13">
                <a:extLst>
                  <a:ext uri="{FF2B5EF4-FFF2-40B4-BE49-F238E27FC236}">
                    <a16:creationId xmlns:a16="http://schemas.microsoft.com/office/drawing/2014/main" id="{00E53F5B-6E09-2A95-9C5F-56AFCF92EE5F}"/>
                  </a:ext>
                </a:extLst>
              </p:cNvPr>
              <p:cNvPicPr>
                <a:picLocks noChangeAspect="1"/>
              </p:cNvPicPr>
              <p:nvPr/>
            </p:nvPicPr>
            <p:blipFill>
              <a:blip r:embed="rId2"/>
              <a:stretch>
                <a:fillRect/>
              </a:stretch>
            </p:blipFill>
            <p:spPr>
              <a:xfrm>
                <a:off x="4504179" y="5256318"/>
                <a:ext cx="1419262" cy="670618"/>
              </a:xfrm>
              <a:prstGeom prst="rect">
                <a:avLst/>
              </a:prstGeom>
            </p:spPr>
          </p:pic>
          <p:pic>
            <p:nvPicPr>
              <p:cNvPr id="15" name="Picture 14">
                <a:extLst>
                  <a:ext uri="{FF2B5EF4-FFF2-40B4-BE49-F238E27FC236}">
                    <a16:creationId xmlns:a16="http://schemas.microsoft.com/office/drawing/2014/main" id="{F7D815CF-4398-671F-C503-BE2587F6E3C0}"/>
                  </a:ext>
                </a:extLst>
              </p:cNvPr>
              <p:cNvPicPr>
                <a:picLocks noChangeAspect="1"/>
              </p:cNvPicPr>
              <p:nvPr/>
            </p:nvPicPr>
            <p:blipFill>
              <a:blip r:embed="rId2"/>
              <a:stretch>
                <a:fillRect/>
              </a:stretch>
            </p:blipFill>
            <p:spPr>
              <a:xfrm>
                <a:off x="5904889" y="5262564"/>
                <a:ext cx="1419262" cy="670618"/>
              </a:xfrm>
              <a:prstGeom prst="rect">
                <a:avLst/>
              </a:prstGeom>
            </p:spPr>
          </p:pic>
          <p:pic>
            <p:nvPicPr>
              <p:cNvPr id="16" name="Picture 15">
                <a:extLst>
                  <a:ext uri="{FF2B5EF4-FFF2-40B4-BE49-F238E27FC236}">
                    <a16:creationId xmlns:a16="http://schemas.microsoft.com/office/drawing/2014/main" id="{8C48EC4E-0EA1-5AFE-7785-A7A6627EE128}"/>
                  </a:ext>
                </a:extLst>
              </p:cNvPr>
              <p:cNvPicPr>
                <a:picLocks noChangeAspect="1"/>
              </p:cNvPicPr>
              <p:nvPr/>
            </p:nvPicPr>
            <p:blipFill>
              <a:blip r:embed="rId2"/>
              <a:stretch>
                <a:fillRect/>
              </a:stretch>
            </p:blipFill>
            <p:spPr>
              <a:xfrm>
                <a:off x="7316750" y="5255252"/>
                <a:ext cx="1419262" cy="670618"/>
              </a:xfrm>
              <a:prstGeom prst="rect">
                <a:avLst/>
              </a:prstGeom>
            </p:spPr>
          </p:pic>
          <p:pic>
            <p:nvPicPr>
              <p:cNvPr id="17" name="Picture 16">
                <a:extLst>
                  <a:ext uri="{FF2B5EF4-FFF2-40B4-BE49-F238E27FC236}">
                    <a16:creationId xmlns:a16="http://schemas.microsoft.com/office/drawing/2014/main" id="{C2BD6166-FBC0-69FB-2291-538EF73643BF}"/>
                  </a:ext>
                </a:extLst>
              </p:cNvPr>
              <p:cNvPicPr>
                <a:picLocks noChangeAspect="1"/>
              </p:cNvPicPr>
              <p:nvPr/>
            </p:nvPicPr>
            <p:blipFill>
              <a:blip r:embed="rId2"/>
              <a:stretch>
                <a:fillRect/>
              </a:stretch>
            </p:blipFill>
            <p:spPr>
              <a:xfrm flipV="1">
                <a:off x="300829" y="5875628"/>
                <a:ext cx="1419262" cy="670618"/>
              </a:xfrm>
              <a:prstGeom prst="rect">
                <a:avLst/>
              </a:prstGeom>
            </p:spPr>
          </p:pic>
          <p:pic>
            <p:nvPicPr>
              <p:cNvPr id="18" name="Picture 17">
                <a:extLst>
                  <a:ext uri="{FF2B5EF4-FFF2-40B4-BE49-F238E27FC236}">
                    <a16:creationId xmlns:a16="http://schemas.microsoft.com/office/drawing/2014/main" id="{B085D74A-19DB-F4B6-6FC2-5D5AC7F362B1}"/>
                  </a:ext>
                </a:extLst>
              </p:cNvPr>
              <p:cNvPicPr>
                <a:picLocks noChangeAspect="1"/>
              </p:cNvPicPr>
              <p:nvPr/>
            </p:nvPicPr>
            <p:blipFill>
              <a:blip r:embed="rId2"/>
              <a:stretch>
                <a:fillRect/>
              </a:stretch>
            </p:blipFill>
            <p:spPr>
              <a:xfrm flipV="1">
                <a:off x="1696374" y="5875628"/>
                <a:ext cx="1419262" cy="670618"/>
              </a:xfrm>
              <a:prstGeom prst="rect">
                <a:avLst/>
              </a:prstGeom>
            </p:spPr>
          </p:pic>
          <p:pic>
            <p:nvPicPr>
              <p:cNvPr id="19" name="Picture 18">
                <a:extLst>
                  <a:ext uri="{FF2B5EF4-FFF2-40B4-BE49-F238E27FC236}">
                    <a16:creationId xmlns:a16="http://schemas.microsoft.com/office/drawing/2014/main" id="{B13698C9-73C6-B303-5B18-4C8D9582B51E}"/>
                  </a:ext>
                </a:extLst>
              </p:cNvPr>
              <p:cNvPicPr>
                <a:picLocks noChangeAspect="1"/>
              </p:cNvPicPr>
              <p:nvPr/>
            </p:nvPicPr>
            <p:blipFill>
              <a:blip r:embed="rId2"/>
              <a:stretch>
                <a:fillRect/>
              </a:stretch>
            </p:blipFill>
            <p:spPr>
              <a:xfrm flipV="1">
                <a:off x="3096068" y="5875628"/>
                <a:ext cx="1419262" cy="670618"/>
              </a:xfrm>
              <a:prstGeom prst="rect">
                <a:avLst/>
              </a:prstGeom>
            </p:spPr>
          </p:pic>
          <p:pic>
            <p:nvPicPr>
              <p:cNvPr id="20" name="Picture 19">
                <a:extLst>
                  <a:ext uri="{FF2B5EF4-FFF2-40B4-BE49-F238E27FC236}">
                    <a16:creationId xmlns:a16="http://schemas.microsoft.com/office/drawing/2014/main" id="{E99F3695-B17D-5B18-52D8-6EA2EB2C903B}"/>
                  </a:ext>
                </a:extLst>
              </p:cNvPr>
              <p:cNvPicPr>
                <a:picLocks noChangeAspect="1"/>
              </p:cNvPicPr>
              <p:nvPr/>
            </p:nvPicPr>
            <p:blipFill>
              <a:blip r:embed="rId2"/>
              <a:stretch>
                <a:fillRect/>
              </a:stretch>
            </p:blipFill>
            <p:spPr>
              <a:xfrm flipV="1">
                <a:off x="4504179" y="5875628"/>
                <a:ext cx="1419262" cy="670618"/>
              </a:xfrm>
              <a:prstGeom prst="rect">
                <a:avLst/>
              </a:prstGeom>
            </p:spPr>
          </p:pic>
          <p:pic>
            <p:nvPicPr>
              <p:cNvPr id="21" name="Picture 20">
                <a:extLst>
                  <a:ext uri="{FF2B5EF4-FFF2-40B4-BE49-F238E27FC236}">
                    <a16:creationId xmlns:a16="http://schemas.microsoft.com/office/drawing/2014/main" id="{0A1C92C3-C744-A33C-8F54-86C34204FA8B}"/>
                  </a:ext>
                </a:extLst>
              </p:cNvPr>
              <p:cNvPicPr>
                <a:picLocks noChangeAspect="1"/>
              </p:cNvPicPr>
              <p:nvPr/>
            </p:nvPicPr>
            <p:blipFill>
              <a:blip r:embed="rId2"/>
              <a:stretch>
                <a:fillRect/>
              </a:stretch>
            </p:blipFill>
            <p:spPr>
              <a:xfrm flipV="1">
                <a:off x="5904889" y="5856982"/>
                <a:ext cx="1419262" cy="670618"/>
              </a:xfrm>
              <a:prstGeom prst="rect">
                <a:avLst/>
              </a:prstGeom>
            </p:spPr>
          </p:pic>
          <p:pic>
            <p:nvPicPr>
              <p:cNvPr id="22" name="Picture 21">
                <a:extLst>
                  <a:ext uri="{FF2B5EF4-FFF2-40B4-BE49-F238E27FC236}">
                    <a16:creationId xmlns:a16="http://schemas.microsoft.com/office/drawing/2014/main" id="{6D25EA29-E008-777F-6CCD-070FAF0704FE}"/>
                  </a:ext>
                </a:extLst>
              </p:cNvPr>
              <p:cNvPicPr>
                <a:picLocks noChangeAspect="1"/>
              </p:cNvPicPr>
              <p:nvPr/>
            </p:nvPicPr>
            <p:blipFill>
              <a:blip r:embed="rId2"/>
              <a:stretch>
                <a:fillRect/>
              </a:stretch>
            </p:blipFill>
            <p:spPr>
              <a:xfrm flipV="1">
                <a:off x="7316750" y="5876694"/>
                <a:ext cx="1419262" cy="670618"/>
              </a:xfrm>
              <a:prstGeom prst="rect">
                <a:avLst/>
              </a:prstGeom>
            </p:spPr>
          </p:pic>
        </p:grpSp>
        <p:sp>
          <p:nvSpPr>
            <p:cNvPr id="5" name="TextBox 4">
              <a:extLst>
                <a:ext uri="{FF2B5EF4-FFF2-40B4-BE49-F238E27FC236}">
                  <a16:creationId xmlns:a16="http://schemas.microsoft.com/office/drawing/2014/main" id="{42FAB817-7B50-AF56-1615-64D5EB8F6F0D}"/>
                </a:ext>
              </a:extLst>
            </p:cNvPr>
            <p:cNvSpPr txBox="1"/>
            <p:nvPr/>
          </p:nvSpPr>
          <p:spPr>
            <a:xfrm>
              <a:off x="576220" y="5443214"/>
              <a:ext cx="11176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400" dirty="0">
                  <a:solidFill>
                    <a:srgbClr val="000000"/>
                  </a:solidFill>
                  <a:latin typeface="+mj-lt"/>
                  <a:ea typeface="+mj-ea"/>
                  <a:cs typeface="+mj-cs"/>
                  <a:sym typeface="Arial"/>
                </a:rPr>
                <a:t>Experiment</a:t>
              </a:r>
            </a:p>
          </p:txBody>
        </p:sp>
        <p:sp>
          <p:nvSpPr>
            <p:cNvPr id="6" name="TextBox 5">
              <a:extLst>
                <a:ext uri="{FF2B5EF4-FFF2-40B4-BE49-F238E27FC236}">
                  <a16:creationId xmlns:a16="http://schemas.microsoft.com/office/drawing/2014/main" id="{5B52A474-FA5E-A5B6-A8E3-2A365952212E}"/>
                </a:ext>
              </a:extLst>
            </p:cNvPr>
            <p:cNvSpPr txBox="1"/>
            <p:nvPr/>
          </p:nvSpPr>
          <p:spPr>
            <a:xfrm>
              <a:off x="4827696" y="5367882"/>
              <a:ext cx="11176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400" dirty="0">
                  <a:solidFill>
                    <a:srgbClr val="000000"/>
                  </a:solidFill>
                  <a:latin typeface="+mj-lt"/>
                  <a:ea typeface="+mj-ea"/>
                  <a:cs typeface="+mj-cs"/>
                  <a:sym typeface="Arial"/>
                </a:rPr>
                <a:t>Transport Codes</a:t>
              </a:r>
            </a:p>
          </p:txBody>
        </p:sp>
        <p:sp>
          <p:nvSpPr>
            <p:cNvPr id="7" name="TextBox 6">
              <a:extLst>
                <a:ext uri="{FF2B5EF4-FFF2-40B4-BE49-F238E27FC236}">
                  <a16:creationId xmlns:a16="http://schemas.microsoft.com/office/drawing/2014/main" id="{19CB726C-89B4-BF0A-B239-DDD7BA4E38C3}"/>
                </a:ext>
              </a:extLst>
            </p:cNvPr>
            <p:cNvSpPr txBox="1"/>
            <p:nvPr/>
          </p:nvSpPr>
          <p:spPr>
            <a:xfrm>
              <a:off x="7769679" y="5490444"/>
              <a:ext cx="6958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400" dirty="0">
                  <a:solidFill>
                    <a:srgbClr val="000000"/>
                  </a:solidFill>
                  <a:latin typeface="+mj-lt"/>
                  <a:ea typeface="+mj-ea"/>
                  <a:cs typeface="+mj-cs"/>
                  <a:sym typeface="Arial"/>
                </a:rPr>
                <a:t>User</a:t>
              </a:r>
            </a:p>
          </p:txBody>
        </p:sp>
        <p:sp>
          <p:nvSpPr>
            <p:cNvPr id="8" name="TextBox 7">
              <a:extLst>
                <a:ext uri="{FF2B5EF4-FFF2-40B4-BE49-F238E27FC236}">
                  <a16:creationId xmlns:a16="http://schemas.microsoft.com/office/drawing/2014/main" id="{57F342F5-F94E-54DB-0354-0935FDED6527}"/>
                </a:ext>
              </a:extLst>
            </p:cNvPr>
            <p:cNvSpPr txBox="1"/>
            <p:nvPr/>
          </p:nvSpPr>
          <p:spPr>
            <a:xfrm>
              <a:off x="3386553" y="5327902"/>
              <a:ext cx="11176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400" dirty="0">
                  <a:solidFill>
                    <a:srgbClr val="000000"/>
                  </a:solidFill>
                  <a:latin typeface="+mj-lt"/>
                  <a:ea typeface="+mj-ea"/>
                  <a:cs typeface="+mj-cs"/>
                  <a:sym typeface="Arial"/>
                </a:rPr>
                <a:t>Data Processing</a:t>
              </a:r>
            </a:p>
          </p:txBody>
        </p:sp>
        <p:sp>
          <p:nvSpPr>
            <p:cNvPr id="9" name="TextBox 8">
              <a:extLst>
                <a:ext uri="{FF2B5EF4-FFF2-40B4-BE49-F238E27FC236}">
                  <a16:creationId xmlns:a16="http://schemas.microsoft.com/office/drawing/2014/main" id="{D39D8AD7-B56E-97CC-ABEF-12CE379106AA}"/>
                </a:ext>
              </a:extLst>
            </p:cNvPr>
            <p:cNvSpPr txBox="1"/>
            <p:nvPr/>
          </p:nvSpPr>
          <p:spPr>
            <a:xfrm>
              <a:off x="6090516" y="5459471"/>
              <a:ext cx="124624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200" dirty="0">
                  <a:solidFill>
                    <a:srgbClr val="000000"/>
                  </a:solidFill>
                  <a:latin typeface="+mj-lt"/>
                  <a:ea typeface="+mj-ea"/>
                  <a:cs typeface="+mj-cs"/>
                  <a:sym typeface="Arial"/>
                </a:rPr>
                <a:t>Benchmarking</a:t>
              </a:r>
            </a:p>
          </p:txBody>
        </p:sp>
        <p:sp>
          <p:nvSpPr>
            <p:cNvPr id="10" name="TextBox 9">
              <a:extLst>
                <a:ext uri="{FF2B5EF4-FFF2-40B4-BE49-F238E27FC236}">
                  <a16:creationId xmlns:a16="http://schemas.microsoft.com/office/drawing/2014/main" id="{F831755C-7BB7-454B-FF6E-9734EEB00502}"/>
                </a:ext>
              </a:extLst>
            </p:cNvPr>
            <p:cNvSpPr txBox="1"/>
            <p:nvPr/>
          </p:nvSpPr>
          <p:spPr>
            <a:xfrm>
              <a:off x="1975914" y="5339465"/>
              <a:ext cx="11176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400" dirty="0">
                  <a:solidFill>
                    <a:srgbClr val="000000"/>
                  </a:solidFill>
                  <a:sym typeface="Arial"/>
                </a:rPr>
                <a:t>Theory &amp; </a:t>
              </a:r>
              <a:r>
                <a:rPr lang="en-US" sz="1400" dirty="0">
                  <a:solidFill>
                    <a:srgbClr val="000000"/>
                  </a:solidFill>
                  <a:latin typeface="+mj-lt"/>
                  <a:ea typeface="+mj-ea"/>
                  <a:cs typeface="+mj-cs"/>
                  <a:sym typeface="Arial"/>
                </a:rPr>
                <a:t>Evaluation</a:t>
              </a:r>
            </a:p>
          </p:txBody>
        </p:sp>
      </p:grpSp>
      <p:sp>
        <p:nvSpPr>
          <p:cNvPr id="23" name="Rectangle 22">
            <a:extLst>
              <a:ext uri="{FF2B5EF4-FFF2-40B4-BE49-F238E27FC236}">
                <a16:creationId xmlns:a16="http://schemas.microsoft.com/office/drawing/2014/main" id="{AC4A0E87-7CAF-36B5-38AE-5D656EB71D46}"/>
              </a:ext>
            </a:extLst>
          </p:cNvPr>
          <p:cNvSpPr/>
          <p:nvPr/>
        </p:nvSpPr>
        <p:spPr>
          <a:xfrm>
            <a:off x="3364022" y="4444809"/>
            <a:ext cx="5499427" cy="369330"/>
          </a:xfrm>
          <a:prstGeom prst="rect">
            <a:avLst/>
          </a:prstGeom>
          <a:gradFill flip="none" rotWithShape="1">
            <a:gsLst>
              <a:gs pos="0">
                <a:schemeClr val="bg1">
                  <a:lumMod val="75000"/>
                </a:schemeClr>
              </a:gs>
              <a:gs pos="25000">
                <a:schemeClr val="tx2">
                  <a:lumMod val="60000"/>
                  <a:lumOff val="40000"/>
                </a:schemeClr>
              </a:gs>
              <a:gs pos="70000">
                <a:schemeClr val="tx2">
                  <a:lumMod val="60000"/>
                  <a:lumOff val="40000"/>
                </a:schemeClr>
              </a:gs>
              <a:gs pos="48000">
                <a:schemeClr val="tx2">
                  <a:lumMod val="60000"/>
                  <a:lumOff val="40000"/>
                </a:schemeClr>
              </a:gs>
              <a:gs pos="100000">
                <a:schemeClr val="bg1">
                  <a:lumMod val="75000"/>
                </a:schemeClr>
              </a:gs>
            </a:gsLst>
            <a:lin ang="16200000" scaled="1"/>
            <a:tileRect/>
          </a:gradFill>
          <a:ln w="12700"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dirty="0">
              <a:solidFill>
                <a:srgbClr val="000000"/>
              </a:solidFill>
              <a:latin typeface="+mj-lt"/>
              <a:ea typeface="+mj-ea"/>
              <a:cs typeface="+mj-cs"/>
              <a:sym typeface="Arial"/>
            </a:endParaRPr>
          </a:p>
        </p:txBody>
      </p:sp>
      <p:sp>
        <p:nvSpPr>
          <p:cNvPr id="24" name="Rectangle 23">
            <a:extLst>
              <a:ext uri="{FF2B5EF4-FFF2-40B4-BE49-F238E27FC236}">
                <a16:creationId xmlns:a16="http://schemas.microsoft.com/office/drawing/2014/main" id="{75D0F0E3-B4D6-0C15-4D2B-8F87CF74AB97}"/>
              </a:ext>
            </a:extLst>
          </p:cNvPr>
          <p:cNvSpPr/>
          <p:nvPr/>
        </p:nvSpPr>
        <p:spPr>
          <a:xfrm>
            <a:off x="6017956" y="4309087"/>
            <a:ext cx="255522" cy="159196"/>
          </a:xfrm>
          <a:prstGeom prst="rect">
            <a:avLst/>
          </a:prstGeom>
          <a:solidFill>
            <a:schemeClr val="bg1">
              <a:lumMod val="7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25" name="Rectangle 24">
            <a:extLst>
              <a:ext uri="{FF2B5EF4-FFF2-40B4-BE49-F238E27FC236}">
                <a16:creationId xmlns:a16="http://schemas.microsoft.com/office/drawing/2014/main" id="{DAA353BC-F062-3EE3-C35D-260F770D2C64}"/>
              </a:ext>
            </a:extLst>
          </p:cNvPr>
          <p:cNvSpPr/>
          <p:nvPr/>
        </p:nvSpPr>
        <p:spPr>
          <a:xfrm>
            <a:off x="5828649" y="4401684"/>
            <a:ext cx="630024" cy="104172"/>
          </a:xfrm>
          <a:prstGeom prst="rect">
            <a:avLst/>
          </a:prstGeom>
          <a:solidFill>
            <a:schemeClr val="bg1">
              <a:lumMod val="7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26" name="Rectangle 25">
            <a:extLst>
              <a:ext uri="{FF2B5EF4-FFF2-40B4-BE49-F238E27FC236}">
                <a16:creationId xmlns:a16="http://schemas.microsoft.com/office/drawing/2014/main" id="{4F8909A5-0A4B-C58E-3F00-A0D39DA21171}"/>
              </a:ext>
            </a:extLst>
          </p:cNvPr>
          <p:cNvSpPr/>
          <p:nvPr/>
        </p:nvSpPr>
        <p:spPr>
          <a:xfrm>
            <a:off x="6040682" y="3855242"/>
            <a:ext cx="221222" cy="141329"/>
          </a:xfrm>
          <a:prstGeom prst="rect">
            <a:avLst/>
          </a:prstGeom>
          <a:solidFill>
            <a:schemeClr val="bg1">
              <a:lumMod val="7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27" name="Rectangle 26">
            <a:extLst>
              <a:ext uri="{FF2B5EF4-FFF2-40B4-BE49-F238E27FC236}">
                <a16:creationId xmlns:a16="http://schemas.microsoft.com/office/drawing/2014/main" id="{E8F32F0B-84F5-6DCA-ABBE-8B0675CAAAD3}"/>
              </a:ext>
            </a:extLst>
          </p:cNvPr>
          <p:cNvSpPr/>
          <p:nvPr/>
        </p:nvSpPr>
        <p:spPr>
          <a:xfrm>
            <a:off x="6098855" y="3996568"/>
            <a:ext cx="93602" cy="312517"/>
          </a:xfrm>
          <a:prstGeom prst="rect">
            <a:avLst/>
          </a:prstGeom>
          <a:solidFill>
            <a:schemeClr val="bg1">
              <a:lumMod val="7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28" name="Rectangle 27">
            <a:extLst>
              <a:ext uri="{FF2B5EF4-FFF2-40B4-BE49-F238E27FC236}">
                <a16:creationId xmlns:a16="http://schemas.microsoft.com/office/drawing/2014/main" id="{637A288B-AC04-6E4F-5D5B-F361913C781B}"/>
              </a:ext>
            </a:extLst>
          </p:cNvPr>
          <p:cNvSpPr/>
          <p:nvPr/>
        </p:nvSpPr>
        <p:spPr>
          <a:xfrm>
            <a:off x="5648501" y="3790485"/>
            <a:ext cx="995368" cy="90339"/>
          </a:xfrm>
          <a:prstGeom prst="rect">
            <a:avLst/>
          </a:prstGeom>
          <a:solidFill>
            <a:schemeClr val="bg1">
              <a:lumMod val="7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29" name="TextBox 28">
            <a:extLst>
              <a:ext uri="{FF2B5EF4-FFF2-40B4-BE49-F238E27FC236}">
                <a16:creationId xmlns:a16="http://schemas.microsoft.com/office/drawing/2014/main" id="{A482779E-D148-11DF-FD99-5C656B626098}"/>
              </a:ext>
            </a:extLst>
          </p:cNvPr>
          <p:cNvSpPr txBox="1"/>
          <p:nvPr/>
        </p:nvSpPr>
        <p:spPr>
          <a:xfrm>
            <a:off x="4848214" y="4473668"/>
            <a:ext cx="274532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400" dirty="0">
                <a:solidFill>
                  <a:srgbClr val="000000"/>
                </a:solidFill>
                <a:latin typeface="+mj-lt"/>
                <a:ea typeface="+mj-ea"/>
                <a:cs typeface="+mj-cs"/>
                <a:sym typeface="Arial"/>
              </a:rPr>
              <a:t>Sensitivity (/Uncertainty) Study</a:t>
            </a:r>
          </a:p>
        </p:txBody>
      </p:sp>
      <p:sp>
        <p:nvSpPr>
          <p:cNvPr id="30" name="Chord 29">
            <a:extLst>
              <a:ext uri="{FF2B5EF4-FFF2-40B4-BE49-F238E27FC236}">
                <a16:creationId xmlns:a16="http://schemas.microsoft.com/office/drawing/2014/main" id="{4B373B43-01AE-89A7-504F-00CF0B9C9054}"/>
              </a:ext>
            </a:extLst>
          </p:cNvPr>
          <p:cNvSpPr/>
          <p:nvPr/>
        </p:nvSpPr>
        <p:spPr>
          <a:xfrm>
            <a:off x="2283550" y="4505856"/>
            <a:ext cx="517523" cy="986447"/>
          </a:xfrm>
          <a:prstGeom prst="chord">
            <a:avLst>
              <a:gd name="adj1" fmla="val 1370118"/>
              <a:gd name="adj2" fmla="val 9438086"/>
            </a:avLst>
          </a:prstGeom>
          <a:gradFill flip="none" rotWithShape="1">
            <a:gsLst>
              <a:gs pos="0">
                <a:schemeClr val="bg1">
                  <a:lumMod val="75000"/>
                </a:schemeClr>
              </a:gs>
              <a:gs pos="22000">
                <a:schemeClr val="bg1">
                  <a:lumMod val="65000"/>
                </a:schemeClr>
              </a:gs>
              <a:gs pos="76000">
                <a:schemeClr val="bg1">
                  <a:lumMod val="65000"/>
                </a:schemeClr>
              </a:gs>
              <a:gs pos="48000">
                <a:schemeClr val="tx2">
                  <a:lumMod val="60000"/>
                  <a:lumOff val="40000"/>
                </a:schemeClr>
              </a:gs>
              <a:gs pos="100000">
                <a:schemeClr val="bg1">
                  <a:lumMod val="75000"/>
                </a:schemeClr>
              </a:gs>
            </a:gsLst>
            <a:lin ang="0" scaled="1"/>
            <a:tileRect/>
          </a:gradFill>
          <a:ln w="12700" cap="flat">
            <a:solidFill>
              <a:schemeClr val="tx1">
                <a:lumMod val="75000"/>
                <a:lumOff val="2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1" name="L-Shape 30">
            <a:extLst>
              <a:ext uri="{FF2B5EF4-FFF2-40B4-BE49-F238E27FC236}">
                <a16:creationId xmlns:a16="http://schemas.microsoft.com/office/drawing/2014/main" id="{0865F88D-67AF-6940-9487-54F6860A7D22}"/>
              </a:ext>
            </a:extLst>
          </p:cNvPr>
          <p:cNvSpPr/>
          <p:nvPr/>
        </p:nvSpPr>
        <p:spPr>
          <a:xfrm rot="5400000">
            <a:off x="2465387" y="4285918"/>
            <a:ext cx="509328" cy="810227"/>
          </a:xfrm>
          <a:prstGeom prst="corner">
            <a:avLst>
              <a:gd name="adj1" fmla="val 87701"/>
              <a:gd name="adj2" fmla="val 73959"/>
            </a:avLst>
          </a:prstGeom>
          <a:gradFill>
            <a:gsLst>
              <a:gs pos="0">
                <a:schemeClr val="bg1">
                  <a:lumMod val="75000"/>
                </a:schemeClr>
              </a:gs>
              <a:gs pos="17000">
                <a:schemeClr val="tx2">
                  <a:lumMod val="60000"/>
                  <a:lumOff val="40000"/>
                </a:schemeClr>
              </a:gs>
              <a:gs pos="82000">
                <a:schemeClr val="tx2">
                  <a:lumMod val="60000"/>
                  <a:lumOff val="40000"/>
                </a:schemeClr>
              </a:gs>
              <a:gs pos="48000">
                <a:schemeClr val="tx2">
                  <a:lumMod val="60000"/>
                  <a:lumOff val="40000"/>
                </a:schemeClr>
              </a:gs>
              <a:gs pos="100000">
                <a:schemeClr val="bg1">
                  <a:lumMod val="75000"/>
                </a:schemeClr>
              </a:gs>
            </a:gsLst>
            <a:lin ang="0" scaled="1"/>
          </a:gradFill>
          <a:ln w="12700"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2" name="Rectangle 31">
            <a:extLst>
              <a:ext uri="{FF2B5EF4-FFF2-40B4-BE49-F238E27FC236}">
                <a16:creationId xmlns:a16="http://schemas.microsoft.com/office/drawing/2014/main" id="{CB95E14D-5FF5-BBCA-2F8B-7D60238A89CA}"/>
              </a:ext>
            </a:extLst>
          </p:cNvPr>
          <p:cNvSpPr/>
          <p:nvPr/>
        </p:nvSpPr>
        <p:spPr>
          <a:xfrm>
            <a:off x="2173392" y="4945694"/>
            <a:ext cx="731854" cy="196769"/>
          </a:xfrm>
          <a:prstGeom prst="rect">
            <a:avLst/>
          </a:prstGeom>
          <a:solidFill>
            <a:schemeClr val="bg1">
              <a:lumMod val="6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3" name="Rectangle 32">
            <a:extLst>
              <a:ext uri="{FF2B5EF4-FFF2-40B4-BE49-F238E27FC236}">
                <a16:creationId xmlns:a16="http://schemas.microsoft.com/office/drawing/2014/main" id="{9E5E94D8-2977-13E2-6E92-569754BB84D0}"/>
              </a:ext>
            </a:extLst>
          </p:cNvPr>
          <p:cNvSpPr/>
          <p:nvPr/>
        </p:nvSpPr>
        <p:spPr>
          <a:xfrm rot="16200000">
            <a:off x="2999941" y="4445508"/>
            <a:ext cx="603378" cy="369330"/>
          </a:xfrm>
          <a:prstGeom prst="rect">
            <a:avLst/>
          </a:prstGeom>
          <a:solidFill>
            <a:schemeClr val="bg1">
              <a:lumMod val="6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4" name="L-Shape 33">
            <a:extLst>
              <a:ext uri="{FF2B5EF4-FFF2-40B4-BE49-F238E27FC236}">
                <a16:creationId xmlns:a16="http://schemas.microsoft.com/office/drawing/2014/main" id="{F187BA52-C59E-49F4-3624-C6A5A818A865}"/>
              </a:ext>
            </a:extLst>
          </p:cNvPr>
          <p:cNvSpPr/>
          <p:nvPr/>
        </p:nvSpPr>
        <p:spPr>
          <a:xfrm rot="16200000" flipH="1">
            <a:off x="9260728" y="4286919"/>
            <a:ext cx="486134" cy="808270"/>
          </a:xfrm>
          <a:prstGeom prst="corner">
            <a:avLst>
              <a:gd name="adj1" fmla="val 87701"/>
              <a:gd name="adj2" fmla="val 73959"/>
            </a:avLst>
          </a:prstGeom>
          <a:gradFill>
            <a:gsLst>
              <a:gs pos="0">
                <a:schemeClr val="bg1">
                  <a:lumMod val="75000"/>
                </a:schemeClr>
              </a:gs>
              <a:gs pos="17000">
                <a:schemeClr val="tx2">
                  <a:lumMod val="60000"/>
                  <a:lumOff val="40000"/>
                </a:schemeClr>
              </a:gs>
              <a:gs pos="81000">
                <a:schemeClr val="tx2">
                  <a:lumMod val="60000"/>
                  <a:lumOff val="40000"/>
                </a:schemeClr>
              </a:gs>
              <a:gs pos="48000">
                <a:schemeClr val="tx2">
                  <a:lumMod val="60000"/>
                  <a:lumOff val="40000"/>
                </a:schemeClr>
              </a:gs>
              <a:gs pos="100000">
                <a:schemeClr val="bg1">
                  <a:lumMod val="75000"/>
                </a:schemeClr>
              </a:gs>
            </a:gsLst>
            <a:lin ang="0" scaled="1"/>
          </a:gradFill>
          <a:ln w="12700" cap="flat">
            <a:solidFill>
              <a:schemeClr val="tx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5" name="Rectangle 34">
            <a:extLst>
              <a:ext uri="{FF2B5EF4-FFF2-40B4-BE49-F238E27FC236}">
                <a16:creationId xmlns:a16="http://schemas.microsoft.com/office/drawing/2014/main" id="{306CEE6A-C1AA-6E0F-9BED-845128DFBF33}"/>
              </a:ext>
            </a:extLst>
          </p:cNvPr>
          <p:cNvSpPr/>
          <p:nvPr/>
        </p:nvSpPr>
        <p:spPr>
          <a:xfrm rot="16200000">
            <a:off x="8615032" y="4443175"/>
            <a:ext cx="603378" cy="369330"/>
          </a:xfrm>
          <a:prstGeom prst="rect">
            <a:avLst/>
          </a:prstGeom>
          <a:solidFill>
            <a:schemeClr val="bg1">
              <a:lumMod val="6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6" name="Rectangle 123">
            <a:extLst>
              <a:ext uri="{FF2B5EF4-FFF2-40B4-BE49-F238E27FC236}">
                <a16:creationId xmlns:a16="http://schemas.microsoft.com/office/drawing/2014/main" id="{B7061DBC-3FDE-83AD-B80A-A8A5E7D90264}"/>
              </a:ext>
            </a:extLst>
          </p:cNvPr>
          <p:cNvSpPr/>
          <p:nvPr/>
        </p:nvSpPr>
        <p:spPr>
          <a:xfrm>
            <a:off x="7526509" y="4962235"/>
            <a:ext cx="1268624" cy="1347332"/>
          </a:xfrm>
          <a:prstGeom prst="rect">
            <a:avLst/>
          </a:prstGeom>
          <a:ln w="50800">
            <a:solidFill>
              <a:srgbClr val="333399"/>
            </a:solidFill>
            <a:miter lim="400000"/>
          </a:ln>
        </p:spPr>
        <p:txBody>
          <a:bodyPr lIns="45719" rIns="45719" anchor="ctr"/>
          <a:lstStyle/>
          <a:p>
            <a:pPr algn="ctr">
              <a:defRPr sz="2800">
                <a:latin typeface="Calibri"/>
                <a:ea typeface="Calibri"/>
                <a:cs typeface="Calibri"/>
                <a:sym typeface="Calibri"/>
              </a:defRPr>
            </a:pPr>
            <a:endParaRPr sz="2800"/>
          </a:p>
        </p:txBody>
      </p:sp>
      <p:sp>
        <p:nvSpPr>
          <p:cNvPr id="37" name="Shape">
            <a:extLst>
              <a:ext uri="{FF2B5EF4-FFF2-40B4-BE49-F238E27FC236}">
                <a16:creationId xmlns:a16="http://schemas.microsoft.com/office/drawing/2014/main" id="{1AD5383B-DB7A-3FDF-A876-3AA0F3224EEF}"/>
              </a:ext>
            </a:extLst>
          </p:cNvPr>
          <p:cNvSpPr/>
          <p:nvPr/>
        </p:nvSpPr>
        <p:spPr>
          <a:xfrm rot="16200731" flipV="1">
            <a:off x="5216682" y="2024370"/>
            <a:ext cx="1285469" cy="4581615"/>
          </a:xfrm>
          <a:custGeom>
            <a:avLst/>
            <a:gdLst/>
            <a:ahLst/>
            <a:cxnLst>
              <a:cxn ang="0">
                <a:pos x="wd2" y="hd2"/>
              </a:cxn>
              <a:cxn ang="5400000">
                <a:pos x="wd2" y="hd2"/>
              </a:cxn>
              <a:cxn ang="10800000">
                <a:pos x="wd2" y="hd2"/>
              </a:cxn>
              <a:cxn ang="16200000">
                <a:pos x="wd2" y="hd2"/>
              </a:cxn>
            </a:cxnLst>
            <a:rect l="0" t="0" r="r" b="b"/>
            <a:pathLst>
              <a:path w="21600" h="21600" extrusionOk="0">
                <a:moveTo>
                  <a:pt x="21600" y="3824"/>
                </a:moveTo>
                <a:lnTo>
                  <a:pt x="21600" y="21600"/>
                </a:lnTo>
                <a:moveTo>
                  <a:pt x="21600" y="9557"/>
                </a:moveTo>
                <a:lnTo>
                  <a:pt x="0" y="0"/>
                </a:lnTo>
              </a:path>
            </a:pathLst>
          </a:custGeom>
          <a:ln w="50800">
            <a:solidFill>
              <a:srgbClr val="333399"/>
            </a:solidFill>
            <a:miter lim="400000"/>
          </a:ln>
        </p:spPr>
        <p:txBody>
          <a:bodyPr lIns="45719" rIns="45719" anchor="ctr"/>
          <a:lstStyle/>
          <a:p>
            <a:pPr algn="ctr">
              <a:defRPr sz="2800">
                <a:latin typeface="Calibri"/>
                <a:ea typeface="Calibri"/>
                <a:cs typeface="Calibri"/>
                <a:sym typeface="Calibri"/>
              </a:defRPr>
            </a:pPr>
            <a:endParaRPr sz="2800"/>
          </a:p>
        </p:txBody>
      </p:sp>
      <p:sp>
        <p:nvSpPr>
          <p:cNvPr id="38" name="Chord 37">
            <a:extLst>
              <a:ext uri="{FF2B5EF4-FFF2-40B4-BE49-F238E27FC236}">
                <a16:creationId xmlns:a16="http://schemas.microsoft.com/office/drawing/2014/main" id="{C9849B1A-8B30-BBA7-8888-28F5125EA1EC}"/>
              </a:ext>
            </a:extLst>
          </p:cNvPr>
          <p:cNvSpPr/>
          <p:nvPr/>
        </p:nvSpPr>
        <p:spPr>
          <a:xfrm>
            <a:off x="9415485" y="4496211"/>
            <a:ext cx="517523" cy="986447"/>
          </a:xfrm>
          <a:prstGeom prst="chord">
            <a:avLst>
              <a:gd name="adj1" fmla="val 1370118"/>
              <a:gd name="adj2" fmla="val 9438086"/>
            </a:avLst>
          </a:prstGeom>
          <a:gradFill flip="none" rotWithShape="1">
            <a:gsLst>
              <a:gs pos="0">
                <a:schemeClr val="bg1">
                  <a:lumMod val="75000"/>
                </a:schemeClr>
              </a:gs>
              <a:gs pos="22000">
                <a:schemeClr val="bg1">
                  <a:lumMod val="65000"/>
                </a:schemeClr>
              </a:gs>
              <a:gs pos="76000">
                <a:schemeClr val="bg1">
                  <a:lumMod val="65000"/>
                </a:schemeClr>
              </a:gs>
              <a:gs pos="48000">
                <a:schemeClr val="tx2">
                  <a:lumMod val="60000"/>
                  <a:lumOff val="40000"/>
                </a:schemeClr>
              </a:gs>
              <a:gs pos="100000">
                <a:schemeClr val="bg1">
                  <a:lumMod val="75000"/>
                </a:schemeClr>
              </a:gs>
            </a:gsLst>
            <a:lin ang="0" scaled="1"/>
            <a:tileRect/>
          </a:gradFill>
          <a:ln w="12700" cap="flat">
            <a:solidFill>
              <a:schemeClr val="tx1">
                <a:lumMod val="75000"/>
                <a:lumOff val="2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sp>
        <p:nvSpPr>
          <p:cNvPr id="39" name="Rectangle 38">
            <a:extLst>
              <a:ext uri="{FF2B5EF4-FFF2-40B4-BE49-F238E27FC236}">
                <a16:creationId xmlns:a16="http://schemas.microsoft.com/office/drawing/2014/main" id="{6E1EEF48-363D-2598-45B1-F5B8262E787D}"/>
              </a:ext>
            </a:extLst>
          </p:cNvPr>
          <p:cNvSpPr/>
          <p:nvPr/>
        </p:nvSpPr>
        <p:spPr>
          <a:xfrm>
            <a:off x="9305327" y="4936049"/>
            <a:ext cx="731854" cy="196769"/>
          </a:xfrm>
          <a:prstGeom prst="rect">
            <a:avLst/>
          </a:prstGeom>
          <a:solidFill>
            <a:schemeClr val="bg1">
              <a:lumMod val="65000"/>
            </a:schemeClr>
          </a:solidFill>
          <a:ln w="12700" cap="flat">
            <a:solidFill>
              <a:schemeClr val="tx1">
                <a:lumMod val="65000"/>
                <a:lumOff val="3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solidFill>
                <a:srgbClr val="000000"/>
              </a:solidFill>
              <a:latin typeface="+mj-lt"/>
              <a:ea typeface="+mj-ea"/>
              <a:cs typeface="+mj-cs"/>
              <a:sym typeface="Arial"/>
            </a:endParaRPr>
          </a:p>
        </p:txBody>
      </p:sp>
      <p:grpSp>
        <p:nvGrpSpPr>
          <p:cNvPr id="40" name="Group 39">
            <a:extLst>
              <a:ext uri="{FF2B5EF4-FFF2-40B4-BE49-F238E27FC236}">
                <a16:creationId xmlns:a16="http://schemas.microsoft.com/office/drawing/2014/main" id="{EC132284-6B6F-ED2B-75D1-D47055178917}"/>
              </a:ext>
            </a:extLst>
          </p:cNvPr>
          <p:cNvGrpSpPr/>
          <p:nvPr/>
        </p:nvGrpSpPr>
        <p:grpSpPr>
          <a:xfrm>
            <a:off x="2233915" y="1380691"/>
            <a:ext cx="7708739" cy="2643198"/>
            <a:chOff x="1377388" y="1226916"/>
            <a:chExt cx="7708739" cy="2643198"/>
          </a:xfrm>
        </p:grpSpPr>
        <p:grpSp>
          <p:nvGrpSpPr>
            <p:cNvPr id="41" name="Group 40">
              <a:extLst>
                <a:ext uri="{FF2B5EF4-FFF2-40B4-BE49-F238E27FC236}">
                  <a16:creationId xmlns:a16="http://schemas.microsoft.com/office/drawing/2014/main" id="{69122E7A-5651-2F43-81BD-3160C0400BFE}"/>
                </a:ext>
              </a:extLst>
            </p:cNvPr>
            <p:cNvGrpSpPr/>
            <p:nvPr/>
          </p:nvGrpSpPr>
          <p:grpSpPr>
            <a:xfrm>
              <a:off x="1377388" y="1226916"/>
              <a:ext cx="7708739" cy="2307405"/>
              <a:chOff x="1377388" y="1226916"/>
              <a:chExt cx="7708739" cy="2307405"/>
            </a:xfrm>
          </p:grpSpPr>
          <p:sp>
            <p:nvSpPr>
              <p:cNvPr id="43" name="Rectangle">
                <a:extLst>
                  <a:ext uri="{FF2B5EF4-FFF2-40B4-BE49-F238E27FC236}">
                    <a16:creationId xmlns:a16="http://schemas.microsoft.com/office/drawing/2014/main" id="{D71F3FDA-A538-1647-F5E0-629C57CA2703}"/>
                  </a:ext>
                </a:extLst>
              </p:cNvPr>
              <p:cNvSpPr/>
              <p:nvPr/>
            </p:nvSpPr>
            <p:spPr>
              <a:xfrm>
                <a:off x="1377388" y="1226916"/>
                <a:ext cx="7708739" cy="2307405"/>
              </a:xfrm>
              <a:prstGeom prst="rect">
                <a:avLst/>
              </a:prstGeom>
              <a:solidFill>
                <a:schemeClr val="bg1"/>
              </a:solidFill>
              <a:ln w="50800" cap="flat">
                <a:solidFill>
                  <a:srgbClr val="333399"/>
                </a:solidFill>
                <a:prstDash val="solid"/>
                <a:miter lim="400000"/>
              </a:ln>
              <a:effectLst/>
            </p:spPr>
            <p:txBody>
              <a:bodyPr wrap="square" lIns="45719" tIns="45719" rIns="45719" bIns="45719" numCol="1" anchor="ctr">
                <a:noAutofit/>
              </a:bodyPr>
              <a:lstStyle/>
              <a:p>
                <a:pPr algn="ctr">
                  <a:defRPr sz="2800">
                    <a:latin typeface="Calibri"/>
                    <a:ea typeface="Calibri"/>
                    <a:cs typeface="Calibri"/>
                    <a:sym typeface="Calibri"/>
                  </a:defRPr>
                </a:pPr>
                <a:endParaRPr sz="2800" dirty="0"/>
              </a:p>
            </p:txBody>
          </p:sp>
          <p:pic>
            <p:nvPicPr>
              <p:cNvPr id="44" name="Picture 43">
                <a:extLst>
                  <a:ext uri="{FF2B5EF4-FFF2-40B4-BE49-F238E27FC236}">
                    <a16:creationId xmlns:a16="http://schemas.microsoft.com/office/drawing/2014/main" id="{ED08DDD1-EEFA-FE0C-3357-3C8C9606947D}"/>
                  </a:ext>
                </a:extLst>
              </p:cNvPr>
              <p:cNvPicPr>
                <a:picLocks noChangeAspect="1"/>
              </p:cNvPicPr>
              <p:nvPr/>
            </p:nvPicPr>
            <p:blipFill>
              <a:blip r:embed="rId3"/>
              <a:stretch>
                <a:fillRect/>
              </a:stretch>
            </p:blipFill>
            <p:spPr>
              <a:xfrm>
                <a:off x="7586729" y="1342663"/>
                <a:ext cx="1321772" cy="992910"/>
              </a:xfrm>
              <a:prstGeom prst="rect">
                <a:avLst/>
              </a:prstGeom>
            </p:spPr>
          </p:pic>
          <p:pic>
            <p:nvPicPr>
              <p:cNvPr id="45" name="Picture 44">
                <a:extLst>
                  <a:ext uri="{FF2B5EF4-FFF2-40B4-BE49-F238E27FC236}">
                    <a16:creationId xmlns:a16="http://schemas.microsoft.com/office/drawing/2014/main" id="{CB338846-D3B1-6375-C755-5800D4146D7F}"/>
                  </a:ext>
                </a:extLst>
              </p:cNvPr>
              <p:cNvPicPr>
                <a:picLocks noChangeAspect="1"/>
              </p:cNvPicPr>
              <p:nvPr/>
            </p:nvPicPr>
            <p:blipFill>
              <a:blip r:embed="rId4"/>
              <a:stretch>
                <a:fillRect/>
              </a:stretch>
            </p:blipFill>
            <p:spPr>
              <a:xfrm>
                <a:off x="7540827" y="2407534"/>
                <a:ext cx="1406453" cy="1055062"/>
              </a:xfrm>
              <a:prstGeom prst="rect">
                <a:avLst/>
              </a:prstGeom>
            </p:spPr>
          </p:pic>
        </p:grpSp>
        <p:sp>
          <p:nvSpPr>
            <p:cNvPr id="42" name="TextBox 41">
              <a:extLst>
                <a:ext uri="{FF2B5EF4-FFF2-40B4-BE49-F238E27FC236}">
                  <a16:creationId xmlns:a16="http://schemas.microsoft.com/office/drawing/2014/main" id="{DC41113A-1501-56A8-8DD5-D096BB98323F}"/>
                </a:ext>
              </a:extLst>
            </p:cNvPr>
            <p:cNvSpPr txBox="1"/>
            <p:nvPr/>
          </p:nvSpPr>
          <p:spPr>
            <a:xfrm>
              <a:off x="1504709" y="1284791"/>
              <a:ext cx="6840638" cy="2585323"/>
            </a:xfrm>
            <a:prstGeom prst="rect">
              <a:avLst/>
            </a:prstGeom>
            <a:noFill/>
          </p:spPr>
          <p:txBody>
            <a:bodyPr wrap="square" rtlCol="0">
              <a:spAutoFit/>
            </a:bodyPr>
            <a:lstStyle/>
            <a:p>
              <a:pPr>
                <a:defRPr sz="2400" b="1"/>
              </a:pPr>
              <a:r>
                <a:rPr lang="en-US" dirty="0">
                  <a:latin typeface="Calibri" panose="020F0502020204030204" pitchFamily="34" charset="0"/>
                  <a:cs typeface="Calibri" panose="020F0502020204030204" pitchFamily="34" charset="0"/>
                </a:rPr>
                <a:t>Validation that analytical method adequately represents reality for a given application</a:t>
              </a:r>
            </a:p>
            <a:p>
              <a:pPr>
                <a:defRPr sz="2400" b="1"/>
              </a:pPr>
              <a:r>
                <a:rPr lang="en-US" dirty="0">
                  <a:latin typeface="Calibri" panose="020F0502020204030204" pitchFamily="34" charset="0"/>
                  <a:cs typeface="Calibri" panose="020F0502020204030204" pitchFamily="34" charset="0"/>
                </a:rPr>
                <a:t>Integrated test of:</a:t>
              </a:r>
            </a:p>
            <a:p>
              <a:pPr marL="342900" indent="-342900">
                <a:buFont typeface="Arial" panose="020B0604020202020204" pitchFamily="34" charset="0"/>
                <a:buChar char="•"/>
                <a:defRPr sz="2400" b="1"/>
              </a:pPr>
              <a:r>
                <a:rPr lang="en-US" dirty="0">
                  <a:latin typeface="Calibri" panose="020F0502020204030204" pitchFamily="34" charset="0"/>
                  <a:cs typeface="Calibri" panose="020F0502020204030204" pitchFamily="34" charset="0"/>
                </a:rPr>
                <a:t>Evaluated nuclear data</a:t>
              </a:r>
            </a:p>
            <a:p>
              <a:pPr marL="342900" indent="-342900">
                <a:buFont typeface="Arial" panose="020B0604020202020204" pitchFamily="34" charset="0"/>
                <a:buChar char="•"/>
                <a:defRPr sz="2400" b="1"/>
              </a:pPr>
              <a:r>
                <a:rPr lang="en-US" dirty="0">
                  <a:latin typeface="Calibri" panose="020F0502020204030204" pitchFamily="34" charset="0"/>
                  <a:cs typeface="Calibri" panose="020F0502020204030204" pitchFamily="34" charset="0"/>
                </a:rPr>
                <a:t>Nuclear data processing codes</a:t>
              </a:r>
            </a:p>
            <a:p>
              <a:pPr marL="342900" indent="-342900">
                <a:buFont typeface="Arial" panose="020B0604020202020204" pitchFamily="34" charset="0"/>
                <a:buChar char="•"/>
                <a:defRPr sz="2400" b="1"/>
              </a:pPr>
              <a:r>
                <a:rPr lang="en-US" dirty="0">
                  <a:latin typeface="Calibri" panose="020F0502020204030204" pitchFamily="34" charset="0"/>
                  <a:cs typeface="Calibri" panose="020F0502020204030204" pitchFamily="34" charset="0"/>
                </a:rPr>
                <a:t>Transport codes</a:t>
              </a:r>
            </a:p>
            <a:p>
              <a:endParaRPr lang="en-US" dirty="0"/>
            </a:p>
          </p:txBody>
        </p:sp>
      </p:grpSp>
    </p:spTree>
    <p:extLst>
      <p:ext uri="{BB962C8B-B14F-4D97-AF65-F5344CB8AC3E}">
        <p14:creationId xmlns:p14="http://schemas.microsoft.com/office/powerpoint/2010/main" val="415764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160819 SAMSUNG EDF 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385" y="1311147"/>
            <a:ext cx="3044984" cy="228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3099" y="98908"/>
            <a:ext cx="10515600" cy="1325563"/>
          </a:xfrm>
        </p:spPr>
        <p:txBody>
          <a:bodyPr/>
          <a:lstStyle/>
          <a:p>
            <a:r>
              <a:rPr lang="en-US" dirty="0"/>
              <a:t>Integral Experiments</a:t>
            </a:r>
          </a:p>
        </p:txBody>
      </p:sp>
      <p:sp>
        <p:nvSpPr>
          <p:cNvPr id="5" name="Content Placeholder 4"/>
          <p:cNvSpPr>
            <a:spLocks noGrp="1"/>
          </p:cNvSpPr>
          <p:nvPr>
            <p:ph sz="quarter" idx="2"/>
          </p:nvPr>
        </p:nvSpPr>
        <p:spPr>
          <a:xfrm>
            <a:off x="3872356" y="1466460"/>
            <a:ext cx="5157787" cy="4480133"/>
          </a:xfrm>
        </p:spPr>
        <p:txBody>
          <a:bodyPr>
            <a:normAutofit/>
          </a:bodyPr>
          <a:lstStyle/>
          <a:p>
            <a:r>
              <a:rPr lang="en-US" dirty="0"/>
              <a:t>Tests multiple data (isotopes, reactions, energies) at once</a:t>
            </a:r>
          </a:p>
          <a:p>
            <a:pPr lvl="1"/>
            <a:r>
              <a:rPr lang="en-US" dirty="0"/>
              <a:t>May be designed to be particularly sensitive to one piece of data</a:t>
            </a:r>
          </a:p>
          <a:p>
            <a:r>
              <a:rPr lang="en-US" dirty="0"/>
              <a:t>Examples:</a:t>
            </a:r>
          </a:p>
          <a:p>
            <a:pPr lvl="1"/>
            <a:r>
              <a:rPr lang="en-US" dirty="0"/>
              <a:t>Critical assemblies</a:t>
            </a:r>
          </a:p>
          <a:p>
            <a:pPr lvl="1"/>
            <a:r>
              <a:rPr lang="en-US" dirty="0"/>
              <a:t>Subcritical assemblies</a:t>
            </a:r>
          </a:p>
          <a:p>
            <a:pPr lvl="1"/>
            <a:r>
              <a:rPr lang="en-US" dirty="0"/>
              <a:t>Reactor operation data</a:t>
            </a:r>
          </a:p>
          <a:p>
            <a:pPr lvl="1"/>
            <a:r>
              <a:rPr lang="en-US" dirty="0"/>
              <a:t>Shielding experiments</a:t>
            </a:r>
          </a:p>
          <a:p>
            <a:pPr lvl="1"/>
            <a:r>
              <a:rPr lang="en-US" dirty="0"/>
              <a:t>Post Irradiation Examination</a:t>
            </a:r>
          </a:p>
        </p:txBody>
      </p:sp>
      <p:pic>
        <p:nvPicPr>
          <p:cNvPr id="8" name="Content Placeholder 7">
            <a:extLst>
              <a:ext uri="{FF2B5EF4-FFF2-40B4-BE49-F238E27FC236}">
                <a16:creationId xmlns:a16="http://schemas.microsoft.com/office/drawing/2014/main" id="{5764362C-255F-EE41-AEB5-B79835742517}"/>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982714" y="4174722"/>
            <a:ext cx="2934251" cy="2202447"/>
          </a:xfrm>
          <a:prstGeom prst="rect">
            <a:avLst/>
          </a:prstGeom>
        </p:spPr>
      </p:pic>
      <p:grpSp>
        <p:nvGrpSpPr>
          <p:cNvPr id="13" name="Group 12">
            <a:extLst>
              <a:ext uri="{FF2B5EF4-FFF2-40B4-BE49-F238E27FC236}">
                <a16:creationId xmlns:a16="http://schemas.microsoft.com/office/drawing/2014/main" id="{93E7CBC8-0EE2-C44D-A076-A1D1ED9486FD}"/>
              </a:ext>
            </a:extLst>
          </p:cNvPr>
          <p:cNvGrpSpPr/>
          <p:nvPr/>
        </p:nvGrpSpPr>
        <p:grpSpPr>
          <a:xfrm>
            <a:off x="-9978" y="3038925"/>
            <a:ext cx="2919752" cy="1690494"/>
            <a:chOff x="7933977" y="3382479"/>
            <a:chExt cx="2517736" cy="1112193"/>
          </a:xfrm>
        </p:grpSpPr>
        <p:pic>
          <p:nvPicPr>
            <p:cNvPr id="14" name="Picture 13">
              <a:extLst>
                <a:ext uri="{FF2B5EF4-FFF2-40B4-BE49-F238E27FC236}">
                  <a16:creationId xmlns:a16="http://schemas.microsoft.com/office/drawing/2014/main" id="{53B9F255-1405-C64D-AA41-57E54EC1F2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3642" y="3382479"/>
              <a:ext cx="2478071" cy="1112193"/>
            </a:xfrm>
            <a:prstGeom prst="rect">
              <a:avLst/>
            </a:prstGeom>
          </p:spPr>
        </p:pic>
        <p:sp>
          <p:nvSpPr>
            <p:cNvPr id="15" name="TextBox 14">
              <a:extLst>
                <a:ext uri="{FF2B5EF4-FFF2-40B4-BE49-F238E27FC236}">
                  <a16:creationId xmlns:a16="http://schemas.microsoft.com/office/drawing/2014/main" id="{EF177250-4ECE-5547-96F8-FB480394FAF3}"/>
                </a:ext>
              </a:extLst>
            </p:cNvPr>
            <p:cNvSpPr txBox="1"/>
            <p:nvPr/>
          </p:nvSpPr>
          <p:spPr>
            <a:xfrm>
              <a:off x="7933977" y="3386037"/>
              <a:ext cx="1729212" cy="242133"/>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rPr>
                <a:t>NCERC – BeRP Ball</a:t>
              </a:r>
            </a:p>
          </p:txBody>
        </p:sp>
      </p:grpSp>
      <p:grpSp>
        <p:nvGrpSpPr>
          <p:cNvPr id="16" name="Group 15">
            <a:extLst>
              <a:ext uri="{FF2B5EF4-FFF2-40B4-BE49-F238E27FC236}">
                <a16:creationId xmlns:a16="http://schemas.microsoft.com/office/drawing/2014/main" id="{F428DF3D-AE54-FC46-BF09-B6F033837E6F}"/>
              </a:ext>
            </a:extLst>
          </p:cNvPr>
          <p:cNvGrpSpPr/>
          <p:nvPr/>
        </p:nvGrpSpPr>
        <p:grpSpPr>
          <a:xfrm>
            <a:off x="9491365" y="1922372"/>
            <a:ext cx="2680565" cy="2252350"/>
            <a:chOff x="6231221" y="2416173"/>
            <a:chExt cx="1729212" cy="1262403"/>
          </a:xfrm>
        </p:grpSpPr>
        <p:pic>
          <p:nvPicPr>
            <p:cNvPr id="17" name="Picture 16">
              <a:extLst>
                <a:ext uri="{FF2B5EF4-FFF2-40B4-BE49-F238E27FC236}">
                  <a16:creationId xmlns:a16="http://schemas.microsoft.com/office/drawing/2014/main" id="{C615D39B-B8A0-D643-9AEA-13B13D279F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0248" y="2424325"/>
              <a:ext cx="1631159" cy="1254251"/>
            </a:xfrm>
            <a:prstGeom prst="rect">
              <a:avLst/>
            </a:prstGeom>
          </p:spPr>
        </p:pic>
        <p:sp>
          <p:nvSpPr>
            <p:cNvPr id="18" name="TextBox 17">
              <a:extLst>
                <a:ext uri="{FF2B5EF4-FFF2-40B4-BE49-F238E27FC236}">
                  <a16:creationId xmlns:a16="http://schemas.microsoft.com/office/drawing/2014/main" id="{D247B542-2315-CB4F-AF86-F44CCFF86007}"/>
                </a:ext>
              </a:extLst>
            </p:cNvPr>
            <p:cNvSpPr txBox="1"/>
            <p:nvPr/>
          </p:nvSpPr>
          <p:spPr>
            <a:xfrm>
              <a:off x="6231221" y="2416173"/>
              <a:ext cx="1729212" cy="18328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rPr>
                <a:t>NCERC – Planet</a:t>
              </a:r>
            </a:p>
          </p:txBody>
        </p:sp>
      </p:grpSp>
      <p:pic>
        <p:nvPicPr>
          <p:cNvPr id="19" name="Image" descr="Image"/>
          <p:cNvPicPr>
            <a:picLocks noChangeAspect="1"/>
          </p:cNvPicPr>
          <p:nvPr/>
        </p:nvPicPr>
        <p:blipFill>
          <a:blip r:embed="rId7"/>
          <a:srcRect l="10015" t="16362" r="28199" b="14098"/>
          <a:stretch>
            <a:fillRect/>
          </a:stretch>
        </p:blipFill>
        <p:spPr>
          <a:xfrm>
            <a:off x="8560006" y="394307"/>
            <a:ext cx="2087552" cy="1762143"/>
          </a:xfrm>
          <a:prstGeom prst="rect">
            <a:avLst/>
          </a:prstGeom>
          <a:ln w="12700">
            <a:miter lim="400000"/>
          </a:ln>
        </p:spPr>
      </p:pic>
      <p:pic>
        <p:nvPicPr>
          <p:cNvPr id="20" name="Picture 19"/>
          <p:cNvPicPr>
            <a:picLocks noChangeAspect="1"/>
          </p:cNvPicPr>
          <p:nvPr/>
        </p:nvPicPr>
        <p:blipFill>
          <a:blip r:embed="rId8"/>
          <a:stretch>
            <a:fillRect/>
          </a:stretch>
        </p:blipFill>
        <p:spPr>
          <a:xfrm>
            <a:off x="8800054" y="3706526"/>
            <a:ext cx="2138645" cy="2618840"/>
          </a:xfrm>
          <a:prstGeom prst="rect">
            <a:avLst/>
          </a:prstGeom>
        </p:spPr>
      </p:pic>
    </p:spTree>
    <p:extLst>
      <p:ext uri="{BB962C8B-B14F-4D97-AF65-F5344CB8AC3E}">
        <p14:creationId xmlns:p14="http://schemas.microsoft.com/office/powerpoint/2010/main" val="364891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10" y="308417"/>
            <a:ext cx="8320904" cy="994172"/>
          </a:xfrm>
        </p:spPr>
        <p:txBody>
          <a:bodyPr/>
          <a:lstStyle/>
          <a:p>
            <a:r>
              <a:rPr lang="en-US" dirty="0"/>
              <a:t>Benchmarks Are Evaluated Integral Experiments</a:t>
            </a:r>
          </a:p>
        </p:txBody>
      </p:sp>
      <p:sp>
        <p:nvSpPr>
          <p:cNvPr id="5" name="Content Placeholder 4"/>
          <p:cNvSpPr>
            <a:spLocks noGrp="1"/>
          </p:cNvSpPr>
          <p:nvPr>
            <p:ph sz="quarter" idx="2"/>
          </p:nvPr>
        </p:nvSpPr>
        <p:spPr>
          <a:xfrm>
            <a:off x="440698" y="1523407"/>
            <a:ext cx="4594440" cy="4580510"/>
          </a:xfrm>
        </p:spPr>
        <p:txBody>
          <a:bodyPr>
            <a:noAutofit/>
          </a:bodyPr>
          <a:lstStyle/>
          <a:p>
            <a:pPr>
              <a:spcBef>
                <a:spcPts val="0"/>
              </a:spcBef>
            </a:pPr>
            <a:r>
              <a:rPr lang="en-US" dirty="0"/>
              <a:t>Well characterized experiments</a:t>
            </a:r>
          </a:p>
          <a:p>
            <a:pPr>
              <a:spcBef>
                <a:spcPts val="0"/>
              </a:spcBef>
            </a:pPr>
            <a:r>
              <a:rPr lang="en-US" dirty="0"/>
              <a:t>Evaluate all experimental uncertainties</a:t>
            </a:r>
          </a:p>
          <a:p>
            <a:pPr>
              <a:spcBef>
                <a:spcPts val="0"/>
              </a:spcBef>
            </a:pPr>
            <a:r>
              <a:rPr lang="en-US" dirty="0"/>
              <a:t>Bias and uncertainty for model simplifications</a:t>
            </a:r>
          </a:p>
          <a:p>
            <a:pPr lvl="1"/>
            <a:r>
              <a:rPr lang="en-US" sz="2400" dirty="0"/>
              <a:t>Geometry simplifications</a:t>
            </a:r>
          </a:p>
          <a:p>
            <a:pPr lvl="1"/>
            <a:r>
              <a:rPr lang="en-US" sz="2400" dirty="0"/>
              <a:t>Room return</a:t>
            </a:r>
          </a:p>
          <a:p>
            <a:pPr lvl="1"/>
            <a:r>
              <a:rPr lang="en-US" sz="2400" dirty="0"/>
              <a:t>Material impurities</a:t>
            </a:r>
          </a:p>
          <a:p>
            <a:pPr>
              <a:spcBef>
                <a:spcPts val="0"/>
              </a:spcBef>
            </a:pPr>
            <a:r>
              <a:rPr lang="en-US" dirty="0"/>
              <a:t>Describe benchmark model</a:t>
            </a:r>
          </a:p>
          <a:p>
            <a:pPr>
              <a:spcBef>
                <a:spcPts val="0"/>
              </a:spcBef>
            </a:pPr>
            <a:r>
              <a:rPr lang="en-US" dirty="0"/>
              <a:t>Sample calculation results</a:t>
            </a:r>
          </a:p>
          <a:p>
            <a:pPr>
              <a:spcBef>
                <a:spcPts val="0"/>
              </a:spcBef>
            </a:pPr>
            <a:r>
              <a:rPr lang="en-US" dirty="0"/>
              <a:t>Disseminate for broader use</a:t>
            </a:r>
          </a:p>
        </p:txBody>
      </p:sp>
      <p:pic>
        <p:nvPicPr>
          <p:cNvPr id="13" name="Picture 4" descr="Zero Power Plutonium Reactor Acrylic Print by Argonne National Laboratory,  Courtesy Emilio Segre Visual Archives, Physics Today Collection/american  Institute Of Physics">
            <a:extLst>
              <a:ext uri="{FF2B5EF4-FFF2-40B4-BE49-F238E27FC236}">
                <a16:creationId xmlns:a16="http://schemas.microsoft.com/office/drawing/2014/main" id="{1C080270-16B5-4540-9FE3-0475461BEFE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67647" y="1611346"/>
            <a:ext cx="3207667" cy="43928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oup of people posing for the camera&#10;&#10;Description automatically generated">
            <a:extLst>
              <a:ext uri="{FF2B5EF4-FFF2-40B4-BE49-F238E27FC236}">
                <a16:creationId xmlns:a16="http://schemas.microsoft.com/office/drawing/2014/main" id="{3D77F13D-23A9-7643-A7FC-AB82F70709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84333" y="1856950"/>
            <a:ext cx="3207667" cy="3177044"/>
          </a:xfrm>
          <a:prstGeom prst="rect">
            <a:avLst/>
          </a:prstGeom>
        </p:spPr>
      </p:pic>
      <p:sp>
        <p:nvSpPr>
          <p:cNvPr id="3" name="Right Arrow 2">
            <a:extLst>
              <a:ext uri="{FF2B5EF4-FFF2-40B4-BE49-F238E27FC236}">
                <a16:creationId xmlns:a16="http://schemas.microsoft.com/office/drawing/2014/main" id="{86117031-C54B-27AE-CBC8-846F72C05C58}"/>
              </a:ext>
            </a:extLst>
          </p:cNvPr>
          <p:cNvSpPr/>
          <p:nvPr/>
        </p:nvSpPr>
        <p:spPr bwMode="auto">
          <a:xfrm rot="21088977">
            <a:off x="8058736" y="3557470"/>
            <a:ext cx="1033153" cy="329658"/>
          </a:xfrm>
          <a:prstGeom prst="rightArrow">
            <a:avLst/>
          </a:prstGeom>
          <a:solidFill>
            <a:srgbClr val="C00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231864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771F-1AAA-EA49-8178-2E7659F3C78C}"/>
              </a:ext>
            </a:extLst>
          </p:cNvPr>
          <p:cNvSpPr>
            <a:spLocks noGrp="1"/>
          </p:cNvSpPr>
          <p:nvPr>
            <p:ph type="title"/>
          </p:nvPr>
        </p:nvSpPr>
        <p:spPr>
          <a:xfrm>
            <a:off x="409710" y="407453"/>
            <a:ext cx="7886700" cy="892941"/>
          </a:xfrm>
        </p:spPr>
        <p:txBody>
          <a:bodyPr/>
          <a:lstStyle/>
          <a:p>
            <a:r>
              <a:rPr lang="en-US" dirty="0"/>
              <a:t>Established Integral Benchmark Handbooks</a:t>
            </a:r>
          </a:p>
        </p:txBody>
      </p:sp>
      <p:sp>
        <p:nvSpPr>
          <p:cNvPr id="4" name="Content Placeholder 3">
            <a:extLst>
              <a:ext uri="{FF2B5EF4-FFF2-40B4-BE49-F238E27FC236}">
                <a16:creationId xmlns:a16="http://schemas.microsoft.com/office/drawing/2014/main" id="{12843020-FCF1-884B-BE9F-D8877EEA5AF3}"/>
              </a:ext>
            </a:extLst>
          </p:cNvPr>
          <p:cNvSpPr>
            <a:spLocks noGrp="1"/>
          </p:cNvSpPr>
          <p:nvPr>
            <p:ph sz="half" idx="2"/>
          </p:nvPr>
        </p:nvSpPr>
        <p:spPr>
          <a:xfrm>
            <a:off x="409710" y="1491765"/>
            <a:ext cx="5254820" cy="4730345"/>
          </a:xfrm>
        </p:spPr>
        <p:txBody>
          <a:bodyPr>
            <a:normAutofit fontScale="92500" lnSpcReduction="20000"/>
          </a:bodyPr>
          <a:lstStyle/>
          <a:p>
            <a:r>
              <a:rPr lang="en-US" b="1" dirty="0"/>
              <a:t>International Criticality Safety Benchmark Evaluation Project (ICSBEP) </a:t>
            </a:r>
          </a:p>
          <a:p>
            <a:pPr lvl="1"/>
            <a:r>
              <a:rPr lang="en-US" dirty="0"/>
              <a:t>&gt;5000 Critical, subcritical, and physics configurations</a:t>
            </a:r>
          </a:p>
          <a:p>
            <a:r>
              <a:rPr lang="en-US" b="1" dirty="0"/>
              <a:t>International Reactor Physics Evaluation Project (</a:t>
            </a:r>
            <a:r>
              <a:rPr lang="en-US" b="1" dirty="0" err="1"/>
              <a:t>IRPhEP</a:t>
            </a:r>
            <a:r>
              <a:rPr lang="en-US" b="1" dirty="0"/>
              <a:t>)</a:t>
            </a:r>
          </a:p>
          <a:p>
            <a:pPr lvl="1"/>
            <a:r>
              <a:rPr lang="en-US" dirty="0"/>
              <a:t>200 Reactor benchmarks</a:t>
            </a:r>
          </a:p>
          <a:p>
            <a:pPr lvl="1"/>
            <a:r>
              <a:rPr lang="en-US" dirty="0"/>
              <a:t>200 Spectra benchmarks</a:t>
            </a:r>
          </a:p>
          <a:p>
            <a:r>
              <a:rPr lang="en-US" b="1" dirty="0"/>
              <a:t>Shielding Integral Benchmark Database (SINBAD)</a:t>
            </a:r>
          </a:p>
          <a:p>
            <a:pPr lvl="1"/>
            <a:r>
              <a:rPr lang="en-US" dirty="0"/>
              <a:t>Reactor shielding (46)</a:t>
            </a:r>
          </a:p>
          <a:p>
            <a:pPr lvl="1"/>
            <a:r>
              <a:rPr lang="en-US" dirty="0"/>
              <a:t>Fusion neutronics shielding (31)</a:t>
            </a:r>
          </a:p>
          <a:p>
            <a:pPr lvl="1"/>
            <a:r>
              <a:rPr lang="en-US" dirty="0"/>
              <a:t>Accelerator shielding (23)</a:t>
            </a:r>
          </a:p>
          <a:p>
            <a:r>
              <a:rPr lang="en-US" b="1" dirty="0"/>
              <a:t>Spent Fuel Composition (</a:t>
            </a:r>
            <a:r>
              <a:rPr lang="en-US" b="1" dirty="0" err="1"/>
              <a:t>SFCompo</a:t>
            </a:r>
            <a:r>
              <a:rPr lang="en-US" b="1" dirty="0"/>
              <a:t>)</a:t>
            </a:r>
          </a:p>
          <a:p>
            <a:pPr lvl="1"/>
            <a:r>
              <a:rPr lang="en-US" dirty="0"/>
              <a:t>700 Samples</a:t>
            </a:r>
          </a:p>
          <a:p>
            <a:endParaRPr lang="en-US" dirty="0"/>
          </a:p>
        </p:txBody>
      </p:sp>
      <p:pic>
        <p:nvPicPr>
          <p:cNvPr id="1026" name="Picture 2" descr="IRPhEP Handbook cover">
            <a:extLst>
              <a:ext uri="{FF2B5EF4-FFF2-40B4-BE49-F238E27FC236}">
                <a16:creationId xmlns:a16="http://schemas.microsoft.com/office/drawing/2014/main" id="{93433431-CE7B-0C45-B115-75156C7DE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017" y="1342721"/>
            <a:ext cx="2727289" cy="27272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CFC42BA-9B49-0245-8888-2C294E5A53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001" y="1342721"/>
            <a:ext cx="2727289" cy="2604365"/>
          </a:xfrm>
          <a:prstGeom prst="rect">
            <a:avLst/>
          </a:prstGeom>
          <a:noFill/>
          <a:ln w="9525">
            <a:solidFill>
              <a:schemeClr val="tx1"/>
            </a:solidFill>
            <a:miter lim="800000"/>
            <a:headEnd/>
            <a:tailEnd/>
          </a:ln>
          <a:effectLst>
            <a:outerShdw blurRad="50800" dist="38100" dir="2700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13E1ECB-652F-0C48-A352-9872B17841F2}"/>
              </a:ext>
            </a:extLst>
          </p:cNvPr>
          <p:cNvPicPr>
            <a:picLocks noChangeAspect="1"/>
          </p:cNvPicPr>
          <p:nvPr/>
        </p:nvPicPr>
        <p:blipFill>
          <a:blip r:embed="rId4"/>
          <a:stretch>
            <a:fillRect/>
          </a:stretch>
        </p:blipFill>
        <p:spPr>
          <a:xfrm>
            <a:off x="6736474" y="4031739"/>
            <a:ext cx="4245244" cy="2324776"/>
          </a:xfrm>
          <a:prstGeom prst="rect">
            <a:avLst/>
          </a:prstGeom>
        </p:spPr>
      </p:pic>
    </p:spTree>
    <p:extLst>
      <p:ext uri="{BB962C8B-B14F-4D97-AF65-F5344CB8AC3E}">
        <p14:creationId xmlns:p14="http://schemas.microsoft.com/office/powerpoint/2010/main" val="391939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C69E-55C9-EC16-DF2D-3353DC84DAE0}"/>
              </a:ext>
            </a:extLst>
          </p:cNvPr>
          <p:cNvSpPr>
            <a:spLocks noGrp="1"/>
          </p:cNvSpPr>
          <p:nvPr>
            <p:ph type="title"/>
          </p:nvPr>
        </p:nvSpPr>
        <p:spPr>
          <a:xfrm>
            <a:off x="739775" y="104775"/>
            <a:ext cx="10515600" cy="1325563"/>
          </a:xfrm>
        </p:spPr>
        <p:txBody>
          <a:bodyPr/>
          <a:lstStyle/>
          <a:p>
            <a:r>
              <a:rPr lang="en-US" dirty="0"/>
              <a:t>Ideal Benchmark for Tritium Production:  </a:t>
            </a:r>
            <a:br>
              <a:rPr lang="en-US" dirty="0"/>
            </a:br>
            <a:r>
              <a:rPr lang="en-US" dirty="0"/>
              <a:t>Post Irradiation Examination (PIE)</a:t>
            </a:r>
          </a:p>
        </p:txBody>
      </p:sp>
      <p:pic>
        <p:nvPicPr>
          <p:cNvPr id="1026" name="Picture 2" descr="Post-Irradiation Examination Guide">
            <a:extLst>
              <a:ext uri="{FF2B5EF4-FFF2-40B4-BE49-F238E27FC236}">
                <a16:creationId xmlns:a16="http://schemas.microsoft.com/office/drawing/2014/main" id="{95764A40-3B4C-DEBA-AEF4-6508CEBDF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270" y="163013"/>
            <a:ext cx="34798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renkov Radiation, Explained | Department of Energy">
            <a:extLst>
              <a:ext uri="{FF2B5EF4-FFF2-40B4-BE49-F238E27FC236}">
                <a16:creationId xmlns:a16="http://schemas.microsoft.com/office/drawing/2014/main" id="{533C34C3-A3B2-5F6F-1E5E-4E66773D1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58" t="11868" r="30085" b="5695"/>
          <a:stretch/>
        </p:blipFill>
        <p:spPr bwMode="auto">
          <a:xfrm>
            <a:off x="8374270" y="3168566"/>
            <a:ext cx="3479800" cy="3211036"/>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AB35A001-76FC-51E5-3698-DCB4F6A569C0}"/>
              </a:ext>
            </a:extLst>
          </p:cNvPr>
          <p:cNvPicPr>
            <a:picLocks noGrp="1" noChangeAspect="1"/>
          </p:cNvPicPr>
          <p:nvPr>
            <p:ph sz="half" idx="2"/>
          </p:nvPr>
        </p:nvPicPr>
        <p:blipFill>
          <a:blip r:embed="rId4"/>
          <a:stretch>
            <a:fillRect/>
          </a:stretch>
        </p:blipFill>
        <p:spPr>
          <a:xfrm>
            <a:off x="7141819" y="2313648"/>
            <a:ext cx="3105426" cy="1249127"/>
          </a:xfrm>
        </p:spPr>
      </p:pic>
      <p:sp>
        <p:nvSpPr>
          <p:cNvPr id="9" name="Content Placeholder 4">
            <a:extLst>
              <a:ext uri="{FF2B5EF4-FFF2-40B4-BE49-F238E27FC236}">
                <a16:creationId xmlns:a16="http://schemas.microsoft.com/office/drawing/2014/main" id="{47FCB77A-8ACE-4CA1-F803-A6D271F99E8F}"/>
              </a:ext>
            </a:extLst>
          </p:cNvPr>
          <p:cNvSpPr txBox="1">
            <a:spLocks/>
          </p:cNvSpPr>
          <p:nvPr/>
        </p:nvSpPr>
        <p:spPr>
          <a:xfrm>
            <a:off x="437382" y="1331413"/>
            <a:ext cx="6629340" cy="4969996"/>
          </a:xfrm>
          <a:prstGeom prst="rect">
            <a:avLst/>
          </a:prstGeom>
        </p:spPr>
        <p:txBody>
          <a:bodyPr vert="horz" lIns="0" tIns="0" rIns="0" bIns="0" rtlCol="0">
            <a:no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spcBef>
                <a:spcPts val="0"/>
              </a:spcBef>
            </a:pPr>
            <a:r>
              <a:rPr lang="en-US" dirty="0"/>
              <a:t>Irradiate production targets or samples in a </a:t>
            </a:r>
            <a:r>
              <a:rPr lang="en-US" b="1" dirty="0"/>
              <a:t>known neutron flux </a:t>
            </a:r>
            <a:r>
              <a:rPr lang="en-US" dirty="0"/>
              <a:t>(reactor)</a:t>
            </a:r>
            <a:endParaRPr lang="en-US" b="1" dirty="0"/>
          </a:p>
          <a:p>
            <a:pPr defTabSz="914400">
              <a:spcBef>
                <a:spcPts val="0"/>
              </a:spcBef>
            </a:pPr>
            <a:r>
              <a:rPr lang="en-US" dirty="0"/>
              <a:t>After irradiation, take samples to a hot cell facility for disassembly and characterization</a:t>
            </a:r>
          </a:p>
          <a:p>
            <a:pPr defTabSz="914400">
              <a:spcBef>
                <a:spcPts val="0"/>
              </a:spcBef>
            </a:pPr>
            <a:r>
              <a:rPr lang="en-US" dirty="0"/>
              <a:t>Benchmark would be a combination of irradiation history and before and after compositions of targets</a:t>
            </a:r>
          </a:p>
          <a:p>
            <a:pPr defTabSz="914400">
              <a:spcBef>
                <a:spcPts val="0"/>
              </a:spcBef>
            </a:pPr>
            <a:r>
              <a:rPr lang="en-US" dirty="0"/>
              <a:t>Better benchmark would include reactor geometry, sample geometry, and high fidelity modeling of irradiation history</a:t>
            </a:r>
          </a:p>
          <a:p>
            <a:pPr defTabSz="914400">
              <a:spcBef>
                <a:spcPts val="0"/>
              </a:spcBef>
            </a:pPr>
            <a:r>
              <a:rPr lang="en-US" dirty="0"/>
              <a:t>No current data on </a:t>
            </a:r>
            <a:r>
              <a:rPr lang="en-US" baseline="30000" dirty="0"/>
              <a:t>3</a:t>
            </a:r>
            <a:r>
              <a:rPr lang="en-US" dirty="0"/>
              <a:t>H production in SFCOMPO, but modern PIE experiments have been conducted by PNNL (not published as benchmarks)</a:t>
            </a:r>
          </a:p>
          <a:p>
            <a:pPr lvl="1" defTabSz="914400"/>
            <a:r>
              <a:rPr lang="en-US" sz="1800" dirty="0"/>
              <a:t>TMIST experiments at the Advanced Test Reactor (ATR) at INL</a:t>
            </a:r>
          </a:p>
        </p:txBody>
      </p:sp>
    </p:spTree>
    <p:extLst>
      <p:ext uri="{BB962C8B-B14F-4D97-AF65-F5344CB8AC3E}">
        <p14:creationId xmlns:p14="http://schemas.microsoft.com/office/powerpoint/2010/main" val="75031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2C41-EEDA-5C4E-B698-2DB9321AE508}"/>
              </a:ext>
            </a:extLst>
          </p:cNvPr>
          <p:cNvSpPr>
            <a:spLocks noGrp="1"/>
          </p:cNvSpPr>
          <p:nvPr>
            <p:ph type="title"/>
          </p:nvPr>
        </p:nvSpPr>
        <p:spPr>
          <a:xfrm>
            <a:off x="757912" y="-173139"/>
            <a:ext cx="5642008" cy="1437937"/>
          </a:xfrm>
        </p:spPr>
        <p:txBody>
          <a:bodyPr>
            <a:normAutofit/>
          </a:bodyPr>
          <a:lstStyle/>
          <a:p>
            <a:br>
              <a:rPr lang="en-US" dirty="0"/>
            </a:br>
            <a:r>
              <a:rPr lang="en-US" baseline="30000" dirty="0"/>
              <a:t>6</a:t>
            </a:r>
            <a:r>
              <a:rPr lang="en-US" dirty="0"/>
              <a:t>Li Integral Experiment Planned</a:t>
            </a:r>
          </a:p>
        </p:txBody>
      </p:sp>
      <p:sp>
        <p:nvSpPr>
          <p:cNvPr id="3" name="Content Placeholder 2">
            <a:extLst>
              <a:ext uri="{FF2B5EF4-FFF2-40B4-BE49-F238E27FC236}">
                <a16:creationId xmlns:a16="http://schemas.microsoft.com/office/drawing/2014/main" id="{EEDD6FC0-A01B-6543-9E1D-03D06B544F09}"/>
              </a:ext>
            </a:extLst>
          </p:cNvPr>
          <p:cNvSpPr>
            <a:spLocks noGrp="1"/>
          </p:cNvSpPr>
          <p:nvPr>
            <p:ph sz="quarter" idx="13"/>
          </p:nvPr>
        </p:nvSpPr>
        <p:spPr>
          <a:xfrm>
            <a:off x="757911" y="1781086"/>
            <a:ext cx="5642009" cy="4484631"/>
          </a:xfrm>
        </p:spPr>
        <p:txBody>
          <a:bodyPr anchor="ctr">
            <a:normAutofit fontScale="85000" lnSpcReduction="20000"/>
          </a:bodyPr>
          <a:lstStyle/>
          <a:p>
            <a:r>
              <a:rPr lang="en-US" dirty="0"/>
              <a:t>The Nuclear Criticality Safety Program has funded the design of an integral critical experiment to test </a:t>
            </a:r>
            <a:r>
              <a:rPr lang="en-US" baseline="30000" dirty="0"/>
              <a:t>6</a:t>
            </a:r>
            <a:r>
              <a:rPr lang="en-US" dirty="0"/>
              <a:t>Li thermal absorption</a:t>
            </a:r>
          </a:p>
          <a:p>
            <a:r>
              <a:rPr lang="en-US" dirty="0"/>
              <a:t>Variation of HEU Thermal Epithermal </a:t>
            </a:r>
            <a:r>
              <a:rPr lang="en-US" dirty="0" err="1"/>
              <a:t>eXperiments</a:t>
            </a:r>
            <a:r>
              <a:rPr lang="en-US" dirty="0"/>
              <a:t> (TEX)</a:t>
            </a:r>
          </a:p>
          <a:p>
            <a:pPr lvl="1"/>
            <a:r>
              <a:rPr lang="en-US" dirty="0"/>
              <a:t>Critical experiment testbed that provides critical assemblies at multiple neutron spectra (fast, intermediate, mixed, thermal) by varying thicknesses of polyethylene moderator between HEU plates</a:t>
            </a:r>
          </a:p>
          <a:p>
            <a:pPr lvl="1"/>
            <a:r>
              <a:rPr lang="en-US" dirty="0"/>
              <a:t>Experiments conducted on Comet critical assembly machine at the National Criticality Experiments Research Center (NCERC)</a:t>
            </a:r>
          </a:p>
          <a:p>
            <a:pPr lvl="1"/>
            <a:r>
              <a:rPr lang="en-US" dirty="0"/>
              <a:t>Assemblies designed to be easily modified to test materials of interest</a:t>
            </a:r>
          </a:p>
          <a:p>
            <a:pPr lvl="1"/>
            <a:r>
              <a:rPr lang="en-US" dirty="0"/>
              <a:t>Baseline cases benchmarked as HEU-MET-MIXED-021</a:t>
            </a:r>
          </a:p>
          <a:p>
            <a:r>
              <a:rPr lang="en-US" dirty="0"/>
              <a:t>Experiment currently not scheduled for execution due to limited facility time, but could be prioritized if other programs have interest</a:t>
            </a:r>
          </a:p>
          <a:p>
            <a:endParaRPr lang="en-US" dirty="0"/>
          </a:p>
        </p:txBody>
      </p:sp>
      <p:pic>
        <p:nvPicPr>
          <p:cNvPr id="5" name="Picture 4">
            <a:extLst>
              <a:ext uri="{FF2B5EF4-FFF2-40B4-BE49-F238E27FC236}">
                <a16:creationId xmlns:a16="http://schemas.microsoft.com/office/drawing/2014/main" id="{8BC38F7F-312F-9F47-8672-B4C5CDCE6D64}"/>
              </a:ext>
            </a:extLst>
          </p:cNvPr>
          <p:cNvPicPr>
            <a:picLocks noChangeAspect="1"/>
          </p:cNvPicPr>
          <p:nvPr/>
        </p:nvPicPr>
        <p:blipFill>
          <a:blip r:embed="rId2"/>
          <a:stretch>
            <a:fillRect/>
          </a:stretch>
        </p:blipFill>
        <p:spPr>
          <a:xfrm>
            <a:off x="7436562" y="3285116"/>
            <a:ext cx="4424640" cy="3105292"/>
          </a:xfrm>
          <a:prstGeom prst="rect">
            <a:avLst/>
          </a:prstGeom>
          <a:ln>
            <a:noFill/>
          </a:ln>
          <a:effectLst>
            <a:glow rad="63500">
              <a:schemeClr val="accent1">
                <a:satMod val="175000"/>
                <a:alpha val="40000"/>
              </a:schemeClr>
            </a:glow>
            <a:softEdge rad="112500"/>
          </a:effectLst>
        </p:spPr>
      </p:pic>
      <p:pic>
        <p:nvPicPr>
          <p:cNvPr id="7" name="Picture 6">
            <a:extLst>
              <a:ext uri="{FF2B5EF4-FFF2-40B4-BE49-F238E27FC236}">
                <a16:creationId xmlns:a16="http://schemas.microsoft.com/office/drawing/2014/main" id="{121DA96D-D2AF-EB07-436E-52732C85D417}"/>
              </a:ext>
            </a:extLst>
          </p:cNvPr>
          <p:cNvPicPr>
            <a:picLocks noChangeAspect="1"/>
          </p:cNvPicPr>
          <p:nvPr/>
        </p:nvPicPr>
        <p:blipFill>
          <a:blip r:embed="rId3"/>
          <a:stretch>
            <a:fillRect/>
          </a:stretch>
        </p:blipFill>
        <p:spPr>
          <a:xfrm>
            <a:off x="7436562" y="93518"/>
            <a:ext cx="4424638" cy="3105291"/>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365391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9DD-D1AC-DE97-A789-982B2E15D611}"/>
              </a:ext>
            </a:extLst>
          </p:cNvPr>
          <p:cNvSpPr>
            <a:spLocks noGrp="1"/>
          </p:cNvSpPr>
          <p:nvPr>
            <p:ph type="title"/>
          </p:nvPr>
        </p:nvSpPr>
        <p:spPr>
          <a:xfrm>
            <a:off x="609600" y="220136"/>
            <a:ext cx="10972800" cy="1005840"/>
          </a:xfrm>
        </p:spPr>
        <p:txBody>
          <a:bodyPr anchor="ctr">
            <a:normAutofit/>
          </a:bodyPr>
          <a:lstStyle/>
          <a:p>
            <a:r>
              <a:rPr lang="en-US" dirty="0"/>
              <a:t>Upcoming Meeting- April 16-17, 2024</a:t>
            </a:r>
          </a:p>
        </p:txBody>
      </p:sp>
      <p:sp>
        <p:nvSpPr>
          <p:cNvPr id="3" name="Content Placeholder 2">
            <a:extLst>
              <a:ext uri="{FF2B5EF4-FFF2-40B4-BE49-F238E27FC236}">
                <a16:creationId xmlns:a16="http://schemas.microsoft.com/office/drawing/2014/main" id="{9117B2A6-D270-638A-E312-5549A48114CB}"/>
              </a:ext>
            </a:extLst>
          </p:cNvPr>
          <p:cNvSpPr>
            <a:spLocks noGrp="1"/>
          </p:cNvSpPr>
          <p:nvPr>
            <p:ph idx="1"/>
          </p:nvPr>
        </p:nvSpPr>
        <p:spPr>
          <a:xfrm>
            <a:off x="439387" y="1614817"/>
            <a:ext cx="5656613" cy="4881532"/>
          </a:xfrm>
        </p:spPr>
        <p:txBody>
          <a:bodyPr>
            <a:normAutofit/>
          </a:bodyPr>
          <a:lstStyle/>
          <a:p>
            <a:pPr>
              <a:lnSpc>
                <a:spcPct val="90000"/>
              </a:lnSpc>
            </a:pPr>
            <a:r>
              <a:rPr lang="en-US" sz="2000" dirty="0"/>
              <a:t>Livermore Open Valley Campus (LVOC) Building, Livermore, California, USA with virtual option</a:t>
            </a:r>
          </a:p>
          <a:p>
            <a:pPr>
              <a:lnSpc>
                <a:spcPct val="90000"/>
              </a:lnSpc>
            </a:pPr>
            <a:r>
              <a:rPr lang="en-US" sz="2000" dirty="0"/>
              <a:t>Joint meeting with SINBAD (April 18) and </a:t>
            </a:r>
            <a:r>
              <a:rPr lang="en-US" sz="2000" dirty="0" err="1"/>
              <a:t>IRPhEP</a:t>
            </a:r>
            <a:r>
              <a:rPr lang="en-US" sz="2000" dirty="0"/>
              <a:t> (April 19)</a:t>
            </a:r>
          </a:p>
          <a:p>
            <a:pPr>
              <a:lnSpc>
                <a:spcPct val="90000"/>
              </a:lnSpc>
            </a:pPr>
            <a:r>
              <a:rPr lang="en-US" sz="2000" dirty="0"/>
              <a:t>Tours of LLNL experimental facilities- Inherently Safe Subcritical Assembly (ISSA), Pulsed-Neutron Die-Away laboratory, and the National Ignition Facility (NIF)- on Wednesday afternoon</a:t>
            </a:r>
          </a:p>
          <a:p>
            <a:pPr>
              <a:lnSpc>
                <a:spcPct val="90000"/>
              </a:lnSpc>
            </a:pPr>
            <a:r>
              <a:rPr lang="en-US" sz="2000" dirty="0"/>
              <a:t>Registration Deadline March 1</a:t>
            </a:r>
          </a:p>
          <a:p>
            <a:pPr marL="0" indent="0">
              <a:lnSpc>
                <a:spcPct val="90000"/>
              </a:lnSpc>
              <a:buNone/>
            </a:pPr>
            <a:r>
              <a:rPr lang="en-US" sz="2000" dirty="0">
                <a:solidFill>
                  <a:schemeClr val="accent1">
                    <a:lumMod val="75000"/>
                  </a:schemeClr>
                </a:solidFill>
                <a:hlinkClick r:id="rId2"/>
              </a:rPr>
              <a:t>https://ncsp.llnl.gov/icsbepsinbadirphep-meetings-llnl</a:t>
            </a:r>
            <a:endParaRPr lang="en-US" sz="2000" dirty="0">
              <a:solidFill>
                <a:schemeClr val="accent1">
                  <a:lumMod val="75000"/>
                </a:schemeClr>
              </a:solidFill>
            </a:endParaRPr>
          </a:p>
        </p:txBody>
      </p:sp>
      <p:pic>
        <p:nvPicPr>
          <p:cNvPr id="1026" name="Picture 2" descr="About - Ideals in action | Lawrence Livermore National Laboratory">
            <a:extLst>
              <a:ext uri="{FF2B5EF4-FFF2-40B4-BE49-F238E27FC236}">
                <a16:creationId xmlns:a16="http://schemas.microsoft.com/office/drawing/2014/main" id="{0083801D-01CB-53C3-538E-BDCF47E3A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03" r="17726" b="1"/>
          <a:stretch/>
        </p:blipFill>
        <p:spPr bwMode="auto">
          <a:xfrm>
            <a:off x="6291532" y="1436688"/>
            <a:ext cx="5291328" cy="4881532"/>
          </a:xfrm>
          <a:prstGeom prst="rect">
            <a:avLst/>
          </a:prstGeom>
          <a:solidFill>
            <a:srgbClr val="FFFFFF"/>
          </a:solidFill>
        </p:spPr>
      </p:pic>
    </p:spTree>
    <p:extLst>
      <p:ext uri="{BB962C8B-B14F-4D97-AF65-F5344CB8AC3E}">
        <p14:creationId xmlns:p14="http://schemas.microsoft.com/office/powerpoint/2010/main" val="208282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8" id="{DB1C0C83-EB78-6D46-BC1A-C523C10D186F}" vid="{A98ECB41-1A38-724C-92E4-DB04DC15D6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E1EC974603AE042831710773229F9AA" ma:contentTypeVersion="10" ma:contentTypeDescription="Create a new document." ma:contentTypeScope="" ma:versionID="77753803a33976cb06fbf76fbcb7699b">
  <xsd:schema xmlns:xsd="http://www.w3.org/2001/XMLSchema" xmlns:xs="http://www.w3.org/2001/XMLSchema" xmlns:p="http://schemas.microsoft.com/office/2006/metadata/properties" xmlns:ns2="25ad9919-f0e0-487b-8f52-43d473122cfe" xmlns:ns3="d8cf642f-ef23-44d3-9ecc-868cfc1706e1" targetNamespace="http://schemas.microsoft.com/office/2006/metadata/properties" ma:root="true" ma:fieldsID="848cc9983d8bc7925cd570fc78bead00" ns2:_="" ns3:_="">
    <xsd:import namespace="25ad9919-f0e0-487b-8f52-43d473122cfe"/>
    <xsd:import namespace="d8cf642f-ef23-44d3-9ecc-868cfc1706e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d9919-f0e0-487b-8f52-43d473122c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cf642f-ef23-44d3-9ecc-868cfc170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25ad9919-f0e0-487b-8f52-43d473122cfe">HR3XNR2C5VZH-447583921-548</_dlc_DocId>
    <_dlc_DocIdUrl xmlns="25ad9919-f0e0-487b-8f52-43d473122cfe">
      <Url>https://doellnl.sharepoint.com/sites/projects/tidwebteam/_layouts/15/DocIdRedir.aspx?ID=HR3XNR2C5VZH-447583921-548</Url>
      <Description>HR3XNR2C5VZH-447583921-548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2453AE-5EA5-4F5E-90EB-576772223550}">
  <ds:schemaRefs>
    <ds:schemaRef ds:uri="http://schemas.microsoft.com/sharepoint/events"/>
  </ds:schemaRefs>
</ds:datastoreItem>
</file>

<file path=customXml/itemProps2.xml><?xml version="1.0" encoding="utf-8"?>
<ds:datastoreItem xmlns:ds="http://schemas.openxmlformats.org/officeDocument/2006/customXml" ds:itemID="{297E90FE-45ED-4518-89F9-6DB0AA3DB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d9919-f0e0-487b-8f52-43d473122cfe"/>
    <ds:schemaRef ds:uri="d8cf642f-ef23-44d3-9ecc-868cfc170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5FD597-8EEA-467C-8075-6A44EF5253DF}">
  <ds:schemaRefs>
    <ds:schemaRef ds:uri="http://schemas.microsoft.com/office/2006/metadata/properties"/>
    <ds:schemaRef ds:uri="http://schemas.microsoft.com/office/infopath/2007/PartnerControls"/>
    <ds:schemaRef ds:uri="25ad9919-f0e0-487b-8f52-43d473122cfe"/>
  </ds:schemaRefs>
</ds:datastoreItem>
</file>

<file path=customXml/itemProps4.xml><?xml version="1.0" encoding="utf-8"?>
<ds:datastoreItem xmlns:ds="http://schemas.openxmlformats.org/officeDocument/2006/customXml" ds:itemID="{7197ADA6-54D4-4719-BE40-D02D452C37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2015_PPT_UNC_V7</Template>
  <TotalTime>3327</TotalTime>
  <Words>568</Words>
  <Application>Microsoft Macintosh PowerPoint</Application>
  <PresentationFormat>Widescreen</PresentationFormat>
  <Paragraphs>76</Paragraphs>
  <Slides>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Lucida Grande</vt:lpstr>
      <vt:lpstr>Lucida Handwriting</vt:lpstr>
      <vt:lpstr>Open Sans</vt:lpstr>
      <vt:lpstr>Wingdings</vt:lpstr>
      <vt:lpstr>Wingdings 2</vt:lpstr>
      <vt:lpstr>2015_PPT_UNC_V7.06 (1)</vt:lpstr>
      <vt:lpstr>Integral Experiments for Tritium Production Validation</vt:lpstr>
      <vt:lpstr>Benchmarking:  Comparison to Experimental Truth</vt:lpstr>
      <vt:lpstr>Integral Experiments</vt:lpstr>
      <vt:lpstr>Benchmarks Are Evaluated Integral Experiments</vt:lpstr>
      <vt:lpstr>Established Integral Benchmark Handbooks</vt:lpstr>
      <vt:lpstr>Ideal Benchmark for Tritium Production:   Post Irradiation Examination (PIE)</vt:lpstr>
      <vt:lpstr> 6Li Integral Experiment Planned</vt:lpstr>
      <vt:lpstr>Upcoming Meeting- April 16-17,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Percher, Catherine</dc:creator>
  <cp:lastModifiedBy>Percher, Catherine</cp:lastModifiedBy>
  <cp:revision>20</cp:revision>
  <cp:lastPrinted>2018-03-02T18:21:35Z</cp:lastPrinted>
  <dcterms:created xsi:type="dcterms:W3CDTF">2023-09-20T17:17:26Z</dcterms:created>
  <dcterms:modified xsi:type="dcterms:W3CDTF">2024-02-26T20:15:51Z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0x0101008E1EC974603AE042831710773229F9AA</vt:lpwstr>
  </property>
  <property fmtid="{D5CDD505-2E9C-101B-9397-08002B2CF9AE}" pid="3" name="_dlc_DocIdItemGuid">
    <vt:lpwstr>148eea95-f773-44bc-bed5-172e2ecec85c</vt:lpwstr>
  </property>
</Properties>
</file>