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5" roundtripDataSignature="AMtx7mhQidm3ktCwYZmk8A8+cQWuFspx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customschemas.google.com/relationships/presentationmetadata" Target="metadata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/>
          <p:nvPr>
            <p:ph type="title"/>
          </p:nvPr>
        </p:nvSpPr>
        <p:spPr>
          <a:xfrm>
            <a:off x="838200" y="365125"/>
            <a:ext cx="10515600" cy="7829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3"/>
          <p:cNvSpPr txBox="1"/>
          <p:nvPr>
            <p:ph idx="1" type="body"/>
          </p:nvPr>
        </p:nvSpPr>
        <p:spPr>
          <a:xfrm>
            <a:off x="838200" y="1310640"/>
            <a:ext cx="10515600" cy="4866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F5496"/>
              </a:buClr>
              <a:buSzPts val="2400"/>
              <a:buChar char="•"/>
              <a:defRPr sz="2400">
                <a:solidFill>
                  <a:srgbClr val="2F5496"/>
                </a:solidFill>
              </a:defRPr>
            </a:lvl1pPr>
            <a:lvl2pPr indent="-355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F5496"/>
              </a:buClr>
              <a:buSzPts val="2000"/>
              <a:buChar char="•"/>
              <a:defRPr sz="2000">
                <a:solidFill>
                  <a:srgbClr val="2F5496"/>
                </a:solidFill>
              </a:defRPr>
            </a:lvl2pPr>
            <a:lvl3pPr indent="-3429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F5496"/>
              </a:buClr>
              <a:buSzPts val="1800"/>
              <a:buChar char="•"/>
              <a:defRPr sz="1800">
                <a:solidFill>
                  <a:srgbClr val="2F5496"/>
                </a:solidFill>
              </a:defRPr>
            </a:lvl3pPr>
            <a:lvl4pPr indent="-3302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F5496"/>
              </a:buClr>
              <a:buSzPts val="1600"/>
              <a:buChar char="•"/>
              <a:defRPr sz="1600">
                <a:solidFill>
                  <a:srgbClr val="2F5496"/>
                </a:solidFill>
              </a:defRPr>
            </a:lvl4pPr>
            <a:lvl5pPr indent="-3302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F5496"/>
              </a:buClr>
              <a:buSzPts val="1600"/>
              <a:buChar char="•"/>
              <a:defRPr sz="1600">
                <a:solidFill>
                  <a:srgbClr val="2F549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R&amp;D mapping</a:t>
            </a:r>
            <a:endParaRPr/>
          </a:p>
        </p:txBody>
      </p:sp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Data Fusion &amp; Source Estimation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J. Ray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Wednesday, 2023-08-16</a:t>
            </a:r>
            <a:endParaRPr/>
          </a:p>
        </p:txBody>
      </p:sp>
      <p:sp>
        <p:nvSpPr>
          <p:cNvPr id="90" name="Google Shape;90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8/16/23</a:t>
            </a:r>
            <a:endParaRPr/>
          </a:p>
        </p:txBody>
      </p:sp>
      <p:sp>
        <p:nvSpPr>
          <p:cNvPr id="91" name="Google Shape;91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0"/>
          <p:cNvSpPr txBox="1"/>
          <p:nvPr>
            <p:ph type="title"/>
          </p:nvPr>
        </p:nvSpPr>
        <p:spPr>
          <a:xfrm>
            <a:off x="838200" y="365125"/>
            <a:ext cx="10515600" cy="7829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/>
              <a:t>QSR – Constraints</a:t>
            </a:r>
            <a:endParaRPr/>
          </a:p>
        </p:txBody>
      </p:sp>
      <p:sp>
        <p:nvSpPr>
          <p:cNvPr id="161" name="Google Shape;161;p10"/>
          <p:cNvSpPr txBox="1"/>
          <p:nvPr>
            <p:ph idx="1" type="body"/>
          </p:nvPr>
        </p:nvSpPr>
        <p:spPr>
          <a:xfrm>
            <a:off x="838200" y="1310640"/>
            <a:ext cx="10515600" cy="4866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2400"/>
              <a:buChar char="•"/>
            </a:pPr>
            <a:r>
              <a:rPr lang="en-US"/>
              <a:t>How critical to do this with &lt; 1 min lag? OK to have 1 hour post-processing?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ts val="2000"/>
              <a:buChar char="•"/>
            </a:pPr>
            <a:r>
              <a:rPr lang="en-US"/>
              <a:t>Difference between laptop-level and GPU-enhanced workstation-level compute platforms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ts val="2400"/>
              <a:buChar char="•"/>
            </a:pPr>
            <a:r>
              <a:rPr lang="en-US"/>
              <a:t>How critical is it to assume we may not have network connectivity?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ts val="2000"/>
              <a:buChar char="•"/>
            </a:pPr>
            <a:r>
              <a:rPr lang="en-US"/>
              <a:t>And give up on cloud computing?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ts val="2400"/>
              <a:buChar char="•"/>
            </a:pPr>
            <a:r>
              <a:rPr lang="en-US"/>
              <a:t>What else?</a:t>
            </a:r>
            <a:endParaRPr/>
          </a:p>
        </p:txBody>
      </p:sp>
      <p:sp>
        <p:nvSpPr>
          <p:cNvPr id="162" name="Google Shape;162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8/16/23</a:t>
            </a:r>
            <a:endParaRPr/>
          </a:p>
        </p:txBody>
      </p:sp>
      <p:sp>
        <p:nvSpPr>
          <p:cNvPr id="163" name="Google Shape;16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>
            <p:ph type="title"/>
          </p:nvPr>
        </p:nvSpPr>
        <p:spPr>
          <a:xfrm>
            <a:off x="838200" y="365125"/>
            <a:ext cx="10515600" cy="7829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/>
              <a:t>Intro</a:t>
            </a:r>
            <a:endParaRPr/>
          </a:p>
        </p:txBody>
      </p:sp>
      <p:sp>
        <p:nvSpPr>
          <p:cNvPr id="97" name="Google Shape;97;p2"/>
          <p:cNvSpPr txBox="1"/>
          <p:nvPr>
            <p:ph idx="1" type="body"/>
          </p:nvPr>
        </p:nvSpPr>
        <p:spPr>
          <a:xfrm>
            <a:off x="838200" y="1310640"/>
            <a:ext cx="10515600" cy="4866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Char char="•"/>
            </a:pPr>
            <a:r>
              <a:rPr lang="en-US">
                <a:solidFill>
                  <a:srgbClr val="FF0000"/>
                </a:solidFill>
              </a:rPr>
              <a:t>R&amp;D mapping for Data Fusion and Quantitative Source Reconstruction (QSR)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ts val="2000"/>
              <a:buChar char="•"/>
            </a:pPr>
            <a:r>
              <a:rPr lang="en-US"/>
              <a:t>Figure out capabilities that we need in each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ts val="2000"/>
              <a:buChar char="•"/>
            </a:pPr>
            <a:r>
              <a:rPr lang="en-US"/>
              <a:t>What sacrifices we’re willing to make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ts val="2000"/>
              <a:buChar char="•"/>
            </a:pPr>
            <a:r>
              <a:rPr lang="en-US"/>
              <a:t>What we do NOT need to do – rather, use existing capabilities (commercial or open-source)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ts val="2400"/>
              <a:buChar char="•"/>
            </a:pPr>
            <a:r>
              <a:rPr lang="en-US">
                <a:solidFill>
                  <a:srgbClr val="FF0000"/>
                </a:solidFill>
              </a:rPr>
              <a:t>Process: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ts val="2000"/>
              <a:buChar char="•"/>
            </a:pPr>
            <a:r>
              <a:rPr lang="en-US"/>
              <a:t>Define the terms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ts val="2000"/>
              <a:buChar char="•"/>
            </a:pPr>
            <a:r>
              <a:rPr lang="en-US"/>
              <a:t>Try to “prioritize” the applications where Data Fusion / QSR might be used – establish guidelines [10 mins]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ts val="2000"/>
              <a:buChar char="•"/>
            </a:pPr>
            <a:r>
              <a:rPr lang="en-US"/>
              <a:t>Capabilities we desire [10 mins]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ts val="2000"/>
              <a:buChar char="•"/>
            </a:pPr>
            <a:r>
              <a:rPr lang="en-US"/>
              <a:t>Constraints &amp; what we give up [5 mins]</a:t>
            </a:r>
            <a:endParaRPr/>
          </a:p>
          <a:p>
            <a:pPr indent="-101600" lvl="1" marL="6858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ts val="2000"/>
              <a:buNone/>
            </a:pPr>
            <a:r>
              <a:t/>
            </a:r>
            <a:endParaRPr/>
          </a:p>
          <a:p>
            <a:pPr indent="-7620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98" name="Google Shape;9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8/16/23</a:t>
            </a:r>
            <a:endParaRPr/>
          </a:p>
        </p:txBody>
      </p:sp>
      <p:sp>
        <p:nvSpPr>
          <p:cNvPr id="99" name="Google Shape;99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 txBox="1"/>
          <p:nvPr>
            <p:ph type="title"/>
          </p:nvPr>
        </p:nvSpPr>
        <p:spPr>
          <a:xfrm>
            <a:off x="838200" y="365125"/>
            <a:ext cx="10515600" cy="7829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/>
              <a:t>Data Fusion - Definition</a:t>
            </a:r>
            <a:endParaRPr/>
          </a:p>
        </p:txBody>
      </p:sp>
      <p:sp>
        <p:nvSpPr>
          <p:cNvPr id="105" name="Google Shape;105;p3"/>
          <p:cNvSpPr txBox="1"/>
          <p:nvPr>
            <p:ph idx="1" type="body"/>
          </p:nvPr>
        </p:nvSpPr>
        <p:spPr>
          <a:xfrm>
            <a:off x="838200" y="1310640"/>
            <a:ext cx="10515600" cy="4866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Char char="•"/>
            </a:pPr>
            <a:r>
              <a:rPr lang="en-US" sz="2400">
                <a:solidFill>
                  <a:srgbClr val="FF0000"/>
                </a:solidFill>
              </a:rPr>
              <a:t>Definition: </a:t>
            </a:r>
            <a:r>
              <a:rPr lang="en-US" sz="2400"/>
              <a:t>Fusion of source &amp; localization data within a map PLUS data (camera, LIDAR etc) that contextualizes the surrounding environment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ct val="100000"/>
              <a:buChar char="•"/>
            </a:pPr>
            <a:r>
              <a:rPr lang="en-US" sz="2000"/>
              <a:t>Example 1: Identify furniture &amp; surfaces (wall, floor, table-tops) when interrogating interiors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ct val="100000"/>
              <a:buChar char="•"/>
            </a:pPr>
            <a:r>
              <a:rPr lang="en-US" sz="2000"/>
              <a:t>Example 2: Classify objects as buildings, cars etc &amp; classify surface materials in the environment around the radiation source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ct val="100000"/>
              <a:buChar char="•"/>
            </a:pPr>
            <a:r>
              <a:rPr lang="en-US" sz="2400">
                <a:solidFill>
                  <a:srgbClr val="FF0000"/>
                </a:solidFill>
              </a:rPr>
              <a:t>Benefits :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ct val="100000"/>
              <a:buChar char="•"/>
            </a:pPr>
            <a:r>
              <a:rPr lang="en-US" sz="2000"/>
              <a:t>Helps interpret, especially by non-experts, where the source is placed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ct val="100000"/>
              <a:buChar char="•"/>
            </a:pPr>
            <a:r>
              <a:rPr lang="en-US" sz="2000"/>
              <a:t>Could also provide priors for quantitative source estimation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ct val="100000"/>
              <a:buChar char="•"/>
            </a:pPr>
            <a:r>
              <a:rPr lang="en-US" sz="2000"/>
              <a:t>What else?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ct val="100000"/>
              <a:buChar char="•"/>
            </a:pPr>
            <a:r>
              <a:rPr lang="en-US">
                <a:solidFill>
                  <a:srgbClr val="FF0000"/>
                </a:solidFill>
              </a:rPr>
              <a:t>Drawback</a:t>
            </a:r>
            <a:r>
              <a:rPr lang="en-US">
                <a:solidFill>
                  <a:srgbClr val="C55A11"/>
                </a:solidFill>
              </a:rPr>
              <a:t>: 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ct val="100000"/>
              <a:buChar char="•"/>
            </a:pPr>
            <a:r>
              <a:rPr lang="en-US" sz="2000"/>
              <a:t>No quanti</a:t>
            </a:r>
            <a:r>
              <a:rPr lang="en-US"/>
              <a:t>fication, so no radiological risk estimation (dose etc)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ct val="100000"/>
              <a:buChar char="•"/>
            </a:pPr>
            <a:r>
              <a:rPr lang="en-US"/>
              <a:t>What else?</a:t>
            </a:r>
            <a:endParaRPr/>
          </a:p>
          <a:p>
            <a:pPr indent="-111125" lvl="1" marL="6858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ct val="100000"/>
              <a:buNone/>
            </a:pPr>
            <a:r>
              <a:t/>
            </a:r>
            <a:endParaRPr sz="2000"/>
          </a:p>
        </p:txBody>
      </p:sp>
      <p:sp>
        <p:nvSpPr>
          <p:cNvPr id="106" name="Google Shape;106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8/16/23</a:t>
            </a:r>
            <a:endParaRPr/>
          </a:p>
        </p:txBody>
      </p:sp>
      <p:sp>
        <p:nvSpPr>
          <p:cNvPr id="107" name="Google Shape;107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"/>
          <p:cNvSpPr txBox="1"/>
          <p:nvPr>
            <p:ph type="title"/>
          </p:nvPr>
        </p:nvSpPr>
        <p:spPr>
          <a:xfrm>
            <a:off x="838200" y="365125"/>
            <a:ext cx="10515600" cy="7829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/>
              <a:t>Data Fusion – Application prioritization</a:t>
            </a:r>
            <a:endParaRPr/>
          </a:p>
        </p:txBody>
      </p:sp>
      <p:sp>
        <p:nvSpPr>
          <p:cNvPr id="113" name="Google Shape;113;p4"/>
          <p:cNvSpPr txBox="1"/>
          <p:nvPr>
            <p:ph idx="1" type="body"/>
          </p:nvPr>
        </p:nvSpPr>
        <p:spPr>
          <a:xfrm>
            <a:off x="838200" y="1310640"/>
            <a:ext cx="10515600" cy="4866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100000"/>
              <a:buFont typeface="Arial"/>
              <a:buChar char="•"/>
            </a:pPr>
            <a:r>
              <a:rPr b="1" i="0" lang="en-US" sz="2400" u="none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Where do we see Data Fusion impacting most?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b="0" i="0" lang="en-US" sz="2400" u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Radiological search</a:t>
            </a:r>
            <a:endParaRPr b="0" i="0" sz="2400" u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ct val="100000"/>
              <a:buFont typeface="Arial"/>
              <a:buChar char="•"/>
            </a:pPr>
            <a:r>
              <a:rPr b="0" i="0" lang="en-US" sz="2000" u="none" strike="noStrike">
                <a:latin typeface="Calibri"/>
                <a:ea typeface="Calibri"/>
                <a:cs typeface="Calibri"/>
                <a:sym typeface="Calibri"/>
              </a:rPr>
              <a:t>Intelligence-driven/accidental loss/wide-area</a:t>
            </a:r>
            <a:endParaRPr b="0" i="0" sz="2000" u="none" strike="noStrike"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ct val="100000"/>
              <a:buFont typeface="Arial"/>
              <a:buChar char="•"/>
            </a:pPr>
            <a:r>
              <a:rPr b="0" i="0" lang="en-US" sz="2000" u="none" strike="noStrike">
                <a:latin typeface="Calibri"/>
                <a:ea typeface="Calibri"/>
                <a:cs typeface="Calibri"/>
                <a:sym typeface="Calibri"/>
              </a:rPr>
              <a:t>Borders/ports/undeveloped areas/urban</a:t>
            </a:r>
            <a:endParaRPr b="0" i="0" sz="2000" u="none" strike="noStrike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b="0" i="0" lang="en-US" sz="2400" u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Environmental mapping</a:t>
            </a:r>
            <a:endParaRPr b="0" i="0" sz="2400" u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ct val="100000"/>
              <a:buFont typeface="Arial"/>
              <a:buChar char="•"/>
            </a:pPr>
            <a:r>
              <a:rPr b="0" i="0" lang="en-US" sz="2000" u="none" strike="noStrike">
                <a:latin typeface="Calibri"/>
                <a:ea typeface="Calibri"/>
                <a:cs typeface="Calibri"/>
                <a:sym typeface="Calibri"/>
              </a:rPr>
              <a:t>Accident/attack, legacy contamination, geological, forensics</a:t>
            </a:r>
            <a:endParaRPr b="0" i="0" sz="2000" u="none" strike="noStrike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b="0" i="0" lang="en-US" sz="2400" u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Nuclear facilities</a:t>
            </a:r>
            <a:endParaRPr b="0" i="0" sz="2400" u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ct val="100000"/>
              <a:buFont typeface="Arial"/>
              <a:buChar char="•"/>
            </a:pPr>
            <a:r>
              <a:rPr b="0" i="0" lang="en-US" sz="2000" u="none" strike="noStrike">
                <a:latin typeface="Calibri"/>
                <a:ea typeface="Calibri"/>
                <a:cs typeface="Calibri"/>
                <a:sym typeface="Calibri"/>
              </a:rPr>
              <a:t>Operations, safeguards, inspections/compliance, decommissioning</a:t>
            </a:r>
            <a:endParaRPr b="0" i="0" sz="2000" u="none" strike="noStrike"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ct val="100000"/>
              <a:buFont typeface="Arial"/>
              <a:buChar char="•"/>
            </a:pPr>
            <a:r>
              <a:rPr b="0" i="0" lang="en-US" sz="2000" u="none" strike="noStrike">
                <a:latin typeface="Calibri"/>
                <a:ea typeface="Calibri"/>
                <a:cs typeface="Calibri"/>
                <a:sym typeface="Calibri"/>
              </a:rPr>
              <a:t>Facility familiarization, change detection, specific materials, configurations, and quantification</a:t>
            </a:r>
            <a:endParaRPr b="0" i="0" sz="2200" u="none" strike="noStrike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b="0" i="0" lang="en-US" sz="2400" u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Item inspection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ct val="100000"/>
              <a:buChar char="•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Facilities operation, radiological emergency response, treaties &amp; safeguards</a:t>
            </a:r>
            <a:endParaRPr b="0" i="0" sz="2000" u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114" name="Google Shape;11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8/16/23</a:t>
            </a:r>
            <a:endParaRPr/>
          </a:p>
        </p:txBody>
      </p:sp>
      <p:sp>
        <p:nvSpPr>
          <p:cNvPr id="115" name="Google Shape;115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 txBox="1"/>
          <p:nvPr>
            <p:ph type="title"/>
          </p:nvPr>
        </p:nvSpPr>
        <p:spPr>
          <a:xfrm>
            <a:off x="838200" y="365125"/>
            <a:ext cx="10515600" cy="7829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/>
              <a:t>Data Fusion -  Capabilities desired</a:t>
            </a:r>
            <a:endParaRPr/>
          </a:p>
        </p:txBody>
      </p:sp>
      <p:sp>
        <p:nvSpPr>
          <p:cNvPr id="121" name="Google Shape;121;p5"/>
          <p:cNvSpPr txBox="1"/>
          <p:nvPr>
            <p:ph idx="1" type="body"/>
          </p:nvPr>
        </p:nvSpPr>
        <p:spPr>
          <a:xfrm>
            <a:off x="838200" y="1310640"/>
            <a:ext cx="10515600" cy="4866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Char char="•"/>
            </a:pPr>
            <a:r>
              <a:rPr lang="en-US">
                <a:solidFill>
                  <a:srgbClr val="FF0000"/>
                </a:solidFill>
              </a:rPr>
              <a:t>What new sensors are desired?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ts val="2000"/>
              <a:buChar char="•"/>
            </a:pPr>
            <a:r>
              <a:rPr lang="en-US"/>
              <a:t>Neutron? X-ray? Camera (Visible/IR/UV)? Mass measurements? Spectral measurements?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ts val="2400"/>
              <a:buChar char="•"/>
            </a:pPr>
            <a:r>
              <a:rPr lang="en-US">
                <a:solidFill>
                  <a:srgbClr val="FF0000"/>
                </a:solidFill>
              </a:rPr>
              <a:t>What new data science capabilities do we want integrated?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ts val="2000"/>
              <a:buChar char="•"/>
            </a:pPr>
            <a:r>
              <a:rPr lang="en-US"/>
              <a:t>Change detection? 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ts val="2000"/>
              <a:buChar char="•"/>
            </a:pPr>
            <a:r>
              <a:rPr lang="en-US"/>
              <a:t>Are we going to use SDF for inventory of articles during inspection/compliance? 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ts val="1800"/>
              <a:buChar char="•"/>
            </a:pPr>
            <a:r>
              <a:rPr lang="en-US"/>
              <a:t>Will need camera &amp; character detection or RFID or QR codes. Will also need database integration for historical data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ts val="2000"/>
              <a:buChar char="•"/>
            </a:pPr>
            <a:r>
              <a:rPr lang="en-US"/>
              <a:t>Data fusion to detect humans (disaster response)?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ts val="2400"/>
              <a:buChar char="•"/>
            </a:pPr>
            <a:r>
              <a:rPr lang="en-US">
                <a:solidFill>
                  <a:srgbClr val="FF0000"/>
                </a:solidFill>
              </a:rPr>
              <a:t>How important is it to be able to automatically identify materials &amp; objects from size/texture/reflected spectra? 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ts val="2000"/>
              <a:buChar char="•"/>
            </a:pPr>
            <a:r>
              <a:rPr lang="en-US"/>
              <a:t>Is someone willing to pay to train classifiers to recognize ductwork and other unusual objects found in inspection sites?</a:t>
            </a:r>
            <a:endParaRPr/>
          </a:p>
          <a:p>
            <a:pPr indent="-101600" lvl="1" marL="6858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ts val="2000"/>
              <a:buNone/>
            </a:pPr>
            <a:r>
              <a:t/>
            </a:r>
            <a:endParaRPr/>
          </a:p>
        </p:txBody>
      </p:sp>
      <p:sp>
        <p:nvSpPr>
          <p:cNvPr id="122" name="Google Shape;122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8/16/23</a:t>
            </a:r>
            <a:endParaRPr/>
          </a:p>
        </p:txBody>
      </p:sp>
      <p:sp>
        <p:nvSpPr>
          <p:cNvPr id="123" name="Google Shape;123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"/>
          <p:cNvSpPr txBox="1"/>
          <p:nvPr>
            <p:ph type="title"/>
          </p:nvPr>
        </p:nvSpPr>
        <p:spPr>
          <a:xfrm>
            <a:off x="838200" y="365125"/>
            <a:ext cx="10515600" cy="7829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/>
              <a:t>Data Fusion – Constraints</a:t>
            </a:r>
            <a:endParaRPr/>
          </a:p>
        </p:txBody>
      </p:sp>
      <p:sp>
        <p:nvSpPr>
          <p:cNvPr id="129" name="Google Shape;129;p6"/>
          <p:cNvSpPr txBox="1"/>
          <p:nvPr>
            <p:ph idx="1" type="body"/>
          </p:nvPr>
        </p:nvSpPr>
        <p:spPr>
          <a:xfrm>
            <a:off x="838200" y="1310640"/>
            <a:ext cx="10515600" cy="4866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Char char="•"/>
            </a:pPr>
            <a:r>
              <a:rPr lang="en-US">
                <a:solidFill>
                  <a:srgbClr val="FF0000"/>
                </a:solidFill>
              </a:rPr>
              <a:t>Computational power and SWAP will be constraints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ts val="2000"/>
              <a:buChar char="•"/>
            </a:pPr>
            <a:r>
              <a:rPr lang="en-US"/>
              <a:t>Are we looking for a plug-and-play architecture, with different SDF devices being assembled for different uses?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ts val="2400"/>
              <a:buChar char="•"/>
            </a:pPr>
            <a:r>
              <a:rPr lang="en-US">
                <a:solidFill>
                  <a:srgbClr val="FF0000"/>
                </a:solidFill>
              </a:rPr>
              <a:t>What are the pieces that DOE should invest in? What should be NA-22’s deliverables?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ts val="2000"/>
              <a:buChar char="•"/>
            </a:pPr>
            <a:r>
              <a:rPr lang="en-US"/>
              <a:t>SPOT, GRI’s platform are commercial – so what do we make?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ts val="2400"/>
              <a:buChar char="•"/>
            </a:pPr>
            <a:r>
              <a:rPr lang="en-US">
                <a:solidFill>
                  <a:srgbClr val="FF0000"/>
                </a:solidFill>
              </a:rPr>
              <a:t>Are we willing to give-up on online computations for a few operations?</a:t>
            </a:r>
            <a:r>
              <a:rPr lang="en-US"/>
              <a:t> Which?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ts val="2000"/>
              <a:buChar char="•"/>
            </a:pPr>
            <a:r>
              <a:rPr lang="en-US"/>
              <a:t>Change detection?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30" name="Google Shape;130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8/16/23</a:t>
            </a:r>
            <a:endParaRPr/>
          </a:p>
        </p:txBody>
      </p:sp>
      <p:sp>
        <p:nvSpPr>
          <p:cNvPr id="131" name="Google Shape;131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"/>
          <p:cNvSpPr txBox="1"/>
          <p:nvPr>
            <p:ph type="title"/>
          </p:nvPr>
        </p:nvSpPr>
        <p:spPr>
          <a:xfrm>
            <a:off x="838200" y="365125"/>
            <a:ext cx="10515600" cy="7829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/>
              <a:t>Quantitative Source Reconstruction (QSR)</a:t>
            </a:r>
            <a:endParaRPr/>
          </a:p>
        </p:txBody>
      </p:sp>
      <p:sp>
        <p:nvSpPr>
          <p:cNvPr id="137" name="Google Shape;137;p7"/>
          <p:cNvSpPr txBox="1"/>
          <p:nvPr>
            <p:ph idx="1" type="body"/>
          </p:nvPr>
        </p:nvSpPr>
        <p:spPr>
          <a:xfrm>
            <a:off x="838200" y="1310640"/>
            <a:ext cx="10515600" cy="4866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Char char="•"/>
            </a:pPr>
            <a:r>
              <a:rPr lang="en-US">
                <a:solidFill>
                  <a:srgbClr val="FF0000"/>
                </a:solidFill>
              </a:rPr>
              <a:t>Definition: </a:t>
            </a:r>
            <a:r>
              <a:rPr lang="en-US"/>
              <a:t>Recovering source information (activity, geometry, location) from measurements. Could easily turn contextual info into priors manually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ts val="2000"/>
              <a:buChar char="•"/>
            </a:pPr>
            <a:r>
              <a:rPr lang="en-US"/>
              <a:t>Example: Vavrek’s one &amp; multiple point-source location; 2D source (field) estimation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ts val="2400"/>
              <a:buChar char="•"/>
            </a:pPr>
            <a:r>
              <a:rPr lang="en-US">
                <a:solidFill>
                  <a:srgbClr val="FF0000"/>
                </a:solidFill>
              </a:rPr>
              <a:t>Benefits: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ts val="2000"/>
              <a:buChar char="•"/>
            </a:pPr>
            <a:r>
              <a:rPr lang="en-US"/>
              <a:t>Quantitative info; can do risk estimation and attribution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ts val="2000"/>
              <a:buChar char="•"/>
            </a:pPr>
            <a:r>
              <a:rPr lang="en-US"/>
              <a:t>What else?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ts val="2400"/>
              <a:buChar char="•"/>
            </a:pPr>
            <a:r>
              <a:rPr lang="en-US">
                <a:solidFill>
                  <a:srgbClr val="FF0000"/>
                </a:solidFill>
              </a:rPr>
              <a:t>Drawback: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ts val="2000"/>
              <a:buChar char="•"/>
            </a:pPr>
            <a:r>
              <a:rPr lang="en-US"/>
              <a:t>Setup and interpretation needs expertise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ts val="2000"/>
              <a:buChar char="•"/>
            </a:pPr>
            <a:r>
              <a:rPr lang="en-US"/>
              <a:t>Can take 1-2 hours if we need to do model selection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ts val="2000"/>
              <a:buChar char="•"/>
            </a:pPr>
            <a:r>
              <a:rPr lang="en-US"/>
              <a:t>What else?</a:t>
            </a:r>
            <a:endParaRPr/>
          </a:p>
          <a:p>
            <a:pPr indent="-7620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38" name="Google Shape;13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8/16/23</a:t>
            </a:r>
            <a:endParaRPr/>
          </a:p>
        </p:txBody>
      </p:sp>
      <p:sp>
        <p:nvSpPr>
          <p:cNvPr id="139" name="Google Shape;13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8"/>
          <p:cNvSpPr txBox="1"/>
          <p:nvPr>
            <p:ph type="title"/>
          </p:nvPr>
        </p:nvSpPr>
        <p:spPr>
          <a:xfrm>
            <a:off x="838200" y="365125"/>
            <a:ext cx="10515600" cy="7829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/>
              <a:t>QSR – Application prioritization</a:t>
            </a:r>
            <a:endParaRPr/>
          </a:p>
        </p:txBody>
      </p:sp>
      <p:sp>
        <p:nvSpPr>
          <p:cNvPr id="145" name="Google Shape;145;p8"/>
          <p:cNvSpPr txBox="1"/>
          <p:nvPr>
            <p:ph idx="1" type="body"/>
          </p:nvPr>
        </p:nvSpPr>
        <p:spPr>
          <a:xfrm>
            <a:off x="838200" y="1310640"/>
            <a:ext cx="10515600" cy="4866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100000"/>
              <a:buFont typeface="Arial"/>
              <a:buChar char="•"/>
            </a:pPr>
            <a:r>
              <a:rPr b="1" i="0" lang="en-US" sz="2400" u="none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Where do we see QSR impacting most?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b="0" i="0" lang="en-US" sz="2400" u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Radiological search</a:t>
            </a:r>
            <a:endParaRPr b="0" i="0" sz="2400" u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ct val="100000"/>
              <a:buFont typeface="Arial"/>
              <a:buChar char="•"/>
            </a:pPr>
            <a:r>
              <a:rPr b="0" i="0" lang="en-US" sz="2000" u="none" strike="noStrike">
                <a:latin typeface="Calibri"/>
                <a:ea typeface="Calibri"/>
                <a:cs typeface="Calibri"/>
                <a:sym typeface="Calibri"/>
              </a:rPr>
              <a:t>Intelligence-driven/accidental loss/wide-area</a:t>
            </a:r>
            <a:endParaRPr b="0" i="0" sz="2000" u="none" strike="noStrike"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ct val="100000"/>
              <a:buFont typeface="Arial"/>
              <a:buChar char="•"/>
            </a:pPr>
            <a:r>
              <a:rPr b="0" i="0" lang="en-US" sz="2000" u="none" strike="noStrike">
                <a:latin typeface="Calibri"/>
                <a:ea typeface="Calibri"/>
                <a:cs typeface="Calibri"/>
                <a:sym typeface="Calibri"/>
              </a:rPr>
              <a:t>Borders/ports/undeveloped areas/urban</a:t>
            </a:r>
            <a:endParaRPr b="0" i="0" sz="2000" u="none" strike="noStrike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b="0" i="0" lang="en-US" sz="2400" u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Environmental mapping</a:t>
            </a:r>
            <a:endParaRPr b="0" i="0" sz="2400" u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ct val="100000"/>
              <a:buFont typeface="Arial"/>
              <a:buChar char="•"/>
            </a:pPr>
            <a:r>
              <a:rPr b="0" i="0" lang="en-US" sz="2000" u="none" strike="noStrike">
                <a:latin typeface="Calibri"/>
                <a:ea typeface="Calibri"/>
                <a:cs typeface="Calibri"/>
                <a:sym typeface="Calibri"/>
              </a:rPr>
              <a:t>Accident/attack, legacy contamination, geological, forensics</a:t>
            </a:r>
            <a:endParaRPr b="0" i="0" sz="2000" u="none" strike="noStrike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b="0" i="0" lang="en-US" sz="2400" u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Nuclear facilities</a:t>
            </a:r>
            <a:endParaRPr b="0" i="0" sz="2400" u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ct val="100000"/>
              <a:buFont typeface="Arial"/>
              <a:buChar char="•"/>
            </a:pPr>
            <a:r>
              <a:rPr b="0" i="0" lang="en-US" sz="2000" u="none" strike="noStrike">
                <a:latin typeface="Calibri"/>
                <a:ea typeface="Calibri"/>
                <a:cs typeface="Calibri"/>
                <a:sym typeface="Calibri"/>
              </a:rPr>
              <a:t>Operations, safeguards, inspections/compliance, decommissioning</a:t>
            </a:r>
            <a:endParaRPr b="0" i="0" sz="2000" u="none" strike="noStrike"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ct val="100000"/>
              <a:buFont typeface="Arial"/>
              <a:buChar char="•"/>
            </a:pPr>
            <a:r>
              <a:rPr b="0" i="0" lang="en-US" sz="2000" u="none" strike="noStrike">
                <a:latin typeface="Calibri"/>
                <a:ea typeface="Calibri"/>
                <a:cs typeface="Calibri"/>
                <a:sym typeface="Calibri"/>
              </a:rPr>
              <a:t>Facility familiarization, change detection, specific materials, configurations, and quantification</a:t>
            </a:r>
            <a:endParaRPr b="0" i="0" sz="2200" u="none" strike="noStrike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b="0" i="0" lang="en-US" sz="2400" u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Item inspection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ct val="100000"/>
              <a:buChar char="•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Facilities operation, radiological emergency response, treaties &amp; safeguards</a:t>
            </a:r>
            <a:endParaRPr b="0" i="0" sz="2000" u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146" name="Google Shape;146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8/16/23</a:t>
            </a:r>
            <a:endParaRPr/>
          </a:p>
        </p:txBody>
      </p:sp>
      <p:sp>
        <p:nvSpPr>
          <p:cNvPr id="147" name="Google Shape;147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9"/>
          <p:cNvSpPr txBox="1"/>
          <p:nvPr>
            <p:ph type="title"/>
          </p:nvPr>
        </p:nvSpPr>
        <p:spPr>
          <a:xfrm>
            <a:off x="838200" y="365125"/>
            <a:ext cx="10515600" cy="7829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/>
              <a:t>QSR – Capabilities desired</a:t>
            </a:r>
            <a:endParaRPr/>
          </a:p>
        </p:txBody>
      </p:sp>
      <p:sp>
        <p:nvSpPr>
          <p:cNvPr id="153" name="Google Shape;153;p9"/>
          <p:cNvSpPr txBox="1"/>
          <p:nvPr>
            <p:ph idx="1" type="body"/>
          </p:nvPr>
        </p:nvSpPr>
        <p:spPr>
          <a:xfrm>
            <a:off x="838200" y="1310640"/>
            <a:ext cx="10515600" cy="4866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1717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ct val="100000"/>
              <a:buChar char="•"/>
            </a:pPr>
            <a:r>
              <a:rPr lang="en-US"/>
              <a:t>How important is it to include gamma + neutrons? What else?</a:t>
            </a:r>
            <a:endParaRPr/>
          </a:p>
          <a:p>
            <a:pPr indent="-21717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ct val="100000"/>
              <a:buChar char="•"/>
            </a:pPr>
            <a:r>
              <a:rPr lang="en-US"/>
              <a:t>How important to get UQ bounds on estimates? Can we live with approximations?</a:t>
            </a:r>
            <a:endParaRPr/>
          </a:p>
          <a:p>
            <a:pPr indent="-21717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ct val="100000"/>
              <a:buChar char="•"/>
            </a:pPr>
            <a:r>
              <a:rPr lang="en-US"/>
              <a:t>How important to get isotopic composition info? (will need spectral measurements and unfolding)</a:t>
            </a:r>
            <a:endParaRPr/>
          </a:p>
          <a:p>
            <a:pPr indent="-21717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ct val="100000"/>
              <a:buChar char="•"/>
            </a:pPr>
            <a:r>
              <a:rPr lang="en-US"/>
              <a:t>How important is it to automatically extract priors from contextual data? </a:t>
            </a:r>
            <a:endParaRPr/>
          </a:p>
          <a:p>
            <a:pPr indent="-219075" lvl="1" marL="6858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ct val="100000"/>
              <a:buChar char="•"/>
            </a:pPr>
            <a:r>
              <a:rPr lang="en-US"/>
              <a:t>QSE will be done by experts – simply OK to provide search facilities for objects recognized during Data Fusion?</a:t>
            </a:r>
            <a:endParaRPr/>
          </a:p>
          <a:p>
            <a:pPr indent="-21717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ct val="100000"/>
              <a:buChar char="•"/>
            </a:pPr>
            <a:r>
              <a:rPr lang="en-US"/>
              <a:t>How important is it to acquire data autonomously versus manual? </a:t>
            </a:r>
            <a:endParaRPr/>
          </a:p>
          <a:p>
            <a:pPr indent="-242569" lvl="1" marL="6858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ct val="120000"/>
              <a:buChar char="•"/>
            </a:pPr>
            <a:r>
              <a:rPr lang="en-US"/>
              <a:t>What kind of path planning do we need for good reconstruction (Design of Experiments)? Do we envision a swarm of robots acquiring data? </a:t>
            </a:r>
            <a:endParaRPr/>
          </a:p>
          <a:p>
            <a:pPr indent="-21717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ct val="100000"/>
              <a:buChar char="•"/>
            </a:pPr>
            <a:r>
              <a:rPr lang="en-US"/>
              <a:t>What else?</a:t>
            </a:r>
            <a:endParaRPr/>
          </a:p>
          <a:p>
            <a:pPr indent="-101600" lvl="1" marL="6858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5496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154" name="Google Shape;15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8/16/23</a:t>
            </a:r>
            <a:endParaRPr/>
          </a:p>
        </p:txBody>
      </p:sp>
      <p:sp>
        <p:nvSpPr>
          <p:cNvPr id="155" name="Google Shape;155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2023-08-16T14:05:50Z</dcterms:created>
  <dc:creator>Jaideep Ray</dc:creator>
</cp:coreProperties>
</file>