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61" r:id="rId8"/>
    <p:sldId id="260" r:id="rId9"/>
    <p:sldId id="262" r:id="rId10"/>
    <p:sldId id="259" r:id="rId1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5161" autoAdjust="0"/>
  </p:normalViewPr>
  <p:slideViewPr>
    <p:cSldViewPr snapToGrid="0" showGuides="1">
      <p:cViewPr varScale="1">
        <p:scale>
          <a:sx n="89" d="100"/>
          <a:sy n="89" d="100"/>
        </p:scale>
        <p:origin x="1992" y="1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8/14/23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8/14/23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Open slide master to edit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EF93-DE48-5442-870D-943F37571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SDF Technology Qualification &amp; Datasets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73FE8-692F-1E45-8F88-6FBEEB088B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43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42536-55D2-355B-AB8B-F8AA01A4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SDF Technology Qualification: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4915E-8DFE-19F0-3FF1-02FA3E3EC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2799638"/>
            <a:ext cx="11430000" cy="4267083"/>
          </a:xfrm>
        </p:spPr>
        <p:txBody>
          <a:bodyPr/>
          <a:lstStyle/>
          <a:p>
            <a:r>
              <a:rPr lang="en-US" dirty="0"/>
              <a:t>What are the application areas?</a:t>
            </a:r>
          </a:p>
          <a:p>
            <a:r>
              <a:rPr lang="en-US" dirty="0"/>
              <a:t>Benchmark Datasets:</a:t>
            </a:r>
          </a:p>
          <a:p>
            <a:pPr lvl="1"/>
            <a:r>
              <a:rPr lang="en-US" dirty="0"/>
              <a:t>Need published datasets for the community to train and evaluate approaches using a common benchmark</a:t>
            </a:r>
          </a:p>
          <a:p>
            <a:r>
              <a:rPr lang="en-US" dirty="0"/>
              <a:t>Evaluation Metrics:</a:t>
            </a:r>
          </a:p>
          <a:p>
            <a:pPr lvl="1"/>
            <a:r>
              <a:rPr lang="en-US" dirty="0"/>
              <a:t>How do we evaluate different approaches?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473620-2126-4F2B-7144-3121BD4D70F1}"/>
              </a:ext>
            </a:extLst>
          </p:cNvPr>
          <p:cNvSpPr/>
          <p:nvPr/>
        </p:nvSpPr>
        <p:spPr>
          <a:xfrm>
            <a:off x="448055" y="1012598"/>
            <a:ext cx="11325162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To develop and get scene-data-fusion into the field, the community needs common benchmark datasets and evaluation metrics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develop/refine technologies, 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communicate their efficacy to end users.</a:t>
            </a:r>
          </a:p>
        </p:txBody>
      </p:sp>
    </p:spTree>
    <p:extLst>
      <p:ext uri="{BB962C8B-B14F-4D97-AF65-F5344CB8AC3E}">
        <p14:creationId xmlns:p14="http://schemas.microsoft.com/office/powerpoint/2010/main" val="691111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0451-87F5-9F86-903C-88C339444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SDF Technology Qualification – Application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F2286-D2CB-8AF9-D0E1-383827307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4" y="1501486"/>
            <a:ext cx="11430000" cy="4047778"/>
          </a:xfrm>
        </p:spPr>
        <p:txBody>
          <a:bodyPr/>
          <a:lstStyle/>
          <a:p>
            <a:r>
              <a:rPr lang="en-US" sz="2400" dirty="0"/>
              <a:t>Potential Application Areas (from Day 1)</a:t>
            </a:r>
          </a:p>
          <a:p>
            <a:pPr lvl="1"/>
            <a:r>
              <a:rPr lang="en-US" sz="2000" dirty="0"/>
              <a:t>Radiological Search</a:t>
            </a:r>
          </a:p>
          <a:p>
            <a:pPr lvl="2"/>
            <a:r>
              <a:rPr lang="en-US" sz="1800" dirty="0"/>
              <a:t>Wide-area search, set locations (borders, ports, </a:t>
            </a:r>
            <a:r>
              <a:rPr lang="en-US" sz="1800" dirty="0" err="1"/>
              <a:t>etc</a:t>
            </a:r>
            <a:r>
              <a:rPr lang="en-US" sz="1800" dirty="0"/>
              <a:t>).</a:t>
            </a:r>
          </a:p>
          <a:p>
            <a:pPr lvl="1"/>
            <a:r>
              <a:rPr lang="en-US" sz="2000" dirty="0"/>
              <a:t>Environmental Mapping &amp; Consequence Management</a:t>
            </a:r>
          </a:p>
          <a:p>
            <a:pPr lvl="2"/>
            <a:r>
              <a:rPr lang="en-US" sz="1800" dirty="0"/>
              <a:t>Accident/attacks, legacy contamination, geological</a:t>
            </a:r>
          </a:p>
          <a:p>
            <a:pPr lvl="1"/>
            <a:r>
              <a:rPr lang="en-US" sz="2000" dirty="0"/>
              <a:t>Nuclear Facilities</a:t>
            </a:r>
          </a:p>
          <a:p>
            <a:pPr lvl="2"/>
            <a:r>
              <a:rPr lang="en-US" sz="1800" dirty="0"/>
              <a:t>Operations, safeguards, inspections/compliance, decommissioning</a:t>
            </a:r>
          </a:p>
          <a:p>
            <a:pPr lvl="2"/>
            <a:r>
              <a:rPr lang="en-US" sz="1800" dirty="0"/>
              <a:t>Criticality safety and stockpile stewardship</a:t>
            </a:r>
          </a:p>
          <a:p>
            <a:pPr lvl="2"/>
            <a:r>
              <a:rPr lang="en-US" sz="1800" dirty="0"/>
              <a:t>Facility familiarization, change detection, specific materials, configurations, and quantification</a:t>
            </a:r>
          </a:p>
          <a:p>
            <a:pPr lvl="1"/>
            <a:r>
              <a:rPr lang="en-US" sz="2000" dirty="0"/>
              <a:t>Emergency Response</a:t>
            </a:r>
          </a:p>
          <a:p>
            <a:r>
              <a:rPr lang="en-US" sz="2400" dirty="0"/>
              <a:t>How would one use this technology in each area?</a:t>
            </a:r>
          </a:p>
          <a:p>
            <a:r>
              <a:rPr lang="en-US" sz="2400" dirty="0"/>
              <a:t>How would qualification vary between application area?</a:t>
            </a:r>
          </a:p>
          <a:p>
            <a:pPr lvl="1"/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8F0847-945B-E8E8-F1CB-FE90C3F4D448}"/>
              </a:ext>
            </a:extLst>
          </p:cNvPr>
          <p:cNvSpPr/>
          <p:nvPr/>
        </p:nvSpPr>
        <p:spPr>
          <a:xfrm>
            <a:off x="448054" y="1012598"/>
            <a:ext cx="1131987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Question:  What are the potential application areas for scene data fusion? </a:t>
            </a:r>
          </a:p>
        </p:txBody>
      </p:sp>
    </p:spTree>
    <p:extLst>
      <p:ext uri="{BB962C8B-B14F-4D97-AF65-F5344CB8AC3E}">
        <p14:creationId xmlns:p14="http://schemas.microsoft.com/office/powerpoint/2010/main" val="2940598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502B3-CA6C-6523-3922-AE62CAA26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SDF Technology Qualification – Application Areas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9E1E35C-CC9F-0513-3208-FF3B6C5F5C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520246"/>
              </p:ext>
            </p:extLst>
          </p:nvPr>
        </p:nvGraphicFramePr>
        <p:xfrm>
          <a:off x="292827" y="928746"/>
          <a:ext cx="10560879" cy="5515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0293">
                  <a:extLst>
                    <a:ext uri="{9D8B030D-6E8A-4147-A177-3AD203B41FA5}">
                      <a16:colId xmlns:a16="http://schemas.microsoft.com/office/drawing/2014/main" val="154195150"/>
                    </a:ext>
                  </a:extLst>
                </a:gridCol>
                <a:gridCol w="2814799">
                  <a:extLst>
                    <a:ext uri="{9D8B030D-6E8A-4147-A177-3AD203B41FA5}">
                      <a16:colId xmlns:a16="http://schemas.microsoft.com/office/drawing/2014/main" val="2371599325"/>
                    </a:ext>
                  </a:extLst>
                </a:gridCol>
                <a:gridCol w="4225787">
                  <a:extLst>
                    <a:ext uri="{9D8B030D-6E8A-4147-A177-3AD203B41FA5}">
                      <a16:colId xmlns:a16="http://schemas.microsoft.com/office/drawing/2014/main" val="2901696556"/>
                    </a:ext>
                  </a:extLst>
                </a:gridCol>
              </a:tblGrid>
              <a:tr h="593112">
                <a:tc>
                  <a:txBody>
                    <a:bodyPr/>
                    <a:lstStyle/>
                    <a:p>
                      <a:r>
                        <a:rPr lang="en-US" dirty="0"/>
                        <a:t>Application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Primary Observables/Reported Quantities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 Qualification Areas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971352"/>
                  </a:ext>
                </a:extLst>
              </a:tr>
              <a:tr h="586706">
                <a:tc>
                  <a:txBody>
                    <a:bodyPr/>
                    <a:lstStyle/>
                    <a:p>
                      <a:r>
                        <a:rPr lang="en-US" dirty="0"/>
                        <a:t>Radiological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659099"/>
                  </a:ext>
                </a:extLst>
              </a:tr>
              <a:tr h="1012671">
                <a:tc>
                  <a:txBody>
                    <a:bodyPr/>
                    <a:lstStyle/>
                    <a:p>
                      <a:r>
                        <a:rPr lang="en-US" dirty="0"/>
                        <a:t>Consequence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330048"/>
                  </a:ext>
                </a:extLst>
              </a:tr>
              <a:tr h="586706">
                <a:tc>
                  <a:txBody>
                    <a:bodyPr/>
                    <a:lstStyle/>
                    <a:p>
                      <a:r>
                        <a:rPr lang="en-US" dirty="0"/>
                        <a:t>Nuclear Facilities (Domestic)</a:t>
                      </a:r>
                    </a:p>
                    <a:p>
                      <a:r>
                        <a:rPr lang="en-US" dirty="0"/>
                        <a:t>Crit safety, stockpile stewardship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68110"/>
                  </a:ext>
                </a:extLst>
              </a:tr>
              <a:tr h="586706">
                <a:tc>
                  <a:txBody>
                    <a:bodyPr/>
                    <a:lstStyle/>
                    <a:p>
                      <a:r>
                        <a:rPr lang="en-US" dirty="0"/>
                        <a:t>Nuclear Facilities (Foreign)</a:t>
                      </a:r>
                    </a:p>
                    <a:p>
                      <a:r>
                        <a:rPr lang="en-US" dirty="0"/>
                        <a:t>Safeguards, verification teams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043980"/>
                  </a:ext>
                </a:extLst>
              </a:tr>
              <a:tr h="586706">
                <a:tc>
                  <a:txBody>
                    <a:bodyPr/>
                    <a:lstStyle/>
                    <a:p>
                      <a:r>
                        <a:rPr lang="en-US" dirty="0"/>
                        <a:t>Emergency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957370"/>
                  </a:ext>
                </a:extLst>
              </a:tr>
              <a:tr h="586706">
                <a:tc>
                  <a:txBody>
                    <a:bodyPr/>
                    <a:lstStyle/>
                    <a:p>
                      <a:r>
                        <a:rPr lang="en-US" dirty="0"/>
                        <a:t>Others?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290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211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BA69F-ED03-D29A-9BBB-18C6300C5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SDF Technology Qualification – Evaluation Metrics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8752B-0073-CB3E-9D9B-66655C9AA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36" y="2160145"/>
            <a:ext cx="11430000" cy="4047778"/>
          </a:xfrm>
        </p:spPr>
        <p:txBody>
          <a:bodyPr/>
          <a:lstStyle/>
          <a:p>
            <a:r>
              <a:rPr lang="en-US" dirty="0"/>
              <a:t>How should we evaluate scene data fusion technologies?</a:t>
            </a:r>
          </a:p>
          <a:p>
            <a:pPr lvl="1"/>
            <a:r>
              <a:rPr lang="en-US" dirty="0"/>
              <a:t>Efficacy – what does that mean for a SDF technology?</a:t>
            </a:r>
          </a:p>
          <a:p>
            <a:pPr lvl="2"/>
            <a:r>
              <a:rPr lang="en-US" dirty="0"/>
              <a:t>What is needed for each application?  </a:t>
            </a:r>
          </a:p>
          <a:p>
            <a:pPr lvl="2"/>
            <a:r>
              <a:rPr lang="en-US" dirty="0"/>
              <a:t>What is the minimum uncertainty?</a:t>
            </a:r>
          </a:p>
          <a:p>
            <a:pPr lvl="2"/>
            <a:r>
              <a:rPr lang="en-US" dirty="0"/>
              <a:t>Radiation quantification?</a:t>
            </a:r>
          </a:p>
          <a:p>
            <a:pPr lvl="2"/>
            <a:r>
              <a:rPr lang="en-US" dirty="0"/>
              <a:t>Mapping accuracy?  </a:t>
            </a:r>
          </a:p>
          <a:p>
            <a:pPr lvl="1"/>
            <a:r>
              <a:rPr lang="en-US" dirty="0"/>
              <a:t>Improvement over currently deployed techniques</a:t>
            </a:r>
          </a:p>
          <a:p>
            <a:pPr lvl="1"/>
            <a:r>
              <a:rPr lang="en-US" dirty="0" err="1"/>
              <a:t>Fieldability</a:t>
            </a:r>
            <a:r>
              <a:rPr lang="en-US" dirty="0"/>
              <a:t> – cost and difficulty to implement</a:t>
            </a:r>
          </a:p>
          <a:p>
            <a:pPr lvl="1"/>
            <a:endParaRPr lang="en-US" dirty="0"/>
          </a:p>
          <a:p>
            <a:r>
              <a:rPr lang="en-US" dirty="0"/>
              <a:t>Do we need formal standards?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7852C2-CC4D-C725-44F9-8083405A363B}"/>
              </a:ext>
            </a:extLst>
          </p:cNvPr>
          <p:cNvSpPr/>
          <p:nvPr/>
        </p:nvSpPr>
        <p:spPr>
          <a:xfrm>
            <a:off x="448055" y="1012598"/>
            <a:ext cx="1132516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Question: How do we evaluate various methodologies and communicate their efficacy to end users?</a:t>
            </a:r>
          </a:p>
        </p:txBody>
      </p:sp>
    </p:spTree>
    <p:extLst>
      <p:ext uri="{BB962C8B-B14F-4D97-AF65-F5344CB8AC3E}">
        <p14:creationId xmlns:p14="http://schemas.microsoft.com/office/powerpoint/2010/main" val="1272844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502B3-CA6C-6523-3922-AE62CAA26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SDF Technology Qualification – Application Areas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9E1E35C-CC9F-0513-3208-FF3B6C5F5C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222956"/>
              </p:ext>
            </p:extLst>
          </p:nvPr>
        </p:nvGraphicFramePr>
        <p:xfrm>
          <a:off x="292827" y="928746"/>
          <a:ext cx="11794398" cy="5515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4747">
                  <a:extLst>
                    <a:ext uri="{9D8B030D-6E8A-4147-A177-3AD203B41FA5}">
                      <a16:colId xmlns:a16="http://schemas.microsoft.com/office/drawing/2014/main" val="154195150"/>
                    </a:ext>
                  </a:extLst>
                </a:gridCol>
                <a:gridCol w="2754393">
                  <a:extLst>
                    <a:ext uri="{9D8B030D-6E8A-4147-A177-3AD203B41FA5}">
                      <a16:colId xmlns:a16="http://schemas.microsoft.com/office/drawing/2014/main" val="2371599325"/>
                    </a:ext>
                  </a:extLst>
                </a:gridCol>
                <a:gridCol w="2797629">
                  <a:extLst>
                    <a:ext uri="{9D8B030D-6E8A-4147-A177-3AD203B41FA5}">
                      <a16:colId xmlns:a16="http://schemas.microsoft.com/office/drawing/2014/main" val="2901696556"/>
                    </a:ext>
                  </a:extLst>
                </a:gridCol>
                <a:gridCol w="2797629">
                  <a:extLst>
                    <a:ext uri="{9D8B030D-6E8A-4147-A177-3AD203B41FA5}">
                      <a16:colId xmlns:a16="http://schemas.microsoft.com/office/drawing/2014/main" val="2579500635"/>
                    </a:ext>
                  </a:extLst>
                </a:gridCol>
              </a:tblGrid>
              <a:tr h="593112">
                <a:tc>
                  <a:txBody>
                    <a:bodyPr/>
                    <a:lstStyle/>
                    <a:p>
                      <a:r>
                        <a:rPr lang="en-US" dirty="0"/>
                        <a:t>Application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Primary Observables/Reported Quantities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 Qualification Areas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 Qualification Metrics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971352"/>
                  </a:ext>
                </a:extLst>
              </a:tr>
              <a:tr h="586706">
                <a:tc>
                  <a:txBody>
                    <a:bodyPr/>
                    <a:lstStyle/>
                    <a:p>
                      <a:r>
                        <a:rPr lang="en-US" dirty="0"/>
                        <a:t>Radiological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659099"/>
                  </a:ext>
                </a:extLst>
              </a:tr>
              <a:tr h="1012671">
                <a:tc>
                  <a:txBody>
                    <a:bodyPr/>
                    <a:lstStyle/>
                    <a:p>
                      <a:r>
                        <a:rPr lang="en-US" dirty="0"/>
                        <a:t>Consequence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330048"/>
                  </a:ext>
                </a:extLst>
              </a:tr>
              <a:tr h="586706">
                <a:tc>
                  <a:txBody>
                    <a:bodyPr/>
                    <a:lstStyle/>
                    <a:p>
                      <a:r>
                        <a:rPr lang="en-US" dirty="0"/>
                        <a:t>Nuclear Facilities (Domestic)</a:t>
                      </a:r>
                    </a:p>
                    <a:p>
                      <a:r>
                        <a:rPr lang="en-US" dirty="0"/>
                        <a:t>Crit safety, stockpile stewardship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68110"/>
                  </a:ext>
                </a:extLst>
              </a:tr>
              <a:tr h="586706">
                <a:tc>
                  <a:txBody>
                    <a:bodyPr/>
                    <a:lstStyle/>
                    <a:p>
                      <a:r>
                        <a:rPr lang="en-US" dirty="0"/>
                        <a:t>Nuclear Facilities (Foreign)</a:t>
                      </a:r>
                    </a:p>
                    <a:p>
                      <a:r>
                        <a:rPr lang="en-US" dirty="0"/>
                        <a:t>Safeguards, verification teams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043980"/>
                  </a:ext>
                </a:extLst>
              </a:tr>
              <a:tr h="586706">
                <a:tc>
                  <a:txBody>
                    <a:bodyPr/>
                    <a:lstStyle/>
                    <a:p>
                      <a:r>
                        <a:rPr lang="en-US" dirty="0"/>
                        <a:t>Emergency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957370"/>
                  </a:ext>
                </a:extLst>
              </a:tr>
              <a:tr h="586706">
                <a:tc>
                  <a:txBody>
                    <a:bodyPr/>
                    <a:lstStyle/>
                    <a:p>
                      <a:r>
                        <a:rPr lang="en-US" dirty="0"/>
                        <a:t>Others?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290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184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11E26-1AB4-15C3-5BA6-E7133A877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SDF Technology Qualification – Benchmark 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8D520-BD7F-EEE9-1DE3-30171AA33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2343692"/>
            <a:ext cx="6211162" cy="4047778"/>
          </a:xfrm>
        </p:spPr>
        <p:txBody>
          <a:bodyPr/>
          <a:lstStyle/>
          <a:p>
            <a:r>
              <a:rPr lang="en-US" dirty="0"/>
              <a:t>What datasets exist?</a:t>
            </a:r>
          </a:p>
          <a:p>
            <a:pPr lvl="1"/>
            <a:r>
              <a:rPr lang="en-US" dirty="0"/>
              <a:t>Are they public?  </a:t>
            </a:r>
          </a:p>
          <a:p>
            <a:pPr lvl="1"/>
            <a:r>
              <a:rPr lang="en-US" dirty="0"/>
              <a:t>What modalities do they contain?  </a:t>
            </a:r>
          </a:p>
          <a:p>
            <a:r>
              <a:rPr lang="en-US" dirty="0"/>
              <a:t>What should new datasets contain?</a:t>
            </a:r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5F70019F-9D03-0F0F-5017-498EA930D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845" y="2627809"/>
            <a:ext cx="3975100" cy="127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FCC0EB-DA2A-4263-4CC5-749D3E4E0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695" y="1241744"/>
            <a:ext cx="3327400" cy="1295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623C90-DA37-A802-F02A-D65F7B4E7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061" y="4079140"/>
            <a:ext cx="5237484" cy="57688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1308F75-6358-D68C-EF6E-9FBE829829B6}"/>
              </a:ext>
            </a:extLst>
          </p:cNvPr>
          <p:cNvSpPr/>
          <p:nvPr/>
        </p:nvSpPr>
        <p:spPr>
          <a:xfrm>
            <a:off x="448055" y="1012598"/>
            <a:ext cx="7423736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Question: How do we spur innovation in new algorithm development and how do we compare different approaches?</a:t>
            </a:r>
          </a:p>
        </p:txBody>
      </p:sp>
    </p:spTree>
    <p:extLst>
      <p:ext uri="{BB962C8B-B14F-4D97-AF65-F5344CB8AC3E}">
        <p14:creationId xmlns:p14="http://schemas.microsoft.com/office/powerpoint/2010/main" val="2558942128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9" id="{6EB95C59-BDD5-5C40-971B-727A997B01D4}" vid="{7DE78278-7085-5245-A271-A8AB5B4057CD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A20C22-D077-412B-81BA-8B2541026FAD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8EF5AA9-B8DF-4DC7-90A1-A91BA595B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</Template>
  <TotalTime>2545</TotalTime>
  <Words>392</Words>
  <Application>Microsoft Macintosh PowerPoint</Application>
  <PresentationFormat>Widescreen</PresentationFormat>
  <Paragraphs>67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Century Gothic</vt:lpstr>
      <vt:lpstr>ORNL</vt:lpstr>
      <vt:lpstr>SDF Technology Qualification &amp; Datasets</vt:lpstr>
      <vt:lpstr>SDF Technology Qualification:</vt:lpstr>
      <vt:lpstr>SDF Technology Qualification – Application Areas</vt:lpstr>
      <vt:lpstr>SDF Technology Qualification – Application Areas</vt:lpstr>
      <vt:lpstr>SDF Technology Qualification – Evaluation Metrics </vt:lpstr>
      <vt:lpstr>SDF Technology Qualification – Application Areas</vt:lpstr>
      <vt:lpstr>SDF Technology Qualification – Benchmark Datasets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SDF Technology Qualification &amp; Datasets</dc:title>
  <dc:subject/>
  <dc:creator>Nicholson, Andrew D.</dc:creator>
  <cp:keywords/>
  <dc:description/>
  <cp:lastModifiedBy>Nicholson, Andrew D.</cp:lastModifiedBy>
  <cp:revision>13</cp:revision>
  <dcterms:created xsi:type="dcterms:W3CDTF">2023-08-14T21:38:06Z</dcterms:created>
  <dcterms:modified xsi:type="dcterms:W3CDTF">2023-08-16T16:03:19Z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