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44" r:id="rId3"/>
    <p:sldMasterId id="2147483756" r:id="rId4"/>
  </p:sldMasterIdLst>
  <p:notesMasterIdLst>
    <p:notesMasterId r:id="rId15"/>
  </p:notesMasterIdLst>
  <p:sldIdLst>
    <p:sldId id="271" r:id="rId5"/>
    <p:sldId id="267" r:id="rId6"/>
    <p:sldId id="276" r:id="rId7"/>
    <p:sldId id="281" r:id="rId8"/>
    <p:sldId id="259" r:id="rId9"/>
    <p:sldId id="297" r:id="rId10"/>
    <p:sldId id="306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7917" autoAdjust="0"/>
  </p:normalViewPr>
  <p:slideViewPr>
    <p:cSldViewPr snapToGrid="0">
      <p:cViewPr varScale="1">
        <p:scale>
          <a:sx n="102" d="100"/>
          <a:sy n="102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75DE7-1B85-4742-9861-3B62DC797DCC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418A-2C13-4999-866A-04A238BC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7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simulazione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magnetico</a:t>
            </a:r>
            <a:r>
              <a:rPr lang="en-US" baseline="0" dirty="0" smtClean="0"/>
              <a:t> G. </a:t>
            </a:r>
            <a:r>
              <a:rPr lang="en-US" baseline="0" dirty="0" err="1" smtClean="0"/>
              <a:t>Vallone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versione</a:t>
            </a:r>
            <a:r>
              <a:rPr lang="en-US" baseline="0" dirty="0" smtClean="0"/>
              <a:t> v28 (</a:t>
            </a:r>
            <a:r>
              <a:rPr lang="en-US" baseline="0" dirty="0" err="1" smtClean="0"/>
              <a:t>struttura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infinitamente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rigida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Margin </a:t>
            </a:r>
            <a:r>
              <a:rPr lang="en-US" dirty="0" err="1" smtClean="0"/>
              <a:t>diversi</a:t>
            </a:r>
            <a:r>
              <a:rPr lang="en-US" dirty="0" smtClean="0"/>
              <a:t>, </a:t>
            </a:r>
            <a:r>
              <a:rPr lang="en-US" dirty="0" err="1" smtClean="0"/>
              <a:t>probabilmente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differenza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Ansys</a:t>
            </a:r>
            <a:r>
              <a:rPr lang="en-US" baseline="0" dirty="0" smtClean="0"/>
              <a:t>-Roxie (</a:t>
            </a:r>
            <a:r>
              <a:rPr lang="en-US" baseline="0" dirty="0" err="1" smtClean="0"/>
              <a:t>verificare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Assunzioni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 </a:t>
            </a:r>
            <a:r>
              <a:rPr lang="en-US" sz="10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contatti</a:t>
            </a:r>
            <a:r>
              <a:rPr lang="en-US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5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bobina</a:t>
            </a:r>
            <a:r>
              <a:rPr lang="en-US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05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mandrino</a:t>
            </a:r>
            <a:r>
              <a:rPr lang="en-US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/wedge/</a:t>
            </a:r>
            <a:r>
              <a:rPr lang="en-US" sz="105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</a:t>
            </a:r>
            <a:r>
              <a:rPr lang="en-US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5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Aggiungere</a:t>
            </a:r>
            <a:r>
              <a:rPr lang="en-US" baseline="0" dirty="0" smtClean="0"/>
              <a:t> stress a RT e Cold.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0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2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7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3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8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5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9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0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79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1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9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2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1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52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3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5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18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1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0A39-0A2F-41D3-9DF4-204B6FE6E2E5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54185"/>
          </a:xfrm>
        </p:spPr>
        <p:txBody>
          <a:bodyPr>
            <a:normAutofit/>
          </a:bodyPr>
          <a:lstStyle/>
          <a:p>
            <a:r>
              <a:rPr lang="en-GB" b="1" dirty="0" smtClean="0"/>
              <a:t>20 T Hybrid Magnet – Cos(</a:t>
            </a:r>
            <a:r>
              <a:rPr lang="el-GR" b="1" i="1" dirty="0" smtClean="0"/>
              <a:t>θ</a:t>
            </a:r>
            <a:r>
              <a:rPr lang="en-US" b="1" i="1" dirty="0" smtClean="0"/>
              <a:t>)</a:t>
            </a:r>
            <a:r>
              <a:rPr lang="en-US" i="1" dirty="0" smtClean="0"/>
              <a:t> </a:t>
            </a:r>
            <a:r>
              <a:rPr lang="en-US" b="1" dirty="0" smtClean="0"/>
              <a:t>Design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0347" y="5046060"/>
            <a:ext cx="7951305" cy="43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M. </a:t>
            </a:r>
            <a:r>
              <a:rPr lang="en-US" sz="2400" dirty="0" err="1" smtClean="0">
                <a:solidFill>
                  <a:schemeClr val="bg1"/>
                </a:solidFill>
              </a:rPr>
              <a:t>D’Addazio</a:t>
            </a:r>
            <a:r>
              <a:rPr lang="en-US" sz="2400" dirty="0" smtClean="0">
                <a:solidFill>
                  <a:schemeClr val="bg1"/>
                </a:solidFill>
              </a:rPr>
              <a:t>, P. </a:t>
            </a:r>
            <a:r>
              <a:rPr lang="en-US" sz="2400" dirty="0" err="1" smtClean="0">
                <a:solidFill>
                  <a:schemeClr val="bg1"/>
                </a:solidFill>
              </a:rPr>
              <a:t>Ferracin</a:t>
            </a:r>
            <a:r>
              <a:rPr lang="en-US" sz="2400" dirty="0" smtClean="0">
                <a:solidFill>
                  <a:schemeClr val="bg1"/>
                </a:solidFill>
              </a:rPr>
              <a:t>, V. </a:t>
            </a:r>
            <a:r>
              <a:rPr lang="en-US" sz="2400" dirty="0" err="1" smtClean="0">
                <a:solidFill>
                  <a:schemeClr val="bg1"/>
                </a:solidFill>
              </a:rPr>
              <a:t>Marinozzi</a:t>
            </a:r>
            <a:r>
              <a:rPr lang="en-US" sz="2400" dirty="0" smtClean="0">
                <a:solidFill>
                  <a:schemeClr val="bg1"/>
                </a:solidFill>
              </a:rPr>
              <a:t>, G. </a:t>
            </a:r>
            <a:r>
              <a:rPr lang="en-US" sz="2400" dirty="0" err="1" smtClean="0">
                <a:solidFill>
                  <a:schemeClr val="bg1"/>
                </a:solidFill>
              </a:rPr>
              <a:t>Vallone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22953-EAD9-4F72-A743-3CAE54C6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365E5-3B01-4915-A574-EA6031E0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03" y="1740404"/>
            <a:ext cx="6863443" cy="36398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Mechanical structure optimization:</a:t>
            </a:r>
            <a:endParaRPr lang="en-US" sz="2800" dirty="0" smtClean="0"/>
          </a:p>
          <a:p>
            <a:pPr algn="just">
              <a:lnSpc>
                <a:spcPct val="200000"/>
              </a:lnSpc>
            </a:pPr>
            <a:r>
              <a:rPr lang="en-US" sz="2400" dirty="0" smtClean="0"/>
              <a:t>Influence of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interference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Influence of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key position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Dimensions</a:t>
            </a:r>
            <a:r>
              <a:rPr lang="en-US" sz="2400" dirty="0"/>
              <a:t> of the mechanical structure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0E101E-F0D3-4753-AC53-7272C845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513C-B49F-49F1-A54A-7E5324C6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criteria of </a:t>
            </a:r>
            <a:r>
              <a:rPr lang="en-US" dirty="0"/>
              <a:t>20 T hybrid </a:t>
            </a:r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CB6C11-2A31-42DB-8802-D8DCED2C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1175032" cy="464137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Coil and magnet parameters </a:t>
            </a:r>
          </a:p>
          <a:p>
            <a:pPr lvl="1"/>
            <a:r>
              <a:rPr lang="en-US" dirty="0"/>
              <a:t>Free coil aperture (diameter)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50 mm</a:t>
            </a:r>
          </a:p>
          <a:p>
            <a:pPr lvl="1"/>
            <a:r>
              <a:rPr lang="en-US" dirty="0"/>
              <a:t>Operational bore field 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</a:t>
            </a:r>
          </a:p>
          <a:p>
            <a:pPr lvl="1"/>
            <a:r>
              <a:rPr lang="en-US" dirty="0"/>
              <a:t>load-line fraction @ 1.9K: </a:t>
            </a:r>
            <a:r>
              <a:rPr lang="en-US" dirty="0" err="1"/>
              <a:t>I</a:t>
            </a:r>
            <a:r>
              <a:rPr lang="en-US" baseline="-25000" dirty="0" err="1"/>
              <a:t>op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baseline="-25000" dirty="0" err="1"/>
              <a:t>ss</a:t>
            </a:r>
            <a:r>
              <a:rPr lang="en-US" baseline="-25000" dirty="0"/>
              <a:t> 	</a:t>
            </a:r>
            <a:r>
              <a:rPr lang="en-US" dirty="0"/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&lt;= 87 %</a:t>
            </a:r>
          </a:p>
          <a:p>
            <a:pPr lvl="1"/>
            <a:r>
              <a:rPr lang="en-US" dirty="0"/>
              <a:t>2D Geometrical harmonics  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&lt;3 units </a:t>
            </a:r>
            <a:r>
              <a:rPr lang="en-US" dirty="0"/>
              <a:t>for n&lt;10  (at </a:t>
            </a:r>
            <a:r>
              <a:rPr lang="en-US" dirty="0" err="1"/>
              <a:t>R</a:t>
            </a:r>
            <a:r>
              <a:rPr lang="en-US" baseline="-25000" dirty="0" err="1"/>
              <a:t>ref</a:t>
            </a:r>
            <a:r>
              <a:rPr lang="en-US" dirty="0"/>
              <a:t>=17 mm)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Quench protection</a:t>
            </a:r>
          </a:p>
          <a:p>
            <a:pPr lvl="1"/>
            <a:r>
              <a:rPr lang="en-US" dirty="0"/>
              <a:t>All coils powered in series</a:t>
            </a:r>
          </a:p>
          <a:p>
            <a:pPr lvl="1"/>
            <a:r>
              <a:rPr lang="en-US" dirty="0"/>
              <a:t>Maximum hot spot temperature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350 K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Mechanics</a:t>
            </a:r>
          </a:p>
          <a:p>
            <a:pPr lvl="1"/>
            <a:r>
              <a:rPr lang="en-US" dirty="0"/>
              <a:t>Maximum Nb</a:t>
            </a:r>
            <a:r>
              <a:rPr lang="en-US" baseline="-25000" dirty="0"/>
              <a:t>3</a:t>
            </a:r>
            <a:r>
              <a:rPr lang="en-US" dirty="0"/>
              <a:t>Sn coil stress 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&lt;180 (&lt;150) MPa </a:t>
            </a:r>
            <a:r>
              <a:rPr lang="en-US" dirty="0"/>
              <a:t>at 1.9 (293) K</a:t>
            </a:r>
          </a:p>
          <a:p>
            <a:pPr lvl="1"/>
            <a:r>
              <a:rPr lang="en-US" dirty="0"/>
              <a:t>For the HTS 	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&lt;120 MPa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255834-8027-4682-B5FD-A9DD7A42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2</a:t>
            </a:fld>
            <a:endParaRPr lang="en-GB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Analysis - 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D530A2-58E5-6987-4D02-AEB446F6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6" y="1372177"/>
            <a:ext cx="5350287" cy="43825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B82522A-11D2-4462-BCEF-6D383F11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966" y="1351851"/>
            <a:ext cx="5968068" cy="4874778"/>
          </a:xfrm>
        </p:spPr>
        <p:txBody>
          <a:bodyPr>
            <a:no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Layer 1-2: HTS (Bi2212)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it-IT" sz="1800" dirty="0" smtClean="0"/>
              <a:t>      Layer 3-4: LTS1; layers 5-6: LTS2 – Both Nb3Sn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Strands [mm]: 0.9 </a:t>
            </a:r>
            <a:r>
              <a:rPr lang="it-IT" sz="1800" dirty="0"/>
              <a:t>– 1.1 – </a:t>
            </a:r>
            <a:r>
              <a:rPr lang="it-IT" sz="1800" dirty="0" smtClean="0"/>
              <a:t>0.8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Turns[-]: 36 </a:t>
            </a:r>
            <a:r>
              <a:rPr lang="it-IT" sz="1800" dirty="0"/>
              <a:t>– 40 – 44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Cable </a:t>
            </a:r>
            <a:r>
              <a:rPr lang="it-IT" sz="1800" dirty="0" smtClean="0"/>
              <a:t>width [mm]: </a:t>
            </a:r>
            <a:r>
              <a:rPr lang="it-IT" sz="1800" dirty="0"/>
              <a:t>18.59 – 24.38 – </a:t>
            </a:r>
            <a:r>
              <a:rPr lang="it-IT" sz="1800" dirty="0" smtClean="0"/>
              <a:t>19.50</a:t>
            </a:r>
            <a:endParaRPr lang="it-IT" sz="1800" dirty="0"/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Stabilizer/Superconductor [-]: </a:t>
            </a:r>
            <a:r>
              <a:rPr lang="it-IT" sz="1800" dirty="0"/>
              <a:t>3 – 1 – 1.8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Coil </a:t>
            </a:r>
            <a:r>
              <a:rPr lang="it-IT" sz="1800" dirty="0" smtClean="0"/>
              <a:t>width [mm]: 143</a:t>
            </a:r>
            <a:endParaRPr lang="it-IT" sz="1800" dirty="0"/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Current [A]: 13500 </a:t>
            </a:r>
            <a:endParaRPr lang="it-IT" sz="1800" dirty="0"/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Peak </a:t>
            </a:r>
            <a:r>
              <a:rPr lang="it-IT" sz="1800" dirty="0" smtClean="0"/>
              <a:t>field [T]: </a:t>
            </a:r>
            <a:r>
              <a:rPr lang="it-IT" sz="1800" dirty="0"/>
              <a:t>20.45 – 15.95 – 13.6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Margin [%]: </a:t>
            </a:r>
            <a:r>
              <a:rPr lang="it-IT" sz="1800" dirty="0"/>
              <a:t>87 – 84 – 87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J</a:t>
            </a:r>
            <a:r>
              <a:rPr lang="it-IT" sz="1800" baseline="-25000" dirty="0"/>
              <a:t>cu</a:t>
            </a:r>
            <a:r>
              <a:rPr lang="it-IT" sz="1800" dirty="0"/>
              <a:t> on LTS [</a:t>
            </a:r>
            <a:r>
              <a:rPr lang="it-IT" sz="1800" dirty="0" smtClean="0"/>
              <a:t>A/mm</a:t>
            </a:r>
            <a:r>
              <a:rPr lang="it-IT" sz="1800" baseline="30000" dirty="0" smtClean="0"/>
              <a:t>2</a:t>
            </a:r>
            <a:r>
              <a:rPr lang="it-IT" sz="1800" dirty="0" smtClean="0"/>
              <a:t>]: 950</a:t>
            </a:r>
            <a:endParaRPr lang="it-IT" sz="1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333897" y="1222997"/>
            <a:ext cx="199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Version 28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Analysis - II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20558"/>
              </p:ext>
            </p:extLst>
          </p:nvPr>
        </p:nvGraphicFramePr>
        <p:xfrm>
          <a:off x="1144549" y="1679023"/>
          <a:ext cx="4812115" cy="3911880"/>
        </p:xfrm>
        <a:graphic>
          <a:graphicData uri="http://schemas.openxmlformats.org/drawingml/2006/table">
            <a:tbl>
              <a:tblPr/>
              <a:tblGrid>
                <a:gridCol w="1028677">
                  <a:extLst>
                    <a:ext uri="{9D8B030D-6E8A-4147-A177-3AD203B41FA5}">
                      <a16:colId xmlns="" xmlns:a16="http://schemas.microsoft.com/office/drawing/2014/main" val="802393889"/>
                    </a:ext>
                  </a:extLst>
                </a:gridCol>
                <a:gridCol w="1028677">
                  <a:extLst>
                    <a:ext uri="{9D8B030D-6E8A-4147-A177-3AD203B41FA5}">
                      <a16:colId xmlns="" xmlns:a16="http://schemas.microsoft.com/office/drawing/2014/main" val="35587881"/>
                    </a:ext>
                  </a:extLst>
                </a:gridCol>
                <a:gridCol w="1028677">
                  <a:extLst>
                    <a:ext uri="{9D8B030D-6E8A-4147-A177-3AD203B41FA5}">
                      <a16:colId xmlns="" xmlns:a16="http://schemas.microsoft.com/office/drawing/2014/main" val="4169184144"/>
                    </a:ext>
                  </a:extLst>
                </a:gridCol>
                <a:gridCol w="1726084">
                  <a:extLst>
                    <a:ext uri="{9D8B030D-6E8A-4147-A177-3AD203B41FA5}">
                      <a16:colId xmlns="" xmlns:a16="http://schemas.microsoft.com/office/drawing/2014/main" val="1581430307"/>
                    </a:ext>
                  </a:extLst>
                </a:gridCol>
              </a:tblGrid>
              <a:tr h="4357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Version 28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Layer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Bpeak</a:t>
                      </a:r>
                      <a:endParaRPr lang="en-US" sz="1600" b="1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600" b="1" i="0" u="non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600" b="1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Lorentz Stress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2460298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[T]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[A/mm2]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0244872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20.3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-110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8146638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18.0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-138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7935921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-128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782622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-129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7744295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13.2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-175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0856346"/>
                  </a:ext>
                </a:extLst>
              </a:tr>
              <a:tr h="516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12.0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-145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88969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52870" y="3065576"/>
            <a:ext cx="44474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dirty="0">
                <a:solidFill>
                  <a:schemeClr val="tx2"/>
                </a:solidFill>
              </a:rPr>
              <a:t>Assumed </a:t>
            </a:r>
            <a:r>
              <a:rPr lang="en-GB" sz="2000" dirty="0" smtClean="0">
                <a:solidFill>
                  <a:schemeClr val="tx2"/>
                </a:solidFill>
              </a:rPr>
              <a:t>Mechanical </a:t>
            </a:r>
            <a:r>
              <a:rPr lang="en-GB" sz="2000" dirty="0">
                <a:solidFill>
                  <a:schemeClr val="tx2"/>
                </a:solidFill>
              </a:rPr>
              <a:t>L</a:t>
            </a:r>
            <a:r>
              <a:rPr lang="en-GB" sz="2000" dirty="0" smtClean="0">
                <a:solidFill>
                  <a:schemeClr val="tx2"/>
                </a:solidFill>
              </a:rPr>
              <a:t>imits</a:t>
            </a:r>
            <a:r>
              <a:rPr lang="en-GB" sz="2000" dirty="0">
                <a:solidFill>
                  <a:schemeClr val="tx2"/>
                </a:solidFill>
              </a:rPr>
              <a:t>: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Bi2212</a:t>
            </a:r>
            <a:r>
              <a:rPr lang="en-GB" sz="2000" dirty="0">
                <a:solidFill>
                  <a:schemeClr val="tx2"/>
                </a:solidFill>
              </a:rPr>
              <a:t> (layer 1, 2): 125 MPa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Nb3Sn </a:t>
            </a:r>
            <a:r>
              <a:rPr lang="en-GB" sz="2000" dirty="0">
                <a:solidFill>
                  <a:schemeClr val="tx2"/>
                </a:solidFill>
              </a:rPr>
              <a:t>(layer 3 to 6): 175 MPa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Analysis - III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" y="1321272"/>
            <a:ext cx="5388309" cy="459184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6648509" y="2976460"/>
            <a:ext cx="3511491" cy="1281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Version 28</a:t>
            </a:r>
            <a:endParaRPr lang="en-US" sz="1600" dirty="0" smtClean="0"/>
          </a:p>
          <a:p>
            <a:r>
              <a:rPr lang="en-US" sz="1600" dirty="0" err="1" smtClean="0"/>
              <a:t>B</a:t>
            </a:r>
            <a:r>
              <a:rPr lang="en-US" sz="1600" baseline="-25000" dirty="0" err="1" smtClean="0"/>
              <a:t>bore</a:t>
            </a:r>
            <a:r>
              <a:rPr lang="en-US" sz="1600" dirty="0" smtClean="0"/>
              <a:t> [T] = 19.99</a:t>
            </a:r>
          </a:p>
          <a:p>
            <a:r>
              <a:rPr lang="en-US" sz="1600" dirty="0" err="1" smtClean="0"/>
              <a:t>B</a:t>
            </a:r>
            <a:r>
              <a:rPr lang="en-US" sz="1600" baseline="-25000" dirty="0" err="1" smtClean="0"/>
              <a:t>peak</a:t>
            </a:r>
            <a:r>
              <a:rPr lang="en-US" sz="1600" dirty="0"/>
              <a:t> </a:t>
            </a:r>
            <a:r>
              <a:rPr lang="en-US" sz="1600" dirty="0" smtClean="0"/>
              <a:t>[T] = 20.35, 15.82, 13.18</a:t>
            </a:r>
          </a:p>
          <a:p>
            <a:r>
              <a:rPr lang="en-US" sz="1600" dirty="0" smtClean="0"/>
              <a:t>Margin [%]: 80.3, 80.8, 78.5</a:t>
            </a:r>
            <a:endParaRPr lang="en-US" sz="16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1"/>
          <a:stretch/>
        </p:blipFill>
        <p:spPr>
          <a:xfrm>
            <a:off x="5792309" y="1819649"/>
            <a:ext cx="3917842" cy="38740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- I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742500" y="2372060"/>
            <a:ext cx="2142926" cy="17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Thickness:</a:t>
            </a:r>
          </a:p>
          <a:p>
            <a:pPr algn="just"/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Collar – 25 mm</a:t>
            </a:r>
          </a:p>
          <a:p>
            <a:pPr algn="just"/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Pad – 50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mm 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Yoke – 320 mm</a:t>
            </a:r>
          </a:p>
          <a:p>
            <a:pPr algn="just"/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Shell –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80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mm</a:t>
            </a:r>
          </a:p>
          <a:p>
            <a:pPr algn="just"/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Key x2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–  10x40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mm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742500" y="4173494"/>
            <a:ext cx="2592375" cy="1128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Characteristic:</a:t>
            </a:r>
          </a:p>
          <a:p>
            <a:pPr algn="just"/>
            <a:r>
              <a:rPr lang="en-US" sz="1300" dirty="0" smtClean="0"/>
              <a:t>Friction: 0.2</a:t>
            </a:r>
          </a:p>
          <a:p>
            <a:pPr algn="just"/>
            <a:r>
              <a:rPr lang="en-US" sz="1300" dirty="0" smtClean="0"/>
              <a:t>Layers 1 </a:t>
            </a:r>
            <a:r>
              <a:rPr lang="en-US" sz="1300" dirty="0"/>
              <a:t>– 4: Spar +  </a:t>
            </a:r>
            <a:r>
              <a:rPr lang="en-US" sz="1300" dirty="0" smtClean="0"/>
              <a:t>ribs </a:t>
            </a:r>
          </a:p>
          <a:p>
            <a:pPr algn="just"/>
            <a:r>
              <a:rPr lang="en-US" sz="1300" dirty="0" smtClean="0"/>
              <a:t>Layers 5 – 6: Pole + Wedges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1332" y="3183480"/>
            <a:ext cx="500155" cy="2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Shell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1152" y="3582339"/>
            <a:ext cx="500155" cy="2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Yoke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5176" y="4353483"/>
            <a:ext cx="400867" cy="2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Pad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786870">
            <a:off x="6480870" y="4753408"/>
            <a:ext cx="548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Collar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7"/>
          <a:stretch/>
        </p:blipFill>
        <p:spPr>
          <a:xfrm>
            <a:off x="312977" y="1892241"/>
            <a:ext cx="3850492" cy="3801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590202">
            <a:off x="2549196" y="3186077"/>
            <a:ext cx="58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Collar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52768">
            <a:off x="1497800" y="2851191"/>
            <a:ext cx="548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Poles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57553" y="3710804"/>
            <a:ext cx="1008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Spare + ribs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591086">
            <a:off x="2882351" y="4394075"/>
            <a:ext cx="531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W</a:t>
            </a:r>
            <a:r>
              <a:rPr lang="en-US" sz="800" b="1" dirty="0" smtClean="0">
                <a:solidFill>
                  <a:schemeClr val="bg1"/>
                </a:solidFill>
              </a:rPr>
              <a:t>edge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4477059" y="3809544"/>
            <a:ext cx="848988" cy="218813"/>
          </a:xfrm>
          <a:prstGeom prst="notchedRightArrow">
            <a:avLst>
              <a:gd name="adj1" fmla="val 50000"/>
              <a:gd name="adj2" fmla="val 727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5071" y="2029273"/>
            <a:ext cx="171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Version 28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1" y="1572668"/>
            <a:ext cx="3093756" cy="232678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6853" y="3630370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32" y="2532347"/>
            <a:ext cx="56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HTS</a:t>
            </a:r>
            <a:endParaRPr lang="en-US" sz="11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1" y="3951313"/>
            <a:ext cx="3093756" cy="23267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561" y="4946737"/>
            <a:ext cx="476782" cy="31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</a:t>
            </a:r>
            <a:r>
              <a:rPr lang="en-US" sz="1400" b="1" dirty="0" smtClean="0"/>
              <a:t>TS</a:t>
            </a:r>
            <a:endParaRPr lang="en-US" sz="11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3" y="1539453"/>
            <a:ext cx="3093758" cy="232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4" y="3951313"/>
            <a:ext cx="3093757" cy="232678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699224" y="1163738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Mechanical Structure: </a:t>
            </a:r>
            <a:r>
              <a:rPr lang="en-US" sz="1300" dirty="0" smtClean="0"/>
              <a:t>Interference 3 mm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113264" y="1162346"/>
            <a:ext cx="2093472" cy="33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Infinitely Rigid </a:t>
            </a:r>
            <a:r>
              <a:rPr lang="en-US" sz="1400" b="1" dirty="0" smtClean="0"/>
              <a:t>Structure</a:t>
            </a:r>
            <a:endParaRPr lang="en-US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17" y="1539453"/>
            <a:ext cx="3049595" cy="2293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17" y="3951313"/>
            <a:ext cx="3066427" cy="230622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642029" y="1163738"/>
            <a:ext cx="337852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Mechanical Structure: </a:t>
            </a:r>
            <a:r>
              <a:rPr lang="en-US" sz="1300" dirty="0" smtClean="0"/>
              <a:t>Interference 100 micron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6853" y="3630370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685066" y="1743529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Mechanical Structure: </a:t>
            </a:r>
            <a:r>
              <a:rPr lang="en-US" sz="1300" dirty="0" smtClean="0"/>
              <a:t>Interference 3 mm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8951338" y="1742137"/>
            <a:ext cx="2093472" cy="33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Infinitely Rigid </a:t>
            </a:r>
            <a:r>
              <a:rPr lang="en-US" sz="1400" b="1" dirty="0" smtClean="0"/>
              <a:t>Structure</a:t>
            </a:r>
            <a:endParaRPr lang="en-US" sz="1400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627636" y="1743529"/>
            <a:ext cx="337852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Mechanical Structure: </a:t>
            </a:r>
            <a:r>
              <a:rPr lang="en-US" sz="1300" dirty="0" smtClean="0"/>
              <a:t>Interference 100 micron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32" y="2432437"/>
            <a:ext cx="3692735" cy="277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33" y="2411014"/>
            <a:ext cx="3692735" cy="277726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153"/>
          <a:stretch/>
        </p:blipFill>
        <p:spPr>
          <a:xfrm>
            <a:off x="685066" y="2432437"/>
            <a:ext cx="3568290" cy="27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52" y="1559014"/>
            <a:ext cx="3093756" cy="23267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IV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6853" y="3630370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53" y="3969190"/>
            <a:ext cx="3093755" cy="2326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4" y="1539453"/>
            <a:ext cx="3093756" cy="232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5" y="3951313"/>
            <a:ext cx="3093755" cy="232678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17458" y="2070996"/>
            <a:ext cx="1591049" cy="66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Mechanical Structure: </a:t>
            </a:r>
            <a:r>
              <a:rPr lang="en-US" sz="1300" dirty="0" smtClean="0"/>
              <a:t>Interference 3 mm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35" y="1565344"/>
            <a:ext cx="3049593" cy="2293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35" y="3971867"/>
            <a:ext cx="3066427" cy="230622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-27947" y="4863236"/>
            <a:ext cx="1681858" cy="85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Mechanical Structure: </a:t>
            </a:r>
            <a:r>
              <a:rPr lang="en-US" sz="1300" dirty="0" smtClean="0"/>
              <a:t>Interference 100 micron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1295205" y="1141158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Pre-stress</a:t>
            </a:r>
            <a:endParaRPr lang="en-US" sz="1300" dirty="0" smtClean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885208" y="1141158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Cool down</a:t>
            </a:r>
            <a:endParaRPr lang="en-US" sz="1300" dirty="0" smtClean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8475211" y="1122590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/>
              <a:t>EM forces</a:t>
            </a:r>
            <a:endParaRPr lang="en-US" sz="1300" dirty="0" smtClean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xmlns="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485</Words>
  <Application>Microsoft Office PowerPoint</Application>
  <PresentationFormat>Widescreen</PresentationFormat>
  <Paragraphs>145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Theme</vt:lpstr>
      <vt:lpstr>4_Office Theme</vt:lpstr>
      <vt:lpstr>2_Office Theme</vt:lpstr>
      <vt:lpstr>3_Office Theme</vt:lpstr>
      <vt:lpstr>20 T Hybrid Magnet – Cos(θ) Design</vt:lpstr>
      <vt:lpstr>Design criteria of 20 T hybrid magnet</vt:lpstr>
      <vt:lpstr>Magnetic Analysis - I</vt:lpstr>
      <vt:lpstr>Magnetic Analysis - II</vt:lpstr>
      <vt:lpstr>Magnetic Analysis - III</vt:lpstr>
      <vt:lpstr>Mechanical Analysis - I</vt:lpstr>
      <vt:lpstr>Mechanical Analysis – II</vt:lpstr>
      <vt:lpstr>Mechanical Analysis – III</vt:lpstr>
      <vt:lpstr>Mechanical Analysis – IV</vt:lpstr>
      <vt:lpstr>Next Steps</vt:lpstr>
    </vt:vector>
  </TitlesOfParts>
  <Company>Lawrence Berkeley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Goals of working group</dc:title>
  <dc:creator>MDAddazio</dc:creator>
  <cp:lastModifiedBy>MDAddazio</cp:lastModifiedBy>
  <cp:revision>124</cp:revision>
  <dcterms:created xsi:type="dcterms:W3CDTF">2023-06-23T00:48:51Z</dcterms:created>
  <dcterms:modified xsi:type="dcterms:W3CDTF">2023-08-11T21:22:39Z</dcterms:modified>
</cp:coreProperties>
</file>