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8"/>
  </p:notesMasterIdLst>
  <p:sldIdLst>
    <p:sldId id="256" r:id="rId3"/>
    <p:sldId id="1784" r:id="rId4"/>
    <p:sldId id="1785" r:id="rId5"/>
    <p:sldId id="1787" r:id="rId6"/>
    <p:sldId id="178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5"/>
    <p:restoredTop sz="96197"/>
  </p:normalViewPr>
  <p:slideViewPr>
    <p:cSldViewPr snapToGrid="0">
      <p:cViewPr varScale="1">
        <p:scale>
          <a:sx n="159" d="100"/>
          <a:sy n="159" d="100"/>
        </p:scale>
        <p:origin x="243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76324-B8AB-404E-9E48-49F1F5D4A2AC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3F5D-BA9C-4D6A-A400-5ED6BA0205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25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F32A8-83DF-BFE1-B205-93EAD8B70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202B6E-F591-FAD4-2610-56EB945020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FF71C-0527-5780-B58C-863F5DDD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4939-6075-F422-3C53-088FD4BE9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13CE7-98E9-10ED-2629-871F36223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99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EB06-2FEA-E516-40A4-21BC749B7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17475F-CE33-6E7E-BE83-665DF6ACC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28593-68EC-4525-AA93-C1F1B58D4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63E51-76C2-6782-7883-F6996D28A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81774-2002-D415-15B4-180BE8A2F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2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DEB60-DBCA-01F4-D498-DC5A22AD0C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463C4D-AC8E-961F-F577-359B5A0C5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55B77-59BA-744D-6900-71117F3D3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F1751F-6107-A62D-72C6-3F04F8229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F12C1-5015-80EA-A88E-95EB6018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80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0160714_001-2-Edit_blueppt.jpg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" t="21978" r="42" b="20335"/>
          <a:stretch/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7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653136"/>
            <a:ext cx="8534400" cy="985664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 userDrawn="1"/>
        </p:nvSpPr>
        <p:spPr>
          <a:xfrm>
            <a:off x="895296" y="2099704"/>
            <a:ext cx="10382304" cy="2193392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2162664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Rectangle 10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2" name="Picture 11" descr="RGB_White-Seal_White-Mark_SC_Horizontal–400dpi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61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Ian Pong\Documents\LBNL\Logo\LBNL_Full_Logo_Final.jpg" hidden="1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000" y="108000"/>
            <a:ext cx="1440000" cy="122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68000"/>
            <a:ext cx="10972800" cy="46413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11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139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60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412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1352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732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4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471B3-B167-F341-D193-ABB4AC12F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85024-9083-2C6E-015F-F0134180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801CC-DDEB-5CD7-D84F-B4F8B832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3598E-7273-313C-9760-4590258D1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14B22-A5B2-D479-2EBD-E666C9D2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80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612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388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2000" y="6448251"/>
            <a:ext cx="53280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18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D9E1B-7280-E298-00D0-696C35B1A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FE73-FA86-967B-E17E-3F37B42D3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D6286-B77C-68F7-E3AC-48398DF9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0E816-5429-ABF6-713A-052700D4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EE394B-FD51-DF20-B6D4-9739ABDCA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5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9EA89-9EA5-3D89-8987-B12CE228F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D7B2D-D1B1-3C03-C6D4-974481509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98A949-A72F-C6DB-3942-40793C5C1C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5CABCE-E892-23AA-902D-0B1CA38AA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C40D7-AB29-AE59-0755-122FFECD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B7A85-ED7F-B0E3-F58D-9C9A074BE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4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8912-2708-3C0D-F2A8-F6F946A0A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1E673-FD44-A890-8027-FFC694DDE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4146E-2E45-D0CF-97F7-EC3866FAF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DB2D59-BF9B-84E1-208E-8287DEA96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1C4F93-E195-830A-F04F-985E23BE3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1324A3-317A-8A8C-F2B1-797A81C2F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B2C040-959C-0E5A-07DD-09275CAF3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294B14-6C8F-D308-0168-2A9C8CC8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2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7778-F86A-3B30-4232-62D51439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BDC841-D73B-D3E6-631D-F77C4877A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00A59-A6EF-C723-0F6B-E5857793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B2A946-6BEC-F80D-F174-2A707205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441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6194CE-94BC-4E07-3F50-5DA5FF9E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3C1B32-295B-B2FD-7C23-1D0C5CB2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838C75-08AD-654D-4C5C-F4473DDA3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9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3CB5-016C-B6A5-C185-911C87AB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861D3-7440-86CF-958B-F8E15BC10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3F40B3-328B-30DB-1EA2-CB1B985603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DBF30-0A36-B0BA-33BD-5D569C25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B7949-F2C9-6BA5-A19A-D3E8E6800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BE0F5-A9F0-F43C-4EE2-898159C1B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A6FD2-63E3-FBA3-BF6A-A203D5ED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4D07B-0398-2DE6-EF13-38BE6A6A1F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92446-E36F-5B05-2E9E-3902E4DA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A95A0-D642-37C7-79DA-146C94506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AAD93-7B52-3FDD-5ECE-E9584FAD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31E2B-ACB0-9CD6-5CAD-C59517542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80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A5B84E-7557-8ED0-29DB-E62D30076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BC910-619C-1313-AF3F-DAE20697F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726F7-0793-8960-D2ED-7A9104A0C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06/27/2023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E8EE8-E26D-25BB-934E-530FD6E40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788BB-96CF-CC36-500C-518BC84250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E0600-0E74-1F4A-BB1F-3E75BB126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00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680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03294" y="6433343"/>
            <a:ext cx="15511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2000" y="6433343"/>
            <a:ext cx="532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68408" y="6433343"/>
            <a:ext cx="1813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6910A57-C4C2-471D-B852-7E80F10F5A4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459" y="6323774"/>
            <a:ext cx="12191541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 descr="RGB_White-Seal_White-Mark_SC_Horizontal–400dpi.pn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2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5358F9F-161D-34AC-4245-E1238D24D4F6}"/>
              </a:ext>
            </a:extLst>
          </p:cNvPr>
          <p:cNvCxnSpPr>
            <a:cxnSpLocks/>
          </p:cNvCxnSpPr>
          <p:nvPr/>
        </p:nvCxnSpPr>
        <p:spPr>
          <a:xfrm>
            <a:off x="4807620" y="1876926"/>
            <a:ext cx="0" cy="3821547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D202BF5-B967-DEB7-203C-383FEC64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5378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MDP timeline for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magnets (HM)</a:t>
            </a:r>
            <a:b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(HMB)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(HMR)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C76021-93AB-13D5-7835-7B7399B8416B}"/>
              </a:ext>
            </a:extLst>
          </p:cNvPr>
          <p:cNvSpPr txBox="1"/>
          <p:nvPr/>
        </p:nvSpPr>
        <p:spPr>
          <a:xfrm>
            <a:off x="5373724" y="3642311"/>
            <a:ext cx="276224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CCT Bi-CCT1(3-5 T, 40 mm) 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Nb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Sn CCT6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outsert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2026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F587A4-F7E4-863B-D123-41CD50A391F5}"/>
              </a:ext>
            </a:extLst>
          </p:cNvPr>
          <p:cNvSpPr txBox="1"/>
          <p:nvPr/>
        </p:nvSpPr>
        <p:spPr>
          <a:xfrm>
            <a:off x="3625403" y="5907411"/>
            <a:ext cx="25528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CORC COMB (~5 T, 100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2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SMCT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outsert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 T, 120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2025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27846F-D2C5-DDA2-B8CE-689D02DDF68C}"/>
              </a:ext>
            </a:extLst>
          </p:cNvPr>
          <p:cNvSpPr txBox="1"/>
          <p:nvPr/>
        </p:nvSpPr>
        <p:spPr>
          <a:xfrm>
            <a:off x="2017374" y="4740546"/>
            <a:ext cx="2484856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 CCT S1 (~1-2 T, 50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2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CCT5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outsert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(8-9 T, 90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2024-2025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6A3587-14BB-B70A-FE6E-8B90DACDEA93}"/>
              </a:ext>
            </a:extLst>
          </p:cNvPr>
          <p:cNvSpPr txBox="1"/>
          <p:nvPr/>
        </p:nvSpPr>
        <p:spPr>
          <a:xfrm>
            <a:off x="149825" y="2405763"/>
            <a:ext cx="2717733" cy="738660"/>
          </a:xfrm>
          <a:prstGeom prst="rect">
            <a:avLst/>
          </a:prstGeom>
          <a:noFill/>
          <a:ln w="12700" cap="flat">
            <a:solidFill>
              <a:schemeClr val="accent6">
                <a:lumMod val="75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hangingPunct="0"/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CCT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Bin5c insert (1.6 T, 30 mm)</a:t>
            </a:r>
            <a:endParaRPr kumimoji="0" lang="en-US" sz="1200" i="0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i="0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i="0" strike="noStrike" cap="none" spc="0" normalizeH="0" baseline="-2500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i="0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Sn CCT5 </a:t>
            </a:r>
            <a:r>
              <a:rPr kumimoji="0" lang="en-US" sz="1200" i="0" strike="noStrike" cap="none" spc="0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i="0" strike="noStrike" cap="none" spc="0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(8-9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T, 90 mm)</a:t>
            </a:r>
            <a:endParaRPr kumimoji="0" lang="en-US" sz="1200" i="0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late 2023</a:t>
            </a:r>
            <a:endParaRPr kumimoji="0" lang="en-US" sz="1200" i="0" strike="noStrike" cap="none" spc="0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4A7D27F-D926-DD60-3409-45EB11D95FEE}"/>
              </a:ext>
            </a:extLst>
          </p:cNvPr>
          <p:cNvCxnSpPr>
            <a:cxnSpLocks/>
          </p:cNvCxnSpPr>
          <p:nvPr/>
        </p:nvCxnSpPr>
        <p:spPr>
          <a:xfrm>
            <a:off x="700088" y="1957388"/>
            <a:ext cx="0" cy="376131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0BD0539-5FCE-0EF6-0C21-9D5AB55B86A6}"/>
              </a:ext>
            </a:extLst>
          </p:cNvPr>
          <p:cNvCxnSpPr>
            <a:cxnSpLocks/>
          </p:cNvCxnSpPr>
          <p:nvPr/>
        </p:nvCxnSpPr>
        <p:spPr>
          <a:xfrm>
            <a:off x="4424363" y="1876926"/>
            <a:ext cx="0" cy="456593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267CA33-8C69-76D2-6DEB-065502DEBB2E}"/>
              </a:ext>
            </a:extLst>
          </p:cNvPr>
          <p:cNvCxnSpPr>
            <a:cxnSpLocks/>
          </p:cNvCxnSpPr>
          <p:nvPr/>
        </p:nvCxnSpPr>
        <p:spPr>
          <a:xfrm>
            <a:off x="6800850" y="1957388"/>
            <a:ext cx="0" cy="1648921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F530FC-0D45-31BD-5C8E-E4F5F0402338}"/>
              </a:ext>
            </a:extLst>
          </p:cNvPr>
          <p:cNvCxnSpPr>
            <a:cxnSpLocks/>
          </p:cNvCxnSpPr>
          <p:nvPr/>
        </p:nvCxnSpPr>
        <p:spPr>
          <a:xfrm>
            <a:off x="8510582" y="2042965"/>
            <a:ext cx="0" cy="2557610"/>
          </a:xfrm>
          <a:prstGeom prst="line">
            <a:avLst/>
          </a:prstGeom>
          <a:ln w="38100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C9C8A06-4A39-656A-CFCB-37DDA072AEC0}"/>
              </a:ext>
            </a:extLst>
          </p:cNvPr>
          <p:cNvCxnSpPr>
            <a:cxnSpLocks/>
          </p:cNvCxnSpPr>
          <p:nvPr/>
        </p:nvCxnSpPr>
        <p:spPr>
          <a:xfrm>
            <a:off x="4187051" y="1876926"/>
            <a:ext cx="0" cy="2850873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6BEFEE0-88B4-5742-DC59-72695F011293}"/>
              </a:ext>
            </a:extLst>
          </p:cNvPr>
          <p:cNvCxnSpPr>
            <a:cxnSpLocks/>
          </p:cNvCxnSpPr>
          <p:nvPr/>
        </p:nvCxnSpPr>
        <p:spPr>
          <a:xfrm>
            <a:off x="9672290" y="1956870"/>
            <a:ext cx="0" cy="3655508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33AE056-8A6B-9C0C-524E-C08706D82CB4}"/>
              </a:ext>
            </a:extLst>
          </p:cNvPr>
          <p:cNvSpPr txBox="1"/>
          <p:nvPr/>
        </p:nvSpPr>
        <p:spPr>
          <a:xfrm>
            <a:off x="9266664" y="5810633"/>
            <a:ext cx="26686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CORC CCT C4 (5 T, 50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</a:t>
            </a:r>
            <a:r>
              <a:rPr lang="en-US" sz="1200" baseline="-25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 CCT6 </a:t>
            </a:r>
            <a:r>
              <a:rPr lang="en-US" sz="1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outsert</a:t>
            </a:r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(12-13 T, 120 mm)</a:t>
            </a:r>
          </a:p>
          <a:p>
            <a:r>
              <a:rPr lang="en-US" sz="1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AA8A1D4-162B-F860-BCF4-BAA24446FFB2}"/>
              </a:ext>
            </a:extLst>
          </p:cNvPr>
          <p:cNvSpPr txBox="1"/>
          <p:nvPr/>
        </p:nvSpPr>
        <p:spPr>
          <a:xfrm>
            <a:off x="7486651" y="4727799"/>
            <a:ext cx="30857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CCT Bi-CCT1(4-7 T, 40 mm) 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Nb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Sn CCT6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outsert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E74746-264B-4316-0985-3F87C15885CA}"/>
              </a:ext>
            </a:extLst>
          </p:cNvPr>
          <p:cNvSpPr txBox="1"/>
          <p:nvPr/>
        </p:nvSpPr>
        <p:spPr>
          <a:xfrm>
            <a:off x="2910737" y="2403100"/>
            <a:ext cx="3687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Bi2212 SMCT insert (4 T, 15 mm)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Nb</a:t>
            </a:r>
            <a:r>
              <a:rPr lang="en-US" sz="1200" baseline="-25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3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Sn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SMCT+MDPCT1-inner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12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outsert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(14-15 T, 60 mm)</a:t>
            </a:r>
          </a:p>
          <a:p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in in 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00430C-20A6-4EC0-A680-D3FBAC3D8281}"/>
              </a:ext>
            </a:extLst>
          </p:cNvPr>
          <p:cNvSpPr txBox="1"/>
          <p:nvPr/>
        </p:nvSpPr>
        <p:spPr>
          <a:xfrm>
            <a:off x="6112272" y="3364653"/>
            <a:ext cx="121163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HMB2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201068-BEB7-4AF2-8323-897BE8E96981}"/>
              </a:ext>
            </a:extLst>
          </p:cNvPr>
          <p:cNvSpPr txBox="1"/>
          <p:nvPr/>
        </p:nvSpPr>
        <p:spPr>
          <a:xfrm>
            <a:off x="408711" y="2200457"/>
            <a:ext cx="121163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939F0A-3719-459A-880B-90CC2890A444}"/>
              </a:ext>
            </a:extLst>
          </p:cNvPr>
          <p:cNvSpPr txBox="1"/>
          <p:nvPr/>
        </p:nvSpPr>
        <p:spPr>
          <a:xfrm>
            <a:off x="8055026" y="4439849"/>
            <a:ext cx="121163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HMB3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9896226-913E-43A9-925E-EB8E970A0801}"/>
              </a:ext>
            </a:extLst>
          </p:cNvPr>
          <p:cNvSpPr txBox="1"/>
          <p:nvPr/>
        </p:nvSpPr>
        <p:spPr>
          <a:xfrm>
            <a:off x="2472373" y="4452077"/>
            <a:ext cx="1211638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B5F2FD4-E962-4FB2-A4CE-3EA8DAF89C6C}"/>
              </a:ext>
            </a:extLst>
          </p:cNvPr>
          <p:cNvSpPr txBox="1"/>
          <p:nvPr/>
        </p:nvSpPr>
        <p:spPr>
          <a:xfrm>
            <a:off x="9266664" y="5532015"/>
            <a:ext cx="1211638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LBNL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HMR2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0CBADD-EFAD-46D8-A173-20C1FFBAD175}"/>
              </a:ext>
            </a:extLst>
          </p:cNvPr>
          <p:cNvSpPr txBox="1"/>
          <p:nvPr/>
        </p:nvSpPr>
        <p:spPr>
          <a:xfrm>
            <a:off x="4054230" y="2130161"/>
            <a:ext cx="1211638" cy="2769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AED2359-897F-4B9F-A13A-C124A9D1BF30}"/>
              </a:ext>
            </a:extLst>
          </p:cNvPr>
          <p:cNvSpPr txBox="1"/>
          <p:nvPr/>
        </p:nvSpPr>
        <p:spPr>
          <a:xfrm>
            <a:off x="4225151" y="5604110"/>
            <a:ext cx="1211638" cy="27699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FNAL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C3A523-1083-41D9-9165-55A51080A502}"/>
              </a:ext>
            </a:extLst>
          </p:cNvPr>
          <p:cNvSpPr txBox="1"/>
          <p:nvPr/>
        </p:nvSpPr>
        <p:spPr>
          <a:xfrm>
            <a:off x="387314" y="1463253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C04E08E-017B-4AFD-9F54-E1808BA70A5F}"/>
              </a:ext>
            </a:extLst>
          </p:cNvPr>
          <p:cNvSpPr txBox="1"/>
          <p:nvPr/>
        </p:nvSpPr>
        <p:spPr>
          <a:xfrm>
            <a:off x="3090050" y="1457186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16BC40-2698-4291-86E9-628B0296899A}"/>
              </a:ext>
            </a:extLst>
          </p:cNvPr>
          <p:cNvSpPr txBox="1"/>
          <p:nvPr/>
        </p:nvSpPr>
        <p:spPr>
          <a:xfrm>
            <a:off x="5792786" y="1449892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459A1FD-26C2-4464-8A7B-BD4CDE378548}"/>
              </a:ext>
            </a:extLst>
          </p:cNvPr>
          <p:cNvSpPr txBox="1"/>
          <p:nvPr/>
        </p:nvSpPr>
        <p:spPr>
          <a:xfrm>
            <a:off x="8510582" y="1449892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BE0998A-25E9-4F8B-A17A-AE47F930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110346A-F251-4ACC-8E16-38D41994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BF620A8-6850-4955-8D23-DCCB9E81A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E0600-0E74-1F4A-BB1F-3E75BB126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20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85784-179E-4B93-8A2D-DD879F62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MDP timeline for hybrid magnets (HM)</a:t>
            </a:r>
            <a:br>
              <a:rPr lang="en-US" dirty="0"/>
            </a:br>
            <a:r>
              <a:rPr lang="en-US" dirty="0"/>
              <a:t>with Bi2212 (HMB) and REBCO (HMR) inserts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33D6-C953-4318-8719-8EF73CE5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06/27/2023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CCA0-4E2A-4FAC-A68E-8BB9CD8D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Ferracin -- 20 T hybrid and comparative analysis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51DF-55DF-4AC8-902F-ECC78CAF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0E474-3227-46E5-866C-0A2B86CF3A8B}"/>
              </a:ext>
            </a:extLst>
          </p:cNvPr>
          <p:cNvCxnSpPr>
            <a:cxnSpLocks/>
          </p:cNvCxnSpPr>
          <p:nvPr/>
        </p:nvCxnSpPr>
        <p:spPr>
          <a:xfrm>
            <a:off x="4807620" y="1623786"/>
            <a:ext cx="0" cy="3821547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47862-D778-4E51-BC9A-2FEE7690F380}"/>
              </a:ext>
            </a:extLst>
          </p:cNvPr>
          <p:cNvSpPr txBox="1"/>
          <p:nvPr/>
        </p:nvSpPr>
        <p:spPr>
          <a:xfrm>
            <a:off x="5429740" y="3427487"/>
            <a:ext cx="27622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 CCT Bi-CCT1 (3-5 T, 40 mm)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4100E-8E87-408F-BADF-A73C6B20E9B7}"/>
              </a:ext>
            </a:extLst>
          </p:cNvPr>
          <p:cNvSpPr txBox="1"/>
          <p:nvPr/>
        </p:nvSpPr>
        <p:spPr>
          <a:xfrm>
            <a:off x="3681419" y="5654271"/>
            <a:ext cx="25528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COMB (~5 T, 100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SMCT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(11 T, 120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50F9A-3855-4071-9791-86A56D47171C}"/>
              </a:ext>
            </a:extLst>
          </p:cNvPr>
          <p:cNvSpPr txBox="1"/>
          <p:nvPr/>
        </p:nvSpPr>
        <p:spPr>
          <a:xfrm>
            <a:off x="2017374" y="4487406"/>
            <a:ext cx="24848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STAR CCT S1 (~1.2 T, 50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(8-9 T, 90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2024-2025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F64C5-AD5C-4C42-8E88-40E818E2DB27}"/>
              </a:ext>
            </a:extLst>
          </p:cNvPr>
          <p:cNvSpPr txBox="1"/>
          <p:nvPr/>
        </p:nvSpPr>
        <p:spPr>
          <a:xfrm>
            <a:off x="205841" y="2190939"/>
            <a:ext cx="2717733" cy="73866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 CCT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Bin5c insert (1.6 T, 30 mm)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(8-9 T, 90 mm)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late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2CB53F-D8E9-47A8-A29B-25909D8B2D27}"/>
              </a:ext>
            </a:extLst>
          </p:cNvPr>
          <p:cNvCxnSpPr>
            <a:cxnSpLocks/>
          </p:cNvCxnSpPr>
          <p:nvPr/>
        </p:nvCxnSpPr>
        <p:spPr>
          <a:xfrm>
            <a:off x="700088" y="1704248"/>
            <a:ext cx="0" cy="376131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5C4F6-6E19-4EB0-A1A5-ECFCF3B2DBB6}"/>
              </a:ext>
            </a:extLst>
          </p:cNvPr>
          <p:cNvCxnSpPr>
            <a:cxnSpLocks/>
          </p:cNvCxnSpPr>
          <p:nvPr/>
        </p:nvCxnSpPr>
        <p:spPr>
          <a:xfrm>
            <a:off x="4424363" y="1623786"/>
            <a:ext cx="0" cy="456593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11B2AF-276C-41C5-881B-A84824B160BC}"/>
              </a:ext>
            </a:extLst>
          </p:cNvPr>
          <p:cNvCxnSpPr>
            <a:cxnSpLocks/>
          </p:cNvCxnSpPr>
          <p:nvPr/>
        </p:nvCxnSpPr>
        <p:spPr>
          <a:xfrm>
            <a:off x="6800850" y="1704248"/>
            <a:ext cx="0" cy="1648921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D7505C-DC24-4E36-BB92-5997A789302C}"/>
              </a:ext>
            </a:extLst>
          </p:cNvPr>
          <p:cNvCxnSpPr>
            <a:cxnSpLocks/>
          </p:cNvCxnSpPr>
          <p:nvPr/>
        </p:nvCxnSpPr>
        <p:spPr>
          <a:xfrm>
            <a:off x="8510582" y="1789825"/>
            <a:ext cx="0" cy="255761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AB4601-D4B8-44F2-ABB6-47A5C822C8E1}"/>
              </a:ext>
            </a:extLst>
          </p:cNvPr>
          <p:cNvCxnSpPr>
            <a:cxnSpLocks/>
          </p:cNvCxnSpPr>
          <p:nvPr/>
        </p:nvCxnSpPr>
        <p:spPr>
          <a:xfrm>
            <a:off x="4187051" y="1623786"/>
            <a:ext cx="0" cy="285087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72D3B6-B528-4528-BA3F-C2C02A2A3C9E}"/>
              </a:ext>
            </a:extLst>
          </p:cNvPr>
          <p:cNvCxnSpPr>
            <a:cxnSpLocks/>
          </p:cNvCxnSpPr>
          <p:nvPr/>
        </p:nvCxnSpPr>
        <p:spPr>
          <a:xfrm>
            <a:off x="9672290" y="1703730"/>
            <a:ext cx="0" cy="3655508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91CE4E-5CF9-40EF-9DE3-32885CF4E5F2}"/>
              </a:ext>
            </a:extLst>
          </p:cNvPr>
          <p:cNvSpPr txBox="1"/>
          <p:nvPr/>
        </p:nvSpPr>
        <p:spPr>
          <a:xfrm>
            <a:off x="9322680" y="5595809"/>
            <a:ext cx="26686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CCT C4 (5 T, 50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(12-13 T, 120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25E10-07E9-458F-B952-EA5C6909E01E}"/>
              </a:ext>
            </a:extLst>
          </p:cNvPr>
          <p:cNvSpPr txBox="1"/>
          <p:nvPr/>
        </p:nvSpPr>
        <p:spPr>
          <a:xfrm>
            <a:off x="7542667" y="4512975"/>
            <a:ext cx="308572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 CCT Bi-CCT2 (4-7 T, 40 mm)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0D78-E155-4CDB-A0D9-E952789A8B20}"/>
              </a:ext>
            </a:extLst>
          </p:cNvPr>
          <p:cNvSpPr txBox="1"/>
          <p:nvPr/>
        </p:nvSpPr>
        <p:spPr>
          <a:xfrm>
            <a:off x="2966753" y="2188276"/>
            <a:ext cx="36873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 SMCT insert (4 T, 15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SMCT+MDPCT1-inner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(14-15 T, 60 mm)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in 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75DEB-5880-4309-B47A-774AA9FC5EAE}"/>
              </a:ext>
            </a:extLst>
          </p:cNvPr>
          <p:cNvSpPr txBox="1"/>
          <p:nvPr/>
        </p:nvSpPr>
        <p:spPr>
          <a:xfrm>
            <a:off x="6112272" y="3111513"/>
            <a:ext cx="121163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50EA6-D78E-4A7B-96C4-5E1ABEE67460}"/>
              </a:ext>
            </a:extLst>
          </p:cNvPr>
          <p:cNvSpPr txBox="1"/>
          <p:nvPr/>
        </p:nvSpPr>
        <p:spPr>
          <a:xfrm>
            <a:off x="408711" y="1947317"/>
            <a:ext cx="121163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FADE6-6AAD-4463-9F82-A5F66CC0C18C}"/>
              </a:ext>
            </a:extLst>
          </p:cNvPr>
          <p:cNvSpPr txBox="1"/>
          <p:nvPr/>
        </p:nvSpPr>
        <p:spPr>
          <a:xfrm>
            <a:off x="8055026" y="4186709"/>
            <a:ext cx="121163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CA732-8AB1-4A07-B1BE-7C812E841159}"/>
              </a:ext>
            </a:extLst>
          </p:cNvPr>
          <p:cNvSpPr txBox="1"/>
          <p:nvPr/>
        </p:nvSpPr>
        <p:spPr>
          <a:xfrm>
            <a:off x="2472373" y="4198937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642F2F-31DD-48C2-95E7-690534EBAF0B}"/>
              </a:ext>
            </a:extLst>
          </p:cNvPr>
          <p:cNvSpPr txBox="1"/>
          <p:nvPr/>
        </p:nvSpPr>
        <p:spPr>
          <a:xfrm>
            <a:off x="9266664" y="5278875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0DD65-3C15-4CB7-B702-014A1FB811CC}"/>
              </a:ext>
            </a:extLst>
          </p:cNvPr>
          <p:cNvSpPr txBox="1"/>
          <p:nvPr/>
        </p:nvSpPr>
        <p:spPr>
          <a:xfrm>
            <a:off x="4054230" y="1877021"/>
            <a:ext cx="1211638" cy="27699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BB9B5B-D5E2-4477-9D50-5C4B4421355B}"/>
              </a:ext>
            </a:extLst>
          </p:cNvPr>
          <p:cNvSpPr txBox="1"/>
          <p:nvPr/>
        </p:nvSpPr>
        <p:spPr>
          <a:xfrm>
            <a:off x="4225151" y="5350970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9AB726-32EA-4F89-A78A-AD6974DC7559}"/>
              </a:ext>
            </a:extLst>
          </p:cNvPr>
          <p:cNvSpPr txBox="1"/>
          <p:nvPr/>
        </p:nvSpPr>
        <p:spPr>
          <a:xfrm>
            <a:off x="387314" y="1210113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99B1B-9C7C-47F5-985A-EDD49AD5CF6B}"/>
              </a:ext>
            </a:extLst>
          </p:cNvPr>
          <p:cNvSpPr txBox="1"/>
          <p:nvPr/>
        </p:nvSpPr>
        <p:spPr>
          <a:xfrm>
            <a:off x="3090050" y="1204046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656376-3525-4D39-8B95-2A01C0096217}"/>
              </a:ext>
            </a:extLst>
          </p:cNvPr>
          <p:cNvSpPr txBox="1"/>
          <p:nvPr/>
        </p:nvSpPr>
        <p:spPr>
          <a:xfrm>
            <a:off x="5792786" y="1196752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536DF9-DBE1-4832-9B79-C437FD825F2A}"/>
              </a:ext>
            </a:extLst>
          </p:cNvPr>
          <p:cNvSpPr txBox="1"/>
          <p:nvPr/>
        </p:nvSpPr>
        <p:spPr>
          <a:xfrm>
            <a:off x="8510582" y="1196752"/>
            <a:ext cx="2668626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</a:p>
        </p:txBody>
      </p:sp>
    </p:spTree>
    <p:extLst>
      <p:ext uri="{BB962C8B-B14F-4D97-AF65-F5344CB8AC3E}">
        <p14:creationId xmlns:p14="http://schemas.microsoft.com/office/powerpoint/2010/main" val="119605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2E4C54-4379-406A-A8FE-64071108D49A}"/>
              </a:ext>
            </a:extLst>
          </p:cNvPr>
          <p:cNvCxnSpPr>
            <a:cxnSpLocks/>
            <a:endCxn id="33" idx="0"/>
          </p:cNvCxnSpPr>
          <p:nvPr/>
        </p:nvCxnSpPr>
        <p:spPr>
          <a:xfrm flipH="1">
            <a:off x="1893420" y="1590915"/>
            <a:ext cx="11818" cy="154617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485784-179E-4B93-8A2D-DD879F62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MDP timeline for hybrid magnets (HM)</a:t>
            </a:r>
            <a:br>
              <a:rPr lang="en-US" dirty="0"/>
            </a:br>
            <a:r>
              <a:rPr lang="en-US" dirty="0"/>
              <a:t>with Bi2212 (HMB) and REBCO (HMR) inserts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33D6-C953-4318-8719-8EF73CE5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06/27/2023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CCA0-4E2A-4FAC-A68E-8BB9CD8D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Ferracin -- 20 T hybrid and comparative analysis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51DF-55DF-4AC8-902F-ECC78CAF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0E474-3227-46E5-866C-0A2B86CF3A8B}"/>
              </a:ext>
            </a:extLst>
          </p:cNvPr>
          <p:cNvCxnSpPr>
            <a:cxnSpLocks/>
          </p:cNvCxnSpPr>
          <p:nvPr/>
        </p:nvCxnSpPr>
        <p:spPr>
          <a:xfrm>
            <a:off x="4807620" y="1573378"/>
            <a:ext cx="0" cy="38719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47862-D778-4E51-BC9A-2FEE7690F380}"/>
              </a:ext>
            </a:extLst>
          </p:cNvPr>
          <p:cNvSpPr txBox="1"/>
          <p:nvPr/>
        </p:nvSpPr>
        <p:spPr>
          <a:xfrm>
            <a:off x="5366603" y="3392729"/>
            <a:ext cx="27622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Bi-CCT1 (3-5 T, 40 mm)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4100E-8E87-408F-BADF-A73C6B20E9B7}"/>
              </a:ext>
            </a:extLst>
          </p:cNvPr>
          <p:cNvSpPr txBox="1"/>
          <p:nvPr/>
        </p:nvSpPr>
        <p:spPr>
          <a:xfrm>
            <a:off x="3454399" y="5642877"/>
            <a:ext cx="26686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COMB (~5 T, 100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SMCT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(11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50F9A-3855-4071-9791-86A56D47171C}"/>
              </a:ext>
            </a:extLst>
          </p:cNvPr>
          <p:cNvSpPr txBox="1"/>
          <p:nvPr/>
        </p:nvSpPr>
        <p:spPr>
          <a:xfrm>
            <a:off x="1762626" y="4487406"/>
            <a:ext cx="273960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REBCO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STAR CCT S1 (~1.2 T, 50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(8-9 T, 90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2024-2025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2CB53F-D8E9-47A8-A29B-25909D8B2D27}"/>
              </a:ext>
            </a:extLst>
          </p:cNvPr>
          <p:cNvCxnSpPr>
            <a:cxnSpLocks/>
          </p:cNvCxnSpPr>
          <p:nvPr/>
        </p:nvCxnSpPr>
        <p:spPr>
          <a:xfrm>
            <a:off x="700088" y="1590915"/>
            <a:ext cx="0" cy="48946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5C4F6-6E19-4EB0-A1A5-ECFCF3B2DBB6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424363" y="1573378"/>
            <a:ext cx="0" cy="507001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11B2AF-276C-41C5-881B-A84824B160BC}"/>
              </a:ext>
            </a:extLst>
          </p:cNvPr>
          <p:cNvCxnSpPr>
            <a:cxnSpLocks/>
          </p:cNvCxnSpPr>
          <p:nvPr/>
        </p:nvCxnSpPr>
        <p:spPr>
          <a:xfrm>
            <a:off x="6800850" y="1566084"/>
            <a:ext cx="0" cy="1787085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D7505C-DC24-4E36-BB92-5997A789302C}"/>
              </a:ext>
            </a:extLst>
          </p:cNvPr>
          <p:cNvCxnSpPr>
            <a:cxnSpLocks/>
          </p:cNvCxnSpPr>
          <p:nvPr/>
        </p:nvCxnSpPr>
        <p:spPr>
          <a:xfrm>
            <a:off x="8510582" y="1590915"/>
            <a:ext cx="0" cy="275652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AB4601-D4B8-44F2-ABB6-47A5C822C8E1}"/>
              </a:ext>
            </a:extLst>
          </p:cNvPr>
          <p:cNvCxnSpPr>
            <a:cxnSpLocks/>
          </p:cNvCxnSpPr>
          <p:nvPr/>
        </p:nvCxnSpPr>
        <p:spPr>
          <a:xfrm>
            <a:off x="4187051" y="1590915"/>
            <a:ext cx="0" cy="28837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72D3B6-B528-4528-BA3F-C2C02A2A3C9E}"/>
              </a:ext>
            </a:extLst>
          </p:cNvPr>
          <p:cNvCxnSpPr>
            <a:cxnSpLocks/>
          </p:cNvCxnSpPr>
          <p:nvPr/>
        </p:nvCxnSpPr>
        <p:spPr>
          <a:xfrm>
            <a:off x="9672290" y="1573378"/>
            <a:ext cx="0" cy="378586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91CE4E-5CF9-40EF-9DE3-32885CF4E5F2}"/>
              </a:ext>
            </a:extLst>
          </p:cNvPr>
          <p:cNvSpPr txBox="1"/>
          <p:nvPr/>
        </p:nvSpPr>
        <p:spPr>
          <a:xfrm>
            <a:off x="8382124" y="5556999"/>
            <a:ext cx="29255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CCT C4 (5 T, 50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(12-13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25E10-07E9-458F-B952-EA5C6909E01E}"/>
              </a:ext>
            </a:extLst>
          </p:cNvPr>
          <p:cNvSpPr txBox="1"/>
          <p:nvPr/>
        </p:nvSpPr>
        <p:spPr>
          <a:xfrm>
            <a:off x="7039655" y="4474659"/>
            <a:ext cx="308572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Bi-CCT2 (4-7 T, 40 mm)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(12-13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0D78-E155-4CDB-A0D9-E952789A8B20}"/>
              </a:ext>
            </a:extLst>
          </p:cNvPr>
          <p:cNvSpPr txBox="1"/>
          <p:nvPr/>
        </p:nvSpPr>
        <p:spPr>
          <a:xfrm>
            <a:off x="2966753" y="2188276"/>
            <a:ext cx="368730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SMCT insert (4 T, 15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SMCT+MDPCT1-inner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(14-15 T, 60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in 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75DEB-5880-4309-B47A-774AA9FC5EAE}"/>
              </a:ext>
            </a:extLst>
          </p:cNvPr>
          <p:cNvSpPr txBox="1"/>
          <p:nvPr/>
        </p:nvSpPr>
        <p:spPr>
          <a:xfrm>
            <a:off x="6112272" y="3111513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50EA6-D78E-4A7B-96C4-5E1ABEE67460}"/>
              </a:ext>
            </a:extLst>
          </p:cNvPr>
          <p:cNvSpPr txBox="1"/>
          <p:nvPr/>
        </p:nvSpPr>
        <p:spPr>
          <a:xfrm>
            <a:off x="408711" y="1947317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FADE6-6AAD-4463-9F82-A5F66CC0C18C}"/>
              </a:ext>
            </a:extLst>
          </p:cNvPr>
          <p:cNvSpPr txBox="1"/>
          <p:nvPr/>
        </p:nvSpPr>
        <p:spPr>
          <a:xfrm>
            <a:off x="8055026" y="4186709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CA732-8AB1-4A07-B1BE-7C812E841159}"/>
              </a:ext>
            </a:extLst>
          </p:cNvPr>
          <p:cNvSpPr txBox="1"/>
          <p:nvPr/>
        </p:nvSpPr>
        <p:spPr>
          <a:xfrm>
            <a:off x="2472373" y="4198937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642F2F-31DD-48C2-95E7-690534EBAF0B}"/>
              </a:ext>
            </a:extLst>
          </p:cNvPr>
          <p:cNvSpPr txBox="1"/>
          <p:nvPr/>
        </p:nvSpPr>
        <p:spPr>
          <a:xfrm>
            <a:off x="9266664" y="5278875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0DD65-3C15-4CB7-B702-014A1FB811CC}"/>
              </a:ext>
            </a:extLst>
          </p:cNvPr>
          <p:cNvSpPr txBox="1"/>
          <p:nvPr/>
        </p:nvSpPr>
        <p:spPr>
          <a:xfrm>
            <a:off x="4027486" y="1913940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BB9B5B-D5E2-4477-9D50-5C4B4421355B}"/>
              </a:ext>
            </a:extLst>
          </p:cNvPr>
          <p:cNvSpPr txBox="1"/>
          <p:nvPr/>
        </p:nvSpPr>
        <p:spPr>
          <a:xfrm>
            <a:off x="4225151" y="5350970"/>
            <a:ext cx="1211638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9AB726-32EA-4F89-A78A-AD6974DC7559}"/>
              </a:ext>
            </a:extLst>
          </p:cNvPr>
          <p:cNvSpPr txBox="1"/>
          <p:nvPr/>
        </p:nvSpPr>
        <p:spPr>
          <a:xfrm>
            <a:off x="387314" y="1210113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99B1B-9C7C-47F5-985A-EDD49AD5CF6B}"/>
              </a:ext>
            </a:extLst>
          </p:cNvPr>
          <p:cNvSpPr txBox="1"/>
          <p:nvPr/>
        </p:nvSpPr>
        <p:spPr>
          <a:xfrm>
            <a:off x="3090050" y="1204046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656376-3525-4D39-8B95-2A01C0096217}"/>
              </a:ext>
            </a:extLst>
          </p:cNvPr>
          <p:cNvSpPr txBox="1"/>
          <p:nvPr/>
        </p:nvSpPr>
        <p:spPr>
          <a:xfrm>
            <a:off x="5792786" y="1196752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536DF9-DBE1-4832-9B79-C437FD825F2A}"/>
              </a:ext>
            </a:extLst>
          </p:cNvPr>
          <p:cNvSpPr txBox="1"/>
          <p:nvPr/>
        </p:nvSpPr>
        <p:spPr>
          <a:xfrm>
            <a:off x="8510582" y="1196752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677EBE-AACF-440A-BD04-3699D2687D68}"/>
              </a:ext>
            </a:extLst>
          </p:cNvPr>
          <p:cNvSpPr txBox="1"/>
          <p:nvPr/>
        </p:nvSpPr>
        <p:spPr>
          <a:xfrm>
            <a:off x="528803" y="3425421"/>
            <a:ext cx="254938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SMCT insert (2-4 T, 15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(11 T, 60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in 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264AEB-A598-4281-9FBA-607A0BB22591}"/>
              </a:ext>
            </a:extLst>
          </p:cNvPr>
          <p:cNvSpPr txBox="1"/>
          <p:nvPr/>
        </p:nvSpPr>
        <p:spPr>
          <a:xfrm>
            <a:off x="1287601" y="3137093"/>
            <a:ext cx="1211638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F64C5-AD5C-4C42-8E88-40E818E2DB27}"/>
              </a:ext>
            </a:extLst>
          </p:cNvPr>
          <p:cNvSpPr txBox="1"/>
          <p:nvPr/>
        </p:nvSpPr>
        <p:spPr>
          <a:xfrm>
            <a:off x="205841" y="2190939"/>
            <a:ext cx="2717733" cy="7386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Bin5c insert (1.6 T, 30 mm)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(8-9 T, 90 mm)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late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4928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E2E4C54-4379-406A-A8FE-64071108D49A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905238" y="1590915"/>
            <a:ext cx="92107" cy="1546178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3485784-179E-4B93-8A2D-DD879F62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MDP timeline for hybrid magnets (HM)</a:t>
            </a:r>
            <a:br>
              <a:rPr lang="en-US" dirty="0"/>
            </a:br>
            <a:r>
              <a:rPr lang="en-US" dirty="0"/>
              <a:t>with Bi2212 (HMB) and REBCO (HMR) inserts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C33D6-C953-4318-8719-8EF73CE5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06/27/2023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CCA0-4E2A-4FAC-A68E-8BB9CD8D3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P. Ferracin -- 20 T hybrid and comparative analysis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A51DF-55DF-4AC8-902F-ECC78CAFE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910A57-C4C2-471D-B852-7E80F10F5A4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0E474-3227-46E5-866C-0A2B86CF3A8B}"/>
              </a:ext>
            </a:extLst>
          </p:cNvPr>
          <p:cNvCxnSpPr>
            <a:cxnSpLocks/>
          </p:cNvCxnSpPr>
          <p:nvPr/>
        </p:nvCxnSpPr>
        <p:spPr>
          <a:xfrm>
            <a:off x="5300918" y="1573378"/>
            <a:ext cx="0" cy="387195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547862-D778-4E51-BC9A-2FEE7690F380}"/>
              </a:ext>
            </a:extLst>
          </p:cNvPr>
          <p:cNvSpPr txBox="1"/>
          <p:nvPr/>
        </p:nvSpPr>
        <p:spPr>
          <a:xfrm>
            <a:off x="5366603" y="3392729"/>
            <a:ext cx="2762244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Bi-CCT1 (4 T, 40 mm)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A4100E-8E87-408F-BADF-A73C6B20E9B7}"/>
              </a:ext>
            </a:extLst>
          </p:cNvPr>
          <p:cNvSpPr txBox="1"/>
          <p:nvPr/>
        </p:nvSpPr>
        <p:spPr>
          <a:xfrm>
            <a:off x="3947697" y="5642877"/>
            <a:ext cx="292553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COMB (5 T, 100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SMCT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(11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B50F9A-3855-4071-9791-86A56D47171C}"/>
              </a:ext>
            </a:extLst>
          </p:cNvPr>
          <p:cNvSpPr txBox="1"/>
          <p:nvPr/>
        </p:nvSpPr>
        <p:spPr>
          <a:xfrm>
            <a:off x="1401676" y="4487406"/>
            <a:ext cx="2739604" cy="646331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REBCO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STAR CCT S1 (2 T, 50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T, 90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2024-2025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2CB53F-D8E9-47A8-A29B-25909D8B2D27}"/>
              </a:ext>
            </a:extLst>
          </p:cNvPr>
          <p:cNvCxnSpPr>
            <a:cxnSpLocks/>
          </p:cNvCxnSpPr>
          <p:nvPr/>
        </p:nvCxnSpPr>
        <p:spPr>
          <a:xfrm>
            <a:off x="700088" y="1590915"/>
            <a:ext cx="0" cy="489464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5C4F6-6E19-4EB0-A1A5-ECFCF3B2DBB6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4424363" y="1573378"/>
            <a:ext cx="0" cy="507001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11B2AF-276C-41C5-881B-A84824B160BC}"/>
              </a:ext>
            </a:extLst>
          </p:cNvPr>
          <p:cNvCxnSpPr>
            <a:cxnSpLocks/>
          </p:cNvCxnSpPr>
          <p:nvPr/>
        </p:nvCxnSpPr>
        <p:spPr>
          <a:xfrm>
            <a:off x="6800850" y="1566084"/>
            <a:ext cx="0" cy="1787085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5D7505C-DC24-4E36-BB92-5997A789302C}"/>
              </a:ext>
            </a:extLst>
          </p:cNvPr>
          <p:cNvCxnSpPr>
            <a:cxnSpLocks/>
          </p:cNvCxnSpPr>
          <p:nvPr/>
        </p:nvCxnSpPr>
        <p:spPr>
          <a:xfrm>
            <a:off x="8510582" y="1590915"/>
            <a:ext cx="0" cy="2756520"/>
          </a:xfrm>
          <a:prstGeom prst="line">
            <a:avLst/>
          </a:prstGeom>
          <a:ln w="38100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AB4601-D4B8-44F2-ABB6-47A5C822C8E1}"/>
              </a:ext>
            </a:extLst>
          </p:cNvPr>
          <p:cNvCxnSpPr>
            <a:cxnSpLocks/>
          </p:cNvCxnSpPr>
          <p:nvPr/>
        </p:nvCxnSpPr>
        <p:spPr>
          <a:xfrm>
            <a:off x="3826101" y="1590915"/>
            <a:ext cx="0" cy="288374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72D3B6-B528-4528-BA3F-C2C02A2A3C9E}"/>
              </a:ext>
            </a:extLst>
          </p:cNvPr>
          <p:cNvCxnSpPr>
            <a:cxnSpLocks/>
          </p:cNvCxnSpPr>
          <p:nvPr/>
        </p:nvCxnSpPr>
        <p:spPr>
          <a:xfrm>
            <a:off x="9672290" y="1573378"/>
            <a:ext cx="0" cy="378586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E91CE4E-5CF9-40EF-9DE3-32885CF4E5F2}"/>
              </a:ext>
            </a:extLst>
          </p:cNvPr>
          <p:cNvSpPr txBox="1"/>
          <p:nvPr/>
        </p:nvSpPr>
        <p:spPr>
          <a:xfrm>
            <a:off x="8382124" y="5556999"/>
            <a:ext cx="2925542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REBCO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CORC CCT C4 (5 T, 50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(12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2425E10-07E9-458F-B952-EA5C6909E01E}"/>
              </a:ext>
            </a:extLst>
          </p:cNvPr>
          <p:cNvSpPr txBox="1"/>
          <p:nvPr/>
        </p:nvSpPr>
        <p:spPr>
          <a:xfrm>
            <a:off x="7039655" y="4474659"/>
            <a:ext cx="308572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Bi-CCT2 (7 T, 40 mm)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CCT6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(12 T, 120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 be tested in 2027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600D78-E155-4CDB-A0D9-E952789A8B20}"/>
              </a:ext>
            </a:extLst>
          </p:cNvPr>
          <p:cNvSpPr txBox="1"/>
          <p:nvPr/>
        </p:nvSpPr>
        <p:spPr>
          <a:xfrm>
            <a:off x="2966752" y="2188276"/>
            <a:ext cx="3834091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SMCT insert (3 T, 15 mm)</a:t>
            </a:r>
          </a:p>
          <a:p>
            <a:pPr lvl="0" algn="ctr"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MDPCT1-inner+SMCT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(14 T, 60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in 2025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475DEB-5880-4309-B47A-774AA9FC5EAE}"/>
              </a:ext>
            </a:extLst>
          </p:cNvPr>
          <p:cNvSpPr txBox="1"/>
          <p:nvPr/>
        </p:nvSpPr>
        <p:spPr>
          <a:xfrm>
            <a:off x="6112271" y="3111513"/>
            <a:ext cx="1521755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HMB4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T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50EA6-D78E-4A7B-96C4-5E1ABEE67460}"/>
              </a:ext>
            </a:extLst>
          </p:cNvPr>
          <p:cNvSpPr txBox="1"/>
          <p:nvPr/>
        </p:nvSpPr>
        <p:spPr>
          <a:xfrm>
            <a:off x="408710" y="1947317"/>
            <a:ext cx="1527877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HMB1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(9 T)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55FADE6-6AAD-4463-9F82-A5F66CC0C18C}"/>
              </a:ext>
            </a:extLst>
          </p:cNvPr>
          <p:cNvSpPr txBox="1"/>
          <p:nvPr/>
        </p:nvSpPr>
        <p:spPr>
          <a:xfrm>
            <a:off x="7933548" y="4166284"/>
            <a:ext cx="1443901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HMB5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C6CA732-8AB1-4A07-B1BE-7C812E841159}"/>
              </a:ext>
            </a:extLst>
          </p:cNvPr>
          <p:cNvSpPr txBox="1"/>
          <p:nvPr/>
        </p:nvSpPr>
        <p:spPr>
          <a:xfrm>
            <a:off x="2111422" y="4198937"/>
            <a:ext cx="1450755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HMR1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 T)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642F2F-31DD-48C2-95E7-690534EBAF0B}"/>
              </a:ext>
            </a:extLst>
          </p:cNvPr>
          <p:cNvSpPr txBox="1"/>
          <p:nvPr/>
        </p:nvSpPr>
        <p:spPr>
          <a:xfrm>
            <a:off x="9266664" y="5278875"/>
            <a:ext cx="1483826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LBNL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HMR3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E0DD65-3C15-4CB7-B702-014A1FB811CC}"/>
              </a:ext>
            </a:extLst>
          </p:cNvPr>
          <p:cNvSpPr txBox="1"/>
          <p:nvPr/>
        </p:nvSpPr>
        <p:spPr>
          <a:xfrm>
            <a:off x="3765485" y="1882901"/>
            <a:ext cx="1528721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HMB3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T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BB9B5B-D5E2-4477-9D50-5C4B4421355B}"/>
              </a:ext>
            </a:extLst>
          </p:cNvPr>
          <p:cNvSpPr txBox="1"/>
          <p:nvPr/>
        </p:nvSpPr>
        <p:spPr>
          <a:xfrm>
            <a:off x="4718448" y="5350970"/>
            <a:ext cx="1483827" cy="27699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HMR2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99AB726-32EA-4F89-A78A-AD6974DC7559}"/>
              </a:ext>
            </a:extLst>
          </p:cNvPr>
          <p:cNvSpPr txBox="1"/>
          <p:nvPr/>
        </p:nvSpPr>
        <p:spPr>
          <a:xfrm>
            <a:off x="387314" y="1210113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0B99B1B-9C7C-47F5-985A-EDD49AD5CF6B}"/>
              </a:ext>
            </a:extLst>
          </p:cNvPr>
          <p:cNvSpPr txBox="1"/>
          <p:nvPr/>
        </p:nvSpPr>
        <p:spPr>
          <a:xfrm>
            <a:off x="3090050" y="1204046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656376-3525-4D39-8B95-2A01C0096217}"/>
              </a:ext>
            </a:extLst>
          </p:cNvPr>
          <p:cNvSpPr txBox="1"/>
          <p:nvPr/>
        </p:nvSpPr>
        <p:spPr>
          <a:xfrm>
            <a:off x="5792786" y="1196752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536DF9-DBE1-4832-9B79-C437FD825F2A}"/>
              </a:ext>
            </a:extLst>
          </p:cNvPr>
          <p:cNvSpPr txBox="1"/>
          <p:nvPr/>
        </p:nvSpPr>
        <p:spPr>
          <a:xfrm>
            <a:off x="8510582" y="1196752"/>
            <a:ext cx="266862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9677EBE-AACF-440A-BD04-3699D2687D68}"/>
              </a:ext>
            </a:extLst>
          </p:cNvPr>
          <p:cNvSpPr txBox="1"/>
          <p:nvPr/>
        </p:nvSpPr>
        <p:spPr>
          <a:xfrm>
            <a:off x="528803" y="3425421"/>
            <a:ext cx="2549389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SMCT insert (2 T, 15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 T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(11 T, 60 mm)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in in 2024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A264AEB-A598-4281-9FBA-607A0BB22591}"/>
              </a:ext>
            </a:extLst>
          </p:cNvPr>
          <p:cNvSpPr txBox="1"/>
          <p:nvPr/>
        </p:nvSpPr>
        <p:spPr>
          <a:xfrm>
            <a:off x="1287600" y="3137093"/>
            <a:ext cx="1419489" cy="27699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FNAL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HMB2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5F64C5-AD5C-4C42-8E88-40E818E2DB27}"/>
              </a:ext>
            </a:extLst>
          </p:cNvPr>
          <p:cNvSpPr txBox="1"/>
          <p:nvPr/>
        </p:nvSpPr>
        <p:spPr>
          <a:xfrm>
            <a:off x="205841" y="2190939"/>
            <a:ext cx="2717733" cy="73866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Bi2212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Bin5c insert (2 T, 30 mm)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Nb</a:t>
            </a:r>
            <a:r>
              <a: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3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Sn CCT5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outsert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(</a:t>
            </a:r>
            <a:r>
              <a:rPr lang="en-US" sz="1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Calibri"/>
              </a:rPr>
              <a:t> T, 90 mm)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Test late 2023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515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E8933-0E22-4A78-AB5D-A64D49243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20T hybrid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49FAE-02DB-4E58-841C-6A17E9F11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06/27/2023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333B6-F077-4358-BA82-D2DF2446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Ferracin -- 20 T hybrid and comparative analysis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646CE-975D-4125-AC41-EF6BF2E0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A57-C4C2-471D-B852-7E80F10F5A4C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1B3019-8E9D-4EBA-9541-CA3383B90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967" y="1967163"/>
            <a:ext cx="3327091" cy="331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24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3250</TotalTime>
  <Words>970</Words>
  <Application>Microsoft Office PowerPoint</Application>
  <PresentationFormat>Widescreen</PresentationFormat>
  <Paragraphs>156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ＭＳ Ｐゴシック</vt:lpstr>
      <vt:lpstr>Arial</vt:lpstr>
      <vt:lpstr>Calibri</vt:lpstr>
      <vt:lpstr>Calibri Light</vt:lpstr>
      <vt:lpstr>Times New Roman</vt:lpstr>
      <vt:lpstr>Office Theme</vt:lpstr>
      <vt:lpstr>1_Office Theme</vt:lpstr>
      <vt:lpstr>MDP timeline for hybrid magnets (HM) with Bi2212 (HMB) and REBCO (HMR) inserts</vt:lpstr>
      <vt:lpstr>MDP timeline for hybrid magnets (HM) with Bi2212 (HMB) and REBCO (HMR) inserts</vt:lpstr>
      <vt:lpstr>MDP timeline for hybrid magnets (HM) with Bi2212 (HMB) and REBCO (HMR) inserts</vt:lpstr>
      <vt:lpstr>MDP timeline for hybrid magnets (HM) with Bi2212 (HMB) and REBCO (HMR) inserts</vt:lpstr>
      <vt:lpstr>20T hybrid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MDP timeline for hybrid magnets</dc:title>
  <dc:creator>soprestemon</dc:creator>
  <cp:lastModifiedBy>Paolo Ferracin</cp:lastModifiedBy>
  <cp:revision>65</cp:revision>
  <dcterms:created xsi:type="dcterms:W3CDTF">2023-03-22T13:04:41Z</dcterms:created>
  <dcterms:modified xsi:type="dcterms:W3CDTF">2023-08-22T21:36:26Z</dcterms:modified>
</cp:coreProperties>
</file>