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44" r:id="rId3"/>
    <p:sldMasterId id="2147483756" r:id="rId4"/>
  </p:sldMasterIdLst>
  <p:notesMasterIdLst>
    <p:notesMasterId r:id="rId22"/>
  </p:notesMasterIdLst>
  <p:sldIdLst>
    <p:sldId id="271" r:id="rId5"/>
    <p:sldId id="267" r:id="rId6"/>
    <p:sldId id="276" r:id="rId7"/>
    <p:sldId id="281" r:id="rId8"/>
    <p:sldId id="259" r:id="rId9"/>
    <p:sldId id="316" r:id="rId10"/>
    <p:sldId id="317" r:id="rId11"/>
    <p:sldId id="297" r:id="rId12"/>
    <p:sldId id="314" r:id="rId13"/>
    <p:sldId id="318" r:id="rId14"/>
    <p:sldId id="320" r:id="rId15"/>
    <p:sldId id="321" r:id="rId16"/>
    <p:sldId id="322" r:id="rId17"/>
    <p:sldId id="323" r:id="rId18"/>
    <p:sldId id="311" r:id="rId19"/>
    <p:sldId id="324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917" autoAdjust="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75DE7-1B85-4742-9861-3B62DC797DC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C418A-2C13-4999-866A-04A238BC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7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5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5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simulazione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magnetico</a:t>
            </a:r>
            <a:r>
              <a:rPr lang="en-US" baseline="0" dirty="0" smtClean="0"/>
              <a:t> G. </a:t>
            </a:r>
            <a:r>
              <a:rPr lang="en-US" baseline="0" dirty="0" err="1" smtClean="0"/>
              <a:t>Vallone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versione</a:t>
            </a:r>
            <a:r>
              <a:rPr lang="en-US" baseline="0" dirty="0" smtClean="0"/>
              <a:t> v28 (</a:t>
            </a:r>
            <a:r>
              <a:rPr lang="en-US" baseline="0" dirty="0" err="1" smtClean="0"/>
              <a:t>struttura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infinitamente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rigida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Margin </a:t>
            </a:r>
            <a:r>
              <a:rPr lang="en-US" dirty="0" err="1" smtClean="0"/>
              <a:t>diversi</a:t>
            </a:r>
            <a:r>
              <a:rPr lang="en-US" dirty="0" smtClean="0"/>
              <a:t>, </a:t>
            </a:r>
            <a:r>
              <a:rPr lang="en-US" dirty="0" err="1" smtClean="0"/>
              <a:t>probabilmente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differenza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Ansys</a:t>
            </a:r>
            <a:r>
              <a:rPr lang="en-US" baseline="0" dirty="0" smtClean="0"/>
              <a:t>-Roxie (</a:t>
            </a:r>
            <a:r>
              <a:rPr lang="en-US" baseline="0" dirty="0" err="1" smtClean="0"/>
              <a:t>verificare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5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2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7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C418A-2C13-4999-866A-04A238BCF1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5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4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0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8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8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7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7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9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4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40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1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09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21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1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52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5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3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4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5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2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75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18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9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68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95000"/>
                  </a:prstClr>
                </a:solidFill>
              </a:rPr>
              <a:t>P. Ferracin -- 20 T hybrid and comparative analysis</a:t>
            </a: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0A39-0A2F-41D3-9DF4-204B6FE6E2E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02B9-0B73-4EC4-A6F1-B1C1595C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06/07/2023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P. Ferracin -- 20 T hybrid and comparative analysis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54185"/>
          </a:xfrm>
        </p:spPr>
        <p:txBody>
          <a:bodyPr>
            <a:normAutofit/>
          </a:bodyPr>
          <a:lstStyle/>
          <a:p>
            <a:r>
              <a:rPr lang="en-GB" b="1" dirty="0" smtClean="0"/>
              <a:t>20 T Hybrid Magnet – Cos(</a:t>
            </a:r>
            <a:r>
              <a:rPr lang="el-GR" b="1" i="1" dirty="0" smtClean="0"/>
              <a:t>θ</a:t>
            </a:r>
            <a:r>
              <a:rPr lang="en-US" b="1" i="1" dirty="0" smtClean="0"/>
              <a:t>)</a:t>
            </a:r>
            <a:r>
              <a:rPr lang="en-US" i="1" dirty="0" smtClean="0"/>
              <a:t> </a:t>
            </a:r>
            <a:r>
              <a:rPr lang="en-US" b="1" dirty="0" smtClean="0"/>
              <a:t>Design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0347" y="5046060"/>
            <a:ext cx="7951305" cy="438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M. </a:t>
            </a:r>
            <a:r>
              <a:rPr lang="en-US" sz="2400" dirty="0" err="1" smtClean="0">
                <a:solidFill>
                  <a:schemeClr val="bg1"/>
                </a:solidFill>
              </a:rPr>
              <a:t>D’Addazio</a:t>
            </a:r>
            <a:r>
              <a:rPr lang="en-US" sz="2400" dirty="0" smtClean="0">
                <a:solidFill>
                  <a:schemeClr val="bg1"/>
                </a:solidFill>
              </a:rPr>
              <a:t>, P. </a:t>
            </a:r>
            <a:r>
              <a:rPr lang="en-US" sz="2400" dirty="0" err="1" smtClean="0">
                <a:solidFill>
                  <a:schemeClr val="bg1"/>
                </a:solidFill>
              </a:rPr>
              <a:t>Ferracin</a:t>
            </a:r>
            <a:r>
              <a:rPr lang="en-US" sz="2400" dirty="0" smtClean="0">
                <a:solidFill>
                  <a:schemeClr val="bg1"/>
                </a:solidFill>
              </a:rPr>
              <a:t>, V. </a:t>
            </a:r>
            <a:r>
              <a:rPr lang="en-US" sz="2400" dirty="0" err="1" smtClean="0">
                <a:solidFill>
                  <a:schemeClr val="bg1"/>
                </a:solidFill>
              </a:rPr>
              <a:t>Marinozzi</a:t>
            </a:r>
            <a:r>
              <a:rPr lang="en-US" sz="2400" dirty="0" smtClean="0">
                <a:solidFill>
                  <a:schemeClr val="bg1"/>
                </a:solidFill>
              </a:rPr>
              <a:t>, G. </a:t>
            </a:r>
            <a:r>
              <a:rPr lang="en-US" sz="2400" dirty="0" err="1" smtClean="0">
                <a:solidFill>
                  <a:schemeClr val="bg1"/>
                </a:solidFill>
              </a:rPr>
              <a:t>Vallone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1" y="1572668"/>
            <a:ext cx="3093756" cy="232678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</a:t>
            </a:r>
            <a:r>
              <a:rPr lang="en-US" dirty="0"/>
              <a:t>V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76853" y="3630370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832" y="2532347"/>
            <a:ext cx="56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HTS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2" y="3951313"/>
            <a:ext cx="3093755" cy="23267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561" y="4946737"/>
            <a:ext cx="476782" cy="31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L</a:t>
            </a:r>
            <a:r>
              <a:rPr lang="en-US" sz="1400" b="1" dirty="0" smtClean="0">
                <a:solidFill>
                  <a:schemeClr val="tx2"/>
                </a:solidFill>
              </a:rPr>
              <a:t>TS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4" y="1539453"/>
            <a:ext cx="3093756" cy="232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5" y="3951313"/>
            <a:ext cx="3093755" cy="232678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99224" y="116373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113264" y="1162346"/>
            <a:ext cx="2093472" cy="3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18" y="1539453"/>
            <a:ext cx="3049593" cy="22935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17" y="3951313"/>
            <a:ext cx="3066427" cy="230622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642029" y="1163738"/>
            <a:ext cx="337852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  <a:endParaRPr lang="en-US" sz="1400" dirty="0" smtClean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5" y="2397212"/>
            <a:ext cx="3663522" cy="27552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VI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876853" y="3630370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38" y="2397212"/>
            <a:ext cx="3663523" cy="275529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356013" y="1901659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8737600" y="1901659"/>
            <a:ext cx="2093472" cy="3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6" y="2397211"/>
            <a:ext cx="3663523" cy="275529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52857" y="1901659"/>
            <a:ext cx="337852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  <a:endParaRPr lang="en-US" sz="1400" dirty="0" smtClean="0"/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242501" y="1392361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Mandrel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1" y="1818644"/>
            <a:ext cx="2790541" cy="20987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VII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83579" y="3679798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0" y="4075353"/>
            <a:ext cx="2790541" cy="2098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4" y="1818643"/>
            <a:ext cx="2790541" cy="2098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04" y="4075353"/>
            <a:ext cx="2790541" cy="209873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504885" y="1486859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113264" y="1484075"/>
            <a:ext cx="2093472" cy="33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28" y="1818644"/>
            <a:ext cx="2790540" cy="2098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28" y="4075353"/>
            <a:ext cx="2790542" cy="209873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406734" y="1486859"/>
            <a:ext cx="337852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496378" y="1132621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Layers 5-6: Poles and Wedges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VIII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587" y="2303709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1" y="2717433"/>
            <a:ext cx="3846364" cy="2892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29" y="2717433"/>
            <a:ext cx="3871694" cy="29118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25" y="2717433"/>
            <a:ext cx="3846364" cy="289280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39556" y="1971925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970372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  <a:endParaRPr lang="en-US" sz="1400" dirty="0" smtClean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973689" y="1970372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dirty="0" smtClean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43928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Pad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354" y="2303709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First Principal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9718" y="2302156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First Principal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587" y="2303709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1" y="2717433"/>
            <a:ext cx="3846363" cy="2892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29" y="2717433"/>
            <a:ext cx="3871694" cy="2911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25" y="2717433"/>
            <a:ext cx="3846363" cy="289280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39556" y="1971925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970372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  <a:endParaRPr lang="en-US" sz="1400" dirty="0" smtClean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973689" y="1970372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dirty="0" smtClean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439288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Yoke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354" y="2303709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First Principal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9718" y="2302156"/>
            <a:ext cx="212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First Principal Stress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</a:t>
            </a:r>
            <a:r>
              <a:rPr lang="en-US" dirty="0"/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66137" y="3720986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9" y="2569916"/>
            <a:ext cx="3618646" cy="2721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99" y="2529492"/>
            <a:ext cx="3618646" cy="27215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39" y="2529491"/>
            <a:ext cx="3618646" cy="272154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366728" y="1944743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Pre-stress</a:t>
            </a:r>
            <a:endParaRPr lang="en-US" sz="1400" dirty="0" smtClean="0"/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944743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Cool down</a:t>
            </a:r>
            <a:endParaRPr lang="en-US" sz="1400" dirty="0" smtClean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978785" y="1944743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/>
              <a:t>EM forces</a:t>
            </a:r>
            <a:endParaRPr lang="en-US" sz="1400" dirty="0" smtClean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127325" y="1373389"/>
            <a:ext cx="3199237" cy="331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Shell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22953-EAD9-4F72-A743-3CAE54C6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E365E5-3B01-4915-A574-EA6031E0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03" y="1740404"/>
            <a:ext cx="7341348" cy="3639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 smtClean="0"/>
              <a:t>Comments on the mechanical structure model:</a:t>
            </a:r>
          </a:p>
          <a:p>
            <a:pPr algn="just">
              <a:lnSpc>
                <a:spcPct val="20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Corner effects </a:t>
            </a:r>
            <a:r>
              <a:rPr lang="en-US" sz="2400" dirty="0" smtClean="0"/>
              <a:t>in HTS and LTS </a:t>
            </a:r>
            <a:r>
              <a:rPr lang="en-US" sz="2400" dirty="0" smtClean="0"/>
              <a:t>coils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/>
              <a:t>L</a:t>
            </a:r>
            <a:r>
              <a:rPr lang="en-US" sz="2400" dirty="0" smtClean="0"/>
              <a:t>imits are exceeded in the mandrel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bending</a:t>
            </a:r>
            <a:r>
              <a:rPr lang="en-US" sz="2400" dirty="0" smtClean="0"/>
              <a:t>)</a:t>
            </a:r>
            <a:endParaRPr lang="en-US" sz="2400" dirty="0"/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Spikes</a:t>
            </a:r>
            <a:r>
              <a:rPr lang="en-US" sz="2400" dirty="0" smtClean="0"/>
              <a:t> </a:t>
            </a:r>
            <a:r>
              <a:rPr lang="en-US" sz="2400" dirty="0"/>
              <a:t>near the </a:t>
            </a:r>
            <a:r>
              <a:rPr lang="en-US" sz="2400" dirty="0" smtClean="0"/>
              <a:t>keys in both </a:t>
            </a:r>
            <a:r>
              <a:rPr lang="en-US" sz="2400" dirty="0"/>
              <a:t>pad and </a:t>
            </a:r>
            <a:r>
              <a:rPr lang="en-US" sz="2400" dirty="0" smtClean="0"/>
              <a:t>yoke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endParaRPr lang="en-US" sz="2400" dirty="0"/>
          </a:p>
          <a:p>
            <a:pPr marL="0" indent="0" algn="just">
              <a:buNone/>
            </a:pPr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0E101E-F0D3-4753-AC53-7272C845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822953-EAD9-4F72-A743-3CAE54C6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E365E5-3B01-4915-A574-EA6031E0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203" y="1740404"/>
            <a:ext cx="6863443" cy="36398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/>
              <a:t>Mechanical </a:t>
            </a:r>
            <a:r>
              <a:rPr lang="en-US" sz="2800" dirty="0" smtClean="0"/>
              <a:t>structure optimization: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/>
              <a:t>Influence of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interference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Influence of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key position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Dimensions</a:t>
            </a:r>
            <a:r>
              <a:rPr lang="en-US" sz="2400" dirty="0"/>
              <a:t> of the mechanical structure</a:t>
            </a:r>
          </a:p>
          <a:p>
            <a:pPr marL="0" indent="0" algn="just">
              <a:buNone/>
            </a:pPr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0E101E-F0D3-4753-AC53-7272C845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08/08/2023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6D513C-B49F-49F1-A54A-7E5324C6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 dirty="0" smtClean="0"/>
              <a:t>criteria of </a:t>
            </a:r>
            <a:r>
              <a:rPr lang="en-US" dirty="0"/>
              <a:t>20 T hybrid </a:t>
            </a:r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CB6C11-2A31-42DB-8802-D8DCED2C6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11175032" cy="464137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Coil and magnet parameters </a:t>
            </a:r>
          </a:p>
          <a:p>
            <a:pPr lvl="1"/>
            <a:r>
              <a:rPr lang="en-US" dirty="0"/>
              <a:t>Free coil aperture (diameter)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50 mm</a:t>
            </a:r>
          </a:p>
          <a:p>
            <a:pPr lvl="1"/>
            <a:r>
              <a:rPr lang="en-US" dirty="0"/>
              <a:t>Operational bore field 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20 T</a:t>
            </a:r>
          </a:p>
          <a:p>
            <a:pPr lvl="1"/>
            <a:r>
              <a:rPr lang="en-US" dirty="0"/>
              <a:t>load-line fraction @ 1.9K: </a:t>
            </a:r>
            <a:r>
              <a:rPr lang="en-US" dirty="0" err="1"/>
              <a:t>I</a:t>
            </a:r>
            <a:r>
              <a:rPr lang="en-US" baseline="-25000" dirty="0" err="1"/>
              <a:t>op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baseline="-25000" dirty="0" err="1"/>
              <a:t>ss</a:t>
            </a:r>
            <a:r>
              <a:rPr lang="en-US" baseline="-25000" dirty="0"/>
              <a:t> 	</a:t>
            </a:r>
            <a:r>
              <a:rPr lang="en-US" dirty="0"/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&lt;= 87 %</a:t>
            </a:r>
          </a:p>
          <a:p>
            <a:pPr lvl="1"/>
            <a:r>
              <a:rPr lang="en-US" dirty="0"/>
              <a:t>2D Geometrical harmonics  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&lt;3 units </a:t>
            </a:r>
            <a:r>
              <a:rPr lang="en-US" dirty="0"/>
              <a:t>for n&lt;10  (at </a:t>
            </a:r>
            <a:r>
              <a:rPr lang="en-US" dirty="0" err="1"/>
              <a:t>R</a:t>
            </a:r>
            <a:r>
              <a:rPr lang="en-US" baseline="-25000" dirty="0" err="1"/>
              <a:t>ref</a:t>
            </a:r>
            <a:r>
              <a:rPr lang="en-US" dirty="0"/>
              <a:t>=17 mm)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protection</a:t>
            </a:r>
          </a:p>
          <a:p>
            <a:pPr lvl="1"/>
            <a:r>
              <a:rPr lang="en-US" dirty="0"/>
              <a:t>All coils powered in series</a:t>
            </a:r>
          </a:p>
          <a:p>
            <a:pPr lvl="1"/>
            <a:r>
              <a:rPr lang="en-US" dirty="0"/>
              <a:t>Maximum hot spot temperature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350 K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Mechanics</a:t>
            </a:r>
          </a:p>
          <a:p>
            <a:pPr lvl="1"/>
            <a:r>
              <a:rPr lang="en-US" dirty="0"/>
              <a:t>Maximum Nb</a:t>
            </a:r>
            <a:r>
              <a:rPr lang="en-US" baseline="-25000" dirty="0"/>
              <a:t>3</a:t>
            </a:r>
            <a:r>
              <a:rPr lang="en-US" dirty="0"/>
              <a:t>Sn coil stress 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&lt;180 (&lt;150) MPa </a:t>
            </a:r>
            <a:r>
              <a:rPr lang="en-US" dirty="0"/>
              <a:t>at 1.9 (293) K</a:t>
            </a:r>
          </a:p>
          <a:p>
            <a:pPr lvl="1"/>
            <a:r>
              <a:rPr lang="en-US" dirty="0"/>
              <a:t>For the HTS 		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&lt;120 MPa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255834-8027-4682-B5FD-A9DD7A42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2</a:t>
            </a:fld>
            <a:endParaRPr lang="en-GB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D530A2-58E5-6987-4D02-AEB446F6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56" y="1372177"/>
            <a:ext cx="5350287" cy="438251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B82522A-11D2-4462-BCEF-6D383F11E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966" y="1351851"/>
            <a:ext cx="5968068" cy="4874778"/>
          </a:xfrm>
        </p:spPr>
        <p:txBody>
          <a:bodyPr>
            <a:no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Layer 1-2: HTS (Bi2212)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it-IT" sz="1800" dirty="0" smtClean="0"/>
              <a:t>      Layer 3-4: LTS1; layers 5-6: LTS2 – Both Nb3Sn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Strands [mm]: 0.9 </a:t>
            </a:r>
            <a:r>
              <a:rPr lang="it-IT" sz="1800" dirty="0"/>
              <a:t>– 1.1 – </a:t>
            </a:r>
            <a:r>
              <a:rPr lang="it-IT" sz="1800" dirty="0" smtClean="0"/>
              <a:t>0.8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Turns[-]: 36 </a:t>
            </a:r>
            <a:r>
              <a:rPr lang="it-IT" sz="1800" dirty="0"/>
              <a:t>– 40 – 44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Cable </a:t>
            </a:r>
            <a:r>
              <a:rPr lang="it-IT" sz="1800" dirty="0" smtClean="0"/>
              <a:t>width [mm]: </a:t>
            </a:r>
            <a:r>
              <a:rPr lang="it-IT" sz="1800" dirty="0"/>
              <a:t>18.59 – 24.38 – </a:t>
            </a:r>
            <a:r>
              <a:rPr lang="it-IT" sz="1800" dirty="0" smtClean="0"/>
              <a:t>19.50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Stabilizer/Superconductor [-]: </a:t>
            </a:r>
            <a:r>
              <a:rPr lang="it-IT" sz="1800" dirty="0"/>
              <a:t>3 – 1 – 1.8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Coil </a:t>
            </a:r>
            <a:r>
              <a:rPr lang="it-IT" sz="1800" dirty="0" smtClean="0"/>
              <a:t>width [mm]: 143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Current [A]: 13500 </a:t>
            </a:r>
            <a:endParaRPr lang="it-IT" sz="1800" dirty="0"/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Peak </a:t>
            </a:r>
            <a:r>
              <a:rPr lang="it-IT" sz="1800" dirty="0" smtClean="0"/>
              <a:t>field [T]: </a:t>
            </a:r>
            <a:r>
              <a:rPr lang="it-IT" sz="1800" dirty="0"/>
              <a:t>20.45 – 15.95 – 13.6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 smtClean="0"/>
              <a:t>Margin [%]: </a:t>
            </a:r>
            <a:r>
              <a:rPr lang="it-IT" sz="1800" dirty="0"/>
              <a:t>87 – 84 – 87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•"/>
            </a:pPr>
            <a:r>
              <a:rPr lang="it-IT" sz="1800" dirty="0"/>
              <a:t>J</a:t>
            </a:r>
            <a:r>
              <a:rPr lang="it-IT" sz="1800" baseline="-25000" dirty="0"/>
              <a:t>cu</a:t>
            </a:r>
            <a:r>
              <a:rPr lang="it-IT" sz="1800" dirty="0"/>
              <a:t> on LTS [</a:t>
            </a:r>
            <a:r>
              <a:rPr lang="it-IT" sz="1800" dirty="0" smtClean="0"/>
              <a:t>A/mm</a:t>
            </a:r>
            <a:r>
              <a:rPr lang="it-IT" sz="1800" baseline="30000" dirty="0" smtClean="0"/>
              <a:t>2</a:t>
            </a:r>
            <a:r>
              <a:rPr lang="it-IT" sz="1800" dirty="0" smtClean="0"/>
              <a:t>]: 950</a:t>
            </a:r>
            <a:endParaRPr lang="it-IT" sz="18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333897" y="1222997"/>
            <a:ext cx="1994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Version 28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II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20558"/>
              </p:ext>
            </p:extLst>
          </p:nvPr>
        </p:nvGraphicFramePr>
        <p:xfrm>
          <a:off x="1144549" y="1679023"/>
          <a:ext cx="4812115" cy="3911880"/>
        </p:xfrm>
        <a:graphic>
          <a:graphicData uri="http://schemas.openxmlformats.org/drawingml/2006/table">
            <a:tbl>
              <a:tblPr/>
              <a:tblGrid>
                <a:gridCol w="1028677">
                  <a:extLst>
                    <a:ext uri="{9D8B030D-6E8A-4147-A177-3AD203B41FA5}">
                      <a16:colId xmlns:a16="http://schemas.microsoft.com/office/drawing/2014/main" xmlns="" val="802393889"/>
                    </a:ext>
                  </a:extLst>
                </a:gridCol>
                <a:gridCol w="1028677">
                  <a:extLst>
                    <a:ext uri="{9D8B030D-6E8A-4147-A177-3AD203B41FA5}">
                      <a16:colId xmlns:a16="http://schemas.microsoft.com/office/drawing/2014/main" xmlns="" val="35587881"/>
                    </a:ext>
                  </a:extLst>
                </a:gridCol>
                <a:gridCol w="1028677">
                  <a:extLst>
                    <a:ext uri="{9D8B030D-6E8A-4147-A177-3AD203B41FA5}">
                      <a16:colId xmlns:a16="http://schemas.microsoft.com/office/drawing/2014/main" xmlns="" val="4169184144"/>
                    </a:ext>
                  </a:extLst>
                </a:gridCol>
                <a:gridCol w="1726084">
                  <a:extLst>
                    <a:ext uri="{9D8B030D-6E8A-4147-A177-3AD203B41FA5}">
                      <a16:colId xmlns:a16="http://schemas.microsoft.com/office/drawing/2014/main" xmlns="" val="1581430307"/>
                    </a:ext>
                  </a:extLst>
                </a:gridCol>
              </a:tblGrid>
              <a:tr h="435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Version 28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7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Layer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Bpeak</a:t>
                      </a:r>
                      <a:endParaRPr lang="en-US" sz="1600" b="1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600" b="1" i="0" u="non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600" b="1" i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Lorentz Stress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2460298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[T]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[A/mm2]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6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Mpa</a:t>
                      </a:r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244872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20.3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-110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146638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-138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935921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15.8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-128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7782622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13.7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-129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7744295"/>
                  </a:ext>
                </a:extLst>
              </a:tr>
              <a:tr h="41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13.2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-175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0856346"/>
                  </a:ext>
                </a:extLst>
              </a:tr>
              <a:tr h="516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-145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88969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52870" y="3065576"/>
            <a:ext cx="44474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000" dirty="0">
                <a:solidFill>
                  <a:schemeClr val="tx2"/>
                </a:solidFill>
              </a:rPr>
              <a:t>Assumed </a:t>
            </a:r>
            <a:r>
              <a:rPr lang="en-GB" sz="2000" dirty="0" smtClean="0">
                <a:solidFill>
                  <a:schemeClr val="tx2"/>
                </a:solidFill>
              </a:rPr>
              <a:t>Mechanical </a:t>
            </a:r>
            <a:r>
              <a:rPr lang="en-GB" sz="2000" dirty="0">
                <a:solidFill>
                  <a:schemeClr val="tx2"/>
                </a:solidFill>
              </a:rPr>
              <a:t>L</a:t>
            </a:r>
            <a:r>
              <a:rPr lang="en-GB" sz="2000" dirty="0" smtClean="0">
                <a:solidFill>
                  <a:schemeClr val="tx2"/>
                </a:solidFill>
              </a:rPr>
              <a:t>imits</a:t>
            </a:r>
            <a:r>
              <a:rPr lang="en-GB" sz="2000" dirty="0">
                <a:solidFill>
                  <a:schemeClr val="tx2"/>
                </a:solidFill>
              </a:rPr>
              <a:t>: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Bi2212</a:t>
            </a:r>
            <a:r>
              <a:rPr lang="en-GB" sz="2000" dirty="0">
                <a:solidFill>
                  <a:schemeClr val="tx2"/>
                </a:solidFill>
              </a:rPr>
              <a:t> (layer 1, 2): 125 MPa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000" b="1" dirty="0">
                <a:solidFill>
                  <a:schemeClr val="tx2"/>
                </a:solidFill>
              </a:rPr>
              <a:t>Nb3Sn </a:t>
            </a:r>
            <a:r>
              <a:rPr lang="en-GB" sz="2000" dirty="0">
                <a:solidFill>
                  <a:schemeClr val="tx2"/>
                </a:solidFill>
              </a:rPr>
              <a:t>(layer 3 to 6): 175 MPa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Magnetic Analysis - III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7" y="1321272"/>
            <a:ext cx="5388309" cy="459184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648509" y="2976460"/>
            <a:ext cx="3511491" cy="1281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Version 28</a:t>
            </a:r>
            <a:endParaRPr lang="en-US" sz="1600" dirty="0" smtClean="0"/>
          </a:p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bore</a:t>
            </a:r>
            <a:r>
              <a:rPr lang="en-US" sz="1600" dirty="0" smtClean="0"/>
              <a:t> [T] = 19.99</a:t>
            </a:r>
          </a:p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peak</a:t>
            </a:r>
            <a:r>
              <a:rPr lang="en-US" sz="1600" dirty="0"/>
              <a:t> </a:t>
            </a:r>
            <a:r>
              <a:rPr lang="en-US" sz="1600" dirty="0" smtClean="0"/>
              <a:t>[T] = 20.35, 15.82, 13.18</a:t>
            </a:r>
          </a:p>
          <a:p>
            <a:r>
              <a:rPr lang="en-US" sz="1600" dirty="0" smtClean="0"/>
              <a:t>Margin [%]: 80.3, 80.8, 78.5</a:t>
            </a:r>
            <a:endParaRPr lang="en-US" sz="1600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3001" y="1917296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85699" y="1521679"/>
            <a:ext cx="2407961" cy="470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Infinitely Rigid </a:t>
            </a:r>
            <a:r>
              <a:rPr lang="en-US" sz="1600" b="1" dirty="0" smtClean="0"/>
              <a:t>Structure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65" y="2460178"/>
            <a:ext cx="3692735" cy="2777265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7"/>
          <a:stretch/>
        </p:blipFill>
        <p:spPr>
          <a:xfrm>
            <a:off x="185679" y="2212345"/>
            <a:ext cx="3512382" cy="3467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590202">
            <a:off x="2237925" y="3423592"/>
            <a:ext cx="581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Collar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752768">
            <a:off x="1419626" y="3204368"/>
            <a:ext cx="548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Poles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7371" y="4129689"/>
            <a:ext cx="1008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Spare + ribs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591086">
            <a:off x="2546626" y="4485954"/>
            <a:ext cx="520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</a:rPr>
              <a:t>W</a:t>
            </a:r>
            <a:r>
              <a:rPr lang="en-US" sz="700" b="1" dirty="0" smtClean="0">
                <a:solidFill>
                  <a:schemeClr val="bg1"/>
                </a:solidFill>
              </a:rPr>
              <a:t>edge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7167" y="2305935"/>
            <a:ext cx="171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Version 28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55" y="2460178"/>
            <a:ext cx="3692835" cy="2777341"/>
          </a:xfrm>
          <a:prstGeom prst="rect">
            <a:avLst/>
          </a:prstGeom>
        </p:spPr>
      </p:pic>
      <p:sp>
        <p:nvSpPr>
          <p:cNvPr id="22" name="Notched Right Arrow 21"/>
          <p:cNvSpPr/>
          <p:nvPr/>
        </p:nvSpPr>
        <p:spPr>
          <a:xfrm>
            <a:off x="3923025" y="3755096"/>
            <a:ext cx="495766" cy="191073"/>
          </a:xfrm>
          <a:prstGeom prst="notchedRightArrow">
            <a:avLst>
              <a:gd name="adj1" fmla="val 50000"/>
              <a:gd name="adj2" fmla="val 727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– II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4229" y="1892394"/>
            <a:ext cx="212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Equivalent Stress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4213442" y="1448098"/>
            <a:ext cx="2848750" cy="42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Infinitely Rigid </a:t>
            </a:r>
            <a:r>
              <a:rPr lang="en-US" sz="1800" b="1" dirty="0" smtClean="0"/>
              <a:t>Structure</a:t>
            </a: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2578248"/>
            <a:ext cx="3953752" cy="297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00" y="2582576"/>
            <a:ext cx="3947997" cy="2969245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" y="2582577"/>
            <a:ext cx="3947996" cy="29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1"/>
          <a:stretch/>
        </p:blipFill>
        <p:spPr>
          <a:xfrm>
            <a:off x="5685215" y="1819649"/>
            <a:ext cx="3917842" cy="38740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- III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603055" y="1963460"/>
            <a:ext cx="2142926" cy="1715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Thickness:</a:t>
            </a: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Collar – 25 mm</a:t>
            </a:r>
          </a:p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Pad – 50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mm 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Yoke – 320 mm</a:t>
            </a:r>
          </a:p>
          <a:p>
            <a:pPr algn="just"/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Shell –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80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mm</a:t>
            </a:r>
          </a:p>
          <a:p>
            <a:pPr algn="just"/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Key x2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–  10x40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mm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9603054" y="3623511"/>
            <a:ext cx="2588945" cy="201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Characteristic:</a:t>
            </a:r>
          </a:p>
          <a:p>
            <a:pPr algn="just"/>
            <a:r>
              <a:rPr lang="en-US" sz="1300" dirty="0" smtClean="0"/>
              <a:t>Friction: 0.2</a:t>
            </a:r>
          </a:p>
          <a:p>
            <a:pPr algn="just"/>
            <a:r>
              <a:rPr lang="en-US" sz="1300" dirty="0" smtClean="0"/>
              <a:t>Layers 1 </a:t>
            </a:r>
            <a:r>
              <a:rPr lang="en-US" sz="1300" dirty="0"/>
              <a:t>– 4: Spar +  </a:t>
            </a:r>
            <a:r>
              <a:rPr lang="en-US" sz="1300" dirty="0" smtClean="0"/>
              <a:t>ribs </a:t>
            </a:r>
          </a:p>
          <a:p>
            <a:pPr algn="just"/>
            <a:r>
              <a:rPr lang="en-US" sz="1300" dirty="0" smtClean="0"/>
              <a:t>Layers 5 – 6: Pole + Wedges</a:t>
            </a:r>
          </a:p>
          <a:p>
            <a:pPr algn="just"/>
            <a:r>
              <a:rPr lang="en-US" sz="1300" dirty="0" smtClean="0"/>
              <a:t>Interference: 2 mm </a:t>
            </a:r>
            <a:r>
              <a:rPr lang="en-US" sz="1300" dirty="0" smtClean="0"/>
              <a:t>on the </a:t>
            </a:r>
            <a:r>
              <a:rPr lang="en-US" sz="1300" dirty="0" smtClean="0"/>
              <a:t>horizontal key </a:t>
            </a:r>
            <a:r>
              <a:rPr lang="en-US" sz="1300" dirty="0" smtClean="0">
                <a:sym typeface="Wingdings" panose="05000000000000000000" pitchFamily="2" charset="2"/>
              </a:rPr>
              <a:t> first atte</a:t>
            </a:r>
            <a:r>
              <a:rPr lang="en-US" sz="1300" dirty="0" smtClean="0">
                <a:sym typeface="Wingdings" panose="05000000000000000000" pitchFamily="2" charset="2"/>
              </a:rPr>
              <a:t>mpt for the max allowable stress in the shell</a:t>
            </a:r>
            <a:endParaRPr lang="en-US" sz="13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034238" y="3183480"/>
            <a:ext cx="50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Shell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4058" y="3582339"/>
            <a:ext cx="50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Yoke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48082" y="4353483"/>
            <a:ext cx="474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Pad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786870">
            <a:off x="6373776" y="4753408"/>
            <a:ext cx="548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Collar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7"/>
          <a:stretch/>
        </p:blipFill>
        <p:spPr>
          <a:xfrm>
            <a:off x="312977" y="1892241"/>
            <a:ext cx="3850492" cy="3801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590202">
            <a:off x="2549196" y="3186077"/>
            <a:ext cx="581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Collar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52768">
            <a:off x="1497800" y="2851191"/>
            <a:ext cx="5486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Poles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157553" y="3710804"/>
            <a:ext cx="1008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Spare + ribs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591086">
            <a:off x="2898827" y="4385837"/>
            <a:ext cx="531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W</a:t>
            </a:r>
            <a:r>
              <a:rPr lang="en-US" sz="800" b="1" dirty="0" smtClean="0">
                <a:solidFill>
                  <a:schemeClr val="bg1"/>
                </a:solidFill>
              </a:rPr>
              <a:t>edge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4477059" y="3809544"/>
            <a:ext cx="848988" cy="218813"/>
          </a:xfrm>
          <a:prstGeom prst="notchedRightArrow">
            <a:avLst>
              <a:gd name="adj1" fmla="val 50000"/>
              <a:gd name="adj2" fmla="val 7275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5071" y="2029273"/>
            <a:ext cx="171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Version 28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6523461" y="1289863"/>
            <a:ext cx="2241348" cy="321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Mechanical Structure</a:t>
            </a:r>
            <a:endParaRPr lang="en-US" sz="1600" dirty="0" smtClean="0"/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1074401" y="1296532"/>
            <a:ext cx="2359213" cy="42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Infinitely Rigid </a:t>
            </a:r>
            <a:r>
              <a:rPr lang="en-US" sz="1600" b="1" dirty="0" smtClean="0"/>
              <a:t>Structure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479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6A2505-4760-4624-9660-D73D6C1E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>
                <a:solidFill>
                  <a:prstClr val="white">
                    <a:lumMod val="95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D5352-5192-4D79-BDF3-337F8156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Analysis - IV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229283" y="3014605"/>
            <a:ext cx="3215616" cy="146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Coils Boundary Conditions:</a:t>
            </a:r>
          </a:p>
          <a:p>
            <a:pPr algn="just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Layers 1 – 4: outer node radially coupled to the rib</a:t>
            </a:r>
          </a:p>
          <a:p>
            <a:pPr algn="just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Layers 5 – 6: all the nodes are coupled to the wedges 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1DD5932E-CAAB-45D7-B076-9307CF8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4949" y="6440796"/>
            <a:ext cx="2064334" cy="37258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08/22/2023 – M. </a:t>
            </a:r>
            <a:r>
              <a:rPr lang="en-US" dirty="0" err="1" smtClean="0">
                <a:solidFill>
                  <a:prstClr val="white"/>
                </a:solidFill>
              </a:rPr>
              <a:t>D’Addazio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" y="1265181"/>
            <a:ext cx="5714749" cy="429800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A91A0E90-1CAF-4426-A6D7-95F75843D26C}"/>
              </a:ext>
            </a:extLst>
          </p:cNvPr>
          <p:cNvSpPr txBox="1">
            <a:spLocks/>
          </p:cNvSpPr>
          <p:nvPr/>
        </p:nvSpPr>
        <p:spPr>
          <a:xfrm>
            <a:off x="7716417" y="2559148"/>
            <a:ext cx="2241348" cy="321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Mechanical Structure</a:t>
            </a: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31" y="3566820"/>
            <a:ext cx="2578442" cy="26350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9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658</Words>
  <Application>Microsoft Office PowerPoint</Application>
  <PresentationFormat>Widescreen</PresentationFormat>
  <Paragraphs>210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Wingdings</vt:lpstr>
      <vt:lpstr>Office Theme</vt:lpstr>
      <vt:lpstr>4_Office Theme</vt:lpstr>
      <vt:lpstr>2_Office Theme</vt:lpstr>
      <vt:lpstr>3_Office Theme</vt:lpstr>
      <vt:lpstr>20 T Hybrid Magnet – Cos(θ) Design</vt:lpstr>
      <vt:lpstr>Design criteria of 20 T hybrid magnet</vt:lpstr>
      <vt:lpstr>Magnetic Analysis - I</vt:lpstr>
      <vt:lpstr>Magnetic Analysis - II</vt:lpstr>
      <vt:lpstr>Magnetic Analysis - III</vt:lpstr>
      <vt:lpstr>Mechanical Analysis – I</vt:lpstr>
      <vt:lpstr>Mechanical Analysis – II</vt:lpstr>
      <vt:lpstr>Mechanical Analysis - III</vt:lpstr>
      <vt:lpstr>Mechanical Analysis - IV</vt:lpstr>
      <vt:lpstr>Mechanical Analysis – V</vt:lpstr>
      <vt:lpstr>Mechanical Analysis – VI</vt:lpstr>
      <vt:lpstr>Mechanical Analysis – VII</vt:lpstr>
      <vt:lpstr>Mechanical Analysis – VIII</vt:lpstr>
      <vt:lpstr>Mechanical Analysis – IX</vt:lpstr>
      <vt:lpstr>Mechanical Analysis – X</vt:lpstr>
      <vt:lpstr>Results summary</vt:lpstr>
      <vt:lpstr>Next Steps</vt:lpstr>
    </vt:vector>
  </TitlesOfParts>
  <Company>Lawrence Berkeley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Goals of working group</dc:title>
  <dc:creator>MDAddazio</dc:creator>
  <cp:lastModifiedBy>MDAddazio</cp:lastModifiedBy>
  <cp:revision>152</cp:revision>
  <dcterms:created xsi:type="dcterms:W3CDTF">2023-06-23T00:48:51Z</dcterms:created>
  <dcterms:modified xsi:type="dcterms:W3CDTF">2023-08-22T18:51:03Z</dcterms:modified>
</cp:coreProperties>
</file>