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99" r:id="rId3"/>
    <p:sldId id="321" r:id="rId4"/>
    <p:sldId id="322" r:id="rId5"/>
    <p:sldId id="301" r:id="rId6"/>
    <p:sldId id="324" r:id="rId7"/>
    <p:sldId id="302" r:id="rId8"/>
    <p:sldId id="323" r:id="rId9"/>
    <p:sldId id="325" r:id="rId10"/>
    <p:sldId id="332" r:id="rId11"/>
    <p:sldId id="326" r:id="rId12"/>
    <p:sldId id="327" r:id="rId13"/>
    <p:sldId id="328" r:id="rId14"/>
    <p:sldId id="329" r:id="rId15"/>
    <p:sldId id="330" r:id="rId16"/>
    <p:sldId id="33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8" autoAdjust="0"/>
    <p:restoredTop sz="94660"/>
  </p:normalViewPr>
  <p:slideViewPr>
    <p:cSldViewPr>
      <p:cViewPr varScale="1">
        <p:scale>
          <a:sx n="162" d="100"/>
          <a:sy n="162" d="100"/>
        </p:scale>
        <p:origin x="264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71F8-9A6C-44E8-AA58-302F2B215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3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23683" y="817013"/>
            <a:ext cx="12252960" cy="3345225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6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marR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2400">
                <a:solidFill>
                  <a:srgbClr val="505050"/>
                </a:solidFill>
              </a:defRPr>
            </a:lvl1pPr>
            <a:lvl2pPr marL="685783" indent="-306910">
              <a:spcBef>
                <a:spcPts val="1312"/>
              </a:spcBef>
              <a:defRPr sz="2133">
                <a:solidFill>
                  <a:srgbClr val="505050"/>
                </a:solidFill>
              </a:defRPr>
            </a:lvl2pPr>
            <a:lvl3pPr marL="1075240" indent="-304792">
              <a:spcBef>
                <a:spcPts val="1312"/>
              </a:spcBef>
              <a:defRPr sz="2000">
                <a:solidFill>
                  <a:srgbClr val="505050"/>
                </a:solidFill>
              </a:defRPr>
            </a:lvl3pPr>
            <a:lvl4pPr marL="1449881" indent="-304792">
              <a:spcBef>
                <a:spcPts val="1312"/>
              </a:spcBef>
              <a:defRPr sz="1867">
                <a:solidFill>
                  <a:srgbClr val="505050"/>
                </a:solidFill>
              </a:defRPr>
            </a:lvl4pPr>
            <a:lvl5pPr marL="1826638" indent="-304792">
              <a:spcBef>
                <a:spcPts val="1312"/>
              </a:spcBef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marL="306910" marR="0" lvl="0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306910" marR="0" lvl="1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306910" marR="0" lvl="2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306910" marR="0" lvl="3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306910" marR="0" lvl="4" indent="-306910" algn="l" defTabSz="609585" rtl="0" eaLnBrk="1" fontAlgn="base" latinLnBrk="0" hangingPunct="1">
              <a:lnSpc>
                <a:spcPct val="100000"/>
              </a:lnSpc>
              <a:spcBef>
                <a:spcPts val="1312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1DE6DF06-E7A6-4923-964D-4EDF43A73DC4}" type="datetime1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6" y="6504215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Chris English | Interlaminar Fracture Toughness of Nb3Sn Composites: Preliminary results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2041" y="6229315"/>
            <a:ext cx="1477859" cy="2655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92101" y="6316134"/>
            <a:ext cx="10041468" cy="97367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55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3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3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5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01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3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87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lbl.gov/event/885/contributions/5781/attachments/3921/3262/CCTsub4_701x_MDP2022talk.pd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Interlaminar Fracture Toughness of Nb3Sn Composites: Preliminary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53136"/>
            <a:ext cx="10363200" cy="1224136"/>
          </a:xfrm>
          <a:solidFill>
            <a:srgbClr val="EAEAEA">
              <a:alpha val="23137"/>
            </a:srgbClr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S. Krave, C. English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27 September 2023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A776-2DFB-AE65-B693-7618CD79B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8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E6B6719A-6B30-5640-A2AD-59195946D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75195" y="1974397"/>
            <a:ext cx="5181602" cy="245200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D8E0E-E762-E022-ABDB-7F448873C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It never ends…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More samples of the same types have been fabricated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statistics at room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Take data at 77K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Needs some tooling design to facilitate viewing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Test different in-situ oxidation techniques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See A. </a:t>
            </a:r>
            <a:r>
              <a:rPr lang="en-US" sz="1600" dirty="0" err="1"/>
              <a:t>Brem</a:t>
            </a:r>
            <a:r>
              <a:rPr lang="en-US" sz="1600" dirty="0"/>
              <a:t> talk from 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Add shear measurements for similar sample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Investigate interface between insulation and cable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4A082-BE5D-C455-908C-AA53A908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2C90C-6D5E-D80C-666C-975D4DD0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" name="Picture 9" descr="A picture containing knife, piece, weapon&#10;&#10;Description automatically generated">
            <a:extLst>
              <a:ext uri="{FF2B5EF4-FFF2-40B4-BE49-F238E27FC236}">
                <a16:creationId xmlns:a16="http://schemas.microsoft.com/office/drawing/2014/main" id="{665D5CA2-3CFD-FB52-7667-23CF12DA6D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2381" y="1974396"/>
            <a:ext cx="5181600" cy="2452007"/>
          </a:xfrm>
          <a:prstGeom prst="rect">
            <a:avLst/>
          </a:prstGeom>
        </p:spPr>
      </p:pic>
      <p:pic>
        <p:nvPicPr>
          <p:cNvPr id="12" name="Picture 11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30A7A426-F72B-651F-36EC-15BF533AD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9966" y="1971814"/>
            <a:ext cx="5181603" cy="24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DABA1-6661-976E-5183-02CF39CC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9D50A-B5E8-3DEF-A166-86BBC6CF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B602B-18E0-11A3-6515-FF0E8952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17D1C-7B48-A8BE-D624-5C0949057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042" y="3448373"/>
            <a:ext cx="6889916" cy="238633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A5E525-E66F-A7CB-0812-376E80694B78}"/>
              </a:ext>
            </a:extLst>
          </p:cNvPr>
          <p:cNvSpPr txBox="1"/>
          <p:nvPr/>
        </p:nvSpPr>
        <p:spPr>
          <a:xfrm>
            <a:off x="2723708" y="5836125"/>
            <a:ext cx="6474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From </a:t>
            </a:r>
            <a:r>
              <a:rPr lang="en-US" sz="1800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Exploring New Resin Systems for Nb</a:t>
            </a:r>
            <a:r>
              <a:rPr lang="en-US" sz="1800" i="1" kern="1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i="1" kern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 Accelerator Magnets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FFAABE-8ACA-915F-DEEA-4283914EF522}"/>
              </a:ext>
            </a:extLst>
          </p:cNvPr>
          <p:cNvSpPr txBox="1"/>
          <p:nvPr/>
        </p:nvSpPr>
        <p:spPr>
          <a:xfrm>
            <a:off x="1219200" y="1963632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Old work…</a:t>
            </a:r>
          </a:p>
          <a:p>
            <a:pPr algn="ctr"/>
            <a:r>
              <a:rPr lang="en-US" sz="3600" dirty="0"/>
              <a:t>High Toughness Resins for Magnet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294123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BB5C-A1D6-9E29-8852-B97CF95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work…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8D2886-FAEB-A481-A6F0-841C748A5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FD8BAA-A33B-E69B-F5DD-E4DD1B14C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Under an SBIR Collaboration between CTD, FNAL and LBNL, several impregnation materials were studied. Several properties were measured.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Modulus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With glass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In Nb3Sn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Ductility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Thermal Shock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Shear strength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With Glass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100" dirty="0"/>
              <a:t>With Nb3Sn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5B45D4-6FAC-76D8-9BE4-BC6CCA7E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2D0FB-D3A5-BDAE-164D-9F8F0694A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78C4A8-F666-14D9-83D3-9314CAE8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32" y="1444996"/>
            <a:ext cx="2500735" cy="3571622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75C68F71-A78C-E393-09C1-30977DA8E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722" y="381004"/>
            <a:ext cx="2786515" cy="1187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173E7-408A-AC30-9190-6474708FF9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68" y="731830"/>
            <a:ext cx="3200400" cy="181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F70CE189-26C0-E95C-6324-F6A909F783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68" y="2621173"/>
            <a:ext cx="3105150" cy="18465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E6E8EC-44BF-72A0-A88A-EBB49A2BE7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3"/>
          <a:stretch/>
        </p:blipFill>
        <p:spPr bwMode="auto">
          <a:xfrm>
            <a:off x="4765458" y="4428903"/>
            <a:ext cx="3058160" cy="1816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403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7AA2-A2C5-B9DC-2EB7-22B0D70C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Boring table to the right.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99FCB-2B77-CF65-305F-052F2446C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Bottom line: CTD 701X is drastically different and stronger than anything else we have seen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This includes previous work at LBNL in the past (</a:t>
            </a:r>
            <a:r>
              <a:rPr lang="en-US" sz="2200" dirty="0" err="1"/>
              <a:t>Stycast</a:t>
            </a:r>
            <a:r>
              <a:rPr lang="en-US" sz="2200" dirty="0"/>
              <a:t> </a:t>
            </a:r>
            <a:r>
              <a:rPr lang="en-US" sz="2200" dirty="0" err="1"/>
              <a:t>etc</a:t>
            </a:r>
            <a:r>
              <a:rPr lang="en-US" sz="22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701X Does not break even when struck with a hammer while at 77K. (This was fun)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879C1-CDA0-7CE6-643A-59921004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DE473-5EE9-CFB8-6EC1-9ECF3B2C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51E27C-184F-AB53-9FEA-EA7821B47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8179"/>
            <a:ext cx="4434854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FC4D-0BC0-255D-31E8-5599FBC1D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71" y="4097661"/>
            <a:ext cx="6889916" cy="238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591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C30C-AB4B-346E-0777-0F135B4F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701X is a little soft, but does not show abrupt energy release as seen in epoxy composites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12B3F8-6A6E-305B-3961-E5C48D399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086" y="279508"/>
            <a:ext cx="3640055" cy="27703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C7B7-8030-45ED-4AC3-69FF565F2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101K has very little fracture activity, until it begins to fail. Typical with other tested epoxies.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701 maintains a low rate of microfracture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Deformation did not occur in large discrete unloading events as in other systems but deformed uniformly and plastically, even at 77 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audible cracking unlike all other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Note that the heat cleaned 101K sample performs extremely well as well.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Failure mode was not through shear, but tension on bottom of sample.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No audible cracking until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0ED53-09AF-8D77-DBEF-CF3C9AAA1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1E7B-4711-F1F1-A676-4B64BA98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01EC07-5D0C-0122-DEF1-AB2ACD7A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009" y="3711218"/>
            <a:ext cx="4322499" cy="2868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7F318F-2A0C-1789-D54D-2C5CDEC58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222" y="273050"/>
            <a:ext cx="3469034" cy="2592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0C441D-DE31-2AB6-1AA2-18AE9543F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584" y="3680325"/>
            <a:ext cx="3552638" cy="266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9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DFE97E-ED8B-25BA-53A8-951112C1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has been tested: mixed results – Bad Splices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C828A5-08FD-E18A-3EB3-F2333022D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922" y="1401071"/>
            <a:ext cx="8363078" cy="47112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2C38D-837C-FCA0-7810-AD7D2EB4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1E994-70FB-1EB1-0581-A343C593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6C0F3F-272C-780C-CAB8-B11AF958C1B4}"/>
              </a:ext>
            </a:extLst>
          </p:cNvPr>
          <p:cNvSpPr txBox="1"/>
          <p:nvPr/>
        </p:nvSpPr>
        <p:spPr>
          <a:xfrm>
            <a:off x="228600" y="1401071"/>
            <a:ext cx="36003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CCT Sub 4, Using 701 was tested at LBNL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Training was promising, and very fast, but limited for technical reasons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/>
              <a:t>All the last six quenches occur at the first ¾ turns including the Nb-</a:t>
            </a:r>
            <a:r>
              <a:rPr lang="en-US" sz="2000" i="1" dirty="0" err="1"/>
              <a:t>Ti</a:t>
            </a:r>
            <a:r>
              <a:rPr lang="en-US" sz="2000" i="1" dirty="0"/>
              <a:t>/Nb3Sn splice.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Can we retest single good layer along wax outer layer?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 </a:t>
            </a:r>
            <a:r>
              <a:rPr lang="en-US" sz="2000" i="1" dirty="0">
                <a:hlinkClick r:id="rId3"/>
              </a:rPr>
              <a:t>CCT sub4 magnet with CTD701x resin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7304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8218-F52F-493A-C19F-42C6D0623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1C612-563E-87B2-40A9-898993CA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End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23C08-A82E-E9FB-1A05-FC62003C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EA210-861B-6AA7-D0D4-497BF91A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2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D179-7911-9DB5-7FF2-AE382B96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C3A4E-AFEA-A0F6-E3ED-C797D717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54C9A-1825-4B35-877F-9C7A978E88C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4660-BED1-2554-CFCF-10657F29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ED80C1-68C4-C92E-3641-D7B4201F08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71550"/>
            <a:ext cx="11563350" cy="5059363"/>
          </a:xfrm>
        </p:spPr>
        <p:txBody>
          <a:bodyPr/>
          <a:lstStyle/>
          <a:p>
            <a:r>
              <a:rPr lang="en-US" dirty="0"/>
              <a:t>Introduction to interlaminar fracture toughness</a:t>
            </a:r>
          </a:p>
          <a:p>
            <a:r>
              <a:rPr lang="en-US" dirty="0"/>
              <a:t>Silanes</a:t>
            </a:r>
          </a:p>
          <a:p>
            <a:r>
              <a:rPr lang="en-US" dirty="0"/>
              <a:t>Experimental method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Future plans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2ADC1-84E9-ED61-5A24-C627FD711AC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43338" y="6503988"/>
            <a:ext cx="8348662" cy="242887"/>
          </a:xfrm>
        </p:spPr>
        <p:txBody>
          <a:bodyPr/>
          <a:lstStyle/>
          <a:p>
            <a:pPr>
              <a:defRPr/>
            </a:pPr>
            <a:r>
              <a:rPr lang="en-US"/>
              <a:t>Chris English | Interlaminar Fracture Toughness of Nb3Sn Composites: Preliminary 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3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D9D1-4C7F-A046-259C-27A1270AC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interlaminar Fracture Toughness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87595-97B0-0A95-0C0A-581467B4F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Past ten stack measurements focus on engineering properties for overall mechanical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Plastic deformation, strain, thermal contraction and modulus are not good predictors of training behavior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Some work on interface properties exists, but the existing literature is thin and not directly comparable to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Interlaminar fracture toughness probes  the interface between objects and relates the energy release rate to loading.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Stronger interfaces </a:t>
            </a:r>
            <a:r>
              <a:rPr lang="en-US" dirty="0" err="1"/>
              <a:t>debond</a:t>
            </a:r>
            <a:r>
              <a:rPr lang="en-US" dirty="0"/>
              <a:t> less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Stronger interfaces release more energy per unit crack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above criteria work against each other in a magnet application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Applying realistic parameters in FEA or other analysis may be able to guide interface design.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8AAF3-B558-8593-11B1-9F007371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6CE35-6C66-A3F2-5B0D-C41CC794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5B595F-061A-248A-A0C2-2E5045013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600" y="381000"/>
            <a:ext cx="5541744" cy="23166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D6DE4A-BA91-D5A0-2C31-B89A2ECBE7D2}"/>
              </a:ext>
            </a:extLst>
          </p:cNvPr>
          <p:cNvCxnSpPr/>
          <p:nvPr/>
        </p:nvCxnSpPr>
        <p:spPr>
          <a:xfrm>
            <a:off x="5867400" y="29718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3FFB09F-E7D9-4DA3-1AD8-EF7B45F9D285}"/>
              </a:ext>
            </a:extLst>
          </p:cNvPr>
          <p:cNvCxnSpPr/>
          <p:nvPr/>
        </p:nvCxnSpPr>
        <p:spPr>
          <a:xfrm>
            <a:off x="5867400" y="53340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583AE4-75E7-D57B-7EFC-972AD4673E5B}"/>
              </a:ext>
            </a:extLst>
          </p:cNvPr>
          <p:cNvSpPr txBox="1"/>
          <p:nvPr/>
        </p:nvSpPr>
        <p:spPr>
          <a:xfrm>
            <a:off x="6110241" y="541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Interface Strength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266FB-9DEE-6BA0-6535-59EECFBC6662}"/>
              </a:ext>
            </a:extLst>
          </p:cNvPr>
          <p:cNvSpPr txBox="1"/>
          <p:nvPr/>
        </p:nvSpPr>
        <p:spPr>
          <a:xfrm rot="16200000">
            <a:off x="4604266" y="39301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Relative Training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8A09209-2A7E-371B-A497-4EFD2073E87E}"/>
              </a:ext>
            </a:extLst>
          </p:cNvPr>
          <p:cNvSpPr/>
          <p:nvPr/>
        </p:nvSpPr>
        <p:spPr>
          <a:xfrm>
            <a:off x="5867399" y="3280042"/>
            <a:ext cx="2362199" cy="2053939"/>
          </a:xfrm>
          <a:custGeom>
            <a:avLst/>
            <a:gdLst>
              <a:gd name="connsiteX0" fmla="*/ 0 w 1286059"/>
              <a:gd name="connsiteY0" fmla="*/ 1533833 h 1533833"/>
              <a:gd name="connsiteX1" fmla="*/ 660728 w 1286059"/>
              <a:gd name="connsiteY1" fmla="*/ 0 h 1533833"/>
              <a:gd name="connsiteX2" fmla="*/ 1286059 w 1286059"/>
              <a:gd name="connsiteY2" fmla="*/ 1533833 h 153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059" h="1533833">
                <a:moveTo>
                  <a:pt x="0" y="1533833"/>
                </a:moveTo>
                <a:cubicBezTo>
                  <a:pt x="223192" y="766916"/>
                  <a:pt x="446385" y="0"/>
                  <a:pt x="660728" y="0"/>
                </a:cubicBezTo>
                <a:cubicBezTo>
                  <a:pt x="875071" y="0"/>
                  <a:pt x="1168072" y="1278194"/>
                  <a:pt x="1286059" y="15338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8A2F5-62AD-C915-A04A-A2B98197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Silanes: Good or bad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DEEA71B-EDC3-2628-737D-CCE3CEFCF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152400"/>
            <a:ext cx="4829175" cy="2924175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4B5996-3BC1-210A-9D2F-BAB378906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Fiberglass fabrics (Cable insulation) are treated with a lubricant so they can be manufactured into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lubricant may additionally function as a finish or coupling agent, as is the case with he 955 HTS often found on S2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Reaction in argon causes this substance to decompose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Decomposition (cracking) leaves behind carbon residue and potentially other silicon compounds (</a:t>
            </a:r>
            <a:r>
              <a:rPr lang="en-US" dirty="0" err="1"/>
              <a:t>SiC</a:t>
            </a:r>
            <a:r>
              <a:rPr lang="en-US" dirty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Contamination leads to shorts, low dielectric strength, and poor adhesion</a:t>
            </a:r>
          </a:p>
          <a:p>
            <a:endParaRPr lang="en-US" dirty="0"/>
          </a:p>
          <a:p>
            <a:r>
              <a:rPr lang="en-US" dirty="0"/>
              <a:t>Silanes do not like to be washed 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luck with organic acid or basic cleaning, or even vapor degreasing</a:t>
            </a:r>
          </a:p>
          <a:p>
            <a:r>
              <a:rPr lang="en-US" dirty="0"/>
              <a:t>They will burn in air, leaving only SiO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BFD35-C247-AD34-5467-2EDB50B8F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654C9A-1825-4B35-877F-9C7A978E88CA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E1C9-6706-9823-C1FB-FCB6B0DA8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39DD9-DFD6-61E5-B77A-01983EE6E47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843338" y="6503988"/>
            <a:ext cx="8348662" cy="242887"/>
          </a:xfrm>
        </p:spPr>
        <p:txBody>
          <a:bodyPr/>
          <a:lstStyle/>
          <a:p>
            <a:pPr>
              <a:defRPr/>
            </a:pPr>
            <a:r>
              <a:rPr lang="en-US"/>
              <a:t>Chris English | Interlaminar Fracture Toughness of Nb3Sn Composites: Preliminary results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8B042-70A1-3D3A-F067-A852F7416806}"/>
              </a:ext>
            </a:extLst>
          </p:cNvPr>
          <p:cNvSpPr txBox="1"/>
          <p:nvPr/>
        </p:nvSpPr>
        <p:spPr>
          <a:xfrm>
            <a:off x="5181600" y="3085065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From: https://www.sciencedirect.com/topics/engineering/organosilane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63412-521F-1174-0B40-7CC66CAB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516525"/>
            <a:ext cx="5312399" cy="19884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D169BD-F66C-DA26-62ED-ABBC4885A3B0}"/>
              </a:ext>
            </a:extLst>
          </p:cNvPr>
          <p:cNvSpPr txBox="1"/>
          <p:nvPr/>
        </p:nvSpPr>
        <p:spPr>
          <a:xfrm>
            <a:off x="6019800" y="5638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S2 glass after reaction in Argon. Right image shows carbon visible by EDS.</a:t>
            </a:r>
          </a:p>
        </p:txBody>
      </p:sp>
    </p:spTree>
    <p:extLst>
      <p:ext uri="{BB962C8B-B14F-4D97-AF65-F5344CB8AC3E}">
        <p14:creationId xmlns:p14="http://schemas.microsoft.com/office/powerpoint/2010/main" val="198329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Experimental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4041409"/>
          </a:xfrm>
        </p:spPr>
        <p:txBody>
          <a:bodyPr>
            <a:normAutofit/>
          </a:bodyPr>
          <a:lstStyle/>
          <a:p>
            <a:r>
              <a:rPr lang="en-US" sz="2133" dirty="0"/>
              <a:t>Preparation</a:t>
            </a:r>
          </a:p>
          <a:p>
            <a:pPr lvl="1"/>
            <a:r>
              <a:rPr lang="en-US" sz="1867" dirty="0"/>
              <a:t>Set of ten layers of coil are laid out with a 0.5 mil insert every 5 inches</a:t>
            </a:r>
          </a:p>
          <a:p>
            <a:pPr lvl="1"/>
            <a:r>
              <a:rPr lang="en-US" sz="1867" dirty="0"/>
              <a:t>Heat treatment per standard AUP</a:t>
            </a:r>
          </a:p>
          <a:p>
            <a:pPr lvl="1"/>
            <a:r>
              <a:rPr lang="en-US" sz="1867" dirty="0"/>
              <a:t>101K epoxy impregnation</a:t>
            </a:r>
          </a:p>
          <a:p>
            <a:pPr lvl="1"/>
            <a:r>
              <a:rPr lang="en-US" sz="1867" dirty="0"/>
              <a:t>The samples are then numbered and coated for visibility</a:t>
            </a:r>
          </a:p>
          <a:p>
            <a:pPr lvl="1"/>
            <a:r>
              <a:rPr lang="en-US" sz="1867" dirty="0"/>
              <a:t>Piano hinge bonded per standard using epoxy</a:t>
            </a:r>
          </a:p>
          <a:p>
            <a:r>
              <a:rPr lang="en-US" sz="2133" dirty="0"/>
              <a:t>Tests</a:t>
            </a:r>
          </a:p>
          <a:p>
            <a:pPr lvl="1"/>
            <a:r>
              <a:rPr lang="en-US" sz="1867" dirty="0"/>
              <a:t>Sample is put into the Instron and set to be pulled apart at a constant extension rate (up to 5mm/min)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 anchor="b"/>
          <a:lstStyle/>
          <a:p>
            <a:pPr algn="ctr"/>
            <a:r>
              <a:rPr lang="en-US" sz="1467" dirty="0"/>
              <a:t>Pair of fixtures used to house the two stacks for heat treatment and impregnation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52CB97-3B86-FD50-B89F-6D95431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71B45-50EF-4F9B-BA4F-0937C8EC9560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DA6A-681C-FE2B-505D-F651BD39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338" y="6503988"/>
            <a:ext cx="8348662" cy="250825"/>
          </a:xfrm>
        </p:spPr>
        <p:txBody>
          <a:bodyPr/>
          <a:lstStyle/>
          <a:p>
            <a:pPr>
              <a:defRPr/>
            </a:pPr>
            <a:r>
              <a:rPr lang="en-US"/>
              <a:t>Chris English | Interlaminar Fracture Toughness of Nb3Sn Composites: Preliminary results</a:t>
            </a:r>
            <a:endParaRPr lang="en-US" b="1"/>
          </a:p>
        </p:txBody>
      </p:sp>
      <p:pic>
        <p:nvPicPr>
          <p:cNvPr id="6" name="Picture 5" descr="A picture containing tool, indoor&#10;&#10;Description automatically generated">
            <a:extLst>
              <a:ext uri="{FF2B5EF4-FFF2-40B4-BE49-F238E27FC236}">
                <a16:creationId xmlns:a16="http://schemas.microsoft.com/office/drawing/2014/main" id="{929E0E85-B8A4-7242-93EA-345F30D9D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84" r="25916"/>
          <a:stretch/>
        </p:blipFill>
        <p:spPr>
          <a:xfrm>
            <a:off x="838200" y="1504602"/>
            <a:ext cx="3266930" cy="3768257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C492B4C9-F751-61A8-0991-110A47FE476F}"/>
              </a:ext>
            </a:extLst>
          </p:cNvPr>
          <p:cNvSpPr txBox="1">
            <a:spLocks/>
          </p:cNvSpPr>
          <p:nvPr/>
        </p:nvSpPr>
        <p:spPr>
          <a:xfrm>
            <a:off x="8133109" y="4571083"/>
            <a:ext cx="3436406" cy="140355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Heat Cleaned cable insulation: Standard QXF insulation removed from coil, heat cleaned at 600°C for 4 hours. Yarn is 933 sized AGY S2 Glass</a:t>
            </a:r>
          </a:p>
          <a:p>
            <a:endParaRPr lang="en-US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06142-36B1-A73F-FB4A-4AD7D9AA4C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68" t="8906" r="21857" b="21788"/>
          <a:stretch/>
        </p:blipFill>
        <p:spPr>
          <a:xfrm rot="5400000">
            <a:off x="5386938" y="3548215"/>
            <a:ext cx="1916785" cy="344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2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F6F2-7AC9-2E35-E41C-A0E627241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After reaction and Impregnation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3E3BB-1B75-1EBF-72AE-8250F601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425CA-1271-F27F-24F1-C221B6C7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861746-E744-B039-1E8D-9DFF988EA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5040" r="14461" b="32860"/>
          <a:stretch/>
        </p:blipFill>
        <p:spPr bwMode="auto">
          <a:xfrm>
            <a:off x="406300" y="1445722"/>
            <a:ext cx="5029200" cy="1970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EC23C2-9150-D3FB-1B9F-5F6F3E8AF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199" y="1539786"/>
            <a:ext cx="6096201" cy="15270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0B4C58-059A-924E-EFCB-67AEFD0A6ED6}"/>
              </a:ext>
            </a:extLst>
          </p:cNvPr>
          <p:cNvSpPr txBox="1">
            <a:spLocks/>
          </p:cNvSpPr>
          <p:nvPr/>
        </p:nvSpPr>
        <p:spPr>
          <a:xfrm>
            <a:off x="-50799" y="3736729"/>
            <a:ext cx="5473599" cy="2853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Samples after reaction. Top samples use raw glass, bottom use heat cleaned (except last two fillers on bottom)</a:t>
            </a:r>
          </a:p>
          <a:p>
            <a:r>
              <a:rPr lang="en-US" sz="2133" dirty="0"/>
              <a:t>Both samples reacted simultaneously under argon. Argon does not remove contamination.</a:t>
            </a:r>
            <a:endParaRPr lang="en-US" dirty="0"/>
          </a:p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5A0AE6-E380-403C-056A-66EA3024AD42}"/>
              </a:ext>
            </a:extLst>
          </p:cNvPr>
          <p:cNvSpPr txBox="1">
            <a:spLocks/>
          </p:cNvSpPr>
          <p:nvPr/>
        </p:nvSpPr>
        <p:spPr>
          <a:xfrm>
            <a:off x="5867400" y="3736729"/>
            <a:ext cx="5473599" cy="2853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33" dirty="0"/>
              <a:t>Samples after impregnation. Top samples turn black as glass has gone clear once full of epoxy. Carbon residue gives black color</a:t>
            </a:r>
          </a:p>
          <a:p>
            <a:r>
              <a:rPr lang="en-US" sz="2133" dirty="0"/>
              <a:t>Bottom sample glass is now clear when full of epoxy. Typical of epoxy impregnated glass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Experimental Method Continued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252CB97-3B86-FD50-B89F-6D954318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71B45-50EF-4F9B-BA4F-0937C8EC9560}" type="datetime1">
              <a:rPr lang="en-US" smtClean="0"/>
              <a:t>9/27/2023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EDA6A-681C-FE2B-505D-F651BD39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279401" y="2494155"/>
            <a:ext cx="5786517" cy="570614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1600" dirty="0"/>
              <a:t>A sample before testing 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519863" y="758825"/>
            <a:ext cx="5672137" cy="5022850"/>
          </a:xfrm>
        </p:spPr>
        <p:txBody>
          <a:bodyPr>
            <a:normAutofit/>
          </a:bodyPr>
          <a:lstStyle/>
          <a:p>
            <a:r>
              <a:rPr lang="en-US" sz="2133" dirty="0"/>
              <a:t>Measurement System</a:t>
            </a:r>
          </a:p>
          <a:p>
            <a:pPr lvl="1"/>
            <a:r>
              <a:rPr lang="en-US" sz="1867" dirty="0"/>
              <a:t>Data is recorded by Instron and a webcam</a:t>
            </a:r>
          </a:p>
          <a:p>
            <a:pPr lvl="1"/>
            <a:r>
              <a:rPr lang="en-US" sz="1867" dirty="0"/>
              <a:t>What we are looking for</a:t>
            </a:r>
          </a:p>
          <a:p>
            <a:r>
              <a:rPr lang="en-US" sz="2133" dirty="0"/>
              <a:t>Results gained</a:t>
            </a:r>
          </a:p>
          <a:p>
            <a:pPr lvl="1"/>
            <a:r>
              <a:rPr lang="en-US" sz="1867" dirty="0"/>
              <a:t>Measured</a:t>
            </a:r>
          </a:p>
          <a:p>
            <a:pPr lvl="2"/>
            <a:r>
              <a:rPr lang="en-US" sz="1733" dirty="0"/>
              <a:t>Force (by Instron loadcell)</a:t>
            </a:r>
          </a:p>
          <a:p>
            <a:pPr lvl="2"/>
            <a:r>
              <a:rPr lang="en-US" sz="1733" dirty="0"/>
              <a:t>Displacement (by Instron)</a:t>
            </a:r>
          </a:p>
          <a:p>
            <a:pPr lvl="2"/>
            <a:r>
              <a:rPr lang="en-US" sz="1733" dirty="0"/>
              <a:t>Crack Elongation (by Webcam)</a:t>
            </a:r>
          </a:p>
          <a:p>
            <a:pPr lvl="2"/>
            <a:r>
              <a:rPr lang="en-US" sz="1733" dirty="0"/>
              <a:t>Time </a:t>
            </a:r>
          </a:p>
          <a:p>
            <a:pPr lvl="1"/>
            <a:r>
              <a:rPr lang="en-US" sz="1867" dirty="0"/>
              <a:t>Calculated</a:t>
            </a:r>
          </a:p>
          <a:p>
            <a:pPr lvl="2"/>
            <a:r>
              <a:rPr lang="en-US" sz="1733" dirty="0"/>
              <a:t>Strain Energy Release Rate (SERR)</a:t>
            </a:r>
          </a:p>
          <a:p>
            <a:pPr lvl="2"/>
            <a:r>
              <a:rPr lang="en-US" sz="1733" dirty="0"/>
              <a:t>Change in the measured results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338" y="6503988"/>
            <a:ext cx="8348662" cy="250825"/>
          </a:xfrm>
        </p:spPr>
        <p:txBody>
          <a:bodyPr/>
          <a:lstStyle/>
          <a:p>
            <a:pPr>
              <a:defRPr/>
            </a:pPr>
            <a:r>
              <a:rPr lang="en-US"/>
              <a:t>Chris English | Interlaminar Fracture Toughness of Nb3Sn Composites: Preliminary results</a:t>
            </a:r>
            <a:endParaRPr lang="en-US" b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80FCAD-C907-659F-2059-FA888569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t="8729" r="2500" b="7358"/>
          <a:stretch/>
        </p:blipFill>
        <p:spPr>
          <a:xfrm>
            <a:off x="304801" y="1211646"/>
            <a:ext cx="5786517" cy="1529080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411FFA8-6999-DF16-F08A-B29B9C3056AC}"/>
              </a:ext>
            </a:extLst>
          </p:cNvPr>
          <p:cNvSpPr txBox="1">
            <a:spLocks/>
          </p:cNvSpPr>
          <p:nvPr/>
        </p:nvSpPr>
        <p:spPr>
          <a:xfrm>
            <a:off x="644270" y="5615808"/>
            <a:ext cx="7836854" cy="3759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Sample during testing. Samples were painted white for contrast.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BCC77-AE2B-42FF-05BF-1309EF717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899" y="3702086"/>
            <a:ext cx="5303520" cy="177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6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9E44DD8-1CA2-01F1-0431-09C25B3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C7B6-BE28-EBD2-F63C-2FC7FD40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06CD6-E5D7-6E7E-05EF-519CBF02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47C239-80BA-8E9A-6CCA-9716CD758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74" y="1080000"/>
            <a:ext cx="6068960" cy="4551720"/>
          </a:xfrm>
          <a:prstGeom prst="rect">
            <a:avLst/>
          </a:prstGeom>
        </p:spPr>
      </p:pic>
      <p:sp>
        <p:nvSpPr>
          <p:cNvPr id="15" name="Text Placeholder 89">
            <a:extLst>
              <a:ext uri="{FF2B5EF4-FFF2-40B4-BE49-F238E27FC236}">
                <a16:creationId xmlns:a16="http://schemas.microsoft.com/office/drawing/2014/main" id="{F7DCE142-FF32-F224-E145-B50CAE43F78E}"/>
              </a:ext>
            </a:extLst>
          </p:cNvPr>
          <p:cNvSpPr txBox="1">
            <a:spLocks/>
          </p:cNvSpPr>
          <p:nvPr/>
        </p:nvSpPr>
        <p:spPr>
          <a:xfrm>
            <a:off x="387357" y="1371600"/>
            <a:ext cx="4582977" cy="591544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Samples are loaded as shown above at a few mm per minute, with crack front plotted vs calculated G</a:t>
            </a:r>
            <a:r>
              <a:rPr lang="en-US" sz="2000" baseline="-25000" dirty="0"/>
              <a:t>IC </a:t>
            </a:r>
            <a:r>
              <a:rPr lang="en-US" sz="2000" dirty="0"/>
              <a:t>from crosshead displacement and load.</a:t>
            </a:r>
          </a:p>
          <a:p>
            <a:r>
              <a:rPr lang="en-US" sz="2000" dirty="0"/>
              <a:t>The heat cleaned samples show higher values of fracture toughness, with stars showing onset of cracking in the heat cleaned samples. This is roughly a factor of 3-4</a:t>
            </a:r>
          </a:p>
          <a:p>
            <a:r>
              <a:rPr lang="en-US" sz="2000" dirty="0"/>
              <a:t>Heat cleaned insulation was also more difficult to cause to de-bond, with 40% of samples cracking rather than delaminating.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A20AA3F6-620D-C55A-8863-691E9DC90A8B}"/>
              </a:ext>
            </a:extLst>
          </p:cNvPr>
          <p:cNvSpPr/>
          <p:nvPr/>
        </p:nvSpPr>
        <p:spPr>
          <a:xfrm>
            <a:off x="9067800" y="1995775"/>
            <a:ext cx="328450" cy="3284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5200C84-A1C3-B748-42C4-F8356D3B79BA}"/>
              </a:ext>
            </a:extLst>
          </p:cNvPr>
          <p:cNvSpPr/>
          <p:nvPr/>
        </p:nvSpPr>
        <p:spPr>
          <a:xfrm>
            <a:off x="9372500" y="2455225"/>
            <a:ext cx="328450" cy="32845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2295F-12B3-2A99-4C93-B619D9779086}"/>
              </a:ext>
            </a:extLst>
          </p:cNvPr>
          <p:cNvSpPr txBox="1"/>
          <p:nvPr/>
        </p:nvSpPr>
        <p:spPr>
          <a:xfrm>
            <a:off x="6400800" y="563172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i="1" dirty="0"/>
              <a:t>Interlaminar Fracture Toughness </a:t>
            </a:r>
            <a:br>
              <a:rPr lang="en-US" i="1" dirty="0"/>
            </a:br>
            <a:r>
              <a:rPr lang="en-US" i="1" dirty="0"/>
              <a:t>Testing of Nb3Sn Insulation Systems presented at MT-28</a:t>
            </a:r>
          </a:p>
        </p:txBody>
      </p:sp>
    </p:spTree>
    <p:extLst>
      <p:ext uri="{BB962C8B-B14F-4D97-AF65-F5344CB8AC3E}">
        <p14:creationId xmlns:p14="http://schemas.microsoft.com/office/powerpoint/2010/main" val="191779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39C0-65CF-9B22-F0FB-E29A2AD2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50185-74BB-D1F4-D85E-485F2B03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5/13/2020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1A07C-0A7A-D41B-410D-4CD99C17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AD6AAB-8D44-1B85-C437-38632109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932" y="1078675"/>
            <a:ext cx="4407135" cy="3462749"/>
          </a:xfrm>
          <a:prstGeom prst="rect">
            <a:avLst/>
          </a:prstGeom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2610BAE-429F-405C-73EB-24387681176A}"/>
              </a:ext>
            </a:extLst>
          </p:cNvPr>
          <p:cNvSpPr txBox="1">
            <a:spLocks/>
          </p:cNvSpPr>
          <p:nvPr/>
        </p:nvSpPr>
        <p:spPr>
          <a:xfrm>
            <a:off x="139699" y="1219200"/>
            <a:ext cx="6629399" cy="46910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Clean Insulation = Good, Dirty insulation = Bad</a:t>
            </a:r>
          </a:p>
          <a:p>
            <a:pPr lvl="1"/>
            <a:r>
              <a:rPr lang="en-US" sz="2000" dirty="0"/>
              <a:t>In the spirit of making quality composites, might not apply to magnets</a:t>
            </a:r>
          </a:p>
          <a:p>
            <a:pPr lvl="1"/>
            <a:r>
              <a:rPr lang="en-US" sz="2000" dirty="0"/>
              <a:t>This is in line with previous work on shear strength measurements</a:t>
            </a:r>
          </a:p>
          <a:p>
            <a:r>
              <a:rPr lang="en-US" sz="2400" dirty="0"/>
              <a:t>Clean glass should be attempted</a:t>
            </a:r>
          </a:p>
          <a:p>
            <a:pPr lvl="1"/>
            <a:r>
              <a:rPr lang="en-US" sz="2000" dirty="0"/>
              <a:t>Cold oxidation</a:t>
            </a:r>
          </a:p>
          <a:p>
            <a:pPr lvl="1"/>
            <a:r>
              <a:rPr lang="en-US" sz="2000" dirty="0"/>
              <a:t>In-situ oxidation in reaction</a:t>
            </a:r>
          </a:p>
          <a:p>
            <a:pPr lvl="1"/>
            <a:r>
              <a:rPr lang="en-US" sz="2000" dirty="0"/>
              <a:t>Unsized glass braiding</a:t>
            </a:r>
          </a:p>
          <a:p>
            <a:r>
              <a:rPr lang="en-US" sz="2800" dirty="0"/>
              <a:t>G</a:t>
            </a:r>
            <a:r>
              <a:rPr lang="en-US" sz="2800" baseline="-25000" dirty="0"/>
              <a:t>IC </a:t>
            </a:r>
            <a:r>
              <a:rPr lang="en-US" sz="2800" dirty="0"/>
              <a:t>at room temperature for raw glass is ~500 J/m</a:t>
            </a:r>
            <a:r>
              <a:rPr lang="en-US" sz="2800" baseline="30000" dirty="0"/>
              <a:t>2</a:t>
            </a:r>
            <a:r>
              <a:rPr lang="en-US" sz="2800" dirty="0"/>
              <a:t>, for heat cleaned glass it is closer to 2000 J/m</a:t>
            </a:r>
            <a:r>
              <a:rPr lang="en-US" sz="2800" baseline="30000" dirty="0"/>
              <a:t>2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5EA34-7796-BFF1-3128-C043554B0011}"/>
              </a:ext>
            </a:extLst>
          </p:cNvPr>
          <p:cNvSpPr txBox="1"/>
          <p:nvPr/>
        </p:nvSpPr>
        <p:spPr>
          <a:xfrm>
            <a:off x="6781799" y="4515846"/>
            <a:ext cx="5105400" cy="17543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Heat cleaned insulation outperforms standard raw insulation by more than a factor of 3 compared to untreated glass. This is repeatable. The above data also does not reflect a shear failure, as such the “true” value is higher. Special resins can approach this limit on standard glass.</a:t>
            </a:r>
          </a:p>
        </p:txBody>
      </p:sp>
    </p:spTree>
    <p:extLst>
      <p:ext uri="{BB962C8B-B14F-4D97-AF65-F5344CB8AC3E}">
        <p14:creationId xmlns:p14="http://schemas.microsoft.com/office/powerpoint/2010/main" val="3906278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DP_template.pptx" id="{96EB11EC-4848-4146-863E-4F32E6568D2C}" vid="{743B1CAF-C298-45C4-A0E3-80F7E987BC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MDP_wide_template</Template>
  <TotalTime>216</TotalTime>
  <Words>1192</Words>
  <Application>Microsoft Office PowerPoint</Application>
  <PresentationFormat>Widescreen</PresentationFormat>
  <Paragraphs>162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 New Roman</vt:lpstr>
      <vt:lpstr>Office Theme</vt:lpstr>
      <vt:lpstr>Interlaminar Fracture Toughness of Nb3Sn Composites: Preliminary results</vt:lpstr>
      <vt:lpstr>Outline</vt:lpstr>
      <vt:lpstr>Why interlaminar Fracture Toughness</vt:lpstr>
      <vt:lpstr>Silanes: Good or bad</vt:lpstr>
      <vt:lpstr>Experimental Method</vt:lpstr>
      <vt:lpstr>Samples After reaction and Impregnation</vt:lpstr>
      <vt:lpstr>Experimental Method Continued</vt:lpstr>
      <vt:lpstr>Results</vt:lpstr>
      <vt:lpstr>Conclusions</vt:lpstr>
      <vt:lpstr>Next Steps</vt:lpstr>
      <vt:lpstr>Additional Topics</vt:lpstr>
      <vt:lpstr>Old work…</vt:lpstr>
      <vt:lpstr>Boring table to the right.</vt:lpstr>
      <vt:lpstr>701X is a little soft, but does not show abrupt energy release as seen in epoxy composites</vt:lpstr>
      <vt:lpstr>This has been tested: mixed results – Bad Splices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Interlaminar Fracture Toughness of Nb3Sn Composites: Preliminary results</dc:title>
  <dc:creator>Steven T. Krave</dc:creator>
  <cp:lastModifiedBy>Steven T. Krave</cp:lastModifiedBy>
  <cp:revision>2</cp:revision>
  <dcterms:created xsi:type="dcterms:W3CDTF">2023-09-27T16:23:46Z</dcterms:created>
  <dcterms:modified xsi:type="dcterms:W3CDTF">2023-09-27T20:00:16Z</dcterms:modified>
</cp:coreProperties>
</file>