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4106" r:id="rId3"/>
    <p:sldMasterId id="2147484112" r:id="rId4"/>
  </p:sldMasterIdLst>
  <p:notesMasterIdLst>
    <p:notesMasterId r:id="rId21"/>
  </p:notesMasterIdLst>
  <p:handoutMasterIdLst>
    <p:handoutMasterId r:id="rId22"/>
  </p:handoutMasterIdLst>
  <p:sldIdLst>
    <p:sldId id="265" r:id="rId5"/>
    <p:sldId id="480" r:id="rId6"/>
    <p:sldId id="507" r:id="rId7"/>
    <p:sldId id="509" r:id="rId8"/>
    <p:sldId id="498" r:id="rId9"/>
    <p:sldId id="481" r:id="rId10"/>
    <p:sldId id="499" r:id="rId11"/>
    <p:sldId id="500" r:id="rId12"/>
    <p:sldId id="485" r:id="rId13"/>
    <p:sldId id="465" r:id="rId14"/>
    <p:sldId id="469" r:id="rId15"/>
    <p:sldId id="468" r:id="rId16"/>
    <p:sldId id="495" r:id="rId17"/>
    <p:sldId id="470" r:id="rId18"/>
    <p:sldId id="502" r:id="rId19"/>
    <p:sldId id="501" r:id="rId20"/>
  </p:sldIdLst>
  <p:sldSz cx="9144000" cy="6858000" type="screen4x3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404040"/>
    <a:srgbClr val="505050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19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62400" cy="34290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6" y="0"/>
            <a:ext cx="3962400" cy="342900"/>
          </a:xfrm>
          <a:prstGeom prst="rect">
            <a:avLst/>
          </a:prstGeom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4/25/2018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13910"/>
            <a:ext cx="3962400" cy="34290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6" y="6513910"/>
            <a:ext cx="3962400" cy="342900"/>
          </a:xfrm>
          <a:prstGeom prst="rect">
            <a:avLst/>
          </a:prstGeom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62400" cy="34290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6" y="0"/>
            <a:ext cx="3962400" cy="342900"/>
          </a:xfrm>
          <a:prstGeom prst="rect">
            <a:avLst/>
          </a:prstGeom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4/25/2018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38" tIns="45719" rIns="91438" bIns="4571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13910"/>
            <a:ext cx="3962400" cy="34290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6" y="6513910"/>
            <a:ext cx="3962400" cy="342900"/>
          </a:xfrm>
          <a:prstGeom prst="rect">
            <a:avLst/>
          </a:prstGeom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14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4" y="1149351"/>
            <a:ext cx="3267075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6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50077"/>
            <a:ext cx="9144000" cy="5598323"/>
            <a:chOff x="0" y="3415"/>
            <a:chExt cx="9144000" cy="5521325"/>
          </a:xfrm>
        </p:grpSpPr>
        <p:pic>
          <p:nvPicPr>
            <p:cNvPr id="8" name="Picture 2" descr="Base aerial with improvements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15"/>
              <a:ext cx="9144000" cy="552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0" y="3415"/>
              <a:ext cx="9144000" cy="5521325"/>
            </a:xfrm>
            <a:prstGeom prst="rect">
              <a:avLst/>
            </a:prstGeom>
            <a:solidFill>
              <a:srgbClr val="376092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91" tIns="32146" rIns="64291" bIns="3214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latin typeface="Franklin Gothic Book"/>
                <a:ea typeface="+mn-e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12"/>
            <a:ext cx="9144000" cy="1133929"/>
          </a:xfr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defRPr sz="36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91" y="4387983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095500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39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6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7388" indent="-230188"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5800" indent="-228600">
              <a:tabLst/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74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2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7028"/>
            <a:ext cx="9144000" cy="2068513"/>
          </a:xfrm>
        </p:spPr>
        <p:txBody>
          <a:bodyPr anchor="ctr" anchorCtr="1">
            <a:normAutofit/>
          </a:bodyPr>
          <a:lstStyle>
            <a:lvl1pPr algn="ctr">
              <a:defRPr sz="32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788" y="4064002"/>
            <a:ext cx="8228012" cy="1698625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02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50077"/>
            <a:ext cx="9144000" cy="5598323"/>
            <a:chOff x="0" y="3415"/>
            <a:chExt cx="9144000" cy="5521325"/>
          </a:xfrm>
        </p:grpSpPr>
        <p:pic>
          <p:nvPicPr>
            <p:cNvPr id="8" name="Picture 2" descr="Base aerial with improvements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15"/>
              <a:ext cx="9144000" cy="552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0" y="3415"/>
              <a:ext cx="9144000" cy="5521325"/>
            </a:xfrm>
            <a:prstGeom prst="rect">
              <a:avLst/>
            </a:prstGeom>
            <a:solidFill>
              <a:srgbClr val="376092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91" tIns="32146" rIns="64291" bIns="3214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latin typeface="Franklin Gothic Book"/>
                <a:ea typeface="+mn-e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12"/>
            <a:ext cx="9144000" cy="1133929"/>
          </a:xfr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defRPr sz="36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91" y="4387983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095500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0382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533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7388" indent="-230188"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5800" indent="-228600">
              <a:tabLst/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59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339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7028"/>
            <a:ext cx="9144000" cy="2068513"/>
          </a:xfrm>
        </p:spPr>
        <p:txBody>
          <a:bodyPr anchor="ctr" anchorCtr="1">
            <a:normAutofit/>
          </a:bodyPr>
          <a:lstStyle>
            <a:lvl1pPr algn="ctr">
              <a:defRPr sz="32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788" y="4064002"/>
            <a:ext cx="8228012" cy="1698625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tabLst>
                <a:tab pos="2003425" algn="l"/>
              </a:tabLst>
              <a:defRPr sz="2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6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4" y="1043048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7" y="6515102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4/25/2018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08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3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3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6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4" y="1043696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4/25/2018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5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6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4/25/2018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7" y="1043695"/>
            <a:ext cx="8700851" cy="369505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7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4/25/2018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2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4/25/2018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7" y="361951"/>
            <a:ext cx="8700851" cy="4369743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7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4/25/2018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1043048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4/25/2018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3"/>
            <a:ext cx="4206240" cy="425014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3"/>
            <a:ext cx="4206240" cy="425014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3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4" y="4765103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4/25/2018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42" y="6515102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4/25/2018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2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4" y="6515102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7" y="6515102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4/25/2018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2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4" y="6515102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 userDrawn="1"/>
        </p:nvSpPr>
        <p:spPr>
          <a:xfrm>
            <a:off x="0" y="6239582"/>
            <a:ext cx="9144000" cy="6184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9" y="6356352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Franklin Gothic Book"/>
              <a:ea typeface="+mn-ea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8" name="Picture 1" descr="ATAP_footer_orange_reversed_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1933" y="6311321"/>
            <a:ext cx="28987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LBL_logo_notext_rev_transparent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79" y="6357359"/>
            <a:ext cx="518160" cy="365760"/>
          </a:xfrm>
          <a:prstGeom prst="rect">
            <a:avLst/>
          </a:prstGeom>
        </p:spPr>
      </p:pic>
      <p:pic>
        <p:nvPicPr>
          <p:cNvPr id="48" name="Picture 47" descr="RGB_White-Seal_White-Mark_SC_Horizontal.pn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020" y="6353370"/>
            <a:ext cx="2286000" cy="3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7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9" y="6356352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260E43B-7F43-FA45-AAB7-E054FD6CC4E3}" type="slidenum">
              <a:rPr lang="en-US" smtClean="0">
                <a:latin typeface="Franklin Gothic Book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Franklin Gothic Book"/>
              <a:ea typeface="+mn-ea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7992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16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eg"/><Relationship Id="rId7" Type="http://schemas.openxmlformats.org/officeDocument/2006/relationships/image" Target="../media/image56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49" y="3559178"/>
            <a:ext cx="8064174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/>
              <a:t>Development of a 15 T Model Dipole for a Very High Energy Hadron Collider 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7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A.V. Zlobin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APT seminar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17 April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tooling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4/25/2018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28169" y="5197395"/>
            <a:ext cx="4316560" cy="10480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Reaction/impregnation (2 sets)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L1-L2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L3-L4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43" y="1121289"/>
            <a:ext cx="4751196" cy="233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43" y="3648625"/>
            <a:ext cx="4093988" cy="248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423" y="1246557"/>
            <a:ext cx="3283428" cy="36817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8604" y="851842"/>
            <a:ext cx="2218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Reaction fixture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4" y="5838761"/>
            <a:ext cx="283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Impregnation fixture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24732" y="851842"/>
            <a:ext cx="1984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Yoking tooling</a:t>
            </a:r>
          </a:p>
        </p:txBody>
      </p:sp>
    </p:spTree>
    <p:extLst>
      <p:ext uri="{BB962C8B-B14F-4D97-AF65-F5344CB8AC3E}">
        <p14:creationId xmlns:p14="http://schemas.microsoft.com/office/powerpoint/2010/main" val="2788825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15 T dipole: Mechanical Stricture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166"/>
          <a:stretch/>
        </p:blipFill>
        <p:spPr>
          <a:xfrm>
            <a:off x="6785981" y="1082677"/>
            <a:ext cx="1892079" cy="1794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100" b="3314"/>
          <a:stretch/>
        </p:blipFill>
        <p:spPr>
          <a:xfrm>
            <a:off x="6379613" y="3304301"/>
            <a:ext cx="2307187" cy="1032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99" y="1294359"/>
            <a:ext cx="2435480" cy="1787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8260" y="917505"/>
            <a:ext cx="2755306" cy="1751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9438" y="2974305"/>
            <a:ext cx="2532652" cy="1691427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664" y="3464329"/>
            <a:ext cx="1283297" cy="12867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244" y="4751068"/>
            <a:ext cx="2307866" cy="1009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467" y="4665732"/>
            <a:ext cx="1287059" cy="126705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5772" y="3094551"/>
            <a:ext cx="160973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 dirty="0">
                <a:latin typeface="Helvetica" panose="020B0604020202020204" pitchFamily="34" charset="0"/>
                <a:cs typeface="Helvetica" panose="020B0604020202020204" pitchFamily="34" charset="0"/>
              </a:rPr>
              <a:t>Iron Laminations</a:t>
            </a:r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88175" y="2931513"/>
            <a:ext cx="123713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 dirty="0">
                <a:latin typeface="Helvetica" panose="020B0604020202020204" pitchFamily="34" charset="0"/>
                <a:cs typeface="Helvetica" panose="020B0604020202020204" pitchFamily="34" charset="0"/>
              </a:rPr>
              <a:t>AL I-Clamps</a:t>
            </a:r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57127" y="4386925"/>
            <a:ext cx="6992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 dirty="0">
                <a:latin typeface="Helvetica" panose="020B0604020202020204" pitchFamily="34" charset="0"/>
                <a:cs typeface="Helvetica" panose="020B0604020202020204" pitchFamily="34" charset="0"/>
              </a:rPr>
              <a:t>Fillers</a:t>
            </a:r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78823" y="5771202"/>
            <a:ext cx="1106393" cy="3231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500" dirty="0">
                <a:latin typeface="Helvetica" panose="020B0604020202020204" pitchFamily="34" charset="0"/>
                <a:cs typeface="Helvetica" panose="020B0604020202020204" pitchFamily="34" charset="0"/>
              </a:rPr>
              <a:t>Axial </a:t>
            </a:r>
            <a:r>
              <a:rPr lang="fr-FR" sz="1500" dirty="0" err="1">
                <a:latin typeface="Helvetica" panose="020B0604020202020204" pitchFamily="34" charset="0"/>
                <a:cs typeface="Helvetica" panose="020B0604020202020204" pitchFamily="34" charset="0"/>
              </a:rPr>
              <a:t>Rods</a:t>
            </a:r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5235" y="5336967"/>
            <a:ext cx="11160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 dirty="0">
                <a:latin typeface="Helvetica" panose="020B0604020202020204" pitchFamily="34" charset="0"/>
                <a:cs typeface="Helvetica" panose="020B0604020202020204" pitchFamily="34" charset="0"/>
              </a:rPr>
              <a:t>End Plates</a:t>
            </a:r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08443" y="2679370"/>
            <a:ext cx="9749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 dirty="0" err="1">
                <a:latin typeface="Helvetica" panose="020B0604020202020204" pitchFamily="34" charset="0"/>
                <a:cs typeface="Helvetica" panose="020B0604020202020204" pitchFamily="34" charset="0"/>
              </a:rPr>
              <a:t>StSt</a:t>
            </a:r>
            <a:r>
              <a:rPr lang="fr-FR" sz="1500" dirty="0">
                <a:latin typeface="Helvetica" panose="020B0604020202020204" pitchFamily="34" charset="0"/>
                <a:cs typeface="Helvetica" panose="020B0604020202020204" pitchFamily="34" charset="0"/>
              </a:rPr>
              <a:t> Skin</a:t>
            </a:r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3620" y="5932785"/>
            <a:ext cx="516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All structural components are available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4/25/2018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487" y="4653908"/>
            <a:ext cx="2364554" cy="13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84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15 T dipole: Coil Components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19" name="Rectangle 18"/>
          <p:cNvSpPr/>
          <p:nvPr/>
        </p:nvSpPr>
        <p:spPr>
          <a:xfrm>
            <a:off x="2874639" y="1009625"/>
            <a:ext cx="6115049" cy="52460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7994" y="3235170"/>
            <a:ext cx="15782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Cable</a:t>
            </a:r>
            <a:r>
              <a:rPr lang="fr-FR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(FNAL)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051" y="1024927"/>
            <a:ext cx="2067013" cy="2223471"/>
          </a:xfrm>
          <a:prstGeom prst="rect">
            <a:avLst/>
          </a:prstGeom>
        </p:spPr>
      </p:pic>
      <p:pic>
        <p:nvPicPr>
          <p:cNvPr id="26" name="Picture 25">
            <a:extLst/>
          </p:cNvPr>
          <p:cNvPicPr>
            <a:picLocks noChangeAspect="1"/>
          </p:cNvPicPr>
          <p:nvPr/>
        </p:nvPicPr>
        <p:blipFill rotWithShape="1">
          <a:blip r:embed="rId3"/>
          <a:srcRect l="-2253" t="28717" r="1990" b="33781"/>
          <a:stretch/>
        </p:blipFill>
        <p:spPr>
          <a:xfrm rot="16200000">
            <a:off x="3453083" y="3071453"/>
            <a:ext cx="4402471" cy="1235015"/>
          </a:xfrm>
          <a:prstGeom prst="rect">
            <a:avLst/>
          </a:prstGeom>
        </p:spPr>
      </p:pic>
      <p:pic>
        <p:nvPicPr>
          <p:cNvPr id="27" name="Picture 26">
            <a:extLst/>
          </p:cNvPr>
          <p:cNvPicPr>
            <a:picLocks noChangeAspect="1"/>
          </p:cNvPicPr>
          <p:nvPr/>
        </p:nvPicPr>
        <p:blipFill rotWithShape="1">
          <a:blip r:embed="rId4"/>
          <a:srcRect t="11440" b="10189"/>
          <a:stretch/>
        </p:blipFill>
        <p:spPr>
          <a:xfrm rot="5400000">
            <a:off x="5490344" y="2364708"/>
            <a:ext cx="4314239" cy="2535881"/>
          </a:xfrm>
          <a:prstGeom prst="rect">
            <a:avLst/>
          </a:prstGeom>
        </p:spPr>
      </p:pic>
      <p:pic>
        <p:nvPicPr>
          <p:cNvPr id="28" name="Picture 27">
            <a:extLst/>
          </p:cNvPr>
          <p:cNvPicPr>
            <a:picLocks noChangeAspect="1"/>
          </p:cNvPicPr>
          <p:nvPr/>
        </p:nvPicPr>
        <p:blipFill rotWithShape="1">
          <a:blip r:embed="rId5"/>
          <a:srcRect l="33051" t="4930" r="19061"/>
          <a:stretch/>
        </p:blipFill>
        <p:spPr>
          <a:xfrm rot="10800000" flipH="1">
            <a:off x="3114914" y="3109486"/>
            <a:ext cx="1826879" cy="272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7542" y="1479767"/>
            <a:ext cx="1854207" cy="151159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087" y="4815216"/>
            <a:ext cx="20910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Traces (</a:t>
            </a:r>
            <a:r>
              <a:rPr lang="fr-FR" sz="16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LBNL</a:t>
            </a:r>
            <a:r>
              <a:rPr lang="fr-FR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fr-FR" sz="16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FNAL</a:t>
            </a:r>
            <a:r>
              <a:rPr lang="fr-FR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6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02658" y="1045158"/>
            <a:ext cx="176843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 dirty="0">
                <a:latin typeface="Helvetica" panose="020B0604020202020204" pitchFamily="34" charset="0"/>
                <a:cs typeface="Helvetica" panose="020B0604020202020204" pitchFamily="34" charset="0"/>
              </a:rPr>
              <a:t>L1/2 parts (CERN)</a:t>
            </a:r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59" y="3583799"/>
            <a:ext cx="1803354" cy="11795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9AE208-6C01-4600-93F2-B6B560095019}"/>
              </a:ext>
            </a:extLst>
          </p:cNvPr>
          <p:cNvSpPr txBox="1"/>
          <p:nvPr/>
        </p:nvSpPr>
        <p:spPr>
          <a:xfrm>
            <a:off x="3027389" y="5850999"/>
            <a:ext cx="2046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Ti</a:t>
            </a:r>
            <a:r>
              <a:rPr lang="en-US" sz="1600" dirty="0"/>
              <a:t> and </a:t>
            </a:r>
            <a:r>
              <a:rPr lang="en-US" sz="1600" dirty="0" err="1"/>
              <a:t>Glidcop</a:t>
            </a:r>
            <a:r>
              <a:rPr lang="en-US" sz="1600" dirty="0"/>
              <a:t> wedges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C2DAA7-D771-478D-9F42-A0F3A909F4DE}"/>
              </a:ext>
            </a:extLst>
          </p:cNvPr>
          <p:cNvSpPr txBox="1"/>
          <p:nvPr/>
        </p:nvSpPr>
        <p:spPr>
          <a:xfrm>
            <a:off x="5335088" y="5846220"/>
            <a:ext cx="3389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 sets: </a:t>
            </a:r>
            <a:r>
              <a:rPr lang="en-US" sz="1600" dirty="0" err="1"/>
              <a:t>Ti</a:t>
            </a:r>
            <a:r>
              <a:rPr lang="en-US" sz="1600" dirty="0"/>
              <a:t> poles and spacers, SS saddles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00" y="5524717"/>
            <a:ext cx="1852717" cy="730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400" y="5116588"/>
            <a:ext cx="1852717" cy="40912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4/25/2018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4" name="Rectangle 3"/>
          <p:cNvSpPr/>
          <p:nvPr/>
        </p:nvSpPr>
        <p:spPr>
          <a:xfrm>
            <a:off x="944050" y="818858"/>
            <a:ext cx="18165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L3/4 parts (FNAL)</a:t>
            </a:r>
            <a:endParaRPr lang="en-US" sz="16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24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fabrication process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0550" y="2625118"/>
            <a:ext cx="1888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Coil winding and curing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8540" y="3168587"/>
            <a:ext cx="1959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Coil epoxy impregnation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53"/>
          <a:stretch/>
        </p:blipFill>
        <p:spPr>
          <a:xfrm>
            <a:off x="247390" y="2932895"/>
            <a:ext cx="2240769" cy="15600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42085" y="2809361"/>
            <a:ext cx="1102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Coil reaction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4287" y="1227971"/>
            <a:ext cx="1966218" cy="158139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4/25/2018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41" y="997287"/>
            <a:ext cx="2244967" cy="1683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4809" b="9748"/>
          <a:stretch/>
        </p:blipFill>
        <p:spPr>
          <a:xfrm>
            <a:off x="2684504" y="3117138"/>
            <a:ext cx="1946001" cy="22169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379" y="1431094"/>
            <a:ext cx="2392608" cy="1794456"/>
          </a:xfrm>
          <a:prstGeom prst="rect">
            <a:avLst/>
          </a:prstGeom>
        </p:spPr>
      </p:pic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797621" y="3512825"/>
            <a:ext cx="2383199" cy="1787399"/>
          </a:xfr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r="29744" b="16195"/>
          <a:stretch/>
        </p:blipFill>
        <p:spPr>
          <a:xfrm rot="5400000">
            <a:off x="7211973" y="4448678"/>
            <a:ext cx="1776048" cy="161765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26428" y="4061706"/>
            <a:ext cx="1682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Coil instrumentation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/>
          <a:srcRect t="16960" b="16625"/>
          <a:stretch/>
        </p:blipFill>
        <p:spPr>
          <a:xfrm rot="5400000">
            <a:off x="6494419" y="1720947"/>
            <a:ext cx="3175016" cy="15815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279" y="5788325"/>
            <a:ext cx="4104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Coil fabrication time ~3 months</a:t>
            </a:r>
          </a:p>
        </p:txBody>
      </p:sp>
      <p:graphicFrame>
        <p:nvGraphicFramePr>
          <p:cNvPr id="19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575050"/>
              </p:ext>
            </p:extLst>
          </p:nvPr>
        </p:nvGraphicFramePr>
        <p:xfrm>
          <a:off x="806450" y="1897811"/>
          <a:ext cx="7241995" cy="23706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6326">
                  <a:extLst>
                    <a:ext uri="{9D8B030D-6E8A-4147-A177-3AD203B41FA5}">
                      <a16:colId xmlns:a16="http://schemas.microsoft.com/office/drawing/2014/main" val="3927830994"/>
                    </a:ext>
                  </a:extLst>
                </a:gridCol>
                <a:gridCol w="761894">
                  <a:extLst>
                    <a:ext uri="{9D8B030D-6E8A-4147-A177-3AD203B41FA5}">
                      <a16:colId xmlns:a16="http://schemas.microsoft.com/office/drawing/2014/main" val="4107745420"/>
                    </a:ext>
                  </a:extLst>
                </a:gridCol>
                <a:gridCol w="1215403">
                  <a:extLst>
                    <a:ext uri="{9D8B030D-6E8A-4147-A177-3AD203B41FA5}">
                      <a16:colId xmlns:a16="http://schemas.microsoft.com/office/drawing/2014/main" val="1542358148"/>
                    </a:ext>
                  </a:extLst>
                </a:gridCol>
                <a:gridCol w="1351455">
                  <a:extLst>
                    <a:ext uri="{9D8B030D-6E8A-4147-A177-3AD203B41FA5}">
                      <a16:colId xmlns:a16="http://schemas.microsoft.com/office/drawing/2014/main" val="4209470322"/>
                    </a:ext>
                  </a:extLst>
                </a:gridCol>
                <a:gridCol w="1648630">
                  <a:extLst>
                    <a:ext uri="{9D8B030D-6E8A-4147-A177-3AD203B41FA5}">
                      <a16:colId xmlns:a16="http://schemas.microsoft.com/office/drawing/2014/main" val="1110498035"/>
                    </a:ext>
                  </a:extLst>
                </a:gridCol>
                <a:gridCol w="1398287">
                  <a:extLst>
                    <a:ext uri="{9D8B030D-6E8A-4147-A177-3AD203B41FA5}">
                      <a16:colId xmlns:a16="http://schemas.microsoft.com/office/drawing/2014/main" val="703498163"/>
                    </a:ext>
                  </a:extLst>
                </a:gridCol>
              </a:tblGrid>
              <a:tr h="5926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Coil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(Layer )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Coil #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Winding, curing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Reaction,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witness samples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Instrumentation,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epoxy impregnation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Instrumentation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652389"/>
                  </a:ext>
                </a:extLst>
              </a:tr>
              <a:tr h="296332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Inner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(L1-L2)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complete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complete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in progress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3861323"/>
                  </a:ext>
                </a:extLst>
              </a:tr>
              <a:tr h="296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complete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in progress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9347159"/>
                  </a:ext>
                </a:extLst>
              </a:tr>
              <a:tr h="296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Not started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5262103"/>
                  </a:ext>
                </a:extLst>
              </a:tr>
              <a:tr h="296332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Outer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</a:rPr>
                        <a:t>(L3-L4)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complete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complete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complete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in progress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029863"/>
                  </a:ext>
                </a:extLst>
              </a:tr>
              <a:tr h="296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complete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 progress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1790530"/>
                  </a:ext>
                </a:extLst>
              </a:tr>
              <a:tr h="296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complete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951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0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Mechanical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310" y="933355"/>
            <a:ext cx="3048750" cy="2944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Goals</a:t>
            </a:r>
            <a:r>
              <a:rPr lang="en-US" sz="1800" dirty="0"/>
              <a:t>:</a:t>
            </a:r>
          </a:p>
          <a:p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Validate the results of mechanical analysis</a:t>
            </a:r>
          </a:p>
          <a:p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Development of the coil assembly plan and pre-stress targets</a:t>
            </a:r>
          </a:p>
          <a:p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Test all structural components, tooling and instrumentation</a:t>
            </a:r>
          </a:p>
          <a:p>
            <a:endParaRPr lang="en-US" sz="17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14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467" y="933355"/>
            <a:ext cx="2150150" cy="1648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8F58C-0456-4A01-9CD5-3DCFD930E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0" t="13880" r="9437" b="12254"/>
          <a:stretch/>
        </p:blipFill>
        <p:spPr>
          <a:xfrm rot="10800000">
            <a:off x="288935" y="2747436"/>
            <a:ext cx="2165215" cy="15992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435D305-3D77-4CBB-8FB4-B139DA0E14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4" t="7512" r="5000"/>
          <a:stretch/>
        </p:blipFill>
        <p:spPr>
          <a:xfrm>
            <a:off x="303996" y="4456971"/>
            <a:ext cx="2193086" cy="17350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1716" b="19208"/>
          <a:stretch/>
        </p:blipFill>
        <p:spPr>
          <a:xfrm>
            <a:off x="5835720" y="967891"/>
            <a:ext cx="2981071" cy="17679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4399"/>
          <a:stretch/>
        </p:blipFill>
        <p:spPr>
          <a:xfrm>
            <a:off x="2604662" y="4065976"/>
            <a:ext cx="3323860" cy="2126087"/>
          </a:xfrm>
          <a:prstGeom prst="rect">
            <a:avLst/>
          </a:prstGeom>
        </p:spPr>
      </p:pic>
      <p:cxnSp>
        <p:nvCxnSpPr>
          <p:cNvPr id="14" name="Straight Connector 13"/>
          <p:cNvCxnSpPr>
            <a:cxnSpLocks/>
          </p:cNvCxnSpPr>
          <p:nvPr/>
        </p:nvCxnSpPr>
        <p:spPr>
          <a:xfrm>
            <a:off x="3293788" y="4930479"/>
            <a:ext cx="23306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4/25/2018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5893" y="2889290"/>
            <a:ext cx="2580898" cy="331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26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219" y="904974"/>
            <a:ext cx="8455843" cy="5253232"/>
          </a:xfrm>
        </p:spPr>
        <p:txBody>
          <a:bodyPr>
            <a:normAutofit lnSpcReduction="10000"/>
          </a:bodyPr>
          <a:lstStyle/>
          <a:p>
            <a:r>
              <a:rPr lang="en-US" dirty="0">
                <a:cs typeface="Arial" panose="020B0604020202020204" pitchFamily="34" charset="0"/>
              </a:rPr>
              <a:t>15 T dipole is a challenging and important</a:t>
            </a:r>
            <a:r>
              <a:rPr lang="en-US" dirty="0">
                <a:solidFill>
                  <a:srgbClr val="7030A0"/>
                </a:solidFill>
                <a:cs typeface="Arial" panose="020B0604020202020204" pitchFamily="34" charset="0"/>
              </a:rPr>
              <a:t> MDP milestone to understand limits of Nb</a:t>
            </a:r>
            <a:r>
              <a:rPr lang="en-US" baseline="-25000" dirty="0">
                <a:solidFill>
                  <a:srgbClr val="7030A0"/>
                </a:solidFill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7030A0"/>
                </a:solidFill>
                <a:cs typeface="Arial" panose="020B0604020202020204" pitchFamily="34" charset="0"/>
              </a:rPr>
              <a:t>Sn accelerator technology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  <a:cs typeface="Arial" panose="020B0604020202020204" pitchFamily="34" charset="0"/>
              </a:rPr>
              <a:t>break the 14 T “wall”</a:t>
            </a:r>
          </a:p>
          <a:p>
            <a:r>
              <a:rPr lang="en-US" dirty="0">
                <a:cs typeface="Arial" panose="020B0604020202020204" pitchFamily="34" charset="0"/>
              </a:rPr>
              <a:t>15 T dipole demonstrator has been developed</a:t>
            </a:r>
          </a:p>
          <a:p>
            <a:pPr lvl="1"/>
            <a:r>
              <a:rPr lang="en-US" dirty="0">
                <a:solidFill>
                  <a:srgbClr val="7030A0"/>
                </a:solidFill>
                <a:cs typeface="Arial" panose="020B0604020202020204" pitchFamily="34" charset="0"/>
              </a:rPr>
              <a:t>optimized coil design </a:t>
            </a:r>
          </a:p>
          <a:p>
            <a:pPr lvl="1"/>
            <a:r>
              <a:rPr lang="en-US" dirty="0">
                <a:solidFill>
                  <a:srgbClr val="7030A0"/>
                </a:solidFill>
                <a:cs typeface="Arial" panose="020B0604020202020204" pitchFamily="34" charset="0"/>
              </a:rPr>
              <a:t>innovative mechanical structure</a:t>
            </a:r>
          </a:p>
          <a:p>
            <a:r>
              <a:rPr lang="en-US" dirty="0"/>
              <a:t>Magnetic and mechanical analysis is complete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large persistent current effect in Nb3Sn accelerator magnets was effectively reduced to the acceptable level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Design conductor and mechanical limits well understood</a:t>
            </a:r>
          </a:p>
          <a:p>
            <a:r>
              <a:rPr lang="en-US" dirty="0"/>
              <a:t>Fabrication of 15 T dipole demonstrator is in progress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  <a:cs typeface="Arial" panose="020B0604020202020204" pitchFamily="34" charset="0"/>
              </a:rPr>
              <a:t>important contributions from CERN - g</a:t>
            </a:r>
            <a:r>
              <a:rPr lang="en-US" sz="2000" dirty="0">
                <a:solidFill>
                  <a:srgbClr val="7030A0"/>
                </a:solidFill>
              </a:rPr>
              <a:t>reat integrated international effort</a:t>
            </a:r>
            <a:endParaRPr lang="en-US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6"/>
                </a:solidFill>
              </a:rPr>
              <a:t>Magnet test is expected in September 2018</a:t>
            </a:r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>
                <a:latin typeface="Franklin Gothic Book"/>
              </a:rPr>
              <a:pPr/>
              <a:t>15</a:t>
            </a:fld>
            <a:endParaRPr lang="en-US" dirty="0">
              <a:latin typeface="Franklin Gothic Book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4/25/2018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25502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8747" y="1043048"/>
            <a:ext cx="5276654" cy="4987867"/>
          </a:xfrm>
        </p:spPr>
        <p:txBody>
          <a:bodyPr/>
          <a:lstStyle/>
          <a:p>
            <a:r>
              <a:rPr lang="en-US" u="sng" dirty="0"/>
              <a:t>FNAL</a:t>
            </a:r>
            <a:r>
              <a:rPr lang="en-US" dirty="0"/>
              <a:t>: E. </a:t>
            </a:r>
            <a:r>
              <a:rPr lang="en-US" dirty="0" err="1"/>
              <a:t>Barzi</a:t>
            </a:r>
            <a:r>
              <a:rPr lang="en-US" dirty="0"/>
              <a:t>, J. Carmichael, V.V. </a:t>
            </a:r>
            <a:r>
              <a:rPr lang="en-US" dirty="0" err="1"/>
              <a:t>Kashikhin</a:t>
            </a:r>
            <a:r>
              <a:rPr lang="en-US" dirty="0"/>
              <a:t>, S. </a:t>
            </a:r>
            <a:r>
              <a:rPr lang="en-US" dirty="0" err="1"/>
              <a:t>Krave</a:t>
            </a:r>
            <a:r>
              <a:rPr lang="en-US" dirty="0"/>
              <a:t>, I. </a:t>
            </a:r>
            <a:r>
              <a:rPr lang="en-US" dirty="0" err="1"/>
              <a:t>Novitski</a:t>
            </a:r>
            <a:r>
              <a:rPr lang="en-US" dirty="0"/>
              <a:t>, C. Orozco, S. </a:t>
            </a:r>
            <a:r>
              <a:rPr lang="en-US" dirty="0" err="1"/>
              <a:t>Stoynev</a:t>
            </a:r>
            <a:r>
              <a:rPr lang="en-US" dirty="0"/>
              <a:t>, D. </a:t>
            </a:r>
            <a:r>
              <a:rPr lang="en-US" dirty="0" err="1"/>
              <a:t>Turrioni</a:t>
            </a:r>
            <a:r>
              <a:rPr lang="en-US" dirty="0"/>
              <a:t>, G. </a:t>
            </a:r>
            <a:r>
              <a:rPr lang="en-US" dirty="0" err="1"/>
              <a:t>Velev</a:t>
            </a:r>
            <a:r>
              <a:rPr lang="en-US" dirty="0"/>
              <a:t>, A.V. </a:t>
            </a:r>
            <a:r>
              <a:rPr lang="en-US" dirty="0" err="1"/>
              <a:t>Zlobin</a:t>
            </a:r>
            <a:r>
              <a:rPr lang="en-US" dirty="0"/>
              <a:t>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A.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Rusy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L. Ruiz, S.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Jonhson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J.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Karambis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r>
              <a:rPr lang="en-US" u="sng" dirty="0">
                <a:solidFill>
                  <a:schemeClr val="accent6">
                    <a:lumMod val="50000"/>
                  </a:schemeClr>
                </a:solidFill>
              </a:rPr>
              <a:t>LBNL</a:t>
            </a:r>
            <a:r>
              <a:rPr lang="en-US" dirty="0"/>
              <a:t>: S. Caspi, M. </a:t>
            </a:r>
            <a:r>
              <a:rPr lang="en-US" dirty="0" err="1"/>
              <a:t>Juchno</a:t>
            </a:r>
            <a:r>
              <a:rPr lang="en-US" dirty="0"/>
              <a:t>, M. </a:t>
            </a:r>
            <a:r>
              <a:rPr lang="en-US" dirty="0" err="1"/>
              <a:t>Martchevskii</a:t>
            </a:r>
            <a:r>
              <a:rPr lang="en-US" dirty="0"/>
              <a:t>  </a:t>
            </a:r>
          </a:p>
          <a:p>
            <a:r>
              <a:rPr lang="en-US" u="sng" dirty="0"/>
              <a:t>CERN</a:t>
            </a:r>
            <a:r>
              <a:rPr lang="en-US" dirty="0"/>
              <a:t>: D. </a:t>
            </a:r>
            <a:r>
              <a:rPr lang="en-US" dirty="0" err="1"/>
              <a:t>Schoerling</a:t>
            </a:r>
            <a:r>
              <a:rPr lang="en-US" dirty="0"/>
              <a:t>, D. </a:t>
            </a:r>
            <a:r>
              <a:rPr lang="en-US" dirty="0" err="1"/>
              <a:t>Tommasini</a:t>
            </a:r>
            <a:r>
              <a:rPr lang="en-US" dirty="0"/>
              <a:t> </a:t>
            </a:r>
          </a:p>
          <a:p>
            <a:r>
              <a:rPr lang="en-US" u="sng" dirty="0"/>
              <a:t>FEAC/UPATRAS</a:t>
            </a:r>
            <a:r>
              <a:rPr lang="en-US" dirty="0"/>
              <a:t>: C. Kokkinos.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4" y="1043048"/>
            <a:ext cx="3332481" cy="5043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4/25/2018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19151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15 T dipole magnet design and parameters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Magnetic and mechanical analysis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Conductor R&amp;D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Magnet fabrication status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4/25/2018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Development of a 15 T Model Dipole for a Very High Energy Hadron Collider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8227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5" y="923026"/>
            <a:ext cx="5050761" cy="4597880"/>
          </a:xfrm>
        </p:spPr>
        <p:txBody>
          <a:bodyPr/>
          <a:lstStyle/>
          <a:p>
            <a:r>
              <a:rPr lang="en-US" dirty="0"/>
              <a:t>During past two decades Nb</a:t>
            </a:r>
            <a:r>
              <a:rPr lang="en-US" baseline="-25000" dirty="0"/>
              <a:t>3</a:t>
            </a:r>
            <a:r>
              <a:rPr lang="en-US" dirty="0"/>
              <a:t>Sn accelerator magnet technology has made significant progress from short demonstration models to long prototypes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HL-LHC: 11-12 T magnets with ~20% margin</a:t>
            </a:r>
          </a:p>
          <a:p>
            <a:r>
              <a:rPr lang="en-US" dirty="0"/>
              <a:t>Future needs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affordable for mass production 16 T dipole (FCC)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4/25/2018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35" y="3875700"/>
            <a:ext cx="2630805" cy="17684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865840" y="3221966"/>
            <a:ext cx="286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11 T dipole MBH for LHC collimation system upgrade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5865840" y="5622147"/>
            <a:ext cx="311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150-mm aperture IR quadrupoles MQXB for HL-LHC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133" y="834997"/>
            <a:ext cx="2592415" cy="240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09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 and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0236" y="1043048"/>
            <a:ext cx="4901673" cy="2027956"/>
          </a:xfrm>
        </p:spPr>
        <p:txBody>
          <a:bodyPr/>
          <a:lstStyle/>
          <a:p>
            <a:r>
              <a:rPr lang="en-US" dirty="0"/>
              <a:t>Open questions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long training 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conductor degradation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cost</a:t>
            </a:r>
          </a:p>
          <a:p>
            <a:r>
              <a:rPr lang="en-US" dirty="0"/>
              <a:t>US-MDP goals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4/25/2018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60817"/>
          <a:stretch/>
        </p:blipFill>
        <p:spPr>
          <a:xfrm>
            <a:off x="3821502" y="3155980"/>
            <a:ext cx="5014652" cy="293078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242" y="1043048"/>
            <a:ext cx="3332481" cy="5043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47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Challenges and motivation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>
                <a:latin typeface="Franklin Gothic Book"/>
              </a:rPr>
              <a:pPr>
                <a:defRPr/>
              </a:pPr>
              <a:t>5</a:t>
            </a:fld>
            <a:endParaRPr lang="en-US" dirty="0">
              <a:latin typeface="Franklin Gothic Book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4/25/2018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6868"/>
          <a:stretch/>
        </p:blipFill>
        <p:spPr>
          <a:xfrm>
            <a:off x="525397" y="839592"/>
            <a:ext cx="8109645" cy="46520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9903" y="3390181"/>
            <a:ext cx="8109645" cy="7677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5397" y="5491606"/>
            <a:ext cx="8178658" cy="830997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The base for success: </a:t>
            </a:r>
            <a:r>
              <a:rPr lang="en-US" dirty="0">
                <a:solidFill>
                  <a:srgbClr val="7030A0"/>
                </a:solidFill>
              </a:rPr>
              <a:t>better design and analysis tools, new materials (Nb</a:t>
            </a:r>
            <a:r>
              <a:rPr lang="en-US" baseline="-25000" dirty="0">
                <a:solidFill>
                  <a:srgbClr val="7030A0"/>
                </a:solidFill>
              </a:rPr>
              <a:t>3</a:t>
            </a:r>
            <a:r>
              <a:rPr lang="en-US" dirty="0">
                <a:solidFill>
                  <a:srgbClr val="7030A0"/>
                </a:solidFill>
              </a:rPr>
              <a:t>Sn wires),  advanced technologies</a:t>
            </a:r>
          </a:p>
        </p:txBody>
      </p:sp>
    </p:spTree>
    <p:extLst>
      <p:ext uri="{BB962C8B-B14F-4D97-AF65-F5344CB8AC3E}">
        <p14:creationId xmlns:p14="http://schemas.microsoft.com/office/powerpoint/2010/main" val="276324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Cos-theta coil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/>
              <a:pPr/>
              <a:t>6</a:t>
            </a:fld>
            <a:endParaRPr lang="en-US" altLang="en-US" dirty="0"/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060" y="1035779"/>
            <a:ext cx="8305014" cy="153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079992" y="1042889"/>
            <a:ext cx="1668081" cy="16120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97179" y="2703633"/>
            <a:ext cx="7365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US" sz="18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Coil: </a:t>
            </a: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60-mm aperture, 4-layer graded coil</a:t>
            </a:r>
          </a:p>
          <a:p>
            <a:pPr>
              <a:defRPr/>
            </a:pPr>
            <a:r>
              <a:rPr lang="en-US" sz="18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Cable:</a:t>
            </a: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L1-L2: 28 strands, 1 mm L3-L4: 40 strands, 0.7 mm </a:t>
            </a:r>
          </a:p>
          <a:p>
            <a:pPr>
              <a:defRPr/>
            </a:pPr>
            <a:r>
              <a:rPr lang="en-US" sz="1800" dirty="0">
                <a:solidFill>
                  <a:srgbClr val="004C97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Insulation: </a:t>
            </a: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0.15 mm thick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4/25/2018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grpSp>
        <p:nvGrpSpPr>
          <p:cNvPr id="17" name="Group 16"/>
          <p:cNvGrpSpPr/>
          <p:nvPr/>
        </p:nvGrpSpPr>
        <p:grpSpPr>
          <a:xfrm>
            <a:off x="87676" y="3777589"/>
            <a:ext cx="8842683" cy="2396568"/>
            <a:chOff x="98431" y="4062970"/>
            <a:chExt cx="8842683" cy="2396568"/>
          </a:xfrm>
        </p:grpSpPr>
        <p:sp>
          <p:nvSpPr>
            <p:cNvPr id="18" name="Rectangle 17"/>
            <p:cNvSpPr/>
            <p:nvPr/>
          </p:nvSpPr>
          <p:spPr>
            <a:xfrm>
              <a:off x="98431" y="4120436"/>
              <a:ext cx="3593733" cy="2339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Ø"/>
                <a:defRPr/>
              </a:pPr>
              <a:r>
                <a:rPr lang="en-US" sz="2000" dirty="0"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Mechanical structure:</a:t>
              </a:r>
            </a:p>
            <a:p>
              <a:pPr marL="557213" lvl="1" indent="-257175">
                <a:buFont typeface="Arial" panose="020B0604020202020204" pitchFamily="34" charset="0"/>
                <a:buChar char="•"/>
                <a:defRPr/>
              </a:pPr>
              <a:r>
                <a:rPr lang="en-US" sz="1800" dirty="0">
                  <a:solidFill>
                    <a:srgbClr val="7030A0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Thin </a:t>
              </a:r>
              <a:r>
                <a:rPr lang="en-US" sz="1800" dirty="0" err="1">
                  <a:solidFill>
                    <a:srgbClr val="7030A0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StSt</a:t>
              </a:r>
              <a:r>
                <a:rPr lang="en-US" sz="1800" dirty="0">
                  <a:solidFill>
                    <a:srgbClr val="7030A0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 coil-yoke spacer</a:t>
              </a:r>
            </a:p>
            <a:p>
              <a:pPr marL="557213" lvl="1" indent="-257175">
                <a:buFont typeface="Arial" panose="020B0604020202020204" pitchFamily="34" charset="0"/>
                <a:buChar char="•"/>
                <a:defRPr/>
              </a:pPr>
              <a:r>
                <a:rPr lang="en-US" sz="1800" dirty="0">
                  <a:solidFill>
                    <a:srgbClr val="7030A0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Vertically split iron laminations</a:t>
              </a:r>
            </a:p>
            <a:p>
              <a:pPr marL="557213" lvl="1" indent="-257175">
                <a:buFont typeface="Arial" panose="020B0604020202020204" pitchFamily="34" charset="0"/>
                <a:buChar char="•"/>
                <a:defRPr/>
              </a:pPr>
              <a:r>
                <a:rPr lang="en-US" sz="1800" dirty="0">
                  <a:solidFill>
                    <a:srgbClr val="7030A0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Aluminum I-clamps </a:t>
              </a:r>
            </a:p>
            <a:p>
              <a:pPr marL="557213" lvl="1" indent="-257175">
                <a:buFont typeface="Arial" panose="020B0604020202020204" pitchFamily="34" charset="0"/>
                <a:buChar char="•"/>
                <a:defRPr/>
              </a:pPr>
              <a:r>
                <a:rPr lang="en-US" sz="1800" dirty="0">
                  <a:solidFill>
                    <a:srgbClr val="7030A0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12-mm thick </a:t>
              </a:r>
              <a:r>
                <a:rPr lang="en-US" sz="1800" dirty="0" err="1">
                  <a:solidFill>
                    <a:srgbClr val="7030A0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StSt</a:t>
              </a:r>
              <a:r>
                <a:rPr lang="en-US" sz="1800" dirty="0">
                  <a:solidFill>
                    <a:srgbClr val="7030A0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 skin</a:t>
              </a:r>
            </a:p>
            <a:p>
              <a:pPr marL="557213" lvl="1" indent="-257175">
                <a:buFont typeface="Arial" panose="020B0604020202020204" pitchFamily="34" charset="0"/>
                <a:buChar char="•"/>
                <a:defRPr/>
              </a:pPr>
              <a:r>
                <a:rPr lang="en-US" sz="1800" dirty="0">
                  <a:solidFill>
                    <a:srgbClr val="7030A0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Thick end plates and </a:t>
              </a:r>
              <a:r>
                <a:rPr lang="en-US" sz="1800" dirty="0" err="1">
                  <a:solidFill>
                    <a:srgbClr val="7030A0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StSt</a:t>
              </a:r>
              <a:r>
                <a:rPr lang="en-US" sz="1800" dirty="0">
                  <a:solidFill>
                    <a:srgbClr val="7030A0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 rods</a:t>
              </a:r>
            </a:p>
          </p:txBody>
        </p: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>
              <a:off x="3628396" y="4062970"/>
              <a:ext cx="5312718" cy="2327250"/>
              <a:chOff x="4713642" y="4431535"/>
              <a:chExt cx="4280177" cy="187494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3642" y="4431535"/>
                <a:ext cx="2064470" cy="1378752"/>
              </a:xfrm>
              <a:prstGeom prst="rect">
                <a:avLst/>
              </a:prstGeom>
              <a:noFill/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58589" y="4994109"/>
                <a:ext cx="2135230" cy="131236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1661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>
          <a:xfrm>
            <a:off x="228067" y="163935"/>
            <a:ext cx="8413763" cy="604064"/>
          </a:xfrm>
          <a:effectLst/>
        </p:spPr>
        <p:txBody>
          <a:bodyPr>
            <a:noAutofit/>
          </a:bodyPr>
          <a:lstStyle/>
          <a:p>
            <a:r>
              <a:rPr lang="en-US" dirty="0"/>
              <a:t>Cable Development and Test</a:t>
            </a:r>
          </a:p>
        </p:txBody>
      </p:sp>
      <p:sp>
        <p:nvSpPr>
          <p:cNvPr id="14340" name="Slide Number Placeholder 2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57213" indent="-214313"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57250" indent="-171450"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indent="-171450"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543050" indent="-171450"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900">
                <a:solidFill>
                  <a:prstClr val="black"/>
                </a:solidFill>
              </a:rPr>
              <a:t>                           </a:t>
            </a:r>
            <a:fld id="{99483ADA-1D0F-41D9-803B-266C0866BA1D}" type="slidenum">
              <a:rPr lang="en-US" altLang="en-US" sz="900">
                <a:solidFill>
                  <a:prstClr val="black"/>
                </a:solidFill>
              </a:rPr>
              <a:pPr/>
              <a:t>7</a:t>
            </a:fld>
            <a:endParaRPr lang="en-US" altLang="en-US">
              <a:solidFill>
                <a:prstClr val="black"/>
              </a:solidFill>
            </a:endParaRPr>
          </a:p>
          <a:p>
            <a:endParaRPr lang="en-US" altLang="en-US" sz="90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0324" y="1022745"/>
            <a:ext cx="3850477" cy="74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5" y="1876054"/>
            <a:ext cx="3850477" cy="231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5" y="4368895"/>
            <a:ext cx="3438422" cy="193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525" y="838517"/>
            <a:ext cx="4128941" cy="92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4992322" y="1864605"/>
            <a:ext cx="3649508" cy="2324326"/>
            <a:chOff x="3761958" y="2425867"/>
            <a:chExt cx="5932167" cy="3741935"/>
          </a:xfrm>
        </p:grpSpPr>
        <p:pic>
          <p:nvPicPr>
            <p:cNvPr id="55" name="Picture 54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1958" y="2425867"/>
              <a:ext cx="5932167" cy="374193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6" name="Straight Arrow Connector 55"/>
            <p:cNvCxnSpPr/>
            <p:nvPr/>
          </p:nvCxnSpPr>
          <p:spPr>
            <a:xfrm>
              <a:off x="6755540" y="4538812"/>
              <a:ext cx="0" cy="92724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97067" y="1006906"/>
            <a:ext cx="927621" cy="6031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50801" y="4269122"/>
            <a:ext cx="46791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</a:rPr>
              <a:t>Final cable cross-section parameters have been selected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PF~87%,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Ic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degradation &lt;5%,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RRR&gt;100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</a:rPr>
              <a:t>HT optimization to achieve optimal </a:t>
            </a:r>
            <a:r>
              <a:rPr lang="en-US" sz="1600" dirty="0" err="1">
                <a:solidFill>
                  <a:srgbClr val="7030A0"/>
                </a:solidFill>
              </a:rPr>
              <a:t>J</a:t>
            </a:r>
            <a:r>
              <a:rPr lang="en-US" sz="1600" baseline="-25000" dirty="0" err="1">
                <a:solidFill>
                  <a:srgbClr val="7030A0"/>
                </a:solidFill>
              </a:rPr>
              <a:t>c</a:t>
            </a:r>
            <a:r>
              <a:rPr lang="en-US" sz="1600" dirty="0">
                <a:solidFill>
                  <a:srgbClr val="7030A0"/>
                </a:solidFill>
              </a:rPr>
              <a:t> and RRR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50801" y="1696089"/>
            <a:ext cx="86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SS core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4/25/2018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168975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Conductor and Mechanical limits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4/25/2018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889" y="830741"/>
            <a:ext cx="3330223" cy="2476713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58" y="830742"/>
            <a:ext cx="3399070" cy="25230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3503383" y="2587446"/>
            <a:ext cx="2375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Franklin Gothic Book"/>
              </a:rPr>
              <a:t>Magnet conductor limit: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latin typeface="Franklin Gothic Book"/>
              </a:rPr>
              <a:t>B</a:t>
            </a:r>
            <a:r>
              <a:rPr lang="en-US" sz="1600" baseline="-25000" dirty="0">
                <a:solidFill>
                  <a:srgbClr val="7030A0"/>
                </a:solidFill>
                <a:latin typeface="Franklin Gothic Book"/>
              </a:rPr>
              <a:t>ap</a:t>
            </a:r>
            <a:r>
              <a:rPr lang="en-US" sz="1600" dirty="0">
                <a:solidFill>
                  <a:srgbClr val="7030A0"/>
                </a:solidFill>
                <a:latin typeface="Franklin Gothic Book"/>
              </a:rPr>
              <a:t>=15.3T @4.5K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latin typeface="Franklin Gothic Book"/>
              </a:rPr>
              <a:t>B</a:t>
            </a:r>
            <a:r>
              <a:rPr lang="en-US" sz="1600" baseline="-25000" dirty="0">
                <a:solidFill>
                  <a:srgbClr val="7030A0"/>
                </a:solidFill>
                <a:latin typeface="Franklin Gothic Book"/>
              </a:rPr>
              <a:t>ap</a:t>
            </a:r>
            <a:r>
              <a:rPr lang="en-US" sz="1600" dirty="0">
                <a:solidFill>
                  <a:srgbClr val="7030A0"/>
                </a:solidFill>
                <a:latin typeface="Franklin Gothic Book"/>
              </a:rPr>
              <a:t>=16.7T @1.9K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612574" y="859153"/>
            <a:ext cx="2023130" cy="1623319"/>
            <a:chOff x="5360136" y="1623404"/>
            <a:chExt cx="3234925" cy="2513553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781" t="12574" r="5603"/>
            <a:stretch/>
          </p:blipFill>
          <p:spPr bwMode="auto">
            <a:xfrm>
              <a:off x="5537833" y="1635737"/>
              <a:ext cx="3057228" cy="2501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360136" y="1635737"/>
              <a:ext cx="1383395" cy="406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100% SSL</a:t>
              </a: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flipH="1">
              <a:off x="5929087" y="2042710"/>
              <a:ext cx="122748" cy="961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846277" y="1623404"/>
              <a:ext cx="1384087" cy="406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87% SSL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7032171" y="1895455"/>
              <a:ext cx="251454" cy="6518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104704" y="3487481"/>
            <a:ext cx="6978247" cy="2039486"/>
            <a:chOff x="1564344" y="1514344"/>
            <a:chExt cx="7086089" cy="2102306"/>
          </a:xfrm>
        </p:grpSpPr>
        <p:grpSp>
          <p:nvGrpSpPr>
            <p:cNvPr id="17" name="Group 16"/>
            <p:cNvGrpSpPr/>
            <p:nvPr/>
          </p:nvGrpSpPr>
          <p:grpSpPr>
            <a:xfrm>
              <a:off x="1564344" y="1514344"/>
              <a:ext cx="2339650" cy="2099464"/>
              <a:chOff x="12614" y="1514344"/>
              <a:chExt cx="2339650" cy="2099464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816" y="1592005"/>
                <a:ext cx="2322448" cy="1685812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672383" y="1514344"/>
                <a:ext cx="732893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prstClr val="black"/>
                    </a:solidFill>
                    <a:latin typeface="Franklin Gothic Book"/>
                  </a:rPr>
                  <a:t>300K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33987" y="3244476"/>
                <a:ext cx="15792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1F497D"/>
                    </a:solidFill>
                    <a:latin typeface="Franklin Gothic Book"/>
                  </a:rPr>
                  <a:t>S</a:t>
                </a:r>
                <a:r>
                  <a:rPr lang="en-US" sz="1800" baseline="-25000" dirty="0">
                    <a:solidFill>
                      <a:srgbClr val="1F497D"/>
                    </a:solidFill>
                    <a:latin typeface="Franklin Gothic Book"/>
                  </a:rPr>
                  <a:t>eqv</a:t>
                </a:r>
                <a:r>
                  <a:rPr lang="en-US" sz="1800" dirty="0">
                    <a:solidFill>
                      <a:srgbClr val="1F497D"/>
                    </a:solidFill>
                    <a:latin typeface="Franklin Gothic Book"/>
                  </a:rPr>
                  <a:t>=133 </a:t>
                </a:r>
                <a:r>
                  <a:rPr lang="en-US" sz="1800" dirty="0" err="1">
                    <a:solidFill>
                      <a:srgbClr val="1F497D"/>
                    </a:solidFill>
                    <a:latin typeface="Franklin Gothic Book"/>
                  </a:rPr>
                  <a:t>MPa</a:t>
                </a:r>
                <a:endParaRPr lang="en-US" sz="1800" dirty="0">
                  <a:solidFill>
                    <a:srgbClr val="1F497D"/>
                  </a:solidFill>
                  <a:latin typeface="Franklin Gothic Book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2614" y="2120860"/>
                <a:ext cx="723812" cy="749347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905448" y="1528603"/>
              <a:ext cx="2328085" cy="2088047"/>
              <a:chOff x="2381447" y="1528602"/>
              <a:chExt cx="2328085" cy="208804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86127" y="1593680"/>
                <a:ext cx="2323405" cy="1678584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196372" y="1528602"/>
                <a:ext cx="463588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prstClr val="black"/>
                    </a:solidFill>
                    <a:latin typeface="Franklin Gothic Book"/>
                  </a:rPr>
                  <a:t>4K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729654" y="3247317"/>
                <a:ext cx="1549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1F497D"/>
                    </a:solidFill>
                    <a:latin typeface="Franklin Gothic Book"/>
                  </a:rPr>
                  <a:t>S</a:t>
                </a:r>
                <a:r>
                  <a:rPr lang="en-US" sz="1800" baseline="-25000" dirty="0">
                    <a:solidFill>
                      <a:srgbClr val="1F497D"/>
                    </a:solidFill>
                    <a:latin typeface="Franklin Gothic Book"/>
                  </a:rPr>
                  <a:t>eqv</a:t>
                </a:r>
                <a:r>
                  <a:rPr lang="en-US" sz="1800" dirty="0">
                    <a:solidFill>
                      <a:srgbClr val="1F497D"/>
                    </a:solidFill>
                    <a:latin typeface="Franklin Gothic Book"/>
                  </a:rPr>
                  <a:t>=176 </a:t>
                </a:r>
                <a:r>
                  <a:rPr lang="en-US" sz="1800" dirty="0" err="1">
                    <a:solidFill>
                      <a:srgbClr val="1F497D"/>
                    </a:solidFill>
                    <a:latin typeface="Franklin Gothic Book"/>
                  </a:rPr>
                  <a:t>MPa</a:t>
                </a:r>
                <a:endParaRPr lang="en-US" sz="1800" dirty="0">
                  <a:solidFill>
                    <a:srgbClr val="1F497D"/>
                  </a:solidFill>
                  <a:latin typeface="Franklin Gothic Book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381447" y="2107211"/>
                <a:ext cx="723812" cy="749347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293588" y="1516247"/>
              <a:ext cx="2356845" cy="2091462"/>
              <a:chOff x="4726734" y="1516246"/>
              <a:chExt cx="2356845" cy="209146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26734" y="1547468"/>
                <a:ext cx="2356845" cy="1699849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5347077" y="1516246"/>
                <a:ext cx="976486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prstClr val="black"/>
                    </a:solidFill>
                    <a:latin typeface="Franklin Gothic Book"/>
                  </a:rPr>
                  <a:t>4K+15T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034638" y="3238376"/>
                <a:ext cx="15734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1F497D"/>
                    </a:solidFill>
                    <a:latin typeface="Franklin Gothic Book"/>
                  </a:rPr>
                  <a:t>S</a:t>
                </a:r>
                <a:r>
                  <a:rPr lang="en-US" sz="1800" baseline="-25000" dirty="0">
                    <a:solidFill>
                      <a:srgbClr val="1F497D"/>
                    </a:solidFill>
                    <a:latin typeface="Franklin Gothic Book"/>
                  </a:rPr>
                  <a:t>eqv</a:t>
                </a:r>
                <a:r>
                  <a:rPr lang="en-US" sz="1800" dirty="0">
                    <a:solidFill>
                      <a:srgbClr val="1F497D"/>
                    </a:solidFill>
                    <a:latin typeface="Franklin Gothic Book"/>
                  </a:rPr>
                  <a:t>=168 </a:t>
                </a:r>
                <a:r>
                  <a:rPr lang="en-US" sz="1800" dirty="0" err="1">
                    <a:solidFill>
                      <a:srgbClr val="1F497D"/>
                    </a:solidFill>
                    <a:latin typeface="Franklin Gothic Book"/>
                  </a:rPr>
                  <a:t>MPa</a:t>
                </a:r>
                <a:endParaRPr lang="en-US" sz="1800" dirty="0">
                  <a:solidFill>
                    <a:srgbClr val="1F497D"/>
                  </a:solidFill>
                  <a:latin typeface="Franklin Gothic Book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985171" y="2564043"/>
                <a:ext cx="723812" cy="749347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Franklin Gothic Book"/>
                </a:endParaRPr>
              </a:p>
            </p:txBody>
          </p:sp>
        </p:grpSp>
      </p:grpSp>
      <p:sp>
        <p:nvSpPr>
          <p:cNvPr id="37" name="Rectangle 36">
            <a:extLst/>
          </p:cNvPr>
          <p:cNvSpPr/>
          <p:nvPr/>
        </p:nvSpPr>
        <p:spPr>
          <a:xfrm>
            <a:off x="1238619" y="5524210"/>
            <a:ext cx="6404698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solidFill>
                  <a:srgbClr val="C00000"/>
                </a:solidFill>
              </a:rPr>
              <a:t>Magnet </a:t>
            </a:r>
            <a:r>
              <a:rPr lang="en-US" b="1" u="sng" kern="0" dirty="0">
                <a:solidFill>
                  <a:srgbClr val="C00000"/>
                </a:solidFill>
              </a:rPr>
              <a:t>design limit</a:t>
            </a:r>
            <a:r>
              <a:rPr lang="en-US" b="1" kern="0" dirty="0">
                <a:solidFill>
                  <a:srgbClr val="C00000"/>
                </a:solidFill>
              </a:rPr>
              <a:t> is determined by the mechanical constraints and </a:t>
            </a:r>
            <a:r>
              <a:rPr lang="en-US" b="1" u="sng" kern="0" dirty="0">
                <a:solidFill>
                  <a:srgbClr val="C00000"/>
                </a:solidFill>
              </a:rPr>
              <a:t>it is 15 T!</a:t>
            </a:r>
            <a:r>
              <a:rPr lang="en-US" b="1" kern="0" dirty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39" name="Straight Arrow Connector 38">
            <a:extLst/>
          </p:cNvPr>
          <p:cNvCxnSpPr>
            <a:cxnSpLocks/>
          </p:cNvCxnSpPr>
          <p:nvPr/>
        </p:nvCxnSpPr>
        <p:spPr>
          <a:xfrm flipV="1">
            <a:off x="6361292" y="1851295"/>
            <a:ext cx="0" cy="106111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/>
          </p:cNvPr>
          <p:cNvSpPr txBox="1"/>
          <p:nvPr/>
        </p:nvSpPr>
        <p:spPr>
          <a:xfrm>
            <a:off x="6471060" y="2601856"/>
            <a:ext cx="2444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8000"/>
                </a:solidFill>
              </a:rPr>
              <a:t>J</a:t>
            </a:r>
            <a:r>
              <a:rPr lang="en-US" sz="1600" b="1" baseline="-25000" dirty="0" err="1">
                <a:solidFill>
                  <a:srgbClr val="008000"/>
                </a:solidFill>
              </a:rPr>
              <a:t>c</a:t>
            </a:r>
            <a:r>
              <a:rPr lang="en-US" sz="1600" b="1" dirty="0">
                <a:solidFill>
                  <a:srgbClr val="008000"/>
                </a:solidFill>
              </a:rPr>
              <a:t>(4.2K, 12T)~2600 A /mm</a:t>
            </a:r>
            <a:r>
              <a:rPr lang="en-US" sz="1600" b="1" baseline="30000" dirty="0">
                <a:solidFill>
                  <a:srgbClr val="008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50941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181" y="2160594"/>
            <a:ext cx="4320763" cy="29393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Coil magnetization effect and its correction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4334" y="5166251"/>
            <a:ext cx="4144295" cy="667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Peak values of </a:t>
            </a:r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b</a:t>
            </a:r>
            <a:r>
              <a:rPr lang="en-US" sz="1800" i="1" baseline="-250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=-48 and </a:t>
            </a:r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b</a:t>
            </a:r>
            <a:r>
              <a:rPr lang="en-US" sz="1800" i="1" baseline="-25000" dirty="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=+8 units @  B~1.4 T.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4660" y="1303703"/>
            <a:ext cx="4415081" cy="3181135"/>
            <a:chOff x="2570474" y="2139780"/>
            <a:chExt cx="6495431" cy="42165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0474" y="2139780"/>
              <a:ext cx="6495431" cy="421657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3455397" y="3214938"/>
              <a:ext cx="4731411" cy="1477489"/>
              <a:chOff x="3455397" y="3214938"/>
              <a:chExt cx="4731411" cy="147748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3455397" y="3214938"/>
                <a:ext cx="4731411" cy="468642"/>
                <a:chOff x="1987620" y="1018437"/>
                <a:chExt cx="4731411" cy="468642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1987620" y="1018437"/>
                  <a:ext cx="2362792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TextBox 7"/>
                <p:cNvSpPr txBox="1"/>
                <p:nvPr/>
              </p:nvSpPr>
              <p:spPr>
                <a:xfrm>
                  <a:off x="3953234" y="1100131"/>
                  <a:ext cx="2765797" cy="3869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LHC MB </a:t>
                  </a:r>
                  <a:r>
                    <a:rPr lang="en-US" sz="1600" b="1" i="1" dirty="0"/>
                    <a:t>b</a:t>
                  </a:r>
                  <a:r>
                    <a:rPr lang="en-US" sz="1600" b="1" i="1" baseline="-25000" dirty="0"/>
                    <a:t>3</a:t>
                  </a:r>
                  <a:r>
                    <a:rPr lang="en-US" sz="1600" b="1" dirty="0"/>
                    <a:t>~-7 units</a:t>
                  </a: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3505678" y="4238350"/>
                <a:ext cx="4152545" cy="454077"/>
                <a:chOff x="1981678" y="4238350"/>
                <a:chExt cx="4152545" cy="454077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1981678" y="4238350"/>
                  <a:ext cx="1369821" cy="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/>
                <p:cNvSpPr txBox="1"/>
                <p:nvPr/>
              </p:nvSpPr>
              <p:spPr>
                <a:xfrm>
                  <a:off x="3011769" y="4305480"/>
                  <a:ext cx="3122454" cy="3869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LHC MBH </a:t>
                  </a:r>
                  <a:r>
                    <a:rPr lang="en-US" sz="1600" b="1" i="1" dirty="0"/>
                    <a:t>b</a:t>
                  </a:r>
                  <a:r>
                    <a:rPr lang="en-US" sz="1600" b="1" i="1" baseline="-25000" dirty="0"/>
                    <a:t>3</a:t>
                  </a:r>
                  <a:r>
                    <a:rPr lang="en-US" sz="1600" b="1" dirty="0"/>
                    <a:t>~-25 units</a:t>
                  </a:r>
                </a:p>
              </p:txBody>
            </p:sp>
          </p:grpSp>
        </p:grp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5714569" y="2322437"/>
            <a:ext cx="1630330" cy="824618"/>
            <a:chOff x="-4247998" y="514823"/>
            <a:chExt cx="12612189" cy="4361973"/>
          </a:xfrm>
        </p:grpSpPr>
        <p:pic>
          <p:nvPicPr>
            <p:cNvPr id="24" name="Content Placeholder 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0654" y="1066799"/>
              <a:ext cx="7773537" cy="3809997"/>
            </a:xfrm>
            <a:prstGeom prst="rect">
              <a:avLst/>
            </a:prstGeom>
          </p:spPr>
        </p:pic>
        <p:sp>
          <p:nvSpPr>
            <p:cNvPr id="25" name="Freeform 15"/>
            <p:cNvSpPr/>
            <p:nvPr/>
          </p:nvSpPr>
          <p:spPr>
            <a:xfrm rot="19805123">
              <a:off x="2172448" y="3127116"/>
              <a:ext cx="383809" cy="671315"/>
            </a:xfrm>
            <a:custGeom>
              <a:avLst/>
              <a:gdLst>
                <a:gd name="connsiteX0" fmla="*/ 0 w 503289"/>
                <a:gd name="connsiteY0" fmla="*/ 0 h 1557494"/>
                <a:gd name="connsiteX1" fmla="*/ 20097 w 503289"/>
                <a:gd name="connsiteY1" fmla="*/ 90435 h 1557494"/>
                <a:gd name="connsiteX2" fmla="*/ 50242 w 503289"/>
                <a:gd name="connsiteY2" fmla="*/ 110532 h 1557494"/>
                <a:gd name="connsiteX3" fmla="*/ 80387 w 503289"/>
                <a:gd name="connsiteY3" fmla="*/ 170822 h 1557494"/>
                <a:gd name="connsiteX4" fmla="*/ 110532 w 503289"/>
                <a:gd name="connsiteY4" fmla="*/ 231112 h 1557494"/>
                <a:gd name="connsiteX5" fmla="*/ 120580 w 503289"/>
                <a:gd name="connsiteY5" fmla="*/ 261257 h 1557494"/>
                <a:gd name="connsiteX6" fmla="*/ 140677 w 503289"/>
                <a:gd name="connsiteY6" fmla="*/ 291402 h 1557494"/>
                <a:gd name="connsiteX7" fmla="*/ 190919 w 503289"/>
                <a:gd name="connsiteY7" fmla="*/ 361740 h 1557494"/>
                <a:gd name="connsiteX8" fmla="*/ 221064 w 503289"/>
                <a:gd name="connsiteY8" fmla="*/ 432079 h 1557494"/>
                <a:gd name="connsiteX9" fmla="*/ 231112 w 503289"/>
                <a:gd name="connsiteY9" fmla="*/ 462224 h 1557494"/>
                <a:gd name="connsiteX10" fmla="*/ 261257 w 503289"/>
                <a:gd name="connsiteY10" fmla="*/ 492369 h 1557494"/>
                <a:gd name="connsiteX11" fmla="*/ 291402 w 503289"/>
                <a:gd name="connsiteY11" fmla="*/ 552659 h 1557494"/>
                <a:gd name="connsiteX12" fmla="*/ 321547 w 503289"/>
                <a:gd name="connsiteY12" fmla="*/ 653143 h 1557494"/>
                <a:gd name="connsiteX13" fmla="*/ 331596 w 503289"/>
                <a:gd name="connsiteY13" fmla="*/ 683288 h 1557494"/>
                <a:gd name="connsiteX14" fmla="*/ 371789 w 503289"/>
                <a:gd name="connsiteY14" fmla="*/ 743578 h 1557494"/>
                <a:gd name="connsiteX15" fmla="*/ 381837 w 503289"/>
                <a:gd name="connsiteY15" fmla="*/ 783771 h 1557494"/>
                <a:gd name="connsiteX16" fmla="*/ 401934 w 503289"/>
                <a:gd name="connsiteY16" fmla="*/ 844061 h 1557494"/>
                <a:gd name="connsiteX17" fmla="*/ 422031 w 503289"/>
                <a:gd name="connsiteY17" fmla="*/ 934496 h 1557494"/>
                <a:gd name="connsiteX18" fmla="*/ 442127 w 503289"/>
                <a:gd name="connsiteY18" fmla="*/ 1055077 h 1557494"/>
                <a:gd name="connsiteX19" fmla="*/ 452176 w 503289"/>
                <a:gd name="connsiteY19" fmla="*/ 1145512 h 1557494"/>
                <a:gd name="connsiteX20" fmla="*/ 472272 w 503289"/>
                <a:gd name="connsiteY20" fmla="*/ 1215850 h 1557494"/>
                <a:gd name="connsiteX21" fmla="*/ 492369 w 503289"/>
                <a:gd name="connsiteY21" fmla="*/ 1426866 h 1557494"/>
                <a:gd name="connsiteX22" fmla="*/ 502418 w 503289"/>
                <a:gd name="connsiteY22" fmla="*/ 1557494 h 155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3289" h="1557494">
                  <a:moveTo>
                    <a:pt x="0" y="0"/>
                  </a:moveTo>
                  <a:cubicBezTo>
                    <a:pt x="104" y="621"/>
                    <a:pt x="9680" y="77414"/>
                    <a:pt x="20097" y="90435"/>
                  </a:cubicBezTo>
                  <a:cubicBezTo>
                    <a:pt x="27641" y="99865"/>
                    <a:pt x="40194" y="103833"/>
                    <a:pt x="50242" y="110532"/>
                  </a:cubicBezTo>
                  <a:cubicBezTo>
                    <a:pt x="75498" y="186302"/>
                    <a:pt x="41429" y="92906"/>
                    <a:pt x="80387" y="170822"/>
                  </a:cubicBezTo>
                  <a:cubicBezTo>
                    <a:pt x="121989" y="254026"/>
                    <a:pt x="52936" y="144720"/>
                    <a:pt x="110532" y="231112"/>
                  </a:cubicBezTo>
                  <a:cubicBezTo>
                    <a:pt x="113881" y="241160"/>
                    <a:pt x="115843" y="251783"/>
                    <a:pt x="120580" y="261257"/>
                  </a:cubicBezTo>
                  <a:cubicBezTo>
                    <a:pt x="125981" y="272059"/>
                    <a:pt x="133658" y="281575"/>
                    <a:pt x="140677" y="291402"/>
                  </a:cubicBezTo>
                  <a:cubicBezTo>
                    <a:pt x="202996" y="378647"/>
                    <a:pt x="143556" y="290697"/>
                    <a:pt x="190919" y="361740"/>
                  </a:cubicBezTo>
                  <a:cubicBezTo>
                    <a:pt x="211831" y="445392"/>
                    <a:pt x="186367" y="362686"/>
                    <a:pt x="221064" y="432079"/>
                  </a:cubicBezTo>
                  <a:cubicBezTo>
                    <a:pt x="225801" y="441553"/>
                    <a:pt x="225237" y="453411"/>
                    <a:pt x="231112" y="462224"/>
                  </a:cubicBezTo>
                  <a:cubicBezTo>
                    <a:pt x="238995" y="474048"/>
                    <a:pt x="251209" y="482321"/>
                    <a:pt x="261257" y="492369"/>
                  </a:cubicBezTo>
                  <a:cubicBezTo>
                    <a:pt x="297898" y="602297"/>
                    <a:pt x="239462" y="435797"/>
                    <a:pt x="291402" y="552659"/>
                  </a:cubicBezTo>
                  <a:cubicBezTo>
                    <a:pt x="310510" y="595650"/>
                    <a:pt x="309854" y="612217"/>
                    <a:pt x="321547" y="653143"/>
                  </a:cubicBezTo>
                  <a:cubicBezTo>
                    <a:pt x="324457" y="663327"/>
                    <a:pt x="326452" y="674029"/>
                    <a:pt x="331596" y="683288"/>
                  </a:cubicBezTo>
                  <a:cubicBezTo>
                    <a:pt x="343326" y="704402"/>
                    <a:pt x="371789" y="743578"/>
                    <a:pt x="371789" y="743578"/>
                  </a:cubicBezTo>
                  <a:cubicBezTo>
                    <a:pt x="375138" y="756976"/>
                    <a:pt x="377869" y="770543"/>
                    <a:pt x="381837" y="783771"/>
                  </a:cubicBezTo>
                  <a:cubicBezTo>
                    <a:pt x="387924" y="804061"/>
                    <a:pt x="398452" y="823165"/>
                    <a:pt x="401934" y="844061"/>
                  </a:cubicBezTo>
                  <a:cubicBezTo>
                    <a:pt x="413723" y="914799"/>
                    <a:pt x="405539" y="885023"/>
                    <a:pt x="422031" y="934496"/>
                  </a:cubicBezTo>
                  <a:cubicBezTo>
                    <a:pt x="428730" y="974690"/>
                    <a:pt x="437627" y="1014578"/>
                    <a:pt x="442127" y="1055077"/>
                  </a:cubicBezTo>
                  <a:cubicBezTo>
                    <a:pt x="445477" y="1085222"/>
                    <a:pt x="447564" y="1115534"/>
                    <a:pt x="452176" y="1145512"/>
                  </a:cubicBezTo>
                  <a:cubicBezTo>
                    <a:pt x="455781" y="1168944"/>
                    <a:pt x="464769" y="1193340"/>
                    <a:pt x="472272" y="1215850"/>
                  </a:cubicBezTo>
                  <a:cubicBezTo>
                    <a:pt x="499613" y="1407223"/>
                    <a:pt x="459509" y="1114699"/>
                    <a:pt x="492369" y="1426866"/>
                  </a:cubicBezTo>
                  <a:cubicBezTo>
                    <a:pt x="507673" y="1572256"/>
                    <a:pt x="502418" y="1351969"/>
                    <a:pt x="502418" y="155749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4247998" y="514823"/>
              <a:ext cx="5775806" cy="1744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/>
                <a:t>50-75</a:t>
              </a:r>
              <a:r>
                <a:rPr lang="en-US" sz="1200" i="1" dirty="0"/>
                <a:t> </a:t>
              </a:r>
              <a:r>
                <a:rPr lang="en-US" sz="1200" i="1" dirty="0" err="1"/>
                <a:t>deg</a:t>
              </a:r>
              <a:endParaRPr lang="en-US" sz="1200" i="1" dirty="0"/>
            </a:p>
          </p:txBody>
        </p:sp>
      </p:grp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4/25/2018</a:t>
            </a: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of a 15 T Model Dipole for a Very High Energy Hadron Collider</a:t>
            </a:r>
            <a:endParaRPr lang="en-US" b="1"/>
          </a:p>
        </p:txBody>
      </p:sp>
      <p:sp>
        <p:nvSpPr>
          <p:cNvPr id="29" name="Rectangle 28"/>
          <p:cNvSpPr/>
          <p:nvPr/>
        </p:nvSpPr>
        <p:spPr>
          <a:xfrm>
            <a:off x="4735902" y="5176691"/>
            <a:ext cx="44138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Geometrical </a:t>
            </a:r>
            <a:r>
              <a:rPr lang="en-US" sz="2000" i="1" dirty="0"/>
              <a:t>b</a:t>
            </a:r>
            <a:r>
              <a:rPr lang="en-US" sz="2000" i="1" baseline="-25000" dirty="0"/>
              <a:t>3</a:t>
            </a:r>
            <a:r>
              <a:rPr lang="en-US" sz="2000" dirty="0"/>
              <a:t>=-0.8 and 0.375 mm thick iron strips</a:t>
            </a:r>
          </a:p>
        </p:txBody>
      </p:sp>
    </p:spTree>
    <p:extLst>
      <p:ext uri="{BB962C8B-B14F-4D97-AF65-F5344CB8AC3E}">
        <p14:creationId xmlns:p14="http://schemas.microsoft.com/office/powerpoint/2010/main" val="4218736558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5510</TotalTime>
  <Words>935</Words>
  <Application>Microsoft Office PowerPoint</Application>
  <PresentationFormat>On-screen Show (4:3)</PresentationFormat>
  <Paragraphs>202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ＭＳ Ｐゴシック</vt:lpstr>
      <vt:lpstr>ＭＳ Ｐゴシック</vt:lpstr>
      <vt:lpstr>Arial</vt:lpstr>
      <vt:lpstr>Calibri</vt:lpstr>
      <vt:lpstr>Cambria</vt:lpstr>
      <vt:lpstr>Courier New</vt:lpstr>
      <vt:lpstr>Franklin Gothic Book</vt:lpstr>
      <vt:lpstr>Franklin Gothic Medium</vt:lpstr>
      <vt:lpstr>Geneva</vt:lpstr>
      <vt:lpstr>Helvetica</vt:lpstr>
      <vt:lpstr>Times New Roman</vt:lpstr>
      <vt:lpstr>Wingdings</vt:lpstr>
      <vt:lpstr>FNAL_TemplateMac_060514</vt:lpstr>
      <vt:lpstr>Fermilab: Footer Only</vt:lpstr>
      <vt:lpstr>ATAP Blue Footer</vt:lpstr>
      <vt:lpstr>ATAP No Footer</vt:lpstr>
      <vt:lpstr>Development of a 15 T Model Dipole for a Very High Energy Hadron Collider </vt:lpstr>
      <vt:lpstr>Outline</vt:lpstr>
      <vt:lpstr>Introduction</vt:lpstr>
      <vt:lpstr>Open questions and goals</vt:lpstr>
      <vt:lpstr>Challenges and motivation</vt:lpstr>
      <vt:lpstr>Cos-theta coil</vt:lpstr>
      <vt:lpstr>Cable Development and Test</vt:lpstr>
      <vt:lpstr>Magnet Conductor and Mechanical limits</vt:lpstr>
      <vt:lpstr>Coil magnetization effect and its correction</vt:lpstr>
      <vt:lpstr>Magnet tooling</vt:lpstr>
      <vt:lpstr>15 T dipole: Mechanical Stricture Components</vt:lpstr>
      <vt:lpstr>15 T dipole: Coil Components</vt:lpstr>
      <vt:lpstr>Coil fabrication process</vt:lpstr>
      <vt:lpstr>Mechanical Models</vt:lpstr>
      <vt:lpstr>Conclusions</vt:lpstr>
      <vt:lpstr>Acknowledgment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Field Magnet Program Status and Plans</dc:title>
  <dc:creator>Alexander Zlobin x8192 11001N</dc:creator>
  <cp:lastModifiedBy>Alexander Zlobin x8192 11001N</cp:lastModifiedBy>
  <cp:revision>306</cp:revision>
  <cp:lastPrinted>2017-07-06T21:02:07Z</cp:lastPrinted>
  <dcterms:created xsi:type="dcterms:W3CDTF">2015-10-16T16:14:00Z</dcterms:created>
  <dcterms:modified xsi:type="dcterms:W3CDTF">2018-04-25T19:49:36Z</dcterms:modified>
</cp:coreProperties>
</file>