
<file path=[Content_Types].xml><?xml version="1.0" encoding="utf-8"?>
<Types xmlns="http://schemas.openxmlformats.org/package/2006/content-types">
  <Default Extension="png" ContentType="image/png"/>
  <Default Extension="wmf" ContentType="image/x-w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handoutMasterIdLst>
    <p:handoutMasterId r:id="rId23"/>
  </p:handoutMasterIdLst>
  <p:sldIdLst>
    <p:sldId id="284" r:id="rId2"/>
    <p:sldId id="447" r:id="rId3"/>
    <p:sldId id="467" r:id="rId4"/>
    <p:sldId id="272" r:id="rId5"/>
    <p:sldId id="273" r:id="rId6"/>
    <p:sldId id="420" r:id="rId7"/>
    <p:sldId id="451" r:id="rId8"/>
    <p:sldId id="453" r:id="rId9"/>
    <p:sldId id="457" r:id="rId10"/>
    <p:sldId id="458" r:id="rId11"/>
    <p:sldId id="459" r:id="rId12"/>
    <p:sldId id="460" r:id="rId13"/>
    <p:sldId id="461" r:id="rId14"/>
    <p:sldId id="462" r:id="rId15"/>
    <p:sldId id="463" r:id="rId16"/>
    <p:sldId id="464" r:id="rId17"/>
    <p:sldId id="487" r:id="rId18"/>
    <p:sldId id="486" r:id="rId19"/>
    <p:sldId id="425" r:id="rId20"/>
    <p:sldId id="325" r:id="rId21"/>
  </p:sldIdLst>
  <p:sldSz cx="9144000" cy="6858000" type="screen4x3"/>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slide" id="{BA2570AE-9C5C-4B3B-AE92-32EFFAF9AD25}">
          <p14:sldIdLst>
            <p14:sldId id="284"/>
            <p14:sldId id="447"/>
            <p14:sldId id="467"/>
          </p14:sldIdLst>
        </p14:section>
        <p14:section name="Deformation effects" id="{E415D919-E912-45D1-86EE-5383D644F4C5}">
          <p14:sldIdLst>
            <p14:sldId id="272"/>
            <p14:sldId id="273"/>
            <p14:sldId id="420"/>
          </p14:sldIdLst>
        </p14:section>
        <p14:section name="new BB section ICMC" id="{D046AD6B-CD1F-4714-B2D1-7D2E78CBD388}">
          <p14:sldIdLst>
            <p14:sldId id="451"/>
            <p14:sldId id="453"/>
            <p14:sldId id="457"/>
            <p14:sldId id="458"/>
            <p14:sldId id="459"/>
            <p14:sldId id="460"/>
            <p14:sldId id="461"/>
            <p14:sldId id="462"/>
            <p14:sldId id="463"/>
            <p14:sldId id="464"/>
          </p14:sldIdLst>
        </p14:section>
        <p14:section name="Mechanical cable properties Bordini" id="{676441F9-1452-4A0F-B1B4-84B8EB564F4C}">
          <p14:sldIdLst>
            <p14:sldId id="487"/>
            <p14:sldId id="486"/>
          </p14:sldIdLst>
        </p14:section>
        <p14:section name="Summary" id="{8CA53142-E869-43A5-AD57-40B57C14BF19}">
          <p14:sldIdLst>
            <p14:sldId id="425"/>
            <p14:sldId id="325"/>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778" autoAdjust="0"/>
    <p:restoredTop sz="98910" autoAdjust="0"/>
  </p:normalViewPr>
  <p:slideViewPr>
    <p:cSldViewPr>
      <p:cViewPr>
        <p:scale>
          <a:sx n="80" d="100"/>
          <a:sy n="80" d="100"/>
        </p:scale>
        <p:origin x="-840"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365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segal\Desktop\ASC\Bundled%20Barrier%20Samples\BB%20stitch%20for%20centroid\Luca0o7\Luca0o7mm_300x.csv"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segal\Desktop\ASC\Bundled%20Barrier%20Samples\BB%20stitch%20for%20centroid\Luca0o7\A15areaResult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segal\Desktop\ASC\Bundled%20Barrier%20Samples\BB%20stitch%20for%20centroid\Luca0o7\A15areaResults.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segal\Desktop\ASC\Bundled%20Barrier%20Samples\BB%20stitch%20for%20centroid\Bernd0o7\Fresh%20images\Bernd0o7mmCentroidData.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segal\Desktop\ASC\Bundled%20Barrier%20Samples\BB%20stitch%20for%20centroid\Bernd0o7\Fresh%20images\Bernd0o7mmCentroidData.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1"/>
          <c:order val="1"/>
          <c:tx>
            <c:strRef>
              <c:f>'Luca0o7mm_300x (2)'!$G$1</c:f>
              <c:strCache>
                <c:ptCount val="1"/>
                <c:pt idx="0">
                  <c:v>normalized</c:v>
                </c:pt>
              </c:strCache>
            </c:strRef>
          </c:tx>
          <c:spPr>
            <a:ln w="28575">
              <a:noFill/>
            </a:ln>
          </c:spPr>
          <c:marker>
            <c:symbol val="square"/>
            <c:size val="4"/>
            <c:spPr>
              <a:solidFill>
                <a:schemeClr val="tx2"/>
              </a:solidFill>
              <a:ln>
                <a:noFill/>
              </a:ln>
            </c:spPr>
          </c:marker>
          <c:xVal>
            <c:numRef>
              <c:f>'Luca0o7mm_300x (2)'!$F$2:$F$157</c:f>
              <c:numCache>
                <c:formatCode>0.00</c:formatCode>
                <c:ptCount val="156"/>
                <c:pt idx="0">
                  <c:v>67.727361968357812</c:v>
                </c:pt>
                <c:pt idx="1">
                  <c:v>71.44311521581082</c:v>
                </c:pt>
                <c:pt idx="2">
                  <c:v>72.164414778788043</c:v>
                </c:pt>
                <c:pt idx="3">
                  <c:v>72.964262644437483</c:v>
                </c:pt>
                <c:pt idx="4">
                  <c:v>74.061200802766521</c:v>
                </c:pt>
                <c:pt idx="5">
                  <c:v>78.11129553689895</c:v>
                </c:pt>
                <c:pt idx="6">
                  <c:v>79.307350162415688</c:v>
                </c:pt>
                <c:pt idx="7">
                  <c:v>81.048764801000033</c:v>
                </c:pt>
                <c:pt idx="8">
                  <c:v>83.405152082416109</c:v>
                </c:pt>
                <c:pt idx="9">
                  <c:v>84.308304696114959</c:v>
                </c:pt>
                <c:pt idx="10">
                  <c:v>87.63849506899507</c:v>
                </c:pt>
                <c:pt idx="11">
                  <c:v>88.826372077098853</c:v>
                </c:pt>
                <c:pt idx="12">
                  <c:v>104.74930054655134</c:v>
                </c:pt>
                <c:pt idx="13">
                  <c:v>107.5643463178201</c:v>
                </c:pt>
                <c:pt idx="14">
                  <c:v>109.72517163673699</c:v>
                </c:pt>
                <c:pt idx="15">
                  <c:v>110.02302399474732</c:v>
                </c:pt>
                <c:pt idx="16">
                  <c:v>110.46385348650841</c:v>
                </c:pt>
                <c:pt idx="17">
                  <c:v>110.72343563582631</c:v>
                </c:pt>
                <c:pt idx="18">
                  <c:v>111.06048529304795</c:v>
                </c:pt>
                <c:pt idx="19">
                  <c:v>112.04213147693379</c:v>
                </c:pt>
                <c:pt idx="20">
                  <c:v>112.35863997383035</c:v>
                </c:pt>
                <c:pt idx="21">
                  <c:v>113.74239880693051</c:v>
                </c:pt>
                <c:pt idx="22">
                  <c:v>116.34141430493079</c:v>
                </c:pt>
                <c:pt idx="23">
                  <c:v>117.41453091409301</c:v>
                </c:pt>
                <c:pt idx="24">
                  <c:v>120.7631312273675</c:v>
                </c:pt>
                <c:pt idx="25">
                  <c:v>124.52388748822658</c:v>
                </c:pt>
                <c:pt idx="26">
                  <c:v>125.25560783023556</c:v>
                </c:pt>
                <c:pt idx="27">
                  <c:v>128.30591955587218</c:v>
                </c:pt>
                <c:pt idx="28">
                  <c:v>129.37600865980551</c:v>
                </c:pt>
                <c:pt idx="29">
                  <c:v>132.28059557731009</c:v>
                </c:pt>
                <c:pt idx="30">
                  <c:v>141.66582841647559</c:v>
                </c:pt>
                <c:pt idx="31">
                  <c:v>144.13862702598198</c:v>
                </c:pt>
                <c:pt idx="32">
                  <c:v>144.38339888699267</c:v>
                </c:pt>
                <c:pt idx="33">
                  <c:v>144.90181402888936</c:v>
                </c:pt>
                <c:pt idx="34">
                  <c:v>146.4168837346773</c:v>
                </c:pt>
                <c:pt idx="35">
                  <c:v>146.62116721180905</c:v>
                </c:pt>
                <c:pt idx="36">
                  <c:v>149.16949479486914</c:v>
                </c:pt>
                <c:pt idx="37">
                  <c:v>149.50376348524293</c:v>
                </c:pt>
                <c:pt idx="38">
                  <c:v>149.74930401404242</c:v>
                </c:pt>
                <c:pt idx="39">
                  <c:v>149.83501985480561</c:v>
                </c:pt>
                <c:pt idx="40">
                  <c:v>151.30267513141084</c:v>
                </c:pt>
                <c:pt idx="41">
                  <c:v>151.42035433469223</c:v>
                </c:pt>
                <c:pt idx="42">
                  <c:v>152.52307612708225</c:v>
                </c:pt>
                <c:pt idx="43">
                  <c:v>153.04638730687475</c:v>
                </c:pt>
                <c:pt idx="44">
                  <c:v>154.07837767974877</c:v>
                </c:pt>
                <c:pt idx="45">
                  <c:v>155.7768035949922</c:v>
                </c:pt>
                <c:pt idx="46">
                  <c:v>156.39712269042647</c:v>
                </c:pt>
                <c:pt idx="47">
                  <c:v>158.49009161309522</c:v>
                </c:pt>
                <c:pt idx="48">
                  <c:v>163.30095080397672</c:v>
                </c:pt>
                <c:pt idx="49">
                  <c:v>166.62605047492522</c:v>
                </c:pt>
                <c:pt idx="50">
                  <c:v>167.44456742051031</c:v>
                </c:pt>
                <c:pt idx="51">
                  <c:v>170.60080686634541</c:v>
                </c:pt>
                <c:pt idx="52">
                  <c:v>171.03001218475734</c:v>
                </c:pt>
                <c:pt idx="53">
                  <c:v>174.53304397032093</c:v>
                </c:pt>
                <c:pt idx="54">
                  <c:v>179.06470436324568</c:v>
                </c:pt>
                <c:pt idx="55">
                  <c:v>180.13569048295284</c:v>
                </c:pt>
                <c:pt idx="56">
                  <c:v>180.20837350856706</c:v>
                </c:pt>
                <c:pt idx="57">
                  <c:v>180.40856884842185</c:v>
                </c:pt>
                <c:pt idx="58">
                  <c:v>181.90619076225798</c:v>
                </c:pt>
                <c:pt idx="59">
                  <c:v>182.30932260557532</c:v>
                </c:pt>
                <c:pt idx="60">
                  <c:v>182.64675483740007</c:v>
                </c:pt>
                <c:pt idx="61">
                  <c:v>184.41938473068078</c:v>
                </c:pt>
                <c:pt idx="62">
                  <c:v>184.55387747293159</c:v>
                </c:pt>
                <c:pt idx="63">
                  <c:v>186.311463782142</c:v>
                </c:pt>
                <c:pt idx="64">
                  <c:v>187.26896438510346</c:v>
                </c:pt>
                <c:pt idx="65">
                  <c:v>187.76442756333279</c:v>
                </c:pt>
                <c:pt idx="66">
                  <c:v>188.43204337790536</c:v>
                </c:pt>
                <c:pt idx="67">
                  <c:v>189.0886573878995</c:v>
                </c:pt>
                <c:pt idx="68">
                  <c:v>189.47093105209606</c:v>
                </c:pt>
                <c:pt idx="69">
                  <c:v>189.68533096968457</c:v>
                </c:pt>
                <c:pt idx="70">
                  <c:v>190.18236621135293</c:v>
                </c:pt>
                <c:pt idx="71">
                  <c:v>192.53546065761881</c:v>
                </c:pt>
                <c:pt idx="72">
                  <c:v>193.81504657818905</c:v>
                </c:pt>
                <c:pt idx="73">
                  <c:v>193.8341455429306</c:v>
                </c:pt>
                <c:pt idx="74">
                  <c:v>195.20287415274723</c:v>
                </c:pt>
                <c:pt idx="75">
                  <c:v>195.51301855409093</c:v>
                </c:pt>
                <c:pt idx="76">
                  <c:v>195.77893302298179</c:v>
                </c:pt>
                <c:pt idx="77">
                  <c:v>199.30846353334451</c:v>
                </c:pt>
                <c:pt idx="78">
                  <c:v>204.43401881542061</c:v>
                </c:pt>
                <c:pt idx="79">
                  <c:v>206.72615252064404</c:v>
                </c:pt>
                <c:pt idx="80">
                  <c:v>206.84004832162279</c:v>
                </c:pt>
                <c:pt idx="81">
                  <c:v>211.11055901509965</c:v>
                </c:pt>
                <c:pt idx="82">
                  <c:v>212.77471385970102</c:v>
                </c:pt>
                <c:pt idx="83">
                  <c:v>213.76069694986478</c:v>
                </c:pt>
                <c:pt idx="84">
                  <c:v>213.80195875456491</c:v>
                </c:pt>
                <c:pt idx="85">
                  <c:v>215.02529913752471</c:v>
                </c:pt>
                <c:pt idx="86">
                  <c:v>215.29825423234936</c:v>
                </c:pt>
                <c:pt idx="87">
                  <c:v>216.8113631992843</c:v>
                </c:pt>
                <c:pt idx="88">
                  <c:v>216.82974844682997</c:v>
                </c:pt>
                <c:pt idx="89">
                  <c:v>217.25588770682296</c:v>
                </c:pt>
                <c:pt idx="90">
                  <c:v>218.29406465083628</c:v>
                </c:pt>
                <c:pt idx="91">
                  <c:v>218.38170589092798</c:v>
                </c:pt>
                <c:pt idx="92">
                  <c:v>218.92221769083986</c:v>
                </c:pt>
                <c:pt idx="93">
                  <c:v>220.33976259871679</c:v>
                </c:pt>
                <c:pt idx="94">
                  <c:v>220.43181641203347</c:v>
                </c:pt>
                <c:pt idx="95">
                  <c:v>220.73993785306203</c:v>
                </c:pt>
                <c:pt idx="96">
                  <c:v>221.37569381629649</c:v>
                </c:pt>
                <c:pt idx="97">
                  <c:v>222.1850130630057</c:v>
                </c:pt>
                <c:pt idx="98">
                  <c:v>223.12490812029932</c:v>
                </c:pt>
                <c:pt idx="99">
                  <c:v>223.93088913599098</c:v>
                </c:pt>
                <c:pt idx="100">
                  <c:v>225.90618744675871</c:v>
                </c:pt>
                <c:pt idx="101">
                  <c:v>227.05840859051531</c:v>
                </c:pt>
                <c:pt idx="102">
                  <c:v>228.34989215285091</c:v>
                </c:pt>
                <c:pt idx="103">
                  <c:v>228.58961905282351</c:v>
                </c:pt>
                <c:pt idx="104">
                  <c:v>229.05523132514804</c:v>
                </c:pt>
                <c:pt idx="105">
                  <c:v>229.1285948073002</c:v>
                </c:pt>
                <c:pt idx="106">
                  <c:v>229.77666476774118</c:v>
                </c:pt>
                <c:pt idx="107">
                  <c:v>232.54442608907814</c:v>
                </c:pt>
                <c:pt idx="108">
                  <c:v>233.00884410041164</c:v>
                </c:pt>
                <c:pt idx="109">
                  <c:v>234.11321263181028</c:v>
                </c:pt>
                <c:pt idx="110">
                  <c:v>234.42693719720276</c:v>
                </c:pt>
                <c:pt idx="111">
                  <c:v>235.21695167501679</c:v>
                </c:pt>
                <c:pt idx="112">
                  <c:v>235.88555495911126</c:v>
                </c:pt>
                <c:pt idx="113">
                  <c:v>238.62145121132596</c:v>
                </c:pt>
                <c:pt idx="114">
                  <c:v>243.47634285100492</c:v>
                </c:pt>
                <c:pt idx="115">
                  <c:v>244.10395315926917</c:v>
                </c:pt>
                <c:pt idx="116">
                  <c:v>245.17234794771289</c:v>
                </c:pt>
                <c:pt idx="117">
                  <c:v>245.69355259068533</c:v>
                </c:pt>
                <c:pt idx="118">
                  <c:v>248.39755549619696</c:v>
                </c:pt>
                <c:pt idx="119">
                  <c:v>249.4946515505699</c:v>
                </c:pt>
                <c:pt idx="120">
                  <c:v>249.71950527988341</c:v>
                </c:pt>
                <c:pt idx="121">
                  <c:v>249.75895503013874</c:v>
                </c:pt>
                <c:pt idx="122">
                  <c:v>249.91697891901251</c:v>
                </c:pt>
                <c:pt idx="123">
                  <c:v>250.84703014563848</c:v>
                </c:pt>
                <c:pt idx="124">
                  <c:v>251.20386499406169</c:v>
                </c:pt>
                <c:pt idx="125">
                  <c:v>251.87112347586756</c:v>
                </c:pt>
                <c:pt idx="126">
                  <c:v>252.05258163849984</c:v>
                </c:pt>
                <c:pt idx="127">
                  <c:v>252.26083283827228</c:v>
                </c:pt>
                <c:pt idx="128">
                  <c:v>253.35124156524904</c:v>
                </c:pt>
                <c:pt idx="129">
                  <c:v>254.05412082004352</c:v>
                </c:pt>
                <c:pt idx="130">
                  <c:v>255.9046232122773</c:v>
                </c:pt>
                <c:pt idx="131">
                  <c:v>256.07359399373559</c:v>
                </c:pt>
                <c:pt idx="132">
                  <c:v>256.14699100516293</c:v>
                </c:pt>
                <c:pt idx="133">
                  <c:v>256.48442657357589</c:v>
                </c:pt>
                <c:pt idx="134">
                  <c:v>256.57289056951123</c:v>
                </c:pt>
                <c:pt idx="135">
                  <c:v>256.83622716125478</c:v>
                </c:pt>
                <c:pt idx="136">
                  <c:v>258.15027508995189</c:v>
                </c:pt>
                <c:pt idx="137">
                  <c:v>258.30075561275441</c:v>
                </c:pt>
                <c:pt idx="138">
                  <c:v>259.48230391183091</c:v>
                </c:pt>
                <c:pt idx="139">
                  <c:v>259.89855943038424</c:v>
                </c:pt>
                <c:pt idx="140">
                  <c:v>260.41556119234144</c:v>
                </c:pt>
                <c:pt idx="141">
                  <c:v>261.45509013957167</c:v>
                </c:pt>
                <c:pt idx="142">
                  <c:v>264.71702313607454</c:v>
                </c:pt>
                <c:pt idx="143">
                  <c:v>265.18932673611994</c:v>
                </c:pt>
                <c:pt idx="144">
                  <c:v>268.42537558183739</c:v>
                </c:pt>
                <c:pt idx="145">
                  <c:v>268.46314860000257</c:v>
                </c:pt>
                <c:pt idx="146">
                  <c:v>268.78248358539025</c:v>
                </c:pt>
                <c:pt idx="147">
                  <c:v>269.00356318761504</c:v>
                </c:pt>
                <c:pt idx="148">
                  <c:v>269.24273208196786</c:v>
                </c:pt>
                <c:pt idx="149">
                  <c:v>270.54914224760262</c:v>
                </c:pt>
                <c:pt idx="150">
                  <c:v>270.71126124607383</c:v>
                </c:pt>
                <c:pt idx="151">
                  <c:v>270.96918076424419</c:v>
                </c:pt>
                <c:pt idx="152">
                  <c:v>272.64918225201018</c:v>
                </c:pt>
                <c:pt idx="153">
                  <c:v>276.37582888559081</c:v>
                </c:pt>
                <c:pt idx="154">
                  <c:v>276.68148076384995</c:v>
                </c:pt>
                <c:pt idx="155">
                  <c:v>277.38927760099483</c:v>
                </c:pt>
              </c:numCache>
            </c:numRef>
          </c:xVal>
          <c:yVal>
            <c:numRef>
              <c:f>'Luca0o7mm_300x (2)'!$G$2:$G$157</c:f>
              <c:numCache>
                <c:formatCode>0.0%</c:formatCode>
                <c:ptCount val="156"/>
                <c:pt idx="0">
                  <c:v>2.4129531966063122E-3</c:v>
                </c:pt>
                <c:pt idx="1">
                  <c:v>4.324984185488886E-3</c:v>
                </c:pt>
                <c:pt idx="2">
                  <c:v>1.0500696049170635E-2</c:v>
                </c:pt>
                <c:pt idx="3">
                  <c:v>7.9167005374039447E-3</c:v>
                </c:pt>
                <c:pt idx="4">
                  <c:v>6.6347300126008129E-3</c:v>
                </c:pt>
                <c:pt idx="5">
                  <c:v>2.1138888259734567E-3</c:v>
                </c:pt>
                <c:pt idx="6">
                  <c:v>5.0849011922210335E-3</c:v>
                </c:pt>
                <c:pt idx="7">
                  <c:v>8.2032664450999715E-3</c:v>
                </c:pt>
                <c:pt idx="8">
                  <c:v>1.2245458657136559E-2</c:v>
                </c:pt>
                <c:pt idx="9">
                  <c:v>1.2661861914516053E-2</c:v>
                </c:pt>
                <c:pt idx="10">
                  <c:v>7.462313052057805E-3</c:v>
                </c:pt>
                <c:pt idx="11">
                  <c:v>4.4390092448713912E-3</c:v>
                </c:pt>
                <c:pt idx="12">
                  <c:v>1.4826971601155956E-2</c:v>
                </c:pt>
                <c:pt idx="13">
                  <c:v>1.8078539286501171E-2</c:v>
                </c:pt>
                <c:pt idx="14">
                  <c:v>1.6661657214369702E-2</c:v>
                </c:pt>
                <c:pt idx="15">
                  <c:v>1.7574355708940764E-2</c:v>
                </c:pt>
                <c:pt idx="16">
                  <c:v>1.7488534956174549E-2</c:v>
                </c:pt>
                <c:pt idx="17">
                  <c:v>1.756118100674136E-2</c:v>
                </c:pt>
                <c:pt idx="18">
                  <c:v>2.1896930769236586E-2</c:v>
                </c:pt>
                <c:pt idx="19">
                  <c:v>1.6402531657251421E-2</c:v>
                </c:pt>
                <c:pt idx="20">
                  <c:v>1.7031775610019669E-2</c:v>
                </c:pt>
                <c:pt idx="21">
                  <c:v>1.6281507583117028E-2</c:v>
                </c:pt>
                <c:pt idx="22">
                  <c:v>1.4414982838540161E-2</c:v>
                </c:pt>
                <c:pt idx="23">
                  <c:v>1.2590842224802881E-2</c:v>
                </c:pt>
                <c:pt idx="24">
                  <c:v>1.6966844230786999E-2</c:v>
                </c:pt>
                <c:pt idx="25">
                  <c:v>1.6416396592889352E-2</c:v>
                </c:pt>
                <c:pt idx="26">
                  <c:v>2.4844548275072757E-2</c:v>
                </c:pt>
                <c:pt idx="27">
                  <c:v>2.1686026971725197E-2</c:v>
                </c:pt>
                <c:pt idx="28">
                  <c:v>1.5933638159521393E-2</c:v>
                </c:pt>
                <c:pt idx="29">
                  <c:v>1.8153371011075545E-2</c:v>
                </c:pt>
                <c:pt idx="30">
                  <c:v>2.0092211973130117E-2</c:v>
                </c:pt>
                <c:pt idx="31">
                  <c:v>2.9549748844552002E-2</c:v>
                </c:pt>
                <c:pt idx="32">
                  <c:v>2.4544978171042849E-2</c:v>
                </c:pt>
                <c:pt idx="33">
                  <c:v>1.5653685022787384E-2</c:v>
                </c:pt>
                <c:pt idx="34">
                  <c:v>1.7139394140810633E-2</c:v>
                </c:pt>
                <c:pt idx="35">
                  <c:v>2.341150965579385E-2</c:v>
                </c:pt>
                <c:pt idx="36">
                  <c:v>2.2083756587482423E-2</c:v>
                </c:pt>
                <c:pt idx="37">
                  <c:v>2.0954577840003936E-2</c:v>
                </c:pt>
                <c:pt idx="38">
                  <c:v>2.2306945101103318E-2</c:v>
                </c:pt>
                <c:pt idx="39">
                  <c:v>1.7234161613208281E-2</c:v>
                </c:pt>
                <c:pt idx="40">
                  <c:v>2.1423731135062636E-2</c:v>
                </c:pt>
                <c:pt idx="41">
                  <c:v>1.7502794753281713E-2</c:v>
                </c:pt>
                <c:pt idx="42">
                  <c:v>2.0046958722196567E-2</c:v>
                </c:pt>
                <c:pt idx="43">
                  <c:v>1.9570677299144138E-2</c:v>
                </c:pt>
                <c:pt idx="44">
                  <c:v>2.0450837953250159E-2</c:v>
                </c:pt>
                <c:pt idx="45">
                  <c:v>2.1914168036942658E-2</c:v>
                </c:pt>
                <c:pt idx="46">
                  <c:v>1.9314858664133395E-2</c:v>
                </c:pt>
                <c:pt idx="47">
                  <c:v>1.8855347422637309E-2</c:v>
                </c:pt>
                <c:pt idx="48">
                  <c:v>2.3194860376485424E-2</c:v>
                </c:pt>
                <c:pt idx="49">
                  <c:v>2.5730613199926099E-2</c:v>
                </c:pt>
                <c:pt idx="50">
                  <c:v>2.7519889358897719E-2</c:v>
                </c:pt>
                <c:pt idx="51">
                  <c:v>2.2628180746126908E-2</c:v>
                </c:pt>
                <c:pt idx="52">
                  <c:v>2.701371389474979E-2</c:v>
                </c:pt>
                <c:pt idx="53">
                  <c:v>2.2553184641534801E-2</c:v>
                </c:pt>
                <c:pt idx="54">
                  <c:v>1.7920416063127217E-2</c:v>
                </c:pt>
                <c:pt idx="55">
                  <c:v>1.782501354877767E-2</c:v>
                </c:pt>
                <c:pt idx="56">
                  <c:v>1.9269233544524464E-2</c:v>
                </c:pt>
                <c:pt idx="57">
                  <c:v>1.7820942556207427E-2</c:v>
                </c:pt>
                <c:pt idx="58">
                  <c:v>2.3980046837654451E-2</c:v>
                </c:pt>
                <c:pt idx="59">
                  <c:v>1.984014417453844E-2</c:v>
                </c:pt>
                <c:pt idx="60">
                  <c:v>1.9667582673752956E-2</c:v>
                </c:pt>
                <c:pt idx="61">
                  <c:v>2.2493163412486378E-2</c:v>
                </c:pt>
                <c:pt idx="62">
                  <c:v>1.7654928729362807E-2</c:v>
                </c:pt>
                <c:pt idx="63">
                  <c:v>2.1536013685947229E-2</c:v>
                </c:pt>
                <c:pt idx="64">
                  <c:v>1.8898640936907577E-2</c:v>
                </c:pt>
                <c:pt idx="65">
                  <c:v>1.8128240690143134E-2</c:v>
                </c:pt>
                <c:pt idx="66">
                  <c:v>1.5980798113824836E-2</c:v>
                </c:pt>
                <c:pt idx="67">
                  <c:v>1.9152295466003142E-2</c:v>
                </c:pt>
                <c:pt idx="68">
                  <c:v>2.5450507405927067E-2</c:v>
                </c:pt>
                <c:pt idx="69">
                  <c:v>1.350232227502054E-2</c:v>
                </c:pt>
                <c:pt idx="70">
                  <c:v>2.6364174765862707E-2</c:v>
                </c:pt>
                <c:pt idx="71">
                  <c:v>2.2328020459262493E-2</c:v>
                </c:pt>
                <c:pt idx="72">
                  <c:v>1.9017126993722731E-2</c:v>
                </c:pt>
                <c:pt idx="73">
                  <c:v>2.7793211805113689E-2</c:v>
                </c:pt>
                <c:pt idx="74">
                  <c:v>2.3009650323430414E-2</c:v>
                </c:pt>
                <c:pt idx="75">
                  <c:v>2.5183230691254017E-2</c:v>
                </c:pt>
                <c:pt idx="76">
                  <c:v>1.8893938201189456E-2</c:v>
                </c:pt>
                <c:pt idx="77">
                  <c:v>2.2294726531430043E-2</c:v>
                </c:pt>
                <c:pt idx="78">
                  <c:v>3.4396066303101255E-2</c:v>
                </c:pt>
                <c:pt idx="79">
                  <c:v>2.4837105048673376E-2</c:v>
                </c:pt>
                <c:pt idx="80">
                  <c:v>2.7646340413745835E-2</c:v>
                </c:pt>
                <c:pt idx="81">
                  <c:v>2.3374140874371608E-2</c:v>
                </c:pt>
                <c:pt idx="82">
                  <c:v>2.1598400570725654E-2</c:v>
                </c:pt>
                <c:pt idx="83">
                  <c:v>2.6764183418454504E-2</c:v>
                </c:pt>
                <c:pt idx="84">
                  <c:v>1.2550063235107999E-2</c:v>
                </c:pt>
                <c:pt idx="85">
                  <c:v>2.3206907915174782E-2</c:v>
                </c:pt>
                <c:pt idx="86">
                  <c:v>1.5616824590533759E-2</c:v>
                </c:pt>
                <c:pt idx="87">
                  <c:v>2.2104113672334939E-2</c:v>
                </c:pt>
                <c:pt idx="88">
                  <c:v>2.1194937869730635E-2</c:v>
                </c:pt>
                <c:pt idx="89">
                  <c:v>2.2387219077334573E-2</c:v>
                </c:pt>
                <c:pt idx="90">
                  <c:v>1.990760675174787E-2</c:v>
                </c:pt>
                <c:pt idx="91">
                  <c:v>1.8136818931879094E-2</c:v>
                </c:pt>
                <c:pt idx="92">
                  <c:v>2.8978578691308824E-2</c:v>
                </c:pt>
                <c:pt idx="93">
                  <c:v>1.9682509308183594E-2</c:v>
                </c:pt>
                <c:pt idx="94">
                  <c:v>2.0556130893057873E-2</c:v>
                </c:pt>
                <c:pt idx="95">
                  <c:v>1.8689163556427912E-2</c:v>
                </c:pt>
                <c:pt idx="96">
                  <c:v>2.0469206916902835E-2</c:v>
                </c:pt>
                <c:pt idx="97">
                  <c:v>3.1112469513505471E-2</c:v>
                </c:pt>
                <c:pt idx="98">
                  <c:v>2.1833328206538258E-2</c:v>
                </c:pt>
                <c:pt idx="99">
                  <c:v>1.6341946183382344E-2</c:v>
                </c:pt>
                <c:pt idx="100">
                  <c:v>1.6905860608731258E-2</c:v>
                </c:pt>
                <c:pt idx="101">
                  <c:v>2.212579545105086E-2</c:v>
                </c:pt>
                <c:pt idx="102">
                  <c:v>1.6970544731523155E-2</c:v>
                </c:pt>
                <c:pt idx="103">
                  <c:v>2.5426363649097325E-2</c:v>
                </c:pt>
                <c:pt idx="104">
                  <c:v>2.5676050799749866E-2</c:v>
                </c:pt>
                <c:pt idx="105">
                  <c:v>2.5046010721035301E-2</c:v>
                </c:pt>
                <c:pt idx="106">
                  <c:v>2.677093642126117E-2</c:v>
                </c:pt>
                <c:pt idx="107">
                  <c:v>2.4211814404656751E-2</c:v>
                </c:pt>
                <c:pt idx="108">
                  <c:v>3.1388489553731205E-2</c:v>
                </c:pt>
                <c:pt idx="109">
                  <c:v>2.2878380528974507E-2</c:v>
                </c:pt>
                <c:pt idx="110">
                  <c:v>2.4049578228197914E-2</c:v>
                </c:pt>
                <c:pt idx="111">
                  <c:v>2.5476160179022447E-2</c:v>
                </c:pt>
                <c:pt idx="112">
                  <c:v>2.2053800508219857E-2</c:v>
                </c:pt>
                <c:pt idx="113">
                  <c:v>2.2612443796089406E-2</c:v>
                </c:pt>
                <c:pt idx="114">
                  <c:v>4.2352003108948301E-2</c:v>
                </c:pt>
                <c:pt idx="115">
                  <c:v>2.7699340521904248E-2</c:v>
                </c:pt>
                <c:pt idx="116">
                  <c:v>2.8078952454182401E-2</c:v>
                </c:pt>
                <c:pt idx="117">
                  <c:v>2.747491449596462E-2</c:v>
                </c:pt>
                <c:pt idx="118">
                  <c:v>2.7610678659666061E-2</c:v>
                </c:pt>
                <c:pt idx="119">
                  <c:v>1.4858318751771134E-2</c:v>
                </c:pt>
                <c:pt idx="120">
                  <c:v>1.5777527171451287E-2</c:v>
                </c:pt>
                <c:pt idx="121">
                  <c:v>2.2581722792427865E-2</c:v>
                </c:pt>
                <c:pt idx="122">
                  <c:v>2.1904195764527613E-2</c:v>
                </c:pt>
                <c:pt idx="123">
                  <c:v>2.1556749584920785E-2</c:v>
                </c:pt>
                <c:pt idx="124">
                  <c:v>2.7867831741029317E-2</c:v>
                </c:pt>
                <c:pt idx="125">
                  <c:v>3.7214975600556283E-2</c:v>
                </c:pt>
                <c:pt idx="126">
                  <c:v>1.7834657250569014E-2</c:v>
                </c:pt>
                <c:pt idx="127">
                  <c:v>1.6589509122469693E-2</c:v>
                </c:pt>
                <c:pt idx="128">
                  <c:v>3.5602381905972307E-2</c:v>
                </c:pt>
                <c:pt idx="129">
                  <c:v>2.29836736731867E-2</c:v>
                </c:pt>
                <c:pt idx="130">
                  <c:v>2.0077186608678844E-2</c:v>
                </c:pt>
                <c:pt idx="131">
                  <c:v>2.5724744499292088E-2</c:v>
                </c:pt>
                <c:pt idx="132">
                  <c:v>2.6155604461325782E-2</c:v>
                </c:pt>
                <c:pt idx="133">
                  <c:v>1.5346599923006778E-2</c:v>
                </c:pt>
                <c:pt idx="134">
                  <c:v>2.0085238800212488E-2</c:v>
                </c:pt>
                <c:pt idx="135">
                  <c:v>2.2545208915372178E-2</c:v>
                </c:pt>
                <c:pt idx="136">
                  <c:v>1.463176165306063E-2</c:v>
                </c:pt>
                <c:pt idx="137">
                  <c:v>2.1266102518944549E-2</c:v>
                </c:pt>
                <c:pt idx="138">
                  <c:v>1.9785333474854852E-2</c:v>
                </c:pt>
                <c:pt idx="139">
                  <c:v>1.6645207173801666E-2</c:v>
                </c:pt>
                <c:pt idx="140">
                  <c:v>3.2152655599307314E-2</c:v>
                </c:pt>
                <c:pt idx="141">
                  <c:v>2.2004361013264358E-2</c:v>
                </c:pt>
                <c:pt idx="142">
                  <c:v>1.699826496735039E-2</c:v>
                </c:pt>
                <c:pt idx="143">
                  <c:v>2.2753831983655121E-2</c:v>
                </c:pt>
                <c:pt idx="144">
                  <c:v>2.471036876834376E-2</c:v>
                </c:pt>
                <c:pt idx="145">
                  <c:v>2.1989095402498163E-2</c:v>
                </c:pt>
                <c:pt idx="146">
                  <c:v>2.3900696914394986E-2</c:v>
                </c:pt>
                <c:pt idx="147">
                  <c:v>1.8671744405447162E-2</c:v>
                </c:pt>
                <c:pt idx="148">
                  <c:v>1.8879805315896801E-2</c:v>
                </c:pt>
                <c:pt idx="149">
                  <c:v>2.3168532731021364E-2</c:v>
                </c:pt>
                <c:pt idx="150">
                  <c:v>3.7762039024334358E-2</c:v>
                </c:pt>
                <c:pt idx="151">
                  <c:v>2.2183223249614897E-2</c:v>
                </c:pt>
                <c:pt idx="152">
                  <c:v>2.6929482759862556E-2</c:v>
                </c:pt>
                <c:pt idx="153">
                  <c:v>2.107009808861254E-2</c:v>
                </c:pt>
                <c:pt idx="154">
                  <c:v>2.1181408792185774E-2</c:v>
                </c:pt>
                <c:pt idx="155">
                  <c:v>2.2129640266043051E-2</c:v>
                </c:pt>
              </c:numCache>
            </c:numRef>
          </c:yVal>
          <c:smooth val="0"/>
          <c:extLst xmlns:c16r2="http://schemas.microsoft.com/office/drawing/2015/06/chart">
            <c:ext xmlns:c16="http://schemas.microsoft.com/office/drawing/2014/chart" uri="{C3380CC4-5D6E-409C-BE32-E72D297353CC}">
              <c16:uniqueId val="{00000000-15BA-4370-ACBA-54D288A72794}"/>
            </c:ext>
          </c:extLst>
        </c:ser>
        <c:ser>
          <c:idx val="0"/>
          <c:order val="0"/>
          <c:spPr>
            <a:ln w="28575">
              <a:noFill/>
            </a:ln>
          </c:spPr>
          <c:marker>
            <c:spPr>
              <a:solidFill>
                <a:srgbClr val="FFFF00"/>
              </a:solidFill>
              <a:ln>
                <a:noFill/>
              </a:ln>
            </c:spPr>
          </c:marker>
          <c:xVal>
            <c:numRef>
              <c:f>'Luca0o7mm_300x (2)'!$H$4:$H$9</c:f>
              <c:numCache>
                <c:formatCode>0.0</c:formatCode>
                <c:ptCount val="6"/>
                <c:pt idx="0">
                  <c:v>78.417174152925028</c:v>
                </c:pt>
                <c:pt idx="1">
                  <c:v>116.4841045959319</c:v>
                </c:pt>
                <c:pt idx="2">
                  <c:v>154.70648423553936</c:v>
                </c:pt>
                <c:pt idx="3">
                  <c:v>192.18303946219353</c:v>
                </c:pt>
                <c:pt idx="4">
                  <c:v>228.35469167533114</c:v>
                </c:pt>
                <c:pt idx="5">
                  <c:v>261.10851497967758</c:v>
                </c:pt>
              </c:numCache>
            </c:numRef>
          </c:xVal>
          <c:yVal>
            <c:numRef>
              <c:f>'Luca0o7mm_300x (2)'!$I$4:$I$9</c:f>
              <c:numCache>
                <c:formatCode>0.00%</c:formatCode>
                <c:ptCount val="6"/>
                <c:pt idx="0">
                  <c:v>7.0000636094289049E-3</c:v>
                </c:pt>
                <c:pt idx="1">
                  <c:v>1.7489479760995692E-2</c:v>
                </c:pt>
                <c:pt idx="2">
                  <c:v>2.1695449381428505E-2</c:v>
                </c:pt>
                <c:pt idx="3">
                  <c:v>2.1754020217151445E-2</c:v>
                </c:pt>
                <c:pt idx="4">
                  <c:v>2.3123173969081347E-2</c:v>
                </c:pt>
                <c:pt idx="5">
                  <c:v>2.2740596164374811E-2</c:v>
                </c:pt>
              </c:numCache>
            </c:numRef>
          </c:yVal>
          <c:smooth val="0"/>
          <c:extLst xmlns:c16r2="http://schemas.microsoft.com/office/drawing/2015/06/chart">
            <c:ext xmlns:c16="http://schemas.microsoft.com/office/drawing/2014/chart" uri="{C3380CC4-5D6E-409C-BE32-E72D297353CC}">
              <c16:uniqueId val="{00000001-15BA-4370-ACBA-54D288A72794}"/>
            </c:ext>
          </c:extLst>
        </c:ser>
        <c:dLbls>
          <c:showLegendKey val="0"/>
          <c:showVal val="0"/>
          <c:showCatName val="0"/>
          <c:showSerName val="0"/>
          <c:showPercent val="0"/>
          <c:showBubbleSize val="0"/>
        </c:dLbls>
        <c:axId val="40091648"/>
        <c:axId val="40093568"/>
      </c:scatterChart>
      <c:valAx>
        <c:axId val="40091648"/>
        <c:scaling>
          <c:orientation val="minMax"/>
          <c:min val="50"/>
        </c:scaling>
        <c:delete val="0"/>
        <c:axPos val="b"/>
        <c:numFmt formatCode="0" sourceLinked="0"/>
        <c:majorTickMark val="out"/>
        <c:minorTickMark val="none"/>
        <c:tickLblPos val="nextTo"/>
        <c:crossAx val="40093568"/>
        <c:crosses val="autoZero"/>
        <c:crossBetween val="midCat"/>
      </c:valAx>
      <c:valAx>
        <c:axId val="40093568"/>
        <c:scaling>
          <c:orientation val="minMax"/>
          <c:max val="6.0000000000000012E-2"/>
        </c:scaling>
        <c:delete val="0"/>
        <c:axPos val="l"/>
        <c:majorGridlines/>
        <c:numFmt formatCode="0%" sourceLinked="0"/>
        <c:majorTickMark val="out"/>
        <c:minorTickMark val="none"/>
        <c:tickLblPos val="nextTo"/>
        <c:crossAx val="40091648"/>
        <c:crosses val="autoZero"/>
        <c:crossBetween val="midCat"/>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Luca 0.7mm A15%</a:t>
            </a:r>
          </a:p>
        </c:rich>
      </c:tx>
      <c:layout/>
      <c:overlay val="0"/>
    </c:title>
    <c:autoTitleDeleted val="0"/>
    <c:plotArea>
      <c:layout/>
      <c:scatterChart>
        <c:scatterStyle val="lineMarker"/>
        <c:varyColors val="0"/>
        <c:ser>
          <c:idx val="0"/>
          <c:order val="0"/>
          <c:tx>
            <c:strRef>
              <c:f>A15areaResults!$I$2</c:f>
              <c:strCache>
                <c:ptCount val="1"/>
                <c:pt idx="0">
                  <c:v>A15%</c:v>
                </c:pt>
              </c:strCache>
            </c:strRef>
          </c:tx>
          <c:spPr>
            <a:ln w="28575">
              <a:noFill/>
            </a:ln>
          </c:spPr>
          <c:xVal>
            <c:numRef>
              <c:f>A15areaResults!$G$3:$G$470</c:f>
              <c:numCache>
                <c:formatCode>0.0%</c:formatCode>
                <c:ptCount val="468"/>
                <c:pt idx="0">
                  <c:v>2.3395704685831485E-2</c:v>
                </c:pt>
                <c:pt idx="1">
                  <c:v>1.8807018153399094E-2</c:v>
                </c:pt>
                <c:pt idx="2">
                  <c:v>2.009283137855428E-2</c:v>
                </c:pt>
                <c:pt idx="3">
                  <c:v>2.7799861123533987E-2</c:v>
                </c:pt>
                <c:pt idx="4">
                  <c:v>2.1848307979986509E-2</c:v>
                </c:pt>
                <c:pt idx="5">
                  <c:v>2.2561334187793027E-2</c:v>
                </c:pt>
                <c:pt idx="6">
                  <c:v>1.6797502620680669E-2</c:v>
                </c:pt>
                <c:pt idx="7">
                  <c:v>1.5661322842643838E-2</c:v>
                </c:pt>
                <c:pt idx="8">
                  <c:v>2.4811666681204943E-2</c:v>
                </c:pt>
                <c:pt idx="9">
                  <c:v>1.9872656791985539E-2</c:v>
                </c:pt>
                <c:pt idx="10">
                  <c:v>2.1736000074720228E-2</c:v>
                </c:pt>
                <c:pt idx="11">
                  <c:v>1.5473509258027646E-2</c:v>
                </c:pt>
                <c:pt idx="12">
                  <c:v>3.3866279728255837E-2</c:v>
                </c:pt>
                <c:pt idx="13">
                  <c:v>2.3384752492024236E-2</c:v>
                </c:pt>
                <c:pt idx="14">
                  <c:v>2.9005391693413877E-2</c:v>
                </c:pt>
                <c:pt idx="15">
                  <c:v>2.4732304115657546E-2</c:v>
                </c:pt>
                <c:pt idx="16">
                  <c:v>1.8770566741179783E-2</c:v>
                </c:pt>
                <c:pt idx="17">
                  <c:v>1.8072612678192507E-2</c:v>
                </c:pt>
                <c:pt idx="18">
                  <c:v>1.6835770082645567E-2</c:v>
                </c:pt>
                <c:pt idx="19">
                  <c:v>1.9718102525435089E-2</c:v>
                </c:pt>
                <c:pt idx="20">
                  <c:v>1.7727947488545316E-2</c:v>
                </c:pt>
                <c:pt idx="21">
                  <c:v>2.1983997860347423E-2</c:v>
                </c:pt>
                <c:pt idx="22">
                  <c:v>2.5918899749603694E-2</c:v>
                </c:pt>
                <c:pt idx="23">
                  <c:v>2.3075907697659988E-2</c:v>
                </c:pt>
                <c:pt idx="24">
                  <c:v>1.7781126056290873E-2</c:v>
                </c:pt>
                <c:pt idx="25">
                  <c:v>1.955936892081004E-2</c:v>
                </c:pt>
                <c:pt idx="26">
                  <c:v>2.0009089820854621E-2</c:v>
                </c:pt>
                <c:pt idx="27">
                  <c:v>4.2352417629215273E-2</c:v>
                </c:pt>
                <c:pt idx="28">
                  <c:v>2.6278789264584684E-2</c:v>
                </c:pt>
                <c:pt idx="29">
                  <c:v>3.137100712725234E-2</c:v>
                </c:pt>
                <c:pt idx="30">
                  <c:v>2.9442174923170691E-2</c:v>
                </c:pt>
                <c:pt idx="31">
                  <c:v>2.3139048818838225E-2</c:v>
                </c:pt>
                <c:pt idx="32">
                  <c:v>2.1467703211660544E-2</c:v>
                </c:pt>
                <c:pt idx="33">
                  <c:v>2.0115153668338246E-2</c:v>
                </c:pt>
                <c:pt idx="34">
                  <c:v>1.8017615433548809E-2</c:v>
                </c:pt>
                <c:pt idx="35">
                  <c:v>3.7832199212878628E-2</c:v>
                </c:pt>
                <c:pt idx="36">
                  <c:v>2.7577143745424221E-2</c:v>
                </c:pt>
                <c:pt idx="37">
                  <c:v>2.2669756410628673E-2</c:v>
                </c:pt>
                <c:pt idx="38">
                  <c:v>1.7039342166557604E-2</c:v>
                </c:pt>
                <c:pt idx="39">
                  <c:v>2.1953579277211938E-2</c:v>
                </c:pt>
                <c:pt idx="40">
                  <c:v>1.8196463702187016E-2</c:v>
                </c:pt>
                <c:pt idx="41">
                  <c:v>2.4453344703930121E-2</c:v>
                </c:pt>
                <c:pt idx="42">
                  <c:v>1.8699832165982921E-2</c:v>
                </c:pt>
                <c:pt idx="43">
                  <c:v>2.7622347348868124E-2</c:v>
                </c:pt>
                <c:pt idx="44">
                  <c:v>1.4887689632611509E-2</c:v>
                </c:pt>
                <c:pt idx="45">
                  <c:v>2.2301807361933469E-2</c:v>
                </c:pt>
                <c:pt idx="46">
                  <c:v>1.6464821393155207E-2</c:v>
                </c:pt>
                <c:pt idx="47">
                  <c:v>2.7432013796287995E-2</c:v>
                </c:pt>
                <c:pt idx="48">
                  <c:v>1.8042449092427294E-2</c:v>
                </c:pt>
                <c:pt idx="49">
                  <c:v>2.1636040138333021E-2</c:v>
                </c:pt>
                <c:pt idx="50">
                  <c:v>2.2259720341113301E-2</c:v>
                </c:pt>
                <c:pt idx="51">
                  <c:v>2.6760578256983532E-2</c:v>
                </c:pt>
                <c:pt idx="52">
                  <c:v>4.7219094720852743E-3</c:v>
                </c:pt>
                <c:pt idx="53">
                  <c:v>1.6370235276564102E-2</c:v>
                </c:pt>
                <c:pt idx="54">
                  <c:v>1.6534099538837502E-2</c:v>
                </c:pt>
                <c:pt idx="55">
                  <c:v>1.5641529141502263E-2</c:v>
                </c:pt>
                <c:pt idx="56">
                  <c:v>2.2164525614018382E-2</c:v>
                </c:pt>
                <c:pt idx="57">
                  <c:v>2.2453382003503396E-2</c:v>
                </c:pt>
                <c:pt idx="58">
                  <c:v>2.1490172882301629E-2</c:v>
                </c:pt>
                <c:pt idx="59">
                  <c:v>2.6157429735369168E-3</c:v>
                </c:pt>
                <c:pt idx="60">
                  <c:v>2.5893507008884455E-2</c:v>
                </c:pt>
                <c:pt idx="61">
                  <c:v>7.4716124358440179E-3</c:v>
                </c:pt>
                <c:pt idx="62">
                  <c:v>2.2598003773135169E-2</c:v>
                </c:pt>
                <c:pt idx="63">
                  <c:v>8.0232054139552193E-3</c:v>
                </c:pt>
                <c:pt idx="64">
                  <c:v>2.2463189775991634E-2</c:v>
                </c:pt>
                <c:pt idx="65">
                  <c:v>1.8367267689525287E-2</c:v>
                </c:pt>
                <c:pt idx="66">
                  <c:v>2.2064093138926263E-2</c:v>
                </c:pt>
                <c:pt idx="67">
                  <c:v>1.7608164337817814E-2</c:v>
                </c:pt>
                <c:pt idx="68">
                  <c:v>1.9682796054918173E-2</c:v>
                </c:pt>
                <c:pt idx="69">
                  <c:v>4.5398630451827732E-3</c:v>
                </c:pt>
                <c:pt idx="70">
                  <c:v>2.2921832066099022E-2</c:v>
                </c:pt>
                <c:pt idx="71">
                  <c:v>1.8512017247460856E-2</c:v>
                </c:pt>
                <c:pt idx="72">
                  <c:v>2.3572287465608941E-2</c:v>
                </c:pt>
                <c:pt idx="73">
                  <c:v>1.478260374904662E-2</c:v>
                </c:pt>
                <c:pt idx="74">
                  <c:v>2.2123470396372105E-2</c:v>
                </c:pt>
                <c:pt idx="75">
                  <c:v>2.1453648118154429E-2</c:v>
                </c:pt>
                <c:pt idx="76">
                  <c:v>4.4647230721486832E-3</c:v>
                </c:pt>
                <c:pt idx="77">
                  <c:v>1.2933922792150547E-2</c:v>
                </c:pt>
                <c:pt idx="78">
                  <c:v>1.6990108041098247E-2</c:v>
                </c:pt>
                <c:pt idx="79">
                  <c:v>1.6155118294367971E-2</c:v>
                </c:pt>
                <c:pt idx="80">
                  <c:v>1.6729206769595776E-2</c:v>
                </c:pt>
                <c:pt idx="81">
                  <c:v>2.606498574693996E-3</c:v>
                </c:pt>
                <c:pt idx="82">
                  <c:v>2.0340930013414828E-2</c:v>
                </c:pt>
                <c:pt idx="83">
                  <c:v>2.0313057986114803E-2</c:v>
                </c:pt>
                <c:pt idx="84">
                  <c:v>1.7733225490546959E-2</c:v>
                </c:pt>
                <c:pt idx="85">
                  <c:v>1.6940786519657431E-2</c:v>
                </c:pt>
                <c:pt idx="86">
                  <c:v>2.316802490409858E-2</c:v>
                </c:pt>
                <c:pt idx="87">
                  <c:v>1.9192639141798647E-2</c:v>
                </c:pt>
                <c:pt idx="88">
                  <c:v>1.2775902029756248E-2</c:v>
                </c:pt>
                <c:pt idx="89">
                  <c:v>1.4398717087891316E-2</c:v>
                </c:pt>
                <c:pt idx="90">
                  <c:v>2.1792595843268155E-2</c:v>
                </c:pt>
                <c:pt idx="91">
                  <c:v>2.1557492328171248E-2</c:v>
                </c:pt>
                <c:pt idx="92">
                  <c:v>1.7478263579832298E-2</c:v>
                </c:pt>
                <c:pt idx="93">
                  <c:v>7.3643524212015227E-3</c:v>
                </c:pt>
                <c:pt idx="94">
                  <c:v>1.0568191859169389E-2</c:v>
                </c:pt>
                <c:pt idx="95">
                  <c:v>2.2723788718265452E-2</c:v>
                </c:pt>
                <c:pt idx="96">
                  <c:v>2.2675914028185567E-2</c:v>
                </c:pt>
                <c:pt idx="97">
                  <c:v>1.9523616410695329E-2</c:v>
                </c:pt>
                <c:pt idx="98">
                  <c:v>2.1030952798302287E-2</c:v>
                </c:pt>
                <c:pt idx="99">
                  <c:v>6.7031400024378848E-3</c:v>
                </c:pt>
                <c:pt idx="100">
                  <c:v>2.1677145887739901E-2</c:v>
                </c:pt>
                <c:pt idx="101">
                  <c:v>2.1873777219578033E-2</c:v>
                </c:pt>
                <c:pt idx="102">
                  <c:v>2.2331768146364471E-2</c:v>
                </c:pt>
                <c:pt idx="103">
                  <c:v>1.6063845923428296E-2</c:v>
                </c:pt>
                <c:pt idx="104">
                  <c:v>1.2040120451685973E-2</c:v>
                </c:pt>
                <c:pt idx="105">
                  <c:v>1.9970906395985599E-2</c:v>
                </c:pt>
                <c:pt idx="106">
                  <c:v>3.5868735892654165E-2</c:v>
                </c:pt>
                <c:pt idx="107">
                  <c:v>2.5895779665024318E-2</c:v>
                </c:pt>
                <c:pt idx="108">
                  <c:v>1.6693412731576353E-2</c:v>
                </c:pt>
                <c:pt idx="109">
                  <c:v>1.8059038435636679E-2</c:v>
                </c:pt>
                <c:pt idx="110">
                  <c:v>2.7726020825527931E-2</c:v>
                </c:pt>
                <c:pt idx="111">
                  <c:v>1.69033604939758E-2</c:v>
                </c:pt>
                <c:pt idx="112">
                  <c:v>2.6941882199002138E-2</c:v>
                </c:pt>
                <c:pt idx="113">
                  <c:v>1.7359849305496725E-2</c:v>
                </c:pt>
                <c:pt idx="114">
                  <c:v>2.4781988841068008E-2</c:v>
                </c:pt>
                <c:pt idx="115">
                  <c:v>2.4800550721452659E-2</c:v>
                </c:pt>
                <c:pt idx="116">
                  <c:v>2.3779756342534056E-2</c:v>
                </c:pt>
                <c:pt idx="117">
                  <c:v>1.94630691037662E-2</c:v>
                </c:pt>
                <c:pt idx="118">
                  <c:v>2.4870124961663798E-2</c:v>
                </c:pt>
                <c:pt idx="119">
                  <c:v>1.9790631118725723E-2</c:v>
                </c:pt>
                <c:pt idx="120">
                  <c:v>2.1162456545371865E-2</c:v>
                </c:pt>
                <c:pt idx="121">
                  <c:v>2.3274164943336881E-2</c:v>
                </c:pt>
                <c:pt idx="122">
                  <c:v>1.5628819381649551E-2</c:v>
                </c:pt>
                <c:pt idx="123">
                  <c:v>2.1413123705027275E-2</c:v>
                </c:pt>
                <c:pt idx="124">
                  <c:v>1.987777234023512E-2</c:v>
                </c:pt>
                <c:pt idx="125">
                  <c:v>2.6768421203485764E-2</c:v>
                </c:pt>
                <c:pt idx="126">
                  <c:v>1.9146702647224192E-2</c:v>
                </c:pt>
                <c:pt idx="127">
                  <c:v>1.7278074048779256E-2</c:v>
                </c:pt>
                <c:pt idx="128">
                  <c:v>1.7860901374889427E-2</c:v>
                </c:pt>
                <c:pt idx="129">
                  <c:v>3.2406279864101939E-2</c:v>
                </c:pt>
                <c:pt idx="130">
                  <c:v>2.7974211489192127E-2</c:v>
                </c:pt>
                <c:pt idx="131">
                  <c:v>2.4524487291720617E-2</c:v>
                </c:pt>
                <c:pt idx="132">
                  <c:v>1.5753689204101019E-2</c:v>
                </c:pt>
                <c:pt idx="133">
                  <c:v>2.5860724726812338E-2</c:v>
                </c:pt>
                <c:pt idx="134">
                  <c:v>3.1486476042357492E-2</c:v>
                </c:pt>
                <c:pt idx="135">
                  <c:v>1.918394132220121E-2</c:v>
                </c:pt>
                <c:pt idx="136">
                  <c:v>1.7858465616690532E-2</c:v>
                </c:pt>
                <c:pt idx="137">
                  <c:v>1.322626702984297E-2</c:v>
                </c:pt>
                <c:pt idx="138">
                  <c:v>2.1208687586312152E-2</c:v>
                </c:pt>
                <c:pt idx="139">
                  <c:v>2.0827577759632596E-2</c:v>
                </c:pt>
                <c:pt idx="140">
                  <c:v>2.5319115935983516E-2</c:v>
                </c:pt>
                <c:pt idx="141">
                  <c:v>2.2458076167903785E-2</c:v>
                </c:pt>
                <c:pt idx="142">
                  <c:v>1.2776046738073381E-2</c:v>
                </c:pt>
                <c:pt idx="143">
                  <c:v>1.5046108398532957E-2</c:v>
                </c:pt>
                <c:pt idx="144">
                  <c:v>2.4733076241660015E-2</c:v>
                </c:pt>
                <c:pt idx="145">
                  <c:v>2.164614234002599E-2</c:v>
                </c:pt>
                <c:pt idx="146">
                  <c:v>2.2315106222508509E-2</c:v>
                </c:pt>
                <c:pt idx="147">
                  <c:v>2.5125733008511307E-2</c:v>
                </c:pt>
                <c:pt idx="148">
                  <c:v>3.7901534970786945E-2</c:v>
                </c:pt>
                <c:pt idx="149">
                  <c:v>2.2669183170636407E-2</c:v>
                </c:pt>
                <c:pt idx="150">
                  <c:v>2.6813696548446956E-2</c:v>
                </c:pt>
                <c:pt idx="151">
                  <c:v>2.8426370433685573E-2</c:v>
                </c:pt>
                <c:pt idx="152">
                  <c:v>2.7723415433480982E-2</c:v>
                </c:pt>
                <c:pt idx="153">
                  <c:v>2.5552791118510533E-2</c:v>
                </c:pt>
                <c:pt idx="154">
                  <c:v>2.203792838559435E-2</c:v>
                </c:pt>
                <c:pt idx="155">
                  <c:v>1.8668456574541047E-2</c:v>
                </c:pt>
              </c:numCache>
            </c:numRef>
          </c:xVal>
          <c:yVal>
            <c:numRef>
              <c:f>A15areaResults!$I$3:$I$470</c:f>
              <c:numCache>
                <c:formatCode>0.0%</c:formatCode>
                <c:ptCount val="468"/>
                <c:pt idx="0">
                  <c:v>0.53171394378497272</c:v>
                </c:pt>
                <c:pt idx="1">
                  <c:v>0.55719447711691095</c:v>
                </c:pt>
                <c:pt idx="2">
                  <c:v>0.52439692982456143</c:v>
                </c:pt>
                <c:pt idx="3">
                  <c:v>0.56509736626128471</c:v>
                </c:pt>
                <c:pt idx="4">
                  <c:v>0.55228525121555916</c:v>
                </c:pt>
                <c:pt idx="5">
                  <c:v>0.53627893387007752</c:v>
                </c:pt>
                <c:pt idx="6">
                  <c:v>0.55818458113950598</c:v>
                </c:pt>
                <c:pt idx="7">
                  <c:v>0.55788332248969852</c:v>
                </c:pt>
                <c:pt idx="8">
                  <c:v>0.54756323124569861</c:v>
                </c:pt>
                <c:pt idx="9">
                  <c:v>0.54827138416996635</c:v>
                </c:pt>
                <c:pt idx="10">
                  <c:v>0.54444771787401658</c:v>
                </c:pt>
                <c:pt idx="11">
                  <c:v>0.53855247602784717</c:v>
                </c:pt>
                <c:pt idx="12">
                  <c:v>0.55509590450917667</c:v>
                </c:pt>
                <c:pt idx="13">
                  <c:v>0.55300168598074995</c:v>
                </c:pt>
                <c:pt idx="14">
                  <c:v>0.52908025726475771</c:v>
                </c:pt>
                <c:pt idx="15">
                  <c:v>0.5495278711770456</c:v>
                </c:pt>
                <c:pt idx="16">
                  <c:v>0.54240565943205266</c:v>
                </c:pt>
                <c:pt idx="17">
                  <c:v>0.55008330198312461</c:v>
                </c:pt>
                <c:pt idx="18">
                  <c:v>0.54411309352210724</c:v>
                </c:pt>
                <c:pt idx="19">
                  <c:v>0.5572137794360017</c:v>
                </c:pt>
                <c:pt idx="20">
                  <c:v>0.55610681601428547</c:v>
                </c:pt>
                <c:pt idx="21">
                  <c:v>0.55694634043893732</c:v>
                </c:pt>
                <c:pt idx="22">
                  <c:v>0.55777128582920532</c:v>
                </c:pt>
                <c:pt idx="23">
                  <c:v>0.54269017239700001</c:v>
                </c:pt>
                <c:pt idx="24">
                  <c:v>0.56670896999847697</c:v>
                </c:pt>
                <c:pt idx="25">
                  <c:v>0.57144565347363396</c:v>
                </c:pt>
                <c:pt idx="26">
                  <c:v>0.56444385738526093</c:v>
                </c:pt>
                <c:pt idx="27">
                  <c:v>0.50143140983186274</c:v>
                </c:pt>
                <c:pt idx="28">
                  <c:v>0.55295068714632167</c:v>
                </c:pt>
                <c:pt idx="29">
                  <c:v>0.54672635098694855</c:v>
                </c:pt>
                <c:pt idx="30">
                  <c:v>0.50670130483556708</c:v>
                </c:pt>
                <c:pt idx="31">
                  <c:v>0.56032521695172299</c:v>
                </c:pt>
                <c:pt idx="32">
                  <c:v>0.53541081951718217</c:v>
                </c:pt>
                <c:pt idx="33">
                  <c:v>0.56643185837249521</c:v>
                </c:pt>
                <c:pt idx="34">
                  <c:v>0.5555454296910598</c:v>
                </c:pt>
                <c:pt idx="35">
                  <c:v>0.49306068372355671</c:v>
                </c:pt>
                <c:pt idx="36">
                  <c:v>0.56052238581580183</c:v>
                </c:pt>
                <c:pt idx="37">
                  <c:v>0.56194127842848896</c:v>
                </c:pt>
                <c:pt idx="38">
                  <c:v>0.56041872254793834</c:v>
                </c:pt>
                <c:pt idx="39">
                  <c:v>0.5597409204758923</c:v>
                </c:pt>
                <c:pt idx="40">
                  <c:v>0.55612432150514779</c:v>
                </c:pt>
                <c:pt idx="41">
                  <c:v>0.54598057232869512</c:v>
                </c:pt>
                <c:pt idx="42">
                  <c:v>0.55927082082683</c:v>
                </c:pt>
                <c:pt idx="43">
                  <c:v>0.57303701090631154</c:v>
                </c:pt>
                <c:pt idx="44">
                  <c:v>0.55554369864475506</c:v>
                </c:pt>
                <c:pt idx="45">
                  <c:v>0.56112845890373964</c:v>
                </c:pt>
                <c:pt idx="46">
                  <c:v>0.5689158409095334</c:v>
                </c:pt>
                <c:pt idx="47">
                  <c:v>0.55349770339475224</c:v>
                </c:pt>
                <c:pt idx="48">
                  <c:v>0.56504663242732267</c:v>
                </c:pt>
                <c:pt idx="49">
                  <c:v>0.55352202384506677</c:v>
                </c:pt>
                <c:pt idx="50">
                  <c:v>0.55597648199781791</c:v>
                </c:pt>
                <c:pt idx="51">
                  <c:v>0.5664806700083016</c:v>
                </c:pt>
                <c:pt idx="52">
                  <c:v>0.55327550809913462</c:v>
                </c:pt>
                <c:pt idx="53">
                  <c:v>0.56410930366130274</c:v>
                </c:pt>
                <c:pt idx="54">
                  <c:v>0.55798219205770028</c:v>
                </c:pt>
                <c:pt idx="55">
                  <c:v>0.55863277317432047</c:v>
                </c:pt>
                <c:pt idx="56">
                  <c:v>0.55799796725990969</c:v>
                </c:pt>
                <c:pt idx="57">
                  <c:v>0.56131401754743937</c:v>
                </c:pt>
                <c:pt idx="58">
                  <c:v>0.54532615153846897</c:v>
                </c:pt>
                <c:pt idx="59">
                  <c:v>0.57065249309919541</c:v>
                </c:pt>
                <c:pt idx="60">
                  <c:v>0.54872116403260329</c:v>
                </c:pt>
                <c:pt idx="61">
                  <c:v>0.55857607084302807</c:v>
                </c:pt>
                <c:pt idx="62">
                  <c:v>0.55721787272708057</c:v>
                </c:pt>
                <c:pt idx="63">
                  <c:v>0.54187701003800803</c:v>
                </c:pt>
                <c:pt idx="64">
                  <c:v>0.56420190502955914</c:v>
                </c:pt>
                <c:pt idx="65">
                  <c:v>0.55419118356322938</c:v>
                </c:pt>
                <c:pt idx="66">
                  <c:v>0.55769757602199732</c:v>
                </c:pt>
                <c:pt idx="67">
                  <c:v>0.55162012260387272</c:v>
                </c:pt>
                <c:pt idx="68">
                  <c:v>0.52975769413503671</c:v>
                </c:pt>
                <c:pt idx="69">
                  <c:v>0.56740061103502437</c:v>
                </c:pt>
                <c:pt idx="70">
                  <c:v>0.55061776311533739</c:v>
                </c:pt>
                <c:pt idx="71">
                  <c:v>0.55806803335854549</c:v>
                </c:pt>
                <c:pt idx="72">
                  <c:v>0.53280671439150828</c:v>
                </c:pt>
                <c:pt idx="73">
                  <c:v>0.55763676429686992</c:v>
                </c:pt>
                <c:pt idx="74">
                  <c:v>0.54736077895456092</c:v>
                </c:pt>
                <c:pt idx="75">
                  <c:v>0.56082189850097153</c:v>
                </c:pt>
                <c:pt idx="76">
                  <c:v>0.55551976259505476</c:v>
                </c:pt>
                <c:pt idx="77">
                  <c:v>0.56570070605795764</c:v>
                </c:pt>
                <c:pt idx="78">
                  <c:v>0.54581486798576861</c:v>
                </c:pt>
                <c:pt idx="79">
                  <c:v>0.56102400458204205</c:v>
                </c:pt>
                <c:pt idx="80">
                  <c:v>0.55176117887171272</c:v>
                </c:pt>
                <c:pt idx="81">
                  <c:v>0.57076813655761027</c:v>
                </c:pt>
                <c:pt idx="82">
                  <c:v>0.55191268570937491</c:v>
                </c:pt>
                <c:pt idx="83">
                  <c:v>0.56185592043280208</c:v>
                </c:pt>
                <c:pt idx="84">
                  <c:v>0.55419532859197074</c:v>
                </c:pt>
                <c:pt idx="85">
                  <c:v>0.56182649395885487</c:v>
                </c:pt>
                <c:pt idx="86">
                  <c:v>0.53945386157975084</c:v>
                </c:pt>
                <c:pt idx="87">
                  <c:v>0.55691039503265183</c:v>
                </c:pt>
                <c:pt idx="88">
                  <c:v>0.55938216882460445</c:v>
                </c:pt>
                <c:pt idx="89">
                  <c:v>0.55955670584572281</c:v>
                </c:pt>
                <c:pt idx="90">
                  <c:v>0.55958099427050179</c:v>
                </c:pt>
                <c:pt idx="91">
                  <c:v>0.55723967062595636</c:v>
                </c:pt>
                <c:pt idx="92">
                  <c:v>0.55058121904376844</c:v>
                </c:pt>
                <c:pt idx="93">
                  <c:v>0.556811846519498</c:v>
                </c:pt>
                <c:pt idx="94">
                  <c:v>0.56686500810514362</c:v>
                </c:pt>
                <c:pt idx="95">
                  <c:v>0.54459842863378438</c:v>
                </c:pt>
                <c:pt idx="96">
                  <c:v>0.57162411054861662</c:v>
                </c:pt>
                <c:pt idx="97">
                  <c:v>0.55790380668396389</c:v>
                </c:pt>
                <c:pt idx="98">
                  <c:v>0.56534394101096341</c:v>
                </c:pt>
                <c:pt idx="99">
                  <c:v>0.55961508371146929</c:v>
                </c:pt>
                <c:pt idx="100">
                  <c:v>0.56633787443909933</c:v>
                </c:pt>
                <c:pt idx="101">
                  <c:v>0.55678694660506456</c:v>
                </c:pt>
                <c:pt idx="102">
                  <c:v>0.52046507636862882</c:v>
                </c:pt>
                <c:pt idx="103">
                  <c:v>0.55813590718533679</c:v>
                </c:pt>
                <c:pt idx="104">
                  <c:v>0.56226235279244585</c:v>
                </c:pt>
                <c:pt idx="105">
                  <c:v>0.54360072998492426</c:v>
                </c:pt>
                <c:pt idx="106">
                  <c:v>0.56093307855360297</c:v>
                </c:pt>
                <c:pt idx="107">
                  <c:v>0.55401607466943226</c:v>
                </c:pt>
                <c:pt idx="108">
                  <c:v>0.54937738146678705</c:v>
                </c:pt>
                <c:pt idx="109">
                  <c:v>0.56003530623253073</c:v>
                </c:pt>
                <c:pt idx="110">
                  <c:v>0.57350723992431218</c:v>
                </c:pt>
                <c:pt idx="111">
                  <c:v>0.54718543948558662</c:v>
                </c:pt>
                <c:pt idx="112">
                  <c:v>0.54781329672484802</c:v>
                </c:pt>
                <c:pt idx="113">
                  <c:v>0.55951782528558891</c:v>
                </c:pt>
                <c:pt idx="114">
                  <c:v>0.54793784107276899</c:v>
                </c:pt>
                <c:pt idx="115">
                  <c:v>0.56216807579555594</c:v>
                </c:pt>
                <c:pt idx="116">
                  <c:v>0.55397242144808734</c:v>
                </c:pt>
                <c:pt idx="117">
                  <c:v>0.54840286672467908</c:v>
                </c:pt>
                <c:pt idx="118">
                  <c:v>0.54784396260584411</c:v>
                </c:pt>
                <c:pt idx="119">
                  <c:v>0.56973508403572404</c:v>
                </c:pt>
                <c:pt idx="120">
                  <c:v>0.56691526603031028</c:v>
                </c:pt>
                <c:pt idx="121">
                  <c:v>0.55711782248229647</c:v>
                </c:pt>
                <c:pt idx="122">
                  <c:v>0.55208913105037549</c:v>
                </c:pt>
                <c:pt idx="123">
                  <c:v>0.54447112979085366</c:v>
                </c:pt>
                <c:pt idx="124">
                  <c:v>0.52926782964541097</c:v>
                </c:pt>
                <c:pt idx="125">
                  <c:v>0.55997048002053562</c:v>
                </c:pt>
                <c:pt idx="126">
                  <c:v>0.56310529090138595</c:v>
                </c:pt>
                <c:pt idx="127">
                  <c:v>0.56184416274106774</c:v>
                </c:pt>
                <c:pt idx="128">
                  <c:v>0.53578121043302107</c:v>
                </c:pt>
                <c:pt idx="129">
                  <c:v>0.53154512067156345</c:v>
                </c:pt>
                <c:pt idx="130">
                  <c:v>0.55918922624257827</c:v>
                </c:pt>
                <c:pt idx="131">
                  <c:v>0.52050815938485973</c:v>
                </c:pt>
                <c:pt idx="132">
                  <c:v>0.56088443658466847</c:v>
                </c:pt>
                <c:pt idx="133">
                  <c:v>0.54388974150642477</c:v>
                </c:pt>
                <c:pt idx="134">
                  <c:v>0.5372285860830911</c:v>
                </c:pt>
                <c:pt idx="135">
                  <c:v>0.55067036956137339</c:v>
                </c:pt>
                <c:pt idx="136">
                  <c:v>0.54163454950325451</c:v>
                </c:pt>
                <c:pt idx="137">
                  <c:v>0.55843986302607929</c:v>
                </c:pt>
                <c:pt idx="138">
                  <c:v>0.55287557950131561</c:v>
                </c:pt>
                <c:pt idx="139">
                  <c:v>0.55665958983091035</c:v>
                </c:pt>
                <c:pt idx="140">
                  <c:v>0.55030019334486613</c:v>
                </c:pt>
                <c:pt idx="141">
                  <c:v>0.55956195150177346</c:v>
                </c:pt>
                <c:pt idx="142">
                  <c:v>0.56845809001981829</c:v>
                </c:pt>
                <c:pt idx="143">
                  <c:v>0.55668563761874879</c:v>
                </c:pt>
                <c:pt idx="144">
                  <c:v>0.55609455206950265</c:v>
                </c:pt>
                <c:pt idx="145">
                  <c:v>0.5615496524597231</c:v>
                </c:pt>
                <c:pt idx="146">
                  <c:v>0.55992259085417362</c:v>
                </c:pt>
                <c:pt idx="147">
                  <c:v>0.55742556530347864</c:v>
                </c:pt>
                <c:pt idx="148">
                  <c:v>0.44737905942595335</c:v>
                </c:pt>
                <c:pt idx="149">
                  <c:v>0.56073935068175174</c:v>
                </c:pt>
                <c:pt idx="150">
                  <c:v>0.55274140926231941</c:v>
                </c:pt>
                <c:pt idx="151">
                  <c:v>0.48303287380699894</c:v>
                </c:pt>
                <c:pt idx="152">
                  <c:v>0.5583916083916084</c:v>
                </c:pt>
                <c:pt idx="153">
                  <c:v>0.54909713984447084</c:v>
                </c:pt>
                <c:pt idx="154">
                  <c:v>0.55923952875285787</c:v>
                </c:pt>
                <c:pt idx="155">
                  <c:v>0.569446421726989</c:v>
                </c:pt>
              </c:numCache>
            </c:numRef>
          </c:yVal>
          <c:smooth val="0"/>
        </c:ser>
        <c:dLbls>
          <c:showLegendKey val="0"/>
          <c:showVal val="0"/>
          <c:showCatName val="0"/>
          <c:showSerName val="0"/>
          <c:showPercent val="0"/>
          <c:showBubbleSize val="0"/>
        </c:dLbls>
        <c:axId val="39303040"/>
        <c:axId val="39305216"/>
      </c:scatterChart>
      <c:valAx>
        <c:axId val="39303040"/>
        <c:scaling>
          <c:orientation val="minMax"/>
        </c:scaling>
        <c:delete val="0"/>
        <c:axPos val="b"/>
        <c:title>
          <c:tx>
            <c:rich>
              <a:bodyPr/>
              <a:lstStyle/>
              <a:p>
                <a:pPr>
                  <a:defRPr/>
                </a:pPr>
                <a:r>
                  <a:rPr lang="en-US" dirty="0"/>
                  <a:t>Normalized centroid drift</a:t>
                </a:r>
              </a:p>
            </c:rich>
          </c:tx>
          <c:layout/>
          <c:overlay val="0"/>
        </c:title>
        <c:numFmt formatCode="0.0%" sourceLinked="1"/>
        <c:majorTickMark val="out"/>
        <c:minorTickMark val="none"/>
        <c:tickLblPos val="nextTo"/>
        <c:crossAx val="39305216"/>
        <c:crossesAt val="0.4"/>
        <c:crossBetween val="midCat"/>
      </c:valAx>
      <c:valAx>
        <c:axId val="39305216"/>
        <c:scaling>
          <c:orientation val="minMax"/>
          <c:max val="0.58000000000000007"/>
          <c:min val="0.44000000000000006"/>
        </c:scaling>
        <c:delete val="0"/>
        <c:axPos val="l"/>
        <c:majorGridlines/>
        <c:title>
          <c:tx>
            <c:rich>
              <a:bodyPr rot="-5400000" vert="horz"/>
              <a:lstStyle/>
              <a:p>
                <a:pPr>
                  <a:defRPr/>
                </a:pPr>
                <a:r>
                  <a:rPr lang="en-US" dirty="0"/>
                  <a:t>SG+LG A15 area fraction (non-Cu)</a:t>
                </a:r>
              </a:p>
            </c:rich>
          </c:tx>
          <c:layout/>
          <c:overlay val="0"/>
        </c:title>
        <c:numFmt formatCode="0.0%" sourceLinked="1"/>
        <c:majorTickMark val="out"/>
        <c:minorTickMark val="none"/>
        <c:tickLblPos val="nextTo"/>
        <c:crossAx val="39303040"/>
        <c:crosses val="autoZero"/>
        <c:crossBetween val="midCat"/>
      </c:valAx>
      <c:spPr>
        <a:noFill/>
        <a:ln w="25400">
          <a:noFill/>
        </a:ln>
      </c:spPr>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Luca 0.7mm A15%</a:t>
            </a:r>
          </a:p>
        </c:rich>
      </c:tx>
      <c:layout/>
      <c:overlay val="0"/>
    </c:title>
    <c:autoTitleDeleted val="0"/>
    <c:plotArea>
      <c:layout/>
      <c:scatterChart>
        <c:scatterStyle val="lineMarker"/>
        <c:varyColors val="0"/>
        <c:ser>
          <c:idx val="0"/>
          <c:order val="0"/>
          <c:tx>
            <c:strRef>
              <c:f>A15areaResults!$I$2</c:f>
              <c:strCache>
                <c:ptCount val="1"/>
                <c:pt idx="0">
                  <c:v>A15%</c:v>
                </c:pt>
              </c:strCache>
            </c:strRef>
          </c:tx>
          <c:spPr>
            <a:ln w="28575">
              <a:noFill/>
            </a:ln>
          </c:spPr>
          <c:dPt>
            <c:idx val="27"/>
            <c:marker>
              <c:spPr>
                <a:solidFill>
                  <a:srgbClr val="FF0000"/>
                </a:solidFill>
                <a:ln>
                  <a:noFill/>
                </a:ln>
              </c:spPr>
            </c:marker>
            <c:bubble3D val="0"/>
          </c:dPt>
          <c:dPt>
            <c:idx val="148"/>
            <c:marker>
              <c:spPr>
                <a:solidFill>
                  <a:srgbClr val="FF0000"/>
                </a:solidFill>
                <a:ln>
                  <a:noFill/>
                </a:ln>
              </c:spPr>
            </c:marker>
            <c:bubble3D val="0"/>
          </c:dPt>
          <c:xVal>
            <c:numRef>
              <c:f>A15areaResults!$G$3:$G$470</c:f>
              <c:numCache>
                <c:formatCode>0.0%</c:formatCode>
                <c:ptCount val="468"/>
                <c:pt idx="0">
                  <c:v>2.3395704685831485E-2</c:v>
                </c:pt>
                <c:pt idx="1">
                  <c:v>1.8807018153399094E-2</c:v>
                </c:pt>
                <c:pt idx="2">
                  <c:v>2.009283137855428E-2</c:v>
                </c:pt>
                <c:pt idx="3">
                  <c:v>2.7799861123533987E-2</c:v>
                </c:pt>
                <c:pt idx="4">
                  <c:v>2.1848307979986509E-2</c:v>
                </c:pt>
                <c:pt idx="5">
                  <c:v>2.2561334187793027E-2</c:v>
                </c:pt>
                <c:pt idx="6">
                  <c:v>1.6797502620680669E-2</c:v>
                </c:pt>
                <c:pt idx="7">
                  <c:v>1.5661322842643838E-2</c:v>
                </c:pt>
                <c:pt idx="8">
                  <c:v>2.4811666681204943E-2</c:v>
                </c:pt>
                <c:pt idx="9">
                  <c:v>1.9872656791985539E-2</c:v>
                </c:pt>
                <c:pt idx="10">
                  <c:v>2.1736000074720228E-2</c:v>
                </c:pt>
                <c:pt idx="11">
                  <c:v>1.5473509258027646E-2</c:v>
                </c:pt>
                <c:pt idx="12">
                  <c:v>3.3866279728255837E-2</c:v>
                </c:pt>
                <c:pt idx="13">
                  <c:v>2.3384752492024236E-2</c:v>
                </c:pt>
                <c:pt idx="14">
                  <c:v>2.9005391693413877E-2</c:v>
                </c:pt>
                <c:pt idx="15">
                  <c:v>2.4732304115657546E-2</c:v>
                </c:pt>
                <c:pt idx="16">
                  <c:v>1.8770566741179783E-2</c:v>
                </c:pt>
                <c:pt idx="17">
                  <c:v>1.8072612678192507E-2</c:v>
                </c:pt>
                <c:pt idx="18">
                  <c:v>1.6835770082645567E-2</c:v>
                </c:pt>
                <c:pt idx="19">
                  <c:v>1.9718102525435089E-2</c:v>
                </c:pt>
                <c:pt idx="20">
                  <c:v>1.7727947488545316E-2</c:v>
                </c:pt>
                <c:pt idx="21">
                  <c:v>2.1983997860347423E-2</c:v>
                </c:pt>
                <c:pt idx="22">
                  <c:v>2.5918899749603694E-2</c:v>
                </c:pt>
                <c:pt idx="23">
                  <c:v>2.3075907697659988E-2</c:v>
                </c:pt>
                <c:pt idx="24">
                  <c:v>1.7781126056290873E-2</c:v>
                </c:pt>
                <c:pt idx="25">
                  <c:v>1.955936892081004E-2</c:v>
                </c:pt>
                <c:pt idx="26">
                  <c:v>2.0009089820854621E-2</c:v>
                </c:pt>
                <c:pt idx="27">
                  <c:v>4.2352417629215273E-2</c:v>
                </c:pt>
                <c:pt idx="28">
                  <c:v>2.6278789264584684E-2</c:v>
                </c:pt>
                <c:pt idx="29">
                  <c:v>3.137100712725234E-2</c:v>
                </c:pt>
                <c:pt idx="30">
                  <c:v>2.9442174923170691E-2</c:v>
                </c:pt>
                <c:pt idx="31">
                  <c:v>2.3139048818838225E-2</c:v>
                </c:pt>
                <c:pt idx="32">
                  <c:v>2.1467703211660544E-2</c:v>
                </c:pt>
                <c:pt idx="33">
                  <c:v>2.0115153668338246E-2</c:v>
                </c:pt>
                <c:pt idx="34">
                  <c:v>1.8017615433548809E-2</c:v>
                </c:pt>
                <c:pt idx="35">
                  <c:v>3.7832199212878628E-2</c:v>
                </c:pt>
                <c:pt idx="36">
                  <c:v>2.7577143745424221E-2</c:v>
                </c:pt>
                <c:pt idx="37">
                  <c:v>2.2669756410628673E-2</c:v>
                </c:pt>
                <c:pt idx="38">
                  <c:v>1.7039342166557604E-2</c:v>
                </c:pt>
                <c:pt idx="39">
                  <c:v>2.1953579277211938E-2</c:v>
                </c:pt>
                <c:pt idx="40">
                  <c:v>1.8196463702187016E-2</c:v>
                </c:pt>
                <c:pt idx="41">
                  <c:v>2.4453344703930121E-2</c:v>
                </c:pt>
                <c:pt idx="42">
                  <c:v>1.8699832165982921E-2</c:v>
                </c:pt>
                <c:pt idx="43">
                  <c:v>2.7622347348868124E-2</c:v>
                </c:pt>
                <c:pt idx="44">
                  <c:v>1.4887689632611509E-2</c:v>
                </c:pt>
                <c:pt idx="45">
                  <c:v>2.2301807361933469E-2</c:v>
                </c:pt>
                <c:pt idx="46">
                  <c:v>1.6464821393155207E-2</c:v>
                </c:pt>
                <c:pt idx="47">
                  <c:v>2.7432013796287995E-2</c:v>
                </c:pt>
                <c:pt idx="48">
                  <c:v>1.8042449092427294E-2</c:v>
                </c:pt>
                <c:pt idx="49">
                  <c:v>2.1636040138333021E-2</c:v>
                </c:pt>
                <c:pt idx="50">
                  <c:v>2.2259720341113301E-2</c:v>
                </c:pt>
                <c:pt idx="51">
                  <c:v>2.6760578256983532E-2</c:v>
                </c:pt>
                <c:pt idx="52">
                  <c:v>4.7219094720852743E-3</c:v>
                </c:pt>
                <c:pt idx="53">
                  <c:v>1.6370235276564102E-2</c:v>
                </c:pt>
                <c:pt idx="54">
                  <c:v>1.6534099538837502E-2</c:v>
                </c:pt>
                <c:pt idx="55">
                  <c:v>1.5641529141502263E-2</c:v>
                </c:pt>
                <c:pt idx="56">
                  <c:v>2.2164525614018382E-2</c:v>
                </c:pt>
                <c:pt idx="57">
                  <c:v>2.2453382003503396E-2</c:v>
                </c:pt>
                <c:pt idx="58">
                  <c:v>2.1490172882301629E-2</c:v>
                </c:pt>
                <c:pt idx="59">
                  <c:v>2.6157429735369168E-3</c:v>
                </c:pt>
                <c:pt idx="60">
                  <c:v>2.5893507008884455E-2</c:v>
                </c:pt>
                <c:pt idx="61">
                  <c:v>7.4716124358440179E-3</c:v>
                </c:pt>
                <c:pt idx="62">
                  <c:v>2.2598003773135169E-2</c:v>
                </c:pt>
                <c:pt idx="63">
                  <c:v>8.0232054139552193E-3</c:v>
                </c:pt>
                <c:pt idx="64">
                  <c:v>2.2463189775991634E-2</c:v>
                </c:pt>
                <c:pt idx="65">
                  <c:v>1.8367267689525287E-2</c:v>
                </c:pt>
                <c:pt idx="66">
                  <c:v>2.2064093138926263E-2</c:v>
                </c:pt>
                <c:pt idx="67">
                  <c:v>1.7608164337817814E-2</c:v>
                </c:pt>
                <c:pt idx="68">
                  <c:v>1.9682796054918173E-2</c:v>
                </c:pt>
                <c:pt idx="69">
                  <c:v>4.5398630451827732E-3</c:v>
                </c:pt>
                <c:pt idx="70">
                  <c:v>2.2921832066099022E-2</c:v>
                </c:pt>
                <c:pt idx="71">
                  <c:v>1.8512017247460856E-2</c:v>
                </c:pt>
                <c:pt idx="72">
                  <c:v>2.3572287465608941E-2</c:v>
                </c:pt>
                <c:pt idx="73">
                  <c:v>1.478260374904662E-2</c:v>
                </c:pt>
                <c:pt idx="74">
                  <c:v>2.2123470396372105E-2</c:v>
                </c:pt>
                <c:pt idx="75">
                  <c:v>2.1453648118154429E-2</c:v>
                </c:pt>
                <c:pt idx="76">
                  <c:v>4.4647230721486832E-3</c:v>
                </c:pt>
                <c:pt idx="77">
                  <c:v>1.2933922792150547E-2</c:v>
                </c:pt>
                <c:pt idx="78">
                  <c:v>1.6990108041098247E-2</c:v>
                </c:pt>
                <c:pt idx="79">
                  <c:v>1.6155118294367971E-2</c:v>
                </c:pt>
                <c:pt idx="80">
                  <c:v>1.6729206769595776E-2</c:v>
                </c:pt>
                <c:pt idx="81">
                  <c:v>2.606498574693996E-3</c:v>
                </c:pt>
                <c:pt idx="82">
                  <c:v>2.0340930013414828E-2</c:v>
                </c:pt>
                <c:pt idx="83">
                  <c:v>2.0313057986114803E-2</c:v>
                </c:pt>
                <c:pt idx="84">
                  <c:v>1.7733225490546959E-2</c:v>
                </c:pt>
                <c:pt idx="85">
                  <c:v>1.6940786519657431E-2</c:v>
                </c:pt>
                <c:pt idx="86">
                  <c:v>2.316802490409858E-2</c:v>
                </c:pt>
                <c:pt idx="87">
                  <c:v>1.9192639141798647E-2</c:v>
                </c:pt>
                <c:pt idx="88">
                  <c:v>1.2775902029756248E-2</c:v>
                </c:pt>
                <c:pt idx="89">
                  <c:v>1.4398717087891316E-2</c:v>
                </c:pt>
                <c:pt idx="90">
                  <c:v>2.1792595843268155E-2</c:v>
                </c:pt>
                <c:pt idx="91">
                  <c:v>2.1557492328171248E-2</c:v>
                </c:pt>
                <c:pt idx="92">
                  <c:v>1.7478263579832298E-2</c:v>
                </c:pt>
                <c:pt idx="93">
                  <c:v>7.3643524212015227E-3</c:v>
                </c:pt>
                <c:pt idx="94">
                  <c:v>1.0568191859169389E-2</c:v>
                </c:pt>
                <c:pt idx="95">
                  <c:v>2.2723788718265452E-2</c:v>
                </c:pt>
                <c:pt idx="96">
                  <c:v>2.2675914028185567E-2</c:v>
                </c:pt>
                <c:pt idx="97">
                  <c:v>1.9523616410695329E-2</c:v>
                </c:pt>
                <c:pt idx="98">
                  <c:v>2.1030952798302287E-2</c:v>
                </c:pt>
                <c:pt idx="99">
                  <c:v>6.7031400024378848E-3</c:v>
                </c:pt>
                <c:pt idx="100">
                  <c:v>2.1677145887739901E-2</c:v>
                </c:pt>
                <c:pt idx="101">
                  <c:v>2.1873777219578033E-2</c:v>
                </c:pt>
                <c:pt idx="102">
                  <c:v>2.2331768146364471E-2</c:v>
                </c:pt>
                <c:pt idx="103">
                  <c:v>1.6063845923428296E-2</c:v>
                </c:pt>
                <c:pt idx="104">
                  <c:v>1.2040120451685973E-2</c:v>
                </c:pt>
                <c:pt idx="105">
                  <c:v>1.9970906395985599E-2</c:v>
                </c:pt>
                <c:pt idx="106">
                  <c:v>3.5868735892654165E-2</c:v>
                </c:pt>
                <c:pt idx="107">
                  <c:v>2.5895779665024318E-2</c:v>
                </c:pt>
                <c:pt idx="108">
                  <c:v>1.6693412731576353E-2</c:v>
                </c:pt>
                <c:pt idx="109">
                  <c:v>1.8059038435636679E-2</c:v>
                </c:pt>
                <c:pt idx="110">
                  <c:v>2.7726020825527931E-2</c:v>
                </c:pt>
                <c:pt idx="111">
                  <c:v>1.69033604939758E-2</c:v>
                </c:pt>
                <c:pt idx="112">
                  <c:v>2.6941882199002138E-2</c:v>
                </c:pt>
                <c:pt idx="113">
                  <c:v>1.7359849305496725E-2</c:v>
                </c:pt>
                <c:pt idx="114">
                  <c:v>2.4781988841068008E-2</c:v>
                </c:pt>
                <c:pt idx="115">
                  <c:v>2.4800550721452659E-2</c:v>
                </c:pt>
                <c:pt idx="116">
                  <c:v>2.3779756342534056E-2</c:v>
                </c:pt>
                <c:pt idx="117">
                  <c:v>1.94630691037662E-2</c:v>
                </c:pt>
                <c:pt idx="118">
                  <c:v>2.4870124961663798E-2</c:v>
                </c:pt>
                <c:pt idx="119">
                  <c:v>1.9790631118725723E-2</c:v>
                </c:pt>
                <c:pt idx="120">
                  <c:v>2.1162456545371865E-2</c:v>
                </c:pt>
                <c:pt idx="121">
                  <c:v>2.3274164943336881E-2</c:v>
                </c:pt>
                <c:pt idx="122">
                  <c:v>1.5628819381649551E-2</c:v>
                </c:pt>
                <c:pt idx="123">
                  <c:v>2.1413123705027275E-2</c:v>
                </c:pt>
                <c:pt idx="124">
                  <c:v>1.987777234023512E-2</c:v>
                </c:pt>
                <c:pt idx="125">
                  <c:v>2.6768421203485764E-2</c:v>
                </c:pt>
                <c:pt idx="126">
                  <c:v>1.9146702647224192E-2</c:v>
                </c:pt>
                <c:pt idx="127">
                  <c:v>1.7278074048779256E-2</c:v>
                </c:pt>
                <c:pt idx="128">
                  <c:v>1.7860901374889427E-2</c:v>
                </c:pt>
                <c:pt idx="129">
                  <c:v>3.2406279864101939E-2</c:v>
                </c:pt>
                <c:pt idx="130">
                  <c:v>2.7974211489192127E-2</c:v>
                </c:pt>
                <c:pt idx="131">
                  <c:v>2.4524487291720617E-2</c:v>
                </c:pt>
                <c:pt idx="132">
                  <c:v>1.5753689204101019E-2</c:v>
                </c:pt>
                <c:pt idx="133">
                  <c:v>2.5860724726812338E-2</c:v>
                </c:pt>
                <c:pt idx="134">
                  <c:v>3.1486476042357492E-2</c:v>
                </c:pt>
                <c:pt idx="135">
                  <c:v>1.918394132220121E-2</c:v>
                </c:pt>
                <c:pt idx="136">
                  <c:v>1.7858465616690532E-2</c:v>
                </c:pt>
                <c:pt idx="137">
                  <c:v>1.322626702984297E-2</c:v>
                </c:pt>
                <c:pt idx="138">
                  <c:v>2.1208687586312152E-2</c:v>
                </c:pt>
                <c:pt idx="139">
                  <c:v>2.0827577759632596E-2</c:v>
                </c:pt>
                <c:pt idx="140">
                  <c:v>2.5319115935983516E-2</c:v>
                </c:pt>
                <c:pt idx="141">
                  <c:v>2.2458076167903785E-2</c:v>
                </c:pt>
                <c:pt idx="142">
                  <c:v>1.2776046738073381E-2</c:v>
                </c:pt>
                <c:pt idx="143">
                  <c:v>1.5046108398532957E-2</c:v>
                </c:pt>
                <c:pt idx="144">
                  <c:v>2.4733076241660015E-2</c:v>
                </c:pt>
                <c:pt idx="145">
                  <c:v>2.164614234002599E-2</c:v>
                </c:pt>
                <c:pt idx="146">
                  <c:v>2.2315106222508509E-2</c:v>
                </c:pt>
                <c:pt idx="147">
                  <c:v>2.5125733008511307E-2</c:v>
                </c:pt>
                <c:pt idx="148">
                  <c:v>3.7901534970786945E-2</c:v>
                </c:pt>
                <c:pt idx="149">
                  <c:v>2.2669183170636407E-2</c:v>
                </c:pt>
                <c:pt idx="150">
                  <c:v>2.6813696548446956E-2</c:v>
                </c:pt>
                <c:pt idx="151">
                  <c:v>2.8426370433685573E-2</c:v>
                </c:pt>
                <c:pt idx="152">
                  <c:v>2.7723415433480982E-2</c:v>
                </c:pt>
                <c:pt idx="153">
                  <c:v>2.5552791118510533E-2</c:v>
                </c:pt>
                <c:pt idx="154">
                  <c:v>2.203792838559435E-2</c:v>
                </c:pt>
                <c:pt idx="155">
                  <c:v>1.8668456574541047E-2</c:v>
                </c:pt>
              </c:numCache>
            </c:numRef>
          </c:xVal>
          <c:yVal>
            <c:numRef>
              <c:f>A15areaResults!$I$3:$I$470</c:f>
              <c:numCache>
                <c:formatCode>0.0%</c:formatCode>
                <c:ptCount val="468"/>
                <c:pt idx="0">
                  <c:v>0.53171394378497272</c:v>
                </c:pt>
                <c:pt idx="1">
                  <c:v>0.55719447711691095</c:v>
                </c:pt>
                <c:pt idx="2">
                  <c:v>0.52439692982456143</c:v>
                </c:pt>
                <c:pt idx="3">
                  <c:v>0.56509736626128471</c:v>
                </c:pt>
                <c:pt idx="4">
                  <c:v>0.55228525121555916</c:v>
                </c:pt>
                <c:pt idx="5">
                  <c:v>0.53627893387007752</c:v>
                </c:pt>
                <c:pt idx="6">
                  <c:v>0.55818458113950598</c:v>
                </c:pt>
                <c:pt idx="7">
                  <c:v>0.55788332248969852</c:v>
                </c:pt>
                <c:pt idx="8">
                  <c:v>0.54756323124569861</c:v>
                </c:pt>
                <c:pt idx="9">
                  <c:v>0.54827138416996635</c:v>
                </c:pt>
                <c:pt idx="10">
                  <c:v>0.54444771787401658</c:v>
                </c:pt>
                <c:pt idx="11">
                  <c:v>0.53855247602784717</c:v>
                </c:pt>
                <c:pt idx="12">
                  <c:v>0.55509590450917667</c:v>
                </c:pt>
                <c:pt idx="13">
                  <c:v>0.55300168598074995</c:v>
                </c:pt>
                <c:pt idx="14">
                  <c:v>0.52908025726475771</c:v>
                </c:pt>
                <c:pt idx="15">
                  <c:v>0.5495278711770456</c:v>
                </c:pt>
                <c:pt idx="16">
                  <c:v>0.54240565943205266</c:v>
                </c:pt>
                <c:pt idx="17">
                  <c:v>0.55008330198312461</c:v>
                </c:pt>
                <c:pt idx="18">
                  <c:v>0.54411309352210724</c:v>
                </c:pt>
                <c:pt idx="19">
                  <c:v>0.5572137794360017</c:v>
                </c:pt>
                <c:pt idx="20">
                  <c:v>0.55610681601428547</c:v>
                </c:pt>
                <c:pt idx="21">
                  <c:v>0.55694634043893732</c:v>
                </c:pt>
                <c:pt idx="22">
                  <c:v>0.55777128582920532</c:v>
                </c:pt>
                <c:pt idx="23">
                  <c:v>0.54269017239700001</c:v>
                </c:pt>
                <c:pt idx="24">
                  <c:v>0.56670896999847697</c:v>
                </c:pt>
                <c:pt idx="25">
                  <c:v>0.57144565347363396</c:v>
                </c:pt>
                <c:pt idx="26">
                  <c:v>0.56444385738526093</c:v>
                </c:pt>
                <c:pt idx="27">
                  <c:v>0.50143140983186274</c:v>
                </c:pt>
                <c:pt idx="28">
                  <c:v>0.55295068714632167</c:v>
                </c:pt>
                <c:pt idx="29">
                  <c:v>0.54672635098694855</c:v>
                </c:pt>
                <c:pt idx="30">
                  <c:v>0.50670130483556708</c:v>
                </c:pt>
                <c:pt idx="31">
                  <c:v>0.56032521695172299</c:v>
                </c:pt>
                <c:pt idx="32">
                  <c:v>0.53541081951718217</c:v>
                </c:pt>
                <c:pt idx="33">
                  <c:v>0.56643185837249521</c:v>
                </c:pt>
                <c:pt idx="34">
                  <c:v>0.5555454296910598</c:v>
                </c:pt>
                <c:pt idx="35">
                  <c:v>0.49306068372355671</c:v>
                </c:pt>
                <c:pt idx="36">
                  <c:v>0.56052238581580183</c:v>
                </c:pt>
                <c:pt idx="37">
                  <c:v>0.56194127842848896</c:v>
                </c:pt>
                <c:pt idx="38">
                  <c:v>0.56041872254793834</c:v>
                </c:pt>
                <c:pt idx="39">
                  <c:v>0.5597409204758923</c:v>
                </c:pt>
                <c:pt idx="40">
                  <c:v>0.55612432150514779</c:v>
                </c:pt>
                <c:pt idx="41">
                  <c:v>0.54598057232869512</c:v>
                </c:pt>
                <c:pt idx="42">
                  <c:v>0.55927082082683</c:v>
                </c:pt>
                <c:pt idx="43">
                  <c:v>0.57303701090631154</c:v>
                </c:pt>
                <c:pt idx="44">
                  <c:v>0.55554369864475506</c:v>
                </c:pt>
                <c:pt idx="45">
                  <c:v>0.56112845890373964</c:v>
                </c:pt>
                <c:pt idx="46">
                  <c:v>0.5689158409095334</c:v>
                </c:pt>
                <c:pt idx="47">
                  <c:v>0.55349770339475224</c:v>
                </c:pt>
                <c:pt idx="48">
                  <c:v>0.56504663242732267</c:v>
                </c:pt>
                <c:pt idx="49">
                  <c:v>0.55352202384506677</c:v>
                </c:pt>
                <c:pt idx="50">
                  <c:v>0.55597648199781791</c:v>
                </c:pt>
                <c:pt idx="51">
                  <c:v>0.5664806700083016</c:v>
                </c:pt>
                <c:pt idx="52">
                  <c:v>0.55327550809913462</c:v>
                </c:pt>
                <c:pt idx="53">
                  <c:v>0.56410930366130274</c:v>
                </c:pt>
                <c:pt idx="54">
                  <c:v>0.55798219205770028</c:v>
                </c:pt>
                <c:pt idx="55">
                  <c:v>0.55863277317432047</c:v>
                </c:pt>
                <c:pt idx="56">
                  <c:v>0.55799796725990969</c:v>
                </c:pt>
                <c:pt idx="57">
                  <c:v>0.56131401754743937</c:v>
                </c:pt>
                <c:pt idx="58">
                  <c:v>0.54532615153846897</c:v>
                </c:pt>
                <c:pt idx="59">
                  <c:v>0.57065249309919541</c:v>
                </c:pt>
                <c:pt idx="60">
                  <c:v>0.54872116403260329</c:v>
                </c:pt>
                <c:pt idx="61">
                  <c:v>0.55857607084302807</c:v>
                </c:pt>
                <c:pt idx="62">
                  <c:v>0.55721787272708057</c:v>
                </c:pt>
                <c:pt idx="63">
                  <c:v>0.54187701003800803</c:v>
                </c:pt>
                <c:pt idx="64">
                  <c:v>0.56420190502955914</c:v>
                </c:pt>
                <c:pt idx="65">
                  <c:v>0.55419118356322938</c:v>
                </c:pt>
                <c:pt idx="66">
                  <c:v>0.55769757602199732</c:v>
                </c:pt>
                <c:pt idx="67">
                  <c:v>0.55162012260387272</c:v>
                </c:pt>
                <c:pt idx="68">
                  <c:v>0.52975769413503671</c:v>
                </c:pt>
                <c:pt idx="69">
                  <c:v>0.56740061103502437</c:v>
                </c:pt>
                <c:pt idx="70">
                  <c:v>0.55061776311533739</c:v>
                </c:pt>
                <c:pt idx="71">
                  <c:v>0.55806803335854549</c:v>
                </c:pt>
                <c:pt idx="72">
                  <c:v>0.53280671439150828</c:v>
                </c:pt>
                <c:pt idx="73">
                  <c:v>0.55763676429686992</c:v>
                </c:pt>
                <c:pt idx="74">
                  <c:v>0.54736077895456092</c:v>
                </c:pt>
                <c:pt idx="75">
                  <c:v>0.56082189850097153</c:v>
                </c:pt>
                <c:pt idx="76">
                  <c:v>0.55551976259505476</c:v>
                </c:pt>
                <c:pt idx="77">
                  <c:v>0.56570070605795764</c:v>
                </c:pt>
                <c:pt idx="78">
                  <c:v>0.54581486798576861</c:v>
                </c:pt>
                <c:pt idx="79">
                  <c:v>0.56102400458204205</c:v>
                </c:pt>
                <c:pt idx="80">
                  <c:v>0.55176117887171272</c:v>
                </c:pt>
                <c:pt idx="81">
                  <c:v>0.57076813655761027</c:v>
                </c:pt>
                <c:pt idx="82">
                  <c:v>0.55191268570937491</c:v>
                </c:pt>
                <c:pt idx="83">
                  <c:v>0.56185592043280208</c:v>
                </c:pt>
                <c:pt idx="84">
                  <c:v>0.55419532859197074</c:v>
                </c:pt>
                <c:pt idx="85">
                  <c:v>0.56182649395885487</c:v>
                </c:pt>
                <c:pt idx="86">
                  <c:v>0.53945386157975084</c:v>
                </c:pt>
                <c:pt idx="87">
                  <c:v>0.55691039503265183</c:v>
                </c:pt>
                <c:pt idx="88">
                  <c:v>0.55938216882460445</c:v>
                </c:pt>
                <c:pt idx="89">
                  <c:v>0.55955670584572281</c:v>
                </c:pt>
                <c:pt idx="90">
                  <c:v>0.55958099427050179</c:v>
                </c:pt>
                <c:pt idx="91">
                  <c:v>0.55723967062595636</c:v>
                </c:pt>
                <c:pt idx="92">
                  <c:v>0.55058121904376844</c:v>
                </c:pt>
                <c:pt idx="93">
                  <c:v>0.556811846519498</c:v>
                </c:pt>
                <c:pt idx="94">
                  <c:v>0.56686500810514362</c:v>
                </c:pt>
                <c:pt idx="95">
                  <c:v>0.54459842863378438</c:v>
                </c:pt>
                <c:pt idx="96">
                  <c:v>0.57162411054861662</c:v>
                </c:pt>
                <c:pt idx="97">
                  <c:v>0.55790380668396389</c:v>
                </c:pt>
                <c:pt idx="98">
                  <c:v>0.56534394101096341</c:v>
                </c:pt>
                <c:pt idx="99">
                  <c:v>0.55961508371146929</c:v>
                </c:pt>
                <c:pt idx="100">
                  <c:v>0.56633787443909933</c:v>
                </c:pt>
                <c:pt idx="101">
                  <c:v>0.55678694660506456</c:v>
                </c:pt>
                <c:pt idx="102">
                  <c:v>0.52046507636862882</c:v>
                </c:pt>
                <c:pt idx="103">
                  <c:v>0.55813590718533679</c:v>
                </c:pt>
                <c:pt idx="104">
                  <c:v>0.56226235279244585</c:v>
                </c:pt>
                <c:pt idx="105">
                  <c:v>0.54360072998492426</c:v>
                </c:pt>
                <c:pt idx="106">
                  <c:v>0.56093307855360297</c:v>
                </c:pt>
                <c:pt idx="107">
                  <c:v>0.55401607466943226</c:v>
                </c:pt>
                <c:pt idx="108">
                  <c:v>0.54937738146678705</c:v>
                </c:pt>
                <c:pt idx="109">
                  <c:v>0.56003530623253073</c:v>
                </c:pt>
                <c:pt idx="110">
                  <c:v>0.57350723992431218</c:v>
                </c:pt>
                <c:pt idx="111">
                  <c:v>0.54718543948558662</c:v>
                </c:pt>
                <c:pt idx="112">
                  <c:v>0.54781329672484802</c:v>
                </c:pt>
                <c:pt idx="113">
                  <c:v>0.55951782528558891</c:v>
                </c:pt>
                <c:pt idx="114">
                  <c:v>0.54793784107276899</c:v>
                </c:pt>
                <c:pt idx="115">
                  <c:v>0.56216807579555594</c:v>
                </c:pt>
                <c:pt idx="116">
                  <c:v>0.55397242144808734</c:v>
                </c:pt>
                <c:pt idx="117">
                  <c:v>0.54840286672467908</c:v>
                </c:pt>
                <c:pt idx="118">
                  <c:v>0.54784396260584411</c:v>
                </c:pt>
                <c:pt idx="119">
                  <c:v>0.56973508403572404</c:v>
                </c:pt>
                <c:pt idx="120">
                  <c:v>0.56691526603031028</c:v>
                </c:pt>
                <c:pt idx="121">
                  <c:v>0.55711782248229647</c:v>
                </c:pt>
                <c:pt idx="122">
                  <c:v>0.55208913105037549</c:v>
                </c:pt>
                <c:pt idx="123">
                  <c:v>0.54447112979085366</c:v>
                </c:pt>
                <c:pt idx="124">
                  <c:v>0.52926782964541097</c:v>
                </c:pt>
                <c:pt idx="125">
                  <c:v>0.55997048002053562</c:v>
                </c:pt>
                <c:pt idx="126">
                  <c:v>0.56310529090138595</c:v>
                </c:pt>
                <c:pt idx="127">
                  <c:v>0.56184416274106774</c:v>
                </c:pt>
                <c:pt idx="128">
                  <c:v>0.53578121043302107</c:v>
                </c:pt>
                <c:pt idx="129">
                  <c:v>0.53154512067156345</c:v>
                </c:pt>
                <c:pt idx="130">
                  <c:v>0.55918922624257827</c:v>
                </c:pt>
                <c:pt idx="131">
                  <c:v>0.52050815938485973</c:v>
                </c:pt>
                <c:pt idx="132">
                  <c:v>0.56088443658466847</c:v>
                </c:pt>
                <c:pt idx="133">
                  <c:v>0.54388974150642477</c:v>
                </c:pt>
                <c:pt idx="134">
                  <c:v>0.5372285860830911</c:v>
                </c:pt>
                <c:pt idx="135">
                  <c:v>0.55067036956137339</c:v>
                </c:pt>
                <c:pt idx="136">
                  <c:v>0.54163454950325451</c:v>
                </c:pt>
                <c:pt idx="137">
                  <c:v>0.55843986302607929</c:v>
                </c:pt>
                <c:pt idx="138">
                  <c:v>0.55287557950131561</c:v>
                </c:pt>
                <c:pt idx="139">
                  <c:v>0.55665958983091035</c:v>
                </c:pt>
                <c:pt idx="140">
                  <c:v>0.55030019334486613</c:v>
                </c:pt>
                <c:pt idx="141">
                  <c:v>0.55956195150177346</c:v>
                </c:pt>
                <c:pt idx="142">
                  <c:v>0.56845809001981829</c:v>
                </c:pt>
                <c:pt idx="143">
                  <c:v>0.55668563761874879</c:v>
                </c:pt>
                <c:pt idx="144">
                  <c:v>0.55609455206950265</c:v>
                </c:pt>
                <c:pt idx="145">
                  <c:v>0.5615496524597231</c:v>
                </c:pt>
                <c:pt idx="146">
                  <c:v>0.55992259085417362</c:v>
                </c:pt>
                <c:pt idx="147">
                  <c:v>0.55742556530347864</c:v>
                </c:pt>
                <c:pt idx="148">
                  <c:v>0.44737905942595335</c:v>
                </c:pt>
                <c:pt idx="149">
                  <c:v>0.56073935068175174</c:v>
                </c:pt>
                <c:pt idx="150">
                  <c:v>0.55274140926231941</c:v>
                </c:pt>
                <c:pt idx="151">
                  <c:v>0.48303287380699894</c:v>
                </c:pt>
                <c:pt idx="152">
                  <c:v>0.5583916083916084</c:v>
                </c:pt>
                <c:pt idx="153">
                  <c:v>0.54909713984447084</c:v>
                </c:pt>
                <c:pt idx="154">
                  <c:v>0.55923952875285787</c:v>
                </c:pt>
                <c:pt idx="155">
                  <c:v>0.569446421726989</c:v>
                </c:pt>
              </c:numCache>
            </c:numRef>
          </c:yVal>
          <c:smooth val="0"/>
        </c:ser>
        <c:dLbls>
          <c:showLegendKey val="0"/>
          <c:showVal val="0"/>
          <c:showCatName val="0"/>
          <c:showSerName val="0"/>
          <c:showPercent val="0"/>
          <c:showBubbleSize val="0"/>
        </c:dLbls>
        <c:axId val="39355136"/>
        <c:axId val="39357056"/>
      </c:scatterChart>
      <c:valAx>
        <c:axId val="39355136"/>
        <c:scaling>
          <c:orientation val="minMax"/>
        </c:scaling>
        <c:delete val="0"/>
        <c:axPos val="b"/>
        <c:title>
          <c:tx>
            <c:rich>
              <a:bodyPr/>
              <a:lstStyle/>
              <a:p>
                <a:pPr>
                  <a:defRPr/>
                </a:pPr>
                <a:r>
                  <a:rPr lang="en-US" dirty="0"/>
                  <a:t>Normalized centroid drift</a:t>
                </a:r>
              </a:p>
            </c:rich>
          </c:tx>
          <c:layout/>
          <c:overlay val="0"/>
        </c:title>
        <c:numFmt formatCode="0.0%" sourceLinked="1"/>
        <c:majorTickMark val="out"/>
        <c:minorTickMark val="none"/>
        <c:tickLblPos val="nextTo"/>
        <c:crossAx val="39357056"/>
        <c:crossesAt val="0.4"/>
        <c:crossBetween val="midCat"/>
      </c:valAx>
      <c:valAx>
        <c:axId val="39357056"/>
        <c:scaling>
          <c:orientation val="minMax"/>
          <c:max val="0.58000000000000007"/>
          <c:min val="0.44000000000000006"/>
        </c:scaling>
        <c:delete val="0"/>
        <c:axPos val="l"/>
        <c:majorGridlines/>
        <c:title>
          <c:tx>
            <c:rich>
              <a:bodyPr rot="-5400000" vert="horz"/>
              <a:lstStyle/>
              <a:p>
                <a:pPr>
                  <a:defRPr/>
                </a:pPr>
                <a:r>
                  <a:rPr lang="en-US" dirty="0"/>
                  <a:t>SG+LG A15 area fraction (non-Cu)</a:t>
                </a:r>
              </a:p>
            </c:rich>
          </c:tx>
          <c:layout/>
          <c:overlay val="0"/>
        </c:title>
        <c:numFmt formatCode="0.0%" sourceLinked="1"/>
        <c:majorTickMark val="out"/>
        <c:minorTickMark val="none"/>
        <c:tickLblPos val="nextTo"/>
        <c:crossAx val="39355136"/>
        <c:crosses val="autoZero"/>
        <c:crossBetween val="midCat"/>
      </c:valAx>
      <c:spPr>
        <a:noFill/>
        <a:ln w="25400">
          <a:noFill/>
        </a:ln>
      </c:spPr>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1"/>
          <c:order val="1"/>
          <c:tx>
            <c:strRef>
              <c:f>Sheet1!$F$1</c:f>
              <c:strCache>
                <c:ptCount val="1"/>
                <c:pt idx="0">
                  <c:v>offest</c:v>
                </c:pt>
              </c:strCache>
            </c:strRef>
          </c:tx>
          <c:spPr>
            <a:ln w="28575">
              <a:noFill/>
            </a:ln>
          </c:spPr>
          <c:marker>
            <c:symbol val="square"/>
            <c:size val="5"/>
          </c:marker>
          <c:xVal>
            <c:numRef>
              <c:f>Sheet1!$E$2:$E$193</c:f>
              <c:numCache>
                <c:formatCode>0.00</c:formatCode>
                <c:ptCount val="192"/>
                <c:pt idx="0">
                  <c:v>69.416408383522395</c:v>
                </c:pt>
                <c:pt idx="1">
                  <c:v>69.609055510888552</c:v>
                </c:pt>
                <c:pt idx="2">
                  <c:v>70.789019362066242</c:v>
                </c:pt>
                <c:pt idx="3">
                  <c:v>72.443129988670947</c:v>
                </c:pt>
                <c:pt idx="4">
                  <c:v>74.996646482340395</c:v>
                </c:pt>
                <c:pt idx="5">
                  <c:v>75.720566976777576</c:v>
                </c:pt>
                <c:pt idx="6">
                  <c:v>79.584698551247641</c:v>
                </c:pt>
                <c:pt idx="7">
                  <c:v>82.331416623817688</c:v>
                </c:pt>
                <c:pt idx="8">
                  <c:v>83.555404543265752</c:v>
                </c:pt>
                <c:pt idx="9">
                  <c:v>83.733893375042385</c:v>
                </c:pt>
                <c:pt idx="10">
                  <c:v>84.74245278743409</c:v>
                </c:pt>
                <c:pt idx="11">
                  <c:v>87.249404363136748</c:v>
                </c:pt>
                <c:pt idx="12">
                  <c:v>106.90078242255973</c:v>
                </c:pt>
                <c:pt idx="13">
                  <c:v>107.52498634645556</c:v>
                </c:pt>
                <c:pt idx="14">
                  <c:v>107.95587110960969</c:v>
                </c:pt>
                <c:pt idx="15">
                  <c:v>109.24871612877025</c:v>
                </c:pt>
                <c:pt idx="16">
                  <c:v>109.43350723371779</c:v>
                </c:pt>
                <c:pt idx="17">
                  <c:v>110.01355406907653</c:v>
                </c:pt>
                <c:pt idx="18">
                  <c:v>111.81995506520576</c:v>
                </c:pt>
                <c:pt idx="19">
                  <c:v>112.10505312054245</c:v>
                </c:pt>
                <c:pt idx="20">
                  <c:v>112.23417074151095</c:v>
                </c:pt>
                <c:pt idx="21">
                  <c:v>113.7364516370762</c:v>
                </c:pt>
                <c:pt idx="22">
                  <c:v>113.85748997400428</c:v>
                </c:pt>
                <c:pt idx="23">
                  <c:v>114.49891421316187</c:v>
                </c:pt>
                <c:pt idx="24">
                  <c:v>121.18301139294972</c:v>
                </c:pt>
                <c:pt idx="25">
                  <c:v>124.68585947439267</c:v>
                </c:pt>
                <c:pt idx="26">
                  <c:v>126.10851786405215</c:v>
                </c:pt>
                <c:pt idx="27">
                  <c:v>126.23844263004686</c:v>
                </c:pt>
                <c:pt idx="28">
                  <c:v>127.61914791003998</c:v>
                </c:pt>
                <c:pt idx="29">
                  <c:v>129.79007516447982</c:v>
                </c:pt>
                <c:pt idx="30">
                  <c:v>141.87347682645378</c:v>
                </c:pt>
                <c:pt idx="31">
                  <c:v>142.69292099591738</c:v>
                </c:pt>
                <c:pt idx="32">
                  <c:v>144.56062333863758</c:v>
                </c:pt>
                <c:pt idx="33">
                  <c:v>146.42160294546014</c:v>
                </c:pt>
                <c:pt idx="34">
                  <c:v>147.27110943678991</c:v>
                </c:pt>
                <c:pt idx="35">
                  <c:v>147.8715815547863</c:v>
                </c:pt>
                <c:pt idx="36">
                  <c:v>147.89335915989301</c:v>
                </c:pt>
                <c:pt idx="37">
                  <c:v>148.05396261179732</c:v>
                </c:pt>
                <c:pt idx="38">
                  <c:v>148.31677952019791</c:v>
                </c:pt>
                <c:pt idx="39">
                  <c:v>150.57516633711981</c:v>
                </c:pt>
                <c:pt idx="40">
                  <c:v>150.98080200376896</c:v>
                </c:pt>
                <c:pt idx="41">
                  <c:v>151.33998064943765</c:v>
                </c:pt>
                <c:pt idx="42">
                  <c:v>152.31667746033418</c:v>
                </c:pt>
                <c:pt idx="43">
                  <c:v>152.32376273416091</c:v>
                </c:pt>
                <c:pt idx="44">
                  <c:v>153.6631819609629</c:v>
                </c:pt>
                <c:pt idx="45">
                  <c:v>153.66337699813889</c:v>
                </c:pt>
                <c:pt idx="46">
                  <c:v>154.33845394758404</c:v>
                </c:pt>
                <c:pt idx="47">
                  <c:v>154.98524357429858</c:v>
                </c:pt>
                <c:pt idx="48">
                  <c:v>164.3554279689842</c:v>
                </c:pt>
                <c:pt idx="49">
                  <c:v>167.1405419108836</c:v>
                </c:pt>
                <c:pt idx="50">
                  <c:v>167.98565852493317</c:v>
                </c:pt>
                <c:pt idx="51">
                  <c:v>168.6060272676898</c:v>
                </c:pt>
                <c:pt idx="52">
                  <c:v>171.01076232199935</c:v>
                </c:pt>
                <c:pt idx="53">
                  <c:v>171.37197716533322</c:v>
                </c:pt>
                <c:pt idx="54">
                  <c:v>177.91733232434012</c:v>
                </c:pt>
                <c:pt idx="55">
                  <c:v>179.5417136934839</c:v>
                </c:pt>
                <c:pt idx="56">
                  <c:v>179.9378681388884</c:v>
                </c:pt>
                <c:pt idx="57">
                  <c:v>181.20858978459631</c:v>
                </c:pt>
                <c:pt idx="58">
                  <c:v>182.01943966194139</c:v>
                </c:pt>
                <c:pt idx="59">
                  <c:v>182.45305001747832</c:v>
                </c:pt>
                <c:pt idx="60">
                  <c:v>183.40972209115705</c:v>
                </c:pt>
                <c:pt idx="61">
                  <c:v>184.35710969348224</c:v>
                </c:pt>
                <c:pt idx="62">
                  <c:v>184.42374754938595</c:v>
                </c:pt>
                <c:pt idx="63">
                  <c:v>185.91513030074503</c:v>
                </c:pt>
                <c:pt idx="64">
                  <c:v>186.13113180730406</c:v>
                </c:pt>
                <c:pt idx="65">
                  <c:v>187.46168264378409</c:v>
                </c:pt>
                <c:pt idx="66">
                  <c:v>188.6079887990046</c:v>
                </c:pt>
                <c:pt idx="67">
                  <c:v>189.00875234296163</c:v>
                </c:pt>
                <c:pt idx="68">
                  <c:v>189.82984561908006</c:v>
                </c:pt>
                <c:pt idx="69">
                  <c:v>192.12418892491246</c:v>
                </c:pt>
                <c:pt idx="70">
                  <c:v>192.21266517154149</c:v>
                </c:pt>
                <c:pt idx="71">
                  <c:v>192.78927858343727</c:v>
                </c:pt>
                <c:pt idx="72">
                  <c:v>193.01622826514171</c:v>
                </c:pt>
                <c:pt idx="73">
                  <c:v>193.52405648871448</c:v>
                </c:pt>
                <c:pt idx="74">
                  <c:v>193.78543826778827</c:v>
                </c:pt>
                <c:pt idx="75">
                  <c:v>194.84094504063137</c:v>
                </c:pt>
                <c:pt idx="76">
                  <c:v>195.47425273830103</c:v>
                </c:pt>
                <c:pt idx="77">
                  <c:v>196.33829749379987</c:v>
                </c:pt>
                <c:pt idx="78">
                  <c:v>207.66000868369858</c:v>
                </c:pt>
                <c:pt idx="79">
                  <c:v>207.98623007869335</c:v>
                </c:pt>
                <c:pt idx="80">
                  <c:v>209.50911286552974</c:v>
                </c:pt>
                <c:pt idx="81">
                  <c:v>210.54987955587379</c:v>
                </c:pt>
                <c:pt idx="82">
                  <c:v>211.42151998129555</c:v>
                </c:pt>
                <c:pt idx="83">
                  <c:v>213.84832010498047</c:v>
                </c:pt>
                <c:pt idx="84">
                  <c:v>214.122312706316</c:v>
                </c:pt>
                <c:pt idx="85">
                  <c:v>214.65741434330991</c:v>
                </c:pt>
                <c:pt idx="86">
                  <c:v>216.93639453706928</c:v>
                </c:pt>
                <c:pt idx="87">
                  <c:v>217.03951544556833</c:v>
                </c:pt>
                <c:pt idx="88">
                  <c:v>218.05293590556099</c:v>
                </c:pt>
                <c:pt idx="89">
                  <c:v>219.76917748906942</c:v>
                </c:pt>
                <c:pt idx="90">
                  <c:v>219.8639868635486</c:v>
                </c:pt>
                <c:pt idx="91">
                  <c:v>220.58608751803402</c:v>
                </c:pt>
                <c:pt idx="92">
                  <c:v>220.95331569100102</c:v>
                </c:pt>
                <c:pt idx="93">
                  <c:v>220.96773594085238</c:v>
                </c:pt>
                <c:pt idx="94">
                  <c:v>221.00388896760498</c:v>
                </c:pt>
                <c:pt idx="95">
                  <c:v>221.19174776992421</c:v>
                </c:pt>
                <c:pt idx="96">
                  <c:v>221.38554902932091</c:v>
                </c:pt>
                <c:pt idx="97">
                  <c:v>222.42137965786841</c:v>
                </c:pt>
                <c:pt idx="98">
                  <c:v>223.08669464202814</c:v>
                </c:pt>
                <c:pt idx="99">
                  <c:v>223.15947181484466</c:v>
                </c:pt>
                <c:pt idx="100">
                  <c:v>225.51608172804922</c:v>
                </c:pt>
                <c:pt idx="101">
                  <c:v>226.60388496562413</c:v>
                </c:pt>
                <c:pt idx="102">
                  <c:v>229.96370523694716</c:v>
                </c:pt>
                <c:pt idx="103">
                  <c:v>231.0303587526279</c:v>
                </c:pt>
                <c:pt idx="104">
                  <c:v>232.1675391840655</c:v>
                </c:pt>
                <c:pt idx="105">
                  <c:v>233.22600288814377</c:v>
                </c:pt>
                <c:pt idx="106">
                  <c:v>233.28334344395191</c:v>
                </c:pt>
                <c:pt idx="107">
                  <c:v>233.31584514914471</c:v>
                </c:pt>
                <c:pt idx="108">
                  <c:v>233.56628186050054</c:v>
                </c:pt>
                <c:pt idx="109">
                  <c:v>233.99333637959757</c:v>
                </c:pt>
                <c:pt idx="110">
                  <c:v>234.08637702035068</c:v>
                </c:pt>
                <c:pt idx="111">
                  <c:v>234.69399858568789</c:v>
                </c:pt>
                <c:pt idx="112">
                  <c:v>236.17630165247945</c:v>
                </c:pt>
                <c:pt idx="113">
                  <c:v>238.66473388908386</c:v>
                </c:pt>
                <c:pt idx="114">
                  <c:v>247.82242685193904</c:v>
                </c:pt>
                <c:pt idx="115">
                  <c:v>249.27350121518398</c:v>
                </c:pt>
                <c:pt idx="116">
                  <c:v>249.87702744144391</c:v>
                </c:pt>
                <c:pt idx="117">
                  <c:v>250.03964714527689</c:v>
                </c:pt>
                <c:pt idx="118">
                  <c:v>250.13822170879598</c:v>
                </c:pt>
                <c:pt idx="119">
                  <c:v>250.46699801373791</c:v>
                </c:pt>
                <c:pt idx="120">
                  <c:v>251.02534160181008</c:v>
                </c:pt>
                <c:pt idx="121">
                  <c:v>251.45626546150564</c:v>
                </c:pt>
                <c:pt idx="122">
                  <c:v>251.84762763022442</c:v>
                </c:pt>
                <c:pt idx="123">
                  <c:v>252.09576528935645</c:v>
                </c:pt>
                <c:pt idx="124">
                  <c:v>252.28746648427745</c:v>
                </c:pt>
                <c:pt idx="125">
                  <c:v>252.94263163963603</c:v>
                </c:pt>
                <c:pt idx="126">
                  <c:v>254.81293955127916</c:v>
                </c:pt>
                <c:pt idx="127">
                  <c:v>255.38104606514213</c:v>
                </c:pt>
                <c:pt idx="128">
                  <c:v>256.02898018289443</c:v>
                </c:pt>
                <c:pt idx="129">
                  <c:v>256.26945453234481</c:v>
                </c:pt>
                <c:pt idx="130">
                  <c:v>256.28157054760527</c:v>
                </c:pt>
                <c:pt idx="131">
                  <c:v>257.30053954218852</c:v>
                </c:pt>
                <c:pt idx="132">
                  <c:v>257.9734686853987</c:v>
                </c:pt>
                <c:pt idx="133">
                  <c:v>258.42788174917973</c:v>
                </c:pt>
                <c:pt idx="134">
                  <c:v>258.98622989607895</c:v>
                </c:pt>
                <c:pt idx="135">
                  <c:v>259.4940765847179</c:v>
                </c:pt>
                <c:pt idx="136">
                  <c:v>260.15357229002996</c:v>
                </c:pt>
                <c:pt idx="137">
                  <c:v>261.02301378074009</c:v>
                </c:pt>
                <c:pt idx="138">
                  <c:v>261.25346096541875</c:v>
                </c:pt>
                <c:pt idx="139">
                  <c:v>262.22776302440712</c:v>
                </c:pt>
                <c:pt idx="140">
                  <c:v>262.33648061052799</c:v>
                </c:pt>
                <c:pt idx="141">
                  <c:v>262.75940705538432</c:v>
                </c:pt>
                <c:pt idx="142">
                  <c:v>263.3101893704561</c:v>
                </c:pt>
                <c:pt idx="143">
                  <c:v>265.40611019120558</c:v>
                </c:pt>
                <c:pt idx="144">
                  <c:v>269.46558745535521</c:v>
                </c:pt>
                <c:pt idx="145">
                  <c:v>269.6010039821449</c:v>
                </c:pt>
                <c:pt idx="146">
                  <c:v>270.56919167391612</c:v>
                </c:pt>
                <c:pt idx="147">
                  <c:v>271.11630240535379</c:v>
                </c:pt>
                <c:pt idx="148">
                  <c:v>271.51287511819999</c:v>
                </c:pt>
                <c:pt idx="149">
                  <c:v>271.76548190288929</c:v>
                </c:pt>
                <c:pt idx="150">
                  <c:v>271.80292079148927</c:v>
                </c:pt>
                <c:pt idx="151">
                  <c:v>272.61292564629156</c:v>
                </c:pt>
                <c:pt idx="152">
                  <c:v>274.00188933304139</c:v>
                </c:pt>
                <c:pt idx="153">
                  <c:v>274.17538453924516</c:v>
                </c:pt>
                <c:pt idx="154">
                  <c:v>275.49549472316943</c:v>
                </c:pt>
                <c:pt idx="155">
                  <c:v>277.81395881835448</c:v>
                </c:pt>
                <c:pt idx="156">
                  <c:v>281.80564424046702</c:v>
                </c:pt>
                <c:pt idx="157">
                  <c:v>282.57549143022766</c:v>
                </c:pt>
                <c:pt idx="158">
                  <c:v>284.88554438353185</c:v>
                </c:pt>
                <c:pt idx="159">
                  <c:v>285.01090803093467</c:v>
                </c:pt>
                <c:pt idx="160">
                  <c:v>286.2643862637687</c:v>
                </c:pt>
                <c:pt idx="161">
                  <c:v>286.48679120084302</c:v>
                </c:pt>
                <c:pt idx="162">
                  <c:v>286.75910778865074</c:v>
                </c:pt>
                <c:pt idx="163">
                  <c:v>287.06025701869419</c:v>
                </c:pt>
                <c:pt idx="164">
                  <c:v>287.45585304938078</c:v>
                </c:pt>
                <c:pt idx="165">
                  <c:v>287.63844182474645</c:v>
                </c:pt>
                <c:pt idx="166">
                  <c:v>288.65622653504528</c:v>
                </c:pt>
                <c:pt idx="167">
                  <c:v>288.83676657008129</c:v>
                </c:pt>
                <c:pt idx="168">
                  <c:v>288.93599366225931</c:v>
                </c:pt>
                <c:pt idx="169">
                  <c:v>289.63970390806446</c:v>
                </c:pt>
                <c:pt idx="170">
                  <c:v>289.75346594535688</c:v>
                </c:pt>
                <c:pt idx="171">
                  <c:v>290.3869859365351</c:v>
                </c:pt>
                <c:pt idx="172">
                  <c:v>290.55805621064724</c:v>
                </c:pt>
                <c:pt idx="173">
                  <c:v>290.80537053595742</c:v>
                </c:pt>
                <c:pt idx="174">
                  <c:v>290.81120073632178</c:v>
                </c:pt>
                <c:pt idx="175">
                  <c:v>291.24174912982738</c:v>
                </c:pt>
                <c:pt idx="176">
                  <c:v>292.2224036750755</c:v>
                </c:pt>
                <c:pt idx="177">
                  <c:v>292.34589646415498</c:v>
                </c:pt>
                <c:pt idx="178">
                  <c:v>292.51451017117176</c:v>
                </c:pt>
                <c:pt idx="179">
                  <c:v>295.2267907548881</c:v>
                </c:pt>
                <c:pt idx="180">
                  <c:v>296.10056648222945</c:v>
                </c:pt>
                <c:pt idx="181">
                  <c:v>296.92379246188978</c:v>
                </c:pt>
                <c:pt idx="182">
                  <c:v>297.2852951751014</c:v>
                </c:pt>
                <c:pt idx="183">
                  <c:v>298.03299682084503</c:v>
                </c:pt>
                <c:pt idx="184">
                  <c:v>298.703267348623</c:v>
                </c:pt>
                <c:pt idx="185">
                  <c:v>299.29885398915587</c:v>
                </c:pt>
                <c:pt idx="186">
                  <c:v>299.793620794395</c:v>
                </c:pt>
                <c:pt idx="187">
                  <c:v>299.90648993903989</c:v>
                </c:pt>
                <c:pt idx="188">
                  <c:v>300.52973582640499</c:v>
                </c:pt>
                <c:pt idx="189">
                  <c:v>301.13221181562773</c:v>
                </c:pt>
                <c:pt idx="190">
                  <c:v>302.22947822314535</c:v>
                </c:pt>
                <c:pt idx="191">
                  <c:v>302.27075539822556</c:v>
                </c:pt>
              </c:numCache>
            </c:numRef>
          </c:xVal>
          <c:yVal>
            <c:numRef>
              <c:f>Sheet1!$G$2:$G$193</c:f>
              <c:numCache>
                <c:formatCode>0.00</c:formatCode>
                <c:ptCount val="192"/>
                <c:pt idx="0">
                  <c:v>0.66939468250796441</c:v>
                </c:pt>
                <c:pt idx="1">
                  <c:v>0.57721971863140376</c:v>
                </c:pt>
                <c:pt idx="2">
                  <c:v>9.8143016836391608E-2</c:v>
                </c:pt>
                <c:pt idx="3">
                  <c:v>0.11570308483738925</c:v>
                </c:pt>
                <c:pt idx="4">
                  <c:v>0.39128235683248197</c:v>
                </c:pt>
                <c:pt idx="5">
                  <c:v>0.57209778512657572</c:v>
                </c:pt>
                <c:pt idx="6">
                  <c:v>0.50862438900156082</c:v>
                </c:pt>
                <c:pt idx="7">
                  <c:v>1.4083798377993733</c:v>
                </c:pt>
                <c:pt idx="8">
                  <c:v>0.96438036650641945</c:v>
                </c:pt>
                <c:pt idx="9">
                  <c:v>1.3195928553096881</c:v>
                </c:pt>
                <c:pt idx="10">
                  <c:v>0.37152549721262668</c:v>
                </c:pt>
                <c:pt idx="11">
                  <c:v>0.87851427269202542</c:v>
                </c:pt>
                <c:pt idx="12">
                  <c:v>1.740528238945108</c:v>
                </c:pt>
                <c:pt idx="13">
                  <c:v>1.6585066129174511</c:v>
                </c:pt>
                <c:pt idx="14">
                  <c:v>1.3414419856448918</c:v>
                </c:pt>
                <c:pt idx="15">
                  <c:v>1.6089092362757664</c:v>
                </c:pt>
                <c:pt idx="16">
                  <c:v>1.5780398373482774</c:v>
                </c:pt>
                <c:pt idx="17">
                  <c:v>2.1061081878747219</c:v>
                </c:pt>
                <c:pt idx="18">
                  <c:v>1.1632698690307579</c:v>
                </c:pt>
                <c:pt idx="19">
                  <c:v>1.9310982997062787</c:v>
                </c:pt>
                <c:pt idx="20">
                  <c:v>1.0926246718281951</c:v>
                </c:pt>
                <c:pt idx="21">
                  <c:v>1.7134436194615366</c:v>
                </c:pt>
                <c:pt idx="22">
                  <c:v>1.7805299620687376</c:v>
                </c:pt>
                <c:pt idx="23">
                  <c:v>1.7076815403431373</c:v>
                </c:pt>
                <c:pt idx="24">
                  <c:v>1.5599091370631812</c:v>
                </c:pt>
                <c:pt idx="25">
                  <c:v>1.8838390741019999</c:v>
                </c:pt>
                <c:pt idx="26">
                  <c:v>2.329695214567796</c:v>
                </c:pt>
                <c:pt idx="27">
                  <c:v>1.488699384529963</c:v>
                </c:pt>
                <c:pt idx="28">
                  <c:v>2.130857472080868</c:v>
                </c:pt>
                <c:pt idx="29">
                  <c:v>1.8177452697644196</c:v>
                </c:pt>
                <c:pt idx="30">
                  <c:v>1.9869953111263394</c:v>
                </c:pt>
                <c:pt idx="31">
                  <c:v>1.2197229940922529</c:v>
                </c:pt>
                <c:pt idx="32">
                  <c:v>2.1829987947921436</c:v>
                </c:pt>
                <c:pt idx="33">
                  <c:v>2.0904915630911751</c:v>
                </c:pt>
                <c:pt idx="34">
                  <c:v>1.8750779602239536</c:v>
                </c:pt>
                <c:pt idx="35">
                  <c:v>1.2228927501804503</c:v>
                </c:pt>
                <c:pt idx="36">
                  <c:v>2.1462229961087145</c:v>
                </c:pt>
                <c:pt idx="37">
                  <c:v>1.6809797150833479</c:v>
                </c:pt>
                <c:pt idx="38">
                  <c:v>1.8441551743743412</c:v>
                </c:pt>
                <c:pt idx="39">
                  <c:v>2.3172787639803123</c:v>
                </c:pt>
                <c:pt idx="40">
                  <c:v>1.406721712049678</c:v>
                </c:pt>
                <c:pt idx="41">
                  <c:v>2.4654676292484221</c:v>
                </c:pt>
                <c:pt idx="42">
                  <c:v>2.0119028740632769</c:v>
                </c:pt>
                <c:pt idx="43">
                  <c:v>1.8059597057012791</c:v>
                </c:pt>
                <c:pt idx="44">
                  <c:v>1.8414397852512778</c:v>
                </c:pt>
                <c:pt idx="45">
                  <c:v>2.0111753320671255</c:v>
                </c:pt>
                <c:pt idx="46">
                  <c:v>1.4684296862353226</c:v>
                </c:pt>
                <c:pt idx="47">
                  <c:v>2.182225544938678</c:v>
                </c:pt>
                <c:pt idx="48">
                  <c:v>2.1977820002648878</c:v>
                </c:pt>
                <c:pt idx="49">
                  <c:v>2.0578524728970367</c:v>
                </c:pt>
                <c:pt idx="50">
                  <c:v>2.0000186113669698</c:v>
                </c:pt>
                <c:pt idx="51">
                  <c:v>2.8646843510821474</c:v>
                </c:pt>
                <c:pt idx="52">
                  <c:v>2.1994119801189473</c:v>
                </c:pt>
                <c:pt idx="53">
                  <c:v>2.0111377681951521</c:v>
                </c:pt>
                <c:pt idx="54">
                  <c:v>1.3917062338915023</c:v>
                </c:pt>
                <c:pt idx="55">
                  <c:v>1.4560996985206465</c:v>
                </c:pt>
                <c:pt idx="56">
                  <c:v>2.7755299839078824</c:v>
                </c:pt>
                <c:pt idx="57">
                  <c:v>2.2873464779839594</c:v>
                </c:pt>
                <c:pt idx="58">
                  <c:v>1.8255452316494569</c:v>
                </c:pt>
                <c:pt idx="59">
                  <c:v>1.9431578471098436</c:v>
                </c:pt>
                <c:pt idx="60">
                  <c:v>2.2378081995698391</c:v>
                </c:pt>
                <c:pt idx="61">
                  <c:v>1.7524229390767372</c:v>
                </c:pt>
                <c:pt idx="62">
                  <c:v>2.3066718145245804</c:v>
                </c:pt>
                <c:pt idx="63">
                  <c:v>1.5470244461469143</c:v>
                </c:pt>
                <c:pt idx="64">
                  <c:v>1.3182029963222686</c:v>
                </c:pt>
                <c:pt idx="65">
                  <c:v>1.8316190674990378</c:v>
                </c:pt>
                <c:pt idx="66">
                  <c:v>2.1727321432153577</c:v>
                </c:pt>
                <c:pt idx="67">
                  <c:v>1.9039418163754127</c:v>
                </c:pt>
                <c:pt idx="68">
                  <c:v>1.8206821583438479</c:v>
                </c:pt>
                <c:pt idx="69">
                  <c:v>2.4962490082877884</c:v>
                </c:pt>
                <c:pt idx="70">
                  <c:v>2.8535162040162318</c:v>
                </c:pt>
                <c:pt idx="71">
                  <c:v>2.3503316924124351</c:v>
                </c:pt>
                <c:pt idx="72">
                  <c:v>1.4756111106720438</c:v>
                </c:pt>
                <c:pt idx="73">
                  <c:v>2.0969596067162315</c:v>
                </c:pt>
                <c:pt idx="74">
                  <c:v>2.8318039294562785</c:v>
                </c:pt>
                <c:pt idx="75">
                  <c:v>1.8406081358476865</c:v>
                </c:pt>
                <c:pt idx="76">
                  <c:v>2.1981000295172906</c:v>
                </c:pt>
                <c:pt idx="77">
                  <c:v>2.341554320987024</c:v>
                </c:pt>
                <c:pt idx="78">
                  <c:v>2.1628496297509079</c:v>
                </c:pt>
                <c:pt idx="79">
                  <c:v>2.6015887267096338</c:v>
                </c:pt>
                <c:pt idx="80">
                  <c:v>1.7364090613506904</c:v>
                </c:pt>
                <c:pt idx="81">
                  <c:v>2.5917967574261098</c:v>
                </c:pt>
                <c:pt idx="82">
                  <c:v>2.4154572005804043</c:v>
                </c:pt>
                <c:pt idx="83">
                  <c:v>2.38376385417244</c:v>
                </c:pt>
                <c:pt idx="84">
                  <c:v>3.1893227973155884</c:v>
                </c:pt>
                <c:pt idx="85">
                  <c:v>2.5756452004397667</c:v>
                </c:pt>
                <c:pt idx="86">
                  <c:v>1.8069623655102987</c:v>
                </c:pt>
                <c:pt idx="87">
                  <c:v>2.0862763784848024</c:v>
                </c:pt>
                <c:pt idx="88">
                  <c:v>1.8157561667635678</c:v>
                </c:pt>
                <c:pt idx="89">
                  <c:v>2.5362706475929571</c:v>
                </c:pt>
                <c:pt idx="90">
                  <c:v>3.1471446519153568</c:v>
                </c:pt>
                <c:pt idx="91">
                  <c:v>2.4818410838170704</c:v>
                </c:pt>
                <c:pt idx="92">
                  <c:v>1.8423335531301048</c:v>
                </c:pt>
                <c:pt idx="93">
                  <c:v>2.662871371063936</c:v>
                </c:pt>
                <c:pt idx="94">
                  <c:v>2.2270319068670985</c:v>
                </c:pt>
                <c:pt idx="95">
                  <c:v>0.57926706602249634</c:v>
                </c:pt>
                <c:pt idx="96">
                  <c:v>1.5047580808657945</c:v>
                </c:pt>
                <c:pt idx="97">
                  <c:v>2.3985263760913633</c:v>
                </c:pt>
                <c:pt idx="98">
                  <c:v>2.1339112051551137</c:v>
                </c:pt>
                <c:pt idx="99">
                  <c:v>2.2432583471473122</c:v>
                </c:pt>
                <c:pt idx="100">
                  <c:v>1.7897085133552753</c:v>
                </c:pt>
                <c:pt idx="101">
                  <c:v>1.797149298486471</c:v>
                </c:pt>
                <c:pt idx="102">
                  <c:v>2.0519560319274781</c:v>
                </c:pt>
                <c:pt idx="103">
                  <c:v>2.7836798671993033</c:v>
                </c:pt>
                <c:pt idx="104">
                  <c:v>2.419868002756886</c:v>
                </c:pt>
                <c:pt idx="105">
                  <c:v>2.8434391588465773</c:v>
                </c:pt>
                <c:pt idx="106">
                  <c:v>3.0361573179919685</c:v>
                </c:pt>
                <c:pt idx="107">
                  <c:v>2.6866606377853706</c:v>
                </c:pt>
                <c:pt idx="108">
                  <c:v>2.6210903002205859</c:v>
                </c:pt>
                <c:pt idx="109">
                  <c:v>2.6122529609101131</c:v>
                </c:pt>
                <c:pt idx="110">
                  <c:v>2.9103295210903286</c:v>
                </c:pt>
                <c:pt idx="111">
                  <c:v>3.1260687344541278</c:v>
                </c:pt>
                <c:pt idx="112">
                  <c:v>2.1151627670568325</c:v>
                </c:pt>
                <c:pt idx="113">
                  <c:v>2.9016607370250562</c:v>
                </c:pt>
                <c:pt idx="114">
                  <c:v>3.4014113717342136</c:v>
                </c:pt>
                <c:pt idx="115">
                  <c:v>3.6015144059365718</c:v>
                </c:pt>
                <c:pt idx="116">
                  <c:v>3.5925710588108193</c:v>
                </c:pt>
                <c:pt idx="117">
                  <c:v>2.8764505111939687</c:v>
                </c:pt>
                <c:pt idx="118">
                  <c:v>2.9784490114163962</c:v>
                </c:pt>
                <c:pt idx="119">
                  <c:v>2.1922753320589918</c:v>
                </c:pt>
                <c:pt idx="120">
                  <c:v>2.2647234565202989</c:v>
                </c:pt>
                <c:pt idx="121">
                  <c:v>0.98084631313643711</c:v>
                </c:pt>
                <c:pt idx="122">
                  <c:v>3.408955316627873</c:v>
                </c:pt>
                <c:pt idx="123">
                  <c:v>3.5609829592914117</c:v>
                </c:pt>
                <c:pt idx="124">
                  <c:v>3.2425631827433521</c:v>
                </c:pt>
                <c:pt idx="125">
                  <c:v>2.807752848490257</c:v>
                </c:pt>
                <c:pt idx="126">
                  <c:v>2.66169453979726</c:v>
                </c:pt>
                <c:pt idx="127">
                  <c:v>1.8270598679726791</c:v>
                </c:pt>
                <c:pt idx="128">
                  <c:v>2.1456270510437454</c:v>
                </c:pt>
                <c:pt idx="129">
                  <c:v>2.5150991247056695</c:v>
                </c:pt>
                <c:pt idx="130">
                  <c:v>2.7945132960721923</c:v>
                </c:pt>
                <c:pt idx="131">
                  <c:v>2.1597514508660254</c:v>
                </c:pt>
                <c:pt idx="132">
                  <c:v>1.297138780660184</c:v>
                </c:pt>
                <c:pt idx="133">
                  <c:v>2.7472397604453023</c:v>
                </c:pt>
                <c:pt idx="134">
                  <c:v>2.2713562362036046</c:v>
                </c:pt>
                <c:pt idx="135">
                  <c:v>2.4562496368812821</c:v>
                </c:pt>
                <c:pt idx="136">
                  <c:v>2.5553316298699826</c:v>
                </c:pt>
                <c:pt idx="137">
                  <c:v>3.7551613001670674</c:v>
                </c:pt>
                <c:pt idx="138">
                  <c:v>2.6207263722927943</c:v>
                </c:pt>
                <c:pt idx="139">
                  <c:v>2.4910831472553396</c:v>
                </c:pt>
                <c:pt idx="140">
                  <c:v>2.5175646170417352</c:v>
                </c:pt>
                <c:pt idx="141">
                  <c:v>2.5079666659964994</c:v>
                </c:pt>
                <c:pt idx="142">
                  <c:v>2.4334784981238218</c:v>
                </c:pt>
                <c:pt idx="143">
                  <c:v>2.7346217490090705</c:v>
                </c:pt>
                <c:pt idx="144">
                  <c:v>3.0050570218635482</c:v>
                </c:pt>
                <c:pt idx="145">
                  <c:v>3.3917321352418566</c:v>
                </c:pt>
                <c:pt idx="146">
                  <c:v>3.8965634206891435</c:v>
                </c:pt>
                <c:pt idx="147">
                  <c:v>3.5452410883256755</c:v>
                </c:pt>
                <c:pt idx="148">
                  <c:v>2.709873807928564</c:v>
                </c:pt>
                <c:pt idx="149">
                  <c:v>2.4216831811888442</c:v>
                </c:pt>
                <c:pt idx="150">
                  <c:v>3.9058597035845648</c:v>
                </c:pt>
                <c:pt idx="151">
                  <c:v>3.6248055635570897</c:v>
                </c:pt>
                <c:pt idx="152">
                  <c:v>3.5879256949930798</c:v>
                </c:pt>
                <c:pt idx="153">
                  <c:v>2.6076630116453101</c:v>
                </c:pt>
                <c:pt idx="154">
                  <c:v>3.1317069958170478</c:v>
                </c:pt>
                <c:pt idx="155">
                  <c:v>3.0632231083408588</c:v>
                </c:pt>
                <c:pt idx="156">
                  <c:v>2.8688902681548698</c:v>
                </c:pt>
                <c:pt idx="157">
                  <c:v>3.4115235026297777</c:v>
                </c:pt>
                <c:pt idx="158">
                  <c:v>2.1161020286006851</c:v>
                </c:pt>
                <c:pt idx="159">
                  <c:v>2.6531984853295931</c:v>
                </c:pt>
                <c:pt idx="160">
                  <c:v>2.8093788550617083</c:v>
                </c:pt>
                <c:pt idx="161">
                  <c:v>4.250473439628454</c:v>
                </c:pt>
                <c:pt idx="162">
                  <c:v>3.3407628228485504</c:v>
                </c:pt>
                <c:pt idx="163">
                  <c:v>2.5248168285143859</c:v>
                </c:pt>
                <c:pt idx="164">
                  <c:v>2.6948730705599879</c:v>
                </c:pt>
                <c:pt idx="165">
                  <c:v>2.503617991696617</c:v>
                </c:pt>
                <c:pt idx="166">
                  <c:v>3.0450561042741944</c:v>
                </c:pt>
                <c:pt idx="167">
                  <c:v>2.5582887067971436</c:v>
                </c:pt>
                <c:pt idx="168">
                  <c:v>2.3394412521430561</c:v>
                </c:pt>
                <c:pt idx="169">
                  <c:v>5.2573972225988364</c:v>
                </c:pt>
                <c:pt idx="170">
                  <c:v>2.8719240996992355</c:v>
                </c:pt>
                <c:pt idx="171">
                  <c:v>2.3762231316531697</c:v>
                </c:pt>
                <c:pt idx="172">
                  <c:v>1.9293833207762541</c:v>
                </c:pt>
                <c:pt idx="173">
                  <c:v>1.8793388823201931</c:v>
                </c:pt>
                <c:pt idx="174">
                  <c:v>2.3182048223315719</c:v>
                </c:pt>
                <c:pt idx="175">
                  <c:v>2.4879313129884273</c:v>
                </c:pt>
                <c:pt idx="176">
                  <c:v>2.4261394410608998</c:v>
                </c:pt>
                <c:pt idx="177">
                  <c:v>2.5842967176985048</c:v>
                </c:pt>
                <c:pt idx="178">
                  <c:v>2.4952685128221712</c:v>
                </c:pt>
                <c:pt idx="179">
                  <c:v>2.2072068206977855</c:v>
                </c:pt>
                <c:pt idx="180">
                  <c:v>2.1403759071634818</c:v>
                </c:pt>
                <c:pt idx="181">
                  <c:v>2.5887697604323079</c:v>
                </c:pt>
                <c:pt idx="182">
                  <c:v>1.9551222299841058</c:v>
                </c:pt>
                <c:pt idx="183">
                  <c:v>2.0824140535705902</c:v>
                </c:pt>
                <c:pt idx="184">
                  <c:v>2.6470687174815386</c:v>
                </c:pt>
                <c:pt idx="185">
                  <c:v>1.769920165972775</c:v>
                </c:pt>
                <c:pt idx="186">
                  <c:v>2.7071336705650979</c:v>
                </c:pt>
                <c:pt idx="187">
                  <c:v>2.0391093149901094</c:v>
                </c:pt>
                <c:pt idx="188">
                  <c:v>2.9718253249920381</c:v>
                </c:pt>
                <c:pt idx="189">
                  <c:v>2.2384802047414718</c:v>
                </c:pt>
                <c:pt idx="190">
                  <c:v>2.0272342487479276</c:v>
                </c:pt>
                <c:pt idx="191">
                  <c:v>1.9985599213675833</c:v>
                </c:pt>
              </c:numCache>
            </c:numRef>
          </c:yVal>
          <c:smooth val="0"/>
        </c:ser>
        <c:ser>
          <c:idx val="0"/>
          <c:order val="0"/>
          <c:tx>
            <c:strRef>
              <c:f>Sheet1!$J$1</c:f>
              <c:strCache>
                <c:ptCount val="1"/>
              </c:strCache>
            </c:strRef>
          </c:tx>
          <c:spPr>
            <a:ln w="28575">
              <a:noFill/>
            </a:ln>
          </c:spPr>
          <c:marker>
            <c:spPr>
              <a:solidFill>
                <a:srgbClr val="FFFF00"/>
              </a:solidFill>
              <a:ln>
                <a:noFill/>
              </a:ln>
            </c:spPr>
          </c:marker>
          <c:xVal>
            <c:numRef>
              <c:f>Sheet1!$H$2:$H$193</c:f>
              <c:numCache>
                <c:formatCode>General</c:formatCode>
                <c:ptCount val="192"/>
                <c:pt idx="0" formatCode="0.0">
                  <c:v>77.847674745684188</c:v>
                </c:pt>
                <c:pt idx="12" formatCode="0.0">
                  <c:v>110.77745433847427</c:v>
                </c:pt>
                <c:pt idx="30" formatCode="0.0">
                  <c:v>147.32094711502165</c:v>
                </c:pt>
                <c:pt idx="54" formatCode="0.0">
                  <c:v>182.89804314221558</c:v>
                </c:pt>
                <c:pt idx="84" formatCode="0.0">
                  <c:v>218.76204276482159</c:v>
                </c:pt>
                <c:pt idx="120" formatCode="0.0">
                  <c:v>253.97746904402206</c:v>
                </c:pt>
                <c:pt idx="162" formatCode="0.0">
                  <c:v>288.87385241545161</c:v>
                </c:pt>
              </c:numCache>
            </c:numRef>
          </c:xVal>
          <c:yVal>
            <c:numRef>
              <c:f>Sheet1!$J$2:$J$193</c:f>
              <c:numCache>
                <c:formatCode>General</c:formatCode>
                <c:ptCount val="192"/>
                <c:pt idx="0" formatCode="0.00">
                  <c:v>0.6562381552744917</c:v>
                </c:pt>
                <c:pt idx="12" formatCode="0.00">
                  <c:v>1.7018293118640604</c:v>
                </c:pt>
                <c:pt idx="30" formatCode="0.00">
                  <c:v>1.9621260615222176</c:v>
                </c:pt>
                <c:pt idx="54" formatCode="0.00">
                  <c:v>2.0982363440680158</c:v>
                </c:pt>
                <c:pt idx="84" formatCode="0.00">
                  <c:v>2.4880286871788879</c:v>
                </c:pt>
                <c:pt idx="120" formatCode="0.00">
                  <c:v>2.8037711693760619</c:v>
                </c:pt>
                <c:pt idx="162" formatCode="0.00">
                  <c:v>2.5002061527163337</c:v>
                </c:pt>
              </c:numCache>
            </c:numRef>
          </c:yVal>
          <c:smooth val="0"/>
        </c:ser>
        <c:dLbls>
          <c:showLegendKey val="0"/>
          <c:showVal val="0"/>
          <c:showCatName val="0"/>
          <c:showSerName val="0"/>
          <c:showPercent val="0"/>
          <c:showBubbleSize val="0"/>
        </c:dLbls>
        <c:axId val="42108800"/>
        <c:axId val="42115072"/>
      </c:scatterChart>
      <c:valAx>
        <c:axId val="42108800"/>
        <c:scaling>
          <c:orientation val="minMax"/>
          <c:max val="310"/>
          <c:min val="50"/>
        </c:scaling>
        <c:delete val="0"/>
        <c:axPos val="b"/>
        <c:numFmt formatCode="0" sourceLinked="0"/>
        <c:majorTickMark val="out"/>
        <c:minorTickMark val="none"/>
        <c:tickLblPos val="nextTo"/>
        <c:crossAx val="42115072"/>
        <c:crosses val="autoZero"/>
        <c:crossBetween val="midCat"/>
      </c:valAx>
      <c:valAx>
        <c:axId val="42115072"/>
        <c:scaling>
          <c:orientation val="minMax"/>
        </c:scaling>
        <c:delete val="0"/>
        <c:axPos val="l"/>
        <c:majorGridlines/>
        <c:numFmt formatCode="0" sourceLinked="0"/>
        <c:majorTickMark val="out"/>
        <c:minorTickMark val="none"/>
        <c:tickLblPos val="nextTo"/>
        <c:crossAx val="42108800"/>
        <c:crosses val="autoZero"/>
        <c:crossBetween val="midCat"/>
      </c:valAx>
    </c:plotArea>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smtClean="0"/>
              <a:t>Bernd A15%</a:t>
            </a:r>
            <a:endParaRPr lang="en-US" dirty="0"/>
          </a:p>
        </c:rich>
      </c:tx>
      <c:layout/>
      <c:overlay val="0"/>
    </c:title>
    <c:autoTitleDeleted val="0"/>
    <c:plotArea>
      <c:layout/>
      <c:scatterChart>
        <c:scatterStyle val="lineMarker"/>
        <c:varyColors val="0"/>
        <c:ser>
          <c:idx val="1"/>
          <c:order val="1"/>
          <c:tx>
            <c:strRef>
              <c:f>Results!$K$1</c:f>
              <c:strCache>
                <c:ptCount val="1"/>
                <c:pt idx="0">
                  <c:v>A15%</c:v>
                </c:pt>
              </c:strCache>
            </c:strRef>
          </c:tx>
          <c:spPr>
            <a:ln w="28575">
              <a:noFill/>
            </a:ln>
          </c:spPr>
          <c:marker>
            <c:spPr>
              <a:solidFill>
                <a:schemeClr val="accent1"/>
              </a:solidFill>
              <a:ln>
                <a:noFill/>
              </a:ln>
            </c:spPr>
          </c:marker>
          <c:xVal>
            <c:numRef>
              <c:f>Results!$H$2:$H$386</c:f>
              <c:numCache>
                <c:formatCode>0.00</c:formatCode>
                <c:ptCount val="385"/>
                <c:pt idx="0">
                  <c:v>2.7071336705650979</c:v>
                </c:pt>
                <c:pt idx="1">
                  <c:v>2.8719240996992355</c:v>
                </c:pt>
                <c:pt idx="2">
                  <c:v>1.9293833207762541</c:v>
                </c:pt>
                <c:pt idx="3">
                  <c:v>2.6470687174815386</c:v>
                </c:pt>
                <c:pt idx="4">
                  <c:v>2.709873807928564</c:v>
                </c:pt>
                <c:pt idx="5">
                  <c:v>2.5582887067971436</c:v>
                </c:pt>
                <c:pt idx="6">
                  <c:v>2.4910831472553396</c:v>
                </c:pt>
                <c:pt idx="7">
                  <c:v>2.4216831811888442</c:v>
                </c:pt>
                <c:pt idx="8">
                  <c:v>1.8793388823201931</c:v>
                </c:pt>
                <c:pt idx="9">
                  <c:v>3.5925710588108193</c:v>
                </c:pt>
                <c:pt idx="10">
                  <c:v>2.1456270510437454</c:v>
                </c:pt>
                <c:pt idx="11">
                  <c:v>4.250473439628454</c:v>
                </c:pt>
                <c:pt idx="12">
                  <c:v>2.0824140535705902</c:v>
                </c:pt>
                <c:pt idx="13">
                  <c:v>2.4562496368812821</c:v>
                </c:pt>
                <c:pt idx="14">
                  <c:v>2.8434391588465773</c:v>
                </c:pt>
                <c:pt idx="15">
                  <c:v>2.1597514508660254</c:v>
                </c:pt>
                <c:pt idx="16">
                  <c:v>2.6210903002205859</c:v>
                </c:pt>
                <c:pt idx="17">
                  <c:v>2.3985263760913633</c:v>
                </c:pt>
                <c:pt idx="18">
                  <c:v>2.6531984853295931</c:v>
                </c:pt>
                <c:pt idx="19">
                  <c:v>2.5079666659964994</c:v>
                </c:pt>
                <c:pt idx="20">
                  <c:v>2.2270319068670985</c:v>
                </c:pt>
                <c:pt idx="21">
                  <c:v>1.7364090613506904</c:v>
                </c:pt>
                <c:pt idx="22">
                  <c:v>2.9784490114163962</c:v>
                </c:pt>
                <c:pt idx="23">
                  <c:v>2.3762231316531697</c:v>
                </c:pt>
                <c:pt idx="24">
                  <c:v>3.3917321352418566</c:v>
                </c:pt>
                <c:pt idx="25">
                  <c:v>1.797149298486471</c:v>
                </c:pt>
                <c:pt idx="26">
                  <c:v>1.4756111106720438</c:v>
                </c:pt>
                <c:pt idx="27">
                  <c:v>2.5362706475929571</c:v>
                </c:pt>
                <c:pt idx="28">
                  <c:v>2.4962490082877884</c:v>
                </c:pt>
                <c:pt idx="29">
                  <c:v>2.807752848490257</c:v>
                </c:pt>
                <c:pt idx="30">
                  <c:v>2.6948730705599879</c:v>
                </c:pt>
                <c:pt idx="31">
                  <c:v>2.3066718145245804</c:v>
                </c:pt>
                <c:pt idx="32">
                  <c:v>3.0361573179919685</c:v>
                </c:pt>
                <c:pt idx="33">
                  <c:v>1.769920165972775</c:v>
                </c:pt>
                <c:pt idx="34">
                  <c:v>1.8316190674990378</c:v>
                </c:pt>
                <c:pt idx="35">
                  <c:v>2.0000186113669698</c:v>
                </c:pt>
                <c:pt idx="36">
                  <c:v>2.5756452004397667</c:v>
                </c:pt>
                <c:pt idx="37">
                  <c:v>2.5175646170417352</c:v>
                </c:pt>
                <c:pt idx="38">
                  <c:v>3.4014113717342136</c:v>
                </c:pt>
                <c:pt idx="39">
                  <c:v>2.2873464779839594</c:v>
                </c:pt>
                <c:pt idx="40">
                  <c:v>1.8406081358476865</c:v>
                </c:pt>
                <c:pt idx="41">
                  <c:v>2.0119028740632769</c:v>
                </c:pt>
                <c:pt idx="42">
                  <c:v>2.4818410838170704</c:v>
                </c:pt>
                <c:pt idx="43">
                  <c:v>2.3172787639803123</c:v>
                </c:pt>
                <c:pt idx="44">
                  <c:v>1.6809797150833479</c:v>
                </c:pt>
                <c:pt idx="45">
                  <c:v>3.0050570218635482</c:v>
                </c:pt>
                <c:pt idx="46">
                  <c:v>2.6015887267096338</c:v>
                </c:pt>
                <c:pt idx="47">
                  <c:v>3.5452410883256755</c:v>
                </c:pt>
                <c:pt idx="48">
                  <c:v>1.8414397852512778</c:v>
                </c:pt>
                <c:pt idx="49">
                  <c:v>1.488699384529963</c:v>
                </c:pt>
                <c:pt idx="50">
                  <c:v>1.4560996985206465</c:v>
                </c:pt>
                <c:pt idx="51">
                  <c:v>2.5887697604323079</c:v>
                </c:pt>
                <c:pt idx="52">
                  <c:v>2.7836798671993033</c:v>
                </c:pt>
                <c:pt idx="53">
                  <c:v>2.0519560319274781</c:v>
                </c:pt>
                <c:pt idx="54">
                  <c:v>1.2197229940922529</c:v>
                </c:pt>
                <c:pt idx="55">
                  <c:v>1.0926246718281951</c:v>
                </c:pt>
                <c:pt idx="56">
                  <c:v>2.0578524728970367</c:v>
                </c:pt>
                <c:pt idx="57">
                  <c:v>2.3182048223315719</c:v>
                </c:pt>
                <c:pt idx="58">
                  <c:v>2.7472397604453023</c:v>
                </c:pt>
                <c:pt idx="59">
                  <c:v>2.1727321432153577</c:v>
                </c:pt>
                <c:pt idx="60">
                  <c:v>1.1632698690307579</c:v>
                </c:pt>
                <c:pt idx="61">
                  <c:v>1.6089092362757664</c:v>
                </c:pt>
                <c:pt idx="62">
                  <c:v>1.9039418163754127</c:v>
                </c:pt>
                <c:pt idx="63">
                  <c:v>2.8764505111939687</c:v>
                </c:pt>
                <c:pt idx="64">
                  <c:v>1.8750779602239536</c:v>
                </c:pt>
                <c:pt idx="65">
                  <c:v>0.96438036650641945</c:v>
                </c:pt>
                <c:pt idx="66">
                  <c:v>1.8838390741019999</c:v>
                </c:pt>
                <c:pt idx="67">
                  <c:v>3.0450561042741944</c:v>
                </c:pt>
                <c:pt idx="68">
                  <c:v>1.8157561667635678</c:v>
                </c:pt>
                <c:pt idx="69">
                  <c:v>2.1628496297509079</c:v>
                </c:pt>
                <c:pt idx="70">
                  <c:v>1.740528238945108</c:v>
                </c:pt>
                <c:pt idx="71">
                  <c:v>0.11570308483738925</c:v>
                </c:pt>
                <c:pt idx="72">
                  <c:v>1.2228927501804503</c:v>
                </c:pt>
                <c:pt idx="73">
                  <c:v>3.9058597035845648</c:v>
                </c:pt>
                <c:pt idx="74">
                  <c:v>0.98084631313643711</c:v>
                </c:pt>
                <c:pt idx="75">
                  <c:v>2.1977820002648878</c:v>
                </c:pt>
                <c:pt idx="76">
                  <c:v>0.66939468250796441</c:v>
                </c:pt>
                <c:pt idx="77">
                  <c:v>1.4083798377993733</c:v>
                </c:pt>
                <c:pt idx="78">
                  <c:v>1.3917062338915023</c:v>
                </c:pt>
                <c:pt idx="79">
                  <c:v>2.419868002756886</c:v>
                </c:pt>
                <c:pt idx="80">
                  <c:v>3.4115235026297777</c:v>
                </c:pt>
                <c:pt idx="81">
                  <c:v>1.5599091370631812</c:v>
                </c:pt>
                <c:pt idx="82">
                  <c:v>1.3414419856448918</c:v>
                </c:pt>
                <c:pt idx="83">
                  <c:v>2.9718253249920381</c:v>
                </c:pt>
                <c:pt idx="84">
                  <c:v>2.38376385417244</c:v>
                </c:pt>
                <c:pt idx="85">
                  <c:v>1.8206821583438479</c:v>
                </c:pt>
                <c:pt idx="86">
                  <c:v>0.50862438900156082</c:v>
                </c:pt>
                <c:pt idx="87">
                  <c:v>1.9869953111263394</c:v>
                </c:pt>
                <c:pt idx="88">
                  <c:v>2.6207263722927943</c:v>
                </c:pt>
                <c:pt idx="89">
                  <c:v>3.6015144059365718</c:v>
                </c:pt>
                <c:pt idx="90">
                  <c:v>2.1462229961087145</c:v>
                </c:pt>
                <c:pt idx="91">
                  <c:v>9.8143016836391608E-2</c:v>
                </c:pt>
                <c:pt idx="92">
                  <c:v>2.7755299839078824</c:v>
                </c:pt>
                <c:pt idx="93">
                  <c:v>2.662871371063936</c:v>
                </c:pt>
                <c:pt idx="94">
                  <c:v>2.503617991696617</c:v>
                </c:pt>
                <c:pt idx="95">
                  <c:v>1.6585066129174511</c:v>
                </c:pt>
                <c:pt idx="96">
                  <c:v>1.5780398373482774</c:v>
                </c:pt>
                <c:pt idx="97">
                  <c:v>2.4261394410608998</c:v>
                </c:pt>
                <c:pt idx="98">
                  <c:v>3.1471446519153568</c:v>
                </c:pt>
                <c:pt idx="99">
                  <c:v>1.8255452316494569</c:v>
                </c:pt>
                <c:pt idx="100">
                  <c:v>0.57721971863140376</c:v>
                </c:pt>
                <c:pt idx="101">
                  <c:v>1.8270598679726791</c:v>
                </c:pt>
                <c:pt idx="102">
                  <c:v>2.4654676292484221</c:v>
                </c:pt>
                <c:pt idx="103">
                  <c:v>2.5553316298699826</c:v>
                </c:pt>
                <c:pt idx="104">
                  <c:v>2.1829987947921436</c:v>
                </c:pt>
                <c:pt idx="105">
                  <c:v>0.37152549721262668</c:v>
                </c:pt>
                <c:pt idx="106">
                  <c:v>1.9985599213675833</c:v>
                </c:pt>
                <c:pt idx="107">
                  <c:v>2.0862763784848024</c:v>
                </c:pt>
                <c:pt idx="108">
                  <c:v>2.3503316924124351</c:v>
                </c:pt>
                <c:pt idx="109">
                  <c:v>2.1061081878747219</c:v>
                </c:pt>
                <c:pt idx="110">
                  <c:v>2.5248168285143859</c:v>
                </c:pt>
                <c:pt idx="111">
                  <c:v>2.130857472080868</c:v>
                </c:pt>
                <c:pt idx="112">
                  <c:v>3.1260687344541278</c:v>
                </c:pt>
                <c:pt idx="113">
                  <c:v>1.9431578471098436</c:v>
                </c:pt>
                <c:pt idx="114">
                  <c:v>1.3195928553096881</c:v>
                </c:pt>
                <c:pt idx="115">
                  <c:v>3.2425631827433521</c:v>
                </c:pt>
                <c:pt idx="116">
                  <c:v>0.57209778512657572</c:v>
                </c:pt>
                <c:pt idx="117">
                  <c:v>3.1317069958170478</c:v>
                </c:pt>
                <c:pt idx="118">
                  <c:v>2.1994119801189473</c:v>
                </c:pt>
                <c:pt idx="119">
                  <c:v>1.406721712049678</c:v>
                </c:pt>
                <c:pt idx="120">
                  <c:v>0.39128235683248197</c:v>
                </c:pt>
                <c:pt idx="121">
                  <c:v>1.7805299620687376</c:v>
                </c:pt>
                <c:pt idx="122">
                  <c:v>0.57926706602249634</c:v>
                </c:pt>
                <c:pt idx="123">
                  <c:v>3.1893227973155884</c:v>
                </c:pt>
                <c:pt idx="124">
                  <c:v>2.329695214567796</c:v>
                </c:pt>
                <c:pt idx="125">
                  <c:v>5.2573972225988364</c:v>
                </c:pt>
                <c:pt idx="126">
                  <c:v>0.87851427269202542</c:v>
                </c:pt>
                <c:pt idx="127">
                  <c:v>1.4684296862353226</c:v>
                </c:pt>
                <c:pt idx="128">
                  <c:v>2.5150991247056695</c:v>
                </c:pt>
                <c:pt idx="129">
                  <c:v>2.8535162040162318</c:v>
                </c:pt>
                <c:pt idx="130">
                  <c:v>1.9310982997062787</c:v>
                </c:pt>
                <c:pt idx="131">
                  <c:v>3.7551613001670674</c:v>
                </c:pt>
                <c:pt idx="132">
                  <c:v>2.1403759071634818</c:v>
                </c:pt>
                <c:pt idx="133">
                  <c:v>1.7076815403431373</c:v>
                </c:pt>
                <c:pt idx="134">
                  <c:v>2.341554320987024</c:v>
                </c:pt>
                <c:pt idx="135">
                  <c:v>2.8646843510821474</c:v>
                </c:pt>
                <c:pt idx="136">
                  <c:v>1.7134436194615366</c:v>
                </c:pt>
                <c:pt idx="137">
                  <c:v>1.8441551743743412</c:v>
                </c:pt>
                <c:pt idx="138">
                  <c:v>2.9103295210903286</c:v>
                </c:pt>
                <c:pt idx="139">
                  <c:v>2.9016607370250562</c:v>
                </c:pt>
                <c:pt idx="140">
                  <c:v>2.0391093149901094</c:v>
                </c:pt>
                <c:pt idx="141">
                  <c:v>1.8059597057012791</c:v>
                </c:pt>
                <c:pt idx="142">
                  <c:v>3.0632231083408588</c:v>
                </c:pt>
                <c:pt idx="143">
                  <c:v>1.5470244461469143</c:v>
                </c:pt>
                <c:pt idx="144">
                  <c:v>1.8177452697644196</c:v>
                </c:pt>
                <c:pt idx="145">
                  <c:v>2.5917967574261098</c:v>
                </c:pt>
                <c:pt idx="146">
                  <c:v>2.0904915630911751</c:v>
                </c:pt>
                <c:pt idx="147">
                  <c:v>3.5879256949930798</c:v>
                </c:pt>
                <c:pt idx="148">
                  <c:v>2.182225544938678</c:v>
                </c:pt>
                <c:pt idx="149">
                  <c:v>1.7897085133552753</c:v>
                </c:pt>
                <c:pt idx="150">
                  <c:v>2.8318039294562785</c:v>
                </c:pt>
                <c:pt idx="151">
                  <c:v>2.0111753320671255</c:v>
                </c:pt>
                <c:pt idx="152">
                  <c:v>1.3182029963222686</c:v>
                </c:pt>
                <c:pt idx="153">
                  <c:v>3.5609829592914117</c:v>
                </c:pt>
                <c:pt idx="154">
                  <c:v>2.7346217490090705</c:v>
                </c:pt>
                <c:pt idx="155">
                  <c:v>1.7524229390767372</c:v>
                </c:pt>
                <c:pt idx="156">
                  <c:v>2.0272342487479276</c:v>
                </c:pt>
                <c:pt idx="157">
                  <c:v>1.5047580808657945</c:v>
                </c:pt>
                <c:pt idx="158">
                  <c:v>2.0111377681951521</c:v>
                </c:pt>
                <c:pt idx="159">
                  <c:v>2.1151627670568325</c:v>
                </c:pt>
                <c:pt idx="160">
                  <c:v>2.2378081995698391</c:v>
                </c:pt>
                <c:pt idx="161">
                  <c:v>2.7945132960721923</c:v>
                </c:pt>
                <c:pt idx="162">
                  <c:v>2.5842967176985048</c:v>
                </c:pt>
                <c:pt idx="163">
                  <c:v>2.1981000295172906</c:v>
                </c:pt>
                <c:pt idx="164">
                  <c:v>2.2432583471473122</c:v>
                </c:pt>
                <c:pt idx="165">
                  <c:v>2.0969596067162315</c:v>
                </c:pt>
                <c:pt idx="166">
                  <c:v>2.1339112051551137</c:v>
                </c:pt>
                <c:pt idx="167">
                  <c:v>2.4952685128221712</c:v>
                </c:pt>
                <c:pt idx="168">
                  <c:v>2.6076630116453101</c:v>
                </c:pt>
                <c:pt idx="169">
                  <c:v>1.8069623655102987</c:v>
                </c:pt>
                <c:pt idx="170">
                  <c:v>2.66169453979726</c:v>
                </c:pt>
                <c:pt idx="171">
                  <c:v>2.4154572005804043</c:v>
                </c:pt>
                <c:pt idx="172">
                  <c:v>2.4334784981238218</c:v>
                </c:pt>
                <c:pt idx="173">
                  <c:v>2.8093788550617083</c:v>
                </c:pt>
                <c:pt idx="174">
                  <c:v>1.8423335531301048</c:v>
                </c:pt>
                <c:pt idx="175">
                  <c:v>2.6122529609101131</c:v>
                </c:pt>
                <c:pt idx="176">
                  <c:v>2.2647234565202989</c:v>
                </c:pt>
                <c:pt idx="177">
                  <c:v>1.297138780660184</c:v>
                </c:pt>
                <c:pt idx="178">
                  <c:v>2.6866606377853706</c:v>
                </c:pt>
                <c:pt idx="179">
                  <c:v>2.2384802047414718</c:v>
                </c:pt>
                <c:pt idx="180">
                  <c:v>2.1922753320589918</c:v>
                </c:pt>
                <c:pt idx="181">
                  <c:v>3.3407628228485504</c:v>
                </c:pt>
                <c:pt idx="182">
                  <c:v>3.408955316627873</c:v>
                </c:pt>
                <c:pt idx="183">
                  <c:v>2.3394412521430561</c:v>
                </c:pt>
                <c:pt idx="184">
                  <c:v>2.2713562362036046</c:v>
                </c:pt>
                <c:pt idx="185">
                  <c:v>3.8965634206891435</c:v>
                </c:pt>
                <c:pt idx="186">
                  <c:v>2.8688902681548698</c:v>
                </c:pt>
                <c:pt idx="187">
                  <c:v>2.2072068206977855</c:v>
                </c:pt>
                <c:pt idx="188">
                  <c:v>3.6248055635570897</c:v>
                </c:pt>
                <c:pt idx="189">
                  <c:v>2.1161020286006851</c:v>
                </c:pt>
                <c:pt idx="190">
                  <c:v>2.4879313129884273</c:v>
                </c:pt>
                <c:pt idx="191">
                  <c:v>1.9551222299841058</c:v>
                </c:pt>
              </c:numCache>
            </c:numRef>
          </c:xVal>
          <c:yVal>
            <c:numRef>
              <c:f>Results!$K$2:$K$386</c:f>
              <c:numCache>
                <c:formatCode>0.0%</c:formatCode>
                <c:ptCount val="385"/>
                <c:pt idx="0">
                  <c:v>0.55366979498884694</c:v>
                </c:pt>
                <c:pt idx="1">
                  <c:v>0.57308475112539525</c:v>
                </c:pt>
                <c:pt idx="2">
                  <c:v>0.56099057418210052</c:v>
                </c:pt>
                <c:pt idx="3">
                  <c:v>0.60316581361254329</c:v>
                </c:pt>
                <c:pt idx="4">
                  <c:v>0.56095205926729597</c:v>
                </c:pt>
                <c:pt idx="5">
                  <c:v>0.5095573636794144</c:v>
                </c:pt>
                <c:pt idx="6">
                  <c:v>0.58263731199743862</c:v>
                </c:pt>
                <c:pt idx="7">
                  <c:v>0.55078311637935506</c:v>
                </c:pt>
                <c:pt idx="8">
                  <c:v>0.539980447000596</c:v>
                </c:pt>
                <c:pt idx="9">
                  <c:v>0.55888440818541607</c:v>
                </c:pt>
                <c:pt idx="10">
                  <c:v>0.58925067903775918</c:v>
                </c:pt>
                <c:pt idx="11">
                  <c:v>0.52988978834298317</c:v>
                </c:pt>
                <c:pt idx="12">
                  <c:v>0.54398747526863456</c:v>
                </c:pt>
                <c:pt idx="13">
                  <c:v>0.57159874057850724</c:v>
                </c:pt>
                <c:pt idx="14">
                  <c:v>0.59198406237653245</c:v>
                </c:pt>
                <c:pt idx="15">
                  <c:v>0.55543932169664634</c:v>
                </c:pt>
                <c:pt idx="16">
                  <c:v>0.56903655708455669</c:v>
                </c:pt>
                <c:pt idx="17">
                  <c:v>0.58179429027498852</c:v>
                </c:pt>
                <c:pt idx="18">
                  <c:v>0.60094252401140968</c:v>
                </c:pt>
                <c:pt idx="19">
                  <c:v>0.55352600030208909</c:v>
                </c:pt>
                <c:pt idx="20">
                  <c:v>0.58669449176145427</c:v>
                </c:pt>
                <c:pt idx="21">
                  <c:v>0.58617168928316432</c:v>
                </c:pt>
                <c:pt idx="22">
                  <c:v>0.55751706986678073</c:v>
                </c:pt>
                <c:pt idx="23">
                  <c:v>0.57070540502432709</c:v>
                </c:pt>
                <c:pt idx="24">
                  <c:v>0.55949628260622875</c:v>
                </c:pt>
                <c:pt idx="25">
                  <c:v>0.55741006560508299</c:v>
                </c:pt>
                <c:pt idx="26">
                  <c:v>0.58432108644105418</c:v>
                </c:pt>
                <c:pt idx="27">
                  <c:v>0.55513245933367095</c:v>
                </c:pt>
                <c:pt idx="28">
                  <c:v>0.57497177742850303</c:v>
                </c:pt>
                <c:pt idx="29">
                  <c:v>0.57800053656239803</c:v>
                </c:pt>
                <c:pt idx="30">
                  <c:v>0.57344464614323121</c:v>
                </c:pt>
                <c:pt idx="31">
                  <c:v>0.56476185978539217</c:v>
                </c:pt>
                <c:pt idx="32">
                  <c:v>0.56998435082022492</c:v>
                </c:pt>
                <c:pt idx="33">
                  <c:v>0.59073168268272247</c:v>
                </c:pt>
                <c:pt idx="34">
                  <c:v>0.58180615027098581</c:v>
                </c:pt>
                <c:pt idx="35">
                  <c:v>0.59169895751961987</c:v>
                </c:pt>
                <c:pt idx="36">
                  <c:v>0.55218488748506067</c:v>
                </c:pt>
                <c:pt idx="37">
                  <c:v>0.58063653571262852</c:v>
                </c:pt>
                <c:pt idx="38">
                  <c:v>0.56523033709334658</c:v>
                </c:pt>
                <c:pt idx="39">
                  <c:v>0.57474160884228753</c:v>
                </c:pt>
                <c:pt idx="40">
                  <c:v>0.58625905035305637</c:v>
                </c:pt>
                <c:pt idx="41">
                  <c:v>0.58884998803759425</c:v>
                </c:pt>
                <c:pt idx="42">
                  <c:v>0.59086661478986569</c:v>
                </c:pt>
                <c:pt idx="43">
                  <c:v>0.57544020725817158</c:v>
                </c:pt>
                <c:pt idx="44">
                  <c:v>0.5791118718652688</c:v>
                </c:pt>
                <c:pt idx="45">
                  <c:v>0.56882326808021366</c:v>
                </c:pt>
                <c:pt idx="46">
                  <c:v>0.59321718234760701</c:v>
                </c:pt>
                <c:pt idx="47">
                  <c:v>0.5802176880513108</c:v>
                </c:pt>
                <c:pt idx="48">
                  <c:v>0.59171823750973584</c:v>
                </c:pt>
                <c:pt idx="49">
                  <c:v>0.5988676146856946</c:v>
                </c:pt>
                <c:pt idx="50">
                  <c:v>0.57942402434039275</c:v>
                </c:pt>
                <c:pt idx="51">
                  <c:v>0.55309667382353256</c:v>
                </c:pt>
                <c:pt idx="52">
                  <c:v>0.58756077508369697</c:v>
                </c:pt>
                <c:pt idx="53">
                  <c:v>0.58087644053571941</c:v>
                </c:pt>
                <c:pt idx="54">
                  <c:v>0.57885954696438569</c:v>
                </c:pt>
                <c:pt idx="55">
                  <c:v>0.59711936560454493</c:v>
                </c:pt>
                <c:pt idx="56">
                  <c:v>0.59344839885495104</c:v>
                </c:pt>
                <c:pt idx="57">
                  <c:v>0.57138421374499004</c:v>
                </c:pt>
                <c:pt idx="58">
                  <c:v>0.53715502134259396</c:v>
                </c:pt>
                <c:pt idx="59">
                  <c:v>0.57190244980393679</c:v>
                </c:pt>
                <c:pt idx="60">
                  <c:v>0.60150634579925499</c:v>
                </c:pt>
                <c:pt idx="61">
                  <c:v>0.57548538283693074</c:v>
                </c:pt>
                <c:pt idx="62">
                  <c:v>0.59808030142610702</c:v>
                </c:pt>
                <c:pt idx="63">
                  <c:v>0.57192385925882749</c:v>
                </c:pt>
                <c:pt idx="64">
                  <c:v>0.57842023776765927</c:v>
                </c:pt>
                <c:pt idx="65">
                  <c:v>0.5960911311631869</c:v>
                </c:pt>
                <c:pt idx="66">
                  <c:v>0.59346527410329164</c:v>
                </c:pt>
                <c:pt idx="67">
                  <c:v>0.2834003801657633</c:v>
                </c:pt>
                <c:pt idx="68">
                  <c:v>0.5754277756537175</c:v>
                </c:pt>
                <c:pt idx="69">
                  <c:v>0.58165118637043756</c:v>
                </c:pt>
                <c:pt idx="70">
                  <c:v>0.5904785621963442</c:v>
                </c:pt>
                <c:pt idx="71">
                  <c:v>0.59101185374330034</c:v>
                </c:pt>
                <c:pt idx="72">
                  <c:v>0.58811413028494486</c:v>
                </c:pt>
                <c:pt idx="73">
                  <c:v>0.56449710164953182</c:v>
                </c:pt>
                <c:pt idx="74">
                  <c:v>0.56854304690228441</c:v>
                </c:pt>
                <c:pt idx="75">
                  <c:v>0.5839769297026649</c:v>
                </c:pt>
                <c:pt idx="76">
                  <c:v>0.59681796734609294</c:v>
                </c:pt>
                <c:pt idx="77">
                  <c:v>0.62333314444907739</c:v>
                </c:pt>
                <c:pt idx="78">
                  <c:v>0.55661458212312276</c:v>
                </c:pt>
                <c:pt idx="79">
                  <c:v>0.56972224883530065</c:v>
                </c:pt>
                <c:pt idx="80">
                  <c:v>0.51524325402348337</c:v>
                </c:pt>
                <c:pt idx="81">
                  <c:v>0.58638256115705645</c:v>
                </c:pt>
                <c:pt idx="82">
                  <c:v>0.58785400087945205</c:v>
                </c:pt>
                <c:pt idx="83">
                  <c:v>0.60485451433375281</c:v>
                </c:pt>
                <c:pt idx="84">
                  <c:v>0.57184691457165882</c:v>
                </c:pt>
                <c:pt idx="85">
                  <c:v>0.58073028470173393</c:v>
                </c:pt>
                <c:pt idx="86">
                  <c:v>0.57528045856212628</c:v>
                </c:pt>
                <c:pt idx="87">
                  <c:v>0.55509579628974937</c:v>
                </c:pt>
                <c:pt idx="88">
                  <c:v>0.58168537450307467</c:v>
                </c:pt>
                <c:pt idx="89">
                  <c:v>0.54991394761612788</c:v>
                </c:pt>
                <c:pt idx="90">
                  <c:v>0.56784467044320963</c:v>
                </c:pt>
                <c:pt idx="91">
                  <c:v>0.58112697141091685</c:v>
                </c:pt>
                <c:pt idx="92">
                  <c:v>0.58794318620909558</c:v>
                </c:pt>
                <c:pt idx="93">
                  <c:v>0.572004132197661</c:v>
                </c:pt>
                <c:pt idx="94">
                  <c:v>0.5816275083268857</c:v>
                </c:pt>
                <c:pt idx="95">
                  <c:v>0.59310022349955549</c:v>
                </c:pt>
                <c:pt idx="96">
                  <c:v>0.57761859890986078</c:v>
                </c:pt>
                <c:pt idx="97">
                  <c:v>0.55532279139056784</c:v>
                </c:pt>
                <c:pt idx="98">
                  <c:v>0.54875734293456002</c:v>
                </c:pt>
                <c:pt idx="99">
                  <c:v>0.58016473929814727</c:v>
                </c:pt>
                <c:pt idx="100">
                  <c:v>0.56629280213350108</c:v>
                </c:pt>
                <c:pt idx="101">
                  <c:v>0.54465433851316525</c:v>
                </c:pt>
                <c:pt idx="102">
                  <c:v>0.5635089751263942</c:v>
                </c:pt>
                <c:pt idx="103">
                  <c:v>0.58265505862744693</c:v>
                </c:pt>
                <c:pt idx="104">
                  <c:v>0.57954321542930565</c:v>
                </c:pt>
                <c:pt idx="105">
                  <c:v>0.58438881224053574</c:v>
                </c:pt>
                <c:pt idx="106">
                  <c:v>0.57000180117229549</c:v>
                </c:pt>
                <c:pt idx="107">
                  <c:v>0.58539887357588094</c:v>
                </c:pt>
                <c:pt idx="108">
                  <c:v>0.56602619000260246</c:v>
                </c:pt>
                <c:pt idx="109">
                  <c:v>0.57025816435200805</c:v>
                </c:pt>
                <c:pt idx="110">
                  <c:v>0.46751397399969286</c:v>
                </c:pt>
                <c:pt idx="111">
                  <c:v>0.58256206242590014</c:v>
                </c:pt>
                <c:pt idx="112">
                  <c:v>0.5755984990008014</c:v>
                </c:pt>
                <c:pt idx="113">
                  <c:v>0.57522663583676126</c:v>
                </c:pt>
                <c:pt idx="114">
                  <c:v>0.58306172309997994</c:v>
                </c:pt>
                <c:pt idx="115">
                  <c:v>0.54589408285649699</c:v>
                </c:pt>
                <c:pt idx="116">
                  <c:v>0.5867893805772999</c:v>
                </c:pt>
                <c:pt idx="117">
                  <c:v>0.5415435423809124</c:v>
                </c:pt>
                <c:pt idx="118">
                  <c:v>0.59707476603424114</c:v>
                </c:pt>
                <c:pt idx="119">
                  <c:v>0.58645006259834531</c:v>
                </c:pt>
                <c:pt idx="120">
                  <c:v>0.57444059036323636</c:v>
                </c:pt>
                <c:pt idx="121">
                  <c:v>0.57386014677463448</c:v>
                </c:pt>
                <c:pt idx="122">
                  <c:v>0.55043334820889389</c:v>
                </c:pt>
                <c:pt idx="123">
                  <c:v>0.57225726934308641</c:v>
                </c:pt>
                <c:pt idx="124">
                  <c:v>0.58439792359288167</c:v>
                </c:pt>
                <c:pt idx="125">
                  <c:v>0.45763892608291967</c:v>
                </c:pt>
                <c:pt idx="126">
                  <c:v>0.55429118029083291</c:v>
                </c:pt>
                <c:pt idx="127">
                  <c:v>0.58922480900506691</c:v>
                </c:pt>
                <c:pt idx="128">
                  <c:v>0.58155057756067641</c:v>
                </c:pt>
                <c:pt idx="129">
                  <c:v>0.56799493712073301</c:v>
                </c:pt>
                <c:pt idx="130">
                  <c:v>0.56829640995454456</c:v>
                </c:pt>
                <c:pt idx="131">
                  <c:v>0.56075137180619783</c:v>
                </c:pt>
                <c:pt idx="132">
                  <c:v>0.56911539491659624</c:v>
                </c:pt>
                <c:pt idx="133">
                  <c:v>0.58215646212707917</c:v>
                </c:pt>
                <c:pt idx="134">
                  <c:v>0.58704763241215951</c:v>
                </c:pt>
                <c:pt idx="135">
                  <c:v>0.57043392475918764</c:v>
                </c:pt>
                <c:pt idx="136">
                  <c:v>0.57794770467910461</c:v>
                </c:pt>
                <c:pt idx="137">
                  <c:v>0.58579017063833494</c:v>
                </c:pt>
                <c:pt idx="138">
                  <c:v>0.57841262208168187</c:v>
                </c:pt>
                <c:pt idx="139">
                  <c:v>0.57712222809529967</c:v>
                </c:pt>
                <c:pt idx="140">
                  <c:v>0.55417142185379675</c:v>
                </c:pt>
                <c:pt idx="141">
                  <c:v>0.58463374755461761</c:v>
                </c:pt>
                <c:pt idx="142">
                  <c:v>0.5468726856779148</c:v>
                </c:pt>
                <c:pt idx="143">
                  <c:v>0.57517836534235645</c:v>
                </c:pt>
                <c:pt idx="144">
                  <c:v>0.58009821158592223</c:v>
                </c:pt>
                <c:pt idx="145">
                  <c:v>0.58935122637653958</c:v>
                </c:pt>
                <c:pt idx="146">
                  <c:v>0.57319121920982752</c:v>
                </c:pt>
                <c:pt idx="147">
                  <c:v>0.56112285847292054</c:v>
                </c:pt>
                <c:pt idx="148">
                  <c:v>0.5656070562669071</c:v>
                </c:pt>
                <c:pt idx="149">
                  <c:v>0.56722240710058003</c:v>
                </c:pt>
                <c:pt idx="150">
                  <c:v>0.58486297490690586</c:v>
                </c:pt>
                <c:pt idx="151">
                  <c:v>0.5753005425539488</c:v>
                </c:pt>
                <c:pt idx="152">
                  <c:v>0.58303324629150788</c:v>
                </c:pt>
                <c:pt idx="153">
                  <c:v>0.57392581938230303</c:v>
                </c:pt>
                <c:pt idx="154">
                  <c:v>0.55218626382467761</c:v>
                </c:pt>
                <c:pt idx="155">
                  <c:v>0.57500869861880022</c:v>
                </c:pt>
                <c:pt idx="156">
                  <c:v>0.56562732302970997</c:v>
                </c:pt>
                <c:pt idx="157">
                  <c:v>0.58750223899583076</c:v>
                </c:pt>
                <c:pt idx="158">
                  <c:v>0.57917651916912938</c:v>
                </c:pt>
                <c:pt idx="159">
                  <c:v>0.58191654294860162</c:v>
                </c:pt>
                <c:pt idx="160">
                  <c:v>0.56534384449649611</c:v>
                </c:pt>
                <c:pt idx="161">
                  <c:v>0.55218982159038366</c:v>
                </c:pt>
                <c:pt idx="162">
                  <c:v>0.57511494112299011</c:v>
                </c:pt>
                <c:pt idx="163">
                  <c:v>0.58617649498410251</c:v>
                </c:pt>
                <c:pt idx="164">
                  <c:v>0.55126433240694894</c:v>
                </c:pt>
                <c:pt idx="165">
                  <c:v>0.58451427288297486</c:v>
                </c:pt>
                <c:pt idx="166">
                  <c:v>0.56459579057406239</c:v>
                </c:pt>
                <c:pt idx="167">
                  <c:v>0.5847798967726574</c:v>
                </c:pt>
                <c:pt idx="168">
                  <c:v>0.55921181526248942</c:v>
                </c:pt>
                <c:pt idx="169">
                  <c:v>0.56875461557420803</c:v>
                </c:pt>
                <c:pt idx="170">
                  <c:v>0.54268688141229726</c:v>
                </c:pt>
                <c:pt idx="171">
                  <c:v>0.59334585775004589</c:v>
                </c:pt>
                <c:pt idx="172">
                  <c:v>0.5966204664195065</c:v>
                </c:pt>
                <c:pt idx="173">
                  <c:v>0.54018127415828598</c:v>
                </c:pt>
                <c:pt idx="174">
                  <c:v>0.56933370458856603</c:v>
                </c:pt>
                <c:pt idx="175">
                  <c:v>0.57435669353426688</c:v>
                </c:pt>
                <c:pt idx="176">
                  <c:v>0.54788591734792036</c:v>
                </c:pt>
                <c:pt idx="177">
                  <c:v>0.47874413028690654</c:v>
                </c:pt>
                <c:pt idx="178">
                  <c:v>0.58509174318648782</c:v>
                </c:pt>
                <c:pt idx="179">
                  <c:v>0.59169010451729753</c:v>
                </c:pt>
                <c:pt idx="180">
                  <c:v>0.55425160072281487</c:v>
                </c:pt>
                <c:pt idx="181">
                  <c:v>0.48271331592369415</c:v>
                </c:pt>
                <c:pt idx="182">
                  <c:v>0.58928205920155396</c:v>
                </c:pt>
                <c:pt idx="183">
                  <c:v>0.57238984719718133</c:v>
                </c:pt>
                <c:pt idx="184">
                  <c:v>0.57683342329264298</c:v>
                </c:pt>
                <c:pt idx="185">
                  <c:v>0.5128942559409897</c:v>
                </c:pt>
                <c:pt idx="186">
                  <c:v>0.56547934094504382</c:v>
                </c:pt>
                <c:pt idx="187">
                  <c:v>0.58837282903529509</c:v>
                </c:pt>
                <c:pt idx="188">
                  <c:v>0.57173408325736019</c:v>
                </c:pt>
                <c:pt idx="189">
                  <c:v>0.51884394232382369</c:v>
                </c:pt>
                <c:pt idx="190">
                  <c:v>0.5960897640230518</c:v>
                </c:pt>
                <c:pt idx="191">
                  <c:v>0.5616003460822</c:v>
                </c:pt>
                <c:pt idx="192">
                  <c:v>0.56958290453931504</c:v>
                </c:pt>
              </c:numCache>
            </c:numRef>
          </c:yVal>
          <c:smooth val="0"/>
        </c:ser>
        <c:ser>
          <c:idx val="0"/>
          <c:order val="0"/>
          <c:tx>
            <c:strRef>
              <c:f>'leaked filaments'!$K$1</c:f>
              <c:strCache>
                <c:ptCount val="1"/>
                <c:pt idx="0">
                  <c:v>A15%</c:v>
                </c:pt>
              </c:strCache>
            </c:strRef>
          </c:tx>
          <c:spPr>
            <a:ln w="28575">
              <a:noFill/>
            </a:ln>
          </c:spPr>
          <c:marker>
            <c:symbol val="square"/>
            <c:size val="7"/>
            <c:spPr>
              <a:solidFill>
                <a:srgbClr val="FF0000"/>
              </a:solidFill>
              <a:ln>
                <a:noFill/>
              </a:ln>
            </c:spPr>
          </c:marker>
          <c:xVal>
            <c:numRef>
              <c:f>'leaked filaments'!$H$2:$H$18</c:f>
              <c:numCache>
                <c:formatCode>0.00</c:formatCode>
                <c:ptCount val="17"/>
                <c:pt idx="0">
                  <c:v>2.7071336705650979</c:v>
                </c:pt>
                <c:pt idx="1">
                  <c:v>2.5582887067971436</c:v>
                </c:pt>
                <c:pt idx="2">
                  <c:v>2.4216831811888442</c:v>
                </c:pt>
                <c:pt idx="3">
                  <c:v>4.250473439628454</c:v>
                </c:pt>
                <c:pt idx="4">
                  <c:v>2.6948730705599879</c:v>
                </c:pt>
                <c:pt idx="5">
                  <c:v>2.5756452004397667</c:v>
                </c:pt>
                <c:pt idx="6">
                  <c:v>2.3182048223315719</c:v>
                </c:pt>
                <c:pt idx="7">
                  <c:v>3.4115235026297777</c:v>
                </c:pt>
                <c:pt idx="8">
                  <c:v>3.6015144059365718</c:v>
                </c:pt>
                <c:pt idx="9">
                  <c:v>5.2573972225988364</c:v>
                </c:pt>
                <c:pt idx="10">
                  <c:v>2.0272342487479276</c:v>
                </c:pt>
                <c:pt idx="11">
                  <c:v>2.2432583471473122</c:v>
                </c:pt>
                <c:pt idx="12">
                  <c:v>2.66169453979726</c:v>
                </c:pt>
                <c:pt idx="13">
                  <c:v>2.8093788550617083</c:v>
                </c:pt>
                <c:pt idx="14">
                  <c:v>3.3407628228485504</c:v>
                </c:pt>
                <c:pt idx="15">
                  <c:v>3.8965634206891435</c:v>
                </c:pt>
                <c:pt idx="16">
                  <c:v>2.1161020286006851</c:v>
                </c:pt>
              </c:numCache>
            </c:numRef>
          </c:xVal>
          <c:yVal>
            <c:numRef>
              <c:f>'leaked filaments'!$K$2:$K$18</c:f>
              <c:numCache>
                <c:formatCode>0.0%</c:formatCode>
                <c:ptCount val="17"/>
                <c:pt idx="0">
                  <c:v>0.55366979498884694</c:v>
                </c:pt>
                <c:pt idx="1">
                  <c:v>0.5095573636794144</c:v>
                </c:pt>
                <c:pt idx="2">
                  <c:v>0.55078311637935506</c:v>
                </c:pt>
                <c:pt idx="3">
                  <c:v>0.52988978834298317</c:v>
                </c:pt>
                <c:pt idx="4">
                  <c:v>0.57344464614323121</c:v>
                </c:pt>
                <c:pt idx="5">
                  <c:v>0.55218488748506067</c:v>
                </c:pt>
                <c:pt idx="6">
                  <c:v>0.57138421374499004</c:v>
                </c:pt>
                <c:pt idx="7">
                  <c:v>0.51524325402348337</c:v>
                </c:pt>
                <c:pt idx="8">
                  <c:v>0.54991394761612788</c:v>
                </c:pt>
                <c:pt idx="9">
                  <c:v>0.45763892608291967</c:v>
                </c:pt>
                <c:pt idx="10">
                  <c:v>0.56562732302970997</c:v>
                </c:pt>
                <c:pt idx="11">
                  <c:v>0.55126433240694894</c:v>
                </c:pt>
                <c:pt idx="12">
                  <c:v>0.54268688141229726</c:v>
                </c:pt>
                <c:pt idx="13">
                  <c:v>0.54018127415828598</c:v>
                </c:pt>
                <c:pt idx="14">
                  <c:v>0.48271331592369415</c:v>
                </c:pt>
                <c:pt idx="15">
                  <c:v>0.5128942559409897</c:v>
                </c:pt>
                <c:pt idx="16">
                  <c:v>0.51884394232382369</c:v>
                </c:pt>
              </c:numCache>
            </c:numRef>
          </c:yVal>
          <c:smooth val="0"/>
        </c:ser>
        <c:dLbls>
          <c:showLegendKey val="0"/>
          <c:showVal val="0"/>
          <c:showCatName val="0"/>
          <c:showSerName val="0"/>
          <c:showPercent val="0"/>
          <c:showBubbleSize val="0"/>
        </c:dLbls>
        <c:axId val="41668992"/>
        <c:axId val="41670912"/>
      </c:scatterChart>
      <c:valAx>
        <c:axId val="41668992"/>
        <c:scaling>
          <c:orientation val="minMax"/>
        </c:scaling>
        <c:delete val="0"/>
        <c:axPos val="b"/>
        <c:numFmt formatCode="0" sourceLinked="0"/>
        <c:majorTickMark val="out"/>
        <c:minorTickMark val="none"/>
        <c:tickLblPos val="nextTo"/>
        <c:crossAx val="41670912"/>
        <c:crosses val="autoZero"/>
        <c:crossBetween val="midCat"/>
      </c:valAx>
      <c:valAx>
        <c:axId val="41670912"/>
        <c:scaling>
          <c:orientation val="minMax"/>
          <c:min val="0.2"/>
        </c:scaling>
        <c:delete val="0"/>
        <c:axPos val="l"/>
        <c:majorGridlines/>
        <c:numFmt formatCode="0%" sourceLinked="0"/>
        <c:majorTickMark val="out"/>
        <c:minorTickMark val="none"/>
        <c:tickLblPos val="nextTo"/>
        <c:crossAx val="41668992"/>
        <c:crosses val="autoZero"/>
        <c:crossBetween val="midCat"/>
      </c:valAx>
    </c:plotArea>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4029282" cy="350760"/>
          </a:xfrm>
          <a:prstGeom prst="rect">
            <a:avLst/>
          </a:prstGeom>
        </p:spPr>
        <p:txBody>
          <a:bodyPr vert="horz" lIns="91431" tIns="45715" rIns="91431" bIns="45715" rtlCol="0"/>
          <a:lstStyle>
            <a:lvl1pPr algn="l">
              <a:defRPr sz="1200"/>
            </a:lvl1pPr>
          </a:lstStyle>
          <a:p>
            <a:endParaRPr lang="en-US"/>
          </a:p>
        </p:txBody>
      </p:sp>
      <p:sp>
        <p:nvSpPr>
          <p:cNvPr id="3" name="Date Placeholder 2"/>
          <p:cNvSpPr>
            <a:spLocks noGrp="1"/>
          </p:cNvSpPr>
          <p:nvPr>
            <p:ph type="dt" sz="quarter" idx="1"/>
          </p:nvPr>
        </p:nvSpPr>
        <p:spPr>
          <a:xfrm>
            <a:off x="5265014" y="1"/>
            <a:ext cx="4029282" cy="350760"/>
          </a:xfrm>
          <a:prstGeom prst="rect">
            <a:avLst/>
          </a:prstGeom>
        </p:spPr>
        <p:txBody>
          <a:bodyPr vert="horz" lIns="91431" tIns="45715" rIns="91431" bIns="45715" rtlCol="0"/>
          <a:lstStyle>
            <a:lvl1pPr algn="r">
              <a:defRPr sz="1200"/>
            </a:lvl1pPr>
          </a:lstStyle>
          <a:p>
            <a:fld id="{72B9C747-64AA-4F69-AF77-3837D638A9E4}" type="datetimeFigureOut">
              <a:rPr lang="en-US" smtClean="0"/>
              <a:t>5/9/2018</a:t>
            </a:fld>
            <a:endParaRPr lang="en-US"/>
          </a:p>
        </p:txBody>
      </p:sp>
      <p:sp>
        <p:nvSpPr>
          <p:cNvPr id="4" name="Footer Placeholder 3"/>
          <p:cNvSpPr>
            <a:spLocks noGrp="1"/>
          </p:cNvSpPr>
          <p:nvPr>
            <p:ph type="ftr" sz="quarter" idx="2"/>
          </p:nvPr>
        </p:nvSpPr>
        <p:spPr>
          <a:xfrm>
            <a:off x="2" y="6658444"/>
            <a:ext cx="4029282" cy="350760"/>
          </a:xfrm>
          <a:prstGeom prst="rect">
            <a:avLst/>
          </a:prstGeom>
        </p:spPr>
        <p:txBody>
          <a:bodyPr vert="horz" lIns="91431" tIns="45715" rIns="91431" bIns="45715" rtlCol="0" anchor="b"/>
          <a:lstStyle>
            <a:lvl1pPr algn="l">
              <a:defRPr sz="1200"/>
            </a:lvl1pPr>
          </a:lstStyle>
          <a:p>
            <a:endParaRPr lang="en-US"/>
          </a:p>
        </p:txBody>
      </p:sp>
      <p:sp>
        <p:nvSpPr>
          <p:cNvPr id="5" name="Slide Number Placeholder 4"/>
          <p:cNvSpPr>
            <a:spLocks noGrp="1"/>
          </p:cNvSpPr>
          <p:nvPr>
            <p:ph type="sldNum" sz="quarter" idx="3"/>
          </p:nvPr>
        </p:nvSpPr>
        <p:spPr>
          <a:xfrm>
            <a:off x="5265014" y="6658444"/>
            <a:ext cx="4029282" cy="350760"/>
          </a:xfrm>
          <a:prstGeom prst="rect">
            <a:avLst/>
          </a:prstGeom>
        </p:spPr>
        <p:txBody>
          <a:bodyPr vert="horz" lIns="91431" tIns="45715" rIns="91431" bIns="45715" rtlCol="0" anchor="b"/>
          <a:lstStyle>
            <a:lvl1pPr algn="r">
              <a:defRPr sz="1200"/>
            </a:lvl1pPr>
          </a:lstStyle>
          <a:p>
            <a:fld id="{C1A8FED6-F61C-4683-AB52-5ECE77ECE622}" type="slidenum">
              <a:rPr lang="en-US" smtClean="0"/>
              <a:t>‹#›</a:t>
            </a:fld>
            <a:endParaRPr lang="en-US"/>
          </a:p>
        </p:txBody>
      </p:sp>
    </p:spTree>
    <p:extLst>
      <p:ext uri="{BB962C8B-B14F-4D97-AF65-F5344CB8AC3E}">
        <p14:creationId xmlns:p14="http://schemas.microsoft.com/office/powerpoint/2010/main" val="52529085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0520"/>
          </a:xfrm>
          <a:prstGeom prst="rect">
            <a:avLst/>
          </a:prstGeom>
        </p:spPr>
        <p:txBody>
          <a:bodyPr vert="horz" lIns="93167" tIns="46584" rIns="93167" bIns="46584" rtlCol="0"/>
          <a:lstStyle>
            <a:lvl1pPr algn="l">
              <a:defRPr sz="1200"/>
            </a:lvl1pPr>
          </a:lstStyle>
          <a:p>
            <a:endParaRPr lang="en-US"/>
          </a:p>
        </p:txBody>
      </p:sp>
      <p:sp>
        <p:nvSpPr>
          <p:cNvPr id="3" name="Date Placeholder 2"/>
          <p:cNvSpPr>
            <a:spLocks noGrp="1"/>
          </p:cNvSpPr>
          <p:nvPr>
            <p:ph type="dt" idx="1"/>
          </p:nvPr>
        </p:nvSpPr>
        <p:spPr>
          <a:xfrm>
            <a:off x="5265809" y="0"/>
            <a:ext cx="4028440" cy="350520"/>
          </a:xfrm>
          <a:prstGeom prst="rect">
            <a:avLst/>
          </a:prstGeom>
        </p:spPr>
        <p:txBody>
          <a:bodyPr vert="horz" lIns="93167" tIns="46584" rIns="93167" bIns="46584" rtlCol="0"/>
          <a:lstStyle>
            <a:lvl1pPr algn="r">
              <a:defRPr sz="1200"/>
            </a:lvl1pPr>
          </a:lstStyle>
          <a:p>
            <a:fld id="{58B983FB-41F3-4850-AD50-E6C3FA035CB7}" type="datetimeFigureOut">
              <a:rPr lang="en-US" smtClean="0"/>
              <a:t>5/9/2018</a:t>
            </a:fld>
            <a:endParaRPr lang="en-US"/>
          </a:p>
        </p:txBody>
      </p:sp>
      <p:sp>
        <p:nvSpPr>
          <p:cNvPr id="4" name="Slide Image Placeholder 3"/>
          <p:cNvSpPr>
            <a:spLocks noGrp="1" noRot="1" noChangeAspect="1"/>
          </p:cNvSpPr>
          <p:nvPr>
            <p:ph type="sldImg" idx="2"/>
          </p:nvPr>
        </p:nvSpPr>
        <p:spPr>
          <a:xfrm>
            <a:off x="2895600" y="525463"/>
            <a:ext cx="3505200" cy="2628900"/>
          </a:xfrm>
          <a:prstGeom prst="rect">
            <a:avLst/>
          </a:prstGeom>
          <a:noFill/>
          <a:ln w="12700">
            <a:solidFill>
              <a:prstClr val="black"/>
            </a:solidFill>
          </a:ln>
        </p:spPr>
        <p:txBody>
          <a:bodyPr vert="horz" lIns="93167" tIns="46584" rIns="93167" bIns="46584" rtlCol="0" anchor="ctr"/>
          <a:lstStyle/>
          <a:p>
            <a:endParaRPr lang="en-US"/>
          </a:p>
        </p:txBody>
      </p:sp>
      <p:sp>
        <p:nvSpPr>
          <p:cNvPr id="5" name="Notes Placeholder 4"/>
          <p:cNvSpPr>
            <a:spLocks noGrp="1"/>
          </p:cNvSpPr>
          <p:nvPr>
            <p:ph type="body" sz="quarter" idx="3"/>
          </p:nvPr>
        </p:nvSpPr>
        <p:spPr>
          <a:xfrm>
            <a:off x="929640" y="3329940"/>
            <a:ext cx="7437120" cy="3154680"/>
          </a:xfrm>
          <a:prstGeom prst="rect">
            <a:avLst/>
          </a:prstGeom>
        </p:spPr>
        <p:txBody>
          <a:bodyPr vert="horz" lIns="93167" tIns="46584" rIns="93167" bIns="4658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658664"/>
            <a:ext cx="4028440" cy="350520"/>
          </a:xfrm>
          <a:prstGeom prst="rect">
            <a:avLst/>
          </a:prstGeom>
        </p:spPr>
        <p:txBody>
          <a:bodyPr vert="horz" lIns="93167" tIns="46584" rIns="93167" bIns="46584"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658664"/>
            <a:ext cx="4028440" cy="350520"/>
          </a:xfrm>
          <a:prstGeom prst="rect">
            <a:avLst/>
          </a:prstGeom>
        </p:spPr>
        <p:txBody>
          <a:bodyPr vert="horz" lIns="93167" tIns="46584" rIns="93167" bIns="46584" rtlCol="0" anchor="b"/>
          <a:lstStyle>
            <a:lvl1pPr algn="r">
              <a:defRPr sz="1200"/>
            </a:lvl1pPr>
          </a:lstStyle>
          <a:p>
            <a:fld id="{6F8A6EBE-976E-4155-A018-A6CC34976FB1}" type="slidenum">
              <a:rPr lang="en-US" smtClean="0"/>
              <a:t>‹#›</a:t>
            </a:fld>
            <a:endParaRPr lang="en-US"/>
          </a:p>
        </p:txBody>
      </p:sp>
    </p:spTree>
    <p:extLst>
      <p:ext uri="{BB962C8B-B14F-4D97-AF65-F5344CB8AC3E}">
        <p14:creationId xmlns:p14="http://schemas.microsoft.com/office/powerpoint/2010/main" val="200380272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we see</a:t>
            </a:r>
            <a:r>
              <a:rPr lang="en-US" baseline="0" dirty="0" smtClean="0"/>
              <a:t> an overview of an entire wire package with 192 filaments. Slight </a:t>
            </a:r>
            <a:r>
              <a:rPr lang="en-US" baseline="0" dirty="0" err="1" smtClean="0"/>
              <a:t>ovalization</a:t>
            </a:r>
            <a:r>
              <a:rPr lang="en-US" baseline="0" dirty="0" smtClean="0"/>
              <a:t> is seen going from ring 1 to ring 7. preferential barrier thinning leads to break through and drop in RRR, here is the linear pattern, colorization shows external two rings are bad. Can we prove this is killing RRR?</a:t>
            </a:r>
            <a:endParaRPr lang="en-US" dirty="0"/>
          </a:p>
        </p:txBody>
      </p:sp>
      <p:sp>
        <p:nvSpPr>
          <p:cNvPr id="4" name="Slide Number Placeholder 3"/>
          <p:cNvSpPr>
            <a:spLocks noGrp="1"/>
          </p:cNvSpPr>
          <p:nvPr>
            <p:ph type="sldNum" sz="quarter" idx="10"/>
          </p:nvPr>
        </p:nvSpPr>
        <p:spPr/>
        <p:txBody>
          <a:bodyPr/>
          <a:lstStyle/>
          <a:p>
            <a:fld id="{6F8A6EBE-976E-4155-A018-A6CC34976FB1}" type="slidenum">
              <a:rPr lang="en-US" smtClean="0"/>
              <a:t>4</a:t>
            </a:fld>
            <a:endParaRPr lang="en-US"/>
          </a:p>
        </p:txBody>
      </p:sp>
    </p:spTree>
    <p:extLst>
      <p:ext uri="{BB962C8B-B14F-4D97-AF65-F5344CB8AC3E}">
        <p14:creationId xmlns:p14="http://schemas.microsoft.com/office/powerpoint/2010/main" val="9533952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C6EF149-07F6-4398-AD36-36AA47F6E45D}" type="datetime1">
              <a:rPr lang="en-US" smtClean="0"/>
              <a:t>5/9/2018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A6AB13-262E-4EC9-B0E0-C0E2FF7EE00A}" type="slidenum">
              <a:rPr lang="en-US" smtClean="0"/>
              <a:t>‹#›</a:t>
            </a:fld>
            <a:endParaRPr lang="en-US"/>
          </a:p>
        </p:txBody>
      </p:sp>
    </p:spTree>
    <p:extLst>
      <p:ext uri="{BB962C8B-B14F-4D97-AF65-F5344CB8AC3E}">
        <p14:creationId xmlns:p14="http://schemas.microsoft.com/office/powerpoint/2010/main" val="5306031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369432F-D109-4276-8F99-516793D3103B}" type="datetime1">
              <a:rPr lang="en-US" smtClean="0"/>
              <a:t>5/9/2018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A6AB13-262E-4EC9-B0E0-C0E2FF7EE00A}" type="slidenum">
              <a:rPr lang="en-US" smtClean="0"/>
              <a:t>‹#›</a:t>
            </a:fld>
            <a:endParaRPr lang="en-US"/>
          </a:p>
        </p:txBody>
      </p:sp>
    </p:spTree>
    <p:extLst>
      <p:ext uri="{BB962C8B-B14F-4D97-AF65-F5344CB8AC3E}">
        <p14:creationId xmlns:p14="http://schemas.microsoft.com/office/powerpoint/2010/main" val="40148730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6C79A0-7316-4E05-8999-C595598FB5EF}" type="datetime1">
              <a:rPr lang="en-US" smtClean="0"/>
              <a:t>5/9/2018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A6AB13-262E-4EC9-B0E0-C0E2FF7EE00A}" type="slidenum">
              <a:rPr lang="en-US" smtClean="0"/>
              <a:t>‹#›</a:t>
            </a:fld>
            <a:endParaRPr lang="en-US"/>
          </a:p>
        </p:txBody>
      </p:sp>
    </p:spTree>
    <p:extLst>
      <p:ext uri="{BB962C8B-B14F-4D97-AF65-F5344CB8AC3E}">
        <p14:creationId xmlns:p14="http://schemas.microsoft.com/office/powerpoint/2010/main" val="22144772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97B02F-DA8B-4EE6-9D9D-7D36590A59F0}" type="datetime1">
              <a:rPr lang="en-US" smtClean="0"/>
              <a:t>5/9/2018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A6AB13-262E-4EC9-B0E0-C0E2FF7EE00A}" type="slidenum">
              <a:rPr lang="en-US" smtClean="0"/>
              <a:t>‹#›</a:t>
            </a:fld>
            <a:endParaRPr lang="en-US"/>
          </a:p>
        </p:txBody>
      </p:sp>
    </p:spTree>
    <p:extLst>
      <p:ext uri="{BB962C8B-B14F-4D97-AF65-F5344CB8AC3E}">
        <p14:creationId xmlns:p14="http://schemas.microsoft.com/office/powerpoint/2010/main" val="328718801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1216F0C-31AA-4E2C-91E6-C546D2200698}" type="datetime1">
              <a:rPr lang="en-US" smtClean="0"/>
              <a:t>5/9/2018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A6AB13-262E-4EC9-B0E0-C0E2FF7EE00A}" type="slidenum">
              <a:rPr lang="en-US" smtClean="0"/>
              <a:t>‹#›</a:t>
            </a:fld>
            <a:endParaRPr lang="en-US"/>
          </a:p>
        </p:txBody>
      </p:sp>
    </p:spTree>
    <p:extLst>
      <p:ext uri="{BB962C8B-B14F-4D97-AF65-F5344CB8AC3E}">
        <p14:creationId xmlns:p14="http://schemas.microsoft.com/office/powerpoint/2010/main" val="16656355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A4B2C86-708E-4111-9923-CB6A07D5A679}" type="datetime1">
              <a:rPr lang="en-US" smtClean="0"/>
              <a:t>5/9/2018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A6AB13-262E-4EC9-B0E0-C0E2FF7EE00A}" type="slidenum">
              <a:rPr lang="en-US" smtClean="0"/>
              <a:t>‹#›</a:t>
            </a:fld>
            <a:endParaRPr lang="en-US"/>
          </a:p>
        </p:txBody>
      </p:sp>
    </p:spTree>
    <p:extLst>
      <p:ext uri="{BB962C8B-B14F-4D97-AF65-F5344CB8AC3E}">
        <p14:creationId xmlns:p14="http://schemas.microsoft.com/office/powerpoint/2010/main" val="42655328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DB74BE5-4867-4E75-A72A-F156095699CE}" type="datetime1">
              <a:rPr lang="en-US" smtClean="0"/>
              <a:t>5/9/2018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A6AB13-262E-4EC9-B0E0-C0E2FF7EE00A}" type="slidenum">
              <a:rPr lang="en-US" smtClean="0"/>
              <a:t>‹#›</a:t>
            </a:fld>
            <a:endParaRPr lang="en-US"/>
          </a:p>
        </p:txBody>
      </p:sp>
    </p:spTree>
    <p:extLst>
      <p:ext uri="{BB962C8B-B14F-4D97-AF65-F5344CB8AC3E}">
        <p14:creationId xmlns:p14="http://schemas.microsoft.com/office/powerpoint/2010/main" val="5212465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35AE1AB-C00E-47F6-B90E-E2F788F29883}" type="datetime1">
              <a:rPr lang="en-US" smtClean="0"/>
              <a:t>5/9/2018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A6AB13-262E-4EC9-B0E0-C0E2FF7EE00A}" type="slidenum">
              <a:rPr lang="en-US" smtClean="0"/>
              <a:t>‹#›</a:t>
            </a:fld>
            <a:endParaRPr lang="en-US"/>
          </a:p>
        </p:txBody>
      </p:sp>
    </p:spTree>
    <p:extLst>
      <p:ext uri="{BB962C8B-B14F-4D97-AF65-F5344CB8AC3E}">
        <p14:creationId xmlns:p14="http://schemas.microsoft.com/office/powerpoint/2010/main" val="30877229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EAFCF0-C78D-4599-8FEF-81E8FDCB1320}" type="datetime1">
              <a:rPr lang="en-US" smtClean="0"/>
              <a:t>5/9/2018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A6AB13-262E-4EC9-B0E0-C0E2FF7EE00A}" type="slidenum">
              <a:rPr lang="en-US" smtClean="0"/>
              <a:t>‹#›</a:t>
            </a:fld>
            <a:endParaRPr lang="en-US"/>
          </a:p>
        </p:txBody>
      </p:sp>
    </p:spTree>
    <p:extLst>
      <p:ext uri="{BB962C8B-B14F-4D97-AF65-F5344CB8AC3E}">
        <p14:creationId xmlns:p14="http://schemas.microsoft.com/office/powerpoint/2010/main" val="117916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B2726E-8195-40A4-A815-7D22CC007DFA}" type="datetime1">
              <a:rPr lang="en-US" smtClean="0"/>
              <a:t>5/9/2018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A6AB13-262E-4EC9-B0E0-C0E2FF7EE00A}" type="slidenum">
              <a:rPr lang="en-US" smtClean="0"/>
              <a:t>‹#›</a:t>
            </a:fld>
            <a:endParaRPr lang="en-US"/>
          </a:p>
        </p:txBody>
      </p:sp>
    </p:spTree>
    <p:extLst>
      <p:ext uri="{BB962C8B-B14F-4D97-AF65-F5344CB8AC3E}">
        <p14:creationId xmlns:p14="http://schemas.microsoft.com/office/powerpoint/2010/main" val="22208230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631643D-840F-43A9-9CF8-51A48DCC61A9}" type="datetime1">
              <a:rPr lang="en-US" smtClean="0"/>
              <a:t>5/9/2018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A6AB13-262E-4EC9-B0E0-C0E2FF7EE00A}" type="slidenum">
              <a:rPr lang="en-US" smtClean="0"/>
              <a:t>‹#›</a:t>
            </a:fld>
            <a:endParaRPr lang="en-US"/>
          </a:p>
        </p:txBody>
      </p:sp>
    </p:spTree>
    <p:extLst>
      <p:ext uri="{BB962C8B-B14F-4D97-AF65-F5344CB8AC3E}">
        <p14:creationId xmlns:p14="http://schemas.microsoft.com/office/powerpoint/2010/main" val="42227645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000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6936C5-256A-4F1E-909B-CDE2B820B45F}" type="datetime1">
              <a:rPr lang="en-US" smtClean="0"/>
              <a:t>5/9/2018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A6AB13-262E-4EC9-B0E0-C0E2FF7EE00A}" type="slidenum">
              <a:rPr lang="en-US" smtClean="0"/>
              <a:t>‹#›</a:t>
            </a:fld>
            <a:endParaRPr lang="en-US"/>
          </a:p>
        </p:txBody>
      </p:sp>
    </p:spTree>
    <p:extLst>
      <p:ext uri="{BB962C8B-B14F-4D97-AF65-F5344CB8AC3E}">
        <p14:creationId xmlns:p14="http://schemas.microsoft.com/office/powerpoint/2010/main" val="18678267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png"/><Relationship Id="rId3" Type="http://schemas.openxmlformats.org/officeDocument/2006/relationships/image" Target="../media/image3.wmf"/><Relationship Id="rId7" Type="http://schemas.openxmlformats.org/officeDocument/2006/relationships/image" Target="../media/image7.png"/><Relationship Id="rId12"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chart" Target="../charts/chart2.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chart" Target="../charts/chart3.xml"/></Relationships>
</file>

<file path=ppt/slides/_rels/slide1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5.png"/><Relationship Id="rId11" Type="http://schemas.openxmlformats.org/officeDocument/2006/relationships/chart" Target="../charts/chart4.xml"/><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12.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chart" Target="../charts/chart5.xml"/><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54.png"/><Relationship Id="rId11" Type="http://schemas.openxmlformats.org/officeDocument/2006/relationships/image" Target="../media/image62.png"/><Relationship Id="rId5" Type="http://schemas.openxmlformats.org/officeDocument/2006/relationships/image" Target="../media/image53.png"/><Relationship Id="rId10" Type="http://schemas.openxmlformats.org/officeDocument/2006/relationships/image" Target="../media/image61.png"/><Relationship Id="rId4" Type="http://schemas.openxmlformats.org/officeDocument/2006/relationships/image" Target="../media/image52.png"/><Relationship Id="rId9" Type="http://schemas.openxmlformats.org/officeDocument/2006/relationships/image" Target="../media/image57.png"/></Relationships>
</file>

<file path=ppt/slides/_rels/slide13.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4.pn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73.png"/><Relationship Id="rId17" Type="http://schemas.openxmlformats.org/officeDocument/2006/relationships/image" Target="../media/image78.png"/><Relationship Id="rId2" Type="http://schemas.openxmlformats.org/officeDocument/2006/relationships/image" Target="../media/image63.png"/><Relationship Id="rId16"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png"/><Relationship Id="rId15" Type="http://schemas.openxmlformats.org/officeDocument/2006/relationships/image" Target="../media/image76.pn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png"/><Relationship Id="rId14" Type="http://schemas.openxmlformats.org/officeDocument/2006/relationships/image" Target="../media/image75.png"/></Relationships>
</file>

<file path=ppt/slides/_rels/slide14.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 Id="rId9" Type="http://schemas.openxmlformats.org/officeDocument/2006/relationships/image" Target="../media/image86.png"/></Relationships>
</file>

<file path=ppt/slides/_rels/slide15.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png"/><Relationship Id="rId10" Type="http://schemas.openxmlformats.org/officeDocument/2006/relationships/image" Target="../media/image95.png"/><Relationship Id="rId4" Type="http://schemas.openxmlformats.org/officeDocument/2006/relationships/image" Target="../media/image89.png"/><Relationship Id="rId9" Type="http://schemas.openxmlformats.org/officeDocument/2006/relationships/image" Target="../media/image94.png"/></Relationships>
</file>

<file path=ppt/slides/_rels/slide16.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png"/><Relationship Id="rId7" Type="http://schemas.openxmlformats.org/officeDocument/2006/relationships/image" Target="../media/image101.png"/><Relationship Id="rId12" Type="http://schemas.openxmlformats.org/officeDocument/2006/relationships/image" Target="../media/image106.png"/><Relationship Id="rId2" Type="http://schemas.openxmlformats.org/officeDocument/2006/relationships/image" Target="../media/image96.png"/><Relationship Id="rId1" Type="http://schemas.openxmlformats.org/officeDocument/2006/relationships/slideLayout" Target="../slideLayouts/slideLayout2.xml"/><Relationship Id="rId6" Type="http://schemas.openxmlformats.org/officeDocument/2006/relationships/image" Target="../media/image100.png"/><Relationship Id="rId11" Type="http://schemas.openxmlformats.org/officeDocument/2006/relationships/image" Target="../media/image105.png"/><Relationship Id="rId5" Type="http://schemas.openxmlformats.org/officeDocument/2006/relationships/image" Target="../media/image99.png"/><Relationship Id="rId10" Type="http://schemas.openxmlformats.org/officeDocument/2006/relationships/image" Target="../media/image104.png"/><Relationship Id="rId4" Type="http://schemas.openxmlformats.org/officeDocument/2006/relationships/image" Target="../media/image98.png"/><Relationship Id="rId9" Type="http://schemas.openxmlformats.org/officeDocument/2006/relationships/image" Target="../media/image103.png"/></Relationships>
</file>

<file path=ppt/slides/_rels/slide1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1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 Id="rId5" Type="http://schemas.openxmlformats.org/officeDocument/2006/relationships/image" Target="../media/image115.png"/><Relationship Id="rId4" Type="http://schemas.openxmlformats.org/officeDocument/2006/relationships/image" Target="../media/image114.png"/></Relationships>
</file>

<file path=ppt/slides/_rels/slide1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28.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6.png"/><Relationship Id="rId11" Type="http://schemas.openxmlformats.org/officeDocument/2006/relationships/image" Target="../media/image50.png"/><Relationship Id="rId5" Type="http://schemas.openxmlformats.org/officeDocument/2006/relationships/image" Target="../media/image45.png"/><Relationship Id="rId10" Type="http://schemas.openxmlformats.org/officeDocument/2006/relationships/image" Target="../media/image49.png"/><Relationship Id="rId4" Type="http://schemas.openxmlformats.org/officeDocument/2006/relationships/chart" Target="../charts/chart1.xml"/><Relationship Id="rId9"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990600"/>
          </a:xfrm>
        </p:spPr>
        <p:txBody>
          <a:bodyPr>
            <a:noAutofit/>
          </a:bodyPr>
          <a:lstStyle/>
          <a:p>
            <a:r>
              <a:rPr lang="en-US" sz="3600" dirty="0" smtClean="0"/>
              <a:t>Beyond </a:t>
            </a:r>
            <a:r>
              <a:rPr lang="en-US" sz="3600" dirty="0"/>
              <a:t>the bundle </a:t>
            </a:r>
            <a:r>
              <a:rPr lang="en-US" sz="3600" dirty="0" smtClean="0"/>
              <a:t>barrier: Potential improvements for an advanced PIT conductor</a:t>
            </a:r>
            <a:endParaRPr lang="en-US" sz="36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34727" y="6125258"/>
            <a:ext cx="733073" cy="733073"/>
          </a:xfrm>
          <a:prstGeom prst="rect">
            <a:avLst/>
          </a:prstGeom>
        </p:spPr>
      </p:pic>
      <p:pic>
        <p:nvPicPr>
          <p:cNvPr id="5" name="Picture 3" descr="Z:\ASC\Logos_Templates_and_Letterhead\ASC+Maglab+FSU Horizontal Triplet\Vector\FSU-ASC-M_logo_062415.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038560"/>
            <a:ext cx="4648199" cy="81460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Users\segal\Desktop\Presentations\Posters\bruker_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6121059"/>
            <a:ext cx="1328561" cy="71599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s://indico.cern.ch/event/304057/picture/1.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55336" y="6121059"/>
            <a:ext cx="741473" cy="74147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02620" y="6121058"/>
            <a:ext cx="732107" cy="732107"/>
          </a:xfrm>
          <a:prstGeom prst="rect">
            <a:avLst/>
          </a:prstGeom>
        </p:spPr>
      </p:pic>
      <p:pic>
        <p:nvPicPr>
          <p:cNvPr id="9"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24400" y="6121059"/>
            <a:ext cx="533400" cy="703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1" y="5181600"/>
            <a:ext cx="9143999" cy="830997"/>
          </a:xfrm>
          <a:prstGeom prst="rect">
            <a:avLst/>
          </a:prstGeom>
          <a:noFill/>
          <a:ln>
            <a:solidFill>
              <a:schemeClr val="tx1"/>
            </a:solidFill>
          </a:ln>
        </p:spPr>
        <p:txBody>
          <a:bodyPr wrap="square" rtlCol="0">
            <a:spAutoFit/>
          </a:bodyPr>
          <a:lstStyle/>
          <a:p>
            <a:r>
              <a:rPr lang="en-US" sz="1600" dirty="0" smtClean="0"/>
              <a:t>Funding provided: </a:t>
            </a:r>
            <a:r>
              <a:rPr lang="en-US" sz="1600" dirty="0"/>
              <a:t>This work was supported by the US Department of Energy (DOE) Office of High Energy Physics under award DE-SC0012083, by CERN, and by the National High Magnetic Field Laboratory (which is supported by the National Science Foundation under NSF/DMR-1157490) and by the State of Florida. </a:t>
            </a:r>
          </a:p>
        </p:txBody>
      </p:sp>
      <p:sp>
        <p:nvSpPr>
          <p:cNvPr id="3" name="TextBox 2"/>
          <p:cNvSpPr txBox="1"/>
          <p:nvPr/>
        </p:nvSpPr>
        <p:spPr>
          <a:xfrm>
            <a:off x="4549801" y="2129400"/>
            <a:ext cx="4281663" cy="1446550"/>
          </a:xfrm>
          <a:prstGeom prst="rect">
            <a:avLst/>
          </a:prstGeom>
          <a:noFill/>
        </p:spPr>
        <p:txBody>
          <a:bodyPr wrap="square" rtlCol="0">
            <a:spAutoFit/>
          </a:bodyPr>
          <a:lstStyle/>
          <a:p>
            <a:r>
              <a:rPr lang="en-US" sz="2400" dirty="0" smtClean="0"/>
              <a:t>Chris Segal</a:t>
            </a:r>
          </a:p>
          <a:p>
            <a:r>
              <a:rPr lang="en-US" sz="1600" dirty="0" smtClean="0"/>
              <a:t>Peter Lee, Chiara Tarantini, David Larbalestier</a:t>
            </a:r>
            <a:r>
              <a:rPr lang="en-US" sz="2400" dirty="0" smtClean="0"/>
              <a:t/>
            </a:r>
            <a:br>
              <a:rPr lang="en-US" sz="2400" dirty="0" smtClean="0"/>
            </a:br>
            <a:r>
              <a:rPr lang="en-US" sz="2400" dirty="0"/>
              <a:t>M</a:t>
            </a:r>
            <a:r>
              <a:rPr lang="en-US" sz="2400" dirty="0" smtClean="0"/>
              <a:t>ay 9</a:t>
            </a:r>
            <a:r>
              <a:rPr lang="en-US" sz="2400" baseline="30000" dirty="0" smtClean="0"/>
              <a:t>th</a:t>
            </a:r>
            <a:r>
              <a:rPr lang="en-US" sz="2400" baseline="-25000" dirty="0" smtClean="0"/>
              <a:t>,</a:t>
            </a:r>
            <a:r>
              <a:rPr lang="en-US" sz="2400" dirty="0" smtClean="0"/>
              <a:t> 2018</a:t>
            </a:r>
          </a:p>
          <a:p>
            <a:r>
              <a:rPr lang="en-US" sz="2400" b="1" dirty="0" smtClean="0"/>
              <a:t>US MDP meeting</a:t>
            </a:r>
            <a:endParaRPr lang="en-US" sz="2400" b="1" dirty="0"/>
          </a:p>
        </p:txBody>
      </p:sp>
      <p:sp>
        <p:nvSpPr>
          <p:cNvPr id="11" name="Slide Number Placeholder 10"/>
          <p:cNvSpPr>
            <a:spLocks noGrp="1"/>
          </p:cNvSpPr>
          <p:nvPr>
            <p:ph type="sldNum" sz="quarter" idx="12"/>
          </p:nvPr>
        </p:nvSpPr>
        <p:spPr/>
        <p:txBody>
          <a:bodyPr/>
          <a:lstStyle/>
          <a:p>
            <a:fld id="{65A6AB13-262E-4EC9-B0E0-C0E2FF7EE00A}" type="slidenum">
              <a:rPr lang="en-US" smtClean="0"/>
              <a:t>1</a:t>
            </a:fld>
            <a:endParaRPr lang="en-US"/>
          </a:p>
        </p:txBody>
      </p:sp>
      <p:pic>
        <p:nvPicPr>
          <p:cNvPr id="13" name="Picture 2" descr="C:\Users\lee\Documents\Unsynched Work\US-HEP-Logos\Hi-Lumi_logo_935x379_PAL8.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491218" y="5715000"/>
            <a:ext cx="652782" cy="26460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Screen Shot 2015-03-22 at 9.07.37 AM.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68000" y="397301"/>
            <a:ext cx="3073780" cy="2057400"/>
          </a:xfrm>
          <a:prstGeom prst="rect">
            <a:avLst/>
          </a:prstGeom>
        </p:spPr>
      </p:pic>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430000" y="2719899"/>
            <a:ext cx="4003519" cy="3953336"/>
          </a:xfrm>
          <a:prstGeom prst="rect">
            <a:avLst/>
          </a:prstGeom>
        </p:spPr>
      </p:pic>
      <p:pic>
        <p:nvPicPr>
          <p:cNvPr id="16" name="Picture 2" descr="H:\_D\Temp\_LTSW_16_Santa Fe\Bernardo-II-BA_P2775_D0,85_P1_V 20,0_MIA_bearbeitet.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858" b="99657" l="0" r="99657"/>
                    </a14:imgEffect>
                  </a14:imgLayer>
                </a14:imgProps>
              </a:ext>
              <a:ext uri="{28A0092B-C50C-407E-A947-70E740481C1C}">
                <a14:useLocalDpi xmlns:a14="http://schemas.microsoft.com/office/drawing/2010/main" val="0"/>
              </a:ext>
            </a:extLst>
          </a:blip>
          <a:srcRect/>
          <a:stretch>
            <a:fillRect/>
          </a:stretch>
        </p:blipFill>
        <p:spPr bwMode="auto">
          <a:xfrm>
            <a:off x="1455419" y="1451401"/>
            <a:ext cx="265176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segal\Desktop\ASC\Presentations\Posters\bruker_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5540" y="4090461"/>
            <a:ext cx="169672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Z:\ASC\Users\Chris Segal\Seals\CERN.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012438" y="4090461"/>
            <a:ext cx="914400" cy="914400"/>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Straight Arrow Connector 18"/>
          <p:cNvCxnSpPr>
            <a:stCxn id="20" idx="0"/>
          </p:cNvCxnSpPr>
          <p:nvPr/>
        </p:nvCxnSpPr>
        <p:spPr>
          <a:xfrm flipV="1">
            <a:off x="1264919" y="2617262"/>
            <a:ext cx="342900" cy="47082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0" name="TextBox 19"/>
          <p:cNvSpPr txBox="1"/>
          <p:nvPr/>
        </p:nvSpPr>
        <p:spPr>
          <a:xfrm>
            <a:off x="769619" y="3088089"/>
            <a:ext cx="990600" cy="646331"/>
          </a:xfrm>
          <a:prstGeom prst="rect">
            <a:avLst/>
          </a:prstGeom>
          <a:noFill/>
        </p:spPr>
        <p:txBody>
          <a:bodyPr wrap="square" rtlCol="0">
            <a:spAutoFit/>
          </a:bodyPr>
          <a:lstStyle/>
          <a:p>
            <a:r>
              <a:rPr lang="en-US" dirty="0" smtClean="0"/>
              <a:t>Bundle barrier</a:t>
            </a:r>
            <a:endParaRPr lang="en-US" dirty="0"/>
          </a:p>
        </p:txBody>
      </p:sp>
    </p:spTree>
    <p:extLst>
      <p:ext uri="{BB962C8B-B14F-4D97-AF65-F5344CB8AC3E}">
        <p14:creationId xmlns:p14="http://schemas.microsoft.com/office/powerpoint/2010/main" val="38456680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A6AB13-262E-4EC9-B0E0-C0E2FF7EE00A}" type="slidenum">
              <a:rPr lang="en-US" smtClean="0"/>
              <a:t>10</a:t>
            </a:fld>
            <a:endParaRPr lang="en-US" dirty="0"/>
          </a:p>
        </p:txBody>
      </p:sp>
      <p:sp>
        <p:nvSpPr>
          <p:cNvPr id="5" name="Rectangle 4"/>
          <p:cNvSpPr/>
          <p:nvPr/>
        </p:nvSpPr>
        <p:spPr>
          <a:xfrm>
            <a:off x="0" y="43321"/>
            <a:ext cx="9144000" cy="461665"/>
          </a:xfrm>
          <a:prstGeom prst="rect">
            <a:avLst/>
          </a:prstGeom>
        </p:spPr>
        <p:txBody>
          <a:bodyPr wrap="square">
            <a:spAutoFit/>
          </a:bodyPr>
          <a:lstStyle/>
          <a:p>
            <a:pPr algn="ctr"/>
            <a:r>
              <a:rPr lang="en-US" sz="2400" dirty="0" smtClean="0"/>
              <a:t>Luca </a:t>
            </a:r>
            <a:r>
              <a:rPr lang="en-US" sz="2400" dirty="0"/>
              <a:t>shows </a:t>
            </a:r>
            <a:r>
              <a:rPr lang="en-US" sz="2400" dirty="0" smtClean="0"/>
              <a:t>strong dependence of </a:t>
            </a:r>
            <a:r>
              <a:rPr lang="en-US" sz="2400" dirty="0"/>
              <a:t>A15 volume </a:t>
            </a:r>
            <a:r>
              <a:rPr lang="en-US" sz="2400" dirty="0" smtClean="0"/>
              <a:t>fraction on centroid drift</a:t>
            </a:r>
            <a:endParaRPr lang="en-US" sz="2400" dirty="0"/>
          </a:p>
        </p:txBody>
      </p:sp>
      <p:graphicFrame>
        <p:nvGraphicFramePr>
          <p:cNvPr id="6" name="Chart 5"/>
          <p:cNvGraphicFramePr>
            <a:graphicFrameLocks/>
          </p:cNvGraphicFramePr>
          <p:nvPr>
            <p:extLst>
              <p:ext uri="{D42A27DB-BD31-4B8C-83A1-F6EECF244321}">
                <p14:modId xmlns:p14="http://schemas.microsoft.com/office/powerpoint/2010/main" val="2647873149"/>
              </p:ext>
            </p:extLst>
          </p:nvPr>
        </p:nvGraphicFramePr>
        <p:xfrm>
          <a:off x="927379" y="1143000"/>
          <a:ext cx="4572000" cy="2743200"/>
        </p:xfrm>
        <a:graphic>
          <a:graphicData uri="http://schemas.openxmlformats.org/drawingml/2006/chart">
            <c:chart xmlns:c="http://schemas.openxmlformats.org/drawingml/2006/chart" xmlns:r="http://schemas.openxmlformats.org/officeDocument/2006/relationships" r:id="rId2"/>
          </a:graphicData>
        </a:graphic>
      </p:graphicFrame>
      <p:pic>
        <p:nvPicPr>
          <p:cNvPr id="1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3127" y="4713054"/>
            <a:ext cx="93345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7960" y="4702336"/>
            <a:ext cx="944563" cy="92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5321538" y="4427008"/>
            <a:ext cx="885371" cy="369332"/>
          </a:xfrm>
          <a:prstGeom prst="rect">
            <a:avLst/>
          </a:prstGeom>
          <a:noFill/>
        </p:spPr>
        <p:txBody>
          <a:bodyPr wrap="square" rtlCol="0">
            <a:spAutoFit/>
          </a:bodyPr>
          <a:lstStyle/>
          <a:p>
            <a:pPr algn="ctr"/>
            <a:r>
              <a:rPr lang="en-US" dirty="0" smtClean="0"/>
              <a:t>3.8%</a:t>
            </a:r>
          </a:p>
        </p:txBody>
      </p:sp>
      <p:sp>
        <p:nvSpPr>
          <p:cNvPr id="15" name="TextBox 14"/>
          <p:cNvSpPr txBox="1"/>
          <p:nvPr/>
        </p:nvSpPr>
        <p:spPr>
          <a:xfrm>
            <a:off x="4279900" y="4405568"/>
            <a:ext cx="1001486" cy="369332"/>
          </a:xfrm>
          <a:prstGeom prst="rect">
            <a:avLst/>
          </a:prstGeom>
          <a:noFill/>
        </p:spPr>
        <p:txBody>
          <a:bodyPr wrap="square" rtlCol="0">
            <a:spAutoFit/>
          </a:bodyPr>
          <a:lstStyle/>
          <a:p>
            <a:pPr algn="ctr"/>
            <a:r>
              <a:rPr lang="en-US" dirty="0" smtClean="0"/>
              <a:t>3.8%</a:t>
            </a:r>
          </a:p>
        </p:txBody>
      </p:sp>
      <p:sp>
        <p:nvSpPr>
          <p:cNvPr id="16" name="TextBox 15"/>
          <p:cNvSpPr txBox="1"/>
          <p:nvPr/>
        </p:nvSpPr>
        <p:spPr>
          <a:xfrm>
            <a:off x="6306634" y="4427008"/>
            <a:ext cx="878116" cy="369332"/>
          </a:xfrm>
          <a:prstGeom prst="rect">
            <a:avLst/>
          </a:prstGeom>
          <a:noFill/>
        </p:spPr>
        <p:txBody>
          <a:bodyPr wrap="square" rtlCol="0">
            <a:spAutoFit/>
          </a:bodyPr>
          <a:lstStyle/>
          <a:p>
            <a:pPr algn="ctr"/>
            <a:r>
              <a:rPr lang="en-US" dirty="0" smtClean="0"/>
              <a:t>3.6%</a:t>
            </a:r>
          </a:p>
        </p:txBody>
      </p:sp>
      <p:sp>
        <p:nvSpPr>
          <p:cNvPr id="17" name="TextBox 16"/>
          <p:cNvSpPr txBox="1"/>
          <p:nvPr/>
        </p:nvSpPr>
        <p:spPr>
          <a:xfrm>
            <a:off x="7209471" y="4427008"/>
            <a:ext cx="998619" cy="369332"/>
          </a:xfrm>
          <a:prstGeom prst="rect">
            <a:avLst/>
          </a:prstGeom>
          <a:noFill/>
        </p:spPr>
        <p:txBody>
          <a:bodyPr wrap="square" rtlCol="0">
            <a:spAutoFit/>
          </a:bodyPr>
          <a:lstStyle/>
          <a:p>
            <a:pPr algn="ctr"/>
            <a:r>
              <a:rPr lang="en-US" dirty="0" smtClean="0"/>
              <a:t>3.4%</a:t>
            </a:r>
          </a:p>
        </p:txBody>
      </p:sp>
      <p:sp>
        <p:nvSpPr>
          <p:cNvPr id="18" name="TextBox 17"/>
          <p:cNvSpPr txBox="1"/>
          <p:nvPr/>
        </p:nvSpPr>
        <p:spPr>
          <a:xfrm>
            <a:off x="3257312" y="4427008"/>
            <a:ext cx="943429" cy="369332"/>
          </a:xfrm>
          <a:prstGeom prst="rect">
            <a:avLst/>
          </a:prstGeom>
          <a:noFill/>
        </p:spPr>
        <p:txBody>
          <a:bodyPr wrap="square" rtlCol="0">
            <a:spAutoFit/>
          </a:bodyPr>
          <a:lstStyle/>
          <a:p>
            <a:pPr algn="ctr"/>
            <a:r>
              <a:rPr lang="en-US" dirty="0" smtClean="0"/>
              <a:t>4.2%</a:t>
            </a:r>
          </a:p>
        </p:txBody>
      </p:sp>
      <p:sp>
        <p:nvSpPr>
          <p:cNvPr id="19" name="Oval 18"/>
          <p:cNvSpPr/>
          <p:nvPr/>
        </p:nvSpPr>
        <p:spPr>
          <a:xfrm rot="19432291">
            <a:off x="3450970" y="4801135"/>
            <a:ext cx="585157" cy="728627"/>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p:cNvSpPr/>
          <p:nvPr/>
        </p:nvSpPr>
        <p:spPr>
          <a:xfrm rot="19432291">
            <a:off x="3450953" y="4729436"/>
            <a:ext cx="660092" cy="854828"/>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 name="Straight Connector 20"/>
          <p:cNvCxnSpPr>
            <a:stCxn id="19" idx="0"/>
            <a:endCxn id="19" idx="4"/>
          </p:cNvCxnSpPr>
          <p:nvPr/>
        </p:nvCxnSpPr>
        <p:spPr>
          <a:xfrm>
            <a:off x="3528750" y="4871193"/>
            <a:ext cx="429597" cy="58851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19" idx="6"/>
            <a:endCxn id="20" idx="2"/>
          </p:cNvCxnSpPr>
          <p:nvPr/>
        </p:nvCxnSpPr>
        <p:spPr>
          <a:xfrm flipH="1">
            <a:off x="3514422" y="4992945"/>
            <a:ext cx="465442" cy="358499"/>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3720688" y="5149334"/>
            <a:ext cx="45719" cy="4571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4" name="Straight Connector 23"/>
          <p:cNvCxnSpPr>
            <a:stCxn id="20" idx="0"/>
            <a:endCxn id="20" idx="4"/>
          </p:cNvCxnSpPr>
          <p:nvPr/>
        </p:nvCxnSpPr>
        <p:spPr>
          <a:xfrm>
            <a:off x="3528997" y="4811629"/>
            <a:ext cx="504004" cy="690442"/>
          </a:xfrm>
          <a:prstGeom prst="line">
            <a:avLst/>
          </a:prstGeom>
          <a:ln>
            <a:solidFill>
              <a:srgbClr val="FFC000"/>
            </a:solidFill>
          </a:ln>
        </p:spPr>
        <p:style>
          <a:lnRef idx="1">
            <a:schemeClr val="dk1"/>
          </a:lnRef>
          <a:fillRef idx="0">
            <a:schemeClr val="dk1"/>
          </a:fillRef>
          <a:effectRef idx="0">
            <a:schemeClr val="dk1"/>
          </a:effectRef>
          <a:fontRef idx="minor">
            <a:schemeClr val="tx1"/>
          </a:fontRef>
        </p:style>
      </p:cxnSp>
      <p:cxnSp>
        <p:nvCxnSpPr>
          <p:cNvPr id="25" name="Straight Connector 24"/>
          <p:cNvCxnSpPr>
            <a:stCxn id="20" idx="6"/>
            <a:endCxn id="20" idx="2"/>
          </p:cNvCxnSpPr>
          <p:nvPr/>
        </p:nvCxnSpPr>
        <p:spPr>
          <a:xfrm flipH="1">
            <a:off x="3514422" y="4962256"/>
            <a:ext cx="533154" cy="389188"/>
          </a:xfrm>
          <a:prstGeom prst="line">
            <a:avLst/>
          </a:prstGeom>
          <a:ln>
            <a:solidFill>
              <a:srgbClr val="FFC000"/>
            </a:solidFill>
          </a:ln>
        </p:spPr>
        <p:style>
          <a:lnRef idx="1">
            <a:schemeClr val="dk1"/>
          </a:lnRef>
          <a:fillRef idx="0">
            <a:schemeClr val="dk1"/>
          </a:fillRef>
          <a:effectRef idx="0">
            <a:schemeClr val="dk1"/>
          </a:effectRef>
          <a:fontRef idx="minor">
            <a:schemeClr val="tx1"/>
          </a:fontRef>
        </p:style>
      </p:cxnSp>
      <p:sp>
        <p:nvSpPr>
          <p:cNvPr id="26" name="Oval 25"/>
          <p:cNvSpPr/>
          <p:nvPr/>
        </p:nvSpPr>
        <p:spPr>
          <a:xfrm>
            <a:off x="3761900" y="5134735"/>
            <a:ext cx="45719" cy="4571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p:cNvSpPr txBox="1"/>
          <p:nvPr/>
        </p:nvSpPr>
        <p:spPr>
          <a:xfrm>
            <a:off x="2222500" y="4427008"/>
            <a:ext cx="943429" cy="369332"/>
          </a:xfrm>
          <a:prstGeom prst="rect">
            <a:avLst/>
          </a:prstGeom>
          <a:noFill/>
        </p:spPr>
        <p:txBody>
          <a:bodyPr wrap="square" rtlCol="0">
            <a:spAutoFit/>
          </a:bodyPr>
          <a:lstStyle/>
          <a:p>
            <a:pPr algn="ctr"/>
            <a:r>
              <a:rPr lang="en-US" dirty="0" smtClean="0"/>
              <a:t>0.2%</a:t>
            </a:r>
          </a:p>
        </p:txBody>
      </p:sp>
      <p:sp>
        <p:nvSpPr>
          <p:cNvPr id="28" name="Oval 27"/>
          <p:cNvSpPr/>
          <p:nvPr/>
        </p:nvSpPr>
        <p:spPr>
          <a:xfrm>
            <a:off x="2298510" y="4797620"/>
            <a:ext cx="809624" cy="759849"/>
          </a:xfrm>
          <a:prstGeom prst="ellipse">
            <a:avLst/>
          </a:prstGeom>
          <a:no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p:cNvSpPr/>
          <p:nvPr/>
        </p:nvSpPr>
        <p:spPr>
          <a:xfrm>
            <a:off x="2342062" y="4836928"/>
            <a:ext cx="723899" cy="679394"/>
          </a:xfrm>
          <a:prstGeom prst="ellipse">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0" name="Straight Connector 29"/>
          <p:cNvCxnSpPr>
            <a:stCxn id="28" idx="0"/>
            <a:endCxn id="28" idx="4"/>
          </p:cNvCxnSpPr>
          <p:nvPr/>
        </p:nvCxnSpPr>
        <p:spPr>
          <a:xfrm>
            <a:off x="2703322" y="4797620"/>
            <a:ext cx="0" cy="759849"/>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28" idx="2"/>
            <a:endCxn id="28" idx="6"/>
          </p:cNvCxnSpPr>
          <p:nvPr/>
        </p:nvCxnSpPr>
        <p:spPr>
          <a:xfrm>
            <a:off x="2298510" y="5177545"/>
            <a:ext cx="809624"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
        <p:nvSpPr>
          <p:cNvPr id="32" name="Oval 31"/>
          <p:cNvSpPr/>
          <p:nvPr/>
        </p:nvSpPr>
        <p:spPr>
          <a:xfrm>
            <a:off x="2680462" y="5153765"/>
            <a:ext cx="45719" cy="45719"/>
          </a:xfrm>
          <a:prstGeom prst="ellipse">
            <a:avLst/>
          </a:prstGeom>
          <a:solidFill>
            <a:srgbClr val="00B050"/>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92315" y="4713054"/>
            <a:ext cx="1011237"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23813" y="4708045"/>
            <a:ext cx="817563"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99579" y="4705152"/>
            <a:ext cx="1006475"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59400" y="4709596"/>
            <a:ext cx="9017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65100" y="4457785"/>
            <a:ext cx="2057400" cy="307777"/>
          </a:xfrm>
          <a:prstGeom prst="rect">
            <a:avLst/>
          </a:prstGeom>
          <a:noFill/>
        </p:spPr>
        <p:txBody>
          <a:bodyPr wrap="square" rtlCol="0">
            <a:spAutoFit/>
          </a:bodyPr>
          <a:lstStyle/>
          <a:p>
            <a:r>
              <a:rPr lang="en-US" sz="1400" dirty="0" smtClean="0"/>
              <a:t>Normalized Centroid drift</a:t>
            </a:r>
            <a:endParaRPr lang="en-US" sz="1400" dirty="0"/>
          </a:p>
        </p:txBody>
      </p:sp>
      <p:cxnSp>
        <p:nvCxnSpPr>
          <p:cNvPr id="8" name="Straight Arrow Connector 7"/>
          <p:cNvCxnSpPr/>
          <p:nvPr/>
        </p:nvCxnSpPr>
        <p:spPr>
          <a:xfrm>
            <a:off x="2146300" y="4611674"/>
            <a:ext cx="2286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aphicFrame>
        <p:nvGraphicFramePr>
          <p:cNvPr id="37" name="Chart 36"/>
          <p:cNvGraphicFramePr>
            <a:graphicFrameLocks/>
          </p:cNvGraphicFramePr>
          <p:nvPr>
            <p:extLst>
              <p:ext uri="{D42A27DB-BD31-4B8C-83A1-F6EECF244321}">
                <p14:modId xmlns:p14="http://schemas.microsoft.com/office/powerpoint/2010/main" val="2058518355"/>
              </p:ext>
            </p:extLst>
          </p:nvPr>
        </p:nvGraphicFramePr>
        <p:xfrm>
          <a:off x="927379" y="1143000"/>
          <a:ext cx="4572000" cy="2743200"/>
        </p:xfrm>
        <a:graphic>
          <a:graphicData uri="http://schemas.openxmlformats.org/drawingml/2006/chart">
            <c:chart xmlns:c="http://schemas.openxmlformats.org/drawingml/2006/chart" xmlns:r="http://schemas.openxmlformats.org/officeDocument/2006/relationships" r:id="rId9"/>
          </a:graphicData>
        </a:graphic>
      </p:graphicFrame>
      <p:sp>
        <p:nvSpPr>
          <p:cNvPr id="38" name="Rectangle 37"/>
          <p:cNvSpPr/>
          <p:nvPr/>
        </p:nvSpPr>
        <p:spPr>
          <a:xfrm>
            <a:off x="3213379" y="4457786"/>
            <a:ext cx="2146021" cy="122576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extBox 38"/>
          <p:cNvSpPr txBox="1"/>
          <p:nvPr/>
        </p:nvSpPr>
        <p:spPr>
          <a:xfrm>
            <a:off x="5516132" y="1981200"/>
            <a:ext cx="2676549" cy="1077218"/>
          </a:xfrm>
          <a:prstGeom prst="rect">
            <a:avLst/>
          </a:prstGeom>
          <a:noFill/>
        </p:spPr>
        <p:txBody>
          <a:bodyPr wrap="square" rtlCol="0">
            <a:spAutoFit/>
          </a:bodyPr>
          <a:lstStyle/>
          <a:p>
            <a:pPr marL="285750" indent="-285750">
              <a:buFont typeface="Arial" panose="020B0604020202020204" pitchFamily="34" charset="0"/>
              <a:buChar char="•"/>
            </a:pPr>
            <a:r>
              <a:rPr lang="en-US" sz="1600" b="1" dirty="0" smtClean="0"/>
              <a:t>8 filaments &gt; 3%</a:t>
            </a:r>
          </a:p>
          <a:p>
            <a:pPr marL="742950" lvl="1" indent="-285750">
              <a:buFont typeface="Arial" panose="020B0604020202020204" pitchFamily="34" charset="0"/>
              <a:buChar char="•"/>
            </a:pPr>
            <a:r>
              <a:rPr lang="en-US" sz="1600" b="1" dirty="0" smtClean="0"/>
              <a:t>2 with Kirkendall voids</a:t>
            </a:r>
          </a:p>
          <a:p>
            <a:pPr marL="742950" lvl="1" indent="-285750">
              <a:buFont typeface="Arial" panose="020B0604020202020204" pitchFamily="34" charset="0"/>
              <a:buChar char="•"/>
            </a:pPr>
            <a:r>
              <a:rPr lang="en-US" sz="1600" b="1" dirty="0" smtClean="0"/>
              <a:t>25% failure rate</a:t>
            </a:r>
            <a:endParaRPr lang="en-US" sz="1600" b="1" dirty="0"/>
          </a:p>
        </p:txBody>
      </p:sp>
    </p:spTree>
    <p:extLst>
      <p:ext uri="{BB962C8B-B14F-4D97-AF65-F5344CB8AC3E}">
        <p14:creationId xmlns:p14="http://schemas.microsoft.com/office/powerpoint/2010/main" val="1586853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0" presetClass="exit" presetSubtype="0" fill="hold" grpId="0" nodeType="withEffect">
                                  <p:stCondLst>
                                    <p:cond delay="0"/>
                                  </p:stCondLst>
                                  <p:childTnLst>
                                    <p:animEffect transition="out" filter="fade">
                                      <p:cBhvr>
                                        <p:cTn id="10" dur="500"/>
                                        <p:tgtEl>
                                          <p:spTgt spid="6"/>
                                        </p:tgtEl>
                                      </p:cBhvr>
                                    </p:animEffect>
                                    <p:set>
                                      <p:cBhvr>
                                        <p:cTn id="11" dur="1" fill="hold">
                                          <p:stCondLst>
                                            <p:cond delay="499"/>
                                          </p:stCondLst>
                                        </p:cTn>
                                        <p:tgtEl>
                                          <p:spTgt spid="6"/>
                                        </p:tgtEl>
                                        <p:attrNameLst>
                                          <p:attrName>style.visibility</p:attrName>
                                        </p:attrNameLst>
                                      </p:cBhvr>
                                      <p:to>
                                        <p:strVal val="hidden"/>
                                      </p:to>
                                    </p:set>
                                  </p:childTnLst>
                                </p:cTn>
                              </p:par>
                              <p:par>
                                <p:cTn id="12" presetID="1" presetClass="entr" presetSubtype="0" fill="hold" grpId="0" nodeType="withEffect">
                                  <p:stCondLst>
                                    <p:cond delay="0"/>
                                  </p:stCondLst>
                                  <p:childTnLst>
                                    <p:set>
                                      <p:cBhvr>
                                        <p:cTn id="13"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Graphic spid="37" grpId="0">
        <p:bldAsOne/>
      </p:bldGraphic>
      <p:bldP spid="38" grpId="0" animBg="1"/>
      <p:bldP spid="3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9030" y="0"/>
            <a:ext cx="9173029" cy="461665"/>
          </a:xfrm>
          <a:prstGeom prst="rect">
            <a:avLst/>
          </a:prstGeom>
          <a:noFill/>
        </p:spPr>
        <p:txBody>
          <a:bodyPr wrap="square" rtlCol="0">
            <a:spAutoFit/>
          </a:bodyPr>
          <a:lstStyle/>
          <a:p>
            <a:pPr algn="ctr"/>
            <a:r>
              <a:rPr lang="en-US" sz="2400" dirty="0"/>
              <a:t>Filaments with large centroid drift </a:t>
            </a:r>
            <a:r>
              <a:rPr lang="en-US" sz="2400" dirty="0" smtClean="0"/>
              <a:t>are </a:t>
            </a:r>
            <a:r>
              <a:rPr lang="en-US" sz="2400" dirty="0"/>
              <a:t>much more likely to </a:t>
            </a:r>
            <a:r>
              <a:rPr lang="en-US" sz="2400" dirty="0" smtClean="0"/>
              <a:t>leak Sn</a:t>
            </a:r>
            <a:endParaRPr lang="en-US" sz="2400" dirty="0"/>
          </a:p>
        </p:txBody>
      </p:sp>
      <p:sp>
        <p:nvSpPr>
          <p:cNvPr id="10" name="TextBox 9"/>
          <p:cNvSpPr txBox="1"/>
          <p:nvPr/>
        </p:nvSpPr>
        <p:spPr>
          <a:xfrm>
            <a:off x="981167" y="1741980"/>
            <a:ext cx="1740284" cy="338554"/>
          </a:xfrm>
          <a:prstGeom prst="rect">
            <a:avLst/>
          </a:prstGeom>
          <a:noFill/>
        </p:spPr>
        <p:txBody>
          <a:bodyPr wrap="square" rtlCol="0">
            <a:spAutoFit/>
          </a:bodyPr>
          <a:lstStyle/>
          <a:p>
            <a:r>
              <a:rPr lang="en-US" sz="1600" b="1" dirty="0" smtClean="0">
                <a:solidFill>
                  <a:schemeClr val="accent3"/>
                </a:solidFill>
              </a:rPr>
              <a:t>24 filaments &gt; 3%</a:t>
            </a:r>
            <a:endParaRPr lang="en-US" sz="1600" b="1" dirty="0">
              <a:solidFill>
                <a:schemeClr val="accent3"/>
              </a:solidFill>
            </a:endParaRPr>
          </a:p>
        </p:txBody>
      </p:sp>
      <p:sp>
        <p:nvSpPr>
          <p:cNvPr id="33" name="TextBox 32"/>
          <p:cNvSpPr txBox="1"/>
          <p:nvPr/>
        </p:nvSpPr>
        <p:spPr>
          <a:xfrm rot="16200000">
            <a:off x="-1083349" y="2731042"/>
            <a:ext cx="2844466" cy="261610"/>
          </a:xfrm>
          <a:prstGeom prst="rect">
            <a:avLst/>
          </a:prstGeom>
          <a:noFill/>
        </p:spPr>
        <p:txBody>
          <a:bodyPr wrap="square" rtlCol="0">
            <a:spAutoFit/>
          </a:bodyPr>
          <a:lstStyle/>
          <a:p>
            <a:pPr algn="ctr"/>
            <a:r>
              <a:rPr lang="en-US" sz="1100" dirty="0" smtClean="0"/>
              <a:t>Normalized Centroid offset</a:t>
            </a:r>
            <a:endParaRPr lang="en-US" sz="1100" dirty="0"/>
          </a:p>
        </p:txBody>
      </p:sp>
      <p:sp>
        <p:nvSpPr>
          <p:cNvPr id="35" name="TextBox 34"/>
          <p:cNvSpPr txBox="1"/>
          <p:nvPr/>
        </p:nvSpPr>
        <p:spPr>
          <a:xfrm>
            <a:off x="651178" y="860550"/>
            <a:ext cx="1556614" cy="369332"/>
          </a:xfrm>
          <a:prstGeom prst="rect">
            <a:avLst/>
          </a:prstGeom>
          <a:noFill/>
        </p:spPr>
        <p:txBody>
          <a:bodyPr wrap="square" rtlCol="0">
            <a:spAutoFit/>
          </a:bodyPr>
          <a:lstStyle/>
          <a:p>
            <a:pPr algn="r"/>
            <a:r>
              <a:rPr lang="en-US" dirty="0" smtClean="0"/>
              <a:t>Bernd 0.7 mm</a:t>
            </a:r>
            <a:endParaRPr lang="en-US" dirty="0"/>
          </a:p>
        </p:txBody>
      </p:sp>
      <p:sp>
        <p:nvSpPr>
          <p:cNvPr id="36" name="TextBox 35"/>
          <p:cNvSpPr txBox="1"/>
          <p:nvPr/>
        </p:nvSpPr>
        <p:spPr>
          <a:xfrm>
            <a:off x="1111481" y="5257800"/>
            <a:ext cx="1045508" cy="369332"/>
          </a:xfrm>
          <a:prstGeom prst="rect">
            <a:avLst/>
          </a:prstGeom>
          <a:noFill/>
        </p:spPr>
        <p:txBody>
          <a:bodyPr wrap="square" rtlCol="0">
            <a:spAutoFit/>
          </a:bodyPr>
          <a:lstStyle/>
          <a:p>
            <a:pPr algn="ctr"/>
            <a:r>
              <a:rPr lang="en-US" dirty="0" smtClean="0"/>
              <a:t>5.3%</a:t>
            </a:r>
          </a:p>
        </p:txBody>
      </p:sp>
      <p:sp>
        <p:nvSpPr>
          <p:cNvPr id="37" name="TextBox 36"/>
          <p:cNvSpPr txBox="1"/>
          <p:nvPr/>
        </p:nvSpPr>
        <p:spPr>
          <a:xfrm>
            <a:off x="2230573" y="5257800"/>
            <a:ext cx="896937" cy="369332"/>
          </a:xfrm>
          <a:prstGeom prst="rect">
            <a:avLst/>
          </a:prstGeom>
          <a:noFill/>
        </p:spPr>
        <p:txBody>
          <a:bodyPr wrap="square" rtlCol="0">
            <a:spAutoFit/>
          </a:bodyPr>
          <a:lstStyle/>
          <a:p>
            <a:pPr algn="ctr"/>
            <a:r>
              <a:rPr lang="en-US" dirty="0" smtClean="0"/>
              <a:t>4.2%</a:t>
            </a:r>
            <a:endParaRPr lang="en-US" baseline="-25000" dirty="0" smtClean="0"/>
          </a:p>
        </p:txBody>
      </p:sp>
      <p:sp>
        <p:nvSpPr>
          <p:cNvPr id="38" name="TextBox 37"/>
          <p:cNvSpPr txBox="1"/>
          <p:nvPr/>
        </p:nvSpPr>
        <p:spPr>
          <a:xfrm>
            <a:off x="3201096" y="5257800"/>
            <a:ext cx="914400" cy="369332"/>
          </a:xfrm>
          <a:prstGeom prst="rect">
            <a:avLst/>
          </a:prstGeom>
          <a:noFill/>
        </p:spPr>
        <p:txBody>
          <a:bodyPr wrap="square" rtlCol="0">
            <a:spAutoFit/>
          </a:bodyPr>
          <a:lstStyle/>
          <a:p>
            <a:pPr algn="ctr"/>
            <a:r>
              <a:rPr lang="en-US" dirty="0" smtClean="0"/>
              <a:t>3.9%</a:t>
            </a:r>
            <a:endParaRPr lang="en-US" baseline="-25000" dirty="0" smtClean="0"/>
          </a:p>
        </p:txBody>
      </p:sp>
      <p:sp>
        <p:nvSpPr>
          <p:cNvPr id="39" name="TextBox 38"/>
          <p:cNvSpPr txBox="1"/>
          <p:nvPr/>
        </p:nvSpPr>
        <p:spPr>
          <a:xfrm>
            <a:off x="4186020" y="5257800"/>
            <a:ext cx="953076" cy="369332"/>
          </a:xfrm>
          <a:prstGeom prst="rect">
            <a:avLst/>
          </a:prstGeom>
          <a:noFill/>
        </p:spPr>
        <p:txBody>
          <a:bodyPr wrap="square" rtlCol="0">
            <a:spAutoFit/>
          </a:bodyPr>
          <a:lstStyle/>
          <a:p>
            <a:pPr algn="ctr"/>
            <a:r>
              <a:rPr lang="en-US" dirty="0" smtClean="0"/>
              <a:t>3.9%</a:t>
            </a:r>
            <a:endParaRPr lang="en-US" baseline="-25000" dirty="0" smtClean="0"/>
          </a:p>
        </p:txBody>
      </p:sp>
      <p:sp>
        <p:nvSpPr>
          <p:cNvPr id="40" name="TextBox 39"/>
          <p:cNvSpPr txBox="1"/>
          <p:nvPr/>
        </p:nvSpPr>
        <p:spPr>
          <a:xfrm>
            <a:off x="5219930" y="5257800"/>
            <a:ext cx="901699" cy="369332"/>
          </a:xfrm>
          <a:prstGeom prst="rect">
            <a:avLst/>
          </a:prstGeom>
          <a:noFill/>
        </p:spPr>
        <p:txBody>
          <a:bodyPr wrap="square" rtlCol="0">
            <a:spAutoFit/>
          </a:bodyPr>
          <a:lstStyle/>
          <a:p>
            <a:pPr algn="ctr"/>
            <a:r>
              <a:rPr lang="en-US" dirty="0" smtClean="0"/>
              <a:t>3.7%</a:t>
            </a:r>
            <a:endParaRPr lang="en-US" baseline="-25000" dirty="0" smtClean="0"/>
          </a:p>
        </p:txBody>
      </p:sp>
      <p:sp>
        <p:nvSpPr>
          <p:cNvPr id="41" name="TextBox 40"/>
          <p:cNvSpPr txBox="1"/>
          <p:nvPr/>
        </p:nvSpPr>
        <p:spPr>
          <a:xfrm>
            <a:off x="6217995" y="5257800"/>
            <a:ext cx="1007506" cy="369332"/>
          </a:xfrm>
          <a:prstGeom prst="rect">
            <a:avLst/>
          </a:prstGeom>
          <a:noFill/>
        </p:spPr>
        <p:txBody>
          <a:bodyPr wrap="square" rtlCol="0">
            <a:spAutoFit/>
          </a:bodyPr>
          <a:lstStyle/>
          <a:p>
            <a:pPr algn="ctr"/>
            <a:r>
              <a:rPr lang="en-US" dirty="0" smtClean="0"/>
              <a:t>3.7%</a:t>
            </a:r>
            <a:endParaRPr lang="en-US" baseline="-25000" dirty="0" smtClean="0"/>
          </a:p>
        </p:txBody>
      </p:sp>
      <p:pic>
        <p:nvPicPr>
          <p:cNvPr id="4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69" y="5551128"/>
            <a:ext cx="104132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TextBox 44"/>
          <p:cNvSpPr txBox="1"/>
          <p:nvPr/>
        </p:nvSpPr>
        <p:spPr>
          <a:xfrm>
            <a:off x="103870" y="5257800"/>
            <a:ext cx="938213" cy="369332"/>
          </a:xfrm>
          <a:prstGeom prst="rect">
            <a:avLst/>
          </a:prstGeom>
          <a:noFill/>
        </p:spPr>
        <p:txBody>
          <a:bodyPr wrap="square" rtlCol="0">
            <a:spAutoFit/>
          </a:bodyPr>
          <a:lstStyle/>
          <a:p>
            <a:pPr algn="ctr"/>
            <a:r>
              <a:rPr lang="en-US" dirty="0" smtClean="0"/>
              <a:t>0.1%</a:t>
            </a:r>
          </a:p>
        </p:txBody>
      </p:sp>
      <p:sp>
        <p:nvSpPr>
          <p:cNvPr id="47" name="TextBox 46"/>
          <p:cNvSpPr txBox="1"/>
          <p:nvPr/>
        </p:nvSpPr>
        <p:spPr>
          <a:xfrm>
            <a:off x="395977" y="4233446"/>
            <a:ext cx="2910664" cy="338554"/>
          </a:xfrm>
          <a:prstGeom prst="rect">
            <a:avLst/>
          </a:prstGeom>
          <a:noFill/>
        </p:spPr>
        <p:txBody>
          <a:bodyPr wrap="square" rtlCol="0">
            <a:spAutoFit/>
          </a:bodyPr>
          <a:lstStyle/>
          <a:p>
            <a:r>
              <a:rPr lang="en-US" sz="1600" dirty="0" smtClean="0"/>
              <a:t>Distance from wire center (um)</a:t>
            </a:r>
            <a:endParaRPr lang="en-US" sz="1600" dirty="0"/>
          </a:p>
        </p:txBody>
      </p:sp>
      <p:pic>
        <p:nvPicPr>
          <p:cNvPr id="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871" y="5551128"/>
            <a:ext cx="938213" cy="938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0574" y="5551128"/>
            <a:ext cx="896937"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1096" y="5551128"/>
            <a:ext cx="91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89081" y="5551128"/>
            <a:ext cx="957263"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19929" y="5551128"/>
            <a:ext cx="9017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95214" y="5551128"/>
            <a:ext cx="1030287"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3" name="TextBox 62"/>
          <p:cNvSpPr txBox="1"/>
          <p:nvPr/>
        </p:nvSpPr>
        <p:spPr>
          <a:xfrm>
            <a:off x="159824" y="1270337"/>
            <a:ext cx="2919877" cy="338554"/>
          </a:xfrm>
          <a:prstGeom prst="rect">
            <a:avLst/>
          </a:prstGeom>
          <a:noFill/>
        </p:spPr>
        <p:txBody>
          <a:bodyPr wrap="square" rtlCol="0">
            <a:spAutoFit/>
          </a:bodyPr>
          <a:lstStyle/>
          <a:p>
            <a:r>
              <a:rPr lang="en-US" sz="1600" dirty="0">
                <a:solidFill>
                  <a:srgbClr val="FF0000"/>
                </a:solidFill>
              </a:rPr>
              <a:t>W</a:t>
            </a:r>
            <a:r>
              <a:rPr lang="en-US" sz="1600" dirty="0" smtClean="0">
                <a:solidFill>
                  <a:srgbClr val="FF0000"/>
                </a:solidFill>
              </a:rPr>
              <a:t>orst J</a:t>
            </a:r>
            <a:r>
              <a:rPr lang="en-US" sz="1600" baseline="-25000" dirty="0" smtClean="0">
                <a:solidFill>
                  <a:srgbClr val="FF0000"/>
                </a:solidFill>
              </a:rPr>
              <a:t>c</a:t>
            </a:r>
            <a:r>
              <a:rPr lang="en-US" sz="1600" dirty="0" smtClean="0">
                <a:solidFill>
                  <a:srgbClr val="FF0000"/>
                </a:solidFill>
              </a:rPr>
              <a:t> (12T,4.2K)=2310*</a:t>
            </a:r>
            <a:endParaRPr lang="en-US" sz="1600" baseline="30000" dirty="0">
              <a:solidFill>
                <a:srgbClr val="FF0000"/>
              </a:solidFill>
            </a:endParaRPr>
          </a:p>
        </p:txBody>
      </p:sp>
      <p:pic>
        <p:nvPicPr>
          <p:cNvPr id="2051" name="Picture 3" descr="C:\Users\segal\Desktop\ASC\Bundled Barrier Samples\BB stitch for centroid\Bernd0o7\smallForppt.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56677" y="877824"/>
            <a:ext cx="4572000" cy="412220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Users\segal\Desktop\ASC\Bundled Barrier Samples\BB stitch for centroid\Bernd0o7\Fresh images\Bernd0o7mm_filamentsForFIJI+OffsetnormalizedToDiameter+ramp.png"/>
          <p:cNvPicPr>
            <a:picLocks noChangeAspect="1" noChangeArrowheads="1"/>
          </p:cNvPicPr>
          <p:nvPr/>
        </p:nvPicPr>
        <p:blipFill rotWithShape="1">
          <a:blip r:embed="rId10">
            <a:extLst>
              <a:ext uri="{28A0092B-C50C-407E-A947-70E740481C1C}">
                <a14:useLocalDpi xmlns:a14="http://schemas.microsoft.com/office/drawing/2010/main" val="0"/>
              </a:ext>
            </a:extLst>
          </a:blip>
          <a:srcRect l="13922" t="8004" r="19059" b="1142"/>
          <a:stretch/>
        </p:blipFill>
        <p:spPr bwMode="auto">
          <a:xfrm>
            <a:off x="4166300" y="876088"/>
            <a:ext cx="4595055" cy="412394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9" name="Chart 78"/>
          <p:cNvGraphicFramePr>
            <a:graphicFrameLocks/>
          </p:cNvGraphicFramePr>
          <p:nvPr>
            <p:extLst>
              <p:ext uri="{D42A27DB-BD31-4B8C-83A1-F6EECF244321}">
                <p14:modId xmlns:p14="http://schemas.microsoft.com/office/powerpoint/2010/main" val="2494970446"/>
              </p:ext>
            </p:extLst>
          </p:nvPr>
        </p:nvGraphicFramePr>
        <p:xfrm>
          <a:off x="426720" y="1608891"/>
          <a:ext cx="2926080" cy="2743200"/>
        </p:xfrm>
        <a:graphic>
          <a:graphicData uri="http://schemas.openxmlformats.org/drawingml/2006/chart">
            <c:chart xmlns:c="http://schemas.openxmlformats.org/drawingml/2006/chart" xmlns:r="http://schemas.openxmlformats.org/officeDocument/2006/relationships" r:id="rId11"/>
          </a:graphicData>
        </a:graphic>
      </p:graphicFrame>
      <p:sp>
        <p:nvSpPr>
          <p:cNvPr id="2" name="TextBox 1"/>
          <p:cNvSpPr txBox="1"/>
          <p:nvPr/>
        </p:nvSpPr>
        <p:spPr>
          <a:xfrm>
            <a:off x="0" y="4876800"/>
            <a:ext cx="4011626" cy="381000"/>
          </a:xfrm>
          <a:prstGeom prst="rect">
            <a:avLst/>
          </a:prstGeom>
          <a:noFill/>
        </p:spPr>
        <p:txBody>
          <a:bodyPr wrap="square" rtlCol="0">
            <a:spAutoFit/>
          </a:bodyPr>
          <a:lstStyle/>
          <a:p>
            <a:r>
              <a:rPr lang="en-US" u="sng" dirty="0" smtClean="0"/>
              <a:t>Centroid drift of select filaments</a:t>
            </a:r>
            <a:endParaRPr lang="en-US" u="sng" dirty="0"/>
          </a:p>
        </p:txBody>
      </p:sp>
      <p:sp>
        <p:nvSpPr>
          <p:cNvPr id="27" name="Oval 26"/>
          <p:cNvSpPr/>
          <p:nvPr/>
        </p:nvSpPr>
        <p:spPr>
          <a:xfrm>
            <a:off x="2849076" y="1959865"/>
            <a:ext cx="127738" cy="1277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p:cNvSpPr/>
          <p:nvPr/>
        </p:nvSpPr>
        <p:spPr>
          <a:xfrm>
            <a:off x="5223488" y="1395626"/>
            <a:ext cx="282306" cy="28230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p:cNvSpPr/>
          <p:nvPr/>
        </p:nvSpPr>
        <p:spPr>
          <a:xfrm>
            <a:off x="4568428" y="3124200"/>
            <a:ext cx="267334" cy="2673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p:cNvSpPr/>
          <p:nvPr/>
        </p:nvSpPr>
        <p:spPr>
          <a:xfrm>
            <a:off x="2824743" y="2342786"/>
            <a:ext cx="127738" cy="1277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p:cNvSpPr/>
          <p:nvPr/>
        </p:nvSpPr>
        <p:spPr>
          <a:xfrm>
            <a:off x="1072564" y="5314870"/>
            <a:ext cx="2105263" cy="117629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p:cNvSpPr>
            <a:spLocks noGrp="1"/>
          </p:cNvSpPr>
          <p:nvPr>
            <p:ph type="sldNum" sz="quarter" idx="12"/>
          </p:nvPr>
        </p:nvSpPr>
        <p:spPr/>
        <p:txBody>
          <a:bodyPr/>
          <a:lstStyle/>
          <a:p>
            <a:fld id="{E7D5E23D-A60B-4621-91DB-6C5BEDE12D6D}" type="slidenum">
              <a:rPr lang="en-US" smtClean="0"/>
              <a:t>11</a:t>
            </a:fld>
            <a:endParaRPr lang="en-US" dirty="0"/>
          </a:p>
        </p:txBody>
      </p:sp>
      <p:sp>
        <p:nvSpPr>
          <p:cNvPr id="3" name="TextBox 2"/>
          <p:cNvSpPr txBox="1"/>
          <p:nvPr/>
        </p:nvSpPr>
        <p:spPr>
          <a:xfrm>
            <a:off x="7924800" y="533400"/>
            <a:ext cx="803877" cy="461665"/>
          </a:xfrm>
          <a:prstGeom prst="rect">
            <a:avLst/>
          </a:prstGeom>
          <a:noFill/>
        </p:spPr>
        <p:txBody>
          <a:bodyPr wrap="square" rtlCol="0">
            <a:spAutoFit/>
          </a:bodyPr>
          <a:lstStyle/>
          <a:p>
            <a:r>
              <a:rPr lang="en-US" sz="1200" dirty="0" smtClean="0"/>
              <a:t>Centroid offset (%)</a:t>
            </a:r>
            <a:endParaRPr lang="en-US" sz="1200" dirty="0"/>
          </a:p>
        </p:txBody>
      </p:sp>
    </p:spTree>
    <p:extLst>
      <p:ext uri="{BB962C8B-B14F-4D97-AF65-F5344CB8AC3E}">
        <p14:creationId xmlns:p14="http://schemas.microsoft.com/office/powerpoint/2010/main" val="3599739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056"/>
                                        </p:tgtEl>
                                        <p:attrNameLst>
                                          <p:attrName>style.visibility</p:attrName>
                                        </p:attrNameLst>
                                      </p:cBhvr>
                                      <p:to>
                                        <p:strVal val="visible"/>
                                      </p:to>
                                    </p:set>
                                    <p:animEffect transition="in" filter="fade">
                                      <p:cBhvr>
                                        <p:cTn id="19" dur="500"/>
                                        <p:tgtEl>
                                          <p:spTgt spid="2056"/>
                                        </p:tgtEl>
                                      </p:cBhvr>
                                    </p:animEffect>
                                  </p:childTnLst>
                                </p:cTn>
                              </p:par>
                              <p:par>
                                <p:cTn id="20" presetID="1"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0" grpId="0" animBg="1"/>
      <p:bldP spid="31" grpId="0" animBg="1"/>
      <p:bldP spid="32" grpId="0" animBg="1"/>
      <p:bldP spid="34"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A6AB13-262E-4EC9-B0E0-C0E2FF7EE00A}" type="slidenum">
              <a:rPr lang="en-US" smtClean="0"/>
              <a:t>12</a:t>
            </a:fld>
            <a:endParaRPr lang="en-US" dirty="0"/>
          </a:p>
        </p:txBody>
      </p:sp>
      <p:pic>
        <p:nvPicPr>
          <p:cNvPr id="6" name="Picture 5"/>
          <p:cNvPicPr>
            <a:picLocks noChangeAspect="1"/>
          </p:cNvPicPr>
          <p:nvPr/>
        </p:nvPicPr>
        <p:blipFill>
          <a:blip r:embed="rId2"/>
          <a:stretch>
            <a:fillRect/>
          </a:stretch>
        </p:blipFill>
        <p:spPr>
          <a:xfrm>
            <a:off x="7802528" y="4163169"/>
            <a:ext cx="1337905" cy="1463040"/>
          </a:xfrm>
          <a:prstGeom prst="rect">
            <a:avLst/>
          </a:prstGeom>
        </p:spPr>
      </p:pic>
      <p:sp>
        <p:nvSpPr>
          <p:cNvPr id="7" name="TextBox 6"/>
          <p:cNvSpPr txBox="1"/>
          <p:nvPr/>
        </p:nvSpPr>
        <p:spPr>
          <a:xfrm>
            <a:off x="7806095" y="5626209"/>
            <a:ext cx="1337905" cy="369332"/>
          </a:xfrm>
          <a:prstGeom prst="rect">
            <a:avLst/>
          </a:prstGeom>
          <a:noFill/>
        </p:spPr>
        <p:txBody>
          <a:bodyPr wrap="square" rtlCol="0">
            <a:spAutoFit/>
          </a:bodyPr>
          <a:lstStyle/>
          <a:p>
            <a:pPr algn="ctr"/>
            <a:r>
              <a:rPr lang="en-US" dirty="0" smtClean="0"/>
              <a:t>62.3%</a:t>
            </a:r>
            <a:endParaRPr lang="en-US" dirty="0"/>
          </a:p>
        </p:txBody>
      </p:sp>
      <p:sp>
        <p:nvSpPr>
          <p:cNvPr id="11" name="TextBox 10"/>
          <p:cNvSpPr txBox="1"/>
          <p:nvPr/>
        </p:nvSpPr>
        <p:spPr>
          <a:xfrm>
            <a:off x="4614218" y="5614812"/>
            <a:ext cx="1554480" cy="369332"/>
          </a:xfrm>
          <a:prstGeom prst="rect">
            <a:avLst/>
          </a:prstGeom>
          <a:noFill/>
        </p:spPr>
        <p:txBody>
          <a:bodyPr wrap="square" rtlCol="0">
            <a:spAutoFit/>
          </a:bodyPr>
          <a:lstStyle/>
          <a:p>
            <a:pPr algn="ctr"/>
            <a:r>
              <a:rPr lang="en-US" dirty="0" smtClean="0"/>
              <a:t>28.3%</a:t>
            </a:r>
            <a:endParaRPr lang="en-US" dirty="0"/>
          </a:p>
        </p:txBody>
      </p:sp>
      <p:sp>
        <p:nvSpPr>
          <p:cNvPr id="10" name="TextBox 9"/>
          <p:cNvSpPr txBox="1"/>
          <p:nvPr/>
        </p:nvSpPr>
        <p:spPr>
          <a:xfrm>
            <a:off x="-12700" y="0"/>
            <a:ext cx="9156699" cy="584775"/>
          </a:xfrm>
          <a:prstGeom prst="rect">
            <a:avLst/>
          </a:prstGeom>
          <a:noFill/>
        </p:spPr>
        <p:txBody>
          <a:bodyPr wrap="square" rtlCol="0">
            <a:spAutoFit/>
          </a:bodyPr>
          <a:lstStyle/>
          <a:p>
            <a:pPr algn="ctr"/>
            <a:r>
              <a:rPr lang="en-US" sz="3200" dirty="0" smtClean="0"/>
              <a:t>Bernd shows radial dependence of A15 volume</a:t>
            </a:r>
            <a:endParaRPr lang="en-US" sz="3200" dirty="0"/>
          </a:p>
        </p:txBody>
      </p:sp>
      <p:sp>
        <p:nvSpPr>
          <p:cNvPr id="14" name="TextBox 13"/>
          <p:cNvSpPr txBox="1"/>
          <p:nvPr/>
        </p:nvSpPr>
        <p:spPr>
          <a:xfrm>
            <a:off x="6168697" y="5626209"/>
            <a:ext cx="1637397" cy="369332"/>
          </a:xfrm>
          <a:prstGeom prst="rect">
            <a:avLst/>
          </a:prstGeom>
          <a:noFill/>
        </p:spPr>
        <p:txBody>
          <a:bodyPr wrap="square" rtlCol="0">
            <a:spAutoFit/>
          </a:bodyPr>
          <a:lstStyle/>
          <a:p>
            <a:pPr algn="ctr"/>
            <a:r>
              <a:rPr lang="en-US" dirty="0" smtClean="0"/>
              <a:t>47.9%</a:t>
            </a:r>
            <a:endParaRPr lang="en-US" dirty="0"/>
          </a:p>
        </p:txBody>
      </p:sp>
      <p:sp>
        <p:nvSpPr>
          <p:cNvPr id="22" name="TextBox 21"/>
          <p:cNvSpPr txBox="1"/>
          <p:nvPr/>
        </p:nvSpPr>
        <p:spPr>
          <a:xfrm>
            <a:off x="1045397" y="3592872"/>
            <a:ext cx="1045508" cy="369332"/>
          </a:xfrm>
          <a:prstGeom prst="rect">
            <a:avLst/>
          </a:prstGeom>
          <a:noFill/>
        </p:spPr>
        <p:txBody>
          <a:bodyPr wrap="square" rtlCol="0">
            <a:spAutoFit/>
          </a:bodyPr>
          <a:lstStyle/>
          <a:p>
            <a:pPr algn="ctr"/>
            <a:r>
              <a:rPr lang="en-US" dirty="0" smtClean="0"/>
              <a:t>5.3%</a:t>
            </a:r>
          </a:p>
        </p:txBody>
      </p:sp>
      <p:sp>
        <p:nvSpPr>
          <p:cNvPr id="23" name="TextBox 22"/>
          <p:cNvSpPr txBox="1"/>
          <p:nvPr/>
        </p:nvSpPr>
        <p:spPr>
          <a:xfrm>
            <a:off x="2164489" y="3592872"/>
            <a:ext cx="896937" cy="369332"/>
          </a:xfrm>
          <a:prstGeom prst="rect">
            <a:avLst/>
          </a:prstGeom>
          <a:noFill/>
        </p:spPr>
        <p:txBody>
          <a:bodyPr wrap="square" rtlCol="0">
            <a:spAutoFit/>
          </a:bodyPr>
          <a:lstStyle/>
          <a:p>
            <a:pPr algn="ctr"/>
            <a:r>
              <a:rPr lang="en-US" dirty="0" smtClean="0"/>
              <a:t>4.2%</a:t>
            </a:r>
            <a:endParaRPr lang="en-US" baseline="-25000" dirty="0" smtClean="0"/>
          </a:p>
        </p:txBody>
      </p:sp>
      <p:sp>
        <p:nvSpPr>
          <p:cNvPr id="24" name="TextBox 23"/>
          <p:cNvSpPr txBox="1"/>
          <p:nvPr/>
        </p:nvSpPr>
        <p:spPr>
          <a:xfrm>
            <a:off x="3135012" y="3592872"/>
            <a:ext cx="914400" cy="369332"/>
          </a:xfrm>
          <a:prstGeom prst="rect">
            <a:avLst/>
          </a:prstGeom>
          <a:noFill/>
        </p:spPr>
        <p:txBody>
          <a:bodyPr wrap="square" rtlCol="0">
            <a:spAutoFit/>
          </a:bodyPr>
          <a:lstStyle/>
          <a:p>
            <a:pPr algn="ctr"/>
            <a:r>
              <a:rPr lang="en-US" dirty="0" smtClean="0"/>
              <a:t>3.9%</a:t>
            </a:r>
            <a:endParaRPr lang="en-US" baseline="-25000" dirty="0" smtClean="0"/>
          </a:p>
        </p:txBody>
      </p:sp>
      <p:sp>
        <p:nvSpPr>
          <p:cNvPr id="25" name="TextBox 24"/>
          <p:cNvSpPr txBox="1"/>
          <p:nvPr/>
        </p:nvSpPr>
        <p:spPr>
          <a:xfrm>
            <a:off x="990600" y="4768483"/>
            <a:ext cx="953076" cy="369332"/>
          </a:xfrm>
          <a:prstGeom prst="rect">
            <a:avLst/>
          </a:prstGeom>
          <a:noFill/>
        </p:spPr>
        <p:txBody>
          <a:bodyPr wrap="square" rtlCol="0">
            <a:spAutoFit/>
          </a:bodyPr>
          <a:lstStyle/>
          <a:p>
            <a:pPr algn="ctr"/>
            <a:r>
              <a:rPr lang="en-US" dirty="0" smtClean="0"/>
              <a:t>3.9%</a:t>
            </a:r>
            <a:endParaRPr lang="en-US" baseline="-25000" dirty="0" smtClean="0"/>
          </a:p>
        </p:txBody>
      </p:sp>
      <p:sp>
        <p:nvSpPr>
          <p:cNvPr id="26" name="TextBox 25"/>
          <p:cNvSpPr txBox="1"/>
          <p:nvPr/>
        </p:nvSpPr>
        <p:spPr>
          <a:xfrm>
            <a:off x="2024510" y="4768483"/>
            <a:ext cx="901699" cy="369332"/>
          </a:xfrm>
          <a:prstGeom prst="rect">
            <a:avLst/>
          </a:prstGeom>
          <a:noFill/>
        </p:spPr>
        <p:txBody>
          <a:bodyPr wrap="square" rtlCol="0">
            <a:spAutoFit/>
          </a:bodyPr>
          <a:lstStyle/>
          <a:p>
            <a:pPr algn="ctr"/>
            <a:r>
              <a:rPr lang="en-US" dirty="0" smtClean="0"/>
              <a:t>3.7%</a:t>
            </a:r>
            <a:endParaRPr lang="en-US" baseline="-25000" dirty="0" smtClean="0"/>
          </a:p>
        </p:txBody>
      </p:sp>
      <p:sp>
        <p:nvSpPr>
          <p:cNvPr id="27" name="TextBox 26"/>
          <p:cNvSpPr txBox="1"/>
          <p:nvPr/>
        </p:nvSpPr>
        <p:spPr>
          <a:xfrm>
            <a:off x="3022575" y="4768483"/>
            <a:ext cx="1007506" cy="369332"/>
          </a:xfrm>
          <a:prstGeom prst="rect">
            <a:avLst/>
          </a:prstGeom>
          <a:noFill/>
        </p:spPr>
        <p:txBody>
          <a:bodyPr wrap="square" rtlCol="0">
            <a:spAutoFit/>
          </a:bodyPr>
          <a:lstStyle/>
          <a:p>
            <a:pPr algn="ctr"/>
            <a:r>
              <a:rPr lang="en-US" dirty="0" smtClean="0"/>
              <a:t>3.7%</a:t>
            </a:r>
            <a:endParaRPr lang="en-US" baseline="-25000" dirty="0" smtClean="0"/>
          </a:p>
        </p:txBody>
      </p:sp>
      <p:pic>
        <p:nvPicPr>
          <p:cNvPr id="2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9585" y="3886200"/>
            <a:ext cx="104132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Box 28"/>
          <p:cNvSpPr txBox="1"/>
          <p:nvPr/>
        </p:nvSpPr>
        <p:spPr>
          <a:xfrm>
            <a:off x="-26196" y="4084846"/>
            <a:ext cx="938213" cy="369332"/>
          </a:xfrm>
          <a:prstGeom prst="rect">
            <a:avLst/>
          </a:prstGeom>
          <a:noFill/>
        </p:spPr>
        <p:txBody>
          <a:bodyPr wrap="square" rtlCol="0">
            <a:spAutoFit/>
          </a:bodyPr>
          <a:lstStyle/>
          <a:p>
            <a:pPr algn="ctr"/>
            <a:r>
              <a:rPr lang="en-US" dirty="0" smtClean="0"/>
              <a:t>0.1%</a:t>
            </a:r>
          </a:p>
        </p:txBody>
      </p:sp>
      <p:pic>
        <p:nvPicPr>
          <p:cNvPr id="3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95" y="4378174"/>
            <a:ext cx="938213" cy="938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64490" y="3886200"/>
            <a:ext cx="896937"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35012" y="3886200"/>
            <a:ext cx="91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3661" y="5061811"/>
            <a:ext cx="957263"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24509" y="5061811"/>
            <a:ext cx="9017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99794" y="5061811"/>
            <a:ext cx="1030287"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61012" y="4163169"/>
            <a:ext cx="1641516" cy="1463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607726" y="4163169"/>
            <a:ext cx="1560972" cy="1463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4578349" y="6008477"/>
            <a:ext cx="4529782" cy="369332"/>
          </a:xfrm>
          <a:prstGeom prst="rect">
            <a:avLst/>
          </a:prstGeom>
          <a:noFill/>
          <a:ln>
            <a:solidFill>
              <a:schemeClr val="tx1"/>
            </a:solidFill>
          </a:ln>
        </p:spPr>
        <p:txBody>
          <a:bodyPr wrap="square" rtlCol="0">
            <a:spAutoFit/>
          </a:bodyPr>
          <a:lstStyle/>
          <a:p>
            <a:pPr algn="ctr"/>
            <a:r>
              <a:rPr lang="en-US" dirty="0" smtClean="0"/>
              <a:t>A15 fraction</a:t>
            </a:r>
            <a:endParaRPr lang="en-US" dirty="0"/>
          </a:p>
        </p:txBody>
      </p:sp>
      <p:sp>
        <p:nvSpPr>
          <p:cNvPr id="36" name="TextBox 35"/>
          <p:cNvSpPr txBox="1"/>
          <p:nvPr/>
        </p:nvSpPr>
        <p:spPr>
          <a:xfrm>
            <a:off x="256351" y="6008477"/>
            <a:ext cx="4030081" cy="369332"/>
          </a:xfrm>
          <a:prstGeom prst="rect">
            <a:avLst/>
          </a:prstGeom>
          <a:noFill/>
          <a:ln>
            <a:solidFill>
              <a:schemeClr val="tx1"/>
            </a:solidFill>
          </a:ln>
        </p:spPr>
        <p:txBody>
          <a:bodyPr wrap="square" rtlCol="0">
            <a:spAutoFit/>
          </a:bodyPr>
          <a:lstStyle/>
          <a:p>
            <a:pPr algn="ctr"/>
            <a:r>
              <a:rPr lang="en-US" dirty="0" smtClean="0"/>
              <a:t>Normalized centroid drift</a:t>
            </a:r>
            <a:endParaRPr lang="en-US" dirty="0"/>
          </a:p>
        </p:txBody>
      </p:sp>
      <p:graphicFrame>
        <p:nvGraphicFramePr>
          <p:cNvPr id="37" name="Chart 36"/>
          <p:cNvGraphicFramePr>
            <a:graphicFrameLocks/>
          </p:cNvGraphicFramePr>
          <p:nvPr>
            <p:extLst>
              <p:ext uri="{D42A27DB-BD31-4B8C-83A1-F6EECF244321}">
                <p14:modId xmlns:p14="http://schemas.microsoft.com/office/powerpoint/2010/main" val="2036494722"/>
              </p:ext>
            </p:extLst>
          </p:nvPr>
        </p:nvGraphicFramePr>
        <p:xfrm>
          <a:off x="452993" y="609600"/>
          <a:ext cx="4297680" cy="2743200"/>
        </p:xfrm>
        <a:graphic>
          <a:graphicData uri="http://schemas.openxmlformats.org/drawingml/2006/chart">
            <c:chart xmlns:c="http://schemas.openxmlformats.org/drawingml/2006/chart" xmlns:r="http://schemas.openxmlformats.org/officeDocument/2006/relationships" r:id="rId12"/>
          </a:graphicData>
        </a:graphic>
      </p:graphicFrame>
      <p:sp>
        <p:nvSpPr>
          <p:cNvPr id="16" name="TextBox 15"/>
          <p:cNvSpPr txBox="1"/>
          <p:nvPr/>
        </p:nvSpPr>
        <p:spPr>
          <a:xfrm>
            <a:off x="3276600" y="1273264"/>
            <a:ext cx="4105602" cy="369332"/>
          </a:xfrm>
          <a:prstGeom prst="rect">
            <a:avLst/>
          </a:prstGeom>
          <a:noFill/>
        </p:spPr>
        <p:txBody>
          <a:bodyPr wrap="square" rtlCol="0">
            <a:spAutoFit/>
          </a:bodyPr>
          <a:lstStyle/>
          <a:p>
            <a:r>
              <a:rPr lang="en-US" dirty="0" smtClean="0"/>
              <a:t>A15</a:t>
            </a:r>
            <a:r>
              <a:rPr lang="en-US" baseline="-25000" dirty="0" smtClean="0"/>
              <a:t>ave</a:t>
            </a:r>
            <a:r>
              <a:rPr lang="en-US" dirty="0" smtClean="0"/>
              <a:t> = 57%</a:t>
            </a:r>
            <a:endParaRPr lang="en-US" dirty="0"/>
          </a:p>
        </p:txBody>
      </p:sp>
      <p:sp>
        <p:nvSpPr>
          <p:cNvPr id="38" name="TextBox 37"/>
          <p:cNvSpPr txBox="1"/>
          <p:nvPr/>
        </p:nvSpPr>
        <p:spPr>
          <a:xfrm>
            <a:off x="656988" y="3200400"/>
            <a:ext cx="4030081" cy="338554"/>
          </a:xfrm>
          <a:prstGeom prst="rect">
            <a:avLst/>
          </a:prstGeom>
          <a:noFill/>
          <a:ln>
            <a:noFill/>
          </a:ln>
        </p:spPr>
        <p:txBody>
          <a:bodyPr wrap="square" rtlCol="0">
            <a:spAutoFit/>
          </a:bodyPr>
          <a:lstStyle/>
          <a:p>
            <a:pPr algn="ctr"/>
            <a:r>
              <a:rPr lang="en-US" sz="1600" dirty="0" smtClean="0"/>
              <a:t>Normalized centroid drift (% diameter)</a:t>
            </a:r>
            <a:endParaRPr lang="en-US" sz="1600" dirty="0"/>
          </a:p>
        </p:txBody>
      </p:sp>
      <p:sp>
        <p:nvSpPr>
          <p:cNvPr id="39" name="TextBox 38"/>
          <p:cNvSpPr txBox="1"/>
          <p:nvPr/>
        </p:nvSpPr>
        <p:spPr>
          <a:xfrm rot="16200000">
            <a:off x="-704159" y="1901922"/>
            <a:ext cx="2082452" cy="338554"/>
          </a:xfrm>
          <a:prstGeom prst="rect">
            <a:avLst/>
          </a:prstGeom>
          <a:noFill/>
          <a:ln>
            <a:noFill/>
          </a:ln>
        </p:spPr>
        <p:txBody>
          <a:bodyPr wrap="square" rtlCol="0">
            <a:spAutoFit/>
          </a:bodyPr>
          <a:lstStyle/>
          <a:p>
            <a:pPr algn="ctr"/>
            <a:r>
              <a:rPr lang="en-US" sz="1600" dirty="0" smtClean="0"/>
              <a:t>(LG+SG) A15 area%</a:t>
            </a:r>
            <a:endParaRPr lang="en-US" sz="1600" dirty="0"/>
          </a:p>
        </p:txBody>
      </p:sp>
      <p:cxnSp>
        <p:nvCxnSpPr>
          <p:cNvPr id="12" name="Straight Arrow Connector 11"/>
          <p:cNvCxnSpPr/>
          <p:nvPr/>
        </p:nvCxnSpPr>
        <p:spPr>
          <a:xfrm>
            <a:off x="7382202" y="3700525"/>
            <a:ext cx="847398" cy="544137"/>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15" name="TextBox 14"/>
          <p:cNvSpPr txBox="1"/>
          <p:nvPr/>
        </p:nvSpPr>
        <p:spPr>
          <a:xfrm>
            <a:off x="6573521" y="3325281"/>
            <a:ext cx="1866900" cy="369332"/>
          </a:xfrm>
          <a:prstGeom prst="rect">
            <a:avLst/>
          </a:prstGeom>
          <a:noFill/>
        </p:spPr>
        <p:txBody>
          <a:bodyPr wrap="square" rtlCol="0">
            <a:spAutoFit/>
          </a:bodyPr>
          <a:lstStyle/>
          <a:p>
            <a:r>
              <a:rPr lang="en-US" dirty="0" smtClean="0"/>
              <a:t>15% residual DB!</a:t>
            </a:r>
            <a:endParaRPr lang="en-US" dirty="0"/>
          </a:p>
        </p:txBody>
      </p:sp>
      <p:sp>
        <p:nvSpPr>
          <p:cNvPr id="19" name="TextBox 18"/>
          <p:cNvSpPr txBox="1"/>
          <p:nvPr/>
        </p:nvSpPr>
        <p:spPr>
          <a:xfrm>
            <a:off x="2475359" y="2004960"/>
            <a:ext cx="2389974" cy="646331"/>
          </a:xfrm>
          <a:prstGeom prst="rect">
            <a:avLst/>
          </a:prstGeom>
          <a:noFill/>
        </p:spPr>
        <p:txBody>
          <a:bodyPr wrap="square" rtlCol="0">
            <a:spAutoFit/>
          </a:bodyPr>
          <a:lstStyle/>
          <a:p>
            <a:r>
              <a:rPr lang="en-US" b="1" dirty="0" smtClean="0">
                <a:solidFill>
                  <a:srgbClr val="FF0000"/>
                </a:solidFill>
              </a:rPr>
              <a:t>Leaked filaments with Kirkendall void</a:t>
            </a:r>
            <a:endParaRPr lang="en-US" b="1" dirty="0">
              <a:solidFill>
                <a:srgbClr val="FF0000"/>
              </a:solidFill>
            </a:endParaRPr>
          </a:p>
        </p:txBody>
      </p:sp>
      <p:cxnSp>
        <p:nvCxnSpPr>
          <p:cNvPr id="40" name="Straight Connector 39"/>
          <p:cNvCxnSpPr/>
          <p:nvPr/>
        </p:nvCxnSpPr>
        <p:spPr>
          <a:xfrm flipV="1">
            <a:off x="4419600" y="3767554"/>
            <a:ext cx="0" cy="3090446"/>
          </a:xfrm>
          <a:prstGeom prst="line">
            <a:avLst/>
          </a:prstGeom>
        </p:spPr>
        <p:style>
          <a:lnRef idx="3">
            <a:schemeClr val="dk1"/>
          </a:lnRef>
          <a:fillRef idx="0">
            <a:schemeClr val="dk1"/>
          </a:fillRef>
          <a:effectRef idx="2">
            <a:schemeClr val="dk1"/>
          </a:effectRef>
          <a:fontRef idx="minor">
            <a:schemeClr val="tx1"/>
          </a:fontRef>
        </p:style>
      </p:cxnSp>
      <p:sp>
        <p:nvSpPr>
          <p:cNvPr id="2" name="TextBox 1"/>
          <p:cNvSpPr txBox="1"/>
          <p:nvPr/>
        </p:nvSpPr>
        <p:spPr>
          <a:xfrm>
            <a:off x="4830422" y="2325391"/>
            <a:ext cx="3886200" cy="646331"/>
          </a:xfrm>
          <a:prstGeom prst="rect">
            <a:avLst/>
          </a:prstGeom>
          <a:noFill/>
        </p:spPr>
        <p:txBody>
          <a:bodyPr wrap="square" rtlCol="0">
            <a:spAutoFit/>
          </a:bodyPr>
          <a:lstStyle/>
          <a:p>
            <a:r>
              <a:rPr lang="en-US" dirty="0" smtClean="0"/>
              <a:t>Is this damage local? Or  is it consistent going down a length of wire?</a:t>
            </a:r>
            <a:endParaRPr lang="en-US" dirty="0"/>
          </a:p>
        </p:txBody>
      </p:sp>
      <p:sp>
        <p:nvSpPr>
          <p:cNvPr id="44" name="TextBox 43"/>
          <p:cNvSpPr txBox="1"/>
          <p:nvPr/>
        </p:nvSpPr>
        <p:spPr>
          <a:xfrm>
            <a:off x="4830422" y="1103987"/>
            <a:ext cx="2676549" cy="1077218"/>
          </a:xfrm>
          <a:prstGeom prst="rect">
            <a:avLst/>
          </a:prstGeom>
          <a:noFill/>
        </p:spPr>
        <p:txBody>
          <a:bodyPr wrap="square" rtlCol="0">
            <a:spAutoFit/>
          </a:bodyPr>
          <a:lstStyle/>
          <a:p>
            <a:pPr marL="285750" indent="-285750">
              <a:buFont typeface="Arial" panose="020B0604020202020204" pitchFamily="34" charset="0"/>
              <a:buChar char="•"/>
            </a:pPr>
            <a:r>
              <a:rPr lang="en-US" sz="1600" b="1" dirty="0" smtClean="0"/>
              <a:t>25 filaments &gt; 3%</a:t>
            </a:r>
          </a:p>
          <a:p>
            <a:pPr marL="742950" lvl="1" indent="-285750">
              <a:buFont typeface="Arial" panose="020B0604020202020204" pitchFamily="34" charset="0"/>
              <a:buChar char="•"/>
            </a:pPr>
            <a:r>
              <a:rPr lang="en-US" sz="1600" b="1" dirty="0" smtClean="0"/>
              <a:t>6 with Kirkendall voids</a:t>
            </a:r>
          </a:p>
          <a:p>
            <a:pPr marL="742950" lvl="1" indent="-285750">
              <a:buFont typeface="Arial" panose="020B0604020202020204" pitchFamily="34" charset="0"/>
              <a:buChar char="•"/>
            </a:pPr>
            <a:r>
              <a:rPr lang="en-US" sz="1600" b="1" dirty="0" smtClean="0"/>
              <a:t>~25% failure rate</a:t>
            </a:r>
            <a:endParaRPr lang="en-US" sz="1600" b="1" dirty="0"/>
          </a:p>
        </p:txBody>
      </p:sp>
    </p:spTree>
    <p:extLst>
      <p:ext uri="{BB962C8B-B14F-4D97-AF65-F5344CB8AC3E}">
        <p14:creationId xmlns:p14="http://schemas.microsoft.com/office/powerpoint/2010/main" val="2135543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graphicEl>
                                              <a:chart seriesIdx="-3" categoryIdx="-3" bldStep="gridLegend"/>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graphicEl>
                                              <a:chart seriesIdx="0" categoryIdx="-4" bldStep="series"/>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7">
                                            <p:graphicEl>
                                              <a:chart seriesIdx="1" categoryIdx="-4" bldStep="series"/>
                                            </p:graphicEl>
                                          </p:spTgt>
                                        </p:tgtEl>
                                        <p:attrNameLst>
                                          <p:attrName>style.visibility</p:attrName>
                                        </p:attrNameLst>
                                      </p:cBhvr>
                                      <p:to>
                                        <p:strVal val="visible"/>
                                      </p:to>
                                    </p:set>
                                  </p:childTnLst>
                                </p:cTn>
                              </p:par>
                              <p:par>
                                <p:cTn id="13" presetID="10"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7" grpId="0" uiExpand="1">
        <p:bldSub>
          <a:bldChart bld="series"/>
        </p:bldSub>
      </p:bldGraphic>
      <p:bldP spid="16" grpId="0"/>
      <p:bldP spid="19" grpId="0"/>
      <p:bldP spid="4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A6AB13-262E-4EC9-B0E0-C0E2FF7EE00A}" type="slidenum">
              <a:rPr lang="en-US" smtClean="0"/>
              <a:t>13</a:t>
            </a:fld>
            <a:endParaRPr lang="en-US" dirty="0"/>
          </a:p>
        </p:txBody>
      </p:sp>
      <p:pic>
        <p:nvPicPr>
          <p:cNvPr id="3" name="Picture 2" descr="C:\Users\segal\Desktop\ASC\Bundled Barrier Samples\P2499 Bernd 0.7mm\filament uniformity along length\faster scans\filament-uniformity2_0000_Bernd_flmntLngth_120x_H_fast08.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125980" y="578819"/>
            <a:ext cx="5943600" cy="58682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segal\Desktop\ASC\Bundled Barrier Samples\P2499 Bernd 0.7mm\filament uniformity along length\faster scans\filament-uniformity2_0001_Bernd_flmntLngth_120x_G_fast07.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25980" y="570819"/>
            <a:ext cx="5943600" cy="58812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Users\segal\Desktop\ASC\Bundled Barrier Samples\P2499 Bernd 0.7mm\filament uniformity along length\faster scans\filament-uniformity2_0002_Bernd_flmntLngth_120x_F_fast06.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25980" y="632172"/>
            <a:ext cx="5943600" cy="578150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C:\Users\segal\Desktop\ASC\Bundled Barrier Samples\P2499 Bernd 0.7mm\filament uniformity along length\faster scans\filament-uniformity2_0003_Bernd_flmntLngth_120x_E_fast04.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125980" y="601014"/>
            <a:ext cx="5943600" cy="58321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C:\Users\segal\Desktop\ASC\Bundled Barrier Samples\P2499 Bernd 0.7mm\filament uniformity along length\faster scans\filament-uniformity2_0004_Bernd_flmntLngth_120x_D_fast05.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125980" y="561201"/>
            <a:ext cx="5943600" cy="589683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7" descr="C:\Users\segal\Desktop\ASC\Bundled Barrier Samples\P2499 Bernd 0.7mm\filament uniformity along length\faster scans\filament-uniformity2_0005_Bernd_flmntLngth_120x_C_fast03.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125980" y="572509"/>
            <a:ext cx="5943600" cy="587845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C:\Users\segal\Desktop\ASC\Bundled Barrier Samples\P2499 Bernd 0.7mm\filament uniformity along length\faster scans\filament-uniformity2_0006_Bernd_flmntLngth_120x_B_fast02.pn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125980" y="618149"/>
            <a:ext cx="5943600" cy="580429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9" descr="C:\Users\segal\Desktop\ASC\Bundled Barrier Samples\P2499 Bernd 0.7mm\filament uniformity along length\faster scans\filament-uniformity2_0007_Bernd_flmntLngth_120x_A_fast01.pn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125980" y="564504"/>
            <a:ext cx="5943600" cy="5891462"/>
          </a:xfrm>
          <a:prstGeom prst="rect">
            <a:avLst/>
          </a:prstGeom>
          <a:noFill/>
          <a:extLst>
            <a:ext uri="{909E8E84-426E-40DD-AFC4-6F175D3DCCD1}">
              <a14:hiddenFill xmlns:a14="http://schemas.microsoft.com/office/drawing/2010/main">
                <a:solidFill>
                  <a:srgbClr val="FFFFFF"/>
                </a:solidFill>
              </a14:hiddenFill>
            </a:ext>
          </a:extLst>
        </p:spPr>
      </p:pic>
      <p:sp>
        <p:nvSpPr>
          <p:cNvPr id="12" name="Can 11"/>
          <p:cNvSpPr/>
          <p:nvPr/>
        </p:nvSpPr>
        <p:spPr>
          <a:xfrm>
            <a:off x="8183880" y="789801"/>
            <a:ext cx="381000" cy="5486400"/>
          </a:xfrm>
          <a:prstGeom prst="can">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p:cNvCxnSpPr/>
          <p:nvPr/>
        </p:nvCxnSpPr>
        <p:spPr>
          <a:xfrm>
            <a:off x="8183880" y="789801"/>
            <a:ext cx="731520" cy="0"/>
          </a:xfrm>
          <a:prstGeom prst="line">
            <a:avLst/>
          </a:prstGeom>
        </p:spPr>
        <p:style>
          <a:lnRef idx="2">
            <a:schemeClr val="dk1"/>
          </a:lnRef>
          <a:fillRef idx="0">
            <a:schemeClr val="dk1"/>
          </a:fillRef>
          <a:effectRef idx="1">
            <a:schemeClr val="dk1"/>
          </a:effectRef>
          <a:fontRef idx="minor">
            <a:schemeClr val="tx1"/>
          </a:fontRef>
        </p:style>
      </p:cxnSp>
      <p:cxnSp>
        <p:nvCxnSpPr>
          <p:cNvPr id="14" name="Straight Connector 13"/>
          <p:cNvCxnSpPr/>
          <p:nvPr/>
        </p:nvCxnSpPr>
        <p:spPr>
          <a:xfrm>
            <a:off x="8183880" y="1475601"/>
            <a:ext cx="731520" cy="0"/>
          </a:xfrm>
          <a:prstGeom prst="line">
            <a:avLst/>
          </a:prstGeom>
        </p:spPr>
        <p:style>
          <a:lnRef idx="2">
            <a:schemeClr val="dk1"/>
          </a:lnRef>
          <a:fillRef idx="0">
            <a:schemeClr val="dk1"/>
          </a:fillRef>
          <a:effectRef idx="1">
            <a:schemeClr val="dk1"/>
          </a:effectRef>
          <a:fontRef idx="minor">
            <a:schemeClr val="tx1"/>
          </a:fontRef>
        </p:style>
      </p:cxnSp>
      <p:cxnSp>
        <p:nvCxnSpPr>
          <p:cNvPr id="15" name="Straight Connector 14"/>
          <p:cNvCxnSpPr/>
          <p:nvPr/>
        </p:nvCxnSpPr>
        <p:spPr>
          <a:xfrm>
            <a:off x="8183880" y="2161401"/>
            <a:ext cx="731520" cy="0"/>
          </a:xfrm>
          <a:prstGeom prst="line">
            <a:avLst/>
          </a:prstGeom>
        </p:spPr>
        <p:style>
          <a:lnRef idx="2">
            <a:schemeClr val="dk1"/>
          </a:lnRef>
          <a:fillRef idx="0">
            <a:schemeClr val="dk1"/>
          </a:fillRef>
          <a:effectRef idx="1">
            <a:schemeClr val="dk1"/>
          </a:effectRef>
          <a:fontRef idx="minor">
            <a:schemeClr val="tx1"/>
          </a:fontRef>
        </p:style>
      </p:cxnSp>
      <p:cxnSp>
        <p:nvCxnSpPr>
          <p:cNvPr id="16" name="Straight Connector 15"/>
          <p:cNvCxnSpPr/>
          <p:nvPr/>
        </p:nvCxnSpPr>
        <p:spPr>
          <a:xfrm>
            <a:off x="8183880" y="2847201"/>
            <a:ext cx="731520" cy="0"/>
          </a:xfrm>
          <a:prstGeom prst="line">
            <a:avLst/>
          </a:prstGeom>
        </p:spPr>
        <p:style>
          <a:lnRef idx="2">
            <a:schemeClr val="dk1"/>
          </a:lnRef>
          <a:fillRef idx="0">
            <a:schemeClr val="dk1"/>
          </a:fillRef>
          <a:effectRef idx="1">
            <a:schemeClr val="dk1"/>
          </a:effectRef>
          <a:fontRef idx="minor">
            <a:schemeClr val="tx1"/>
          </a:fontRef>
        </p:style>
      </p:cxnSp>
      <p:cxnSp>
        <p:nvCxnSpPr>
          <p:cNvPr id="17" name="Straight Connector 16"/>
          <p:cNvCxnSpPr/>
          <p:nvPr/>
        </p:nvCxnSpPr>
        <p:spPr>
          <a:xfrm>
            <a:off x="8183880" y="3533001"/>
            <a:ext cx="731520" cy="0"/>
          </a:xfrm>
          <a:prstGeom prst="line">
            <a:avLst/>
          </a:prstGeom>
        </p:spPr>
        <p:style>
          <a:lnRef idx="2">
            <a:schemeClr val="dk1"/>
          </a:lnRef>
          <a:fillRef idx="0">
            <a:schemeClr val="dk1"/>
          </a:fillRef>
          <a:effectRef idx="1">
            <a:schemeClr val="dk1"/>
          </a:effectRef>
          <a:fontRef idx="minor">
            <a:schemeClr val="tx1"/>
          </a:fontRef>
        </p:style>
      </p:cxnSp>
      <p:cxnSp>
        <p:nvCxnSpPr>
          <p:cNvPr id="18" name="Straight Connector 17"/>
          <p:cNvCxnSpPr/>
          <p:nvPr/>
        </p:nvCxnSpPr>
        <p:spPr>
          <a:xfrm>
            <a:off x="8183880" y="4218801"/>
            <a:ext cx="731520" cy="0"/>
          </a:xfrm>
          <a:prstGeom prst="line">
            <a:avLst/>
          </a:prstGeom>
        </p:spPr>
        <p:style>
          <a:lnRef idx="2">
            <a:schemeClr val="dk1"/>
          </a:lnRef>
          <a:fillRef idx="0">
            <a:schemeClr val="dk1"/>
          </a:fillRef>
          <a:effectRef idx="1">
            <a:schemeClr val="dk1"/>
          </a:effectRef>
          <a:fontRef idx="minor">
            <a:schemeClr val="tx1"/>
          </a:fontRef>
        </p:style>
      </p:cxnSp>
      <p:cxnSp>
        <p:nvCxnSpPr>
          <p:cNvPr id="19" name="Straight Connector 18"/>
          <p:cNvCxnSpPr/>
          <p:nvPr/>
        </p:nvCxnSpPr>
        <p:spPr>
          <a:xfrm>
            <a:off x="8183880" y="4904601"/>
            <a:ext cx="731520" cy="0"/>
          </a:xfrm>
          <a:prstGeom prst="line">
            <a:avLst/>
          </a:prstGeom>
        </p:spPr>
        <p:style>
          <a:lnRef idx="2">
            <a:schemeClr val="dk1"/>
          </a:lnRef>
          <a:fillRef idx="0">
            <a:schemeClr val="dk1"/>
          </a:fillRef>
          <a:effectRef idx="1">
            <a:schemeClr val="dk1"/>
          </a:effectRef>
          <a:fontRef idx="minor">
            <a:schemeClr val="tx1"/>
          </a:fontRef>
        </p:style>
      </p:cxnSp>
      <p:cxnSp>
        <p:nvCxnSpPr>
          <p:cNvPr id="20" name="Straight Connector 19"/>
          <p:cNvCxnSpPr/>
          <p:nvPr/>
        </p:nvCxnSpPr>
        <p:spPr>
          <a:xfrm>
            <a:off x="8183880" y="5590401"/>
            <a:ext cx="731520" cy="0"/>
          </a:xfrm>
          <a:prstGeom prst="line">
            <a:avLst/>
          </a:prstGeom>
        </p:spPr>
        <p:style>
          <a:lnRef idx="2">
            <a:schemeClr val="dk1"/>
          </a:lnRef>
          <a:fillRef idx="0">
            <a:schemeClr val="dk1"/>
          </a:fillRef>
          <a:effectRef idx="1">
            <a:schemeClr val="dk1"/>
          </a:effectRef>
          <a:fontRef idx="minor">
            <a:schemeClr val="tx1"/>
          </a:fontRef>
        </p:style>
      </p:cxnSp>
      <p:sp>
        <p:nvSpPr>
          <p:cNvPr id="21" name="TextBox 20"/>
          <p:cNvSpPr txBox="1"/>
          <p:nvPr/>
        </p:nvSpPr>
        <p:spPr>
          <a:xfrm rot="16200000">
            <a:off x="7962821" y="987842"/>
            <a:ext cx="746917" cy="381000"/>
          </a:xfrm>
          <a:prstGeom prst="rect">
            <a:avLst/>
          </a:prstGeom>
          <a:noFill/>
        </p:spPr>
        <p:txBody>
          <a:bodyPr wrap="square" rtlCol="0">
            <a:spAutoFit/>
          </a:bodyPr>
          <a:lstStyle/>
          <a:p>
            <a:r>
              <a:rPr lang="en-US" dirty="0"/>
              <a:t>5 mm</a:t>
            </a:r>
          </a:p>
        </p:txBody>
      </p:sp>
      <p:sp>
        <p:nvSpPr>
          <p:cNvPr id="22" name="TextBox 21"/>
          <p:cNvSpPr txBox="1"/>
          <p:nvPr/>
        </p:nvSpPr>
        <p:spPr>
          <a:xfrm>
            <a:off x="7010400" y="6263881"/>
            <a:ext cx="2133600" cy="338554"/>
          </a:xfrm>
          <a:prstGeom prst="rect">
            <a:avLst/>
          </a:prstGeom>
          <a:noFill/>
        </p:spPr>
        <p:txBody>
          <a:bodyPr wrap="square" rtlCol="0">
            <a:spAutoFit/>
          </a:bodyPr>
          <a:lstStyle/>
          <a:p>
            <a:r>
              <a:rPr lang="en-US" sz="1600" dirty="0"/>
              <a:t>4 cm – 8 cross sections</a:t>
            </a:r>
          </a:p>
        </p:txBody>
      </p:sp>
      <p:sp>
        <p:nvSpPr>
          <p:cNvPr id="23" name="Rectangle 22"/>
          <p:cNvSpPr/>
          <p:nvPr/>
        </p:nvSpPr>
        <p:spPr>
          <a:xfrm>
            <a:off x="2363154" y="2869174"/>
            <a:ext cx="1288915" cy="152400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p:cNvSpPr txBox="1"/>
          <p:nvPr/>
        </p:nvSpPr>
        <p:spPr>
          <a:xfrm>
            <a:off x="457200" y="708126"/>
            <a:ext cx="2895600" cy="338554"/>
          </a:xfrm>
          <a:prstGeom prst="rect">
            <a:avLst/>
          </a:prstGeom>
          <a:noFill/>
        </p:spPr>
        <p:txBody>
          <a:bodyPr wrap="square" rtlCol="0">
            <a:spAutoFit/>
          </a:bodyPr>
          <a:lstStyle/>
          <a:p>
            <a:r>
              <a:rPr lang="en-US" sz="1600" dirty="0"/>
              <a:t>Bernd 0.7 mm very high Sn</a:t>
            </a:r>
          </a:p>
        </p:txBody>
      </p:sp>
      <p:pic>
        <p:nvPicPr>
          <p:cNvPr id="25" name="Picture 2" descr="C:\Users\segal\Desktop\ASC\Bundled Barrier Samples\P2499 Bernd 0.7mm\filament uniformity along length\faster scans\filUniform_excerpt__0001s_0000_H.png"/>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104778" y="1046680"/>
            <a:ext cx="4614863" cy="466344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 descr="C:\Users\segal\Desktop\ASC\Bundled Barrier Samples\P2499 Bernd 0.7mm\filament uniformity along length\faster scans\filUniform_excerpt__0001s_0001_G.png"/>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100014" y="1046680"/>
            <a:ext cx="4622961" cy="466344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C:\Users\segal\Desktop\ASC\Bundled Barrier Samples\P2499 Bernd 0.7mm\filament uniformity along length\faster scans\filUniform_excerpt__0001s_0002_F.png"/>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76200" y="1046680"/>
            <a:ext cx="4663440" cy="466344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5" descr="C:\Users\segal\Desktop\ASC\Bundled Barrier Samples\P2499 Bernd 0.7mm\filament uniformity along length\faster scans\filUniform_excerpt__0001s_0003_E.png"/>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76200" y="1046680"/>
            <a:ext cx="4663440" cy="466344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C:\Users\segal\Desktop\ASC\Bundled Barrier Samples\P2499 Bernd 0.7mm\filament uniformity along length\faster scans\filUniform_excerpt__0001s_0004_D.png"/>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76200" y="1046680"/>
            <a:ext cx="4663440" cy="466344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7" descr="C:\Users\segal\Desktop\ASC\Bundled Barrier Samples\P2499 Bernd 0.7mm\filament uniformity along length\faster scans\filUniform_excerpt__0001s_0005_C.png"/>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76200" y="1046680"/>
            <a:ext cx="4663440" cy="466344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8" descr="C:\Users\segal\Desktop\ASC\Bundled Barrier Samples\P2499 Bernd 0.7mm\filament uniformity along length\faster scans\filUniform_excerpt__0001s_0006_B.png"/>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76200" y="1046680"/>
            <a:ext cx="4663440" cy="466344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9" descr="C:\Users\segal\Desktop\ASC\Bundled Barrier Samples\P2499 Bernd 0.7mm\filament uniformity along length\faster scans\filUniform_excerpt__0001s_0007_A.png"/>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76200" y="1046680"/>
            <a:ext cx="4663440" cy="4663440"/>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0" y="-4465"/>
            <a:ext cx="9144000" cy="461665"/>
          </a:xfrm>
          <a:prstGeom prst="rect">
            <a:avLst/>
          </a:prstGeom>
          <a:noFill/>
        </p:spPr>
        <p:txBody>
          <a:bodyPr wrap="square" rtlCol="0">
            <a:spAutoFit/>
          </a:bodyPr>
          <a:lstStyle/>
          <a:p>
            <a:pPr algn="ctr"/>
            <a:r>
              <a:rPr lang="en-US" sz="2400" dirty="0" smtClean="0"/>
              <a:t>Metallographic tomography reveals damage over many centimeters</a:t>
            </a:r>
            <a:endParaRPr lang="en-US" sz="2400" dirty="0"/>
          </a:p>
        </p:txBody>
      </p:sp>
      <p:sp>
        <p:nvSpPr>
          <p:cNvPr id="35" name="TextBox 34"/>
          <p:cNvSpPr txBox="1"/>
          <p:nvPr/>
        </p:nvSpPr>
        <p:spPr>
          <a:xfrm>
            <a:off x="3334" y="5943600"/>
            <a:ext cx="4719641" cy="646331"/>
          </a:xfrm>
          <a:prstGeom prst="rect">
            <a:avLst/>
          </a:prstGeom>
          <a:solidFill>
            <a:schemeClr val="bg1"/>
          </a:solidFill>
        </p:spPr>
        <p:txBody>
          <a:bodyPr wrap="square" rtlCol="0">
            <a:spAutoFit/>
          </a:bodyPr>
          <a:lstStyle/>
          <a:p>
            <a:r>
              <a:rPr lang="en-US" dirty="0" smtClean="0"/>
              <a:t>The effect of a breached filament can be much larger than suggested by a single cross-section</a:t>
            </a:r>
            <a:endParaRPr lang="en-US" dirty="0"/>
          </a:p>
        </p:txBody>
      </p:sp>
    </p:spTree>
    <p:extLst>
      <p:ext uri="{BB962C8B-B14F-4D97-AF65-F5344CB8AC3E}">
        <p14:creationId xmlns:p14="http://schemas.microsoft.com/office/powerpoint/2010/main" val="2215649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500"/>
                                        <p:tgtEl>
                                          <p:spTgt spid="5"/>
                                        </p:tgtEl>
                                      </p:cBhvr>
                                    </p:animEffect>
                                  </p:childTnLst>
                                </p:cTn>
                              </p:par>
                              <p:par>
                                <p:cTn id="12" presetID="1"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childTnLst>
                                </p:cTn>
                              </p:par>
                              <p:par>
                                <p:cTn id="14" presetID="10" presetClass="entr" presetSubtype="0" fill="hold" nodeType="withEffect">
                                  <p:stCondLst>
                                    <p:cond delay="100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childTnLst>
                                </p:cTn>
                              </p:par>
                              <p:par>
                                <p:cTn id="17" presetID="1" presetClass="entr" presetSubtype="0" fill="hold" nodeType="withEffect">
                                  <p:stCondLst>
                                    <p:cond delay="1000"/>
                                  </p:stCondLst>
                                  <p:childTnLst>
                                    <p:set>
                                      <p:cBhvr>
                                        <p:cTn id="18" dur="1" fill="hold">
                                          <p:stCondLst>
                                            <p:cond delay="0"/>
                                          </p:stCondLst>
                                        </p:cTn>
                                        <p:tgtEl>
                                          <p:spTgt spid="15"/>
                                        </p:tgtEl>
                                        <p:attrNameLst>
                                          <p:attrName>style.visibility</p:attrName>
                                        </p:attrNameLst>
                                      </p:cBhvr>
                                      <p:to>
                                        <p:strVal val="visible"/>
                                      </p:to>
                                    </p:set>
                                  </p:childTnLst>
                                </p:cTn>
                              </p:par>
                              <p:par>
                                <p:cTn id="19" presetID="10" presetClass="entr" presetSubtype="0" fill="hold" nodeType="withEffect">
                                  <p:stCondLst>
                                    <p:cond delay="150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childTnLst>
                                </p:cTn>
                              </p:par>
                              <p:par>
                                <p:cTn id="22" presetID="1" presetClass="entr" presetSubtype="0" fill="hold" nodeType="withEffect">
                                  <p:stCondLst>
                                    <p:cond delay="1500"/>
                                  </p:stCondLst>
                                  <p:childTnLst>
                                    <p:set>
                                      <p:cBhvr>
                                        <p:cTn id="23" dur="1" fill="hold">
                                          <p:stCondLst>
                                            <p:cond delay="0"/>
                                          </p:stCondLst>
                                        </p:cTn>
                                        <p:tgtEl>
                                          <p:spTgt spid="16"/>
                                        </p:tgtEl>
                                        <p:attrNameLst>
                                          <p:attrName>style.visibility</p:attrName>
                                        </p:attrNameLst>
                                      </p:cBhvr>
                                      <p:to>
                                        <p:strVal val="visible"/>
                                      </p:to>
                                    </p:set>
                                  </p:childTnLst>
                                </p:cTn>
                              </p:par>
                              <p:par>
                                <p:cTn id="24" presetID="10" presetClass="entr" presetSubtype="0" fill="hold" nodeType="withEffect">
                                  <p:stCondLst>
                                    <p:cond delay="200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childTnLst>
                                </p:cTn>
                              </p:par>
                              <p:par>
                                <p:cTn id="27" presetID="1" presetClass="entr" presetSubtype="0" fill="hold" nodeType="withEffect">
                                  <p:stCondLst>
                                    <p:cond delay="2000"/>
                                  </p:stCondLst>
                                  <p:childTnLst>
                                    <p:set>
                                      <p:cBhvr>
                                        <p:cTn id="28" dur="1" fill="hold">
                                          <p:stCondLst>
                                            <p:cond delay="0"/>
                                          </p:stCondLst>
                                        </p:cTn>
                                        <p:tgtEl>
                                          <p:spTgt spid="17"/>
                                        </p:tgtEl>
                                        <p:attrNameLst>
                                          <p:attrName>style.visibility</p:attrName>
                                        </p:attrNameLst>
                                      </p:cBhvr>
                                      <p:to>
                                        <p:strVal val="visible"/>
                                      </p:to>
                                    </p:set>
                                  </p:childTnLst>
                                </p:cTn>
                              </p:par>
                              <p:par>
                                <p:cTn id="29" presetID="10" presetClass="entr" presetSubtype="0" fill="hold" nodeType="withEffect">
                                  <p:stCondLst>
                                    <p:cond delay="250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childTnLst>
                                </p:cTn>
                              </p:par>
                              <p:par>
                                <p:cTn id="32" presetID="1" presetClass="entr" presetSubtype="0" fill="hold" nodeType="withEffect">
                                  <p:stCondLst>
                                    <p:cond delay="2500"/>
                                  </p:stCondLst>
                                  <p:childTnLst>
                                    <p:set>
                                      <p:cBhvr>
                                        <p:cTn id="33" dur="1" fill="hold">
                                          <p:stCondLst>
                                            <p:cond delay="0"/>
                                          </p:stCondLst>
                                        </p:cTn>
                                        <p:tgtEl>
                                          <p:spTgt spid="18"/>
                                        </p:tgtEl>
                                        <p:attrNameLst>
                                          <p:attrName>style.visibility</p:attrName>
                                        </p:attrNameLst>
                                      </p:cBhvr>
                                      <p:to>
                                        <p:strVal val="visible"/>
                                      </p:to>
                                    </p:set>
                                  </p:childTnLst>
                                </p:cTn>
                              </p:par>
                              <p:par>
                                <p:cTn id="34" presetID="10" presetClass="entr" presetSubtype="0" fill="hold" nodeType="withEffect">
                                  <p:stCondLst>
                                    <p:cond delay="300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childTnLst>
                                </p:cTn>
                              </p:par>
                              <p:par>
                                <p:cTn id="37" presetID="1" presetClass="entr" presetSubtype="0" fill="hold" nodeType="withEffect">
                                  <p:stCondLst>
                                    <p:cond delay="3000"/>
                                  </p:stCondLst>
                                  <p:childTnLst>
                                    <p:set>
                                      <p:cBhvr>
                                        <p:cTn id="38" dur="1" fill="hold">
                                          <p:stCondLst>
                                            <p:cond delay="0"/>
                                          </p:stCondLst>
                                        </p:cTn>
                                        <p:tgtEl>
                                          <p:spTgt spid="19"/>
                                        </p:tgtEl>
                                        <p:attrNameLst>
                                          <p:attrName>style.visibility</p:attrName>
                                        </p:attrNameLst>
                                      </p:cBhvr>
                                      <p:to>
                                        <p:strVal val="visible"/>
                                      </p:to>
                                    </p:set>
                                  </p:childTnLst>
                                </p:cTn>
                              </p:par>
                              <p:par>
                                <p:cTn id="39" presetID="10" presetClass="entr" presetSubtype="0" fill="hold" nodeType="withEffect">
                                  <p:stCondLst>
                                    <p:cond delay="350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000"/>
                                        <p:tgtEl>
                                          <p:spTgt spid="11"/>
                                        </p:tgtEl>
                                      </p:cBhvr>
                                    </p:animEffect>
                                  </p:childTnLst>
                                </p:cTn>
                              </p:par>
                              <p:par>
                                <p:cTn id="42" presetID="1" presetClass="entr" presetSubtype="0" fill="hold" nodeType="withEffect">
                                  <p:stCondLst>
                                    <p:cond delay="3500"/>
                                  </p:stCondLst>
                                  <p:childTnLst>
                                    <p:set>
                                      <p:cBhvr>
                                        <p:cTn id="43" dur="1" fill="hold">
                                          <p:stCondLst>
                                            <p:cond delay="0"/>
                                          </p:stCondLst>
                                        </p:cTn>
                                        <p:tgtEl>
                                          <p:spTgt spid="20"/>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500"/>
                                        <p:tgtEl>
                                          <p:spTgt spid="23"/>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fade">
                                      <p:cBhvr>
                                        <p:cTn id="53" dur="500"/>
                                        <p:tgtEl>
                                          <p:spTgt spid="25"/>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fade">
                                      <p:cBhvr>
                                        <p:cTn id="58" dur="1000"/>
                                        <p:tgtEl>
                                          <p:spTgt spid="26"/>
                                        </p:tgtEl>
                                      </p:cBhvr>
                                    </p:animEffect>
                                  </p:childTnLst>
                                </p:cTn>
                              </p:par>
                              <p:par>
                                <p:cTn id="59" presetID="10" presetClass="entr" presetSubtype="0" fill="hold" nodeType="withEffect">
                                  <p:stCondLst>
                                    <p:cond delay="100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1000"/>
                                        <p:tgtEl>
                                          <p:spTgt spid="27"/>
                                        </p:tgtEl>
                                      </p:cBhvr>
                                    </p:animEffect>
                                  </p:childTnLst>
                                </p:cTn>
                              </p:par>
                              <p:par>
                                <p:cTn id="62" presetID="10" presetClass="entr" presetSubtype="0" fill="hold" nodeType="withEffect">
                                  <p:stCondLst>
                                    <p:cond delay="1500"/>
                                  </p:stCondLst>
                                  <p:childTnLst>
                                    <p:set>
                                      <p:cBhvr>
                                        <p:cTn id="63" dur="1" fill="hold">
                                          <p:stCondLst>
                                            <p:cond delay="0"/>
                                          </p:stCondLst>
                                        </p:cTn>
                                        <p:tgtEl>
                                          <p:spTgt spid="28"/>
                                        </p:tgtEl>
                                        <p:attrNameLst>
                                          <p:attrName>style.visibility</p:attrName>
                                        </p:attrNameLst>
                                      </p:cBhvr>
                                      <p:to>
                                        <p:strVal val="visible"/>
                                      </p:to>
                                    </p:set>
                                    <p:animEffect transition="in" filter="fade">
                                      <p:cBhvr>
                                        <p:cTn id="64" dur="1000"/>
                                        <p:tgtEl>
                                          <p:spTgt spid="28"/>
                                        </p:tgtEl>
                                      </p:cBhvr>
                                    </p:animEffect>
                                  </p:childTnLst>
                                </p:cTn>
                              </p:par>
                              <p:par>
                                <p:cTn id="65" presetID="10" presetClass="entr" presetSubtype="0" fill="hold" nodeType="withEffect">
                                  <p:stCondLst>
                                    <p:cond delay="2000"/>
                                  </p:stCondLst>
                                  <p:childTnLst>
                                    <p:set>
                                      <p:cBhvr>
                                        <p:cTn id="66" dur="1" fill="hold">
                                          <p:stCondLst>
                                            <p:cond delay="0"/>
                                          </p:stCondLst>
                                        </p:cTn>
                                        <p:tgtEl>
                                          <p:spTgt spid="29"/>
                                        </p:tgtEl>
                                        <p:attrNameLst>
                                          <p:attrName>style.visibility</p:attrName>
                                        </p:attrNameLst>
                                      </p:cBhvr>
                                      <p:to>
                                        <p:strVal val="visible"/>
                                      </p:to>
                                    </p:set>
                                    <p:animEffect transition="in" filter="fade">
                                      <p:cBhvr>
                                        <p:cTn id="67" dur="1000"/>
                                        <p:tgtEl>
                                          <p:spTgt spid="29"/>
                                        </p:tgtEl>
                                      </p:cBhvr>
                                    </p:animEffect>
                                  </p:childTnLst>
                                </p:cTn>
                              </p:par>
                              <p:par>
                                <p:cTn id="68" presetID="10" presetClass="entr" presetSubtype="0" fill="hold" nodeType="withEffect">
                                  <p:stCondLst>
                                    <p:cond delay="2500"/>
                                  </p:stCondLst>
                                  <p:childTnLst>
                                    <p:set>
                                      <p:cBhvr>
                                        <p:cTn id="69" dur="1" fill="hold">
                                          <p:stCondLst>
                                            <p:cond delay="0"/>
                                          </p:stCondLst>
                                        </p:cTn>
                                        <p:tgtEl>
                                          <p:spTgt spid="30"/>
                                        </p:tgtEl>
                                        <p:attrNameLst>
                                          <p:attrName>style.visibility</p:attrName>
                                        </p:attrNameLst>
                                      </p:cBhvr>
                                      <p:to>
                                        <p:strVal val="visible"/>
                                      </p:to>
                                    </p:set>
                                    <p:animEffect transition="in" filter="fade">
                                      <p:cBhvr>
                                        <p:cTn id="70" dur="1000"/>
                                        <p:tgtEl>
                                          <p:spTgt spid="30"/>
                                        </p:tgtEl>
                                      </p:cBhvr>
                                    </p:animEffect>
                                  </p:childTnLst>
                                </p:cTn>
                              </p:par>
                              <p:par>
                                <p:cTn id="71" presetID="10" presetClass="entr" presetSubtype="0" fill="hold" nodeType="withEffect">
                                  <p:stCondLst>
                                    <p:cond delay="3000"/>
                                  </p:stCondLst>
                                  <p:childTnLst>
                                    <p:set>
                                      <p:cBhvr>
                                        <p:cTn id="72" dur="1" fill="hold">
                                          <p:stCondLst>
                                            <p:cond delay="0"/>
                                          </p:stCondLst>
                                        </p:cTn>
                                        <p:tgtEl>
                                          <p:spTgt spid="31"/>
                                        </p:tgtEl>
                                        <p:attrNameLst>
                                          <p:attrName>style.visibility</p:attrName>
                                        </p:attrNameLst>
                                      </p:cBhvr>
                                      <p:to>
                                        <p:strVal val="visible"/>
                                      </p:to>
                                    </p:set>
                                    <p:animEffect transition="in" filter="fade">
                                      <p:cBhvr>
                                        <p:cTn id="73" dur="1000"/>
                                        <p:tgtEl>
                                          <p:spTgt spid="31"/>
                                        </p:tgtEl>
                                      </p:cBhvr>
                                    </p:animEffect>
                                  </p:childTnLst>
                                </p:cTn>
                              </p:par>
                              <p:par>
                                <p:cTn id="74" presetID="10" presetClass="entr" presetSubtype="0" fill="hold" nodeType="withEffect">
                                  <p:stCondLst>
                                    <p:cond delay="3500"/>
                                  </p:stCondLst>
                                  <p:childTnLst>
                                    <p:set>
                                      <p:cBhvr>
                                        <p:cTn id="75" dur="1" fill="hold">
                                          <p:stCondLst>
                                            <p:cond delay="0"/>
                                          </p:stCondLst>
                                        </p:cTn>
                                        <p:tgtEl>
                                          <p:spTgt spid="32"/>
                                        </p:tgtEl>
                                        <p:attrNameLst>
                                          <p:attrName>style.visibility</p:attrName>
                                        </p:attrNameLst>
                                      </p:cBhvr>
                                      <p:to>
                                        <p:strVal val="visible"/>
                                      </p:to>
                                    </p:set>
                                    <p:animEffect transition="in" filter="fade">
                                      <p:cBhvr>
                                        <p:cTn id="76" dur="1000"/>
                                        <p:tgtEl>
                                          <p:spTgt spid="32"/>
                                        </p:tgtEl>
                                      </p:cBhvr>
                                    </p:animEffec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p:cNvSpPr/>
          <p:nvPr/>
        </p:nvSpPr>
        <p:spPr>
          <a:xfrm>
            <a:off x="76200" y="1066800"/>
            <a:ext cx="8939214" cy="53660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65A6AB13-262E-4EC9-B0E0-C0E2FF7EE00A}" type="slidenum">
              <a:rPr lang="en-US" smtClean="0"/>
              <a:t>14</a:t>
            </a:fld>
            <a:endParaRPr lang="en-US" dirty="0"/>
          </a:p>
        </p:txBody>
      </p:sp>
      <p:pic>
        <p:nvPicPr>
          <p:cNvPr id="3" name="Picture 2" descr="C:\Users\segal\Desktop\ASC\Bundled Barrier Samples\P2499 Bernd 0.7mm\filament uniformity along length\faster scans\filUniform_excerpt__0001s_0000_H.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934201" y="3276600"/>
            <a:ext cx="2081213" cy="210312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segal\Desktop\ASC\Bundled Barrier Samples\P2499 Bernd 0.7mm\filament uniformity along length\faster scans\filUniform_excerpt__0001s_0001_G.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68838" y="3276600"/>
            <a:ext cx="2084864" cy="210312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Users\segal\Desktop\ASC\Bundled Barrier Samples\P2499 Bernd 0.7mm\filament uniformity along length\faster scans\filUniform_excerpt__0001s_0002_F.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385219" y="3276600"/>
            <a:ext cx="2103120" cy="21031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C:\Users\segal\Desktop\ASC\Bundled Barrier Samples\P2499 Bernd 0.7mm\filament uniformity along length\faster scans\filUniform_excerpt__0001s_0003_E.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1600" y="3276600"/>
            <a:ext cx="2103120" cy="210312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C:\Users\segal\Desktop\ASC\Bundled Barrier Samples\P2499 Bernd 0.7mm\filament uniformity along length\faster scans\filUniform_excerpt__0001s_0004_D.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888480" y="1066800"/>
            <a:ext cx="2103120" cy="21031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7" descr="C:\Users\segal\Desktop\ASC\Bundled Barrier Samples\P2499 Bernd 0.7mm\filament uniformity along length\faster scans\filUniform_excerpt__0001s_0005_C.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626186" y="1066800"/>
            <a:ext cx="2103120" cy="21031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C:\Users\segal\Desktop\ASC\Bundled Barrier Samples\P2499 Bernd 0.7mm\filament uniformity along length\faster scans\filUniform_excerpt__0001s_0006_B.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363893" y="1066800"/>
            <a:ext cx="2103120" cy="21031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9" descr="C:\Users\segal\Desktop\ASC\Bundled Barrier Samples\P2499 Bernd 0.7mm\filament uniformity along length\faster scans\filUniform_excerpt__0001s_0007_A.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01600" y="1066800"/>
            <a:ext cx="2103120" cy="210312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76200" y="1661161"/>
            <a:ext cx="990600" cy="461665"/>
          </a:xfrm>
          <a:prstGeom prst="rect">
            <a:avLst/>
          </a:prstGeom>
          <a:noFill/>
        </p:spPr>
        <p:txBody>
          <a:bodyPr wrap="square" rtlCol="0">
            <a:spAutoFit/>
          </a:bodyPr>
          <a:lstStyle/>
          <a:p>
            <a:r>
              <a:rPr lang="en-US" sz="2400" b="1" dirty="0">
                <a:solidFill>
                  <a:srgbClr val="FFFF00"/>
                </a:solidFill>
              </a:rPr>
              <a:t>A</a:t>
            </a:r>
          </a:p>
        </p:txBody>
      </p:sp>
      <p:sp>
        <p:nvSpPr>
          <p:cNvPr id="13" name="TextBox 12"/>
          <p:cNvSpPr txBox="1"/>
          <p:nvPr/>
        </p:nvSpPr>
        <p:spPr>
          <a:xfrm>
            <a:off x="2363893" y="1661161"/>
            <a:ext cx="990600" cy="461665"/>
          </a:xfrm>
          <a:prstGeom prst="rect">
            <a:avLst/>
          </a:prstGeom>
          <a:noFill/>
        </p:spPr>
        <p:txBody>
          <a:bodyPr wrap="square" rtlCol="0">
            <a:spAutoFit/>
          </a:bodyPr>
          <a:lstStyle/>
          <a:p>
            <a:r>
              <a:rPr lang="en-US" sz="2400" b="1" dirty="0">
                <a:solidFill>
                  <a:srgbClr val="FFFF00"/>
                </a:solidFill>
              </a:rPr>
              <a:t>B</a:t>
            </a:r>
          </a:p>
        </p:txBody>
      </p:sp>
      <p:sp>
        <p:nvSpPr>
          <p:cNvPr id="14" name="TextBox 13"/>
          <p:cNvSpPr txBox="1"/>
          <p:nvPr/>
        </p:nvSpPr>
        <p:spPr>
          <a:xfrm>
            <a:off x="6902873" y="4020821"/>
            <a:ext cx="990600" cy="461665"/>
          </a:xfrm>
          <a:prstGeom prst="rect">
            <a:avLst/>
          </a:prstGeom>
          <a:noFill/>
        </p:spPr>
        <p:txBody>
          <a:bodyPr wrap="square" rtlCol="0">
            <a:spAutoFit/>
          </a:bodyPr>
          <a:lstStyle/>
          <a:p>
            <a:r>
              <a:rPr lang="en-US" sz="2400" b="1" dirty="0">
                <a:solidFill>
                  <a:srgbClr val="FFFF00"/>
                </a:solidFill>
              </a:rPr>
              <a:t>H</a:t>
            </a:r>
          </a:p>
        </p:txBody>
      </p:sp>
      <p:sp>
        <p:nvSpPr>
          <p:cNvPr id="15" name="TextBox 14"/>
          <p:cNvSpPr txBox="1"/>
          <p:nvPr/>
        </p:nvSpPr>
        <p:spPr>
          <a:xfrm>
            <a:off x="4678679" y="4020821"/>
            <a:ext cx="990600" cy="461665"/>
          </a:xfrm>
          <a:prstGeom prst="rect">
            <a:avLst/>
          </a:prstGeom>
          <a:noFill/>
        </p:spPr>
        <p:txBody>
          <a:bodyPr wrap="square" rtlCol="0">
            <a:spAutoFit/>
          </a:bodyPr>
          <a:lstStyle/>
          <a:p>
            <a:r>
              <a:rPr lang="en-US" sz="2400" b="1" dirty="0">
                <a:solidFill>
                  <a:srgbClr val="FFFF00"/>
                </a:solidFill>
              </a:rPr>
              <a:t>G</a:t>
            </a:r>
          </a:p>
        </p:txBody>
      </p:sp>
      <p:sp>
        <p:nvSpPr>
          <p:cNvPr id="16" name="TextBox 15"/>
          <p:cNvSpPr txBox="1"/>
          <p:nvPr/>
        </p:nvSpPr>
        <p:spPr>
          <a:xfrm>
            <a:off x="2385219" y="4020821"/>
            <a:ext cx="990600" cy="461665"/>
          </a:xfrm>
          <a:prstGeom prst="rect">
            <a:avLst/>
          </a:prstGeom>
          <a:noFill/>
        </p:spPr>
        <p:txBody>
          <a:bodyPr wrap="square" rtlCol="0">
            <a:spAutoFit/>
          </a:bodyPr>
          <a:lstStyle/>
          <a:p>
            <a:r>
              <a:rPr lang="en-US" sz="2400" b="1" dirty="0">
                <a:solidFill>
                  <a:srgbClr val="FFFF00"/>
                </a:solidFill>
              </a:rPr>
              <a:t>F</a:t>
            </a:r>
          </a:p>
        </p:txBody>
      </p:sp>
      <p:sp>
        <p:nvSpPr>
          <p:cNvPr id="17" name="TextBox 16"/>
          <p:cNvSpPr txBox="1"/>
          <p:nvPr/>
        </p:nvSpPr>
        <p:spPr>
          <a:xfrm>
            <a:off x="101600" y="4020821"/>
            <a:ext cx="990600" cy="461665"/>
          </a:xfrm>
          <a:prstGeom prst="rect">
            <a:avLst/>
          </a:prstGeom>
          <a:noFill/>
        </p:spPr>
        <p:txBody>
          <a:bodyPr wrap="square" rtlCol="0">
            <a:spAutoFit/>
          </a:bodyPr>
          <a:lstStyle/>
          <a:p>
            <a:r>
              <a:rPr lang="en-US" sz="2400" b="1" dirty="0">
                <a:solidFill>
                  <a:srgbClr val="FFFF00"/>
                </a:solidFill>
              </a:rPr>
              <a:t>E</a:t>
            </a:r>
          </a:p>
        </p:txBody>
      </p:sp>
      <p:sp>
        <p:nvSpPr>
          <p:cNvPr id="18" name="TextBox 17"/>
          <p:cNvSpPr txBox="1"/>
          <p:nvPr/>
        </p:nvSpPr>
        <p:spPr>
          <a:xfrm>
            <a:off x="6888480" y="1661161"/>
            <a:ext cx="990600" cy="461665"/>
          </a:xfrm>
          <a:prstGeom prst="rect">
            <a:avLst/>
          </a:prstGeom>
          <a:noFill/>
        </p:spPr>
        <p:txBody>
          <a:bodyPr wrap="square" rtlCol="0">
            <a:spAutoFit/>
          </a:bodyPr>
          <a:lstStyle/>
          <a:p>
            <a:r>
              <a:rPr lang="en-US" sz="2400" b="1" dirty="0">
                <a:solidFill>
                  <a:srgbClr val="FFFF00"/>
                </a:solidFill>
              </a:rPr>
              <a:t>D</a:t>
            </a:r>
          </a:p>
        </p:txBody>
      </p:sp>
      <p:sp>
        <p:nvSpPr>
          <p:cNvPr id="19" name="TextBox 18"/>
          <p:cNvSpPr txBox="1"/>
          <p:nvPr/>
        </p:nvSpPr>
        <p:spPr>
          <a:xfrm>
            <a:off x="4572000" y="1661161"/>
            <a:ext cx="990600" cy="461665"/>
          </a:xfrm>
          <a:prstGeom prst="rect">
            <a:avLst/>
          </a:prstGeom>
          <a:noFill/>
        </p:spPr>
        <p:txBody>
          <a:bodyPr wrap="square" rtlCol="0">
            <a:spAutoFit/>
          </a:bodyPr>
          <a:lstStyle/>
          <a:p>
            <a:r>
              <a:rPr lang="en-US" sz="2400" b="1" dirty="0">
                <a:solidFill>
                  <a:srgbClr val="FFFF00"/>
                </a:solidFill>
              </a:rPr>
              <a:t>C</a:t>
            </a:r>
          </a:p>
        </p:txBody>
      </p:sp>
      <p:sp>
        <p:nvSpPr>
          <p:cNvPr id="20" name="Can 19"/>
          <p:cNvSpPr/>
          <p:nvPr/>
        </p:nvSpPr>
        <p:spPr>
          <a:xfrm rot="16200000">
            <a:off x="4503421" y="3499186"/>
            <a:ext cx="381000" cy="5486400"/>
          </a:xfrm>
          <a:prstGeom prst="can">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 name="Straight Connector 20"/>
          <p:cNvCxnSpPr/>
          <p:nvPr/>
        </p:nvCxnSpPr>
        <p:spPr>
          <a:xfrm rot="16200000">
            <a:off x="1676401" y="6158566"/>
            <a:ext cx="548640" cy="0"/>
          </a:xfrm>
          <a:prstGeom prst="line">
            <a:avLst/>
          </a:prstGeom>
        </p:spPr>
        <p:style>
          <a:lnRef idx="2">
            <a:schemeClr val="dk1"/>
          </a:lnRef>
          <a:fillRef idx="0">
            <a:schemeClr val="dk1"/>
          </a:fillRef>
          <a:effectRef idx="1">
            <a:schemeClr val="dk1"/>
          </a:effectRef>
          <a:fontRef idx="minor">
            <a:schemeClr val="tx1"/>
          </a:fontRef>
        </p:style>
      </p:cxnSp>
      <p:cxnSp>
        <p:nvCxnSpPr>
          <p:cNvPr id="22" name="Straight Connector 21"/>
          <p:cNvCxnSpPr/>
          <p:nvPr/>
        </p:nvCxnSpPr>
        <p:spPr>
          <a:xfrm rot="16200000">
            <a:off x="2362201" y="6158566"/>
            <a:ext cx="548640" cy="0"/>
          </a:xfrm>
          <a:prstGeom prst="line">
            <a:avLst/>
          </a:prstGeom>
        </p:spPr>
        <p:style>
          <a:lnRef idx="2">
            <a:schemeClr val="dk1"/>
          </a:lnRef>
          <a:fillRef idx="0">
            <a:schemeClr val="dk1"/>
          </a:fillRef>
          <a:effectRef idx="1">
            <a:schemeClr val="dk1"/>
          </a:effectRef>
          <a:fontRef idx="minor">
            <a:schemeClr val="tx1"/>
          </a:fontRef>
        </p:style>
      </p:cxnSp>
      <p:cxnSp>
        <p:nvCxnSpPr>
          <p:cNvPr id="23" name="Straight Connector 22"/>
          <p:cNvCxnSpPr/>
          <p:nvPr/>
        </p:nvCxnSpPr>
        <p:spPr>
          <a:xfrm rot="16200000">
            <a:off x="3048001" y="6158566"/>
            <a:ext cx="548640" cy="0"/>
          </a:xfrm>
          <a:prstGeom prst="line">
            <a:avLst/>
          </a:prstGeom>
        </p:spPr>
        <p:style>
          <a:lnRef idx="2">
            <a:schemeClr val="dk1"/>
          </a:lnRef>
          <a:fillRef idx="0">
            <a:schemeClr val="dk1"/>
          </a:fillRef>
          <a:effectRef idx="1">
            <a:schemeClr val="dk1"/>
          </a:effectRef>
          <a:fontRef idx="minor">
            <a:schemeClr val="tx1"/>
          </a:fontRef>
        </p:style>
      </p:cxnSp>
      <p:cxnSp>
        <p:nvCxnSpPr>
          <p:cNvPr id="24" name="Straight Connector 23"/>
          <p:cNvCxnSpPr/>
          <p:nvPr/>
        </p:nvCxnSpPr>
        <p:spPr>
          <a:xfrm rot="16200000">
            <a:off x="3733801" y="6158566"/>
            <a:ext cx="548640" cy="0"/>
          </a:xfrm>
          <a:prstGeom prst="line">
            <a:avLst/>
          </a:prstGeom>
        </p:spPr>
        <p:style>
          <a:lnRef idx="2">
            <a:schemeClr val="dk1"/>
          </a:lnRef>
          <a:fillRef idx="0">
            <a:schemeClr val="dk1"/>
          </a:fillRef>
          <a:effectRef idx="1">
            <a:schemeClr val="dk1"/>
          </a:effectRef>
          <a:fontRef idx="minor">
            <a:schemeClr val="tx1"/>
          </a:fontRef>
        </p:style>
      </p:cxnSp>
      <p:cxnSp>
        <p:nvCxnSpPr>
          <p:cNvPr id="25" name="Straight Connector 24"/>
          <p:cNvCxnSpPr/>
          <p:nvPr/>
        </p:nvCxnSpPr>
        <p:spPr>
          <a:xfrm rot="16200000">
            <a:off x="4419601" y="6158566"/>
            <a:ext cx="548640" cy="0"/>
          </a:xfrm>
          <a:prstGeom prst="line">
            <a:avLst/>
          </a:prstGeom>
        </p:spPr>
        <p:style>
          <a:lnRef idx="2">
            <a:schemeClr val="dk1"/>
          </a:lnRef>
          <a:fillRef idx="0">
            <a:schemeClr val="dk1"/>
          </a:fillRef>
          <a:effectRef idx="1">
            <a:schemeClr val="dk1"/>
          </a:effectRef>
          <a:fontRef idx="minor">
            <a:schemeClr val="tx1"/>
          </a:fontRef>
        </p:style>
      </p:cxnSp>
      <p:cxnSp>
        <p:nvCxnSpPr>
          <p:cNvPr id="26" name="Straight Connector 25"/>
          <p:cNvCxnSpPr/>
          <p:nvPr/>
        </p:nvCxnSpPr>
        <p:spPr>
          <a:xfrm rot="16200000">
            <a:off x="5105401" y="6158566"/>
            <a:ext cx="548640" cy="0"/>
          </a:xfrm>
          <a:prstGeom prst="line">
            <a:avLst/>
          </a:prstGeom>
        </p:spPr>
        <p:style>
          <a:lnRef idx="2">
            <a:schemeClr val="dk1"/>
          </a:lnRef>
          <a:fillRef idx="0">
            <a:schemeClr val="dk1"/>
          </a:fillRef>
          <a:effectRef idx="1">
            <a:schemeClr val="dk1"/>
          </a:effectRef>
          <a:fontRef idx="minor">
            <a:schemeClr val="tx1"/>
          </a:fontRef>
        </p:style>
      </p:cxnSp>
      <p:cxnSp>
        <p:nvCxnSpPr>
          <p:cNvPr id="27" name="Straight Connector 26"/>
          <p:cNvCxnSpPr/>
          <p:nvPr/>
        </p:nvCxnSpPr>
        <p:spPr>
          <a:xfrm rot="16200000">
            <a:off x="5791201" y="6158566"/>
            <a:ext cx="548640" cy="0"/>
          </a:xfrm>
          <a:prstGeom prst="line">
            <a:avLst/>
          </a:prstGeom>
        </p:spPr>
        <p:style>
          <a:lnRef idx="2">
            <a:schemeClr val="dk1"/>
          </a:lnRef>
          <a:fillRef idx="0">
            <a:schemeClr val="dk1"/>
          </a:fillRef>
          <a:effectRef idx="1">
            <a:schemeClr val="dk1"/>
          </a:effectRef>
          <a:fontRef idx="minor">
            <a:schemeClr val="tx1"/>
          </a:fontRef>
        </p:style>
      </p:cxnSp>
      <p:cxnSp>
        <p:nvCxnSpPr>
          <p:cNvPr id="28" name="Straight Connector 27"/>
          <p:cNvCxnSpPr/>
          <p:nvPr/>
        </p:nvCxnSpPr>
        <p:spPr>
          <a:xfrm rot="16200000">
            <a:off x="6477001" y="6158566"/>
            <a:ext cx="548640" cy="0"/>
          </a:xfrm>
          <a:prstGeom prst="line">
            <a:avLst/>
          </a:prstGeom>
        </p:spPr>
        <p:style>
          <a:lnRef idx="2">
            <a:schemeClr val="dk1"/>
          </a:lnRef>
          <a:fillRef idx="0">
            <a:schemeClr val="dk1"/>
          </a:fillRef>
          <a:effectRef idx="1">
            <a:schemeClr val="dk1"/>
          </a:effectRef>
          <a:fontRef idx="minor">
            <a:schemeClr val="tx1"/>
          </a:fontRef>
        </p:style>
      </p:cxnSp>
      <p:sp>
        <p:nvSpPr>
          <p:cNvPr id="29" name="TextBox 28"/>
          <p:cNvSpPr txBox="1"/>
          <p:nvPr/>
        </p:nvSpPr>
        <p:spPr>
          <a:xfrm>
            <a:off x="2636521" y="6051885"/>
            <a:ext cx="1181100" cy="381000"/>
          </a:xfrm>
          <a:prstGeom prst="rect">
            <a:avLst/>
          </a:prstGeom>
          <a:noFill/>
        </p:spPr>
        <p:txBody>
          <a:bodyPr wrap="square" rtlCol="0">
            <a:spAutoFit/>
          </a:bodyPr>
          <a:lstStyle/>
          <a:p>
            <a:r>
              <a:rPr lang="en-US" dirty="0"/>
              <a:t>5 mm</a:t>
            </a:r>
          </a:p>
        </p:txBody>
      </p:sp>
      <p:sp>
        <p:nvSpPr>
          <p:cNvPr id="30" name="TextBox 29"/>
          <p:cNvSpPr txBox="1"/>
          <p:nvPr/>
        </p:nvSpPr>
        <p:spPr>
          <a:xfrm>
            <a:off x="1798321" y="5410200"/>
            <a:ext cx="990600" cy="461665"/>
          </a:xfrm>
          <a:prstGeom prst="rect">
            <a:avLst/>
          </a:prstGeom>
          <a:noFill/>
        </p:spPr>
        <p:txBody>
          <a:bodyPr wrap="square" rtlCol="0">
            <a:spAutoFit/>
          </a:bodyPr>
          <a:lstStyle/>
          <a:p>
            <a:r>
              <a:rPr lang="en-US" sz="2400" b="1" dirty="0"/>
              <a:t>A</a:t>
            </a:r>
          </a:p>
        </p:txBody>
      </p:sp>
      <p:sp>
        <p:nvSpPr>
          <p:cNvPr id="31" name="TextBox 30"/>
          <p:cNvSpPr txBox="1"/>
          <p:nvPr/>
        </p:nvSpPr>
        <p:spPr>
          <a:xfrm>
            <a:off x="2477589" y="5410200"/>
            <a:ext cx="990600" cy="461665"/>
          </a:xfrm>
          <a:prstGeom prst="rect">
            <a:avLst/>
          </a:prstGeom>
          <a:noFill/>
        </p:spPr>
        <p:txBody>
          <a:bodyPr wrap="square" rtlCol="0">
            <a:spAutoFit/>
          </a:bodyPr>
          <a:lstStyle/>
          <a:p>
            <a:r>
              <a:rPr lang="en-US" sz="2400" b="1" dirty="0"/>
              <a:t>B</a:t>
            </a:r>
          </a:p>
        </p:txBody>
      </p:sp>
      <p:sp>
        <p:nvSpPr>
          <p:cNvPr id="32" name="TextBox 31"/>
          <p:cNvSpPr txBox="1"/>
          <p:nvPr/>
        </p:nvSpPr>
        <p:spPr>
          <a:xfrm>
            <a:off x="6553200" y="5410200"/>
            <a:ext cx="990600" cy="461665"/>
          </a:xfrm>
          <a:prstGeom prst="rect">
            <a:avLst/>
          </a:prstGeom>
          <a:noFill/>
        </p:spPr>
        <p:txBody>
          <a:bodyPr wrap="square" rtlCol="0">
            <a:spAutoFit/>
          </a:bodyPr>
          <a:lstStyle/>
          <a:p>
            <a:r>
              <a:rPr lang="en-US" sz="2400" b="1" dirty="0"/>
              <a:t>H</a:t>
            </a:r>
          </a:p>
        </p:txBody>
      </p:sp>
      <p:sp>
        <p:nvSpPr>
          <p:cNvPr id="33" name="TextBox 32"/>
          <p:cNvSpPr txBox="1"/>
          <p:nvPr/>
        </p:nvSpPr>
        <p:spPr>
          <a:xfrm>
            <a:off x="5873929" y="5410200"/>
            <a:ext cx="990600" cy="461665"/>
          </a:xfrm>
          <a:prstGeom prst="rect">
            <a:avLst/>
          </a:prstGeom>
          <a:noFill/>
        </p:spPr>
        <p:txBody>
          <a:bodyPr wrap="square" rtlCol="0">
            <a:spAutoFit/>
          </a:bodyPr>
          <a:lstStyle/>
          <a:p>
            <a:r>
              <a:rPr lang="en-US" sz="2400" b="1" dirty="0"/>
              <a:t>G</a:t>
            </a:r>
          </a:p>
        </p:txBody>
      </p:sp>
      <p:sp>
        <p:nvSpPr>
          <p:cNvPr id="34" name="TextBox 33"/>
          <p:cNvSpPr txBox="1"/>
          <p:nvPr/>
        </p:nvSpPr>
        <p:spPr>
          <a:xfrm>
            <a:off x="5194661" y="5410200"/>
            <a:ext cx="990600" cy="461665"/>
          </a:xfrm>
          <a:prstGeom prst="rect">
            <a:avLst/>
          </a:prstGeom>
          <a:noFill/>
        </p:spPr>
        <p:txBody>
          <a:bodyPr wrap="square" rtlCol="0">
            <a:spAutoFit/>
          </a:bodyPr>
          <a:lstStyle/>
          <a:p>
            <a:r>
              <a:rPr lang="en-US" sz="2400" b="1" dirty="0"/>
              <a:t>F</a:t>
            </a:r>
          </a:p>
        </p:txBody>
      </p:sp>
      <p:sp>
        <p:nvSpPr>
          <p:cNvPr id="35" name="TextBox 34"/>
          <p:cNvSpPr txBox="1"/>
          <p:nvPr/>
        </p:nvSpPr>
        <p:spPr>
          <a:xfrm>
            <a:off x="4515393" y="5410200"/>
            <a:ext cx="990600" cy="461665"/>
          </a:xfrm>
          <a:prstGeom prst="rect">
            <a:avLst/>
          </a:prstGeom>
          <a:noFill/>
        </p:spPr>
        <p:txBody>
          <a:bodyPr wrap="square" rtlCol="0">
            <a:spAutoFit/>
          </a:bodyPr>
          <a:lstStyle/>
          <a:p>
            <a:r>
              <a:rPr lang="en-US" sz="2400" b="1" dirty="0"/>
              <a:t>E</a:t>
            </a:r>
          </a:p>
        </p:txBody>
      </p:sp>
      <p:sp>
        <p:nvSpPr>
          <p:cNvPr id="36" name="TextBox 35"/>
          <p:cNvSpPr txBox="1"/>
          <p:nvPr/>
        </p:nvSpPr>
        <p:spPr>
          <a:xfrm>
            <a:off x="3836125" y="5410200"/>
            <a:ext cx="990600" cy="461665"/>
          </a:xfrm>
          <a:prstGeom prst="rect">
            <a:avLst/>
          </a:prstGeom>
          <a:noFill/>
        </p:spPr>
        <p:txBody>
          <a:bodyPr wrap="square" rtlCol="0">
            <a:spAutoFit/>
          </a:bodyPr>
          <a:lstStyle/>
          <a:p>
            <a:r>
              <a:rPr lang="en-US" sz="2400" b="1" dirty="0"/>
              <a:t>D</a:t>
            </a:r>
          </a:p>
        </p:txBody>
      </p:sp>
      <p:sp>
        <p:nvSpPr>
          <p:cNvPr id="37" name="TextBox 36"/>
          <p:cNvSpPr txBox="1"/>
          <p:nvPr/>
        </p:nvSpPr>
        <p:spPr>
          <a:xfrm>
            <a:off x="3156857" y="5410200"/>
            <a:ext cx="990600" cy="461665"/>
          </a:xfrm>
          <a:prstGeom prst="rect">
            <a:avLst/>
          </a:prstGeom>
          <a:noFill/>
        </p:spPr>
        <p:txBody>
          <a:bodyPr wrap="square" rtlCol="0">
            <a:spAutoFit/>
          </a:bodyPr>
          <a:lstStyle/>
          <a:p>
            <a:r>
              <a:rPr lang="en-US" sz="2400" b="1" dirty="0"/>
              <a:t>C</a:t>
            </a:r>
          </a:p>
        </p:txBody>
      </p:sp>
      <p:sp>
        <p:nvSpPr>
          <p:cNvPr id="38" name="TextBox 37"/>
          <p:cNvSpPr txBox="1"/>
          <p:nvPr/>
        </p:nvSpPr>
        <p:spPr>
          <a:xfrm>
            <a:off x="-1219200" y="152401"/>
            <a:ext cx="11734800" cy="523220"/>
          </a:xfrm>
          <a:prstGeom prst="rect">
            <a:avLst/>
          </a:prstGeom>
          <a:noFill/>
        </p:spPr>
        <p:txBody>
          <a:bodyPr wrap="square" rtlCol="0">
            <a:spAutoFit/>
          </a:bodyPr>
          <a:lstStyle/>
          <a:p>
            <a:pPr algn="ctr"/>
            <a:r>
              <a:rPr lang="en-US" sz="2800" dirty="0"/>
              <a:t>One filament is severely breached in 4/8 cross sections </a:t>
            </a:r>
          </a:p>
        </p:txBody>
      </p:sp>
    </p:spTree>
    <p:extLst>
      <p:ext uri="{BB962C8B-B14F-4D97-AF65-F5344CB8AC3E}">
        <p14:creationId xmlns:p14="http://schemas.microsoft.com/office/powerpoint/2010/main" val="31365089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0"/>
            <a:ext cx="9144000" cy="639762"/>
          </a:xfrm>
        </p:spPr>
        <p:txBody>
          <a:bodyPr>
            <a:noAutofit/>
          </a:bodyPr>
          <a:lstStyle/>
          <a:p>
            <a:r>
              <a:rPr lang="en-US" sz="3600" dirty="0" smtClean="0"/>
              <a:t>Leaks are plentiful along the entire 4 cm of wire</a:t>
            </a:r>
            <a:endParaRPr lang="en-US" sz="3600" dirty="0"/>
          </a:p>
        </p:txBody>
      </p:sp>
      <p:sp>
        <p:nvSpPr>
          <p:cNvPr id="6" name="Content Placeholder 2"/>
          <p:cNvSpPr>
            <a:spLocks noGrp="1"/>
          </p:cNvSpPr>
          <p:nvPr>
            <p:ph idx="1"/>
          </p:nvPr>
        </p:nvSpPr>
        <p:spPr>
          <a:xfrm>
            <a:off x="2222374" y="5430628"/>
            <a:ext cx="4699253" cy="1022559"/>
          </a:xfrm>
          <a:noFill/>
        </p:spPr>
        <p:txBody>
          <a:bodyPr>
            <a:noAutofit/>
          </a:bodyPr>
          <a:lstStyle/>
          <a:p>
            <a:r>
              <a:rPr lang="en-US" sz="1400" dirty="0" smtClean="0"/>
              <a:t>Bernd 0.7 mm wire, very high Sn</a:t>
            </a:r>
          </a:p>
          <a:p>
            <a:r>
              <a:rPr lang="en-US" sz="1400" dirty="0" smtClean="0"/>
              <a:t>15-20 leaks with Kirkendall </a:t>
            </a:r>
            <a:r>
              <a:rPr lang="en-US" sz="1400" dirty="0"/>
              <a:t>void in </a:t>
            </a:r>
            <a:r>
              <a:rPr lang="en-US" sz="1400" dirty="0" smtClean="0"/>
              <a:t>any given cross-section</a:t>
            </a:r>
          </a:p>
          <a:p>
            <a:r>
              <a:rPr lang="en-US" sz="1400" dirty="0" smtClean="0"/>
              <a:t>81 leaked filaments with Kirkendall voids over 4 cm</a:t>
            </a:r>
            <a:endParaRPr lang="en-US" sz="1400" dirty="0"/>
          </a:p>
          <a:p>
            <a:r>
              <a:rPr lang="en-US" sz="1400" dirty="0" smtClean="0"/>
              <a:t>(8 cross sections)</a:t>
            </a:r>
          </a:p>
        </p:txBody>
      </p:sp>
      <p:pic>
        <p:nvPicPr>
          <p:cNvPr id="7" name="Picture 2" descr="C:\Users\segal\Desktop\ASC\Bundled Barrier Samples\P2499 Bernd 0.7mm\filament uniformity along length\faster scans\Colored K-leaks to overlap\__0002s_0000_Bernd_flmntLngth_120x_H_fast08-cop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6576" y="819150"/>
            <a:ext cx="4630848" cy="4572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segal\Desktop\ASC\Bundled Barrier Samples\P2499 Bernd 0.7mm\filament uniformity along length\faster scans\Colored K-leaks to overlap\__0002s_0001_Bernd_flmntLngth_120x_G_fast07-cop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3434" y="804862"/>
            <a:ext cx="4617133" cy="4572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segal\Desktop\ASC\Bundled Barrier Samples\P2499 Bernd 0.7mm\filament uniformity along length\faster scans\Colored K-leaks to overlap\__0002s_0002_Bernd_flmntLngth_120x_F_fast06-cop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2374" y="838200"/>
            <a:ext cx="4699253" cy="4572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C:\Users\segal\Desktop\ASC\Bundled Barrier Samples\P2499 Bernd 0.7mm\filament uniformity along length\faster scans\Colored K-leaks to overlap\__0002s_0003_Bernd_flmntLngth_120x_E_fast04-copy.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40598" y="833437"/>
            <a:ext cx="4662804" cy="4572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C:\Users\segal\Desktop\ASC\Bundled Barrier Samples\P2499 Bernd 0.7mm\filament uniformity along length\faster scans\Colored K-leaks to overlap\__0002s_0004_Bernd_flmntLngth_120x_D_fast05-copy.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68000" y="790575"/>
            <a:ext cx="4608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7" descr="C:\Users\segal\Desktop\ASC\Bundled Barrier Samples\P2499 Bernd 0.7mm\filament uniformity along length\faster scans\Colored K-leaks to overlap\__0002s_0005_Bernd_flmntLngth_120x_C_fast03-copy.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61128" y="814387"/>
            <a:ext cx="4621745" cy="4572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C:\Users\segal\Desktop\ASC\Bundled Barrier Samples\P2499 Bernd 0.7mm\filament uniformity along length\faster scans\Colored K-leaks to overlap\__0002s_0006_Bernd_flmntLngth_120x_B_fast02-copy.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31572" y="828675"/>
            <a:ext cx="4680857" cy="4572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9" descr="C:\Users\segal\Desktop\ASC\Bundled Barrier Samples\P2499 Bernd 0.7mm\filament uniformity along length\faster scans\Colored K-leaks to overlap\__0002s_0007_Bernd_flmntLngth_120x_A_fast01-copy.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67929" y="809625"/>
            <a:ext cx="4608143" cy="4572000"/>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p:nvSpPr>
        <p:spPr>
          <a:xfrm>
            <a:off x="2180665" y="754576"/>
            <a:ext cx="4782671" cy="46556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p:cNvSpPr>
            <a:spLocks noGrp="1"/>
          </p:cNvSpPr>
          <p:nvPr>
            <p:ph type="sldNum" sz="quarter" idx="12"/>
          </p:nvPr>
        </p:nvSpPr>
        <p:spPr/>
        <p:txBody>
          <a:bodyPr/>
          <a:lstStyle/>
          <a:p>
            <a:fld id="{E7D5E23D-A60B-4621-91DB-6C5BEDE12D6D}" type="slidenum">
              <a:rPr lang="en-US" smtClean="0"/>
              <a:t>15</a:t>
            </a:fld>
            <a:endParaRPr lang="en-US" dirty="0"/>
          </a:p>
        </p:txBody>
      </p:sp>
      <p:pic>
        <p:nvPicPr>
          <p:cNvPr id="4099"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60600" y="711200"/>
            <a:ext cx="5486400" cy="479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133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7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10" presetClass="entr" presetSubtype="0" fill="hold" nodeType="withEffect">
                                  <p:stCondLst>
                                    <p:cond delay="150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childTnLst>
                                </p:cTn>
                              </p:par>
                              <p:par>
                                <p:cTn id="11" presetID="10" presetClass="entr" presetSubtype="0" fill="hold" nodeType="withEffect">
                                  <p:stCondLst>
                                    <p:cond delay="225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childTnLst>
                                </p:cTn>
                              </p:par>
                              <p:par>
                                <p:cTn id="14" presetID="10" presetClass="entr" presetSubtype="0" fill="hold" nodeType="withEffect">
                                  <p:stCondLst>
                                    <p:cond delay="300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childTnLst>
                                </p:cTn>
                              </p:par>
                              <p:par>
                                <p:cTn id="17" presetID="10" presetClass="entr" presetSubtype="0" fill="hold" nodeType="withEffect">
                                  <p:stCondLst>
                                    <p:cond delay="375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childTnLst>
                                </p:cTn>
                              </p:par>
                              <p:par>
                                <p:cTn id="20" presetID="10" presetClass="entr" presetSubtype="0" fill="hold" nodeType="withEffect">
                                  <p:stCondLst>
                                    <p:cond delay="450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childTnLst>
                                </p:cTn>
                              </p:par>
                              <p:par>
                                <p:cTn id="23" presetID="10" presetClass="entr" presetSubtype="0" fill="hold" nodeType="withEffect">
                                  <p:stCondLst>
                                    <p:cond delay="525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099"/>
                                        </p:tgtEl>
                                        <p:attrNameLst>
                                          <p:attrName>style.visibility</p:attrName>
                                        </p:attrNameLst>
                                      </p:cBhvr>
                                      <p:to>
                                        <p:strVal val="visible"/>
                                      </p:to>
                                    </p:set>
                                    <p:animEffect transition="in" filter="fade">
                                      <p:cBhvr>
                                        <p:cTn id="30" dur="500"/>
                                        <p:tgtEl>
                                          <p:spTgt spid="4099"/>
                                        </p:tgtEl>
                                      </p:cBhvr>
                                    </p:animEffect>
                                  </p:childTnLst>
                                </p:cTn>
                              </p:par>
                              <p:par>
                                <p:cTn id="31" presetID="10" presetClass="exit" presetSubtype="0" fill="hold" grpId="0" nodeType="withEffect">
                                  <p:stCondLst>
                                    <p:cond delay="0"/>
                                  </p:stCondLst>
                                  <p:childTnLst>
                                    <p:animEffect transition="out" filter="fade">
                                      <p:cBhvr>
                                        <p:cTn id="32" dur="500"/>
                                        <p:tgtEl>
                                          <p:spTgt spid="26"/>
                                        </p:tgtEl>
                                      </p:cBhvr>
                                    </p:animEffect>
                                    <p:set>
                                      <p:cBhvr>
                                        <p:cTn id="33"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A6AB13-262E-4EC9-B0E0-C0E2FF7EE00A}" type="slidenum">
              <a:rPr lang="en-US" smtClean="0"/>
              <a:t>16</a:t>
            </a:fld>
            <a:endParaRPr lang="en-US" dirty="0"/>
          </a:p>
        </p:txBody>
      </p:sp>
      <p:sp>
        <p:nvSpPr>
          <p:cNvPr id="5" name="Content Placeholder 2"/>
          <p:cNvSpPr>
            <a:spLocks noGrp="1"/>
          </p:cNvSpPr>
          <p:nvPr>
            <p:ph idx="1"/>
          </p:nvPr>
        </p:nvSpPr>
        <p:spPr>
          <a:xfrm>
            <a:off x="0" y="3153173"/>
            <a:ext cx="2514600" cy="1571227"/>
          </a:xfrm>
          <a:noFill/>
        </p:spPr>
        <p:txBody>
          <a:bodyPr>
            <a:noAutofit/>
          </a:bodyPr>
          <a:lstStyle/>
          <a:p>
            <a:r>
              <a:rPr lang="en-US" sz="1400" dirty="0" smtClean="0"/>
              <a:t>Bernd 0.7 mm-very high Sn</a:t>
            </a:r>
          </a:p>
          <a:p>
            <a:r>
              <a:rPr lang="en-US" sz="1400" dirty="0" smtClean="0"/>
              <a:t>15-20 K-void leaks in any given cross-section</a:t>
            </a:r>
          </a:p>
          <a:p>
            <a:r>
              <a:rPr lang="en-US" sz="1400" dirty="0" smtClean="0"/>
              <a:t>81 leaked filaments with K-voids over 4 cm, 8 cross sections</a:t>
            </a:r>
          </a:p>
        </p:txBody>
      </p:sp>
      <p:pic>
        <p:nvPicPr>
          <p:cNvPr id="6" name="Picture 9"/>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7335" y="1078980"/>
            <a:ext cx="2102465" cy="208418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C:\Users\segal\Desktop\ASC\Bundled Barrier Samples\P2499 Bernd 0.7mm\filament uniformity along length\faster scans\colored any leak overlapped\__0004s_0008_Bernd_flmntLngth_120x_H_fast08-copy-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2664" y="1169932"/>
            <a:ext cx="6309360" cy="476263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segal\Desktop\ASC\Bundled Barrier Samples\P2499 Bernd 0.7mm\filament uniformity along length\faster scans\colored any leak overlapped\__0004s_0000_H-copy-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2664" y="1169931"/>
            <a:ext cx="6309360" cy="476263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C:\Users\segal\Desktop\ASC\Bundled Barrier Samples\P2499 Bernd 0.7mm\filament uniformity along length\faster scans\colored any leak overlapped\__0004s_0001_G-copy-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2664" y="1169931"/>
            <a:ext cx="6309360" cy="476263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Users\segal\Desktop\ASC\Bundled Barrier Samples\P2499 Bernd 0.7mm\filament uniformity along length\faster scans\colored any leak overlapped\__0004s_0002_F-copy-3.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72664" y="1169931"/>
            <a:ext cx="6309360" cy="476263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 descr="C:\Users\segal\Desktop\ASC\Bundled Barrier Samples\P2499 Bernd 0.7mm\filament uniformity along length\faster scans\colored any leak overlapped\__0004s_0003_E-copy-2.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72664" y="1169931"/>
            <a:ext cx="6309360" cy="476263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C:\Users\segal\Desktop\ASC\Bundled Barrier Samples\P2499 Bernd 0.7mm\filament uniformity along length\faster scans\colored any leak overlapped\__0004s_0004_D-copy-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72664" y="1169931"/>
            <a:ext cx="6309360" cy="476263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7" descr="C:\Users\segal\Desktop\ASC\Bundled Barrier Samples\P2499 Bernd 0.7mm\filament uniformity along length\faster scans\colored any leak overlapped\__0004s_0005_C-copy-2.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72664" y="1169931"/>
            <a:ext cx="6309360" cy="476263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C:\Users\segal\Desktop\ASC\Bundled Barrier Samples\P2499 Bernd 0.7mm\filament uniformity along length\faster scans\colored any leak overlapped\__0004s_0006_B-copy-2.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72664" y="1169931"/>
            <a:ext cx="6309360" cy="476263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9" descr="C:\Users\segal\Desktop\ASC\Bundled Barrier Samples\P2499 Bernd 0.7mm\filament uniformity along length\faster scans\colored any leak overlapped\__0004s_0007_A-copy-2.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72664" y="1169931"/>
            <a:ext cx="6309360" cy="4762634"/>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3534664" y="1162367"/>
            <a:ext cx="4782671" cy="4809815"/>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3496564" y="1143000"/>
            <a:ext cx="5029200" cy="49690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p:cNvSpPr txBox="1"/>
          <p:nvPr/>
        </p:nvSpPr>
        <p:spPr>
          <a:xfrm>
            <a:off x="1828800" y="5983069"/>
            <a:ext cx="7086600" cy="646331"/>
          </a:xfrm>
          <a:prstGeom prst="rect">
            <a:avLst/>
          </a:prstGeom>
          <a:noFill/>
        </p:spPr>
        <p:txBody>
          <a:bodyPr wrap="square" rtlCol="0">
            <a:spAutoFit/>
          </a:bodyPr>
          <a:lstStyle/>
          <a:p>
            <a:pPr marL="285750" indent="-285750">
              <a:buFont typeface="Arial" panose="020B0604020202020204" pitchFamily="34" charset="0"/>
              <a:buChar char="•"/>
            </a:pPr>
            <a:r>
              <a:rPr lang="en-US" dirty="0" smtClean="0"/>
              <a:t>171/192 (89%) of filaments are breached </a:t>
            </a:r>
            <a:r>
              <a:rPr lang="en-US" dirty="0" smtClean="0">
                <a:solidFill>
                  <a:srgbClr val="FFC000"/>
                </a:solidFill>
              </a:rPr>
              <a:t>with A15 in contact with Cu</a:t>
            </a:r>
          </a:p>
          <a:p>
            <a:pPr marL="285750" indent="-285750">
              <a:buFont typeface="Arial" panose="020B0604020202020204" pitchFamily="34" charset="0"/>
              <a:buChar char="•"/>
            </a:pPr>
            <a:r>
              <a:rPr lang="en-US" dirty="0" smtClean="0"/>
              <a:t>Lighter is breached in more cross-sections</a:t>
            </a:r>
            <a:endParaRPr lang="en-US" dirty="0"/>
          </a:p>
        </p:txBody>
      </p:sp>
      <p:sp>
        <p:nvSpPr>
          <p:cNvPr id="22" name="TextBox 21"/>
          <p:cNvSpPr txBox="1"/>
          <p:nvPr/>
        </p:nvSpPr>
        <p:spPr>
          <a:xfrm>
            <a:off x="1" y="0"/>
            <a:ext cx="9144000" cy="1077218"/>
          </a:xfrm>
          <a:prstGeom prst="rect">
            <a:avLst/>
          </a:prstGeom>
          <a:noFill/>
        </p:spPr>
        <p:txBody>
          <a:bodyPr wrap="square" rtlCol="0">
            <a:spAutoFit/>
          </a:bodyPr>
          <a:lstStyle/>
          <a:p>
            <a:r>
              <a:rPr lang="en-US" sz="3200" dirty="0" smtClean="0"/>
              <a:t>If we consider any filament whose </a:t>
            </a:r>
            <a:r>
              <a:rPr lang="en-US" sz="3200" dirty="0" smtClean="0">
                <a:solidFill>
                  <a:srgbClr val="FFC000"/>
                </a:solidFill>
              </a:rPr>
              <a:t>A15 is in contact with the Cu</a:t>
            </a:r>
            <a:r>
              <a:rPr lang="en-US" sz="3200" dirty="0" smtClean="0"/>
              <a:t>, things get worse…</a:t>
            </a:r>
            <a:endParaRPr lang="en-US" sz="3200" dirty="0"/>
          </a:p>
        </p:txBody>
      </p:sp>
      <p:sp>
        <p:nvSpPr>
          <p:cNvPr id="23" name="TextBox 22"/>
          <p:cNvSpPr txBox="1"/>
          <p:nvPr/>
        </p:nvSpPr>
        <p:spPr>
          <a:xfrm>
            <a:off x="914400" y="-1600200"/>
            <a:ext cx="7086600" cy="1477328"/>
          </a:xfrm>
          <a:prstGeom prst="rect">
            <a:avLst/>
          </a:prstGeom>
          <a:noFill/>
        </p:spPr>
        <p:txBody>
          <a:bodyPr wrap="square" rtlCol="0">
            <a:spAutoFit/>
          </a:bodyPr>
          <a:lstStyle/>
          <a:p>
            <a:r>
              <a:rPr lang="en-US" dirty="0" smtClean="0"/>
              <a:t>For future work, it is recommended to use 5-10 cross sections along the wire together better statistics and ensure proper representation of wire properties, which may not be captured in a single cross section as shown here. You could do a 3D autopsy and plot the # of leaks and # A15 contact as a function of wire distance to see how well the wire was fabricated.</a:t>
            </a:r>
            <a:endParaRPr lang="en-US" dirty="0"/>
          </a:p>
        </p:txBody>
      </p:sp>
      <p:pic>
        <p:nvPicPr>
          <p:cNvPr id="5122" name="Picture 2" descr="C:\Users\segal\Desktop\ASC\Presentations\papers\Dissertation_LaTex\PIT Nb3Sn Segal thesis\figures\BerndBreachesOver4cmlabeled.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39237" y="1229926"/>
            <a:ext cx="5367528" cy="4691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218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hidden"/>
                                      </p:to>
                                    </p:set>
                                  </p:childTnLst>
                                </p:cTn>
                              </p:par>
                            </p:childTnLst>
                          </p:cTn>
                        </p:par>
                        <p:par>
                          <p:cTn id="7" fill="hold">
                            <p:stCondLst>
                              <p:cond delay="0"/>
                            </p:stCondLst>
                            <p:childTnLst>
                              <p:par>
                                <p:cTn id="8" presetID="10" presetClass="entr" presetSubtype="0" fill="hold" nodeType="afterEffect">
                                  <p:stCondLst>
                                    <p:cond delay="50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750"/>
                                        <p:tgtEl>
                                          <p:spTgt spid="9"/>
                                        </p:tgtEl>
                                      </p:cBhvr>
                                    </p:animEffect>
                                  </p:childTnLst>
                                </p:cTn>
                              </p:par>
                              <p:par>
                                <p:cTn id="11" presetID="10" presetClass="entr" presetSubtype="0" fill="hold" nodeType="withEffect">
                                  <p:stCondLst>
                                    <p:cond delay="100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750"/>
                                        <p:tgtEl>
                                          <p:spTgt spid="10"/>
                                        </p:tgtEl>
                                      </p:cBhvr>
                                    </p:animEffect>
                                  </p:childTnLst>
                                </p:cTn>
                              </p:par>
                              <p:par>
                                <p:cTn id="14" presetID="10" presetClass="entr" presetSubtype="0" fill="hold" nodeType="withEffect">
                                  <p:stCondLst>
                                    <p:cond delay="150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750"/>
                                        <p:tgtEl>
                                          <p:spTgt spid="11"/>
                                        </p:tgtEl>
                                      </p:cBhvr>
                                    </p:animEffect>
                                  </p:childTnLst>
                                </p:cTn>
                              </p:par>
                              <p:par>
                                <p:cTn id="17" presetID="10" presetClass="entr" presetSubtype="0" fill="hold" nodeType="withEffect">
                                  <p:stCondLst>
                                    <p:cond delay="200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750"/>
                                        <p:tgtEl>
                                          <p:spTgt spid="12"/>
                                        </p:tgtEl>
                                      </p:cBhvr>
                                    </p:animEffect>
                                  </p:childTnLst>
                                </p:cTn>
                              </p:par>
                              <p:par>
                                <p:cTn id="20" presetID="10" presetClass="entr" presetSubtype="0" fill="hold" nodeType="withEffect">
                                  <p:stCondLst>
                                    <p:cond delay="225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750"/>
                                        <p:tgtEl>
                                          <p:spTgt spid="13"/>
                                        </p:tgtEl>
                                      </p:cBhvr>
                                    </p:animEffect>
                                  </p:childTnLst>
                                </p:cTn>
                              </p:par>
                              <p:par>
                                <p:cTn id="23" presetID="10" presetClass="entr" presetSubtype="0" fill="hold" nodeType="withEffect">
                                  <p:stCondLst>
                                    <p:cond delay="275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750"/>
                                        <p:tgtEl>
                                          <p:spTgt spid="14"/>
                                        </p:tgtEl>
                                      </p:cBhvr>
                                    </p:animEffect>
                                  </p:childTnLst>
                                </p:cTn>
                              </p:par>
                              <p:par>
                                <p:cTn id="26" presetID="10" presetClass="entr" presetSubtype="0" fill="hold" nodeType="withEffect">
                                  <p:stCondLst>
                                    <p:cond delay="300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750"/>
                                        <p:tgtEl>
                                          <p:spTgt spid="15"/>
                                        </p:tgtEl>
                                      </p:cBhvr>
                                    </p:animEffect>
                                  </p:childTnLst>
                                </p:cTn>
                              </p:par>
                              <p:par>
                                <p:cTn id="29" presetID="10" presetClass="entr" presetSubtype="0" fill="hold" nodeType="withEffect">
                                  <p:stCondLst>
                                    <p:cond delay="325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75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5122"/>
                                        </p:tgtEl>
                                        <p:attrNameLst>
                                          <p:attrName>style.visibility</p:attrName>
                                        </p:attrNameLst>
                                      </p:cBhvr>
                                      <p:to>
                                        <p:strVal val="visible"/>
                                      </p:to>
                                    </p:set>
                                    <p:animEffect transition="in" filter="fade">
                                      <p:cBhvr>
                                        <p:cTn id="40"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71014" cy="1447800"/>
          </a:xfrm>
        </p:spPr>
        <p:txBody>
          <a:bodyPr>
            <a:noAutofit/>
          </a:bodyPr>
          <a:lstStyle/>
          <a:p>
            <a:r>
              <a:rPr lang="en-US" sz="4000" dirty="0" smtClean="0"/>
              <a:t>PIT performance degrades after cabling and under transverse load</a:t>
            </a:r>
            <a:r>
              <a:rPr lang="en-US" sz="3200" dirty="0" smtClean="0"/>
              <a:t/>
            </a:r>
            <a:br>
              <a:rPr lang="en-US" sz="3200" dirty="0" smtClean="0"/>
            </a:br>
            <a:r>
              <a:rPr lang="en-US" sz="1600" dirty="0" smtClean="0"/>
              <a:t>Bernardo Bordini – FCC 2018</a:t>
            </a:r>
            <a:endParaRPr lang="en-US" sz="1600" dirty="0"/>
          </a:p>
        </p:txBody>
      </p:sp>
      <p:sp>
        <p:nvSpPr>
          <p:cNvPr id="4" name="Slide Number Placeholder 3"/>
          <p:cNvSpPr>
            <a:spLocks noGrp="1"/>
          </p:cNvSpPr>
          <p:nvPr>
            <p:ph type="sldNum" sz="quarter" idx="12"/>
          </p:nvPr>
        </p:nvSpPr>
        <p:spPr/>
        <p:txBody>
          <a:bodyPr/>
          <a:lstStyle/>
          <a:p>
            <a:fld id="{65A6AB13-262E-4EC9-B0E0-C0E2FF7EE00A}" type="slidenum">
              <a:rPr lang="en-US" smtClean="0"/>
              <a:t>17</a:t>
            </a:fld>
            <a:endParaRPr lang="en-US"/>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375" t="28717" r="5098" b="29399"/>
          <a:stretch/>
        </p:blipFill>
        <p:spPr bwMode="auto">
          <a:xfrm>
            <a:off x="5255" y="1600199"/>
            <a:ext cx="4813162" cy="2651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9861" t="27655" r="5555" b="29630"/>
          <a:stretch/>
        </p:blipFill>
        <p:spPr bwMode="auto">
          <a:xfrm>
            <a:off x="685800" y="2117834"/>
            <a:ext cx="4667403" cy="2651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706102" y="4353389"/>
            <a:ext cx="4323097" cy="18680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9166" t="27530" r="4861" b="29507"/>
          <a:stretch/>
        </p:blipFill>
        <p:spPr bwMode="auto">
          <a:xfrm>
            <a:off x="1355088" y="2696449"/>
            <a:ext cx="4716780" cy="2651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1475405" y="3506451"/>
            <a:ext cx="2165683" cy="36937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9582" t="27778" r="5001" b="29753"/>
          <a:stretch/>
        </p:blipFill>
        <p:spPr bwMode="auto">
          <a:xfrm>
            <a:off x="1981200" y="3214315"/>
            <a:ext cx="4740792" cy="2651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1979" t="9925" r="7500" b="11030"/>
          <a:stretch/>
        </p:blipFill>
        <p:spPr bwMode="auto">
          <a:xfrm>
            <a:off x="2438400" y="3886200"/>
            <a:ext cx="4766913" cy="2651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13"/>
          <p:cNvSpPr/>
          <p:nvPr/>
        </p:nvSpPr>
        <p:spPr>
          <a:xfrm>
            <a:off x="2656173" y="5173894"/>
            <a:ext cx="4549140" cy="27896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p:cNvCxnSpPr>
            <a:stCxn id="14" idx="3"/>
          </p:cNvCxnSpPr>
          <p:nvPr/>
        </p:nvCxnSpPr>
        <p:spPr>
          <a:xfrm flipV="1">
            <a:off x="7205313" y="4964655"/>
            <a:ext cx="338487" cy="348723"/>
          </a:xfrm>
          <a:prstGeom prst="straightConnector1">
            <a:avLst/>
          </a:prstGeom>
          <a:ln>
            <a:solidFill>
              <a:srgbClr val="FF0000"/>
            </a:solidFill>
            <a:tailEnd type="arrow"/>
          </a:ln>
        </p:spPr>
        <p:style>
          <a:lnRef idx="2">
            <a:schemeClr val="dk1"/>
          </a:lnRef>
          <a:fillRef idx="0">
            <a:schemeClr val="dk1"/>
          </a:fillRef>
          <a:effectRef idx="1">
            <a:schemeClr val="dk1"/>
          </a:effectRef>
          <a:fontRef idx="minor">
            <a:schemeClr val="tx1"/>
          </a:fontRef>
        </p:style>
      </p:cxnSp>
      <p:sp>
        <p:nvSpPr>
          <p:cNvPr id="18" name="TextBox 17"/>
          <p:cNvSpPr txBox="1"/>
          <p:nvPr/>
        </p:nvSpPr>
        <p:spPr>
          <a:xfrm>
            <a:off x="7494615" y="4205291"/>
            <a:ext cx="1676400" cy="1477328"/>
          </a:xfrm>
          <a:prstGeom prst="rect">
            <a:avLst/>
          </a:prstGeom>
          <a:noFill/>
        </p:spPr>
        <p:txBody>
          <a:bodyPr wrap="square" rtlCol="0">
            <a:spAutoFit/>
          </a:bodyPr>
          <a:lstStyle/>
          <a:p>
            <a:r>
              <a:rPr lang="en-US" dirty="0" smtClean="0"/>
              <a:t>We can improve this with inverted multistage heat treatments</a:t>
            </a:r>
            <a:r>
              <a:rPr lang="en-US" baseline="30000" dirty="0" smtClean="0"/>
              <a:t>1</a:t>
            </a:r>
            <a:endParaRPr lang="en-US" dirty="0"/>
          </a:p>
        </p:txBody>
      </p:sp>
      <p:sp>
        <p:nvSpPr>
          <p:cNvPr id="20" name="Rectangle 19"/>
          <p:cNvSpPr/>
          <p:nvPr/>
        </p:nvSpPr>
        <p:spPr>
          <a:xfrm>
            <a:off x="-26972" y="6519446"/>
            <a:ext cx="4930743" cy="338554"/>
          </a:xfrm>
          <a:prstGeom prst="rect">
            <a:avLst/>
          </a:prstGeom>
        </p:spPr>
        <p:txBody>
          <a:bodyPr wrap="square">
            <a:spAutoFit/>
          </a:bodyPr>
          <a:lstStyle/>
          <a:p>
            <a:r>
              <a:rPr lang="en-US" sz="800" dirty="0"/>
              <a:t>[</a:t>
            </a:r>
            <a:r>
              <a:rPr lang="en-US" sz="800" dirty="0" smtClean="0"/>
              <a:t>1] C</a:t>
            </a:r>
            <a:r>
              <a:rPr lang="en-US" sz="800" dirty="0"/>
              <a:t>. Segal, C. Tarantini, P. J. Lee, and D. C. Larbalestier, “Improvement of small to large grain A15 ratio in </a:t>
            </a:r>
            <a:r>
              <a:rPr lang="en-US" sz="800" dirty="0" smtClean="0"/>
              <a:t>Nb</a:t>
            </a:r>
            <a:r>
              <a:rPr lang="en-US" sz="800" baseline="-25000" dirty="0" smtClean="0"/>
              <a:t>3</a:t>
            </a:r>
            <a:r>
              <a:rPr lang="en-US" sz="800" dirty="0" smtClean="0"/>
              <a:t>Sn </a:t>
            </a:r>
            <a:r>
              <a:rPr lang="en-US" sz="800" dirty="0"/>
              <a:t>PIT wires by inverted multistage heat treatments,” </a:t>
            </a:r>
            <a:r>
              <a:rPr lang="en-US" sz="800" i="1" dirty="0"/>
              <a:t>IOP Conf. Ser.: Mater. Sci. Eng.</a:t>
            </a:r>
            <a:r>
              <a:rPr lang="en-US" sz="800" dirty="0"/>
              <a:t>, vol. 279, no. 1, p. 012019, 2017.</a:t>
            </a:r>
            <a:endParaRPr lang="en-US" sz="800" dirty="0">
              <a:effectLst/>
            </a:endParaRPr>
          </a:p>
        </p:txBody>
      </p:sp>
    </p:spTree>
    <p:extLst>
      <p:ext uri="{BB962C8B-B14F-4D97-AF65-F5344CB8AC3E}">
        <p14:creationId xmlns:p14="http://schemas.microsoft.com/office/powerpoint/2010/main" val="3141465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4" grpId="0" animBg="1"/>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149465361"/>
              </p:ext>
            </p:extLst>
          </p:nvPr>
        </p:nvGraphicFramePr>
        <p:xfrm>
          <a:off x="0" y="4678680"/>
          <a:ext cx="9076902" cy="1417320"/>
        </p:xfrm>
        <a:graphic>
          <a:graphicData uri="http://schemas.openxmlformats.org/drawingml/2006/table">
            <a:tbl>
              <a:tblPr/>
              <a:tblGrid>
                <a:gridCol w="1310368"/>
                <a:gridCol w="2000250"/>
                <a:gridCol w="466080"/>
                <a:gridCol w="838200"/>
                <a:gridCol w="855662"/>
                <a:gridCol w="580373"/>
                <a:gridCol w="580373"/>
                <a:gridCol w="525453"/>
                <a:gridCol w="580373"/>
                <a:gridCol w="654050"/>
                <a:gridCol w="685720"/>
              </a:tblGrid>
              <a:tr h="190500">
                <a:tc>
                  <a:txBody>
                    <a:bodyPr/>
                    <a:lstStyle/>
                    <a:p>
                      <a:pPr algn="ctr" fontAlgn="b"/>
                      <a:r>
                        <a:rPr lang="en-US" sz="1800" b="0" i="0" u="none" strike="noStrike" dirty="0" smtClean="0">
                          <a:solidFill>
                            <a:srgbClr val="000000"/>
                          </a:solidFill>
                          <a:effectLst/>
                          <a:latin typeface="Calibri"/>
                        </a:rPr>
                        <a:t>Sample</a:t>
                      </a:r>
                    </a:p>
                    <a:p>
                      <a:pPr algn="ctr" fontAlgn="b"/>
                      <a:r>
                        <a:rPr lang="en-US" sz="1800" b="0" i="0" u="none" strike="noStrike" baseline="0" dirty="0" smtClean="0">
                          <a:solidFill>
                            <a:srgbClr val="000000"/>
                          </a:solidFill>
                          <a:effectLst/>
                          <a:latin typeface="Calibri"/>
                        </a:rPr>
                        <a:t>Description</a:t>
                      </a:r>
                      <a:endParaRPr lang="en-US" sz="1800" b="0" i="0" u="none" strike="noStrike" dirty="0">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800" b="0" i="0" u="none" strike="noStrike" dirty="0" smtClean="0">
                          <a:solidFill>
                            <a:srgbClr val="000000"/>
                          </a:solidFill>
                          <a:effectLst/>
                          <a:latin typeface="Calibri"/>
                        </a:rPr>
                        <a:t>Heat treatment</a:t>
                      </a:r>
                    </a:p>
                    <a:p>
                      <a:pPr algn="ctr" fontAlgn="b"/>
                      <a:r>
                        <a:rPr lang="en-US" sz="1800" b="0" i="0" u="none" strike="noStrike" dirty="0" smtClean="0">
                          <a:solidFill>
                            <a:srgbClr val="000000"/>
                          </a:solidFill>
                          <a:effectLst/>
                          <a:latin typeface="Calibri"/>
                        </a:rPr>
                        <a:t>(temp/dwell</a:t>
                      </a:r>
                      <a:r>
                        <a:rPr lang="en-US" sz="1800" b="0" i="0" u="none" strike="noStrike" baseline="0" dirty="0" smtClean="0">
                          <a:solidFill>
                            <a:srgbClr val="000000"/>
                          </a:solidFill>
                          <a:effectLst/>
                          <a:latin typeface="Calibri"/>
                        </a:rPr>
                        <a:t> time)</a:t>
                      </a:r>
                      <a:endParaRPr lang="en-US" sz="1800" b="0" i="0" u="none" strike="noStrike" dirty="0">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800" b="0" i="0" u="none" strike="noStrike" dirty="0" smtClean="0">
                          <a:solidFill>
                            <a:srgbClr val="000000"/>
                          </a:solidFill>
                          <a:effectLst/>
                          <a:latin typeface="Calibri"/>
                        </a:rPr>
                        <a:t>I</a:t>
                      </a:r>
                      <a:r>
                        <a:rPr lang="en-US" sz="1800" b="0" i="0" u="none" strike="noStrike" baseline="-25000" dirty="0" smtClean="0">
                          <a:solidFill>
                            <a:srgbClr val="000000"/>
                          </a:solidFill>
                          <a:effectLst/>
                          <a:latin typeface="Calibri"/>
                        </a:rPr>
                        <a:t>c</a:t>
                      </a:r>
                      <a:r>
                        <a:rPr lang="en-US" sz="1800" b="0" i="0" u="none" strike="noStrike" baseline="0" dirty="0" smtClean="0">
                          <a:solidFill>
                            <a:srgbClr val="000000"/>
                          </a:solidFill>
                          <a:effectLst/>
                          <a:latin typeface="Calibri"/>
                        </a:rPr>
                        <a:t> </a:t>
                      </a:r>
                      <a:r>
                        <a:rPr lang="en-US" sz="1800" b="0" i="0" u="none" strike="noStrike" dirty="0" smtClean="0">
                          <a:solidFill>
                            <a:srgbClr val="000000"/>
                          </a:solidFill>
                          <a:effectLst/>
                          <a:latin typeface="Calibri"/>
                        </a:rPr>
                        <a:t>(A)</a:t>
                      </a:r>
                    </a:p>
                    <a:p>
                      <a:pPr algn="ctr" fontAlgn="b"/>
                      <a:endParaRPr lang="en-US" sz="800" b="0" i="0" u="none" strike="noStrike" dirty="0">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800" b="0" i="0" u="none" strike="noStrike" dirty="0" smtClean="0">
                          <a:solidFill>
                            <a:srgbClr val="000000"/>
                          </a:solidFill>
                          <a:effectLst/>
                          <a:latin typeface="Calibri"/>
                        </a:rPr>
                        <a:t>J</a:t>
                      </a:r>
                      <a:r>
                        <a:rPr lang="en-US" sz="1800" b="0" i="0" u="none" strike="noStrike" baseline="-25000" dirty="0" smtClean="0">
                          <a:solidFill>
                            <a:srgbClr val="000000"/>
                          </a:solidFill>
                          <a:effectLst/>
                          <a:latin typeface="Calibri"/>
                        </a:rPr>
                        <a:t>c</a:t>
                      </a:r>
                    </a:p>
                    <a:p>
                      <a:pPr algn="ctr" fontAlgn="b"/>
                      <a:r>
                        <a:rPr lang="en-US" sz="1800" b="0" i="0" u="none" strike="noStrike" dirty="0" smtClean="0">
                          <a:solidFill>
                            <a:srgbClr val="000000"/>
                          </a:solidFill>
                          <a:effectLst/>
                          <a:latin typeface="+mn-lt"/>
                        </a:rPr>
                        <a:t>(A/mm</a:t>
                      </a:r>
                      <a:r>
                        <a:rPr lang="en-US" sz="1800" b="0" i="0" u="none" strike="noStrike" baseline="30000" dirty="0" smtClean="0">
                          <a:solidFill>
                            <a:srgbClr val="000000"/>
                          </a:solidFill>
                          <a:effectLst/>
                          <a:latin typeface="+mn-lt"/>
                        </a:rPr>
                        <a:t>2</a:t>
                      </a:r>
                      <a:r>
                        <a:rPr lang="en-US" sz="1800" b="0" i="0" u="none" strike="noStrike" dirty="0" smtClean="0">
                          <a:solidFill>
                            <a:srgbClr val="000000"/>
                          </a:solidFill>
                          <a:effectLst/>
                          <a:latin typeface="+mn-lt"/>
                        </a:rPr>
                        <a:t>)</a:t>
                      </a:r>
                      <a:endParaRPr lang="en-US" sz="1800" b="0" i="0" u="none" strike="noStrike" baseline="-25000" dirty="0">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800" b="0" i="0" u="none" strike="noStrike" dirty="0" smtClean="0">
                          <a:solidFill>
                            <a:srgbClr val="000000"/>
                          </a:solidFill>
                          <a:effectLst/>
                          <a:latin typeface="Calibri"/>
                        </a:rPr>
                        <a:t>J</a:t>
                      </a:r>
                      <a:r>
                        <a:rPr lang="en-US" sz="1800" b="0" i="0" u="none" strike="noStrike" baseline="-25000" dirty="0" smtClean="0">
                          <a:solidFill>
                            <a:srgbClr val="000000"/>
                          </a:solidFill>
                          <a:effectLst/>
                          <a:latin typeface="Calibri"/>
                        </a:rPr>
                        <a:t>c</a:t>
                      </a:r>
                      <a:r>
                        <a:rPr lang="en-US" sz="1800" b="0" i="0" u="none" strike="noStrike" dirty="0" smtClean="0">
                          <a:solidFill>
                            <a:srgbClr val="000000"/>
                          </a:solidFill>
                          <a:effectLst/>
                          <a:latin typeface="Calibri"/>
                        </a:rPr>
                        <a:t> </a:t>
                      </a:r>
                      <a:r>
                        <a:rPr lang="en-US" sz="1800" b="1" i="0" u="none" strike="noStrike" baseline="-25000" dirty="0" smtClean="0">
                          <a:solidFill>
                            <a:srgbClr val="00B050"/>
                          </a:solidFill>
                          <a:effectLst/>
                          <a:latin typeface="Calibri"/>
                        </a:rPr>
                        <a:t>SG-layer</a:t>
                      </a:r>
                      <a:endParaRPr lang="en-US" sz="1800" b="0" i="0" u="none" strike="noStrike" baseline="0" dirty="0" smtClean="0">
                        <a:solidFill>
                          <a:srgbClr val="000000"/>
                        </a:solidFill>
                        <a:effectLst/>
                        <a:latin typeface="Calibri"/>
                      </a:endParaRPr>
                    </a:p>
                    <a:p>
                      <a:pPr algn="ctr" fontAlgn="b"/>
                      <a:r>
                        <a:rPr lang="en-US" sz="1800" b="0" i="0" u="none" strike="noStrike" dirty="0" smtClean="0">
                          <a:solidFill>
                            <a:srgbClr val="000000"/>
                          </a:solidFill>
                          <a:effectLst/>
                          <a:latin typeface="+mn-lt"/>
                        </a:rPr>
                        <a:t>(A/mm</a:t>
                      </a:r>
                      <a:r>
                        <a:rPr lang="en-US" sz="1800" b="0" i="0" u="none" strike="noStrike" baseline="30000" dirty="0" smtClean="0">
                          <a:solidFill>
                            <a:srgbClr val="000000"/>
                          </a:solidFill>
                          <a:effectLst/>
                          <a:latin typeface="+mn-lt"/>
                        </a:rPr>
                        <a:t>2</a:t>
                      </a:r>
                      <a:r>
                        <a:rPr lang="en-US" sz="1800" b="0" i="0" u="none" strike="noStrike" dirty="0" smtClean="0">
                          <a:solidFill>
                            <a:srgbClr val="000000"/>
                          </a:solidFill>
                          <a:effectLst/>
                          <a:latin typeface="+mn-lt"/>
                        </a:rPr>
                        <a:t>)</a:t>
                      </a:r>
                      <a:endParaRPr lang="en-US" sz="1800" b="0" i="0" u="none" strike="noStrike" dirty="0">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800" b="0" i="0" u="none" strike="noStrike" dirty="0">
                          <a:solidFill>
                            <a:schemeClr val="bg1">
                              <a:lumMod val="50000"/>
                            </a:schemeClr>
                          </a:solidFill>
                          <a:effectLst/>
                          <a:latin typeface="Calibri"/>
                        </a:rPr>
                        <a:t>Nb</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800" b="0" i="0" u="none" strike="noStrike" dirty="0" smtClean="0">
                          <a:solidFill>
                            <a:srgbClr val="000000"/>
                          </a:solidFill>
                          <a:effectLst/>
                          <a:latin typeface="Calibri"/>
                        </a:rPr>
                        <a:t>Total</a:t>
                      </a:r>
                    </a:p>
                    <a:p>
                      <a:pPr algn="ctr" fontAlgn="b"/>
                      <a:r>
                        <a:rPr lang="en-US" sz="1800" b="0" i="0" u="none" strike="noStrike" dirty="0" smtClean="0">
                          <a:solidFill>
                            <a:srgbClr val="000000"/>
                          </a:solidFill>
                          <a:effectLst/>
                          <a:latin typeface="Calibri"/>
                        </a:rPr>
                        <a:t>A15</a:t>
                      </a:r>
                      <a:endParaRPr lang="en-US" sz="1800" b="0" i="0" u="none" strike="noStrike" dirty="0">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800" b="0" i="0" u="none" strike="noStrike" dirty="0" smtClean="0">
                          <a:solidFill>
                            <a:srgbClr val="FF0000"/>
                          </a:solidFill>
                          <a:effectLst/>
                          <a:latin typeface="Calibri"/>
                        </a:rPr>
                        <a:t>Core</a:t>
                      </a:r>
                    </a:p>
                    <a:p>
                      <a:pPr algn="ctr" fontAlgn="b"/>
                      <a:r>
                        <a:rPr lang="en-US" sz="1800" b="0" i="0" u="none" strike="noStrike" dirty="0" smtClean="0">
                          <a:solidFill>
                            <a:srgbClr val="FF0000"/>
                          </a:solidFill>
                          <a:effectLst/>
                          <a:latin typeface="Calibri"/>
                        </a:rPr>
                        <a:t>A15</a:t>
                      </a:r>
                      <a:endParaRPr lang="en-US" sz="1800" b="0" i="0" u="none" strike="noStrike" dirty="0">
                        <a:solidFill>
                          <a:srgbClr val="FF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800" b="0" i="0" u="none" strike="noStrike" dirty="0" smtClean="0">
                          <a:solidFill>
                            <a:srgbClr val="FF0000"/>
                          </a:solidFill>
                          <a:effectLst/>
                          <a:latin typeface="Calibri"/>
                        </a:rPr>
                        <a:t>LG</a:t>
                      </a:r>
                    </a:p>
                    <a:p>
                      <a:pPr algn="ctr" fontAlgn="b"/>
                      <a:r>
                        <a:rPr lang="en-US" sz="1800" b="0" i="0" u="none" strike="noStrike" dirty="0" smtClean="0">
                          <a:solidFill>
                            <a:srgbClr val="FF0000"/>
                          </a:solidFill>
                          <a:effectLst/>
                          <a:latin typeface="Calibri"/>
                        </a:rPr>
                        <a:t>A15</a:t>
                      </a:r>
                      <a:endParaRPr lang="en-US" sz="1800" b="0" i="0" u="none" strike="noStrike" dirty="0">
                        <a:solidFill>
                          <a:srgbClr val="FF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800" b="0" i="0" u="none" strike="noStrike" dirty="0" smtClean="0">
                          <a:solidFill>
                            <a:srgbClr val="00B050"/>
                          </a:solidFill>
                          <a:effectLst/>
                          <a:latin typeface="Calibri"/>
                        </a:rPr>
                        <a:t>SG</a:t>
                      </a:r>
                    </a:p>
                    <a:p>
                      <a:pPr algn="ctr" fontAlgn="b"/>
                      <a:r>
                        <a:rPr lang="en-US" sz="1800" b="0" i="0" u="none" strike="noStrike" dirty="0" smtClean="0">
                          <a:solidFill>
                            <a:srgbClr val="00B050"/>
                          </a:solidFill>
                          <a:effectLst/>
                          <a:latin typeface="Calibri"/>
                        </a:rPr>
                        <a:t>A15</a:t>
                      </a:r>
                      <a:endParaRPr lang="en-US" sz="1800" b="0" i="0" u="none" strike="noStrike" dirty="0">
                        <a:solidFill>
                          <a:srgbClr val="00B05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800" b="0" i="0" u="none" strike="noStrike" dirty="0" smtClean="0">
                          <a:solidFill>
                            <a:schemeClr val="tx1"/>
                          </a:solidFill>
                          <a:effectLst/>
                          <a:latin typeface="Calibri"/>
                        </a:rPr>
                        <a:t>SG/LG ratio</a:t>
                      </a:r>
                      <a:endParaRPr lang="en-US" sz="1800" b="0" i="0" u="none" strike="noStrike" dirty="0">
                        <a:solidFill>
                          <a:schemeClr val="tx1"/>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90500">
                <a:tc>
                  <a:txBody>
                    <a:bodyPr/>
                    <a:lstStyle/>
                    <a:p>
                      <a:pPr algn="ctr" fontAlgn="b"/>
                      <a:r>
                        <a:rPr lang="en-US" sz="1800" b="0" i="0" u="none" strike="noStrike" dirty="0" smtClean="0">
                          <a:solidFill>
                            <a:srgbClr val="000000"/>
                          </a:solidFill>
                          <a:effectLst/>
                          <a:latin typeface="Calibri"/>
                        </a:rPr>
                        <a:t>Luca 0.85 mm </a:t>
                      </a:r>
                      <a:endParaRPr lang="en-US" sz="1800" b="0" i="0" u="none" strike="noStrike" dirty="0">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8CCE4"/>
                    </a:solidFill>
                  </a:tcPr>
                </a:tc>
                <a:tc>
                  <a:txBody>
                    <a:bodyPr/>
                    <a:lstStyle/>
                    <a:p>
                      <a:pPr algn="ctr" fontAlgn="b"/>
                      <a:r>
                        <a:rPr lang="en-US" sz="1300" b="1" i="0" u="none" strike="noStrike" dirty="0" smtClean="0">
                          <a:solidFill>
                            <a:srgbClr val="000000"/>
                          </a:solidFill>
                          <a:effectLst/>
                          <a:latin typeface="+mn-lt"/>
                        </a:rPr>
                        <a:t>280/20 + 620/120 + 640/160</a:t>
                      </a:r>
                      <a:endParaRPr lang="en-US" sz="1300" b="1" i="0" u="none" strike="noStrike" dirty="0">
                        <a:solidFill>
                          <a:srgbClr val="000000"/>
                        </a:solidFill>
                        <a:effectLst/>
                        <a:latin typeface="+mn-lt"/>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8CCE4"/>
                    </a:solidFill>
                  </a:tcPr>
                </a:tc>
                <a:tc>
                  <a:txBody>
                    <a:bodyPr/>
                    <a:lstStyle/>
                    <a:p>
                      <a:pPr algn="ctr" fontAlgn="b"/>
                      <a:r>
                        <a:rPr lang="en-US" sz="1800" b="0" i="0" u="none" strike="noStrike" dirty="0" smtClean="0">
                          <a:solidFill>
                            <a:srgbClr val="000000"/>
                          </a:solidFill>
                          <a:effectLst/>
                          <a:latin typeface="Calibri"/>
                        </a:rPr>
                        <a:t>546</a:t>
                      </a:r>
                      <a:endParaRPr lang="en-US" sz="1800" b="0" i="0" u="none" strike="noStrike" dirty="0">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8CCE4"/>
                    </a:solidFill>
                  </a:tcPr>
                </a:tc>
                <a:tc>
                  <a:txBody>
                    <a:bodyPr/>
                    <a:lstStyle/>
                    <a:p>
                      <a:pPr algn="ctr" fontAlgn="b"/>
                      <a:r>
                        <a:rPr lang="en-US" sz="1800" b="0" i="0" u="none" strike="noStrike" dirty="0" smtClean="0">
                          <a:solidFill>
                            <a:srgbClr val="000000"/>
                          </a:solidFill>
                          <a:effectLst/>
                          <a:latin typeface="Calibri"/>
                        </a:rPr>
                        <a:t>2640</a:t>
                      </a:r>
                      <a:endParaRPr lang="en-US" sz="1800" b="0" i="0" u="none" strike="noStrike" dirty="0">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8CCE4"/>
                    </a:solidFill>
                  </a:tcPr>
                </a:tc>
                <a:tc>
                  <a:txBody>
                    <a:bodyPr/>
                    <a:lstStyle/>
                    <a:p>
                      <a:pPr algn="ctr" fontAlgn="b"/>
                      <a:r>
                        <a:rPr lang="en-US" sz="1800" b="0" i="0" u="none" strike="noStrike" dirty="0" smtClean="0">
                          <a:solidFill>
                            <a:srgbClr val="000000"/>
                          </a:solidFill>
                          <a:effectLst/>
                          <a:latin typeface="Calibri"/>
                        </a:rPr>
                        <a:t>7021</a:t>
                      </a:r>
                      <a:endParaRPr lang="en-US" sz="1800" b="0" i="0" u="none" strike="noStrike" dirty="0">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8CCE4"/>
                    </a:solidFill>
                  </a:tcPr>
                </a:tc>
                <a:tc>
                  <a:txBody>
                    <a:bodyPr/>
                    <a:lstStyle/>
                    <a:p>
                      <a:pPr algn="ctr" fontAlgn="b"/>
                      <a:r>
                        <a:rPr lang="en-US" sz="1800" b="0" i="0" u="none" strike="noStrike" dirty="0" smtClean="0">
                          <a:solidFill>
                            <a:srgbClr val="000000"/>
                          </a:solidFill>
                          <a:effectLst/>
                          <a:latin typeface="Calibri"/>
                        </a:rPr>
                        <a:t>22.6%</a:t>
                      </a:r>
                      <a:endParaRPr lang="en-US" sz="1800" b="0" i="0" u="none" strike="noStrike" dirty="0">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8CCE4"/>
                    </a:solidFill>
                  </a:tcPr>
                </a:tc>
                <a:tc>
                  <a:txBody>
                    <a:bodyPr/>
                    <a:lstStyle/>
                    <a:p>
                      <a:pPr algn="ctr" fontAlgn="b"/>
                      <a:r>
                        <a:rPr lang="en-US" sz="1800" b="0" i="0" u="none" strike="noStrike" dirty="0" smtClean="0">
                          <a:solidFill>
                            <a:srgbClr val="000000"/>
                          </a:solidFill>
                          <a:effectLst/>
                          <a:latin typeface="Calibri"/>
                        </a:rPr>
                        <a:t>56.4%</a:t>
                      </a:r>
                      <a:endParaRPr lang="en-US" sz="1800" b="0" i="0" u="none" strike="noStrike" dirty="0">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8CCE4"/>
                    </a:solidFill>
                  </a:tcPr>
                </a:tc>
                <a:tc>
                  <a:txBody>
                    <a:bodyPr/>
                    <a:lstStyle/>
                    <a:p>
                      <a:pPr algn="ctr" fontAlgn="b"/>
                      <a:r>
                        <a:rPr lang="en-US" sz="1800" b="0" i="0" u="none" strike="noStrike" dirty="0" smtClean="0">
                          <a:solidFill>
                            <a:srgbClr val="000000"/>
                          </a:solidFill>
                          <a:effectLst/>
                          <a:latin typeface="Calibri"/>
                        </a:rPr>
                        <a:t>2.3%</a:t>
                      </a:r>
                      <a:endParaRPr lang="en-US" sz="1800" b="0" i="0" u="none" strike="noStrike" dirty="0">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8CCE4"/>
                    </a:solidFill>
                  </a:tcPr>
                </a:tc>
                <a:tc>
                  <a:txBody>
                    <a:bodyPr/>
                    <a:lstStyle/>
                    <a:p>
                      <a:pPr algn="ctr" fontAlgn="b"/>
                      <a:r>
                        <a:rPr lang="en-US" sz="1800" b="0" i="0" u="none" strike="noStrike" dirty="0" smtClean="0">
                          <a:solidFill>
                            <a:srgbClr val="000000"/>
                          </a:solidFill>
                          <a:effectLst/>
                          <a:latin typeface="Calibri"/>
                        </a:rPr>
                        <a:t>16.5%</a:t>
                      </a:r>
                      <a:endParaRPr lang="en-US" sz="1800" b="0" i="0" u="none" strike="noStrike" dirty="0">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8CCE4"/>
                    </a:solidFill>
                  </a:tcPr>
                </a:tc>
                <a:tc>
                  <a:txBody>
                    <a:bodyPr/>
                    <a:lstStyle/>
                    <a:p>
                      <a:pPr algn="ctr" fontAlgn="b"/>
                      <a:r>
                        <a:rPr lang="en-US" sz="1800" b="0" i="0" u="none" strike="noStrike" dirty="0" smtClean="0">
                          <a:solidFill>
                            <a:srgbClr val="000000"/>
                          </a:solidFill>
                          <a:effectLst/>
                          <a:latin typeface="Calibri"/>
                        </a:rPr>
                        <a:t>37.6%</a:t>
                      </a:r>
                      <a:endParaRPr lang="en-US" sz="1800" b="0" i="0" u="none" strike="noStrike" dirty="0">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8CCE4"/>
                    </a:solidFill>
                  </a:tcPr>
                </a:tc>
                <a:tc>
                  <a:txBody>
                    <a:bodyPr/>
                    <a:lstStyle/>
                    <a:p>
                      <a:pPr algn="ctr" fontAlgn="b"/>
                      <a:r>
                        <a:rPr lang="en-US" sz="1800" b="0" i="0" u="none" strike="noStrike" dirty="0" smtClean="0">
                          <a:solidFill>
                            <a:srgbClr val="000000"/>
                          </a:solidFill>
                          <a:effectLst/>
                          <a:latin typeface="Calibri"/>
                        </a:rPr>
                        <a:t>2.3</a:t>
                      </a:r>
                      <a:endParaRPr lang="en-US" sz="1800" b="0" i="0" u="none" strike="noStrike" dirty="0">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8CCE4"/>
                    </a:solidFill>
                  </a:tcPr>
                </a:tc>
              </a:tr>
              <a:tr h="190500">
                <a:tc>
                  <a:txBody>
                    <a:bodyPr/>
                    <a:lstStyle/>
                    <a:p>
                      <a:pPr algn="ctr" fontAlgn="b"/>
                      <a:r>
                        <a:rPr lang="en-US" sz="1800" b="0" i="0" u="none" strike="noStrike" dirty="0" smtClean="0">
                          <a:solidFill>
                            <a:srgbClr val="000000"/>
                          </a:solidFill>
                          <a:effectLst/>
                          <a:latin typeface="Calibri"/>
                        </a:rPr>
                        <a:t>Luca 0.85 mm</a:t>
                      </a:r>
                      <a:endParaRPr lang="en-US" sz="1800" b="0" i="0" u="none" strike="noStrike" dirty="0">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8CCE4"/>
                    </a:solidFill>
                  </a:tcPr>
                </a:tc>
                <a:tc>
                  <a:txBody>
                    <a:bodyPr/>
                    <a:lstStyle/>
                    <a:p>
                      <a:pPr algn="ctr" fontAlgn="b"/>
                      <a:r>
                        <a:rPr lang="en-US" sz="1800" b="0" i="0" u="none" strike="noStrike" dirty="0" smtClean="0">
                          <a:solidFill>
                            <a:srgbClr val="000000"/>
                          </a:solidFill>
                          <a:effectLst/>
                          <a:latin typeface="Calibri"/>
                        </a:rPr>
                        <a:t>Stage C +630/238</a:t>
                      </a:r>
                      <a:endParaRPr lang="en-US" sz="1800" b="0" i="0" u="none" strike="noStrike" dirty="0">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8CCE4"/>
                    </a:solidFill>
                  </a:tcPr>
                </a:tc>
                <a:tc>
                  <a:txBody>
                    <a:bodyPr/>
                    <a:lstStyle/>
                    <a:p>
                      <a:pPr algn="ctr" fontAlgn="b"/>
                      <a:r>
                        <a:rPr lang="en-US" sz="1800" b="0" i="0" u="none" strike="noStrike" dirty="0" smtClean="0">
                          <a:solidFill>
                            <a:srgbClr val="000000"/>
                          </a:solidFill>
                          <a:effectLst/>
                          <a:latin typeface="Calibri"/>
                        </a:rPr>
                        <a:t>512</a:t>
                      </a:r>
                      <a:endParaRPr lang="en-US" sz="1800" b="0" i="0" u="none" strike="noStrike" dirty="0">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8CCE4"/>
                    </a:solidFill>
                  </a:tcPr>
                </a:tc>
                <a:tc>
                  <a:txBody>
                    <a:bodyPr/>
                    <a:lstStyle/>
                    <a:p>
                      <a:pPr algn="ctr" fontAlgn="b"/>
                      <a:r>
                        <a:rPr lang="en-US" sz="1800" b="0" i="0" u="none" strike="noStrike" dirty="0" smtClean="0">
                          <a:solidFill>
                            <a:srgbClr val="000000"/>
                          </a:solidFill>
                          <a:effectLst/>
                          <a:latin typeface="Calibri"/>
                        </a:rPr>
                        <a:t>2476</a:t>
                      </a:r>
                      <a:endParaRPr lang="en-US" sz="1800" b="0" i="0" u="none" strike="noStrike" dirty="0">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8CCE4"/>
                    </a:solidFill>
                  </a:tcPr>
                </a:tc>
                <a:tc>
                  <a:txBody>
                    <a:bodyPr/>
                    <a:lstStyle/>
                    <a:p>
                      <a:pPr algn="ctr" fontAlgn="b"/>
                      <a:r>
                        <a:rPr lang="en-US" sz="1800" b="0" i="0" u="none" strike="noStrike" dirty="0" smtClean="0">
                          <a:solidFill>
                            <a:srgbClr val="000000"/>
                          </a:solidFill>
                          <a:effectLst/>
                          <a:latin typeface="Calibri"/>
                        </a:rPr>
                        <a:t>5370</a:t>
                      </a:r>
                      <a:endParaRPr lang="en-US" sz="1800" b="0" i="0" u="none" strike="noStrike" dirty="0">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8CCE4"/>
                    </a:solidFill>
                  </a:tcPr>
                </a:tc>
                <a:tc>
                  <a:txBody>
                    <a:bodyPr/>
                    <a:lstStyle/>
                    <a:p>
                      <a:pPr algn="ctr" fontAlgn="b"/>
                      <a:r>
                        <a:rPr lang="en-US" sz="1800" b="0" i="0" u="none" strike="noStrike" dirty="0" smtClean="0">
                          <a:solidFill>
                            <a:srgbClr val="000000"/>
                          </a:solidFill>
                          <a:effectLst/>
                          <a:latin typeface="Calibri"/>
                        </a:rPr>
                        <a:t>21.1%</a:t>
                      </a:r>
                      <a:endParaRPr lang="en-US" sz="1800" b="0" i="0" u="none" strike="noStrike" dirty="0">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8CCE4"/>
                    </a:solidFill>
                  </a:tcPr>
                </a:tc>
                <a:tc>
                  <a:txBody>
                    <a:bodyPr/>
                    <a:lstStyle/>
                    <a:p>
                      <a:pPr algn="ctr" fontAlgn="b"/>
                      <a:r>
                        <a:rPr lang="en-US" sz="1800" b="0" i="0" u="none" strike="noStrike" dirty="0" smtClean="0">
                          <a:solidFill>
                            <a:srgbClr val="000000"/>
                          </a:solidFill>
                          <a:effectLst/>
                          <a:latin typeface="Calibri"/>
                        </a:rPr>
                        <a:t>60.7%</a:t>
                      </a:r>
                      <a:endParaRPr lang="en-US" sz="1800" b="0" i="0" u="none" strike="noStrike" dirty="0">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8CCE4"/>
                    </a:solidFill>
                  </a:tcPr>
                </a:tc>
                <a:tc>
                  <a:txBody>
                    <a:bodyPr/>
                    <a:lstStyle/>
                    <a:p>
                      <a:pPr algn="ctr" fontAlgn="b"/>
                      <a:r>
                        <a:rPr lang="en-US" sz="1800" b="0" i="0" u="none" strike="noStrike" dirty="0" smtClean="0">
                          <a:solidFill>
                            <a:srgbClr val="000000"/>
                          </a:solidFill>
                          <a:effectLst/>
                          <a:latin typeface="Calibri"/>
                        </a:rPr>
                        <a:t>3.7%</a:t>
                      </a:r>
                      <a:endParaRPr lang="en-US" sz="1800" b="0" i="0" u="none" strike="noStrike" dirty="0">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8CCE4"/>
                    </a:solidFill>
                  </a:tcPr>
                </a:tc>
                <a:tc>
                  <a:txBody>
                    <a:bodyPr/>
                    <a:lstStyle/>
                    <a:p>
                      <a:pPr algn="ctr" fontAlgn="b"/>
                      <a:r>
                        <a:rPr lang="en-US" sz="1800" b="0" i="0" u="none" strike="noStrike" dirty="0" smtClean="0">
                          <a:solidFill>
                            <a:srgbClr val="000000"/>
                          </a:solidFill>
                          <a:effectLst/>
                          <a:latin typeface="Calibri"/>
                        </a:rPr>
                        <a:t>10.9%</a:t>
                      </a:r>
                      <a:endParaRPr lang="en-US" sz="1800" b="0" i="0" u="none" strike="noStrike" dirty="0">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8CCE4"/>
                    </a:solidFill>
                  </a:tcPr>
                </a:tc>
                <a:tc>
                  <a:txBody>
                    <a:bodyPr/>
                    <a:lstStyle/>
                    <a:p>
                      <a:pPr algn="ctr" fontAlgn="b"/>
                      <a:r>
                        <a:rPr lang="en-US" sz="1800" b="0" i="0" u="none" strike="noStrike" dirty="0" smtClean="0">
                          <a:solidFill>
                            <a:srgbClr val="000000"/>
                          </a:solidFill>
                          <a:effectLst/>
                          <a:latin typeface="Calibri"/>
                        </a:rPr>
                        <a:t>46.1%</a:t>
                      </a:r>
                      <a:endParaRPr lang="en-US" sz="1800" b="0" i="0" u="none" strike="noStrike" dirty="0">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8CCE4"/>
                    </a:solidFill>
                  </a:tcPr>
                </a:tc>
                <a:tc>
                  <a:txBody>
                    <a:bodyPr/>
                    <a:lstStyle/>
                    <a:p>
                      <a:pPr algn="ctr" fontAlgn="b"/>
                      <a:r>
                        <a:rPr lang="en-US" sz="1800" b="0" i="0" u="none" strike="noStrike" dirty="0" smtClean="0">
                          <a:solidFill>
                            <a:srgbClr val="000000"/>
                          </a:solidFill>
                          <a:effectLst/>
                          <a:latin typeface="Calibri"/>
                        </a:rPr>
                        <a:t>4.2</a:t>
                      </a:r>
                      <a:endParaRPr lang="en-US" sz="1800" b="0" i="0" u="none" strike="noStrike" dirty="0">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8CCE4"/>
                    </a:solidFill>
                  </a:tcPr>
                </a:tc>
              </a:tr>
              <a:tr h="320040">
                <a:tc gridSpan="2">
                  <a:txBody>
                    <a:bodyPr/>
                    <a:lstStyle/>
                    <a:p>
                      <a:pPr algn="ctr" fontAlgn="b"/>
                      <a:r>
                        <a:rPr lang="en-US" sz="1800" b="0" i="0" u="none" strike="noStrike" dirty="0" smtClean="0">
                          <a:solidFill>
                            <a:srgbClr val="000000"/>
                          </a:solidFill>
                          <a:effectLst/>
                          <a:latin typeface="Calibri"/>
                        </a:rPr>
                        <a:t>% change from</a:t>
                      </a:r>
                      <a:r>
                        <a:rPr lang="en-US" sz="1800" b="0" i="0" u="none" strike="noStrike" baseline="0" dirty="0" smtClean="0">
                          <a:solidFill>
                            <a:srgbClr val="000000"/>
                          </a:solidFill>
                          <a:effectLst/>
                          <a:latin typeface="Calibri"/>
                        </a:rPr>
                        <a:t> </a:t>
                      </a:r>
                      <a:r>
                        <a:rPr lang="en-US" sz="1800" b="0" i="0" u="none" strike="noStrike" dirty="0" smtClean="0">
                          <a:solidFill>
                            <a:srgbClr val="000000"/>
                          </a:solidFill>
                          <a:effectLst/>
                          <a:latin typeface="Calibri"/>
                        </a:rPr>
                        <a:t>recommended HT</a:t>
                      </a:r>
                      <a:endParaRPr lang="en-US" sz="1800" b="0" i="0" u="none" strike="noStrike" dirty="0">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pPr algn="ctr" fontAlgn="b"/>
                      <a:endParaRPr lang="en-US" sz="1800" b="0" i="0" u="none" strike="noStrike" dirty="0">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800" b="0" i="0" u="none" strike="noStrike" dirty="0" smtClean="0">
                          <a:solidFill>
                            <a:srgbClr val="000000"/>
                          </a:solidFill>
                          <a:effectLst/>
                          <a:latin typeface="Calibri"/>
                        </a:rPr>
                        <a:t>-6%</a:t>
                      </a:r>
                      <a:endParaRPr lang="en-US" sz="1800" b="0" i="0" u="none" strike="noStrike" dirty="0">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b"/>
                      <a:r>
                        <a:rPr lang="en-US" sz="1800" b="0" i="0" u="none" strike="noStrike" dirty="0" smtClean="0">
                          <a:solidFill>
                            <a:srgbClr val="000000"/>
                          </a:solidFill>
                          <a:effectLst/>
                          <a:latin typeface="Calibri"/>
                        </a:rPr>
                        <a:t>-6%</a:t>
                      </a:r>
                      <a:endParaRPr lang="en-US" sz="1800" b="0" i="0" u="none" strike="noStrike" dirty="0">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b"/>
                      <a:r>
                        <a:rPr lang="en-US" sz="1800" b="0" i="0" u="none" strike="noStrike" dirty="0" smtClean="0">
                          <a:solidFill>
                            <a:srgbClr val="000000"/>
                          </a:solidFill>
                          <a:effectLst/>
                          <a:latin typeface="Calibri"/>
                        </a:rPr>
                        <a:t>-24%</a:t>
                      </a:r>
                      <a:endParaRPr lang="en-US" sz="1800" b="0" i="0" u="none" strike="noStrike" dirty="0">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b"/>
                      <a:r>
                        <a:rPr lang="en-US" sz="1800" b="0" i="0" u="none" strike="noStrike" dirty="0" smtClean="0">
                          <a:solidFill>
                            <a:srgbClr val="000000"/>
                          </a:solidFill>
                          <a:effectLst/>
                          <a:latin typeface="Calibri"/>
                        </a:rPr>
                        <a:t>-7%</a:t>
                      </a:r>
                      <a:endParaRPr lang="en-US" sz="1800" b="0" i="0" u="none" strike="noStrike" dirty="0">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b"/>
                      <a:r>
                        <a:rPr lang="en-US" sz="1800" b="0" i="0" u="none" strike="noStrike" dirty="0" smtClean="0">
                          <a:solidFill>
                            <a:srgbClr val="000000"/>
                          </a:solidFill>
                          <a:effectLst/>
                          <a:latin typeface="Calibri"/>
                        </a:rPr>
                        <a:t>+7%</a:t>
                      </a:r>
                      <a:endParaRPr lang="en-US" sz="1800" b="0" i="0" u="none" strike="noStrike" dirty="0">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b"/>
                      <a:r>
                        <a:rPr lang="en-US" sz="1800" b="0" i="0" u="none" strike="noStrike" dirty="0" smtClean="0">
                          <a:solidFill>
                            <a:srgbClr val="000000"/>
                          </a:solidFill>
                          <a:effectLst/>
                          <a:latin typeface="Calibri"/>
                        </a:rPr>
                        <a:t>+61%</a:t>
                      </a:r>
                      <a:endParaRPr lang="en-US" sz="1800" b="0" i="0" u="none" strike="noStrike" dirty="0">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b"/>
                      <a:r>
                        <a:rPr lang="en-US" sz="1800" b="0" i="0" u="none" strike="noStrike" dirty="0" smtClean="0">
                          <a:solidFill>
                            <a:srgbClr val="000000"/>
                          </a:solidFill>
                          <a:effectLst/>
                          <a:latin typeface="Calibri"/>
                        </a:rPr>
                        <a:t>-33%</a:t>
                      </a:r>
                      <a:endParaRPr lang="en-US" sz="1800" b="0" i="0" u="none" strike="noStrike" dirty="0">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b"/>
                      <a:r>
                        <a:rPr lang="en-US" sz="1600" b="0" i="0" u="none" strike="noStrike" dirty="0" smtClean="0">
                          <a:solidFill>
                            <a:srgbClr val="000000"/>
                          </a:solidFill>
                          <a:effectLst/>
                          <a:latin typeface="Calibri"/>
                        </a:rPr>
                        <a:t>+22.6%</a:t>
                      </a:r>
                      <a:endParaRPr lang="en-US" sz="1600" b="0" i="0" u="none" strike="noStrike" dirty="0">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b"/>
                      <a:r>
                        <a:rPr lang="en-US" sz="1600" b="0" i="0" u="none" strike="noStrike" dirty="0" smtClean="0">
                          <a:solidFill>
                            <a:srgbClr val="000000"/>
                          </a:solidFill>
                          <a:effectLst/>
                          <a:latin typeface="Calibri"/>
                        </a:rPr>
                        <a:t>+82.6%</a:t>
                      </a:r>
                      <a:endParaRPr lang="en-US" sz="1600" b="0" i="0" u="none" strike="noStrike" dirty="0">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r>
            </a:tbl>
          </a:graphicData>
        </a:graphic>
      </p:graphicFrame>
      <p:pic>
        <p:nvPicPr>
          <p:cNvPr id="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040722"/>
            <a:ext cx="3657600" cy="3621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676400" y="1113945"/>
            <a:ext cx="1524000" cy="307777"/>
          </a:xfrm>
          <a:prstGeom prst="rect">
            <a:avLst/>
          </a:prstGeom>
          <a:noFill/>
        </p:spPr>
        <p:txBody>
          <a:bodyPr wrap="square" rtlCol="0">
            <a:spAutoFit/>
          </a:bodyPr>
          <a:lstStyle/>
          <a:p>
            <a:pPr algn="ctr"/>
            <a:r>
              <a:rPr lang="en-US" sz="1400" b="1" dirty="0">
                <a:solidFill>
                  <a:schemeClr val="bg1"/>
                </a:solidFill>
              </a:rPr>
              <a:t>BEAS HT</a:t>
            </a:r>
          </a:p>
        </p:txBody>
      </p:sp>
      <p:sp>
        <p:nvSpPr>
          <p:cNvPr id="7" name="Rectangle 6"/>
          <p:cNvSpPr/>
          <p:nvPr/>
        </p:nvSpPr>
        <p:spPr>
          <a:xfrm>
            <a:off x="2356104" y="2888811"/>
            <a:ext cx="164592" cy="27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8" name="Rectangle 7"/>
          <p:cNvSpPr/>
          <p:nvPr/>
        </p:nvSpPr>
        <p:spPr>
          <a:xfrm>
            <a:off x="2193053" y="2654633"/>
            <a:ext cx="550151" cy="261610"/>
          </a:xfrm>
          <a:prstGeom prst="rect">
            <a:avLst/>
          </a:prstGeom>
        </p:spPr>
        <p:txBody>
          <a:bodyPr wrap="none">
            <a:spAutoFit/>
          </a:bodyPr>
          <a:lstStyle/>
          <a:p>
            <a:pPr algn="ctr"/>
            <a:r>
              <a:rPr lang="en-US" sz="1050" dirty="0">
                <a:solidFill>
                  <a:schemeClr val="bg1"/>
                </a:solidFill>
              </a:rPr>
              <a:t>40 </a:t>
            </a:r>
            <a:r>
              <a:rPr lang="el-GR" sz="1050" dirty="0">
                <a:solidFill>
                  <a:schemeClr val="bg1"/>
                </a:solidFill>
              </a:rPr>
              <a:t>μ</a:t>
            </a:r>
            <a:r>
              <a:rPr lang="en-US" sz="1050" dirty="0">
                <a:solidFill>
                  <a:schemeClr val="bg1"/>
                </a:solidFill>
              </a:rPr>
              <a:t>m</a:t>
            </a:r>
          </a:p>
        </p:txBody>
      </p:sp>
      <p:pic>
        <p:nvPicPr>
          <p:cNvPr id="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949" y="2849885"/>
            <a:ext cx="1828800" cy="176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1129861"/>
            <a:ext cx="3657600" cy="351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6172200" y="1131286"/>
            <a:ext cx="1524000" cy="307777"/>
          </a:xfrm>
          <a:prstGeom prst="rect">
            <a:avLst/>
          </a:prstGeom>
          <a:noFill/>
        </p:spPr>
        <p:txBody>
          <a:bodyPr wrap="square" rtlCol="0">
            <a:spAutoFit/>
          </a:bodyPr>
          <a:lstStyle/>
          <a:p>
            <a:pPr algn="ctr"/>
            <a:r>
              <a:rPr lang="en-US" sz="1400" b="1" dirty="0">
                <a:solidFill>
                  <a:schemeClr val="bg1"/>
                </a:solidFill>
              </a:rPr>
              <a:t>Multistage C </a:t>
            </a:r>
          </a:p>
        </p:txBody>
      </p:sp>
      <p:sp>
        <p:nvSpPr>
          <p:cNvPr id="12" name="Title 1"/>
          <p:cNvSpPr txBox="1">
            <a:spLocks/>
          </p:cNvSpPr>
          <p:nvPr/>
        </p:nvSpPr>
        <p:spPr>
          <a:xfrm>
            <a:off x="0" y="0"/>
            <a:ext cx="9144000" cy="1143000"/>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Microstructure can be improved with </a:t>
            </a:r>
            <a:r>
              <a:rPr lang="en-US" b="1" dirty="0" smtClean="0"/>
              <a:t>inverted multistage HT</a:t>
            </a:r>
            <a:r>
              <a:rPr lang="en-US" dirty="0" smtClean="0"/>
              <a:t>, but J</a:t>
            </a:r>
            <a:r>
              <a:rPr lang="en-US" baseline="-25000" dirty="0" smtClean="0"/>
              <a:t>c</a:t>
            </a:r>
            <a:r>
              <a:rPr lang="en-US" dirty="0" smtClean="0"/>
              <a:t> degrades</a:t>
            </a:r>
          </a:p>
        </p:txBody>
      </p:sp>
      <p:pic>
        <p:nvPicPr>
          <p:cNvPr id="1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8000" y="3096678"/>
            <a:ext cx="1828800" cy="1565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p:nvPr/>
        </p:nvSpPr>
        <p:spPr>
          <a:xfrm>
            <a:off x="7163322" y="5506733"/>
            <a:ext cx="1904478" cy="266700"/>
          </a:xfrm>
          <a:prstGeom prst="rect">
            <a:avLst/>
          </a:prstGeom>
          <a:solidFill>
            <a:srgbClr val="FFFF0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3314700" y="6916292"/>
            <a:ext cx="2144129" cy="853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Slide Number Placeholder 3"/>
          <p:cNvSpPr>
            <a:spLocks noGrp="1"/>
          </p:cNvSpPr>
          <p:nvPr>
            <p:ph type="sldNum" sz="quarter" idx="12"/>
          </p:nvPr>
        </p:nvSpPr>
        <p:spPr>
          <a:xfrm>
            <a:off x="6112040" y="6356350"/>
            <a:ext cx="2133600" cy="365125"/>
          </a:xfrm>
        </p:spPr>
        <p:txBody>
          <a:bodyPr/>
          <a:lstStyle/>
          <a:p>
            <a:fld id="{65A6AB13-262E-4EC9-B0E0-C0E2FF7EE00A}" type="slidenum">
              <a:rPr lang="en-US" smtClean="0"/>
              <a:t>18</a:t>
            </a:fld>
            <a:endParaRPr lang="en-US"/>
          </a:p>
        </p:txBody>
      </p:sp>
      <p:sp>
        <p:nvSpPr>
          <p:cNvPr id="4" name="Rectangle 3"/>
          <p:cNvSpPr/>
          <p:nvPr/>
        </p:nvSpPr>
        <p:spPr>
          <a:xfrm>
            <a:off x="7747000" y="4662339"/>
            <a:ext cx="1320800" cy="142604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0" y="6248400"/>
            <a:ext cx="6553200" cy="646331"/>
          </a:xfrm>
          <a:prstGeom prst="rect">
            <a:avLst/>
          </a:prstGeom>
          <a:noFill/>
        </p:spPr>
        <p:txBody>
          <a:bodyPr wrap="square" rtlCol="0">
            <a:spAutoFit/>
          </a:bodyPr>
          <a:lstStyle/>
          <a:p>
            <a:pPr marL="285750" indent="-285750">
              <a:buFont typeface="Arial" panose="020B0604020202020204" pitchFamily="34" charset="0"/>
              <a:buChar char="•"/>
            </a:pPr>
            <a:r>
              <a:rPr lang="en-US" dirty="0" smtClean="0"/>
              <a:t>Optimize heat treatment for this wire</a:t>
            </a:r>
          </a:p>
          <a:p>
            <a:pPr marL="285750" indent="-285750">
              <a:buFont typeface="Arial" panose="020B0604020202020204" pitchFamily="34" charset="0"/>
              <a:buChar char="•"/>
            </a:pPr>
            <a:r>
              <a:rPr lang="en-US" dirty="0" smtClean="0"/>
              <a:t>Measure I</a:t>
            </a:r>
            <a:r>
              <a:rPr lang="en-US" baseline="-25000" dirty="0" smtClean="0"/>
              <a:t>c</a:t>
            </a:r>
            <a:r>
              <a:rPr lang="en-US" dirty="0" smtClean="0"/>
              <a:t> under realistic loading conditions</a:t>
            </a:r>
            <a:endParaRPr lang="en-US" dirty="0"/>
          </a:p>
        </p:txBody>
      </p:sp>
    </p:spTree>
    <p:extLst>
      <p:ext uri="{BB962C8B-B14F-4D97-AF65-F5344CB8AC3E}">
        <p14:creationId xmlns:p14="http://schemas.microsoft.com/office/powerpoint/2010/main" val="1385775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7"/>
                                        </p:tgtEl>
                                      </p:cBhvr>
                                    </p:animEffect>
                                    <p:set>
                                      <p:cBhvr>
                                        <p:cTn id="12" dur="1" fill="hold">
                                          <p:stCondLst>
                                            <p:cond delay="499"/>
                                          </p:stCondLst>
                                        </p:cTn>
                                        <p:tgtEl>
                                          <p:spTgt spid="1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A6AB13-262E-4EC9-B0E0-C0E2FF7EE00A}" type="slidenum">
              <a:rPr lang="en-US" smtClean="0"/>
              <a:t>19</a:t>
            </a:fld>
            <a:endParaRPr lang="en-US"/>
          </a:p>
        </p:txBody>
      </p:sp>
      <p:sp>
        <p:nvSpPr>
          <p:cNvPr id="14" name="TextBox 13"/>
          <p:cNvSpPr txBox="1"/>
          <p:nvPr/>
        </p:nvSpPr>
        <p:spPr>
          <a:xfrm>
            <a:off x="12701" y="-152400"/>
            <a:ext cx="9144001" cy="923330"/>
          </a:xfrm>
          <a:prstGeom prst="rect">
            <a:avLst/>
          </a:prstGeom>
          <a:noFill/>
        </p:spPr>
        <p:txBody>
          <a:bodyPr wrap="square" rtlCol="0">
            <a:spAutoFit/>
          </a:bodyPr>
          <a:lstStyle/>
          <a:p>
            <a:pPr algn="ctr"/>
            <a:r>
              <a:rPr lang="en-US" sz="5400" dirty="0" smtClean="0"/>
              <a:t>How to get PIT…out of the pit</a:t>
            </a:r>
            <a:endParaRPr lang="en-US" sz="5400" dirty="0"/>
          </a:p>
        </p:txBody>
      </p:sp>
      <p:sp>
        <p:nvSpPr>
          <p:cNvPr id="15" name="TextBox 14"/>
          <p:cNvSpPr txBox="1"/>
          <p:nvPr/>
        </p:nvSpPr>
        <p:spPr>
          <a:xfrm>
            <a:off x="12701" y="762000"/>
            <a:ext cx="6110288" cy="5755422"/>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solidFill>
                  <a:srgbClr val="FF0000"/>
                </a:solidFill>
              </a:rPr>
              <a:t>Non-uniform deformation</a:t>
            </a:r>
            <a:r>
              <a:rPr lang="en-US" sz="1600" dirty="0" smtClean="0"/>
              <a:t> during wire fabrication </a:t>
            </a:r>
            <a:r>
              <a:rPr lang="en-US" sz="1600" dirty="0" smtClean="0">
                <a:solidFill>
                  <a:srgbClr val="FF0000"/>
                </a:solidFill>
              </a:rPr>
              <a:t>robs PIT of its potential </a:t>
            </a:r>
            <a:r>
              <a:rPr lang="en-US" sz="1600" dirty="0" smtClean="0"/>
              <a:t>in two main ways</a:t>
            </a:r>
          </a:p>
          <a:p>
            <a:pPr marL="742950" lvl="1" indent="-285750">
              <a:buFont typeface="Arial" panose="020B0604020202020204" pitchFamily="34" charset="0"/>
              <a:buChar char="•"/>
            </a:pPr>
            <a:r>
              <a:rPr lang="en-US" sz="1600" dirty="0" smtClean="0"/>
              <a:t>J</a:t>
            </a:r>
            <a:r>
              <a:rPr lang="en-US" sz="1600" baseline="-25000" dirty="0" smtClean="0"/>
              <a:t>c</a:t>
            </a:r>
            <a:r>
              <a:rPr lang="en-US" sz="1600" dirty="0" smtClean="0"/>
              <a:t>: the full A15 volume cannot form because too much Sn leaks out of the core, </a:t>
            </a:r>
          </a:p>
          <a:p>
            <a:pPr marL="742950" lvl="1" indent="-285750">
              <a:buFont typeface="Arial" panose="020B0604020202020204" pitchFamily="34" charset="0"/>
              <a:buChar char="•"/>
            </a:pPr>
            <a:r>
              <a:rPr lang="en-US" sz="1600" dirty="0" smtClean="0"/>
              <a:t>RRR: Sn leaks out and poisons the Cu</a:t>
            </a:r>
            <a:endParaRPr lang="en-US" sz="1600" dirty="0"/>
          </a:p>
          <a:p>
            <a:pPr marL="742950" lvl="1" indent="-285750">
              <a:buFont typeface="Arial" panose="020B0604020202020204" pitchFamily="34" charset="0"/>
              <a:buChar char="•"/>
            </a:pPr>
            <a:r>
              <a:rPr lang="en-US" sz="1600" dirty="0" smtClean="0"/>
              <a:t>The biggest contributor to Sn leaking is the Sn-rich core drifting from the center of its Nb-Ta tube</a:t>
            </a:r>
            <a:endParaRPr lang="en-US" sz="1600" dirty="0"/>
          </a:p>
          <a:p>
            <a:pPr marL="742950" lvl="1" indent="-285750">
              <a:buFont typeface="Arial" panose="020B0604020202020204" pitchFamily="34" charset="0"/>
              <a:buChar char="•"/>
            </a:pPr>
            <a:r>
              <a:rPr lang="en-US" sz="1600" dirty="0" smtClean="0"/>
              <a:t>A reduction of the non uniform deformation during wire fabrication will have huge returns since it appears to impact both electrical properties</a:t>
            </a:r>
          </a:p>
          <a:p>
            <a:pPr marL="742950" lvl="1" indent="-285750">
              <a:buFont typeface="Arial" panose="020B0604020202020204" pitchFamily="34" charset="0"/>
              <a:buChar char="•"/>
            </a:pPr>
            <a:r>
              <a:rPr lang="en-US" sz="1600" dirty="0" smtClean="0">
                <a:solidFill>
                  <a:srgbClr val="FF0000"/>
                </a:solidFill>
              </a:rPr>
              <a:t>***Keep the Sn in the core!!!***</a:t>
            </a:r>
          </a:p>
          <a:p>
            <a:endParaRPr lang="en-US" sz="1600" dirty="0"/>
          </a:p>
          <a:p>
            <a:pPr marL="285750" indent="-285750">
              <a:buFont typeface="Arial" panose="020B0604020202020204" pitchFamily="34" charset="0"/>
              <a:buChar char="•"/>
            </a:pPr>
            <a:r>
              <a:rPr lang="en-US" sz="1600" dirty="0" smtClean="0"/>
              <a:t>My simple suggestion: Use the very high Sn core (Bernd) in the least deformed wire architecture (Luca) to retain as much Sn as possible. </a:t>
            </a:r>
          </a:p>
          <a:p>
            <a:pPr marL="742950" lvl="1" indent="-285750">
              <a:buFont typeface="Arial" panose="020B0604020202020204" pitchFamily="34" charset="0"/>
              <a:buChar char="•"/>
            </a:pPr>
            <a:r>
              <a:rPr lang="en-US" sz="1600" dirty="0" smtClean="0"/>
              <a:t>This means: more reaction to form A15 (increase J</a:t>
            </a:r>
            <a:r>
              <a:rPr lang="en-US" sz="1600" baseline="-25000" dirty="0" smtClean="0"/>
              <a:t>c</a:t>
            </a:r>
            <a:r>
              <a:rPr lang="en-US" sz="1600" dirty="0" smtClean="0"/>
              <a:t>), retain high RRR everywhere in the wire</a:t>
            </a:r>
          </a:p>
          <a:p>
            <a:pPr marL="742950" lvl="1"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smtClean="0"/>
              <a:t>2</a:t>
            </a:r>
            <a:r>
              <a:rPr lang="en-US" sz="1600" baseline="30000" dirty="0" smtClean="0"/>
              <a:t>nd</a:t>
            </a:r>
            <a:r>
              <a:rPr lang="en-US" sz="1600" dirty="0" smtClean="0"/>
              <a:t> option: fabricate wire with high Sn inner filaments which can fully react the uniform diffusion barrier, and low Sn outer filaments which will be depleted of Sn before the barrier`s breach.</a:t>
            </a:r>
          </a:p>
          <a:p>
            <a:pPr marL="285750" indent="-285750">
              <a:buFont typeface="Arial" panose="020B0604020202020204" pitchFamily="34" charset="0"/>
              <a:buChar char="•"/>
            </a:pPr>
            <a:endParaRPr lang="en-US" sz="1600" dirty="0" smtClean="0"/>
          </a:p>
          <a:p>
            <a:pPr marL="285750" indent="-285750">
              <a:buFont typeface="Arial" panose="020B0604020202020204" pitchFamily="34" charset="0"/>
              <a:buChar char="•"/>
            </a:pPr>
            <a:r>
              <a:rPr lang="en-US" sz="1600" dirty="0" smtClean="0"/>
              <a:t>Inverted multistage HT’s may have higher J</a:t>
            </a:r>
            <a:r>
              <a:rPr lang="en-US" sz="1600" baseline="-25000" dirty="0" smtClean="0"/>
              <a:t>c</a:t>
            </a:r>
            <a:r>
              <a:rPr lang="en-US" sz="1600" dirty="0" smtClean="0"/>
              <a:t> than standard HT under realistic loading conditions</a:t>
            </a:r>
            <a:endParaRPr lang="en-US" sz="1600" dirty="0"/>
          </a:p>
        </p:txBody>
      </p:sp>
      <p:sp>
        <p:nvSpPr>
          <p:cNvPr id="3" name="TextBox 2"/>
          <p:cNvSpPr txBox="1"/>
          <p:nvPr/>
        </p:nvSpPr>
        <p:spPr>
          <a:xfrm>
            <a:off x="-25401" y="6387742"/>
            <a:ext cx="8318500" cy="369332"/>
          </a:xfrm>
          <a:prstGeom prst="rect">
            <a:avLst/>
          </a:prstGeom>
          <a:noFill/>
        </p:spPr>
        <p:txBody>
          <a:bodyPr wrap="square" rtlCol="0">
            <a:spAutoFit/>
          </a:bodyPr>
          <a:lstStyle/>
          <a:p>
            <a:r>
              <a:rPr lang="en-US" dirty="0" smtClean="0">
                <a:solidFill>
                  <a:srgbClr val="FF0000"/>
                </a:solidFill>
              </a:rPr>
              <a:t>The irony is that any method to prevent Sn leak will make the bundle barrier redundant</a:t>
            </a:r>
            <a:endParaRPr lang="en-US" dirty="0">
              <a:solidFill>
                <a:srgbClr val="FF0000"/>
              </a:solidFill>
            </a:endParaRPr>
          </a:p>
        </p:txBody>
      </p:sp>
      <p:sp>
        <p:nvSpPr>
          <p:cNvPr id="38" name="TextBox 37"/>
          <p:cNvSpPr txBox="1"/>
          <p:nvPr/>
        </p:nvSpPr>
        <p:spPr>
          <a:xfrm>
            <a:off x="6561905" y="5968887"/>
            <a:ext cx="2143177" cy="369332"/>
          </a:xfrm>
          <a:prstGeom prst="rect">
            <a:avLst/>
          </a:prstGeom>
          <a:noFill/>
        </p:spPr>
        <p:txBody>
          <a:bodyPr wrap="square" rtlCol="0">
            <a:spAutoFit/>
          </a:bodyPr>
          <a:lstStyle/>
          <a:p>
            <a:r>
              <a:rPr lang="en-US" dirty="0" smtClean="0"/>
              <a:t>*J</a:t>
            </a:r>
            <a:r>
              <a:rPr lang="en-US" baseline="-25000" dirty="0" smtClean="0"/>
              <a:t>c</a:t>
            </a:r>
            <a:r>
              <a:rPr lang="en-US" dirty="0" smtClean="0"/>
              <a:t> (12T,4.2K) A/mm</a:t>
            </a:r>
            <a:r>
              <a:rPr lang="en-US" baseline="30000" dirty="0" smtClean="0"/>
              <a:t>2</a:t>
            </a:r>
            <a:endParaRPr lang="en-US" baseline="300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4933" y="837041"/>
            <a:ext cx="2497577" cy="3483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2988" y="4320874"/>
            <a:ext cx="3021012" cy="1654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8532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2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xEl>
                                              <p:pRg st="10" end="1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2">
            <a:extLst>
              <a:ext uri="{BEBA8EAE-BF5A-486C-A8C5-ECC9F3942E4B}">
                <a14:imgProps xmlns:a14="http://schemas.microsoft.com/office/drawing/2010/main">
                  <a14:imgLayer r:embed="rId3">
                    <a14:imgEffect>
                      <a14:backgroundRemoval t="0" b="99770" l="0" r="100000"/>
                    </a14:imgEffect>
                  </a14:imgLayer>
                </a14:imgProps>
              </a:ext>
              <a:ext uri="{28A0092B-C50C-407E-A947-70E740481C1C}">
                <a14:useLocalDpi xmlns:a14="http://schemas.microsoft.com/office/drawing/2010/main" val="0"/>
              </a:ext>
            </a:extLst>
          </a:blip>
          <a:srcRect/>
          <a:stretch>
            <a:fillRect/>
          </a:stretch>
        </p:blipFill>
        <p:spPr bwMode="auto">
          <a:xfrm>
            <a:off x="5542280" y="838200"/>
            <a:ext cx="2556222" cy="2681938"/>
          </a:xfrm>
          <a:prstGeom prst="rect">
            <a:avLst/>
          </a:prstGeom>
          <a:noFill/>
          <a:ln>
            <a:noFill/>
          </a:ln>
          <a:scene3d>
            <a:camera prst="orthographicFront">
              <a:rot lat="0" lon="0" rev="5400000"/>
            </a:camera>
            <a:lightRig rig="threePt" dir="t"/>
          </a:scene3d>
        </p:spPr>
      </p:pic>
      <p:pic>
        <p:nvPicPr>
          <p:cNvPr id="6" name="Picture 2" descr="H:\_D\Temp\_LTSW_16_Santa Fe\Bernardo-II-BA_P2775_D0,85_P1_V 20,0_MIA_bearbeitet.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858" b="99657" l="0" r="99657"/>
                    </a14:imgEffect>
                  </a14:imgLayer>
                </a14:imgProps>
              </a:ext>
              <a:ext uri="{28A0092B-C50C-407E-A947-70E740481C1C}">
                <a14:useLocalDpi xmlns:a14="http://schemas.microsoft.com/office/drawing/2010/main" val="0"/>
              </a:ext>
            </a:extLst>
          </a:blip>
          <a:srcRect/>
          <a:stretch>
            <a:fillRect/>
          </a:stretch>
        </p:blipFill>
        <p:spPr bwMode="auto">
          <a:xfrm>
            <a:off x="5542280" y="3520440"/>
            <a:ext cx="2651760" cy="265176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4800600" y="6096000"/>
            <a:ext cx="4343400" cy="369332"/>
          </a:xfrm>
          <a:prstGeom prst="rect">
            <a:avLst/>
          </a:prstGeom>
        </p:spPr>
        <p:txBody>
          <a:bodyPr wrap="square">
            <a:spAutoFit/>
          </a:bodyPr>
          <a:lstStyle/>
          <a:p>
            <a:r>
              <a:rPr lang="en-US" sz="900" dirty="0"/>
              <a:t>[1] B. Bordini </a:t>
            </a:r>
            <a:r>
              <a:rPr lang="en-US" sz="900" i="1" dirty="0"/>
              <a:t>et al.</a:t>
            </a:r>
            <a:r>
              <a:rPr lang="en-US" sz="900" dirty="0"/>
              <a:t>, “The Bundle-Barrier PIT Wire Developed for the HiLumi LHC Project,” </a:t>
            </a:r>
            <a:r>
              <a:rPr lang="en-US" sz="900" i="1" dirty="0"/>
              <a:t>IEEE Transactions on Applied Superconductivity</a:t>
            </a:r>
            <a:r>
              <a:rPr lang="en-US" sz="900" dirty="0"/>
              <a:t>, vol. 27, no. 4, pp. 1–6, Jun. 2017.</a:t>
            </a:r>
          </a:p>
        </p:txBody>
      </p:sp>
      <p:sp>
        <p:nvSpPr>
          <p:cNvPr id="9" name="Title 1"/>
          <p:cNvSpPr txBox="1">
            <a:spLocks/>
          </p:cNvSpPr>
          <p:nvPr/>
        </p:nvSpPr>
        <p:spPr>
          <a:xfrm>
            <a:off x="0" y="0"/>
            <a:ext cx="9144000"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smtClean="0"/>
              <a:t>Development of the bundle barrier wire</a:t>
            </a:r>
            <a:endParaRPr lang="en-US" sz="3200" dirty="0"/>
          </a:p>
        </p:txBody>
      </p:sp>
      <p:pic>
        <p:nvPicPr>
          <p:cNvPr id="10" name="Picture 2" descr="C:\Users\segal\Desktop\ASC\Presentations\Posters\bruker_log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47280" y="3048000"/>
            <a:ext cx="169672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Z:\ASC\Users\Chris Segal\Seals\CERN.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32680" y="3063240"/>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0" y="1371600"/>
            <a:ext cx="4932680" cy="4616648"/>
          </a:xfrm>
          <a:prstGeom prst="rect">
            <a:avLst/>
          </a:prstGeom>
        </p:spPr>
        <p:txBody>
          <a:bodyPr wrap="square">
            <a:spAutoFit/>
          </a:bodyPr>
          <a:lstStyle/>
          <a:p>
            <a:r>
              <a:rPr lang="en-US" u="sng" dirty="0" smtClean="0"/>
              <a:t>Benefits from adding a bundle barrier</a:t>
            </a:r>
          </a:p>
          <a:p>
            <a:pPr marL="285750" indent="-285750">
              <a:buFont typeface="Arial" panose="020B0604020202020204" pitchFamily="34" charset="0"/>
              <a:buChar char="•"/>
            </a:pPr>
            <a:r>
              <a:rPr lang="en-US" dirty="0" smtClean="0"/>
              <a:t>Sn leaks are contained</a:t>
            </a:r>
          </a:p>
          <a:p>
            <a:pPr marL="742950" lvl="1" indent="-285750">
              <a:buFont typeface="Arial" panose="020B0604020202020204" pitchFamily="34" charset="0"/>
              <a:buChar char="•"/>
            </a:pPr>
            <a:r>
              <a:rPr lang="en-US" dirty="0" smtClean="0"/>
              <a:t>Pure Cu annulus retains high RRR</a:t>
            </a:r>
          </a:p>
          <a:p>
            <a:pPr marL="742950" lvl="1" indent="-285750">
              <a:buFont typeface="Arial" panose="020B0604020202020204" pitchFamily="34" charset="0"/>
              <a:buChar char="•"/>
            </a:pPr>
            <a:r>
              <a:rPr lang="en-US" dirty="0" smtClean="0"/>
              <a:t>Allows </a:t>
            </a:r>
            <a:r>
              <a:rPr lang="en-US" dirty="0"/>
              <a:t>an increase </a:t>
            </a:r>
            <a:r>
              <a:rPr lang="en-US" dirty="0" smtClean="0"/>
              <a:t>in Sn content to form more A15</a:t>
            </a:r>
          </a:p>
          <a:p>
            <a:pPr marL="285750" indent="-285750">
              <a:buFont typeface="Arial" panose="020B0604020202020204" pitchFamily="34" charset="0"/>
              <a:buChar char="•"/>
            </a:pPr>
            <a:r>
              <a:rPr lang="en-US" dirty="0" smtClean="0"/>
              <a:t>Longer reaction times form A15 closer to stoichiometry, leading to an increase in high field J</a:t>
            </a:r>
            <a:r>
              <a:rPr lang="en-US" baseline="-25000" dirty="0" smtClean="0"/>
              <a:t>c</a:t>
            </a:r>
            <a:r>
              <a:rPr lang="en-US" dirty="0" smtClean="0"/>
              <a:t>.</a:t>
            </a:r>
          </a:p>
          <a:p>
            <a:pPr marL="285750" indent="-285750">
              <a:buFont typeface="Arial" panose="020B0604020202020204" pitchFamily="34" charset="0"/>
              <a:buChar char="•"/>
            </a:pPr>
            <a:endParaRPr lang="en-US" baseline="-25000" dirty="0" smtClean="0"/>
          </a:p>
          <a:p>
            <a:pPr marL="285750" indent="-285750">
              <a:buFont typeface="Arial" panose="020B0604020202020204" pitchFamily="34" charset="0"/>
              <a:buChar char="•"/>
            </a:pPr>
            <a:endParaRPr lang="en-US" baseline="-25000" dirty="0"/>
          </a:p>
          <a:p>
            <a:r>
              <a:rPr lang="en-US" u="sng" dirty="0" smtClean="0"/>
              <a:t>What we found compared to non- bundle barrier wire</a:t>
            </a:r>
          </a:p>
          <a:p>
            <a:pPr marL="342900" indent="-342900">
              <a:buFont typeface="Arial" panose="020B0604020202020204" pitchFamily="34" charset="0"/>
              <a:buChar char="•"/>
            </a:pPr>
            <a:r>
              <a:rPr lang="en-US" dirty="0" smtClean="0"/>
              <a:t>J</a:t>
            </a:r>
            <a:r>
              <a:rPr lang="en-US" baseline="-25000" dirty="0" smtClean="0"/>
              <a:t>c</a:t>
            </a:r>
            <a:r>
              <a:rPr lang="en-US" dirty="0" smtClean="0"/>
              <a:t> went up ~10%, RRR was maintained &gt;150</a:t>
            </a:r>
          </a:p>
          <a:p>
            <a:pPr marL="342900" indent="-342900">
              <a:buFont typeface="Arial" panose="020B0604020202020204" pitchFamily="34" charset="0"/>
              <a:buChar char="•"/>
            </a:pPr>
            <a:r>
              <a:rPr lang="en-US" dirty="0" smtClean="0"/>
              <a:t>SG/LG A15 ratio dropped substantially</a:t>
            </a:r>
          </a:p>
          <a:p>
            <a:pPr marL="342900" indent="-342900">
              <a:buFont typeface="Arial" panose="020B0604020202020204" pitchFamily="34" charset="0"/>
              <a:buChar char="•"/>
            </a:pPr>
            <a:r>
              <a:rPr lang="en-US" dirty="0" smtClean="0"/>
              <a:t>Filament damage is substantially worse, and can be cm’s long</a:t>
            </a:r>
          </a:p>
          <a:p>
            <a:endParaRPr lang="en-US" dirty="0" smtClean="0"/>
          </a:p>
        </p:txBody>
      </p:sp>
      <p:cxnSp>
        <p:nvCxnSpPr>
          <p:cNvPr id="3" name="Straight Arrow Connector 2"/>
          <p:cNvCxnSpPr>
            <a:stCxn id="15" idx="0"/>
          </p:cNvCxnSpPr>
          <p:nvPr/>
        </p:nvCxnSpPr>
        <p:spPr>
          <a:xfrm flipV="1">
            <a:off x="5351780" y="4686301"/>
            <a:ext cx="342900" cy="47082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5" name="TextBox 14"/>
          <p:cNvSpPr txBox="1"/>
          <p:nvPr/>
        </p:nvSpPr>
        <p:spPr>
          <a:xfrm>
            <a:off x="4856480" y="5157128"/>
            <a:ext cx="990600" cy="646331"/>
          </a:xfrm>
          <a:prstGeom prst="rect">
            <a:avLst/>
          </a:prstGeom>
          <a:noFill/>
        </p:spPr>
        <p:txBody>
          <a:bodyPr wrap="square" rtlCol="0">
            <a:spAutoFit/>
          </a:bodyPr>
          <a:lstStyle/>
          <a:p>
            <a:r>
              <a:rPr lang="en-US" dirty="0" smtClean="0"/>
              <a:t>Bundle barrier</a:t>
            </a:r>
            <a:endParaRPr lang="en-US" dirty="0"/>
          </a:p>
        </p:txBody>
      </p:sp>
      <p:sp>
        <p:nvSpPr>
          <p:cNvPr id="14" name="Slide Number Placeholder 3"/>
          <p:cNvSpPr>
            <a:spLocks noGrp="1"/>
          </p:cNvSpPr>
          <p:nvPr>
            <p:ph type="sldNum" sz="quarter" idx="12"/>
          </p:nvPr>
        </p:nvSpPr>
        <p:spPr>
          <a:xfrm>
            <a:off x="6112040" y="6356350"/>
            <a:ext cx="2133600" cy="365125"/>
          </a:xfrm>
        </p:spPr>
        <p:txBody>
          <a:bodyPr/>
          <a:lstStyle/>
          <a:p>
            <a:fld id="{65A6AB13-262E-4EC9-B0E0-C0E2FF7EE00A}" type="slidenum">
              <a:rPr lang="en-US" smtClean="0"/>
              <a:t>2</a:t>
            </a:fld>
            <a:endParaRPr lang="en-US"/>
          </a:p>
        </p:txBody>
      </p:sp>
    </p:spTree>
    <p:extLst>
      <p:ext uri="{BB962C8B-B14F-4D97-AF65-F5344CB8AC3E}">
        <p14:creationId xmlns:p14="http://schemas.microsoft.com/office/powerpoint/2010/main" val="2996630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bldLvl="2"/>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819400"/>
            <a:ext cx="8229600" cy="1219200"/>
          </a:xfrm>
        </p:spPr>
        <p:txBody>
          <a:bodyPr>
            <a:normAutofit fontScale="77500" lnSpcReduction="20000"/>
          </a:bodyPr>
          <a:lstStyle/>
          <a:p>
            <a:pPr marL="0" indent="0" algn="ctr">
              <a:buNone/>
            </a:pPr>
            <a:r>
              <a:rPr lang="en-US" sz="8000" dirty="0" smtClean="0"/>
              <a:t>END OF PRESENTATION</a:t>
            </a:r>
            <a:endParaRPr lang="en-US" sz="8000" dirty="0"/>
          </a:p>
        </p:txBody>
      </p:sp>
      <p:sp>
        <p:nvSpPr>
          <p:cNvPr id="2" name="Slide Number Placeholder 1"/>
          <p:cNvSpPr>
            <a:spLocks noGrp="1"/>
          </p:cNvSpPr>
          <p:nvPr>
            <p:ph type="sldNum" sz="quarter" idx="12"/>
          </p:nvPr>
        </p:nvSpPr>
        <p:spPr/>
        <p:txBody>
          <a:bodyPr/>
          <a:lstStyle/>
          <a:p>
            <a:fld id="{65A6AB13-262E-4EC9-B0E0-C0E2FF7EE00A}" type="slidenum">
              <a:rPr lang="en-US" smtClean="0"/>
              <a:t>20</a:t>
            </a:fld>
            <a:endParaRPr lang="en-US"/>
          </a:p>
        </p:txBody>
      </p:sp>
    </p:spTree>
    <p:extLst>
      <p:ext uri="{BB962C8B-B14F-4D97-AF65-F5344CB8AC3E}">
        <p14:creationId xmlns:p14="http://schemas.microsoft.com/office/powerpoint/2010/main" val="18072776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A6AB13-262E-4EC9-B0E0-C0E2FF7EE00A}" type="slidenum">
              <a:rPr lang="en-US" smtClean="0"/>
              <a:t>3</a:t>
            </a:fld>
            <a:endParaRPr lang="en-US"/>
          </a:p>
        </p:txBody>
      </p:sp>
      <p:sp>
        <p:nvSpPr>
          <p:cNvPr id="3" name="Title 1"/>
          <p:cNvSpPr>
            <a:spLocks noGrp="1"/>
          </p:cNvSpPr>
          <p:nvPr>
            <p:ph type="title"/>
          </p:nvPr>
        </p:nvSpPr>
        <p:spPr>
          <a:xfrm>
            <a:off x="0" y="0"/>
            <a:ext cx="9144000" cy="1143000"/>
          </a:xfrm>
        </p:spPr>
        <p:txBody>
          <a:bodyPr>
            <a:normAutofit/>
          </a:bodyPr>
          <a:lstStyle/>
          <a:p>
            <a:r>
              <a:rPr lang="en-US" sz="3600" dirty="0" smtClean="0"/>
              <a:t>Driving questions of the bundle barrier design</a:t>
            </a:r>
            <a:endParaRPr lang="en-US" sz="3600" dirty="0"/>
          </a:p>
        </p:txBody>
      </p:sp>
      <p:sp>
        <p:nvSpPr>
          <p:cNvPr id="5" name="Content Placeholder 2"/>
          <p:cNvSpPr>
            <a:spLocks noGrp="1"/>
          </p:cNvSpPr>
          <p:nvPr>
            <p:ph idx="1"/>
          </p:nvPr>
        </p:nvSpPr>
        <p:spPr>
          <a:xfrm>
            <a:off x="0" y="1371600"/>
            <a:ext cx="5181600" cy="4495800"/>
          </a:xfrm>
        </p:spPr>
        <p:txBody>
          <a:bodyPr>
            <a:noAutofit/>
          </a:bodyPr>
          <a:lstStyle/>
          <a:p>
            <a:r>
              <a:rPr lang="en-US" sz="2400" dirty="0" smtClean="0"/>
              <a:t>Are</a:t>
            </a:r>
            <a:r>
              <a:rPr lang="en-US" sz="2400" dirty="0" smtClean="0">
                <a:solidFill>
                  <a:srgbClr val="FF0000"/>
                </a:solidFill>
              </a:rPr>
              <a:t> </a:t>
            </a:r>
            <a:r>
              <a:rPr lang="en-US" sz="2400" dirty="0" smtClean="0"/>
              <a:t>filaments compromised for long lengths?</a:t>
            </a:r>
          </a:p>
          <a:p>
            <a:pPr lvl="1"/>
            <a:r>
              <a:rPr lang="en-US" sz="2400" dirty="0" smtClean="0"/>
              <a:t>Do all breached filaments show a Kirkendall void somewhere along the length of the filament?</a:t>
            </a:r>
          </a:p>
          <a:p>
            <a:pPr lvl="2"/>
            <a:r>
              <a:rPr lang="en-US" sz="2000" dirty="0" smtClean="0"/>
              <a:t>4 cm long sample cut into 8 pieces</a:t>
            </a:r>
          </a:p>
          <a:p>
            <a:pPr lvl="2"/>
            <a:r>
              <a:rPr lang="en-US" sz="2000" dirty="0" smtClean="0"/>
              <a:t>Polished and imaged in SEM</a:t>
            </a:r>
            <a:br>
              <a:rPr lang="en-US" sz="2000" dirty="0" smtClean="0"/>
            </a:br>
            <a:endParaRPr lang="en-US" sz="2400" dirty="0"/>
          </a:p>
          <a:p>
            <a:pPr marL="285750" indent="-285750"/>
            <a:r>
              <a:rPr lang="en-US" sz="2400" dirty="0"/>
              <a:t>How is centroid drift </a:t>
            </a:r>
            <a:r>
              <a:rPr lang="en-US" sz="2400" dirty="0" smtClean="0"/>
              <a:t>influencing </a:t>
            </a:r>
            <a:r>
              <a:rPr lang="en-US" sz="2400" dirty="0"/>
              <a:t>leaks</a:t>
            </a:r>
            <a:r>
              <a:rPr lang="en-US" sz="2400" dirty="0" smtClean="0"/>
              <a:t>?</a:t>
            </a:r>
            <a:endParaRPr lang="en-US" sz="24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143000"/>
            <a:ext cx="5018087" cy="5072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52400" y="4267200"/>
            <a:ext cx="5105400" cy="507831"/>
          </a:xfrm>
          <a:prstGeom prst="rect">
            <a:avLst/>
          </a:prstGeom>
        </p:spPr>
        <p:txBody>
          <a:bodyPr wrap="square">
            <a:spAutoFit/>
          </a:bodyPr>
          <a:lstStyle/>
          <a:p>
            <a:endParaRPr lang="en-US" sz="2700" dirty="0"/>
          </a:p>
        </p:txBody>
      </p:sp>
      <p:cxnSp>
        <p:nvCxnSpPr>
          <p:cNvPr id="7" name="Straight Arrow Connector 6"/>
          <p:cNvCxnSpPr/>
          <p:nvPr/>
        </p:nvCxnSpPr>
        <p:spPr>
          <a:xfrm>
            <a:off x="5105400" y="1981200"/>
            <a:ext cx="457200" cy="5334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6" name="TextBox 5"/>
          <p:cNvSpPr txBox="1"/>
          <p:nvPr/>
        </p:nvSpPr>
        <p:spPr>
          <a:xfrm>
            <a:off x="5105400" y="5791200"/>
            <a:ext cx="4038600" cy="553998"/>
          </a:xfrm>
          <a:prstGeom prst="rect">
            <a:avLst/>
          </a:prstGeom>
          <a:noFill/>
        </p:spPr>
        <p:txBody>
          <a:bodyPr wrap="square" rtlCol="0">
            <a:spAutoFit/>
          </a:bodyPr>
          <a:lstStyle/>
          <a:p>
            <a:pPr algn="ctr"/>
            <a:r>
              <a:rPr lang="en-US" sz="1500" dirty="0" smtClean="0">
                <a:solidFill>
                  <a:srgbClr val="FF0000"/>
                </a:solidFill>
              </a:rPr>
              <a:t>Filaments which leak enough </a:t>
            </a:r>
            <a:r>
              <a:rPr lang="en-US" sz="1500" dirty="0" smtClean="0">
                <a:solidFill>
                  <a:srgbClr val="FF0000"/>
                </a:solidFill>
              </a:rPr>
              <a:t>Sn to </a:t>
            </a:r>
            <a:r>
              <a:rPr lang="en-US" sz="1500" dirty="0" smtClean="0">
                <a:solidFill>
                  <a:srgbClr val="FF0000"/>
                </a:solidFill>
              </a:rPr>
              <a:t>produce a Kirkendall void will have a reduced A15 volume</a:t>
            </a:r>
            <a:endParaRPr lang="en-US" sz="1500" dirty="0">
              <a:solidFill>
                <a:srgbClr val="FF0000"/>
              </a:solidFill>
            </a:endParaRPr>
          </a:p>
        </p:txBody>
      </p:sp>
    </p:spTree>
    <p:extLst>
      <p:ext uri="{BB962C8B-B14F-4D97-AF65-F5344CB8AC3E}">
        <p14:creationId xmlns:p14="http://schemas.microsoft.com/office/powerpoint/2010/main" val="24664130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3722" y="0"/>
            <a:ext cx="6976556" cy="68580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3722" y="0"/>
            <a:ext cx="6976556" cy="685800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3722" y="0"/>
            <a:ext cx="6976556" cy="6858000"/>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3722" y="0"/>
            <a:ext cx="6976556" cy="6858000"/>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3722" y="0"/>
            <a:ext cx="6976556" cy="6858000"/>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3722" y="0"/>
            <a:ext cx="6976556" cy="6858000"/>
          </a:xfrm>
          <a:prstGeom prst="rect">
            <a:avLst/>
          </a:prstGeom>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83722" y="0"/>
            <a:ext cx="6976556" cy="6858000"/>
          </a:xfrm>
          <a:prstGeom prst="rect">
            <a:avLst/>
          </a:prstGeom>
        </p:spPr>
      </p:pic>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83722" y="0"/>
            <a:ext cx="6976556" cy="6858000"/>
          </a:xfrm>
          <a:prstGeom prst="rect">
            <a:avLst/>
          </a:prstGeom>
        </p:spPr>
      </p:pic>
      <p:sp>
        <p:nvSpPr>
          <p:cNvPr id="12" name="TextBox 11"/>
          <p:cNvSpPr txBox="1"/>
          <p:nvPr/>
        </p:nvSpPr>
        <p:spPr>
          <a:xfrm>
            <a:off x="4030494" y="2667000"/>
            <a:ext cx="312906" cy="369332"/>
          </a:xfrm>
          <a:prstGeom prst="rect">
            <a:avLst/>
          </a:prstGeom>
          <a:noFill/>
        </p:spPr>
        <p:txBody>
          <a:bodyPr wrap="none" rtlCol="0">
            <a:spAutoFit/>
          </a:bodyPr>
          <a:lstStyle/>
          <a:p>
            <a:r>
              <a:rPr lang="en-US" dirty="0" smtClean="0">
                <a:solidFill>
                  <a:prstClr val="white"/>
                </a:solidFill>
              </a:rPr>
              <a:t>1</a:t>
            </a:r>
            <a:endParaRPr lang="en-US" dirty="0">
              <a:solidFill>
                <a:prstClr val="white"/>
              </a:solidFill>
            </a:endParaRPr>
          </a:p>
        </p:txBody>
      </p:sp>
      <p:sp>
        <p:nvSpPr>
          <p:cNvPr id="13" name="TextBox 12"/>
          <p:cNvSpPr txBox="1"/>
          <p:nvPr/>
        </p:nvSpPr>
        <p:spPr>
          <a:xfrm>
            <a:off x="3717588" y="2516946"/>
            <a:ext cx="312906" cy="369332"/>
          </a:xfrm>
          <a:prstGeom prst="rect">
            <a:avLst/>
          </a:prstGeom>
          <a:noFill/>
        </p:spPr>
        <p:txBody>
          <a:bodyPr wrap="none" rtlCol="0">
            <a:spAutoFit/>
          </a:bodyPr>
          <a:lstStyle/>
          <a:p>
            <a:r>
              <a:rPr lang="en-US" dirty="0" smtClean="0">
                <a:solidFill>
                  <a:prstClr val="white"/>
                </a:solidFill>
              </a:rPr>
              <a:t>2</a:t>
            </a:r>
            <a:endParaRPr lang="en-US" dirty="0">
              <a:solidFill>
                <a:prstClr val="white"/>
              </a:solidFill>
            </a:endParaRPr>
          </a:p>
        </p:txBody>
      </p:sp>
      <p:sp>
        <p:nvSpPr>
          <p:cNvPr id="14" name="TextBox 13"/>
          <p:cNvSpPr txBox="1"/>
          <p:nvPr/>
        </p:nvSpPr>
        <p:spPr>
          <a:xfrm>
            <a:off x="3404682" y="2373868"/>
            <a:ext cx="312906" cy="369332"/>
          </a:xfrm>
          <a:prstGeom prst="rect">
            <a:avLst/>
          </a:prstGeom>
          <a:noFill/>
        </p:spPr>
        <p:txBody>
          <a:bodyPr wrap="none" rtlCol="0">
            <a:spAutoFit/>
          </a:bodyPr>
          <a:lstStyle/>
          <a:p>
            <a:r>
              <a:rPr lang="en-US" dirty="0" smtClean="0">
                <a:solidFill>
                  <a:prstClr val="white"/>
                </a:solidFill>
              </a:rPr>
              <a:t>3</a:t>
            </a:r>
            <a:endParaRPr lang="en-US" dirty="0">
              <a:solidFill>
                <a:prstClr val="white"/>
              </a:solidFill>
            </a:endParaRPr>
          </a:p>
        </p:txBody>
      </p:sp>
      <p:sp>
        <p:nvSpPr>
          <p:cNvPr id="15" name="TextBox 14"/>
          <p:cNvSpPr txBox="1"/>
          <p:nvPr/>
        </p:nvSpPr>
        <p:spPr>
          <a:xfrm>
            <a:off x="2735094" y="1992868"/>
            <a:ext cx="312906" cy="369332"/>
          </a:xfrm>
          <a:prstGeom prst="rect">
            <a:avLst/>
          </a:prstGeom>
          <a:noFill/>
        </p:spPr>
        <p:txBody>
          <a:bodyPr wrap="none" rtlCol="0">
            <a:spAutoFit/>
          </a:bodyPr>
          <a:lstStyle/>
          <a:p>
            <a:r>
              <a:rPr lang="en-US" dirty="0" smtClean="0">
                <a:solidFill>
                  <a:prstClr val="white"/>
                </a:solidFill>
              </a:rPr>
              <a:t>5</a:t>
            </a:r>
            <a:endParaRPr lang="en-US" dirty="0">
              <a:solidFill>
                <a:prstClr val="white"/>
              </a:solidFill>
            </a:endParaRPr>
          </a:p>
        </p:txBody>
      </p:sp>
      <p:sp>
        <p:nvSpPr>
          <p:cNvPr id="16" name="TextBox 15"/>
          <p:cNvSpPr txBox="1"/>
          <p:nvPr/>
        </p:nvSpPr>
        <p:spPr>
          <a:xfrm>
            <a:off x="2362200" y="1840468"/>
            <a:ext cx="312906" cy="369332"/>
          </a:xfrm>
          <a:prstGeom prst="rect">
            <a:avLst/>
          </a:prstGeom>
          <a:noFill/>
        </p:spPr>
        <p:txBody>
          <a:bodyPr wrap="none" rtlCol="0">
            <a:spAutoFit/>
          </a:bodyPr>
          <a:lstStyle/>
          <a:p>
            <a:r>
              <a:rPr lang="en-US" dirty="0" smtClean="0">
                <a:solidFill>
                  <a:prstClr val="white"/>
                </a:solidFill>
              </a:rPr>
              <a:t>6</a:t>
            </a:r>
            <a:endParaRPr lang="en-US" dirty="0">
              <a:solidFill>
                <a:prstClr val="white"/>
              </a:solidFill>
            </a:endParaRPr>
          </a:p>
        </p:txBody>
      </p:sp>
      <p:sp>
        <p:nvSpPr>
          <p:cNvPr id="17" name="TextBox 16"/>
          <p:cNvSpPr txBox="1"/>
          <p:nvPr/>
        </p:nvSpPr>
        <p:spPr>
          <a:xfrm>
            <a:off x="3048000" y="2209800"/>
            <a:ext cx="312906" cy="369332"/>
          </a:xfrm>
          <a:prstGeom prst="rect">
            <a:avLst/>
          </a:prstGeom>
          <a:noFill/>
        </p:spPr>
        <p:txBody>
          <a:bodyPr wrap="none" rtlCol="0">
            <a:spAutoFit/>
          </a:bodyPr>
          <a:lstStyle/>
          <a:p>
            <a:r>
              <a:rPr lang="en-US" dirty="0" smtClean="0">
                <a:solidFill>
                  <a:prstClr val="white"/>
                </a:solidFill>
              </a:rPr>
              <a:t>4</a:t>
            </a:r>
            <a:endParaRPr lang="en-US" dirty="0">
              <a:solidFill>
                <a:prstClr val="white"/>
              </a:solidFill>
            </a:endParaRPr>
          </a:p>
        </p:txBody>
      </p:sp>
      <p:sp>
        <p:nvSpPr>
          <p:cNvPr id="18" name="TextBox 17"/>
          <p:cNvSpPr txBox="1"/>
          <p:nvPr/>
        </p:nvSpPr>
        <p:spPr>
          <a:xfrm>
            <a:off x="2362200" y="1447800"/>
            <a:ext cx="312906" cy="369332"/>
          </a:xfrm>
          <a:prstGeom prst="rect">
            <a:avLst/>
          </a:prstGeom>
          <a:noFill/>
        </p:spPr>
        <p:txBody>
          <a:bodyPr wrap="none" rtlCol="0">
            <a:spAutoFit/>
          </a:bodyPr>
          <a:lstStyle/>
          <a:p>
            <a:r>
              <a:rPr lang="en-US" dirty="0" smtClean="0">
                <a:solidFill>
                  <a:prstClr val="white"/>
                </a:solidFill>
              </a:rPr>
              <a:t>7</a:t>
            </a:r>
            <a:endParaRPr lang="en-US" dirty="0">
              <a:solidFill>
                <a:prstClr val="white"/>
              </a:solidFill>
            </a:endParaRPr>
          </a:p>
        </p:txBody>
      </p:sp>
      <p:sp>
        <p:nvSpPr>
          <p:cNvPr id="22" name="Title 1"/>
          <p:cNvSpPr>
            <a:spLocks noGrp="1"/>
          </p:cNvSpPr>
          <p:nvPr>
            <p:ph type="title"/>
          </p:nvPr>
        </p:nvSpPr>
        <p:spPr>
          <a:xfrm>
            <a:off x="0" y="-76200"/>
            <a:ext cx="9144000" cy="685800"/>
          </a:xfrm>
          <a:noFill/>
        </p:spPr>
        <p:txBody>
          <a:bodyPr>
            <a:noAutofit/>
          </a:bodyPr>
          <a:lstStyle/>
          <a:p>
            <a:r>
              <a:rPr lang="en-US" sz="2600" u="sng" dirty="0" smtClean="0"/>
              <a:t>How is non-uniform deformation impacting wire performance?</a:t>
            </a:r>
            <a:endParaRPr lang="en-US" sz="2600" u="sng" dirty="0"/>
          </a:p>
        </p:txBody>
      </p:sp>
      <p:pic>
        <p:nvPicPr>
          <p:cNvPr id="27" name="Picture 26"/>
          <p:cNvPicPr>
            <a:picLocks noChangeAspect="1"/>
          </p:cNvPicPr>
          <p:nvPr/>
        </p:nvPicPr>
        <p:blipFill>
          <a:blip r:embed="rId11">
            <a:extLst>
              <a:ext uri="{28A0092B-C50C-407E-A947-70E740481C1C}">
                <a14:useLocalDpi xmlns:a14="http://schemas.microsoft.com/office/drawing/2010/main" val="0"/>
              </a:ext>
            </a:extLst>
          </a:blip>
          <a:srcRect l="9703" r="9274"/>
          <a:stretch>
            <a:fillRect/>
          </a:stretch>
        </p:blipFill>
        <p:spPr bwMode="auto">
          <a:xfrm rot="5400000" flipH="1">
            <a:off x="3680910" y="4454767"/>
            <a:ext cx="1939689" cy="1799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7"/>
          <p:cNvPicPr>
            <a:picLocks noChangeAspect="1"/>
          </p:cNvPicPr>
          <p:nvPr/>
        </p:nvPicPr>
        <p:blipFill>
          <a:blip r:embed="rId12">
            <a:extLst>
              <a:ext uri="{28A0092B-C50C-407E-A947-70E740481C1C}">
                <a14:useLocalDpi xmlns:a14="http://schemas.microsoft.com/office/drawing/2010/main" val="0"/>
              </a:ext>
            </a:extLst>
          </a:blip>
          <a:srcRect l="7484" r="7484"/>
          <a:stretch>
            <a:fillRect/>
          </a:stretch>
        </p:blipFill>
        <p:spPr bwMode="auto">
          <a:xfrm rot="16200000" flipH="1">
            <a:off x="7233028" y="790640"/>
            <a:ext cx="2033734" cy="1788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p:cNvPicPr>
            <a:picLocks noChangeAspect="1"/>
          </p:cNvPicPr>
          <p:nvPr/>
        </p:nvPicPr>
        <p:blipFill>
          <a:blip r:embed="rId13">
            <a:extLst>
              <a:ext uri="{28A0092B-C50C-407E-A947-70E740481C1C}">
                <a14:useLocalDpi xmlns:a14="http://schemas.microsoft.com/office/drawing/2010/main" val="0"/>
              </a:ext>
            </a:extLst>
          </a:blip>
          <a:srcRect l="9956" r="10037"/>
          <a:stretch>
            <a:fillRect/>
          </a:stretch>
        </p:blipFill>
        <p:spPr bwMode="auto">
          <a:xfrm>
            <a:off x="0" y="5069789"/>
            <a:ext cx="1916176" cy="1788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p:cNvCxnSpPr/>
          <p:nvPr/>
        </p:nvCxnSpPr>
        <p:spPr>
          <a:xfrm flipV="1">
            <a:off x="6113769" y="903890"/>
            <a:ext cx="1705928" cy="186830"/>
          </a:xfrm>
          <a:prstGeom prst="line">
            <a:avLst/>
          </a:prstGeom>
        </p:spPr>
        <p:style>
          <a:lnRef idx="2">
            <a:schemeClr val="dk1"/>
          </a:lnRef>
          <a:fillRef idx="0">
            <a:schemeClr val="dk1"/>
          </a:fillRef>
          <a:effectRef idx="1">
            <a:schemeClr val="dk1"/>
          </a:effectRef>
          <a:fontRef idx="minor">
            <a:schemeClr val="tx1"/>
          </a:fontRef>
        </p:style>
      </p:cxnSp>
      <p:cxnSp>
        <p:nvCxnSpPr>
          <p:cNvPr id="32" name="Straight Connector 31"/>
          <p:cNvCxnSpPr/>
          <p:nvPr/>
        </p:nvCxnSpPr>
        <p:spPr>
          <a:xfrm>
            <a:off x="6096000" y="1346579"/>
            <a:ext cx="1670249" cy="970174"/>
          </a:xfrm>
          <a:prstGeom prst="line">
            <a:avLst/>
          </a:prstGeom>
        </p:spPr>
        <p:style>
          <a:lnRef idx="2">
            <a:schemeClr val="dk1"/>
          </a:lnRef>
          <a:fillRef idx="0">
            <a:schemeClr val="dk1"/>
          </a:fillRef>
          <a:effectRef idx="1">
            <a:schemeClr val="dk1"/>
          </a:effectRef>
          <a:fontRef idx="minor">
            <a:schemeClr val="tx1"/>
          </a:fontRef>
        </p:style>
      </p:cxnSp>
      <p:cxnSp>
        <p:nvCxnSpPr>
          <p:cNvPr id="34" name="Straight Connector 33"/>
          <p:cNvCxnSpPr/>
          <p:nvPr/>
        </p:nvCxnSpPr>
        <p:spPr>
          <a:xfrm>
            <a:off x="4347882" y="2796988"/>
            <a:ext cx="1111222" cy="2184445"/>
          </a:xfrm>
          <a:prstGeom prst="line">
            <a:avLst/>
          </a:prstGeom>
        </p:spPr>
        <p:style>
          <a:lnRef idx="2">
            <a:schemeClr val="dk1"/>
          </a:lnRef>
          <a:fillRef idx="0">
            <a:schemeClr val="dk1"/>
          </a:fillRef>
          <a:effectRef idx="1">
            <a:schemeClr val="dk1"/>
          </a:effectRef>
          <a:fontRef idx="minor">
            <a:schemeClr val="tx1"/>
          </a:fontRef>
        </p:style>
      </p:cxnSp>
      <p:cxnSp>
        <p:nvCxnSpPr>
          <p:cNvPr id="35" name="Straight Connector 34"/>
          <p:cNvCxnSpPr/>
          <p:nvPr/>
        </p:nvCxnSpPr>
        <p:spPr>
          <a:xfrm flipH="1">
            <a:off x="3750766" y="2859314"/>
            <a:ext cx="302348" cy="2262614"/>
          </a:xfrm>
          <a:prstGeom prst="line">
            <a:avLst/>
          </a:prstGeom>
        </p:spPr>
        <p:style>
          <a:lnRef idx="2">
            <a:schemeClr val="dk1"/>
          </a:lnRef>
          <a:fillRef idx="0">
            <a:schemeClr val="dk1"/>
          </a:fillRef>
          <a:effectRef idx="1">
            <a:schemeClr val="dk1"/>
          </a:effectRef>
          <a:fontRef idx="minor">
            <a:schemeClr val="tx1"/>
          </a:fontRef>
        </p:style>
      </p:cxnSp>
      <p:cxnSp>
        <p:nvCxnSpPr>
          <p:cNvPr id="46" name="Straight Connector 45"/>
          <p:cNvCxnSpPr/>
          <p:nvPr/>
        </p:nvCxnSpPr>
        <p:spPr>
          <a:xfrm flipV="1">
            <a:off x="483476" y="4114802"/>
            <a:ext cx="1345324" cy="1161391"/>
          </a:xfrm>
          <a:prstGeom prst="line">
            <a:avLst/>
          </a:prstGeom>
        </p:spPr>
        <p:style>
          <a:lnRef idx="2">
            <a:schemeClr val="dk1"/>
          </a:lnRef>
          <a:fillRef idx="0">
            <a:schemeClr val="dk1"/>
          </a:fillRef>
          <a:effectRef idx="1">
            <a:schemeClr val="dk1"/>
          </a:effectRef>
          <a:fontRef idx="minor">
            <a:schemeClr val="tx1"/>
          </a:fontRef>
        </p:style>
      </p:cxnSp>
      <p:cxnSp>
        <p:nvCxnSpPr>
          <p:cNvPr id="52" name="Straight Connector 51"/>
          <p:cNvCxnSpPr/>
          <p:nvPr/>
        </p:nvCxnSpPr>
        <p:spPr>
          <a:xfrm flipV="1">
            <a:off x="1828800" y="4330262"/>
            <a:ext cx="199697" cy="1813115"/>
          </a:xfrm>
          <a:prstGeom prst="line">
            <a:avLst/>
          </a:prstGeom>
        </p:spPr>
        <p:style>
          <a:lnRef idx="2">
            <a:schemeClr val="dk1"/>
          </a:lnRef>
          <a:fillRef idx="0">
            <a:schemeClr val="dk1"/>
          </a:fillRef>
          <a:effectRef idx="1">
            <a:schemeClr val="dk1"/>
          </a:effectRef>
          <a:fontRef idx="minor">
            <a:schemeClr val="tx1"/>
          </a:fontRef>
        </p:style>
      </p:cxnSp>
      <p:cxnSp>
        <p:nvCxnSpPr>
          <p:cNvPr id="24" name="Straight Arrow Connector 23"/>
          <p:cNvCxnSpPr/>
          <p:nvPr/>
        </p:nvCxnSpPr>
        <p:spPr>
          <a:xfrm flipH="1">
            <a:off x="1524000" y="5007037"/>
            <a:ext cx="223566" cy="229782"/>
          </a:xfrm>
          <a:prstGeom prst="straightConnector1">
            <a:avLst/>
          </a:prstGeom>
          <a:ln>
            <a:solidFill>
              <a:srgbClr val="FF0000"/>
            </a:solidFill>
            <a:tailEnd type="arrow"/>
          </a:ln>
        </p:spPr>
        <p:style>
          <a:lnRef idx="2">
            <a:schemeClr val="dk1"/>
          </a:lnRef>
          <a:fillRef idx="0">
            <a:schemeClr val="dk1"/>
          </a:fillRef>
          <a:effectRef idx="1">
            <a:schemeClr val="dk1"/>
          </a:effectRef>
          <a:fontRef idx="minor">
            <a:schemeClr val="tx1"/>
          </a:fontRef>
        </p:style>
      </p:cxnSp>
      <p:cxnSp>
        <p:nvCxnSpPr>
          <p:cNvPr id="42" name="Straight Arrow Connector 41"/>
          <p:cNvCxnSpPr/>
          <p:nvPr/>
        </p:nvCxnSpPr>
        <p:spPr>
          <a:xfrm flipH="1">
            <a:off x="1706947" y="5007037"/>
            <a:ext cx="40619" cy="555563"/>
          </a:xfrm>
          <a:prstGeom prst="straightConnector1">
            <a:avLst/>
          </a:prstGeom>
          <a:ln>
            <a:solidFill>
              <a:srgbClr val="FF0000"/>
            </a:solidFill>
            <a:tailEnd type="arrow"/>
          </a:ln>
        </p:spPr>
        <p:style>
          <a:lnRef idx="2">
            <a:schemeClr val="dk1"/>
          </a:lnRef>
          <a:fillRef idx="0">
            <a:schemeClr val="dk1"/>
          </a:fillRef>
          <a:effectRef idx="1">
            <a:schemeClr val="dk1"/>
          </a:effectRef>
          <a:fontRef idx="minor">
            <a:schemeClr val="tx1"/>
          </a:fontRef>
        </p:style>
      </p:cxnSp>
      <p:sp>
        <p:nvSpPr>
          <p:cNvPr id="47" name="TextBox 46"/>
          <p:cNvSpPr txBox="1"/>
          <p:nvPr/>
        </p:nvSpPr>
        <p:spPr>
          <a:xfrm>
            <a:off x="1420368" y="4693583"/>
            <a:ext cx="838200" cy="369332"/>
          </a:xfrm>
          <a:prstGeom prst="rect">
            <a:avLst/>
          </a:prstGeom>
          <a:noFill/>
        </p:spPr>
        <p:txBody>
          <a:bodyPr wrap="square" rtlCol="0">
            <a:spAutoFit/>
          </a:bodyPr>
          <a:lstStyle/>
          <a:p>
            <a:r>
              <a:rPr lang="en-US" dirty="0" smtClean="0">
                <a:solidFill>
                  <a:srgbClr val="FF0000"/>
                </a:solidFill>
              </a:rPr>
              <a:t>Leaks!</a:t>
            </a:r>
            <a:endParaRPr lang="en-US" dirty="0">
              <a:solidFill>
                <a:srgbClr val="FF0000"/>
              </a:solidFill>
            </a:endParaRPr>
          </a:p>
        </p:txBody>
      </p:sp>
      <p:sp>
        <p:nvSpPr>
          <p:cNvPr id="2" name="Slide Number Placeholder 1"/>
          <p:cNvSpPr>
            <a:spLocks noGrp="1"/>
          </p:cNvSpPr>
          <p:nvPr>
            <p:ph type="sldNum" sz="quarter" idx="12"/>
          </p:nvPr>
        </p:nvSpPr>
        <p:spPr/>
        <p:txBody>
          <a:bodyPr/>
          <a:lstStyle/>
          <a:p>
            <a:fld id="{65A6AB13-262E-4EC9-B0E0-C0E2FF7EE00A}" type="slidenum">
              <a:rPr lang="en-US" smtClean="0"/>
              <a:t>4</a:t>
            </a:fld>
            <a:endParaRPr lang="en-US"/>
          </a:p>
        </p:txBody>
      </p:sp>
      <p:sp>
        <p:nvSpPr>
          <p:cNvPr id="19" name="TextBox 18"/>
          <p:cNvSpPr txBox="1"/>
          <p:nvPr/>
        </p:nvSpPr>
        <p:spPr>
          <a:xfrm>
            <a:off x="304800" y="2134884"/>
            <a:ext cx="7015424" cy="1384995"/>
          </a:xfrm>
          <a:prstGeom prst="rect">
            <a:avLst/>
          </a:prstGeom>
          <a:solidFill>
            <a:schemeClr val="bg1"/>
          </a:solidFill>
        </p:spPr>
        <p:txBody>
          <a:bodyPr wrap="square" rtlCol="0">
            <a:spAutoFit/>
          </a:bodyPr>
          <a:lstStyle/>
          <a:p>
            <a:pPr algn="ctr"/>
            <a:r>
              <a:rPr lang="en-US" sz="2800" dirty="0" smtClean="0"/>
              <a:t>We can measure this deformation in two ways</a:t>
            </a:r>
          </a:p>
          <a:p>
            <a:pPr marL="514350" indent="-514350">
              <a:buAutoNum type="arabicParenR"/>
            </a:pPr>
            <a:r>
              <a:rPr lang="en-US" sz="2800" dirty="0" smtClean="0"/>
              <a:t>Variation in barrier thickness</a:t>
            </a:r>
          </a:p>
          <a:p>
            <a:pPr marL="514350" indent="-514350">
              <a:buAutoNum type="arabicParenR"/>
            </a:pPr>
            <a:r>
              <a:rPr lang="en-US" sz="2800" dirty="0" smtClean="0"/>
              <a:t>Centroid drift</a:t>
            </a:r>
          </a:p>
        </p:txBody>
      </p:sp>
      <p:sp>
        <p:nvSpPr>
          <p:cNvPr id="20" name="Rectangle 19"/>
          <p:cNvSpPr/>
          <p:nvPr/>
        </p:nvSpPr>
        <p:spPr>
          <a:xfrm>
            <a:off x="1916176" y="6462532"/>
            <a:ext cx="4572000" cy="369332"/>
          </a:xfrm>
          <a:prstGeom prst="rect">
            <a:avLst/>
          </a:prstGeom>
        </p:spPr>
        <p:txBody>
          <a:bodyPr>
            <a:spAutoFit/>
          </a:bodyPr>
          <a:lstStyle/>
          <a:p>
            <a:r>
              <a:rPr lang="en-US" sz="900" dirty="0"/>
              <a:t>[</a:t>
            </a:r>
            <a:r>
              <a:rPr lang="en-US" sz="900" dirty="0" smtClean="0"/>
              <a:t>1] C</a:t>
            </a:r>
            <a:r>
              <a:rPr lang="en-US" sz="900" dirty="0"/>
              <a:t>. Segal </a:t>
            </a:r>
            <a:r>
              <a:rPr lang="en-US" sz="900" i="1" dirty="0"/>
              <a:t>et al.</a:t>
            </a:r>
            <a:r>
              <a:rPr lang="en-US" sz="900" dirty="0"/>
              <a:t>, “Evaluation of critical current density and residual resistance ratio limits in powder in tube </a:t>
            </a:r>
            <a:r>
              <a:rPr lang="en-US" sz="900" dirty="0" smtClean="0"/>
              <a:t>Nb</a:t>
            </a:r>
            <a:r>
              <a:rPr lang="en-US" sz="900" baseline="-25000" dirty="0" smtClean="0"/>
              <a:t>3</a:t>
            </a:r>
            <a:r>
              <a:rPr lang="en-US" sz="900" dirty="0" smtClean="0"/>
              <a:t>Sn </a:t>
            </a:r>
            <a:r>
              <a:rPr lang="en-US" sz="900" dirty="0"/>
              <a:t>conductors,” </a:t>
            </a:r>
            <a:r>
              <a:rPr lang="en-US" sz="900" i="1" dirty="0" err="1"/>
              <a:t>Supercond</a:t>
            </a:r>
            <a:r>
              <a:rPr lang="en-US" sz="900" i="1" dirty="0"/>
              <a:t>. Sci. Technol.</a:t>
            </a:r>
            <a:r>
              <a:rPr lang="en-US" sz="900" dirty="0"/>
              <a:t>, vol. 29, no. 8, p. 085003, 2016.</a:t>
            </a:r>
            <a:endParaRPr lang="en-US" sz="900" dirty="0">
              <a:effectLst/>
            </a:endParaRPr>
          </a:p>
        </p:txBody>
      </p:sp>
    </p:spTree>
    <p:extLst>
      <p:ext uri="{BB962C8B-B14F-4D97-AF65-F5344CB8AC3E}">
        <p14:creationId xmlns:p14="http://schemas.microsoft.com/office/powerpoint/2010/main" val="353958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50"/>
                                        <p:tgtEl>
                                          <p:spTgt spid="6"/>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50"/>
                                        <p:tgtEl>
                                          <p:spTgt spid="7"/>
                                        </p:tgtEl>
                                      </p:cBhvr>
                                    </p:animEffect>
                                  </p:childTnLst>
                                </p:cTn>
                              </p:par>
                            </p:childTnLst>
                          </p:cTn>
                        </p:par>
                        <p:par>
                          <p:cTn id="16" fill="hold">
                            <p:stCondLst>
                              <p:cond delay="75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250"/>
                                        <p:tgtEl>
                                          <p:spTgt spid="8"/>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250"/>
                                        <p:tgtEl>
                                          <p:spTgt spid="9"/>
                                        </p:tgtEl>
                                      </p:cBhvr>
                                    </p:animEffect>
                                  </p:childTnLst>
                                </p:cTn>
                              </p:par>
                            </p:childTnLst>
                          </p:cTn>
                        </p:par>
                        <p:par>
                          <p:cTn id="24" fill="hold">
                            <p:stCondLst>
                              <p:cond delay="1250"/>
                            </p:stCondLst>
                            <p:childTnLst>
                              <p:par>
                                <p:cTn id="25" presetID="10" presetClass="entr" presetSubtype="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250"/>
                                        <p:tgtEl>
                                          <p:spTgt spid="10"/>
                                        </p:tgtEl>
                                      </p:cBhvr>
                                    </p:animEffect>
                                  </p:childTnLst>
                                </p:cTn>
                              </p:par>
                            </p:childTnLst>
                          </p:cTn>
                        </p:par>
                        <p:par>
                          <p:cTn id="28" fill="hold">
                            <p:stCondLst>
                              <p:cond delay="1500"/>
                            </p:stCondLst>
                            <p:childTnLst>
                              <p:par>
                                <p:cTn id="29" presetID="10" presetClass="entr" presetSubtype="0"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25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wipe(up)">
                                      <p:cBhvr>
                                        <p:cTn id="36" dur="500"/>
                                        <p:tgtEl>
                                          <p:spTgt spid="46"/>
                                        </p:tgtEl>
                                      </p:cBhvr>
                                    </p:animEffect>
                                  </p:childTnLst>
                                </p:cTn>
                              </p:par>
                              <p:par>
                                <p:cTn id="37" presetID="22" presetClass="entr" presetSubtype="1" fill="hold" nodeType="withEffect">
                                  <p:stCondLst>
                                    <p:cond delay="0"/>
                                  </p:stCondLst>
                                  <p:childTnLst>
                                    <p:set>
                                      <p:cBhvr>
                                        <p:cTn id="38" dur="1" fill="hold">
                                          <p:stCondLst>
                                            <p:cond delay="0"/>
                                          </p:stCondLst>
                                        </p:cTn>
                                        <p:tgtEl>
                                          <p:spTgt spid="52"/>
                                        </p:tgtEl>
                                        <p:attrNameLst>
                                          <p:attrName>style.visibility</p:attrName>
                                        </p:attrNameLst>
                                      </p:cBhvr>
                                      <p:to>
                                        <p:strVal val="visible"/>
                                      </p:to>
                                    </p:set>
                                    <p:animEffect transition="in" filter="wipe(up)">
                                      <p:cBhvr>
                                        <p:cTn id="39" dur="500"/>
                                        <p:tgtEl>
                                          <p:spTgt spid="52"/>
                                        </p:tgtEl>
                                      </p:cBhvr>
                                    </p:animEffect>
                                  </p:childTnLst>
                                </p:cTn>
                              </p:par>
                              <p:par>
                                <p:cTn id="40" presetID="22" presetClass="entr" presetSubtype="1" fill="hold" nodeType="with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wipe(up)">
                                      <p:cBhvr>
                                        <p:cTn id="42" dur="500"/>
                                        <p:tgtEl>
                                          <p:spTgt spid="35"/>
                                        </p:tgtEl>
                                      </p:cBhvr>
                                    </p:animEffect>
                                  </p:childTnLst>
                                </p:cTn>
                              </p:par>
                              <p:par>
                                <p:cTn id="43" presetID="22" presetClass="entr" presetSubtype="1" fill="hold" nodeType="with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wipe(up)">
                                      <p:cBhvr>
                                        <p:cTn id="45" dur="500"/>
                                        <p:tgtEl>
                                          <p:spTgt spid="34"/>
                                        </p:tgtEl>
                                      </p:cBhvr>
                                    </p:animEffect>
                                  </p:childTnLst>
                                </p:cTn>
                              </p:par>
                              <p:par>
                                <p:cTn id="46" presetID="22" presetClass="entr" presetSubtype="4" fill="hold" nodeType="with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wipe(down)">
                                      <p:cBhvr>
                                        <p:cTn id="48" dur="500"/>
                                        <p:tgtEl>
                                          <p:spTgt spid="3"/>
                                        </p:tgtEl>
                                      </p:cBhvr>
                                    </p:animEffect>
                                  </p:childTnLst>
                                </p:cTn>
                              </p:par>
                              <p:par>
                                <p:cTn id="49" presetID="22" presetClass="entr" presetSubtype="4" fill="hold" nodeType="with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wipe(down)">
                                      <p:cBhvr>
                                        <p:cTn id="51" dur="500"/>
                                        <p:tgtEl>
                                          <p:spTgt spid="32"/>
                                        </p:tgtEl>
                                      </p:cBhvr>
                                    </p:animEffect>
                                  </p:childTnLst>
                                </p:cTn>
                              </p:par>
                            </p:childTnLst>
                          </p:cTn>
                        </p:par>
                        <p:par>
                          <p:cTn id="52" fill="hold">
                            <p:stCondLst>
                              <p:cond delay="500"/>
                            </p:stCondLst>
                            <p:childTnLst>
                              <p:par>
                                <p:cTn id="53" presetID="10" presetClass="entr" presetSubtype="0" fill="hold" nodeType="after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fade">
                                      <p:cBhvr>
                                        <p:cTn id="55" dur="250"/>
                                        <p:tgtEl>
                                          <p:spTgt spid="28"/>
                                        </p:tgtEl>
                                      </p:cBhvr>
                                    </p:animEffect>
                                  </p:childTnLst>
                                </p:cTn>
                              </p:par>
                              <p:par>
                                <p:cTn id="56" presetID="10" presetClass="entr" presetSubtype="0" fill="hold" nodeType="with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fade">
                                      <p:cBhvr>
                                        <p:cTn id="58" dur="250"/>
                                        <p:tgtEl>
                                          <p:spTgt spid="27"/>
                                        </p:tgtEl>
                                      </p:cBhvr>
                                    </p:animEffect>
                                  </p:childTnLst>
                                </p:cTn>
                              </p:par>
                              <p:par>
                                <p:cTn id="59" presetID="10" presetClass="entr" presetSubtype="0" fill="hold" nodeType="with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fade">
                                      <p:cBhvr>
                                        <p:cTn id="61" dur="250"/>
                                        <p:tgtEl>
                                          <p:spTgt spid="29"/>
                                        </p:tgtEl>
                                      </p:cBhvr>
                                    </p:animEffect>
                                  </p:childTnLst>
                                </p:cTn>
                              </p:par>
                            </p:childTnLst>
                          </p:cTn>
                        </p:par>
                        <p:par>
                          <p:cTn id="62" fill="hold">
                            <p:stCondLst>
                              <p:cond delay="750"/>
                            </p:stCondLst>
                            <p:childTnLst>
                              <p:par>
                                <p:cTn id="63" presetID="10" presetClass="entr" presetSubtype="0" fill="hold" grpId="0" nodeType="afterEffect">
                                  <p:stCondLst>
                                    <p:cond delay="0"/>
                                  </p:stCondLst>
                                  <p:childTnLst>
                                    <p:set>
                                      <p:cBhvr>
                                        <p:cTn id="64" dur="1" fill="hold">
                                          <p:stCondLst>
                                            <p:cond delay="0"/>
                                          </p:stCondLst>
                                        </p:cTn>
                                        <p:tgtEl>
                                          <p:spTgt spid="47"/>
                                        </p:tgtEl>
                                        <p:attrNameLst>
                                          <p:attrName>style.visibility</p:attrName>
                                        </p:attrNameLst>
                                      </p:cBhvr>
                                      <p:to>
                                        <p:strVal val="visible"/>
                                      </p:to>
                                    </p:set>
                                    <p:animEffect transition="in" filter="fade">
                                      <p:cBhvr>
                                        <p:cTn id="65" dur="500"/>
                                        <p:tgtEl>
                                          <p:spTgt spid="47"/>
                                        </p:tgtEl>
                                      </p:cBhvr>
                                    </p:animEffect>
                                  </p:childTnLst>
                                </p:cTn>
                              </p:par>
                            </p:childTnLst>
                          </p:cTn>
                        </p:par>
                        <p:par>
                          <p:cTn id="66" fill="hold">
                            <p:stCondLst>
                              <p:cond delay="1250"/>
                            </p:stCondLst>
                            <p:childTnLst>
                              <p:par>
                                <p:cTn id="67" presetID="10" presetClass="entr" presetSubtype="0" fill="hold" nodeType="afterEffect">
                                  <p:stCondLst>
                                    <p:cond delay="0"/>
                                  </p:stCondLst>
                                  <p:childTnLst>
                                    <p:set>
                                      <p:cBhvr>
                                        <p:cTn id="68" dur="1" fill="hold">
                                          <p:stCondLst>
                                            <p:cond delay="0"/>
                                          </p:stCondLst>
                                        </p:cTn>
                                        <p:tgtEl>
                                          <p:spTgt spid="42"/>
                                        </p:tgtEl>
                                        <p:attrNameLst>
                                          <p:attrName>style.visibility</p:attrName>
                                        </p:attrNameLst>
                                      </p:cBhvr>
                                      <p:to>
                                        <p:strVal val="visible"/>
                                      </p:to>
                                    </p:set>
                                    <p:animEffect transition="in" filter="fade">
                                      <p:cBhvr>
                                        <p:cTn id="69" dur="500"/>
                                        <p:tgtEl>
                                          <p:spTgt spid="42"/>
                                        </p:tgtEl>
                                      </p:cBhvr>
                                    </p:animEffect>
                                  </p:childTnLst>
                                </p:cTn>
                              </p:par>
                            </p:childTnLst>
                          </p:cTn>
                        </p:par>
                        <p:par>
                          <p:cTn id="70" fill="hold">
                            <p:stCondLst>
                              <p:cond delay="1750"/>
                            </p:stCondLst>
                            <p:childTnLst>
                              <p:par>
                                <p:cTn id="71" presetID="10" presetClass="entr" presetSubtype="0" fill="hold" nodeType="afterEffect">
                                  <p:stCondLst>
                                    <p:cond delay="0"/>
                                  </p:stCondLst>
                                  <p:childTnLst>
                                    <p:set>
                                      <p:cBhvr>
                                        <p:cTn id="72" dur="1" fill="hold">
                                          <p:stCondLst>
                                            <p:cond delay="0"/>
                                          </p:stCondLst>
                                        </p:cTn>
                                        <p:tgtEl>
                                          <p:spTgt spid="24"/>
                                        </p:tgtEl>
                                        <p:attrNameLst>
                                          <p:attrName>style.visibility</p:attrName>
                                        </p:attrNameLst>
                                      </p:cBhvr>
                                      <p:to>
                                        <p:strVal val="visible"/>
                                      </p:to>
                                    </p:set>
                                    <p:animEffect transition="in" filter="fade">
                                      <p:cBhvr>
                                        <p:cTn id="73" dur="500"/>
                                        <p:tgtEl>
                                          <p:spTgt spid="24"/>
                                        </p:tgtEl>
                                      </p:cBhvr>
                                    </p:animEffec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5065"/>
            <a:ext cx="9144000" cy="905535"/>
          </a:xfrm>
        </p:spPr>
        <p:txBody>
          <a:bodyPr>
            <a:normAutofit/>
          </a:bodyPr>
          <a:lstStyle/>
          <a:p>
            <a:r>
              <a:rPr lang="en-US" sz="3100" dirty="0" smtClean="0"/>
              <a:t>Filaments show a wide distribution of barrier thickness</a:t>
            </a:r>
            <a:r>
              <a:rPr lang="en-US" sz="2800" dirty="0" smtClean="0"/>
              <a:t/>
            </a:r>
            <a:br>
              <a:rPr lang="en-US" sz="2800" dirty="0" smtClean="0"/>
            </a:br>
            <a:r>
              <a:rPr lang="en-US" sz="1800" dirty="0" smtClean="0"/>
              <a:t>-Bad for RRR, and bad for A15 formation</a:t>
            </a:r>
            <a:endParaRPr lang="en-US" sz="2800" dirty="0"/>
          </a:p>
        </p:txBody>
      </p:sp>
      <p:sp>
        <p:nvSpPr>
          <p:cNvPr id="4" name="Slide Number Placeholder 3"/>
          <p:cNvSpPr>
            <a:spLocks noGrp="1"/>
          </p:cNvSpPr>
          <p:nvPr>
            <p:ph type="sldNum" sz="quarter" idx="12"/>
          </p:nvPr>
        </p:nvSpPr>
        <p:spPr/>
        <p:txBody>
          <a:bodyPr/>
          <a:lstStyle/>
          <a:p>
            <a:fld id="{14B4B77E-8F9A-462A-9B92-18735ABAD66B}" type="slidenum">
              <a:rPr lang="en-US" smtClean="0"/>
              <a:t>5</a:t>
            </a:fld>
            <a:endParaRPr lang="en-US"/>
          </a:p>
        </p:txBody>
      </p:sp>
      <p:pic>
        <p:nvPicPr>
          <p:cNvPr id="5" name="Picture 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81600" y="1676400"/>
            <a:ext cx="3200400" cy="4580865"/>
          </a:xfrm>
          <a:prstGeom prst="rect">
            <a:avLst/>
          </a:prstGeom>
          <a:noFill/>
          <a:ln>
            <a:noFill/>
          </a:ln>
          <a:effectLst/>
          <a:extLst/>
        </p:spPr>
      </p:pic>
      <p:sp>
        <p:nvSpPr>
          <p:cNvPr id="6" name="TextBox 5"/>
          <p:cNvSpPr txBox="1"/>
          <p:nvPr/>
        </p:nvSpPr>
        <p:spPr>
          <a:xfrm>
            <a:off x="-15922" y="6379938"/>
            <a:ext cx="8397922" cy="369332"/>
          </a:xfrm>
          <a:prstGeom prst="rect">
            <a:avLst/>
          </a:prstGeom>
          <a:noFill/>
        </p:spPr>
        <p:txBody>
          <a:bodyPr wrap="square" rtlCol="0">
            <a:spAutoFit/>
          </a:bodyPr>
          <a:lstStyle/>
          <a:p>
            <a:r>
              <a:rPr lang="en-US" dirty="0" smtClean="0"/>
              <a:t>What is the mechanism that causes thinned regions of diffusion barrier?</a:t>
            </a:r>
            <a:endParaRPr lang="en-US" dirty="0"/>
          </a:p>
        </p:txBody>
      </p:sp>
      <p:pic>
        <p:nvPicPr>
          <p:cNvPr id="18" name="Picture 242" descr="x300_PIT_Cern_HE_00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1200" y="2301337"/>
            <a:ext cx="4470400" cy="3351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p:nvCxnSpPr>
        <p:spPr>
          <a:xfrm flipH="1">
            <a:off x="714375" y="2301337"/>
            <a:ext cx="4467225" cy="2765963"/>
          </a:xfrm>
          <a:prstGeom prst="line">
            <a:avLst/>
          </a:prstGeom>
        </p:spPr>
        <p:style>
          <a:lnRef idx="3">
            <a:schemeClr val="dk1"/>
          </a:lnRef>
          <a:fillRef idx="0">
            <a:schemeClr val="dk1"/>
          </a:fillRef>
          <a:effectRef idx="2">
            <a:schemeClr val="dk1"/>
          </a:effectRef>
          <a:fontRef idx="minor">
            <a:schemeClr val="tx1"/>
          </a:fontRef>
        </p:style>
      </p:cxnSp>
      <p:sp>
        <p:nvSpPr>
          <p:cNvPr id="9" name="TextBox 8"/>
          <p:cNvSpPr txBox="1"/>
          <p:nvPr/>
        </p:nvSpPr>
        <p:spPr>
          <a:xfrm>
            <a:off x="487136" y="2330406"/>
            <a:ext cx="1600200" cy="369332"/>
          </a:xfrm>
          <a:prstGeom prst="rect">
            <a:avLst/>
          </a:prstGeom>
          <a:noFill/>
        </p:spPr>
        <p:txBody>
          <a:bodyPr wrap="square" rtlCol="0">
            <a:spAutoFit/>
          </a:bodyPr>
          <a:lstStyle/>
          <a:p>
            <a:r>
              <a:rPr lang="en-US" dirty="0" smtClean="0"/>
              <a:t>Ring7</a:t>
            </a:r>
            <a:endParaRPr lang="en-US" dirty="0"/>
          </a:p>
        </p:txBody>
      </p:sp>
      <p:sp>
        <p:nvSpPr>
          <p:cNvPr id="12" name="TextBox 11"/>
          <p:cNvSpPr txBox="1"/>
          <p:nvPr/>
        </p:nvSpPr>
        <p:spPr>
          <a:xfrm>
            <a:off x="4419600" y="5653110"/>
            <a:ext cx="914400" cy="369332"/>
          </a:xfrm>
          <a:prstGeom prst="rect">
            <a:avLst/>
          </a:prstGeom>
          <a:noFill/>
        </p:spPr>
        <p:txBody>
          <a:bodyPr wrap="square" rtlCol="0">
            <a:spAutoFit/>
          </a:bodyPr>
          <a:lstStyle/>
          <a:p>
            <a:r>
              <a:rPr lang="en-US" dirty="0" smtClean="0"/>
              <a:t>Ring 1</a:t>
            </a:r>
            <a:endParaRPr lang="en-US" dirty="0"/>
          </a:p>
        </p:txBody>
      </p:sp>
      <p:cxnSp>
        <p:nvCxnSpPr>
          <p:cNvPr id="13" name="Straight Arrow Connector 12"/>
          <p:cNvCxnSpPr/>
          <p:nvPr/>
        </p:nvCxnSpPr>
        <p:spPr>
          <a:xfrm>
            <a:off x="868136" y="2699738"/>
            <a:ext cx="419100" cy="123229"/>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6" name="Straight Arrow Connector 15"/>
          <p:cNvCxnSpPr/>
          <p:nvPr/>
        </p:nvCxnSpPr>
        <p:spPr>
          <a:xfrm flipV="1">
            <a:off x="5029200" y="5159019"/>
            <a:ext cx="0" cy="47151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4" name="Rectangle 13"/>
          <p:cNvSpPr/>
          <p:nvPr/>
        </p:nvSpPr>
        <p:spPr>
          <a:xfrm>
            <a:off x="5166" y="5903170"/>
            <a:ext cx="4572000" cy="369332"/>
          </a:xfrm>
          <a:prstGeom prst="rect">
            <a:avLst/>
          </a:prstGeom>
        </p:spPr>
        <p:txBody>
          <a:bodyPr>
            <a:spAutoFit/>
          </a:bodyPr>
          <a:lstStyle/>
          <a:p>
            <a:r>
              <a:rPr lang="en-US" sz="900" dirty="0"/>
              <a:t>[</a:t>
            </a:r>
            <a:r>
              <a:rPr lang="en-US" sz="900" dirty="0" smtClean="0"/>
              <a:t>1] C</a:t>
            </a:r>
            <a:r>
              <a:rPr lang="en-US" sz="900" dirty="0"/>
              <a:t>. Segal </a:t>
            </a:r>
            <a:r>
              <a:rPr lang="en-US" sz="900" i="1" dirty="0"/>
              <a:t>et al.</a:t>
            </a:r>
            <a:r>
              <a:rPr lang="en-US" sz="900" dirty="0"/>
              <a:t>, “Evaluation of critical current density and residual resistance ratio limits in powder in tube </a:t>
            </a:r>
            <a:r>
              <a:rPr lang="en-US" sz="900" dirty="0" smtClean="0"/>
              <a:t>Nb</a:t>
            </a:r>
            <a:r>
              <a:rPr lang="en-US" sz="900" baseline="-25000" dirty="0" smtClean="0"/>
              <a:t>3</a:t>
            </a:r>
            <a:r>
              <a:rPr lang="en-US" sz="900" dirty="0" smtClean="0"/>
              <a:t>Sn </a:t>
            </a:r>
            <a:r>
              <a:rPr lang="en-US" sz="900" dirty="0"/>
              <a:t>conductors,” </a:t>
            </a:r>
            <a:r>
              <a:rPr lang="en-US" sz="900" i="1" dirty="0" err="1"/>
              <a:t>Supercond</a:t>
            </a:r>
            <a:r>
              <a:rPr lang="en-US" sz="900" i="1" dirty="0"/>
              <a:t>. Sci. Technol.</a:t>
            </a:r>
            <a:r>
              <a:rPr lang="en-US" sz="900" dirty="0"/>
              <a:t>, vol. 29, no. 8, p. 085003, 2016.</a:t>
            </a:r>
            <a:endParaRPr lang="en-US" sz="900" dirty="0">
              <a:effectLst/>
            </a:endParaRPr>
          </a:p>
        </p:txBody>
      </p:sp>
    </p:spTree>
    <p:extLst>
      <p:ext uri="{BB962C8B-B14F-4D97-AF65-F5344CB8AC3E}">
        <p14:creationId xmlns:p14="http://schemas.microsoft.com/office/powerpoint/2010/main" val="3081914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A6AB13-262E-4EC9-B0E0-C0E2FF7EE00A}" type="slidenum">
              <a:rPr lang="en-US" smtClean="0"/>
              <a:t>6</a:t>
            </a:fld>
            <a:endParaRPr lang="en-US"/>
          </a:p>
        </p:txBody>
      </p:sp>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1" y="4064748"/>
            <a:ext cx="1865312"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9976" y="1687308"/>
            <a:ext cx="1871662"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a:spLocks noGrp="1"/>
          </p:cNvSpPr>
          <p:nvPr>
            <p:ph type="title"/>
          </p:nvPr>
        </p:nvSpPr>
        <p:spPr>
          <a:xfrm>
            <a:off x="0" y="0"/>
            <a:ext cx="9144000" cy="1143000"/>
          </a:xfrm>
        </p:spPr>
        <p:txBody>
          <a:bodyPr>
            <a:noAutofit/>
          </a:bodyPr>
          <a:lstStyle/>
          <a:p>
            <a:r>
              <a:rPr lang="en-US" sz="3200" dirty="0" smtClean="0"/>
              <a:t>Thinned diffusion barriers caused by centroid drift between Nb-Ta tube and powder core</a:t>
            </a:r>
            <a:endParaRPr lang="en-US" sz="3200" dirty="0"/>
          </a:p>
        </p:txBody>
      </p:sp>
      <p:sp>
        <p:nvSpPr>
          <p:cNvPr id="7" name="Content Placeholder 2"/>
          <p:cNvSpPr>
            <a:spLocks noGrp="1"/>
          </p:cNvSpPr>
          <p:nvPr>
            <p:ph idx="1"/>
          </p:nvPr>
        </p:nvSpPr>
        <p:spPr>
          <a:xfrm>
            <a:off x="0" y="1681452"/>
            <a:ext cx="3469976" cy="4262247"/>
          </a:xfrm>
        </p:spPr>
        <p:txBody>
          <a:bodyPr>
            <a:noAutofit/>
          </a:bodyPr>
          <a:lstStyle/>
          <a:p>
            <a:r>
              <a:rPr lang="en-US" sz="1600" dirty="0" smtClean="0"/>
              <a:t>The powder core deforms at a different rate than the Nb-Ta tube housing it, causing the centers to drift from one another.</a:t>
            </a:r>
          </a:p>
          <a:p>
            <a:pPr lvl="1"/>
            <a:r>
              <a:rPr lang="en-US" sz="1600" dirty="0" smtClean="0"/>
              <a:t>This creates an uneven reaction front.</a:t>
            </a:r>
            <a:br>
              <a:rPr lang="en-US" sz="1600" dirty="0" smtClean="0"/>
            </a:br>
            <a:endParaRPr lang="en-US" sz="1600" dirty="0" smtClean="0"/>
          </a:p>
          <a:p>
            <a:pPr marL="285750" indent="-285750"/>
            <a:r>
              <a:rPr lang="en-US" sz="1600" dirty="0"/>
              <a:t>The centroid drift is the distance between the centroid of the entire filament (orange) and the centroid of the A15 layer (green)</a:t>
            </a:r>
          </a:p>
          <a:p>
            <a:pPr marL="285750" indent="-285750"/>
            <a:endParaRPr lang="en-US" sz="1100" dirty="0"/>
          </a:p>
          <a:p>
            <a:pPr marL="285750" indent="-285750"/>
            <a:r>
              <a:rPr lang="en-US" sz="1600" dirty="0"/>
              <a:t>To most accurately compare between filaments and wires, we normalize each filament’s core offset to its own effective diameter, derived from its area</a:t>
            </a:r>
            <a:r>
              <a:rPr lang="en-US" sz="1600" dirty="0" smtClean="0"/>
              <a:t>.</a:t>
            </a:r>
            <a:endParaRPr lang="en-US" sz="1600" dirty="0"/>
          </a:p>
        </p:txBody>
      </p:sp>
      <p:pic>
        <p:nvPicPr>
          <p:cNvPr id="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8162" t="19658" r="8890" b="7693"/>
          <a:stretch/>
        </p:blipFill>
        <p:spPr bwMode="auto">
          <a:xfrm>
            <a:off x="5331302" y="2009099"/>
            <a:ext cx="3812698" cy="3553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3318432" y="1433438"/>
            <a:ext cx="2053863" cy="276999"/>
          </a:xfrm>
          <a:prstGeom prst="rect">
            <a:avLst/>
          </a:prstGeom>
          <a:noFill/>
        </p:spPr>
        <p:txBody>
          <a:bodyPr wrap="square" rtlCol="0">
            <a:spAutoFit/>
          </a:bodyPr>
          <a:lstStyle/>
          <a:p>
            <a:pPr algn="ctr"/>
            <a:r>
              <a:rPr lang="en-US" sz="1200" dirty="0" smtClean="0"/>
              <a:t>1.5 </a:t>
            </a:r>
            <a:r>
              <a:rPr lang="el-GR" sz="1200" dirty="0" smtClean="0">
                <a:latin typeface="Calibri"/>
              </a:rPr>
              <a:t>μ</a:t>
            </a:r>
            <a:r>
              <a:rPr lang="en-US" sz="1200" dirty="0" smtClean="0"/>
              <a:t>m (</a:t>
            </a:r>
            <a:r>
              <a:rPr lang="en-US" sz="1200" dirty="0"/>
              <a:t>4.2</a:t>
            </a:r>
            <a:r>
              <a:rPr lang="en-US" sz="1200" dirty="0" smtClean="0"/>
              <a:t>% of diameter)</a:t>
            </a:r>
          </a:p>
        </p:txBody>
      </p:sp>
      <p:sp>
        <p:nvSpPr>
          <p:cNvPr id="10" name="Oval 9"/>
          <p:cNvSpPr/>
          <p:nvPr/>
        </p:nvSpPr>
        <p:spPr>
          <a:xfrm rot="19313010">
            <a:off x="3849357" y="1874700"/>
            <a:ext cx="1168911" cy="145157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rot="19432291">
            <a:off x="3838325" y="1708212"/>
            <a:ext cx="1310231" cy="1696766"/>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a:stCxn id="10" idx="0"/>
            <a:endCxn id="10" idx="4"/>
          </p:cNvCxnSpPr>
          <p:nvPr/>
        </p:nvCxnSpPr>
        <p:spPr>
          <a:xfrm>
            <a:off x="3985812" y="2029468"/>
            <a:ext cx="896002" cy="1142036"/>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stCxn id="10" idx="6"/>
            <a:endCxn id="11" idx="2"/>
          </p:cNvCxnSpPr>
          <p:nvPr/>
        </p:nvCxnSpPr>
        <p:spPr>
          <a:xfrm flipH="1">
            <a:off x="3964306" y="2239724"/>
            <a:ext cx="929331" cy="703126"/>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11" idx="0"/>
            <a:endCxn id="11" idx="4"/>
          </p:cNvCxnSpPr>
          <p:nvPr/>
        </p:nvCxnSpPr>
        <p:spPr>
          <a:xfrm>
            <a:off x="3993236" y="1871358"/>
            <a:ext cx="1000410" cy="1370473"/>
          </a:xfrm>
          <a:prstGeom prst="line">
            <a:avLst/>
          </a:prstGeom>
          <a:ln>
            <a:solidFill>
              <a:srgbClr val="FFC000"/>
            </a:solidFill>
          </a:ln>
        </p:spPr>
        <p:style>
          <a:lnRef idx="1">
            <a:schemeClr val="dk1"/>
          </a:lnRef>
          <a:fillRef idx="0">
            <a:schemeClr val="dk1"/>
          </a:fillRef>
          <a:effectRef idx="0">
            <a:schemeClr val="dk1"/>
          </a:effectRef>
          <a:fontRef idx="minor">
            <a:schemeClr val="tx1"/>
          </a:fontRef>
        </p:style>
      </p:cxnSp>
      <p:cxnSp>
        <p:nvCxnSpPr>
          <p:cNvPr id="15" name="Straight Connector 14"/>
          <p:cNvCxnSpPr>
            <a:stCxn id="11" idx="6"/>
            <a:endCxn id="11" idx="2"/>
          </p:cNvCxnSpPr>
          <p:nvPr/>
        </p:nvCxnSpPr>
        <p:spPr>
          <a:xfrm flipH="1">
            <a:off x="3964306" y="2170340"/>
            <a:ext cx="1058269" cy="772510"/>
          </a:xfrm>
          <a:prstGeom prst="line">
            <a:avLst/>
          </a:prstGeom>
          <a:ln>
            <a:solidFill>
              <a:srgbClr val="FFC000"/>
            </a:solidFill>
          </a:ln>
        </p:spPr>
        <p:style>
          <a:lnRef idx="1">
            <a:schemeClr val="dk1"/>
          </a:lnRef>
          <a:fillRef idx="0">
            <a:schemeClr val="dk1"/>
          </a:fillRef>
          <a:effectRef idx="0">
            <a:schemeClr val="dk1"/>
          </a:effectRef>
          <a:fontRef idx="minor">
            <a:schemeClr val="tx1"/>
          </a:fontRef>
        </p:style>
      </p:cxnSp>
      <p:sp>
        <p:nvSpPr>
          <p:cNvPr id="16" name="Oval 15"/>
          <p:cNvSpPr/>
          <p:nvPr/>
        </p:nvSpPr>
        <p:spPr>
          <a:xfrm>
            <a:off x="4470581" y="2533735"/>
            <a:ext cx="45719" cy="4571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516176" y="3842244"/>
            <a:ext cx="1866900" cy="276999"/>
          </a:xfrm>
          <a:prstGeom prst="rect">
            <a:avLst/>
          </a:prstGeom>
          <a:noFill/>
        </p:spPr>
        <p:txBody>
          <a:bodyPr wrap="square" rtlCol="0">
            <a:spAutoFit/>
          </a:bodyPr>
          <a:lstStyle/>
          <a:p>
            <a:pPr algn="ctr"/>
            <a:r>
              <a:rPr lang="en-US" sz="1200" dirty="0" smtClean="0"/>
              <a:t>72 nm (0.2% diameter)</a:t>
            </a:r>
          </a:p>
        </p:txBody>
      </p:sp>
      <p:sp>
        <p:nvSpPr>
          <p:cNvPr id="18" name="Oval 17"/>
          <p:cNvSpPr/>
          <p:nvPr/>
        </p:nvSpPr>
        <p:spPr>
          <a:xfrm>
            <a:off x="3623686" y="4251639"/>
            <a:ext cx="1618628" cy="1495605"/>
          </a:xfrm>
          <a:prstGeom prst="ellipse">
            <a:avLst/>
          </a:prstGeom>
          <a:no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3707469" y="4330819"/>
            <a:ext cx="1447243" cy="1337245"/>
          </a:xfrm>
          <a:prstGeom prst="ellipse">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p:cNvCxnSpPr>
            <a:stCxn id="18" idx="0"/>
            <a:endCxn id="18" idx="4"/>
          </p:cNvCxnSpPr>
          <p:nvPr/>
        </p:nvCxnSpPr>
        <p:spPr>
          <a:xfrm>
            <a:off x="4433000" y="4251639"/>
            <a:ext cx="0" cy="1495605"/>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18" idx="2"/>
            <a:endCxn id="18" idx="6"/>
          </p:cNvCxnSpPr>
          <p:nvPr/>
        </p:nvCxnSpPr>
        <p:spPr>
          <a:xfrm>
            <a:off x="3623686" y="4999442"/>
            <a:ext cx="1618628"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4388006" y="4954448"/>
            <a:ext cx="89988" cy="89988"/>
          </a:xfrm>
          <a:prstGeom prst="ellipse">
            <a:avLst/>
          </a:prstGeom>
          <a:solidFill>
            <a:srgbClr val="00B050"/>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22"/>
          <p:cNvCxnSpPr/>
          <p:nvPr/>
        </p:nvCxnSpPr>
        <p:spPr>
          <a:xfrm flipH="1">
            <a:off x="5331302" y="4064748"/>
            <a:ext cx="1636142" cy="1116852"/>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24" name="Straight Arrow Connector 23"/>
          <p:cNvCxnSpPr/>
          <p:nvPr/>
        </p:nvCxnSpPr>
        <p:spPr>
          <a:xfrm flipH="1" flipV="1">
            <a:off x="5331302" y="2423188"/>
            <a:ext cx="2723152" cy="562664"/>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25" name="Oval 24"/>
          <p:cNvSpPr/>
          <p:nvPr/>
        </p:nvSpPr>
        <p:spPr>
          <a:xfrm>
            <a:off x="4403975" y="2568427"/>
            <a:ext cx="45719" cy="4571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5638798" y="5546767"/>
            <a:ext cx="3505201" cy="276999"/>
          </a:xfrm>
          <a:prstGeom prst="rect">
            <a:avLst/>
          </a:prstGeom>
          <a:noFill/>
        </p:spPr>
        <p:txBody>
          <a:bodyPr wrap="square" rtlCol="0">
            <a:spAutoFit/>
          </a:bodyPr>
          <a:lstStyle/>
          <a:p>
            <a:r>
              <a:rPr lang="en-US" sz="1200" dirty="0" smtClean="0"/>
              <a:t>Luca 0.7 mm wire diameter, 36 </a:t>
            </a:r>
            <a:r>
              <a:rPr lang="el-GR" sz="1200" dirty="0" smtClean="0">
                <a:latin typeface="Calibri"/>
              </a:rPr>
              <a:t>μ</a:t>
            </a:r>
            <a:r>
              <a:rPr lang="en-US" sz="1200" dirty="0" smtClean="0"/>
              <a:t>m filament diameter</a:t>
            </a:r>
          </a:p>
        </p:txBody>
      </p:sp>
      <p:sp>
        <p:nvSpPr>
          <p:cNvPr id="27" name="Rectangle 26"/>
          <p:cNvSpPr/>
          <p:nvPr/>
        </p:nvSpPr>
        <p:spPr>
          <a:xfrm>
            <a:off x="5114298" y="5662407"/>
            <a:ext cx="128016"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4876800" y="5635922"/>
            <a:ext cx="609600" cy="307777"/>
          </a:xfrm>
          <a:prstGeom prst="rect">
            <a:avLst/>
          </a:prstGeom>
          <a:noFill/>
        </p:spPr>
        <p:txBody>
          <a:bodyPr wrap="square" rtlCol="0">
            <a:spAutoFit/>
          </a:bodyPr>
          <a:lstStyle/>
          <a:p>
            <a:r>
              <a:rPr lang="en-US" sz="1400" dirty="0" smtClean="0">
                <a:solidFill>
                  <a:schemeClr val="bg1"/>
                </a:solidFill>
              </a:rPr>
              <a:t>3 um</a:t>
            </a:r>
            <a:endParaRPr lang="en-US" sz="1400" dirty="0">
              <a:solidFill>
                <a:schemeClr val="bg1"/>
              </a:solidFill>
            </a:endParaRPr>
          </a:p>
        </p:txBody>
      </p:sp>
      <p:cxnSp>
        <p:nvCxnSpPr>
          <p:cNvPr id="29" name="Straight Arrow Connector 28"/>
          <p:cNvCxnSpPr/>
          <p:nvPr/>
        </p:nvCxnSpPr>
        <p:spPr>
          <a:xfrm>
            <a:off x="3811592" y="1669770"/>
            <a:ext cx="615242" cy="863965"/>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32" name="TextBox 31"/>
          <p:cNvSpPr txBox="1"/>
          <p:nvPr/>
        </p:nvSpPr>
        <p:spPr>
          <a:xfrm>
            <a:off x="5318514" y="1219200"/>
            <a:ext cx="701286" cy="646331"/>
          </a:xfrm>
          <a:prstGeom prst="rect">
            <a:avLst/>
          </a:prstGeom>
          <a:noFill/>
        </p:spPr>
        <p:txBody>
          <a:bodyPr wrap="square" rtlCol="0">
            <a:spAutoFit/>
          </a:bodyPr>
          <a:lstStyle/>
          <a:p>
            <a:r>
              <a:rPr lang="en-US" dirty="0" smtClean="0"/>
              <a:t>Thick side</a:t>
            </a:r>
            <a:endParaRPr lang="en-US" dirty="0"/>
          </a:p>
        </p:txBody>
      </p:sp>
      <p:sp>
        <p:nvSpPr>
          <p:cNvPr id="33" name="TextBox 32"/>
          <p:cNvSpPr txBox="1"/>
          <p:nvPr/>
        </p:nvSpPr>
        <p:spPr>
          <a:xfrm>
            <a:off x="3243211" y="3198533"/>
            <a:ext cx="1142275" cy="369332"/>
          </a:xfrm>
          <a:prstGeom prst="rect">
            <a:avLst/>
          </a:prstGeom>
          <a:noFill/>
        </p:spPr>
        <p:txBody>
          <a:bodyPr wrap="square" rtlCol="0">
            <a:spAutoFit/>
          </a:bodyPr>
          <a:lstStyle/>
          <a:p>
            <a:pPr algn="r"/>
            <a:r>
              <a:rPr lang="en-US" dirty="0" smtClean="0">
                <a:solidFill>
                  <a:schemeClr val="bg1"/>
                </a:solidFill>
                <a:effectLst>
                  <a:outerShdw blurRad="38100" dist="38100" dir="2700000" algn="tl">
                    <a:srgbClr val="000000">
                      <a:alpha val="43137"/>
                    </a:srgbClr>
                  </a:outerShdw>
                </a:effectLst>
              </a:rPr>
              <a:t>Thin side</a:t>
            </a:r>
            <a:endParaRPr lang="en-US" dirty="0">
              <a:solidFill>
                <a:schemeClr val="bg1"/>
              </a:solidFill>
              <a:effectLst>
                <a:outerShdw blurRad="38100" dist="38100" dir="2700000" algn="tl">
                  <a:srgbClr val="000000">
                    <a:alpha val="43137"/>
                  </a:srgbClr>
                </a:outerShdw>
              </a:effectLst>
            </a:endParaRPr>
          </a:p>
        </p:txBody>
      </p:sp>
      <p:cxnSp>
        <p:nvCxnSpPr>
          <p:cNvPr id="34" name="Straight Arrow Connector 33"/>
          <p:cNvCxnSpPr/>
          <p:nvPr/>
        </p:nvCxnSpPr>
        <p:spPr>
          <a:xfrm flipV="1">
            <a:off x="3665610" y="2790371"/>
            <a:ext cx="152400" cy="457200"/>
          </a:xfrm>
          <a:prstGeom prst="straightConnector1">
            <a:avLst/>
          </a:prstGeom>
          <a:ln>
            <a:solidFill>
              <a:schemeClr val="bg1"/>
            </a:solidFill>
            <a:tailEnd type="arrow"/>
          </a:ln>
        </p:spPr>
        <p:style>
          <a:lnRef idx="3">
            <a:schemeClr val="accent4"/>
          </a:lnRef>
          <a:fillRef idx="0">
            <a:schemeClr val="accent4"/>
          </a:fillRef>
          <a:effectRef idx="2">
            <a:schemeClr val="accent4"/>
          </a:effectRef>
          <a:fontRef idx="minor">
            <a:schemeClr val="tx1"/>
          </a:fontRef>
        </p:style>
      </p:cxnSp>
      <p:cxnSp>
        <p:nvCxnSpPr>
          <p:cNvPr id="35" name="Straight Arrow Connector 34"/>
          <p:cNvCxnSpPr/>
          <p:nvPr/>
        </p:nvCxnSpPr>
        <p:spPr>
          <a:xfrm flipH="1">
            <a:off x="4993646" y="1587860"/>
            <a:ext cx="351992" cy="441608"/>
          </a:xfrm>
          <a:prstGeom prst="straightConnector1">
            <a:avLst/>
          </a:prstGeom>
          <a:ln>
            <a:solidFill>
              <a:schemeClr val="bg1"/>
            </a:solidFill>
            <a:tailEnd type="arrow"/>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1683723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animBg="1"/>
      <p:bldP spid="16" grpId="0" animBg="1"/>
      <p:bldP spid="17" grpId="0"/>
      <p:bldP spid="18" grpId="0" animBg="1"/>
      <p:bldP spid="19" grpId="0" animBg="1"/>
      <p:bldP spid="22" grpId="0" animBg="1"/>
      <p:bldP spid="25" grpId="0" animBg="1"/>
      <p:bldP spid="32" grpId="0"/>
      <p:bldP spid="3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47935"/>
            <a:ext cx="9144000" cy="492443"/>
          </a:xfrm>
          <a:prstGeom prst="rect">
            <a:avLst/>
          </a:prstGeom>
          <a:noFill/>
        </p:spPr>
        <p:txBody>
          <a:bodyPr wrap="square" rtlCol="0">
            <a:spAutoFit/>
          </a:bodyPr>
          <a:lstStyle/>
          <a:p>
            <a:pPr algn="ctr"/>
            <a:r>
              <a:rPr lang="en-US" sz="2600" b="1" dirty="0"/>
              <a:t>Bundle Barrier wires </a:t>
            </a:r>
            <a:r>
              <a:rPr lang="en-US" sz="2600" b="1" dirty="0" smtClean="0"/>
              <a:t>have large, radial </a:t>
            </a:r>
            <a:r>
              <a:rPr lang="en-US" sz="2600" b="1" dirty="0"/>
              <a:t>variation of </a:t>
            </a:r>
            <a:r>
              <a:rPr lang="en-US" sz="2600" b="1" dirty="0" smtClean="0"/>
              <a:t>filament area</a:t>
            </a:r>
            <a:endParaRPr lang="en-US" sz="2600" b="1" dirty="0"/>
          </a:p>
        </p:txBody>
      </p:sp>
      <p:sp>
        <p:nvSpPr>
          <p:cNvPr id="12" name="Slide Number Placeholder 3"/>
          <p:cNvSpPr>
            <a:spLocks noGrp="1"/>
          </p:cNvSpPr>
          <p:nvPr>
            <p:ph type="sldNum" sz="quarter" idx="12"/>
          </p:nvPr>
        </p:nvSpPr>
        <p:spPr>
          <a:xfrm>
            <a:off x="6112040" y="6356350"/>
            <a:ext cx="2133600" cy="365125"/>
          </a:xfrm>
        </p:spPr>
        <p:txBody>
          <a:bodyPr/>
          <a:lstStyle/>
          <a:p>
            <a:fld id="{65A6AB13-262E-4EC9-B0E0-C0E2FF7EE00A}" type="slidenum">
              <a:rPr lang="en-US" smtClean="0"/>
              <a:t>7</a:t>
            </a:fld>
            <a:endParaRPr lang="en-US"/>
          </a:p>
        </p:txBody>
      </p:sp>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1325868"/>
            <a:ext cx="6750331" cy="553213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0" y="946329"/>
            <a:ext cx="2286000" cy="461665"/>
          </a:xfrm>
          <a:prstGeom prst="rect">
            <a:avLst/>
          </a:prstGeom>
          <a:noFill/>
        </p:spPr>
        <p:txBody>
          <a:bodyPr wrap="square" rtlCol="0">
            <a:spAutoFit/>
          </a:bodyPr>
          <a:lstStyle/>
          <a:p>
            <a:pPr algn="ctr"/>
            <a:r>
              <a:rPr lang="en-US" sz="2400" b="1" dirty="0"/>
              <a:t>Filament area</a:t>
            </a:r>
          </a:p>
        </p:txBody>
      </p:sp>
      <p:sp>
        <p:nvSpPr>
          <p:cNvPr id="13" name="TextBox 12"/>
          <p:cNvSpPr txBox="1"/>
          <p:nvPr/>
        </p:nvSpPr>
        <p:spPr>
          <a:xfrm>
            <a:off x="7033598" y="2223123"/>
            <a:ext cx="1828800" cy="461665"/>
          </a:xfrm>
          <a:prstGeom prst="rect">
            <a:avLst/>
          </a:prstGeom>
          <a:noFill/>
          <a:ln w="28575">
            <a:solidFill>
              <a:schemeClr val="tx1"/>
            </a:solidFill>
          </a:ln>
        </p:spPr>
        <p:txBody>
          <a:bodyPr wrap="square" rtlCol="0">
            <a:spAutoFit/>
          </a:bodyPr>
          <a:lstStyle/>
          <a:p>
            <a:pPr algn="ctr"/>
            <a:r>
              <a:rPr lang="en-US" sz="1200" dirty="0"/>
              <a:t>~12% reduction in area from inside to outside </a:t>
            </a:r>
          </a:p>
        </p:txBody>
      </p:sp>
      <p:sp>
        <p:nvSpPr>
          <p:cNvPr id="14" name="TextBox 13"/>
          <p:cNvSpPr txBox="1"/>
          <p:nvPr/>
        </p:nvSpPr>
        <p:spPr>
          <a:xfrm>
            <a:off x="5551018" y="1325868"/>
            <a:ext cx="1200150" cy="369332"/>
          </a:xfrm>
          <a:prstGeom prst="rect">
            <a:avLst/>
          </a:prstGeom>
          <a:noFill/>
        </p:spPr>
        <p:txBody>
          <a:bodyPr wrap="square" rtlCol="0">
            <a:spAutoFit/>
          </a:bodyPr>
          <a:lstStyle/>
          <a:p>
            <a:r>
              <a:rPr lang="en-US" sz="900" dirty="0"/>
              <a:t>Bernardo 0.85 mm </a:t>
            </a:r>
          </a:p>
          <a:p>
            <a:r>
              <a:rPr lang="en-US" sz="900" dirty="0"/>
              <a:t>reacted wire</a:t>
            </a:r>
          </a:p>
        </p:txBody>
      </p:sp>
      <p:sp>
        <p:nvSpPr>
          <p:cNvPr id="15" name="Text Placeholder 12"/>
          <p:cNvSpPr txBox="1">
            <a:spLocks/>
          </p:cNvSpPr>
          <p:nvPr/>
        </p:nvSpPr>
        <p:spPr>
          <a:xfrm>
            <a:off x="6750330" y="2809044"/>
            <a:ext cx="2395337" cy="1769117"/>
          </a:xfrm>
          <a:prstGeom prst="rect">
            <a:avLst/>
          </a:prstGeom>
        </p:spPr>
        <p:txBody>
          <a:bodyPr vert="horz" lIns="91440" tIns="45720" rIns="91440" bIns="45720" rtlCol="0">
            <a:normAutofit fontScale="5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20000"/>
              </a:lnSpc>
              <a:buNone/>
            </a:pPr>
            <a:r>
              <a:rPr lang="en-US" dirty="0" smtClean="0"/>
              <a:t>Important consideration during data analysis: </a:t>
            </a:r>
            <a:r>
              <a:rPr lang="en-US" i="1" dirty="0" smtClean="0"/>
              <a:t>Filament diameter increases by 2-3 </a:t>
            </a:r>
            <a:r>
              <a:rPr lang="el-GR" i="1" dirty="0" smtClean="0"/>
              <a:t>μ</a:t>
            </a:r>
            <a:r>
              <a:rPr lang="en-US" i="1" dirty="0" smtClean="0"/>
              <a:t>m from inside to outside</a:t>
            </a:r>
          </a:p>
          <a:p>
            <a:pPr marL="0" indent="0">
              <a:lnSpc>
                <a:spcPct val="120000"/>
              </a:lnSpc>
              <a:buNone/>
            </a:pPr>
            <a:endParaRPr lang="en-US" dirty="0"/>
          </a:p>
        </p:txBody>
      </p:sp>
    </p:spTree>
    <p:extLst>
      <p:ext uri="{BB962C8B-B14F-4D97-AF65-F5344CB8AC3E}">
        <p14:creationId xmlns:p14="http://schemas.microsoft.com/office/powerpoint/2010/main" val="34426394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393581" y="6569075"/>
            <a:ext cx="2133600" cy="365125"/>
          </a:xfrm>
        </p:spPr>
        <p:txBody>
          <a:bodyPr/>
          <a:lstStyle/>
          <a:p>
            <a:fld id="{65A6AB13-262E-4EC9-B0E0-C0E2FF7EE00A}" type="slidenum">
              <a:rPr lang="en-US" smtClean="0"/>
              <a:t>8</a:t>
            </a:fld>
            <a:endParaRPr lang="en-US" dirty="0"/>
          </a:p>
        </p:txBody>
      </p:sp>
      <p:pic>
        <p:nvPicPr>
          <p:cNvPr id="3" name="Picture 2" descr="C:\Users\segal\Desktop\ASC\Bundled Barrier Samples\Colored leaks\reduced size\ColoredBundledbarrier__0000_Lucio-0.85.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39331" y="2286000"/>
            <a:ext cx="1831645" cy="178308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940042" y="1606034"/>
            <a:ext cx="907492" cy="381000"/>
          </a:xfrm>
          <a:prstGeom prst="rect">
            <a:avLst/>
          </a:prstGeom>
          <a:noFill/>
        </p:spPr>
        <p:txBody>
          <a:bodyPr wrap="square" rtlCol="0">
            <a:spAutoFit/>
          </a:bodyPr>
          <a:lstStyle/>
          <a:p>
            <a:pPr algn="ctr"/>
            <a:r>
              <a:rPr lang="en-US" dirty="0"/>
              <a:t>Lucio</a:t>
            </a:r>
          </a:p>
        </p:txBody>
      </p:sp>
      <p:pic>
        <p:nvPicPr>
          <p:cNvPr id="6" name="Picture 3" descr="C:\Users\segal\Desktop\ASC\Bundled Barrier Samples\Colored leaks\reduced size\ColoredBundledbarrier__0001_Bernardo-0.85.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74918" y="2286000"/>
            <a:ext cx="1828091" cy="178308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126945" y="1641518"/>
            <a:ext cx="1257300" cy="369332"/>
          </a:xfrm>
          <a:prstGeom prst="rect">
            <a:avLst/>
          </a:prstGeom>
          <a:noFill/>
        </p:spPr>
        <p:txBody>
          <a:bodyPr wrap="square" rtlCol="0">
            <a:spAutoFit/>
          </a:bodyPr>
          <a:lstStyle/>
          <a:p>
            <a:pPr algn="ctr"/>
            <a:r>
              <a:rPr lang="en-US" dirty="0"/>
              <a:t>Bernardo</a:t>
            </a:r>
          </a:p>
        </p:txBody>
      </p:sp>
      <p:pic>
        <p:nvPicPr>
          <p:cNvPr id="8" name="Picture 4" descr="C:\Users\segal\Desktop\ASC\Bundled Barrier Samples\Colored leaks\reduced size\ColoredBundledbarrier__0002_Bernardo-2-0.85.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99544" y="2286000"/>
            <a:ext cx="1828001" cy="178308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943350" y="1656528"/>
            <a:ext cx="1257300" cy="369332"/>
          </a:xfrm>
          <a:prstGeom prst="rect">
            <a:avLst/>
          </a:prstGeom>
          <a:noFill/>
        </p:spPr>
        <p:txBody>
          <a:bodyPr wrap="square" rtlCol="0">
            <a:spAutoFit/>
          </a:bodyPr>
          <a:lstStyle/>
          <a:p>
            <a:pPr algn="ctr"/>
            <a:r>
              <a:rPr lang="en-US" dirty="0"/>
              <a:t>Bernardo 2</a:t>
            </a:r>
          </a:p>
        </p:txBody>
      </p:sp>
      <p:pic>
        <p:nvPicPr>
          <p:cNvPr id="10" name="Picture 5" descr="C:\Users\segal\Desktop\ASC\Bundled Barrier Samples\Colored leaks\reduced size\ColoredBundledbarrier__0003_Luca-0.85.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172" y="2286000"/>
            <a:ext cx="1821165" cy="178308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470872" y="1606034"/>
            <a:ext cx="914400" cy="369332"/>
          </a:xfrm>
          <a:prstGeom prst="rect">
            <a:avLst/>
          </a:prstGeom>
          <a:noFill/>
        </p:spPr>
        <p:txBody>
          <a:bodyPr wrap="square" rtlCol="0">
            <a:spAutoFit/>
          </a:bodyPr>
          <a:lstStyle/>
          <a:p>
            <a:pPr algn="ctr"/>
            <a:r>
              <a:rPr lang="en-US" dirty="0"/>
              <a:t>Luca</a:t>
            </a:r>
          </a:p>
        </p:txBody>
      </p:sp>
      <p:pic>
        <p:nvPicPr>
          <p:cNvPr id="12" name="Picture 6" descr="C:\Users\segal\Desktop\ASC\Bundled Barrier Samples\Colored leaks\reduced size\ColoredBundledbarrier__0004_Luca-0.7.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444" y="4463951"/>
            <a:ext cx="1827257" cy="178308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7" descr="C:\Users\segal\Desktop\ASC\Bundled Barrier Samples\Colored leaks\reduced size\ColoredBundledbarrier__0005_Lucio-0.7.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86400" y="4463951"/>
            <a:ext cx="1814777" cy="17830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C:\Users\segal\Desktop\ASC\Bundled Barrier Samples\Colored leaks\reduced size\ColoredBundledbarrier__0007_Bernardo-0.7.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53591" y="4463951"/>
            <a:ext cx="1804009" cy="178308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9" descr="C:\Users\segal\Desktop\ASC\Bundled Barrier Samples\Colored leaks\reduced size\ColoredBundledbarrier__0008_Bernardo-2-0.7.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57600" y="4463951"/>
            <a:ext cx="1824937" cy="17830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C:\Users\segal\Desktop\ASC\Bundled Barrier Samples\Colored leaks\reduced size\ColoredBundledbarrier__0006_Bernd-0.7.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315200" y="4463951"/>
            <a:ext cx="1811130" cy="1783080"/>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Connector 16"/>
          <p:cNvCxnSpPr/>
          <p:nvPr/>
        </p:nvCxnSpPr>
        <p:spPr>
          <a:xfrm>
            <a:off x="0" y="2022073"/>
            <a:ext cx="9144000" cy="0"/>
          </a:xfrm>
          <a:prstGeom prst="line">
            <a:avLst/>
          </a:prstGeom>
        </p:spPr>
        <p:style>
          <a:lnRef idx="2">
            <a:schemeClr val="dk1"/>
          </a:lnRef>
          <a:fillRef idx="0">
            <a:schemeClr val="dk1"/>
          </a:fillRef>
          <a:effectRef idx="1">
            <a:schemeClr val="dk1"/>
          </a:effectRef>
          <a:fontRef idx="minor">
            <a:schemeClr val="tx1"/>
          </a:fontRef>
        </p:style>
      </p:cxnSp>
      <p:sp>
        <p:nvSpPr>
          <p:cNvPr id="18" name="TextBox 17"/>
          <p:cNvSpPr txBox="1"/>
          <p:nvPr/>
        </p:nvSpPr>
        <p:spPr>
          <a:xfrm>
            <a:off x="-76200" y="1992868"/>
            <a:ext cx="1066800" cy="369332"/>
          </a:xfrm>
          <a:prstGeom prst="rect">
            <a:avLst/>
          </a:prstGeom>
          <a:noFill/>
        </p:spPr>
        <p:txBody>
          <a:bodyPr wrap="square" rtlCol="0">
            <a:spAutoFit/>
          </a:bodyPr>
          <a:lstStyle/>
          <a:p>
            <a:r>
              <a:rPr lang="en-US" dirty="0"/>
              <a:t>0.85 mm</a:t>
            </a:r>
          </a:p>
        </p:txBody>
      </p:sp>
      <p:sp>
        <p:nvSpPr>
          <p:cNvPr id="20" name="TextBox 19"/>
          <p:cNvSpPr txBox="1"/>
          <p:nvPr/>
        </p:nvSpPr>
        <p:spPr>
          <a:xfrm>
            <a:off x="0" y="533400"/>
            <a:ext cx="6858000" cy="646331"/>
          </a:xfrm>
          <a:prstGeom prst="rect">
            <a:avLst/>
          </a:prstGeom>
          <a:noFill/>
        </p:spPr>
        <p:txBody>
          <a:bodyPr wrap="square" rtlCol="0">
            <a:spAutoFit/>
          </a:bodyPr>
          <a:lstStyle/>
          <a:p>
            <a:pPr marL="285750" indent="-285750">
              <a:buFont typeface="Arial" panose="020B0604020202020204" pitchFamily="34" charset="0"/>
              <a:buChar char="•"/>
            </a:pPr>
            <a:r>
              <a:rPr lang="en-US" b="1" dirty="0" smtClean="0">
                <a:solidFill>
                  <a:srgbClr val="FFC000"/>
                </a:solidFill>
              </a:rPr>
              <a:t>A15 </a:t>
            </a:r>
            <a:r>
              <a:rPr lang="en-US" b="1" dirty="0">
                <a:solidFill>
                  <a:srgbClr val="FFC000"/>
                </a:solidFill>
              </a:rPr>
              <a:t>in contact with </a:t>
            </a:r>
            <a:r>
              <a:rPr lang="en-US" b="1" dirty="0" smtClean="0">
                <a:solidFill>
                  <a:srgbClr val="FFC000"/>
                </a:solidFill>
              </a:rPr>
              <a:t>Cu</a:t>
            </a:r>
          </a:p>
          <a:p>
            <a:pPr marL="285750" indent="-285750">
              <a:buFont typeface="Arial" panose="020B0604020202020204" pitchFamily="34" charset="0"/>
              <a:buChar char="•"/>
            </a:pPr>
            <a:r>
              <a:rPr lang="en-US" b="1" dirty="0" smtClean="0">
                <a:solidFill>
                  <a:srgbClr val="FF0000"/>
                </a:solidFill>
              </a:rPr>
              <a:t>Kirkendall void, indicating a major Sn leak to the Cu, also appears</a:t>
            </a:r>
            <a:endParaRPr lang="en-US" b="1" dirty="0">
              <a:solidFill>
                <a:srgbClr val="FF0000"/>
              </a:solidFill>
            </a:endParaRPr>
          </a:p>
        </p:txBody>
      </p:sp>
      <p:sp>
        <p:nvSpPr>
          <p:cNvPr id="21" name="TextBox 20"/>
          <p:cNvSpPr txBox="1"/>
          <p:nvPr/>
        </p:nvSpPr>
        <p:spPr>
          <a:xfrm>
            <a:off x="0" y="2275"/>
            <a:ext cx="9144000" cy="584775"/>
          </a:xfrm>
          <a:prstGeom prst="rect">
            <a:avLst/>
          </a:prstGeom>
          <a:noFill/>
        </p:spPr>
        <p:txBody>
          <a:bodyPr wrap="square" rtlCol="0">
            <a:spAutoFit/>
          </a:bodyPr>
          <a:lstStyle/>
          <a:p>
            <a:pPr algn="ctr"/>
            <a:r>
              <a:rPr lang="en-US" sz="3200" dirty="0" smtClean="0"/>
              <a:t>Wire architecture strongly effects filament integrity</a:t>
            </a:r>
            <a:endParaRPr lang="en-US" sz="3200" dirty="0"/>
          </a:p>
        </p:txBody>
      </p:sp>
      <p:sp>
        <p:nvSpPr>
          <p:cNvPr id="22" name="TextBox 21"/>
          <p:cNvSpPr txBox="1"/>
          <p:nvPr/>
        </p:nvSpPr>
        <p:spPr>
          <a:xfrm>
            <a:off x="7772554" y="1641073"/>
            <a:ext cx="907492" cy="381000"/>
          </a:xfrm>
          <a:prstGeom prst="rect">
            <a:avLst/>
          </a:prstGeom>
          <a:noFill/>
        </p:spPr>
        <p:txBody>
          <a:bodyPr wrap="square" rtlCol="0">
            <a:spAutoFit/>
          </a:bodyPr>
          <a:lstStyle/>
          <a:p>
            <a:pPr algn="ctr"/>
            <a:r>
              <a:rPr lang="en-US" dirty="0" smtClean="0"/>
              <a:t>Bernd</a:t>
            </a:r>
            <a:endParaRPr lang="en-US" dirty="0"/>
          </a:p>
        </p:txBody>
      </p:sp>
      <p:sp>
        <p:nvSpPr>
          <p:cNvPr id="23" name="Rectangle 22"/>
          <p:cNvSpPr/>
          <p:nvPr/>
        </p:nvSpPr>
        <p:spPr>
          <a:xfrm>
            <a:off x="0" y="4420136"/>
            <a:ext cx="1841701" cy="179451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a:off x="7326271" y="4431566"/>
            <a:ext cx="1800059" cy="184499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p:cNvSpPr txBox="1"/>
          <p:nvPr/>
        </p:nvSpPr>
        <p:spPr>
          <a:xfrm>
            <a:off x="231408" y="4125397"/>
            <a:ext cx="1298004" cy="338554"/>
          </a:xfrm>
          <a:prstGeom prst="rect">
            <a:avLst/>
          </a:prstGeom>
          <a:noFill/>
        </p:spPr>
        <p:txBody>
          <a:bodyPr wrap="square" rtlCol="0">
            <a:spAutoFit/>
          </a:bodyPr>
          <a:lstStyle/>
          <a:p>
            <a:r>
              <a:rPr lang="en-US" sz="1600" dirty="0" smtClean="0">
                <a:solidFill>
                  <a:srgbClr val="00B050"/>
                </a:solidFill>
              </a:rPr>
              <a:t>Best J</a:t>
            </a:r>
            <a:r>
              <a:rPr lang="en-US" sz="1600" baseline="-25000" dirty="0" smtClean="0">
                <a:solidFill>
                  <a:srgbClr val="00B050"/>
                </a:solidFill>
              </a:rPr>
              <a:t>c</a:t>
            </a:r>
            <a:r>
              <a:rPr lang="en-US" sz="1600" dirty="0" smtClean="0">
                <a:solidFill>
                  <a:srgbClr val="00B050"/>
                </a:solidFill>
              </a:rPr>
              <a:t> 2658*</a:t>
            </a:r>
            <a:endParaRPr lang="en-US" sz="1600" baseline="-25000" dirty="0">
              <a:solidFill>
                <a:srgbClr val="00B050"/>
              </a:solidFill>
            </a:endParaRPr>
          </a:p>
        </p:txBody>
      </p:sp>
      <p:sp>
        <p:nvSpPr>
          <p:cNvPr id="26" name="TextBox 25"/>
          <p:cNvSpPr txBox="1"/>
          <p:nvPr/>
        </p:nvSpPr>
        <p:spPr>
          <a:xfrm>
            <a:off x="7396285" y="4075163"/>
            <a:ext cx="2153729" cy="338554"/>
          </a:xfrm>
          <a:prstGeom prst="rect">
            <a:avLst/>
          </a:prstGeom>
          <a:noFill/>
        </p:spPr>
        <p:txBody>
          <a:bodyPr wrap="square" rtlCol="0">
            <a:spAutoFit/>
          </a:bodyPr>
          <a:lstStyle/>
          <a:p>
            <a:pPr algn="ctr"/>
            <a:r>
              <a:rPr lang="en-US" sz="1600" dirty="0">
                <a:solidFill>
                  <a:srgbClr val="FF0000"/>
                </a:solidFill>
              </a:rPr>
              <a:t>W</a:t>
            </a:r>
            <a:r>
              <a:rPr lang="en-US" sz="1600" dirty="0" smtClean="0">
                <a:solidFill>
                  <a:srgbClr val="FF0000"/>
                </a:solidFill>
              </a:rPr>
              <a:t>orst J</a:t>
            </a:r>
            <a:r>
              <a:rPr lang="en-US" sz="1600" baseline="-25000" dirty="0" smtClean="0">
                <a:solidFill>
                  <a:srgbClr val="FF0000"/>
                </a:solidFill>
              </a:rPr>
              <a:t>c</a:t>
            </a:r>
            <a:r>
              <a:rPr lang="en-US" sz="1600" dirty="0" smtClean="0">
                <a:solidFill>
                  <a:srgbClr val="FF0000"/>
                </a:solidFill>
              </a:rPr>
              <a:t> 2310</a:t>
            </a:r>
            <a:endParaRPr lang="en-US" sz="1600" baseline="30000" dirty="0">
              <a:solidFill>
                <a:srgbClr val="FF0000"/>
              </a:solidFill>
            </a:endParaRPr>
          </a:p>
        </p:txBody>
      </p:sp>
      <p:sp>
        <p:nvSpPr>
          <p:cNvPr id="27" name="TextBox 26"/>
          <p:cNvSpPr txBox="1"/>
          <p:nvPr/>
        </p:nvSpPr>
        <p:spPr>
          <a:xfrm>
            <a:off x="7077023" y="3715338"/>
            <a:ext cx="2143177" cy="369332"/>
          </a:xfrm>
          <a:prstGeom prst="rect">
            <a:avLst/>
          </a:prstGeom>
          <a:noFill/>
        </p:spPr>
        <p:txBody>
          <a:bodyPr wrap="square" rtlCol="0">
            <a:spAutoFit/>
          </a:bodyPr>
          <a:lstStyle/>
          <a:p>
            <a:r>
              <a:rPr lang="en-US" dirty="0" smtClean="0"/>
              <a:t>*J</a:t>
            </a:r>
            <a:r>
              <a:rPr lang="en-US" baseline="-25000" dirty="0" smtClean="0"/>
              <a:t>c</a:t>
            </a:r>
            <a:r>
              <a:rPr lang="en-US" dirty="0" smtClean="0"/>
              <a:t> (12T,4.2K) A/mm</a:t>
            </a:r>
            <a:r>
              <a:rPr lang="en-US" baseline="30000" dirty="0" smtClean="0"/>
              <a:t>2</a:t>
            </a:r>
            <a:endParaRPr lang="en-US" baseline="30000" dirty="0"/>
          </a:p>
        </p:txBody>
      </p:sp>
      <p:sp>
        <p:nvSpPr>
          <p:cNvPr id="28" name="TextBox 27"/>
          <p:cNvSpPr txBox="1"/>
          <p:nvPr/>
        </p:nvSpPr>
        <p:spPr>
          <a:xfrm>
            <a:off x="5427544" y="1307068"/>
            <a:ext cx="1873633" cy="369332"/>
          </a:xfrm>
          <a:prstGeom prst="rect">
            <a:avLst/>
          </a:prstGeom>
          <a:noFill/>
          <a:ln>
            <a:solidFill>
              <a:schemeClr val="tx1"/>
            </a:solidFill>
          </a:ln>
        </p:spPr>
        <p:txBody>
          <a:bodyPr wrap="square" rtlCol="0" anchor="t">
            <a:spAutoFit/>
          </a:bodyPr>
          <a:lstStyle/>
          <a:p>
            <a:pPr algn="ctr"/>
            <a:r>
              <a:rPr lang="en-US" dirty="0" smtClean="0"/>
              <a:t>High Sn</a:t>
            </a:r>
            <a:endParaRPr lang="en-US" dirty="0"/>
          </a:p>
        </p:txBody>
      </p:sp>
      <p:sp>
        <p:nvSpPr>
          <p:cNvPr id="29" name="TextBox 28"/>
          <p:cNvSpPr txBox="1"/>
          <p:nvPr/>
        </p:nvSpPr>
        <p:spPr>
          <a:xfrm>
            <a:off x="7313429" y="1307068"/>
            <a:ext cx="1830571" cy="369332"/>
          </a:xfrm>
          <a:prstGeom prst="rect">
            <a:avLst/>
          </a:prstGeom>
          <a:noFill/>
          <a:ln>
            <a:solidFill>
              <a:schemeClr val="tx1"/>
            </a:solidFill>
          </a:ln>
        </p:spPr>
        <p:txBody>
          <a:bodyPr wrap="square" rtlCol="0" anchor="t">
            <a:spAutoFit/>
          </a:bodyPr>
          <a:lstStyle/>
          <a:p>
            <a:pPr algn="ctr"/>
            <a:r>
              <a:rPr lang="en-US" dirty="0" smtClean="0"/>
              <a:t>Very High Sn</a:t>
            </a:r>
            <a:endParaRPr lang="en-US" dirty="0"/>
          </a:p>
        </p:txBody>
      </p:sp>
      <p:sp>
        <p:nvSpPr>
          <p:cNvPr id="19" name="TextBox 18"/>
          <p:cNvSpPr txBox="1"/>
          <p:nvPr/>
        </p:nvSpPr>
        <p:spPr>
          <a:xfrm>
            <a:off x="-30172" y="6247031"/>
            <a:ext cx="1066800" cy="369332"/>
          </a:xfrm>
          <a:prstGeom prst="rect">
            <a:avLst/>
          </a:prstGeom>
          <a:noFill/>
        </p:spPr>
        <p:txBody>
          <a:bodyPr wrap="square" rtlCol="0">
            <a:spAutoFit/>
          </a:bodyPr>
          <a:lstStyle/>
          <a:p>
            <a:r>
              <a:rPr lang="en-US" dirty="0"/>
              <a:t>0.7 mm</a:t>
            </a:r>
          </a:p>
        </p:txBody>
      </p:sp>
      <p:sp>
        <p:nvSpPr>
          <p:cNvPr id="30" name="TextBox 29"/>
          <p:cNvSpPr txBox="1"/>
          <p:nvPr/>
        </p:nvSpPr>
        <p:spPr>
          <a:xfrm>
            <a:off x="-30172" y="1307068"/>
            <a:ext cx="5443547" cy="369332"/>
          </a:xfrm>
          <a:prstGeom prst="rect">
            <a:avLst/>
          </a:prstGeom>
          <a:noFill/>
          <a:ln>
            <a:solidFill>
              <a:schemeClr val="tx1"/>
            </a:solidFill>
          </a:ln>
        </p:spPr>
        <p:txBody>
          <a:bodyPr wrap="square" rtlCol="0" anchor="t">
            <a:spAutoFit/>
          </a:bodyPr>
          <a:lstStyle/>
          <a:p>
            <a:pPr algn="ctr"/>
            <a:r>
              <a:rPr lang="en-US" dirty="0" smtClean="0"/>
              <a:t>Med Sn</a:t>
            </a:r>
            <a:endParaRPr lang="en-US" dirty="0"/>
          </a:p>
        </p:txBody>
      </p:sp>
      <p:pic>
        <p:nvPicPr>
          <p:cNvPr id="31" name="Picture 3"/>
          <p:cNvPicPr>
            <a:picLocks noChangeAspect="1" noChangeArrowheads="1"/>
          </p:cNvPicPr>
          <p:nvPr/>
        </p:nvPicPr>
        <p:blipFill rotWithShape="1">
          <a:blip r:embed="rId11">
            <a:extLst>
              <a:ext uri="{28A0092B-C50C-407E-A947-70E740481C1C}">
                <a14:useLocalDpi xmlns:a14="http://schemas.microsoft.com/office/drawing/2010/main" val="0"/>
              </a:ext>
            </a:extLst>
          </a:blip>
          <a:srcRect l="6527" b="11111"/>
          <a:stretch/>
        </p:blipFill>
        <p:spPr bwMode="auto">
          <a:xfrm>
            <a:off x="9227456" y="4232527"/>
            <a:ext cx="1371600" cy="1270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220200" y="2416427"/>
            <a:ext cx="1371599" cy="1541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5"/>
          <p:cNvPicPr>
            <a:picLocks noChangeAspect="1" noChangeArrowheads="1"/>
          </p:cNvPicPr>
          <p:nvPr/>
        </p:nvPicPr>
        <p:blipFill rotWithShape="1">
          <a:blip r:embed="rId13">
            <a:extLst>
              <a:ext uri="{28A0092B-C50C-407E-A947-70E740481C1C}">
                <a14:useLocalDpi xmlns:a14="http://schemas.microsoft.com/office/drawing/2010/main" val="0"/>
              </a:ext>
            </a:extLst>
          </a:blip>
          <a:srcRect t="5953" r="5502"/>
          <a:stretch/>
        </p:blipFill>
        <p:spPr bwMode="auto">
          <a:xfrm>
            <a:off x="9220200" y="709183"/>
            <a:ext cx="1371600" cy="1338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TextBox 33"/>
          <p:cNvSpPr txBox="1"/>
          <p:nvPr/>
        </p:nvSpPr>
        <p:spPr>
          <a:xfrm>
            <a:off x="10591799" y="3207260"/>
            <a:ext cx="1541350" cy="738664"/>
          </a:xfrm>
          <a:prstGeom prst="rect">
            <a:avLst/>
          </a:prstGeom>
          <a:noFill/>
        </p:spPr>
        <p:txBody>
          <a:bodyPr wrap="square" rtlCol="0">
            <a:spAutoFit/>
          </a:bodyPr>
          <a:lstStyle/>
          <a:p>
            <a:r>
              <a:rPr lang="en-US" sz="1400" dirty="0" smtClean="0"/>
              <a:t>Breached: </a:t>
            </a:r>
          </a:p>
          <a:p>
            <a:r>
              <a:rPr lang="en-US" sz="1400" dirty="0" smtClean="0"/>
              <a:t>-A15 contacts Cu</a:t>
            </a:r>
          </a:p>
          <a:p>
            <a:r>
              <a:rPr lang="en-US" sz="1400" dirty="0" smtClean="0"/>
              <a:t>-Sn leaks out</a:t>
            </a:r>
            <a:endParaRPr lang="en-US" sz="1400" dirty="0"/>
          </a:p>
        </p:txBody>
      </p:sp>
      <p:sp>
        <p:nvSpPr>
          <p:cNvPr id="35" name="TextBox 34"/>
          <p:cNvSpPr txBox="1"/>
          <p:nvPr/>
        </p:nvSpPr>
        <p:spPr>
          <a:xfrm>
            <a:off x="10591799" y="4400588"/>
            <a:ext cx="1371600" cy="738664"/>
          </a:xfrm>
          <a:prstGeom prst="rect">
            <a:avLst/>
          </a:prstGeom>
          <a:noFill/>
        </p:spPr>
        <p:txBody>
          <a:bodyPr wrap="square" rtlCol="0">
            <a:spAutoFit/>
          </a:bodyPr>
          <a:lstStyle/>
          <a:p>
            <a:r>
              <a:rPr lang="en-US" sz="1400" dirty="0" smtClean="0"/>
              <a:t>Breached: </a:t>
            </a:r>
          </a:p>
          <a:p>
            <a:r>
              <a:rPr lang="en-US" sz="1400" dirty="0" smtClean="0"/>
              <a:t>-Kirkendall void</a:t>
            </a:r>
          </a:p>
          <a:p>
            <a:r>
              <a:rPr lang="en-US" sz="1400" dirty="0" smtClean="0"/>
              <a:t>-severe Sn leak</a:t>
            </a:r>
            <a:endParaRPr lang="en-US" sz="1400" dirty="0"/>
          </a:p>
        </p:txBody>
      </p:sp>
      <p:sp>
        <p:nvSpPr>
          <p:cNvPr id="36" name="TextBox 35"/>
          <p:cNvSpPr txBox="1"/>
          <p:nvPr/>
        </p:nvSpPr>
        <p:spPr>
          <a:xfrm>
            <a:off x="10591799" y="709183"/>
            <a:ext cx="1541350" cy="523220"/>
          </a:xfrm>
          <a:prstGeom prst="rect">
            <a:avLst/>
          </a:prstGeom>
          <a:noFill/>
        </p:spPr>
        <p:txBody>
          <a:bodyPr wrap="square" rtlCol="0">
            <a:spAutoFit/>
          </a:bodyPr>
          <a:lstStyle/>
          <a:p>
            <a:r>
              <a:rPr lang="en-US" sz="1400" dirty="0" smtClean="0"/>
              <a:t>Unbreached: fully continuous barrier</a:t>
            </a:r>
          </a:p>
        </p:txBody>
      </p:sp>
      <p:sp>
        <p:nvSpPr>
          <p:cNvPr id="37" name="TextBox 36"/>
          <p:cNvSpPr txBox="1"/>
          <p:nvPr/>
        </p:nvSpPr>
        <p:spPr>
          <a:xfrm>
            <a:off x="9237549" y="311660"/>
            <a:ext cx="2895600" cy="369332"/>
          </a:xfrm>
          <a:prstGeom prst="rect">
            <a:avLst/>
          </a:prstGeom>
          <a:noFill/>
        </p:spPr>
        <p:txBody>
          <a:bodyPr wrap="square" rtlCol="0">
            <a:spAutoFit/>
          </a:bodyPr>
          <a:lstStyle/>
          <a:p>
            <a:r>
              <a:rPr lang="en-US" dirty="0" smtClean="0"/>
              <a:t>3 types of filaments</a:t>
            </a:r>
            <a:endParaRPr lang="en-US" dirty="0"/>
          </a:p>
        </p:txBody>
      </p:sp>
      <p:sp>
        <p:nvSpPr>
          <p:cNvPr id="38" name="Oval 37"/>
          <p:cNvSpPr/>
          <p:nvPr/>
        </p:nvSpPr>
        <p:spPr>
          <a:xfrm>
            <a:off x="9220199" y="4799099"/>
            <a:ext cx="32215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38"/>
          <p:cNvSpPr/>
          <p:nvPr/>
        </p:nvSpPr>
        <p:spPr>
          <a:xfrm>
            <a:off x="9240385" y="2740961"/>
            <a:ext cx="322150" cy="5334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605734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A6AB13-262E-4EC9-B0E0-C0E2FF7EE00A}" type="slidenum">
              <a:rPr lang="en-US" smtClean="0"/>
              <a:t>9</a:t>
            </a:fld>
            <a:endParaRPr lang="en-US" dirty="0"/>
          </a:p>
        </p:txBody>
      </p:sp>
      <p:pic>
        <p:nvPicPr>
          <p:cNvPr id="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812" y="5467646"/>
            <a:ext cx="93345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9645" y="5456928"/>
            <a:ext cx="944563" cy="92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7" name="Chart 6"/>
          <p:cNvGraphicFramePr>
            <a:graphicFrameLocks/>
          </p:cNvGraphicFramePr>
          <p:nvPr>
            <p:extLst>
              <p:ext uri="{D42A27DB-BD31-4B8C-83A1-F6EECF244321}">
                <p14:modId xmlns:p14="http://schemas.microsoft.com/office/powerpoint/2010/main" val="3546226709"/>
              </p:ext>
            </p:extLst>
          </p:nvPr>
        </p:nvGraphicFramePr>
        <p:xfrm>
          <a:off x="543226" y="1589420"/>
          <a:ext cx="3276600" cy="2926080"/>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p:cNvSpPr txBox="1"/>
          <p:nvPr/>
        </p:nvSpPr>
        <p:spPr>
          <a:xfrm>
            <a:off x="1003338" y="1742451"/>
            <a:ext cx="1956341" cy="338554"/>
          </a:xfrm>
          <a:prstGeom prst="rect">
            <a:avLst/>
          </a:prstGeom>
          <a:noFill/>
        </p:spPr>
        <p:txBody>
          <a:bodyPr wrap="square" rtlCol="0">
            <a:spAutoFit/>
          </a:bodyPr>
          <a:lstStyle/>
          <a:p>
            <a:r>
              <a:rPr lang="en-US" sz="1600" b="1" dirty="0" smtClean="0">
                <a:solidFill>
                  <a:schemeClr val="accent3"/>
                </a:solidFill>
              </a:rPr>
              <a:t>8 filaments &gt; 3%</a:t>
            </a:r>
            <a:endParaRPr lang="en-US" sz="1600" b="1" dirty="0">
              <a:solidFill>
                <a:schemeClr val="accent3"/>
              </a:solidFill>
            </a:endParaRPr>
          </a:p>
        </p:txBody>
      </p:sp>
      <p:sp>
        <p:nvSpPr>
          <p:cNvPr id="9" name="TextBox 8"/>
          <p:cNvSpPr txBox="1"/>
          <p:nvPr/>
        </p:nvSpPr>
        <p:spPr>
          <a:xfrm>
            <a:off x="3480038" y="5181600"/>
            <a:ext cx="885371" cy="369332"/>
          </a:xfrm>
          <a:prstGeom prst="rect">
            <a:avLst/>
          </a:prstGeom>
          <a:noFill/>
        </p:spPr>
        <p:txBody>
          <a:bodyPr wrap="square" rtlCol="0">
            <a:spAutoFit/>
          </a:bodyPr>
          <a:lstStyle/>
          <a:p>
            <a:pPr algn="ctr"/>
            <a:r>
              <a:rPr lang="en-US" dirty="0" smtClean="0"/>
              <a:t>3.8%</a:t>
            </a:r>
          </a:p>
        </p:txBody>
      </p:sp>
      <p:sp>
        <p:nvSpPr>
          <p:cNvPr id="10" name="TextBox 9"/>
          <p:cNvSpPr txBox="1"/>
          <p:nvPr/>
        </p:nvSpPr>
        <p:spPr>
          <a:xfrm>
            <a:off x="2362200" y="5181600"/>
            <a:ext cx="1001486" cy="369332"/>
          </a:xfrm>
          <a:prstGeom prst="rect">
            <a:avLst/>
          </a:prstGeom>
          <a:noFill/>
        </p:spPr>
        <p:txBody>
          <a:bodyPr wrap="square" rtlCol="0">
            <a:spAutoFit/>
          </a:bodyPr>
          <a:lstStyle/>
          <a:p>
            <a:pPr algn="ctr"/>
            <a:r>
              <a:rPr lang="en-US" dirty="0" smtClean="0"/>
              <a:t>3.8%</a:t>
            </a:r>
          </a:p>
        </p:txBody>
      </p:sp>
      <p:sp>
        <p:nvSpPr>
          <p:cNvPr id="11" name="TextBox 10"/>
          <p:cNvSpPr txBox="1"/>
          <p:nvPr/>
        </p:nvSpPr>
        <p:spPr>
          <a:xfrm>
            <a:off x="4448319" y="5181600"/>
            <a:ext cx="878116" cy="369332"/>
          </a:xfrm>
          <a:prstGeom prst="rect">
            <a:avLst/>
          </a:prstGeom>
          <a:noFill/>
        </p:spPr>
        <p:txBody>
          <a:bodyPr wrap="square" rtlCol="0">
            <a:spAutoFit/>
          </a:bodyPr>
          <a:lstStyle/>
          <a:p>
            <a:pPr algn="ctr"/>
            <a:r>
              <a:rPr lang="en-US" dirty="0" smtClean="0"/>
              <a:t>3.6%</a:t>
            </a:r>
          </a:p>
        </p:txBody>
      </p:sp>
      <p:sp>
        <p:nvSpPr>
          <p:cNvPr id="12" name="TextBox 11"/>
          <p:cNvSpPr txBox="1"/>
          <p:nvPr/>
        </p:nvSpPr>
        <p:spPr>
          <a:xfrm>
            <a:off x="5351156" y="5181600"/>
            <a:ext cx="998619" cy="369332"/>
          </a:xfrm>
          <a:prstGeom prst="rect">
            <a:avLst/>
          </a:prstGeom>
          <a:noFill/>
        </p:spPr>
        <p:txBody>
          <a:bodyPr wrap="square" rtlCol="0">
            <a:spAutoFit/>
          </a:bodyPr>
          <a:lstStyle/>
          <a:p>
            <a:pPr algn="ctr"/>
            <a:r>
              <a:rPr lang="en-US" dirty="0" smtClean="0"/>
              <a:t>3.4%</a:t>
            </a:r>
          </a:p>
        </p:txBody>
      </p:sp>
      <p:sp>
        <p:nvSpPr>
          <p:cNvPr id="14" name="TextBox 13"/>
          <p:cNvSpPr txBox="1"/>
          <p:nvPr/>
        </p:nvSpPr>
        <p:spPr>
          <a:xfrm>
            <a:off x="1398997" y="5181600"/>
            <a:ext cx="943429" cy="369332"/>
          </a:xfrm>
          <a:prstGeom prst="rect">
            <a:avLst/>
          </a:prstGeom>
          <a:noFill/>
        </p:spPr>
        <p:txBody>
          <a:bodyPr wrap="square" rtlCol="0">
            <a:spAutoFit/>
          </a:bodyPr>
          <a:lstStyle/>
          <a:p>
            <a:pPr algn="ctr"/>
            <a:r>
              <a:rPr lang="en-US" dirty="0" smtClean="0"/>
              <a:t>4.2%</a:t>
            </a:r>
          </a:p>
        </p:txBody>
      </p:sp>
      <p:sp>
        <p:nvSpPr>
          <p:cNvPr id="15" name="Oval 14"/>
          <p:cNvSpPr/>
          <p:nvPr/>
        </p:nvSpPr>
        <p:spPr>
          <a:xfrm rot="19432291">
            <a:off x="1592655" y="5555727"/>
            <a:ext cx="585157" cy="728627"/>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rot="19432291">
            <a:off x="1592638" y="5484028"/>
            <a:ext cx="660092" cy="854828"/>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p:cNvCxnSpPr>
            <a:stCxn id="15" idx="0"/>
            <a:endCxn id="15" idx="4"/>
          </p:cNvCxnSpPr>
          <p:nvPr/>
        </p:nvCxnSpPr>
        <p:spPr>
          <a:xfrm>
            <a:off x="1670435" y="5625785"/>
            <a:ext cx="429597" cy="58851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15" idx="6"/>
            <a:endCxn id="16" idx="2"/>
          </p:cNvCxnSpPr>
          <p:nvPr/>
        </p:nvCxnSpPr>
        <p:spPr>
          <a:xfrm flipH="1">
            <a:off x="1656107" y="5747537"/>
            <a:ext cx="465442" cy="358499"/>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1862373" y="5903926"/>
            <a:ext cx="45719" cy="4571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0" name="Straight Connector 19"/>
          <p:cNvCxnSpPr>
            <a:stCxn id="16" idx="0"/>
            <a:endCxn id="16" idx="4"/>
          </p:cNvCxnSpPr>
          <p:nvPr/>
        </p:nvCxnSpPr>
        <p:spPr>
          <a:xfrm>
            <a:off x="1670682" y="5566221"/>
            <a:ext cx="504004" cy="690442"/>
          </a:xfrm>
          <a:prstGeom prst="line">
            <a:avLst/>
          </a:prstGeom>
          <a:ln>
            <a:solidFill>
              <a:srgbClr val="FFC000"/>
            </a:solidFill>
          </a:ln>
        </p:spPr>
        <p:style>
          <a:lnRef idx="1">
            <a:schemeClr val="dk1"/>
          </a:lnRef>
          <a:fillRef idx="0">
            <a:schemeClr val="dk1"/>
          </a:fillRef>
          <a:effectRef idx="0">
            <a:schemeClr val="dk1"/>
          </a:effectRef>
          <a:fontRef idx="minor">
            <a:schemeClr val="tx1"/>
          </a:fontRef>
        </p:style>
      </p:cxnSp>
      <p:cxnSp>
        <p:nvCxnSpPr>
          <p:cNvPr id="21" name="Straight Connector 20"/>
          <p:cNvCxnSpPr>
            <a:stCxn id="16" idx="6"/>
            <a:endCxn id="16" idx="2"/>
          </p:cNvCxnSpPr>
          <p:nvPr/>
        </p:nvCxnSpPr>
        <p:spPr>
          <a:xfrm flipH="1">
            <a:off x="1656107" y="5716848"/>
            <a:ext cx="533154" cy="389188"/>
          </a:xfrm>
          <a:prstGeom prst="line">
            <a:avLst/>
          </a:prstGeom>
          <a:ln>
            <a:solidFill>
              <a:srgbClr val="FFC000"/>
            </a:solidFill>
          </a:ln>
        </p:spPr>
        <p:style>
          <a:lnRef idx="1">
            <a:schemeClr val="dk1"/>
          </a:lnRef>
          <a:fillRef idx="0">
            <a:schemeClr val="dk1"/>
          </a:fillRef>
          <a:effectRef idx="0">
            <a:schemeClr val="dk1"/>
          </a:effectRef>
          <a:fontRef idx="minor">
            <a:schemeClr val="tx1"/>
          </a:fontRef>
        </p:style>
      </p:cxnSp>
      <p:sp>
        <p:nvSpPr>
          <p:cNvPr id="22" name="Oval 21"/>
          <p:cNvSpPr/>
          <p:nvPr/>
        </p:nvSpPr>
        <p:spPr>
          <a:xfrm>
            <a:off x="1903585" y="5889327"/>
            <a:ext cx="45719" cy="4571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p:cNvSpPr txBox="1"/>
          <p:nvPr/>
        </p:nvSpPr>
        <p:spPr>
          <a:xfrm>
            <a:off x="364185" y="5181600"/>
            <a:ext cx="943429" cy="369332"/>
          </a:xfrm>
          <a:prstGeom prst="rect">
            <a:avLst/>
          </a:prstGeom>
          <a:noFill/>
        </p:spPr>
        <p:txBody>
          <a:bodyPr wrap="square" rtlCol="0">
            <a:spAutoFit/>
          </a:bodyPr>
          <a:lstStyle/>
          <a:p>
            <a:pPr algn="ctr"/>
            <a:r>
              <a:rPr lang="en-US" dirty="0" smtClean="0"/>
              <a:t>0.2%</a:t>
            </a:r>
          </a:p>
        </p:txBody>
      </p:sp>
      <p:sp>
        <p:nvSpPr>
          <p:cNvPr id="25" name="Oval 24"/>
          <p:cNvSpPr/>
          <p:nvPr/>
        </p:nvSpPr>
        <p:spPr>
          <a:xfrm>
            <a:off x="440195" y="5552212"/>
            <a:ext cx="809624" cy="759849"/>
          </a:xfrm>
          <a:prstGeom prst="ellipse">
            <a:avLst/>
          </a:prstGeom>
          <a:no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p:cNvSpPr/>
          <p:nvPr/>
        </p:nvSpPr>
        <p:spPr>
          <a:xfrm>
            <a:off x="483747" y="5591520"/>
            <a:ext cx="723899" cy="679394"/>
          </a:xfrm>
          <a:prstGeom prst="ellipse">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7" name="Straight Connector 26"/>
          <p:cNvCxnSpPr>
            <a:stCxn id="25" idx="0"/>
            <a:endCxn id="25" idx="4"/>
          </p:cNvCxnSpPr>
          <p:nvPr/>
        </p:nvCxnSpPr>
        <p:spPr>
          <a:xfrm>
            <a:off x="845007" y="5552212"/>
            <a:ext cx="0" cy="759849"/>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25" idx="2"/>
            <a:endCxn id="25" idx="6"/>
          </p:cNvCxnSpPr>
          <p:nvPr/>
        </p:nvCxnSpPr>
        <p:spPr>
          <a:xfrm>
            <a:off x="440195" y="5932137"/>
            <a:ext cx="809624"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
        <p:nvSpPr>
          <p:cNvPr id="29" name="Oval 28"/>
          <p:cNvSpPr/>
          <p:nvPr/>
        </p:nvSpPr>
        <p:spPr>
          <a:xfrm>
            <a:off x="822147" y="5908357"/>
            <a:ext cx="45719" cy="45719"/>
          </a:xfrm>
          <a:prstGeom prst="ellipse">
            <a:avLst/>
          </a:prstGeom>
          <a:solidFill>
            <a:srgbClr val="00B050"/>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p:cNvSpPr txBox="1"/>
          <p:nvPr/>
        </p:nvSpPr>
        <p:spPr>
          <a:xfrm>
            <a:off x="1318262" y="1345306"/>
            <a:ext cx="2537627" cy="369332"/>
          </a:xfrm>
          <a:prstGeom prst="rect">
            <a:avLst/>
          </a:prstGeom>
          <a:noFill/>
        </p:spPr>
        <p:txBody>
          <a:bodyPr wrap="square" rtlCol="0">
            <a:spAutoFit/>
          </a:bodyPr>
          <a:lstStyle/>
          <a:p>
            <a:pPr algn="r"/>
            <a:r>
              <a:rPr lang="en-US" dirty="0" smtClean="0"/>
              <a:t>Luca 0.7 mm</a:t>
            </a:r>
            <a:endParaRPr lang="en-US" dirty="0"/>
          </a:p>
        </p:txBody>
      </p:sp>
      <p:sp>
        <p:nvSpPr>
          <p:cNvPr id="32" name="TextBox 31"/>
          <p:cNvSpPr txBox="1"/>
          <p:nvPr/>
        </p:nvSpPr>
        <p:spPr>
          <a:xfrm>
            <a:off x="937970" y="4390329"/>
            <a:ext cx="2602995" cy="307777"/>
          </a:xfrm>
          <a:prstGeom prst="rect">
            <a:avLst/>
          </a:prstGeom>
          <a:noFill/>
        </p:spPr>
        <p:txBody>
          <a:bodyPr wrap="square" rtlCol="0">
            <a:spAutoFit/>
          </a:bodyPr>
          <a:lstStyle/>
          <a:p>
            <a:pPr algn="ctr"/>
            <a:r>
              <a:rPr lang="en-US" sz="1400" dirty="0" smtClean="0"/>
              <a:t>Distance from wire center (um)</a:t>
            </a:r>
            <a:endParaRPr lang="en-US" sz="1400" dirty="0"/>
          </a:p>
        </p:txBody>
      </p:sp>
      <p:pic>
        <p:nvPicPr>
          <p:cNvPr id="3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5467646"/>
            <a:ext cx="1011237"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65498" y="5462637"/>
            <a:ext cx="817563"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34999" y="5473996"/>
            <a:ext cx="1006475"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17900" y="5464188"/>
            <a:ext cx="9017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TextBox 36"/>
          <p:cNvSpPr txBox="1"/>
          <p:nvPr/>
        </p:nvSpPr>
        <p:spPr>
          <a:xfrm>
            <a:off x="385199" y="1345306"/>
            <a:ext cx="2272151" cy="338554"/>
          </a:xfrm>
          <a:prstGeom prst="rect">
            <a:avLst/>
          </a:prstGeom>
          <a:noFill/>
        </p:spPr>
        <p:txBody>
          <a:bodyPr wrap="square" rtlCol="0">
            <a:spAutoFit/>
          </a:bodyPr>
          <a:lstStyle/>
          <a:p>
            <a:r>
              <a:rPr lang="en-US" sz="1600" dirty="0" smtClean="0">
                <a:solidFill>
                  <a:srgbClr val="00B050"/>
                </a:solidFill>
              </a:rPr>
              <a:t>Best J</a:t>
            </a:r>
            <a:r>
              <a:rPr lang="en-US" sz="1600" baseline="-25000" dirty="0" smtClean="0">
                <a:solidFill>
                  <a:srgbClr val="00B050"/>
                </a:solidFill>
              </a:rPr>
              <a:t>c</a:t>
            </a:r>
            <a:r>
              <a:rPr lang="en-US" sz="1600" dirty="0" smtClean="0">
                <a:solidFill>
                  <a:srgbClr val="00B050"/>
                </a:solidFill>
              </a:rPr>
              <a:t> (12T,4.2K) 2658*</a:t>
            </a:r>
            <a:endParaRPr lang="en-US" sz="1600" baseline="-25000" dirty="0">
              <a:solidFill>
                <a:srgbClr val="00B050"/>
              </a:solidFill>
            </a:endParaRPr>
          </a:p>
        </p:txBody>
      </p:sp>
      <p:pic>
        <p:nvPicPr>
          <p:cNvPr id="38"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l="8162" t="19658" r="8890" b="7693"/>
          <a:stretch/>
        </p:blipFill>
        <p:spPr bwMode="auto">
          <a:xfrm>
            <a:off x="3977107" y="877578"/>
            <a:ext cx="4481093" cy="4176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 name="TextBox 38"/>
          <p:cNvSpPr txBox="1"/>
          <p:nvPr/>
        </p:nvSpPr>
        <p:spPr>
          <a:xfrm rot="16200000">
            <a:off x="-981216" y="2865602"/>
            <a:ext cx="2844466" cy="307777"/>
          </a:xfrm>
          <a:prstGeom prst="rect">
            <a:avLst/>
          </a:prstGeom>
          <a:noFill/>
        </p:spPr>
        <p:txBody>
          <a:bodyPr wrap="square" rtlCol="0">
            <a:spAutoFit/>
          </a:bodyPr>
          <a:lstStyle/>
          <a:p>
            <a:pPr algn="ctr"/>
            <a:r>
              <a:rPr lang="en-US" sz="1400" dirty="0" smtClean="0"/>
              <a:t>Normalized Centroid drift</a:t>
            </a:r>
            <a:endParaRPr lang="en-US" sz="1400" dirty="0"/>
          </a:p>
        </p:txBody>
      </p:sp>
      <p:sp>
        <p:nvSpPr>
          <p:cNvPr id="42" name="TextBox 41"/>
          <p:cNvSpPr txBox="1"/>
          <p:nvPr/>
        </p:nvSpPr>
        <p:spPr>
          <a:xfrm>
            <a:off x="0" y="0"/>
            <a:ext cx="9220200" cy="461665"/>
          </a:xfrm>
          <a:prstGeom prst="rect">
            <a:avLst/>
          </a:prstGeom>
          <a:noFill/>
        </p:spPr>
        <p:txBody>
          <a:bodyPr wrap="square" rtlCol="0">
            <a:spAutoFit/>
          </a:bodyPr>
          <a:lstStyle/>
          <a:p>
            <a:pPr algn="ctr"/>
            <a:r>
              <a:rPr lang="en-US" sz="2400" dirty="0" smtClean="0"/>
              <a:t>Centroid drift in bundle barrier wire is large contributor to Sn leaks</a:t>
            </a:r>
            <a:endParaRPr lang="en-US" sz="2400" dirty="0"/>
          </a:p>
        </p:txBody>
      </p:sp>
      <p:sp>
        <p:nvSpPr>
          <p:cNvPr id="43" name="Oval 42"/>
          <p:cNvSpPr/>
          <p:nvPr/>
        </p:nvSpPr>
        <p:spPr>
          <a:xfrm>
            <a:off x="2904489" y="2386337"/>
            <a:ext cx="127738" cy="1277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Oval 43"/>
          <p:cNvSpPr/>
          <p:nvPr/>
        </p:nvSpPr>
        <p:spPr>
          <a:xfrm>
            <a:off x="2998888" y="2595672"/>
            <a:ext cx="113030" cy="11303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75" name="Picture 3"/>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4423786" y="1277269"/>
            <a:ext cx="3413245" cy="3382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Oval 39"/>
          <p:cNvSpPr/>
          <p:nvPr/>
        </p:nvSpPr>
        <p:spPr>
          <a:xfrm>
            <a:off x="7133590" y="1940304"/>
            <a:ext cx="282306" cy="28230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Oval 40"/>
          <p:cNvSpPr/>
          <p:nvPr/>
        </p:nvSpPr>
        <p:spPr>
          <a:xfrm>
            <a:off x="6676389" y="4143376"/>
            <a:ext cx="267334" cy="2673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p:nvSpPr>
        <p:spPr>
          <a:xfrm>
            <a:off x="1374774" y="5257596"/>
            <a:ext cx="2105263" cy="116191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77" name="Picture 5"/>
          <p:cNvPicPr>
            <a:picLocks noChangeAspect="1" noChangeArrowheads="1"/>
          </p:cNvPicPr>
          <p:nvPr/>
        </p:nvPicPr>
        <p:blipFill rotWithShape="1">
          <a:blip r:embed="rId11">
            <a:extLst>
              <a:ext uri="{28A0092B-C50C-407E-A947-70E740481C1C}">
                <a14:useLocalDpi xmlns:a14="http://schemas.microsoft.com/office/drawing/2010/main" val="0"/>
              </a:ext>
            </a:extLst>
          </a:blip>
          <a:srcRect l="12287" t="1895"/>
          <a:stretch/>
        </p:blipFill>
        <p:spPr bwMode="auto">
          <a:xfrm>
            <a:off x="8101870" y="579771"/>
            <a:ext cx="1005344" cy="5011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6882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075"/>
                                        </p:tgtEl>
                                        <p:attrNameLst>
                                          <p:attrName>style.visibility</p:attrName>
                                        </p:attrNameLst>
                                      </p:cBhvr>
                                      <p:to>
                                        <p:strVal val="visible"/>
                                      </p:to>
                                    </p:set>
                                    <p:animEffect transition="in" filter="fade">
                                      <p:cBhvr>
                                        <p:cTn id="19" dur="1000"/>
                                        <p:tgtEl>
                                          <p:spTgt spid="3075"/>
                                        </p:tgtEl>
                                      </p:cBhvr>
                                    </p:animEffect>
                                  </p:childTnLst>
                                </p:cTn>
                              </p:par>
                              <p:par>
                                <p:cTn id="20" presetID="1" presetClass="entr" presetSubtype="0" fill="hold" nodeType="withEffect">
                                  <p:stCondLst>
                                    <p:cond delay="0"/>
                                  </p:stCondLst>
                                  <p:childTnLst>
                                    <p:set>
                                      <p:cBhvr>
                                        <p:cTn id="21" dur="1" fill="hold">
                                          <p:stCondLst>
                                            <p:cond delay="0"/>
                                          </p:stCondLst>
                                        </p:cTn>
                                        <p:tgtEl>
                                          <p:spTgt spid="30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40" grpId="0" animBg="1"/>
      <p:bldP spid="41" grpId="0" animBg="1"/>
      <p:bldP spid="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148557</TotalTime>
  <Words>1650</Words>
  <Application>Microsoft Office PowerPoint</Application>
  <PresentationFormat>On-screen Show (4:3)</PresentationFormat>
  <Paragraphs>288</Paragraphs>
  <Slides>20</Slides>
  <Notes>1</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Beyond the bundle barrier: Potential improvements for an advanced PIT conductor</vt:lpstr>
      <vt:lpstr>PowerPoint Presentation</vt:lpstr>
      <vt:lpstr>Driving questions of the bundle barrier design</vt:lpstr>
      <vt:lpstr>How is non-uniform deformation impacting wire performance?</vt:lpstr>
      <vt:lpstr>Filaments show a wide distribution of barrier thickness -Bad for RRR, and bad for A15 formation</vt:lpstr>
      <vt:lpstr>Thinned diffusion barriers caused by centroid drift between Nb-Ta tube and powder core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Leaks are plentiful along the entire 4 cm of wire</vt:lpstr>
      <vt:lpstr>PowerPoint Presentation</vt:lpstr>
      <vt:lpstr>PIT performance degrades after cabling and under transverse load Bernardo Bordini – FCC 2018</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Prospectus Talk</dc:title>
  <dc:creator>NHMFL</dc:creator>
  <cp:lastModifiedBy>NHMFL</cp:lastModifiedBy>
  <cp:revision>526</cp:revision>
  <cp:lastPrinted>2018-01-10T14:54:26Z</cp:lastPrinted>
  <dcterms:created xsi:type="dcterms:W3CDTF">2016-03-29T18:14:32Z</dcterms:created>
  <dcterms:modified xsi:type="dcterms:W3CDTF">2018-05-09T20:06:40Z</dcterms:modified>
</cp:coreProperties>
</file>