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4" r:id="rId2"/>
    <p:sldId id="1194" r:id="rId3"/>
    <p:sldId id="1198" r:id="rId4"/>
    <p:sldId id="514" r:id="rId5"/>
    <p:sldId id="515" r:id="rId6"/>
    <p:sldId id="1123" r:id="rId7"/>
    <p:sldId id="1214" r:id="rId8"/>
    <p:sldId id="505" r:id="rId9"/>
    <p:sldId id="1160" r:id="rId10"/>
    <p:sldId id="1143" r:id="rId11"/>
    <p:sldId id="1144" r:id="rId12"/>
    <p:sldId id="1223" r:id="rId13"/>
    <p:sldId id="1209" r:id="rId14"/>
    <p:sldId id="1217" r:id="rId15"/>
    <p:sldId id="1222" r:id="rId16"/>
    <p:sldId id="1210" r:id="rId17"/>
    <p:sldId id="1219" r:id="rId18"/>
    <p:sldId id="1220" r:id="rId19"/>
    <p:sldId id="1221" r:id="rId20"/>
    <p:sldId id="1213" r:id="rId21"/>
    <p:sldId id="488" r:id="rId22"/>
    <p:sldId id="1224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5383A0"/>
    <a:srgbClr val="A9D18E"/>
    <a:srgbClr val="92D050"/>
    <a:srgbClr val="022B45"/>
    <a:srgbClr val="032B44"/>
    <a:srgbClr val="062A44"/>
    <a:srgbClr val="062E44"/>
    <a:srgbClr val="3366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96" autoAdjust="0"/>
    <p:restoredTop sz="95211" autoAdjust="0"/>
  </p:normalViewPr>
  <p:slideViewPr>
    <p:cSldViewPr snapToGrid="0">
      <p:cViewPr varScale="1">
        <p:scale>
          <a:sx n="113" d="100"/>
          <a:sy n="113" d="100"/>
        </p:scale>
        <p:origin x="952" y="176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6" d="100"/>
          <a:sy n="116" d="100"/>
        </p:scale>
        <p:origin x="335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116533-EDC9-44ED-BEDF-2C06CC3B26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0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6D688-15F4-4A2D-BEED-044EC1D4ED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fld id="{C84AEAE7-09E5-49DB-B359-3165B231B51F}" type="datetime1">
              <a:rPr lang="en-US" altLang="en-US"/>
              <a:pPr/>
              <a:t>12/6/23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8DFD1-3754-4F36-A6ED-F47E29D162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83A3D-28F2-4B3F-9292-E53CFE6840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fld id="{370717EF-D0BA-456C-BCEC-7CD2BA3D94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324DA18-C57A-4785-90EC-6B35B97F07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5012657-D96C-4E20-AF41-244900A6E0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35CD2191-4222-495B-88B3-DA793FB3CDD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D0BA3E4-C098-4276-8EAB-A4E8D5E4645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9A1B5FF-EC92-477E-8E01-3B0FC4B4EBB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CFEFA6C-28B9-42BB-8DFC-D96E64B17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21F9F75-A5A0-4A6F-BB62-D6587C2BC5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XBD200302-00063-02.jpg">
            <a:extLst>
              <a:ext uri="{FF2B5EF4-FFF2-40B4-BE49-F238E27FC236}">
                <a16:creationId xmlns:a16="http://schemas.microsoft.com/office/drawing/2014/main" id="{48F284C9-1923-4A13-AE5A-58725FD6B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9566E7-731D-40E4-A4E0-B54636C407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376092">
              <a:alpha val="9097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800">
              <a:latin typeface="Arial" pitchFamily="-109" charset="0"/>
              <a:ea typeface="ＭＳ Ｐゴシック" pitchFamily="-109" charset="-128"/>
            </a:endParaRPr>
          </a:p>
        </p:txBody>
      </p:sp>
      <p:sp>
        <p:nvSpPr>
          <p:cNvPr id="6" name="Rectangle 1031">
            <a:extLst>
              <a:ext uri="{FF2B5EF4-FFF2-40B4-BE49-F238E27FC236}">
                <a16:creationId xmlns:a16="http://schemas.microsoft.com/office/drawing/2014/main" id="{663D5922-372E-43F4-93F9-C84B61E4D0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pitchFamily="-109" charset="0"/>
              <a:ea typeface="ＭＳ Ｐゴシック" pitchFamily="-109" charset="-128"/>
            </a:endParaRPr>
          </a:p>
        </p:txBody>
      </p:sp>
      <p:pic>
        <p:nvPicPr>
          <p:cNvPr id="7" name="Picture 7" descr="LBNL_Banner.psd">
            <a:extLst>
              <a:ext uri="{FF2B5EF4-FFF2-40B4-BE49-F238E27FC236}">
                <a16:creationId xmlns:a16="http://schemas.microsoft.com/office/drawing/2014/main" id="{D22987CD-6D31-4DC4-B944-B312E618E7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2130425"/>
            <a:ext cx="7070271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7082971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1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260764"/>
            <a:ext cx="8280000" cy="4681236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24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24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24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24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84029C-0A20-4374-91C4-4B215C541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4009F5-D817-4B74-9F77-92391D939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F17BF516-E5C7-4BA2-8500-F3D0A1589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3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3429000"/>
            <a:ext cx="8280000" cy="25130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84029C-0A20-4374-91C4-4B215C5417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4009F5-D817-4B74-9F77-92391D939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F17BF516-E5C7-4BA2-8500-F3D0A15898C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CFE922-EFB8-944D-A8C5-2F59C91BC2C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2001" y="1229206"/>
            <a:ext cx="3474982" cy="204887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6EA096-5786-4E41-AF33-B91CDF92079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37018" y="1229206"/>
            <a:ext cx="3474982" cy="204887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sz="16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buFont typeface="Arial"/>
              <a:buChar char="•"/>
              <a:defRPr sz="1600">
                <a:latin typeface="Century Gothic" panose="020B0502020202020204" pitchFamily="34" charset="0"/>
              </a:defRPr>
            </a:lvl2pPr>
            <a:lvl3pPr marL="458788" indent="-177800">
              <a:spcBef>
                <a:spcPts val="500"/>
              </a:spcBef>
              <a:defRPr sz="1600">
                <a:latin typeface="Century Gothic" panose="020B0502020202020204" pitchFamily="34" charset="0"/>
              </a:defRPr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 sz="1600">
                <a:latin typeface="Century Gothic" panose="020B05020202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8961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76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EC03FD6-F8B8-4B55-8351-69815ACF5D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1037" y="180000"/>
            <a:ext cx="778192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2E04E-CF89-4113-99F1-91AE395FE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503" y="6305211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altLang="en-US"/>
              <a:t>G. Vallone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8707B-F3D6-497C-9C9B-259CF9B3F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05199" y="630618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3366"/>
                </a:solidFill>
                <a:latin typeface="Century Gothic" panose="020B0502020202020204" pitchFamily="34" charset="0"/>
              </a:defRPr>
            </a:lvl1pPr>
          </a:lstStyle>
          <a:p>
            <a:fld id="{7B7B2A5E-4BFE-4478-8568-162AF3B78EC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A9537-B9F5-EB44-BA86-1E010B6AF6A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86072" y="6120000"/>
            <a:ext cx="964431" cy="73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FE72E7E-564F-6541-9142-8DFDA52AD950}"/>
              </a:ext>
            </a:extLst>
          </p:cNvPr>
          <p:cNvSpPr txBox="1">
            <a:spLocks/>
          </p:cNvSpPr>
          <p:nvPr userDrawn="1"/>
        </p:nvSpPr>
        <p:spPr>
          <a:xfrm>
            <a:off x="5695635" y="630521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3366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en-US" sz="1400" dirty="0"/>
              <a:t>12/06/23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691CA6-5205-2A41-9AF1-4C869084612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10503" y="6120000"/>
            <a:ext cx="864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B6C248-7239-AA48-A092-60E65FE9902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10503" y="1080362"/>
            <a:ext cx="8640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9" r:id="rId2"/>
    <p:sldLayoutId id="2147483708" r:id="rId3"/>
    <p:sldLayoutId id="2147483707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925" indent="-227013" algn="l" rtl="0" eaLnBrk="1" fontAlgn="base" hangingPunct="1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573088" indent="-117475" algn="l" rtl="0" eaLnBrk="1" fontAlgn="base" hangingPunct="1">
        <a:spcBef>
          <a:spcPts val="4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3pPr>
      <a:lvl4pPr marL="909638" indent="-227013" algn="l" rtl="0" eaLnBrk="1" fontAlgn="base" hangingPunct="1">
        <a:spcBef>
          <a:spcPct val="20000"/>
        </a:spcBef>
        <a:spcAft>
          <a:spcPct val="0"/>
        </a:spcAft>
        <a:buSzPct val="75000"/>
        <a:buFont typeface="Lucida Grande" pitchFamily="-109" charset="0"/>
        <a:buChar char="–"/>
        <a:defRPr sz="2400">
          <a:solidFill>
            <a:srgbClr val="003366"/>
          </a:solidFill>
          <a:latin typeface="+mn-lt"/>
          <a:ea typeface="+mn-ea"/>
        </a:defRPr>
      </a:lvl4pPr>
      <a:lvl5pPr marL="1146175" indent="-23653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0.png"/><Relationship Id="rId7" Type="http://schemas.openxmlformats.org/officeDocument/2006/relationships/image" Target="../media/image34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t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58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41B41E9D-7F75-4A96-93B2-31289DD00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563" y="1570700"/>
            <a:ext cx="7966875" cy="1470025"/>
          </a:xfrm>
        </p:spPr>
        <p:txBody>
          <a:bodyPr/>
          <a:lstStyle/>
          <a:p>
            <a:pPr algn="ctr"/>
            <a:r>
              <a:rPr lang="en-US" altLang="en-US" dirty="0"/>
              <a:t>Measurement and Computation of Nb</a:t>
            </a:r>
            <a:r>
              <a:rPr lang="en-US" altLang="en-US" baseline="-25000" dirty="0"/>
              <a:t>3</a:t>
            </a:r>
            <a:r>
              <a:rPr lang="en-US" altLang="en-US" dirty="0"/>
              <a:t>Sn Rutherford Cables Strength Under Multi-Axial Loading Conditions</a:t>
            </a:r>
          </a:p>
        </p:txBody>
      </p:sp>
      <p:sp>
        <p:nvSpPr>
          <p:cNvPr id="15363" name="Subtitle 2">
            <a:extLst>
              <a:ext uri="{FF2B5EF4-FFF2-40B4-BE49-F238E27FC236}">
                <a16:creationId xmlns:a16="http://schemas.microsoft.com/office/drawing/2014/main" id="{064E279F-D015-4AE2-8AEE-1FDF829A51D2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359541" y="3243345"/>
            <a:ext cx="8424918" cy="9296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/>
              <a:t>G. Vallone</a:t>
            </a:r>
            <a:r>
              <a:rPr lang="en-US" altLang="en-US" baseline="30000" dirty="0"/>
              <a:t>1</a:t>
            </a:r>
            <a:r>
              <a:rPr lang="en-US" altLang="en-US" dirty="0"/>
              <a:t>, E. Anderssen</a:t>
            </a:r>
            <a:r>
              <a:rPr lang="en-US" altLang="en-US" baseline="30000" dirty="0"/>
              <a:t>1</a:t>
            </a:r>
            <a:r>
              <a:rPr lang="en-US" altLang="en-US" dirty="0"/>
              <a:t>, B. Bordini</a:t>
            </a:r>
            <a:r>
              <a:rPr lang="en-US" altLang="en-US" baseline="30000" dirty="0"/>
              <a:t>2</a:t>
            </a:r>
            <a:r>
              <a:rPr lang="en-US" altLang="en-US" dirty="0"/>
              <a:t>, J.F. Croteau</a:t>
            </a:r>
            <a:r>
              <a:rPr lang="en-US" altLang="en-US" baseline="30000" dirty="0"/>
              <a:t>1</a:t>
            </a:r>
            <a:r>
              <a:rPr lang="en-US" altLang="en-US" dirty="0"/>
              <a:t>,</a:t>
            </a:r>
            <a:r>
              <a:rPr lang="en-US" altLang="en-US" baseline="30000" dirty="0"/>
              <a:t> </a:t>
            </a:r>
            <a:r>
              <a:rPr lang="en-US" altLang="en-US" dirty="0"/>
              <a:t> </a:t>
            </a:r>
          </a:p>
          <a:p>
            <a:pPr algn="ctr"/>
            <a:r>
              <a:rPr lang="en-US" altLang="en-US" dirty="0"/>
              <a:t>M. D’Addazio</a:t>
            </a:r>
            <a:r>
              <a:rPr lang="en-US" altLang="en-US" baseline="30000" dirty="0"/>
              <a:t>1</a:t>
            </a:r>
            <a:r>
              <a:rPr lang="en-US" altLang="en-US" dirty="0"/>
              <a:t>, P. Ferracin</a:t>
            </a:r>
            <a:r>
              <a:rPr lang="en-US" altLang="en-US" baseline="30000" dirty="0"/>
              <a:t>1</a:t>
            </a:r>
            <a:r>
              <a:rPr lang="en-US" altLang="en-US" dirty="0"/>
              <a:t>, F. Niccoli</a:t>
            </a:r>
            <a:r>
              <a:rPr lang="en-US" altLang="en-US" baseline="30000" dirty="0"/>
              <a:t>3</a:t>
            </a:r>
            <a:endParaRPr lang="en-US" alt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F442BCD-590F-7396-C631-257572A28362}"/>
              </a:ext>
            </a:extLst>
          </p:cNvPr>
          <p:cNvSpPr txBox="1">
            <a:spLocks/>
          </p:cNvSpPr>
          <p:nvPr/>
        </p:nvSpPr>
        <p:spPr bwMode="auto">
          <a:xfrm>
            <a:off x="359541" y="5907819"/>
            <a:ext cx="8424918" cy="81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9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500"/>
              </a:spcBef>
              <a:spcAft>
                <a:spcPct val="0"/>
              </a:spcAft>
              <a:buSzPct val="85000"/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Lucida Grande" pitchFamily="-109" charset="0"/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 pitchFamily="-109" charset="0"/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altLang="en-US" sz="2000" kern="0" dirty="0"/>
              <a:t>General MDP Meeting</a:t>
            </a:r>
          </a:p>
          <a:p>
            <a:pPr algn="ctr"/>
            <a:r>
              <a:rPr lang="en-US" altLang="en-US" sz="2000" kern="0" dirty="0"/>
              <a:t>06 December 2023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B39BEE6-FADF-0282-63A8-45107B1D34A2}"/>
              </a:ext>
            </a:extLst>
          </p:cNvPr>
          <p:cNvSpPr txBox="1">
            <a:spLocks/>
          </p:cNvSpPr>
          <p:nvPr/>
        </p:nvSpPr>
        <p:spPr bwMode="auto">
          <a:xfrm>
            <a:off x="359541" y="4172988"/>
            <a:ext cx="8424918" cy="92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90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500"/>
              </a:spcBef>
              <a:spcAft>
                <a:spcPct val="0"/>
              </a:spcAft>
              <a:buSzPct val="85000"/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Lucida Grande" pitchFamily="-109" charset="0"/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Lucida Grande" pitchFamily="-109" charset="0"/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altLang="en-US" sz="1800" kern="0" baseline="30000" dirty="0"/>
              <a:t>1</a:t>
            </a:r>
            <a:r>
              <a:rPr lang="en-US" altLang="en-US" sz="1800" kern="0" dirty="0"/>
              <a:t>Lawrence Berkeley National Laboratory, </a:t>
            </a:r>
          </a:p>
          <a:p>
            <a:pPr algn="ctr"/>
            <a:r>
              <a:rPr lang="en-US" altLang="en-US" sz="1800" kern="0" baseline="30000" dirty="0"/>
              <a:t>2</a:t>
            </a:r>
            <a:r>
              <a:rPr lang="en-US" altLang="en-US" sz="1800" kern="0" dirty="0"/>
              <a:t>CERN, </a:t>
            </a:r>
            <a:r>
              <a:rPr lang="en-US" altLang="en-US" sz="1800" kern="0" baseline="30000" dirty="0"/>
              <a:t>3</a:t>
            </a:r>
            <a:r>
              <a:rPr lang="en-US" altLang="en-US" sz="1800" kern="0" dirty="0"/>
              <a:t>Università </a:t>
            </a:r>
            <a:r>
              <a:rPr lang="en-US" altLang="en-US" sz="1800" kern="0" dirty="0" err="1"/>
              <a:t>della</a:t>
            </a:r>
            <a:r>
              <a:rPr lang="en-US" altLang="en-US" sz="1800" kern="0" dirty="0"/>
              <a:t> Calabria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Strand Strength – Longitudinal Loads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061622"/>
            <a:ext cx="8620230" cy="19429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Measurements on </a:t>
            </a:r>
            <a:r>
              <a:rPr lang="en-GB" dirty="0" err="1"/>
              <a:t>uniaxially</a:t>
            </a:r>
            <a:r>
              <a:rPr lang="en-GB" dirty="0"/>
              <a:t> loaded strands show </a:t>
            </a:r>
            <a:r>
              <a:rPr lang="en-GB" b="1" dirty="0"/>
              <a:t>irreversible</a:t>
            </a:r>
            <a:r>
              <a:rPr lang="en-GB" dirty="0"/>
              <a:t> degradation starting from an </a:t>
            </a:r>
            <a:r>
              <a:rPr lang="en-GB" b="1" dirty="0"/>
              <a:t>intrinsic</a:t>
            </a:r>
            <a:r>
              <a:rPr lang="en-GB" dirty="0"/>
              <a:t> </a:t>
            </a:r>
            <a:r>
              <a:rPr lang="en-GB" b="1" dirty="0"/>
              <a:t>strain</a:t>
            </a:r>
            <a:r>
              <a:rPr lang="en-GB" dirty="0"/>
              <a:t> of 0.35% (at 4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a filament RVE model, this means a first principal stress of 350/400 MPa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dirty="0"/>
              <a:t>We can assume that this is the stress at which a typical </a:t>
            </a:r>
            <a:r>
              <a:rPr lang="en-GB" b="1" dirty="0"/>
              <a:t>defect</a:t>
            </a:r>
            <a:r>
              <a:rPr lang="en-GB" dirty="0"/>
              <a:t> propagates into a </a:t>
            </a:r>
            <a:r>
              <a:rPr lang="en-GB" b="1" dirty="0"/>
              <a:t>crack, </a:t>
            </a:r>
            <a:r>
              <a:rPr lang="en-GB" dirty="0"/>
              <a:t>and use this information to compute the limits in all directions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CE85920-6721-3EE2-F3F9-66D939F39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053" y="1200651"/>
            <a:ext cx="3084310" cy="23525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E2ACDD-7EE9-21F4-C18D-D9EAC7503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64" y="1200651"/>
            <a:ext cx="2919447" cy="25603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EB40AF-414B-9B16-E4E5-384F775E1DBF}"/>
              </a:ext>
            </a:extLst>
          </p:cNvPr>
          <p:cNvSpPr/>
          <p:nvPr/>
        </p:nvSpPr>
        <p:spPr>
          <a:xfrm>
            <a:off x="4605541" y="5799952"/>
            <a:ext cx="43370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Plot from N. </a:t>
            </a:r>
            <a:r>
              <a:rPr lang="en-GB" sz="1200" i="1" dirty="0" err="1">
                <a:latin typeface="Century Gothic" panose="020B0502020202020204" pitchFamily="34" charset="0"/>
                <a:cs typeface="Consolas" panose="020B0609020204030204" pitchFamily="49" charset="0"/>
              </a:rPr>
              <a:t>Cheggour</a:t>
            </a:r>
            <a:r>
              <a:rPr lang="en-GB" sz="1200" i="1" dirty="0">
                <a:latin typeface="Century Gothic" panose="020B0502020202020204" pitchFamily="34" charset="0"/>
                <a:cs typeface="Consolas" panose="020B0609020204030204" pitchFamily="49" charset="0"/>
              </a:rPr>
              <a:t>, Scientific Reports, 2019</a:t>
            </a:r>
          </a:p>
        </p:txBody>
      </p:sp>
    </p:spTree>
    <p:extLst>
      <p:ext uri="{BB962C8B-B14F-4D97-AF65-F5344CB8AC3E}">
        <p14:creationId xmlns:p14="http://schemas.microsoft.com/office/powerpoint/2010/main" val="4109528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403577-144C-874F-B3B8-729EA4968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t="18782" b="18587"/>
          <a:stretch/>
        </p:blipFill>
        <p:spPr>
          <a:xfrm>
            <a:off x="0" y="1217545"/>
            <a:ext cx="6413500" cy="2020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Strength Computation – 1D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11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519D2D2-851B-C384-7FB4-B187F1E600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1" y="3815119"/>
                <a:ext cx="6083973" cy="2189441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/>
                  <a:t>Orthotropic</a:t>
                </a:r>
                <a:r>
                  <a:rPr lang="en-GB" sz="1400" dirty="0"/>
                  <a:t> limits are computed on the </a:t>
                </a:r>
                <a:r>
                  <a:rPr lang="en-GB" sz="1400" b="1" dirty="0"/>
                  <a:t>lower</a:t>
                </a:r>
                <a:r>
                  <a:rPr lang="en-GB" sz="1400" dirty="0"/>
                  <a:t> </a:t>
                </a:r>
                <a:r>
                  <a:rPr lang="en-GB" sz="1400" b="1" dirty="0"/>
                  <a:t>scale</a:t>
                </a:r>
                <a:r>
                  <a:rPr lang="en-GB" sz="1400" dirty="0"/>
                  <a:t> model, then used to verify failure on the </a:t>
                </a:r>
                <a:r>
                  <a:rPr lang="en-GB" sz="1400" b="1" dirty="0"/>
                  <a:t>upper</a:t>
                </a:r>
                <a:r>
                  <a:rPr lang="en-GB" sz="1400" dirty="0"/>
                  <a:t> model</a:t>
                </a:r>
                <a:endParaRPr lang="en-GB" sz="1400" kern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kern="0" dirty="0"/>
                  <a:t>Crack onset limit, 4.5 K: </a:t>
                </a:r>
              </a:p>
              <a:p>
                <a:pPr marL="0" indent="0"/>
                <a:r>
                  <a:rPr lang="en-GB" sz="1400" dirty="0"/>
                  <a:t>		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140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sz="1400" i="1" ker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it-IT" sz="1400" b="0" i="1" kern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en-US" sz="1400" b="0" i="1" kern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Sup>
                                <m:sSubSupPr>
                                  <m:ctrlP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1400" b="0" i="1" kern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  <m:r>
                      <a:rPr lang="en-US" sz="1400" b="0" i="1" kern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sz="14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sz="1400" i="1" ker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400" b="0" i="1" kern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sz="1400" b="0" i="1" kern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1400" b="0" i="1" kern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en-US" sz="1400" b="0" i="1" kern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sz="1400" b="0" i="1" kern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b="0" i="1" kern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en-US" sz="1400" b="0" i="1" kern="0" smtClean="0">
                                  <a:latin typeface="Cambria Math" panose="02040503050406030204" pitchFamily="18" charset="0"/>
                                </a:rPr>
                                <m:t>165</m:t>
                              </m:r>
                            </m:e>
                          </m:mr>
                        </m:m>
                      </m:e>
                    </m:d>
                    <m:r>
                      <a:rPr lang="en-US" sz="1400" b="0" i="1" kern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kern="0" smtClean="0">
                        <a:latin typeface="Cambria Math" panose="02040503050406030204" pitchFamily="18" charset="0"/>
                      </a:rPr>
                      <m:t>𝑀𝑃𝑎</m:t>
                    </m:r>
                  </m:oMath>
                </a14:m>
                <a:endParaRPr lang="en-GB" sz="1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The </a:t>
                </a:r>
                <a:r>
                  <a:rPr lang="en-GB" sz="1400" b="1" dirty="0"/>
                  <a:t>pattern</a:t>
                </a:r>
                <a:r>
                  <a:rPr lang="en-GB" sz="1400" dirty="0"/>
                  <a:t> of the max principal strain in the strand model seems close to cracks propagating in transversally loaded strands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519D2D2-851B-C384-7FB4-B187F1E600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1" y="3815119"/>
                <a:ext cx="6083973" cy="2189441"/>
              </a:xfrm>
              <a:blipFill>
                <a:blip r:embed="rId3"/>
                <a:stretch>
                  <a:fillRect l="-208" t="-578" b="-8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18D0F28-DA1A-C2EF-31E0-34F49776B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36" y="3734633"/>
            <a:ext cx="2322216" cy="1741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A556AB-9EBC-7167-72E8-8026385E7E7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39797" y="1108398"/>
            <a:ext cx="2133293" cy="213329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C7BEDA-96CC-F9C0-0297-1CEA3FD462A3}"/>
              </a:ext>
            </a:extLst>
          </p:cNvPr>
          <p:cNvSpPr/>
          <p:nvPr/>
        </p:nvSpPr>
        <p:spPr>
          <a:xfrm>
            <a:off x="5681243" y="3142312"/>
            <a:ext cx="33038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400" i="1" dirty="0">
                <a:latin typeface="Century Gothic" panose="020B0502020202020204" pitchFamily="34" charset="0"/>
                <a:cs typeface="Consolas" panose="020B0609020204030204" pitchFamily="49" charset="0"/>
              </a:rPr>
              <a:t>K. </a:t>
            </a:r>
            <a:r>
              <a:rPr lang="en-GB" sz="1400" i="1" dirty="0" err="1">
                <a:latin typeface="Century Gothic" panose="020B0502020202020204" pitchFamily="34" charset="0"/>
                <a:cs typeface="Consolas" panose="020B0609020204030204" pitchFamily="49" charset="0"/>
              </a:rPr>
              <a:t>Puthran</a:t>
            </a:r>
            <a:r>
              <a:rPr lang="en-GB" sz="1400" i="1" dirty="0">
                <a:latin typeface="Century Gothic" panose="020B0502020202020204" pitchFamily="34" charset="0"/>
                <a:cs typeface="Consolas" panose="020B0609020204030204" pitchFamily="49" charset="0"/>
              </a:rPr>
              <a:t> et al.,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ACFE8-66FA-B406-DEDB-51AF1A9E927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286" y="3138498"/>
            <a:ext cx="484033" cy="53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52DA4-AD7A-28C4-429D-92F400E242A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8685" y="3279966"/>
            <a:ext cx="488655" cy="397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549593-7FFC-62A0-D294-F5143D0FEF3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0767" y="3138498"/>
            <a:ext cx="484033" cy="5389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0B9DE9-8B17-9B75-5C9B-EF78A8FF5A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298" y="4629379"/>
            <a:ext cx="930404" cy="8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4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452FF9-EAEE-8024-851B-8AC9F8557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491" y="1166559"/>
            <a:ext cx="2902412" cy="28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Strength Computation – 2D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1" y="4099025"/>
            <a:ext cx="8647749" cy="20131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Significant computed </a:t>
            </a:r>
            <a:r>
              <a:rPr lang="en-GB" sz="1400" b="1" dirty="0"/>
              <a:t>strength</a:t>
            </a:r>
            <a:r>
              <a:rPr lang="en-GB" sz="1400" dirty="0"/>
              <a:t> </a:t>
            </a:r>
            <a:r>
              <a:rPr lang="en-GB" sz="1400" b="1" dirty="0"/>
              <a:t>increase</a:t>
            </a:r>
            <a:r>
              <a:rPr lang="en-GB" sz="1400" dirty="0"/>
              <a:t> under 2D loading: 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sz="1400" dirty="0"/>
              <a:t>A</a:t>
            </a:r>
            <a:r>
              <a:rPr lang="en-US" sz="1400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ccording to this model, the filaments inside the strand could survive a </a:t>
            </a:r>
            <a:r>
              <a:rPr lang="en-US" sz="1400" b="1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transverse</a:t>
            </a:r>
            <a:r>
              <a:rPr lang="en-US" sz="1400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pressure</a:t>
            </a:r>
            <a:r>
              <a:rPr lang="en-US" sz="1400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 of </a:t>
            </a:r>
            <a:r>
              <a:rPr lang="en-US" sz="1400" b="1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more</a:t>
            </a:r>
            <a:r>
              <a:rPr lang="en-US" sz="1400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 than </a:t>
            </a:r>
            <a:r>
              <a:rPr lang="en-US" sz="1400" b="1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200</a:t>
            </a:r>
            <a:r>
              <a:rPr lang="en-US" sz="1400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MPa</a:t>
            </a:r>
            <a:r>
              <a:rPr lang="en-US" sz="1400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 with 𝜎</a:t>
            </a:r>
            <a:r>
              <a:rPr lang="en-US" sz="1400" baseline="-25000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x</a:t>
            </a:r>
            <a:r>
              <a:rPr lang="en-US" sz="1400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=100 MPa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 sz="1400" dirty="0"/>
              <a:t>This seems consistent with measurements on ‘strand in groove’ that showed no filaments failed at </a:t>
            </a:r>
            <a:r>
              <a:rPr lang="en-US" sz="1400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𝜎</a:t>
            </a:r>
            <a:r>
              <a:rPr lang="en-US" sz="1400" baseline="-25000" dirty="0"/>
              <a:t>y</a:t>
            </a:r>
            <a:r>
              <a:rPr lang="en-US" sz="1400" dirty="0">
                <a:solidFill>
                  <a:srgbClr val="003366"/>
                </a:solidFill>
                <a:effectLst/>
                <a:latin typeface="Century Gothic" panose="020B0502020202020204" pitchFamily="34" charset="0"/>
              </a:rPr>
              <a:t>&gt;200 MPa</a:t>
            </a:r>
            <a:endParaRPr lang="en-GB" sz="14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‘</a:t>
            </a:r>
            <a:r>
              <a:rPr lang="en-GB" sz="1400" b="1" dirty="0"/>
              <a:t>Hydrostatic</a:t>
            </a:r>
            <a:r>
              <a:rPr lang="en-GB" sz="1400" dirty="0"/>
              <a:t>’ loads are less dangerous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GB" sz="1400" dirty="0"/>
              <a:t>Using </a:t>
            </a:r>
            <a:r>
              <a:rPr lang="en-GB" sz="1400" b="1" dirty="0"/>
              <a:t>Von</a:t>
            </a:r>
            <a:r>
              <a:rPr lang="en-GB" sz="1400" dirty="0"/>
              <a:t> </a:t>
            </a:r>
            <a:r>
              <a:rPr lang="en-GB" sz="1400" b="1" dirty="0"/>
              <a:t>Mises</a:t>
            </a:r>
            <a:r>
              <a:rPr lang="en-GB" sz="1400" dirty="0"/>
              <a:t> criterion might not be completely wrong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8A5E0A-10AD-E250-0C62-C6085CF24C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9338" y="1179729"/>
            <a:ext cx="3435309" cy="184320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F224D5E-6298-EC1B-B806-C7C68EF44B1E}"/>
              </a:ext>
            </a:extLst>
          </p:cNvPr>
          <p:cNvSpPr/>
          <p:nvPr/>
        </p:nvSpPr>
        <p:spPr>
          <a:xfrm>
            <a:off x="6875682" y="2969207"/>
            <a:ext cx="2045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  <a:defRPr/>
            </a:pPr>
            <a:r>
              <a:rPr lang="en-GB" sz="1400" i="1" dirty="0">
                <a:latin typeface="Century Gothic" panose="020B0502020202020204" pitchFamily="34" charset="0"/>
                <a:cs typeface="Consolas" panose="020B0609020204030204" pitchFamily="49" charset="0"/>
              </a:rPr>
              <a:t>T. </a:t>
            </a:r>
            <a:r>
              <a:rPr lang="en-GB" sz="1400" i="1" dirty="0" err="1">
                <a:latin typeface="Century Gothic" panose="020B0502020202020204" pitchFamily="34" charset="0"/>
                <a:cs typeface="Consolas" panose="020B0609020204030204" pitchFamily="49" charset="0"/>
              </a:rPr>
              <a:t>Bagni</a:t>
            </a:r>
            <a:r>
              <a:rPr lang="en-GB" sz="1400" i="1" dirty="0">
                <a:latin typeface="Century Gothic" panose="020B0502020202020204" pitchFamily="34" charset="0"/>
                <a:cs typeface="Consolas" panose="020B0609020204030204" pitchFamily="49" charset="0"/>
              </a:rPr>
              <a:t> et al.,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606F0C-8B77-93B5-9ABF-F644A15CD5E1}"/>
              </a:ext>
            </a:extLst>
          </p:cNvPr>
          <p:cNvSpPr txBox="1"/>
          <p:nvPr/>
        </p:nvSpPr>
        <p:spPr>
          <a:xfrm>
            <a:off x="4188092" y="2146041"/>
            <a:ext cx="139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mic Sans MS" panose="030F0902030302020204" pitchFamily="66" charset="0"/>
              </a:rPr>
              <a:t>No failures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inside this line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ED9A97-5605-6A1D-9580-0841C9D4E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43" y="1166559"/>
            <a:ext cx="2846381" cy="288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153B24-5ED3-C9F0-5A86-D69FB5BE5DAB}"/>
              </a:ext>
            </a:extLst>
          </p:cNvPr>
          <p:cNvSpPr/>
          <p:nvPr/>
        </p:nvSpPr>
        <p:spPr bwMode="auto">
          <a:xfrm>
            <a:off x="5259520" y="2682431"/>
            <a:ext cx="323506" cy="1808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408383-1848-7FD3-1D7D-43E85515B332}"/>
              </a:ext>
            </a:extLst>
          </p:cNvPr>
          <p:cNvSpPr/>
          <p:nvPr/>
        </p:nvSpPr>
        <p:spPr bwMode="auto">
          <a:xfrm>
            <a:off x="5726244" y="2706337"/>
            <a:ext cx="154604" cy="1808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A2DC6E-ED3C-F4BB-A504-B532EC81A2BD}"/>
              </a:ext>
            </a:extLst>
          </p:cNvPr>
          <p:cNvSpPr/>
          <p:nvPr/>
        </p:nvSpPr>
        <p:spPr bwMode="auto">
          <a:xfrm>
            <a:off x="5628808" y="2758802"/>
            <a:ext cx="154604" cy="1808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4199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42552" cy="720000"/>
          </a:xfrm>
        </p:spPr>
        <p:txBody>
          <a:bodyPr/>
          <a:lstStyle/>
          <a:p>
            <a:r>
              <a:rPr lang="en-US" dirty="0"/>
              <a:t>Strand Strength – Measurement Set-Up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171B-3ADE-7B48-9D7A-8F2A5608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400086"/>
            <a:ext cx="6447372" cy="2698061"/>
          </a:xfrm>
        </p:spPr>
        <p:txBody>
          <a:bodyPr/>
          <a:lstStyle/>
          <a:p>
            <a:pPr lvl="1"/>
            <a:r>
              <a:rPr lang="en-US" b="1" dirty="0"/>
              <a:t>Stack holder </a:t>
            </a:r>
            <a:r>
              <a:rPr lang="en-US" dirty="0"/>
              <a:t>designed to apply a bi-directional load</a:t>
            </a:r>
          </a:p>
          <a:p>
            <a:pPr lvl="2"/>
            <a:r>
              <a:rPr lang="en-US" dirty="0"/>
              <a:t>Bellville springs to control/‘measure’ the applied prestress</a:t>
            </a:r>
          </a:p>
          <a:p>
            <a:pPr lvl="3"/>
            <a:r>
              <a:rPr lang="en-US" dirty="0"/>
              <a:t>1/2/3 springs in parallel: 20/40/60 MPa on a 4 stack</a:t>
            </a:r>
          </a:p>
          <a:p>
            <a:pPr lvl="3"/>
            <a:r>
              <a:rPr lang="en-US" dirty="0"/>
              <a:t>Additional springs in series can help to control bolting process, but seemed unnecessary</a:t>
            </a:r>
          </a:p>
          <a:p>
            <a:pPr lvl="3"/>
            <a:r>
              <a:rPr lang="en-US" dirty="0"/>
              <a:t>Different springs can be used to change the stress level</a:t>
            </a:r>
          </a:p>
          <a:p>
            <a:pPr lvl="2"/>
            <a:r>
              <a:rPr lang="en-US" b="1" dirty="0"/>
              <a:t>Fuji </a:t>
            </a:r>
            <a:r>
              <a:rPr lang="en-US" dirty="0"/>
              <a:t>used to control the </a:t>
            </a:r>
            <a:r>
              <a:rPr lang="en-US" b="1" dirty="0"/>
              <a:t>uniformity</a:t>
            </a:r>
            <a:r>
              <a:rPr lang="en-US" dirty="0"/>
              <a:t> of the applied loads</a:t>
            </a:r>
          </a:p>
          <a:p>
            <a:pPr lvl="3"/>
            <a:r>
              <a:rPr lang="en-US" b="1" dirty="0"/>
              <a:t>MS </a:t>
            </a:r>
            <a:r>
              <a:rPr lang="en-US" dirty="0"/>
              <a:t>on sample short edge, HS+HHS on long edge</a:t>
            </a:r>
          </a:p>
          <a:p>
            <a:pPr lvl="3"/>
            <a:r>
              <a:rPr lang="en-US" dirty="0"/>
              <a:t>Additional Fuji below the wings of the sample holder</a:t>
            </a:r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dirty="0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5782" b="43722"/>
          <a:stretch/>
        </p:blipFill>
        <p:spPr>
          <a:xfrm>
            <a:off x="3882537" y="1278027"/>
            <a:ext cx="2110898" cy="1911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2" t="35266" r="23460" b="39806"/>
          <a:stretch/>
        </p:blipFill>
        <p:spPr>
          <a:xfrm>
            <a:off x="6706445" y="3594542"/>
            <a:ext cx="1869440" cy="11582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575" y="1278026"/>
            <a:ext cx="2195180" cy="192180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9" y="1178416"/>
            <a:ext cx="3455678" cy="19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72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Fuji Paper – 2D Testing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3185E8-ACAB-63EB-A984-910587E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4684504"/>
            <a:ext cx="8638222" cy="13202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test device manages to apply a very </a:t>
            </a:r>
            <a:r>
              <a:rPr lang="en-US" b="1" dirty="0"/>
              <a:t>uniform</a:t>
            </a:r>
            <a:r>
              <a:rPr lang="en-US" dirty="0"/>
              <a:t> </a:t>
            </a:r>
            <a:r>
              <a:rPr lang="en-US" b="1" dirty="0"/>
              <a:t>pressure</a:t>
            </a:r>
            <a:r>
              <a:rPr lang="en-US" dirty="0"/>
              <a:t> on the sides</a:t>
            </a:r>
          </a:p>
          <a:p>
            <a:pPr lvl="1"/>
            <a:r>
              <a:rPr lang="en-US" dirty="0"/>
              <a:t>Very good </a:t>
            </a:r>
            <a:r>
              <a:rPr lang="en-US" b="1" dirty="0"/>
              <a:t>uniformity</a:t>
            </a:r>
            <a:r>
              <a:rPr lang="en-US" dirty="0"/>
              <a:t> of the load applied by the wings</a:t>
            </a:r>
          </a:p>
          <a:p>
            <a:pPr lvl="1"/>
            <a:r>
              <a:rPr lang="en-US" dirty="0"/>
              <a:t>No marks on the ‘ground’ Fuji paper </a:t>
            </a:r>
          </a:p>
          <a:p>
            <a:pPr lvl="2"/>
            <a:r>
              <a:rPr lang="en-US" dirty="0"/>
              <a:t>~All the load is going through the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 descr="https://lh6.googleusercontent.com/eL3s5o5h3iWgmPH6WAUU72Jrwb9eBRH3U5Ayevt7TZf2kp1cXPlURtOm0Jt-eOsF7hl6QIqV01scMp4a1q2IybPnF1Q96_ihcOeu0chsZFBLMursBs1HJTTbjDKWsPuoynTLDNrGTskSj241bSsTqg=s2048">
            <a:extLst>
              <a:ext uri="{FF2B5EF4-FFF2-40B4-BE49-F238E27FC236}">
                <a16:creationId xmlns:a16="http://schemas.microsoft.com/office/drawing/2014/main" id="{58C0F872-5713-D450-65F6-183FA8259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08" y="1123972"/>
            <a:ext cx="3756979" cy="11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33994BF-72BC-B165-26CD-22C901E6E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178" y="1803138"/>
            <a:ext cx="3557455" cy="101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A968ADC-AB9A-7D17-2190-6FD778C6E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271" y="2402646"/>
            <a:ext cx="3557455" cy="98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D664D8E-5D7F-93C2-2F86-D41728A96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51" y="2816642"/>
            <a:ext cx="3405351" cy="129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963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3" y="180000"/>
            <a:ext cx="8642552" cy="720000"/>
          </a:xfrm>
        </p:spPr>
        <p:txBody>
          <a:bodyPr/>
          <a:lstStyle/>
          <a:p>
            <a:r>
              <a:rPr lang="en-US" dirty="0"/>
              <a:t>Measurement Set-Up – Some Issues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3" y="4043732"/>
                <a:ext cx="8642552" cy="2054415"/>
              </a:xfrm>
            </p:spPr>
            <p:txBody>
              <a:bodyPr/>
              <a:lstStyle/>
              <a:p>
                <a:pPr lvl="1"/>
                <a:r>
                  <a:rPr lang="en-US" dirty="0"/>
                  <a:t>First test article buckled at ~15 MPa</a:t>
                </a:r>
              </a:p>
              <a:p>
                <a:pPr lvl="2"/>
                <a:r>
                  <a:rPr lang="en-US" dirty="0"/>
                  <a:t>Sample from the ‘end’ of the cable stack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value might not be representative</a:t>
                </a:r>
              </a:p>
              <a:p>
                <a:pPr lvl="2"/>
                <a:r>
                  <a:rPr lang="en-US" dirty="0"/>
                  <a:t>Vertical preload applied to avoid </a:t>
                </a:r>
                <a:r>
                  <a:rPr lang="en-US" b="1" dirty="0"/>
                  <a:t>buckling</a:t>
                </a:r>
              </a:p>
              <a:p>
                <a:pPr lvl="1"/>
                <a:r>
                  <a:rPr lang="en-US" b="1" dirty="0"/>
                  <a:t>Pusher </a:t>
                </a:r>
                <a:r>
                  <a:rPr lang="en-US" dirty="0"/>
                  <a:t>rotated/slipped on some measurements at ~50 </a:t>
                </a:r>
                <a:r>
                  <a:rPr lang="en-US" dirty="0" err="1"/>
                  <a:t>kN</a:t>
                </a:r>
                <a:endParaRPr lang="en-US" dirty="0"/>
              </a:p>
              <a:p>
                <a:pPr lvl="2"/>
                <a:r>
                  <a:rPr lang="en-US" dirty="0"/>
                  <a:t>This destroyed a few samples (and they were not that many to begin with…)</a:t>
                </a:r>
              </a:p>
              <a:p>
                <a:pPr lvl="2"/>
                <a:r>
                  <a:rPr lang="en-US" b="1" dirty="0"/>
                  <a:t>Spherical washer </a:t>
                </a:r>
                <a:r>
                  <a:rPr lang="en-US" dirty="0"/>
                  <a:t>will be removed for future measurements</a:t>
                </a:r>
              </a:p>
              <a:p>
                <a:pPr lvl="2"/>
                <a:endParaRPr lang="en-US" b="1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8E171B-3ADE-7B48-9D7A-8F2A56086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3" y="4043732"/>
                <a:ext cx="8642552" cy="2054415"/>
              </a:xfrm>
              <a:blipFill>
                <a:blip r:embed="rId2"/>
                <a:stretch>
                  <a:fillRect t="-1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dirty="0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FABF8CF-ECAA-81DE-B8E7-A17613B092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3" b="16934"/>
          <a:stretch/>
        </p:blipFill>
        <p:spPr>
          <a:xfrm>
            <a:off x="3334651" y="1233954"/>
            <a:ext cx="1828044" cy="28097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866C395-BEFF-394C-483A-5B62401096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6054" r="16017" b="48659"/>
          <a:stretch/>
        </p:blipFill>
        <p:spPr>
          <a:xfrm>
            <a:off x="6155269" y="1614114"/>
            <a:ext cx="2502248" cy="22937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630B1-D76D-C9BB-522D-38ED01CB42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6" t="56155" r="36831" b="32405"/>
          <a:stretch/>
        </p:blipFill>
        <p:spPr>
          <a:xfrm>
            <a:off x="392911" y="1953225"/>
            <a:ext cx="2346350" cy="12453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247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65C53B-F821-787F-C99C-C6A5441A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387" y="5126488"/>
            <a:ext cx="2451100" cy="9017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 Measurement – 1D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0" y="3348990"/>
            <a:ext cx="6272850" cy="2768589"/>
          </a:xfrm>
        </p:spPr>
        <p:txBody>
          <a:bodyPr/>
          <a:lstStyle/>
          <a:p>
            <a:pPr lvl="1"/>
            <a:r>
              <a:rPr lang="en-US" dirty="0"/>
              <a:t>Initial run with </a:t>
            </a:r>
            <a:r>
              <a:rPr lang="en-US" b="1" dirty="0"/>
              <a:t>1D</a:t>
            </a:r>
            <a:r>
              <a:rPr lang="en-US" dirty="0"/>
              <a:t> </a:t>
            </a:r>
            <a:r>
              <a:rPr lang="en-US" b="1" dirty="0"/>
              <a:t>loading</a:t>
            </a:r>
            <a:r>
              <a:rPr lang="en-US" dirty="0"/>
              <a:t> (y-direction) to verify our sample, test and imagining set-up</a:t>
            </a:r>
          </a:p>
          <a:p>
            <a:pPr lvl="1"/>
            <a:r>
              <a:rPr lang="en-US" dirty="0"/>
              <a:t>Sample </a:t>
            </a:r>
            <a:r>
              <a:rPr lang="en-US" b="1" dirty="0"/>
              <a:t>polished </a:t>
            </a:r>
            <a:r>
              <a:rPr lang="en-US" dirty="0"/>
              <a:t>with vibratory polishing, </a:t>
            </a:r>
            <a:r>
              <a:rPr lang="en-US" b="1" dirty="0"/>
              <a:t>coated</a:t>
            </a:r>
            <a:r>
              <a:rPr lang="en-US" dirty="0"/>
              <a:t> with Au/Pd, then analyzed with </a:t>
            </a:r>
            <a:r>
              <a:rPr lang="en-US" b="1" dirty="0"/>
              <a:t>SEM</a:t>
            </a:r>
          </a:p>
          <a:p>
            <a:pPr lvl="2"/>
            <a:r>
              <a:rPr lang="en-US" dirty="0"/>
              <a:t>Many cracks to count… ML developed to help</a:t>
            </a:r>
          </a:p>
          <a:p>
            <a:pPr lvl="2"/>
            <a:r>
              <a:rPr lang="en-US" dirty="0"/>
              <a:t>Only central portion of the stack investigated (time…)</a:t>
            </a:r>
          </a:p>
          <a:p>
            <a:pPr lvl="1"/>
            <a:r>
              <a:rPr lang="en-US" dirty="0"/>
              <a:t>Result consistent with </a:t>
            </a:r>
            <a:r>
              <a:rPr lang="en-US" b="1" dirty="0"/>
              <a:t>literature</a:t>
            </a:r>
            <a:r>
              <a:rPr lang="en-US" dirty="0"/>
              <a:t> findings:</a:t>
            </a:r>
          </a:p>
          <a:p>
            <a:pPr lvl="2"/>
            <a:r>
              <a:rPr lang="en-US" b="1" dirty="0"/>
              <a:t>Cracks</a:t>
            </a:r>
            <a:r>
              <a:rPr lang="en-US" dirty="0"/>
              <a:t> start to appear at ~120 MPa</a:t>
            </a:r>
          </a:p>
          <a:p>
            <a:pPr lvl="2"/>
            <a:r>
              <a:rPr lang="en-US" dirty="0"/>
              <a:t>Numerical </a:t>
            </a:r>
            <a:r>
              <a:rPr lang="en-US" b="1" dirty="0"/>
              <a:t>model</a:t>
            </a:r>
            <a:r>
              <a:rPr lang="en-US" dirty="0"/>
              <a:t> </a:t>
            </a:r>
            <a:r>
              <a:rPr lang="en-US" b="1" dirty="0"/>
              <a:t>results</a:t>
            </a:r>
            <a:r>
              <a:rPr lang="en-US" dirty="0"/>
              <a:t> are not far from reality!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19982" r="59688" b="54212"/>
          <a:stretch/>
        </p:blipFill>
        <p:spPr>
          <a:xfrm>
            <a:off x="5114438" y="1200652"/>
            <a:ext cx="2597370" cy="20397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F22600-F050-7807-F188-A1F5B55F0FD1}"/>
              </a:ext>
            </a:extLst>
          </p:cNvPr>
          <p:cNvSpPr/>
          <p:nvPr/>
        </p:nvSpPr>
        <p:spPr bwMode="auto">
          <a:xfrm>
            <a:off x="7680159" y="5471596"/>
            <a:ext cx="549442" cy="2434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D01AE-269E-EE40-AE0B-1CA2C5D02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81" y="1200653"/>
            <a:ext cx="2439581" cy="20397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2A13DE-4DB4-DF52-61B5-CC3C1440D6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27" t="-140"/>
          <a:stretch/>
        </p:blipFill>
        <p:spPr>
          <a:xfrm>
            <a:off x="6446519" y="3761516"/>
            <a:ext cx="2526839" cy="863130"/>
          </a:xfrm>
          <a:prstGeom prst="round2DiagRect">
            <a:avLst>
              <a:gd name="adj1" fmla="val 50000"/>
              <a:gd name="adj2" fmla="val 0"/>
            </a:avLst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18522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 Measurement – 2D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53209-7103-76DC-4717-34F326AF2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19982" r="59688" b="54212"/>
          <a:stretch/>
        </p:blipFill>
        <p:spPr>
          <a:xfrm>
            <a:off x="210500" y="1232543"/>
            <a:ext cx="3294699" cy="2587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A9C17F-6FFC-0127-A760-969E94AE19E9}"/>
              </a:ext>
            </a:extLst>
          </p:cNvPr>
          <p:cNvSpPr txBox="1"/>
          <p:nvPr/>
        </p:nvSpPr>
        <p:spPr>
          <a:xfrm>
            <a:off x="1203691" y="3923817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mic Sans MS" panose="030F0902030302020204" pitchFamily="66" charset="0"/>
              </a:rPr>
              <a:t>0 MPa</a:t>
            </a:r>
          </a:p>
        </p:txBody>
      </p:sp>
    </p:spTree>
    <p:extLst>
      <p:ext uri="{BB962C8B-B14F-4D97-AF65-F5344CB8AC3E}">
        <p14:creationId xmlns:p14="http://schemas.microsoft.com/office/powerpoint/2010/main" val="3642305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 Measurement – 2D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53209-7103-76DC-4717-34F326AF2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19982" r="59688" b="54212"/>
          <a:stretch/>
        </p:blipFill>
        <p:spPr>
          <a:xfrm>
            <a:off x="210500" y="1232543"/>
            <a:ext cx="3294699" cy="2587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A9C17F-6FFC-0127-A760-969E94AE19E9}"/>
              </a:ext>
            </a:extLst>
          </p:cNvPr>
          <p:cNvSpPr txBox="1"/>
          <p:nvPr/>
        </p:nvSpPr>
        <p:spPr>
          <a:xfrm>
            <a:off x="1203691" y="3923817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mic Sans MS" panose="030F0902030302020204" pitchFamily="66" charset="0"/>
              </a:rPr>
              <a:t>0 MPa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9004EA-DDFE-8381-3DBA-D386E396AF2A}"/>
              </a:ext>
            </a:extLst>
          </p:cNvPr>
          <p:cNvSpPr txBox="1"/>
          <p:nvPr/>
        </p:nvSpPr>
        <p:spPr>
          <a:xfrm>
            <a:off x="3725302" y="4737399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mic Sans MS" panose="030F0902030302020204" pitchFamily="66" charset="0"/>
              </a:rPr>
              <a:t>20 MPa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CC912B-91FC-9FE1-4E46-232B8371F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79" b="17266"/>
          <a:stretch/>
        </p:blipFill>
        <p:spPr>
          <a:xfrm>
            <a:off x="2611112" y="2091624"/>
            <a:ext cx="3294698" cy="25873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247E87-6F4A-17F8-08DF-96ECBD7C2A47}"/>
              </a:ext>
            </a:extLst>
          </p:cNvPr>
          <p:cNvCxnSpPr/>
          <p:nvPr/>
        </p:nvCxnSpPr>
        <p:spPr bwMode="auto">
          <a:xfrm flipH="1">
            <a:off x="4918619" y="2543158"/>
            <a:ext cx="524933" cy="711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38474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 Measurement – 2D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53209-7103-76DC-4717-34F326AF2D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19982" r="59688" b="54212"/>
          <a:stretch/>
        </p:blipFill>
        <p:spPr>
          <a:xfrm>
            <a:off x="210500" y="1232543"/>
            <a:ext cx="3294699" cy="2587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F714A9-8132-CC46-5449-722741E4F7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79" b="17266"/>
          <a:stretch/>
        </p:blipFill>
        <p:spPr>
          <a:xfrm>
            <a:off x="2611112" y="2091624"/>
            <a:ext cx="3294698" cy="25873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45B163-EA7C-944C-F4F4-DDE74CEE0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95"/>
          <a:stretch/>
        </p:blipFill>
        <p:spPr>
          <a:xfrm>
            <a:off x="5418699" y="2989349"/>
            <a:ext cx="3294699" cy="2587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A9C17F-6FFC-0127-A760-969E94AE19E9}"/>
              </a:ext>
            </a:extLst>
          </p:cNvPr>
          <p:cNvSpPr txBox="1"/>
          <p:nvPr/>
        </p:nvSpPr>
        <p:spPr>
          <a:xfrm>
            <a:off x="1203691" y="3923817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mic Sans MS" panose="030F0902030302020204" pitchFamily="66" charset="0"/>
              </a:rPr>
              <a:t>0 MPa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9004EA-DDFE-8381-3DBA-D386E396AF2A}"/>
              </a:ext>
            </a:extLst>
          </p:cNvPr>
          <p:cNvSpPr txBox="1"/>
          <p:nvPr/>
        </p:nvSpPr>
        <p:spPr>
          <a:xfrm>
            <a:off x="3725302" y="4737399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mic Sans MS" panose="030F0902030302020204" pitchFamily="66" charset="0"/>
              </a:rPr>
              <a:t>20 MPa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F014A2-458D-CC2F-3B58-079F8A1C7283}"/>
              </a:ext>
            </a:extLst>
          </p:cNvPr>
          <p:cNvSpPr txBox="1"/>
          <p:nvPr/>
        </p:nvSpPr>
        <p:spPr>
          <a:xfrm>
            <a:off x="6532889" y="5612803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mic Sans MS" panose="030F0902030302020204" pitchFamily="66" charset="0"/>
              </a:rPr>
              <a:t>40 MPa</a:t>
            </a:r>
          </a:p>
        </p:txBody>
      </p:sp>
    </p:spTree>
    <p:extLst>
      <p:ext uri="{BB962C8B-B14F-4D97-AF65-F5344CB8AC3E}">
        <p14:creationId xmlns:p14="http://schemas.microsoft.com/office/powerpoint/2010/main" val="627128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C0929D-C695-B155-BDB9-1B73852BE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1328383"/>
            <a:ext cx="8639781" cy="4613618"/>
          </a:xfrm>
        </p:spPr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Introduction</a:t>
            </a:r>
          </a:p>
          <a:p>
            <a:pPr marL="0" indent="0"/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An Empirical Orthotropic Failure Criterion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Multiscale Modeling of Coil Strength Limits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Measurements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sz="2200" dirty="0"/>
              <a:t>1D Loading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sz="2200" dirty="0"/>
              <a:t>2D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32715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32B786C-44C5-6343-D509-5A57A5F13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830" y="1209553"/>
            <a:ext cx="2539611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 Measurement – 2D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19D2D2-851B-C384-7FB4-B187F1E60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1" y="3863291"/>
            <a:ext cx="8613459" cy="2292675"/>
          </a:xfrm>
        </p:spPr>
        <p:txBody>
          <a:bodyPr/>
          <a:lstStyle/>
          <a:p>
            <a:pPr lvl="1"/>
            <a:r>
              <a:rPr lang="en-US" dirty="0"/>
              <a:t>Significant </a:t>
            </a:r>
            <a:r>
              <a:rPr lang="en-US" b="1" dirty="0"/>
              <a:t>interaction</a:t>
            </a:r>
            <a:r>
              <a:rPr lang="en-US" dirty="0"/>
              <a:t> between azimuthal and horizontal stress</a:t>
            </a:r>
          </a:p>
          <a:p>
            <a:pPr lvl="2"/>
            <a:r>
              <a:rPr lang="en-US" b="1" dirty="0"/>
              <a:t>Many </a:t>
            </a:r>
            <a:r>
              <a:rPr lang="en-US" dirty="0"/>
              <a:t>cracks for no horizontal prestress</a:t>
            </a:r>
          </a:p>
          <a:p>
            <a:pPr lvl="2"/>
            <a:r>
              <a:rPr lang="en-US" b="1" dirty="0"/>
              <a:t>Less </a:t>
            </a:r>
            <a:r>
              <a:rPr lang="en-US" dirty="0"/>
              <a:t>cracks with 20 MPa</a:t>
            </a:r>
          </a:p>
          <a:p>
            <a:pPr lvl="2"/>
            <a:r>
              <a:rPr lang="en-US" b="1" dirty="0"/>
              <a:t>NO CRACKS </a:t>
            </a:r>
            <a:r>
              <a:rPr lang="en-US" dirty="0"/>
              <a:t>with 40 and 60 MPa!</a:t>
            </a:r>
          </a:p>
          <a:p>
            <a:pPr lvl="3"/>
            <a:r>
              <a:rPr lang="en-US" dirty="0"/>
              <a:t>Seems consistent with model predictions!</a:t>
            </a:r>
          </a:p>
          <a:p>
            <a:pPr lvl="1"/>
            <a:r>
              <a:rPr lang="en-US" dirty="0"/>
              <a:t>The longitudinal prestress (z) increases the number of cracks</a:t>
            </a:r>
          </a:p>
          <a:p>
            <a:pPr lvl="2"/>
            <a:r>
              <a:rPr lang="en-US" dirty="0"/>
              <a:t>More data needed!</a:t>
            </a:r>
          </a:p>
          <a:p>
            <a:pPr lvl="2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2" t="35266" r="23460" b="39806"/>
          <a:stretch/>
        </p:blipFill>
        <p:spPr>
          <a:xfrm>
            <a:off x="6916738" y="4625168"/>
            <a:ext cx="1869440" cy="11582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29524" y="3784003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908139" y="4021069"/>
            <a:ext cx="20894" cy="6541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918586" y="4681754"/>
            <a:ext cx="647428" cy="2016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770856" y="4539754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z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268441" y="4678485"/>
            <a:ext cx="623840" cy="732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50813" y="4266177"/>
            <a:ext cx="322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CC22A-A167-A1C4-D267-03DB770C139D}"/>
              </a:ext>
            </a:extLst>
          </p:cNvPr>
          <p:cNvSpPr txBox="1"/>
          <p:nvPr/>
        </p:nvSpPr>
        <p:spPr>
          <a:xfrm>
            <a:off x="5501309" y="2111169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omic Sans MS" panose="030F0902030302020204" pitchFamily="66" charset="0"/>
              </a:rPr>
              <a:t>No failures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inside this 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6E10E-E237-B0BC-2677-9C3976F41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87" y="1155103"/>
            <a:ext cx="3175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81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21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AC8F8E5-A316-429D-5777-D6545BFDB4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0503" y="1253067"/>
                <a:ext cx="6589050" cy="453349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1" fontAlgn="base" hangingPunct="1">
                  <a:spcBef>
                    <a:spcPts val="1200"/>
                  </a:spcBef>
                  <a:spcAft>
                    <a:spcPct val="0"/>
                  </a:spcAft>
                  <a:defRPr sz="1600">
                    <a:solidFill>
                      <a:srgbClr val="003366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lvl1pPr>
                <a:lvl2pPr marL="288925" indent="-227013" algn="l" rtl="0" eaLnBrk="1" fontAlgn="base" hangingPunct="1">
                  <a:spcBef>
                    <a:spcPts val="900"/>
                  </a:spcBef>
                  <a:spcAft>
                    <a:spcPct val="0"/>
                  </a:spcAft>
                  <a:buSzPct val="85000"/>
                  <a:buFont typeface="Arial"/>
                  <a:buChar char="•"/>
                  <a:defRPr sz="1600">
                    <a:solidFill>
                      <a:srgbClr val="003366"/>
                    </a:solidFill>
                    <a:latin typeface="Century Gothic" panose="020B0502020202020204" pitchFamily="34" charset="0"/>
                    <a:ea typeface="+mn-ea"/>
                  </a:defRPr>
                </a:lvl2pPr>
                <a:lvl3pPr marL="458788" indent="-177800" algn="l" rtl="0" eaLnBrk="1" fontAlgn="base" hangingPunct="1">
                  <a:spcBef>
                    <a:spcPts val="500"/>
                  </a:spcBef>
                  <a:spcAft>
                    <a:spcPct val="0"/>
                  </a:spcAft>
                  <a:buSzPct val="75000"/>
                  <a:buFont typeface="Lucida Grande" pitchFamily="-109" charset="0"/>
                  <a:buChar char="–"/>
                  <a:defRPr sz="1600">
                    <a:solidFill>
                      <a:srgbClr val="003366"/>
                    </a:solidFill>
                    <a:latin typeface="Century Gothic" panose="020B0502020202020204" pitchFamily="34" charset="0"/>
                    <a:ea typeface="+mn-ea"/>
                  </a:defRPr>
                </a:lvl3pPr>
                <a:lvl4pPr marL="687388" indent="-177800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SzPct val="50000"/>
                  <a:buFont typeface="Arial"/>
                  <a:buChar char="•"/>
                  <a:defRPr sz="1600">
                    <a:solidFill>
                      <a:srgbClr val="003366"/>
                    </a:solidFill>
                    <a:latin typeface="Century Gothic" panose="020B0502020202020204" pitchFamily="34" charset="0"/>
                    <a:ea typeface="+mn-ea"/>
                  </a:defRPr>
                </a:lvl4pPr>
                <a:lvl5pPr marL="1146175" indent="-23653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rgbClr val="003366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C5993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C5993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C5993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2C5993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/>
                <a:r>
                  <a:rPr lang="en-US" dirty="0"/>
                  <a:t>Two approaches proposed to define a coil structural limit:</a:t>
                </a:r>
              </a:p>
              <a:p>
                <a:pPr marL="401638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Non-interactive criterion from </a:t>
                </a:r>
                <a:r>
                  <a:rPr lang="en-US" b="1" dirty="0"/>
                  <a:t>measurements</a:t>
                </a:r>
              </a:p>
              <a:p>
                <a:pPr marL="401638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Non-interactive/interactive criteria from </a:t>
                </a:r>
                <a:r>
                  <a:rPr lang="en-US" b="1" dirty="0"/>
                  <a:t>multiscale</a:t>
                </a:r>
                <a:r>
                  <a:rPr lang="en-US" dirty="0"/>
                  <a:t> </a:t>
                </a:r>
                <a:r>
                  <a:rPr lang="en-US" b="1" dirty="0"/>
                  <a:t>modeling</a:t>
                </a:r>
              </a:p>
              <a:p>
                <a:pPr marL="630238" lvl="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Model results suggest that</a:t>
                </a:r>
                <a:r>
                  <a:rPr lang="en-US" b="1" dirty="0"/>
                  <a:t> limits</a:t>
                </a:r>
                <a:r>
                  <a:rPr lang="en-US" dirty="0"/>
                  <a:t> for </a:t>
                </a:r>
                <a:r>
                  <a:rPr lang="en-US" b="1" dirty="0"/>
                  <a:t>‘hydrostatic’</a:t>
                </a:r>
                <a:r>
                  <a:rPr lang="en-US" dirty="0"/>
                  <a:t> loading conditions might be significantly </a:t>
                </a:r>
                <a:r>
                  <a:rPr lang="en-US" b="1" dirty="0"/>
                  <a:t>higher</a:t>
                </a:r>
              </a:p>
              <a:p>
                <a:pPr marL="0" lvl="1" indent="0">
                  <a:buNone/>
                </a:pPr>
                <a:r>
                  <a:rPr lang="en-US" b="1" dirty="0"/>
                  <a:t>Measurements </a:t>
                </a:r>
                <a:r>
                  <a:rPr lang="en-US" dirty="0"/>
                  <a:t>of cable stacks under </a:t>
                </a:r>
                <a:r>
                  <a:rPr lang="en-US" b="1" dirty="0"/>
                  <a:t>transversal</a:t>
                </a:r>
                <a:r>
                  <a:rPr lang="en-US" dirty="0"/>
                  <a:t> pressure:</a:t>
                </a:r>
              </a:p>
              <a:p>
                <a:pPr marL="285750" lvl="1" indent="-285750"/>
                <a:r>
                  <a:rPr lang="en-US" dirty="0"/>
                  <a:t>Cracks appear at around 120 MPa under 1D loading</a:t>
                </a:r>
              </a:p>
              <a:p>
                <a:pPr marL="285750" lvl="1" indent="-285750"/>
                <a:r>
                  <a:rPr lang="en-US" b="1" dirty="0"/>
                  <a:t>Cracks</a:t>
                </a:r>
                <a:r>
                  <a:rPr lang="en-US" dirty="0"/>
                  <a:t> </a:t>
                </a:r>
                <a:r>
                  <a:rPr lang="en-US" b="1" dirty="0"/>
                  <a:t>disappeared</a:t>
                </a:r>
                <a:r>
                  <a:rPr lang="en-US" dirty="0"/>
                  <a:t>, as predicted, when the </a:t>
                </a:r>
                <a:r>
                  <a:rPr lang="en-US" b="1" dirty="0"/>
                  <a:t>horizontal</a:t>
                </a:r>
                <a:r>
                  <a:rPr lang="en-US" dirty="0"/>
                  <a:t> prestress was increased</a:t>
                </a:r>
              </a:p>
              <a:p>
                <a:pPr marL="339725" indent="-285750"/>
                <a:r>
                  <a:rPr lang="en-US" dirty="0"/>
                  <a:t>These results might change the ‘</a:t>
                </a:r>
                <a:r>
                  <a:rPr lang="en-US" b="1" dirty="0"/>
                  <a:t>optimal</a:t>
                </a:r>
                <a:r>
                  <a:rPr lang="en-US" dirty="0"/>
                  <a:t>’ </a:t>
                </a:r>
                <a:r>
                  <a:rPr lang="en-US" b="1" dirty="0"/>
                  <a:t>magnet</a:t>
                </a:r>
                <a:r>
                  <a:rPr lang="en-US" dirty="0"/>
                  <a:t> </a:t>
                </a:r>
                <a:r>
                  <a:rPr lang="en-US" b="1" dirty="0"/>
                  <a:t>design</a:t>
                </a:r>
                <a:r>
                  <a:rPr lang="en-US" dirty="0"/>
                  <a:t>:</a:t>
                </a:r>
              </a:p>
              <a:p>
                <a:pPr marL="455613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e.g. Coil design, preload conditions, etc.</a:t>
                </a:r>
              </a:p>
              <a:p>
                <a:pPr marL="0" lvl="1" indent="0">
                  <a:buNone/>
                </a:pPr>
                <a:r>
                  <a:rPr lang="en-US" b="1" dirty="0"/>
                  <a:t>Future work</a:t>
                </a:r>
                <a:r>
                  <a:rPr lang="en-US" dirty="0"/>
                  <a:t>:</a:t>
                </a:r>
              </a:p>
              <a:p>
                <a:pPr marL="455613" lvl="2" indent="-285750"/>
                <a:r>
                  <a:rPr lang="en-US" dirty="0"/>
                  <a:t>Gather more data probing the </a:t>
                </a:r>
                <a:r>
                  <a:rPr lang="en-US" b="1" dirty="0"/>
                  <a:t>failure</a:t>
                </a:r>
                <a:r>
                  <a:rPr lang="en-US" dirty="0"/>
                  <a:t> </a:t>
                </a:r>
                <a:r>
                  <a:rPr lang="en-US" b="1" dirty="0"/>
                  <a:t>surfaces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at room temperature and at cold</a:t>
                </a:r>
              </a:p>
              <a:p>
                <a:pPr marL="455613" lvl="2" indent="-285750"/>
                <a:r>
                  <a:rPr lang="en-US" b="1" dirty="0"/>
                  <a:t>Compute</a:t>
                </a:r>
                <a:r>
                  <a:rPr lang="en-US" dirty="0"/>
                  <a:t> </a:t>
                </a:r>
                <a:r>
                  <a:rPr lang="en-US" b="1" dirty="0"/>
                  <a:t>margin</a:t>
                </a:r>
                <a:r>
                  <a:rPr lang="en-US" dirty="0"/>
                  <a:t> for different magnet designs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AC8F8E5-A316-429D-5777-D6545BFD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03" y="1253067"/>
                <a:ext cx="6589050" cy="4533496"/>
              </a:xfrm>
              <a:prstGeom prst="rect">
                <a:avLst/>
              </a:prstGeom>
              <a:blipFill>
                <a:blip r:embed="rId2"/>
                <a:stretch>
                  <a:fillRect l="-577" t="-279" r="-769" b="-6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281" y="1336041"/>
            <a:ext cx="2445671" cy="1860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FFBAC5-10E5-2632-CF67-7732FD4D7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553" y="4578467"/>
            <a:ext cx="1454324" cy="1298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6783F-8683-CCCC-78DF-26AC5E8AB8B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9553" y="3285861"/>
            <a:ext cx="496873" cy="553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819DA2-93CF-C6B5-214A-CB3BCE9C7AE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5511" y="3457332"/>
            <a:ext cx="706822" cy="574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18D22C-06FD-8669-6529-01CAFEF2F40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3270" y="3839125"/>
            <a:ext cx="1055691" cy="6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67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C8730-1390-F447-A287-F6C2839D8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6" y="186689"/>
            <a:ext cx="7781925" cy="720000"/>
          </a:xfrm>
        </p:spPr>
        <p:txBody>
          <a:bodyPr/>
          <a:lstStyle/>
          <a:p>
            <a:r>
              <a:rPr lang="en-US" dirty="0"/>
              <a:t>For More Details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C8F8E5-A316-429D-5777-D6545BFDB444}"/>
              </a:ext>
            </a:extLst>
          </p:cNvPr>
          <p:cNvSpPr txBox="1">
            <a:spLocks/>
          </p:cNvSpPr>
          <p:nvPr/>
        </p:nvSpPr>
        <p:spPr>
          <a:xfrm>
            <a:off x="210503" y="3626285"/>
            <a:ext cx="8617408" cy="21602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900"/>
              </a:spcBef>
              <a:spcAft>
                <a:spcPct val="0"/>
              </a:spcAft>
              <a:buSzPct val="85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2pPr>
            <a:lvl3pPr marL="458788" indent="-177800" algn="l" rtl="0" eaLnBrk="1" fontAlgn="base" hangingPunct="1">
              <a:spcBef>
                <a:spcPts val="500"/>
              </a:spcBef>
              <a:spcAft>
                <a:spcPct val="0"/>
              </a:spcAft>
              <a:buSzPct val="75000"/>
              <a:buFont typeface="Lucida Grande" pitchFamily="-109" charset="0"/>
              <a:buChar char="–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3pPr>
            <a:lvl4pPr marL="687388" indent="-177800" algn="l" rtl="0" eaLnBrk="1" fontAlgn="base" hangingPunct="1">
              <a:spcBef>
                <a:spcPts val="400"/>
              </a:spcBef>
              <a:spcAft>
                <a:spcPct val="0"/>
              </a:spcAft>
              <a:buSzPct val="50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work was presented at MT28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dirty="0"/>
              <a:t>Paper submitted and accepted for IEEE Transactions on Applied Superconductivity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C90F6-FCF4-7134-D77E-3609EEBD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6" y="1337178"/>
            <a:ext cx="7772400" cy="18586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1086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Coils – Failure Criteria – State-of-art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2229B6-CA76-FF25-5839-D949F46B7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2864827"/>
            <a:ext cx="8638222" cy="312468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can we define as ‘</a:t>
            </a:r>
            <a:r>
              <a:rPr lang="en-US" b="1" dirty="0"/>
              <a:t>strength</a:t>
            </a:r>
            <a:r>
              <a:rPr lang="en-US" dirty="0"/>
              <a:t>’ in superconducting coils?</a:t>
            </a:r>
          </a:p>
          <a:p>
            <a:pPr lvl="2" indent="-342900">
              <a:buFont typeface="+mj-lt"/>
              <a:buAutoNum type="arabicPeriod"/>
            </a:pPr>
            <a:r>
              <a:rPr lang="en-US" dirty="0"/>
              <a:t>Anything that would </a:t>
            </a:r>
            <a:r>
              <a:rPr lang="en-US" b="1" dirty="0"/>
              <a:t>reduce</a:t>
            </a:r>
            <a:r>
              <a:rPr lang="en-US" dirty="0"/>
              <a:t> </a:t>
            </a:r>
            <a:r>
              <a:rPr lang="en-US" b="1" dirty="0"/>
              <a:t>performance </a:t>
            </a:r>
            <a:r>
              <a:rPr lang="en-US" dirty="0"/>
              <a:t>(e.g. critical current reduction)</a:t>
            </a:r>
          </a:p>
          <a:p>
            <a:pPr lvl="2" indent="-342900">
              <a:buFont typeface="+mj-lt"/>
              <a:buAutoNum type="arabicPeriod"/>
            </a:pPr>
            <a:r>
              <a:rPr lang="en-US" dirty="0"/>
              <a:t>Actual </a:t>
            </a:r>
            <a:r>
              <a:rPr lang="en-US" b="1" dirty="0"/>
              <a:t>failure</a:t>
            </a:r>
            <a:r>
              <a:rPr lang="en-US" dirty="0"/>
              <a:t> of some part of the composite (</a:t>
            </a:r>
            <a:r>
              <a:rPr lang="en-US" dirty="0" err="1"/>
              <a:t>e.g</a:t>
            </a:r>
            <a:r>
              <a:rPr lang="en-US" dirty="0"/>
              <a:t> filament cracking, debonding)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dirty="0"/>
              <a:t>Reversible effects can be predicted with the exponential </a:t>
            </a:r>
            <a:r>
              <a:rPr lang="en-US" b="1" dirty="0"/>
              <a:t>strain</a:t>
            </a:r>
            <a:r>
              <a:rPr lang="en-US" dirty="0"/>
              <a:t> </a:t>
            </a:r>
            <a:r>
              <a:rPr lang="en-US" b="1" dirty="0"/>
              <a:t>function</a:t>
            </a:r>
            <a:endParaRPr lang="en-US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dirty="0"/>
              <a:t>Current ‘state-of-art’ </a:t>
            </a:r>
            <a:r>
              <a:rPr lang="en-US" b="1" dirty="0"/>
              <a:t>failure</a:t>
            </a:r>
            <a:r>
              <a:rPr lang="en-US" dirty="0"/>
              <a:t> </a:t>
            </a:r>
            <a:r>
              <a:rPr lang="en-US" b="1" dirty="0"/>
              <a:t>criteria</a:t>
            </a:r>
            <a:r>
              <a:rPr lang="en-US" dirty="0"/>
              <a:t>: 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dirty="0"/>
              <a:t>Non-interacting: </a:t>
            </a:r>
            <a:r>
              <a:rPr lang="en-US" b="1" dirty="0"/>
              <a:t>Transverse/Azimuthal stress </a:t>
            </a:r>
            <a:r>
              <a:rPr lang="en-US" dirty="0"/>
              <a:t>&lt; 150/175 MPa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 dirty="0"/>
              <a:t>From </a:t>
            </a:r>
            <a:r>
              <a:rPr lang="en-US" b="1" dirty="0"/>
              <a:t>measurements</a:t>
            </a:r>
            <a:r>
              <a:rPr lang="en-US" dirty="0"/>
              <a:t> on transversally</a:t>
            </a:r>
            <a:r>
              <a:rPr lang="en-US" b="1" dirty="0"/>
              <a:t> </a:t>
            </a:r>
            <a:r>
              <a:rPr lang="en-US" dirty="0"/>
              <a:t>loaded</a:t>
            </a:r>
            <a:r>
              <a:rPr lang="en-US" b="1" dirty="0"/>
              <a:t> cables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dirty="0"/>
              <a:t>Interacting: </a:t>
            </a:r>
            <a:r>
              <a:rPr lang="en-US" b="1" dirty="0"/>
              <a:t>Von</a:t>
            </a:r>
            <a:r>
              <a:rPr lang="en-US" dirty="0"/>
              <a:t> </a:t>
            </a:r>
            <a:r>
              <a:rPr lang="en-US" b="1" dirty="0"/>
              <a:t>Mises</a:t>
            </a:r>
            <a:r>
              <a:rPr lang="en-US" dirty="0"/>
              <a:t> equivalent stress &lt; 150:200 MPa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GB" dirty="0">
                <a:cs typeface="Consolas" panose="020B0609020204030204" pitchFamily="49" charset="0"/>
              </a:rPr>
              <a:t>From comparison between models and magnet performance</a:t>
            </a:r>
            <a:endParaRPr lang="en-US" b="1" dirty="0"/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 dirty="0"/>
              <a:t>Both should not be applicable to composite materials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2A6644-EB49-8B44-A324-DAA535D91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154" y="1252696"/>
            <a:ext cx="1219200" cy="1444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E5BC6E-455A-FF42-95FD-5E74B80B4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22"/>
          <a:stretch/>
        </p:blipFill>
        <p:spPr>
          <a:xfrm>
            <a:off x="564359" y="1229847"/>
            <a:ext cx="1957938" cy="1305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38" y="1143947"/>
            <a:ext cx="3053716" cy="1553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C40DCD-EBD4-237C-FB66-D1E1FFE2D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770" y="4210096"/>
            <a:ext cx="1378883" cy="55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Overview of Coil Failure Modes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7" name="Picture 2" descr="page6image28124928">
            <a:extLst>
              <a:ext uri="{FF2B5EF4-FFF2-40B4-BE49-F238E27FC236}">
                <a16:creationId xmlns:a16="http://schemas.microsoft.com/office/drawing/2014/main" id="{B0627F4A-D8B5-0A41-9DB6-68FED4487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9"/>
          <a:stretch/>
        </p:blipFill>
        <p:spPr bwMode="auto">
          <a:xfrm>
            <a:off x="210503" y="1307608"/>
            <a:ext cx="2256656" cy="185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page6image28125968">
            <a:extLst>
              <a:ext uri="{FF2B5EF4-FFF2-40B4-BE49-F238E27FC236}">
                <a16:creationId xmlns:a16="http://schemas.microsoft.com/office/drawing/2014/main" id="{72290A8B-59B7-4E4D-AEED-7E15AFDE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728" y="1307608"/>
            <a:ext cx="2437189" cy="185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05" y="3691643"/>
            <a:ext cx="2254352" cy="1529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487" y="1400797"/>
            <a:ext cx="3051434" cy="1664268"/>
          </a:xfrm>
          <a:prstGeom prst="rect">
            <a:avLst/>
          </a:prstGeom>
        </p:spPr>
      </p:pic>
      <p:pic>
        <p:nvPicPr>
          <p:cNvPr id="10" name="Picture 9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8690B724-EA63-4713-8C74-A9DE18EE3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8887" y="3620018"/>
            <a:ext cx="2230147" cy="16726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03849" y="3117038"/>
            <a:ext cx="231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entury Gothic" panose="020B0502020202020204" pitchFamily="34" charset="0"/>
                <a:cs typeface="Courier New" panose="02070309020205020404" pitchFamily="49" charset="0"/>
              </a:rPr>
              <a:t>Insulation Failure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0452" y="3117038"/>
            <a:ext cx="2591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entury Gothic" panose="020B0502020202020204" pitchFamily="34" charset="0"/>
                <a:cs typeface="Courier New" panose="02070309020205020404" pitchFamily="49" charset="0"/>
              </a:rPr>
              <a:t>Delamination/Debonding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4902" y="3117038"/>
            <a:ext cx="1565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entury Gothic" panose="020B0502020202020204" pitchFamily="34" charset="0"/>
                <a:cs typeface="Courier New" panose="02070309020205020404" pitchFamily="49" charset="0"/>
              </a:rPr>
              <a:t>Shear/Mixed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42393" y="5303464"/>
            <a:ext cx="188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Century Gothic" panose="020B0502020202020204" pitchFamily="34" charset="0"/>
                <a:cs typeface="Courier New" panose="02070309020205020404" pitchFamily="49" charset="0"/>
              </a:rPr>
              <a:t>Longitudinal Filament Cracks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1293" y="3660259"/>
            <a:ext cx="2836398" cy="15921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6948" y="5303464"/>
            <a:ext cx="183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entury Gothic" panose="020B0502020202020204" pitchFamily="34" charset="0"/>
                <a:cs typeface="Courier New" panose="02070309020205020404" pitchFamily="49" charset="0"/>
              </a:rPr>
              <a:t>‘Radial’ Filament Cracks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21537" y="5303464"/>
            <a:ext cx="188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latin typeface="Century Gothic" panose="020B0502020202020204" pitchFamily="34" charset="0"/>
                <a:cs typeface="Courier New" panose="02070309020205020404" pitchFamily="49" charset="0"/>
              </a:rPr>
              <a:t>‘Chopped’</a:t>
            </a:r>
          </a:p>
          <a:p>
            <a:pPr algn="ctr"/>
            <a:r>
              <a:rPr lang="en-US" sz="1400" i="1">
                <a:latin typeface="Century Gothic" panose="020B0502020202020204" pitchFamily="34" charset="0"/>
                <a:cs typeface="Courier New" panose="02070309020205020404" pitchFamily="49" charset="0"/>
              </a:rPr>
              <a:t>Filaments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6E1139-E21C-8227-DB4A-45E33F5BF442}"/>
              </a:ext>
            </a:extLst>
          </p:cNvPr>
          <p:cNvSpPr txBox="1"/>
          <p:nvPr/>
        </p:nvSpPr>
        <p:spPr>
          <a:xfrm>
            <a:off x="210503" y="5826684"/>
            <a:ext cx="8625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Century Gothic" panose="020B0502020202020204" pitchFamily="34" charset="0"/>
                <a:cs typeface="Courier New" panose="02070309020205020404" pitchFamily="49" charset="0"/>
              </a:rPr>
              <a:t>Pictures from various works of M. </a:t>
            </a:r>
            <a:r>
              <a:rPr lang="en-US" sz="1100" i="1" dirty="0" err="1">
                <a:latin typeface="Century Gothic" panose="020B0502020202020204" pitchFamily="34" charset="0"/>
                <a:cs typeface="Courier New" panose="02070309020205020404" pitchFamily="49" charset="0"/>
              </a:rPr>
              <a:t>Crouvizier</a:t>
            </a:r>
            <a:r>
              <a:rPr lang="en-US" sz="1100" i="1" dirty="0">
                <a:latin typeface="Century Gothic" panose="020B0502020202020204" pitchFamily="34" charset="0"/>
                <a:cs typeface="Courier New" panose="02070309020205020404" pitchFamily="49" charset="0"/>
              </a:rPr>
              <a:t>, P. </a:t>
            </a:r>
            <a:r>
              <a:rPr lang="en-US" sz="1100" i="1" dirty="0" err="1">
                <a:latin typeface="Century Gothic" panose="020B0502020202020204" pitchFamily="34" charset="0"/>
                <a:cs typeface="Courier New" panose="02070309020205020404" pitchFamily="49" charset="0"/>
              </a:rPr>
              <a:t>Ebermann</a:t>
            </a:r>
            <a:r>
              <a:rPr lang="en-US" sz="1100" i="1" dirty="0">
                <a:latin typeface="Century Gothic" panose="020B0502020202020204" pitchFamily="34" charset="0"/>
                <a:cs typeface="Courier New" panose="02070309020205020404" pitchFamily="49" charset="0"/>
              </a:rPr>
              <a:t>, C. </a:t>
            </a:r>
            <a:r>
              <a:rPr lang="en-US" sz="1100" i="1" dirty="0" err="1">
                <a:latin typeface="Century Gothic" panose="020B0502020202020204" pitchFamily="34" charset="0"/>
                <a:cs typeface="Courier New" panose="02070309020205020404" pitchFamily="49" charset="0"/>
              </a:rPr>
              <a:t>Fichera</a:t>
            </a:r>
            <a:r>
              <a:rPr lang="en-US" sz="1100" i="1" dirty="0">
                <a:latin typeface="Century Gothic" panose="020B0502020202020204" pitchFamily="34" charset="0"/>
                <a:cs typeface="Courier New" panose="02070309020205020404" pitchFamily="49" charset="0"/>
              </a:rPr>
              <a:t>, S. </a:t>
            </a:r>
            <a:r>
              <a:rPr lang="en-US" sz="1100" i="1" dirty="0" err="1">
                <a:latin typeface="Century Gothic" panose="020B0502020202020204" pitchFamily="34" charset="0"/>
                <a:cs typeface="Courier New" panose="02070309020205020404" pitchFamily="49" charset="0"/>
              </a:rPr>
              <a:t>Sgobba</a:t>
            </a:r>
            <a:r>
              <a:rPr lang="en-US" sz="1100" i="1" dirty="0">
                <a:latin typeface="Century Gothic" panose="020B0502020202020204" pitchFamily="34" charset="0"/>
                <a:cs typeface="Courier New" panose="02070309020205020404" pitchFamily="49" charset="0"/>
              </a:rPr>
              <a:t> et al.  </a:t>
            </a:r>
          </a:p>
        </p:txBody>
      </p:sp>
    </p:spTree>
    <p:extLst>
      <p:ext uri="{BB962C8B-B14F-4D97-AF65-F5344CB8AC3E}">
        <p14:creationId xmlns:p14="http://schemas.microsoft.com/office/powerpoint/2010/main" val="1197927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Orthotropic Failure Criterion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5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2229B6-CA76-FF25-5839-D949F46B70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503" y="1157877"/>
                <a:ext cx="8638222" cy="4865228"/>
              </a:xfrm>
            </p:spPr>
            <p:txBody>
              <a:bodyPr/>
              <a:lstStyle/>
              <a:p>
                <a:pPr marL="0" lvl="1" indent="0">
                  <a:buNone/>
                </a:pPr>
                <a:r>
                  <a:rPr lang="en-US" sz="1400" dirty="0"/>
                  <a:t>We could try to join available measurements in a </a:t>
                </a:r>
                <a:r>
                  <a:rPr lang="en-US" sz="1400" b="1" dirty="0"/>
                  <a:t>mix</a:t>
                </a:r>
                <a:r>
                  <a:rPr lang="en-US" sz="1400" dirty="0"/>
                  <a:t> of </a:t>
                </a:r>
                <a:r>
                  <a:rPr lang="en-US" sz="1400" b="1" dirty="0"/>
                  <a:t>maximum</a:t>
                </a:r>
                <a:r>
                  <a:rPr lang="en-US" sz="1400" dirty="0"/>
                  <a:t> </a:t>
                </a:r>
                <a:r>
                  <a:rPr lang="en-US" sz="1400" b="1" dirty="0"/>
                  <a:t>stress</a:t>
                </a:r>
                <a:r>
                  <a:rPr lang="en-US" sz="1400" dirty="0"/>
                  <a:t> and </a:t>
                </a:r>
                <a:r>
                  <a:rPr lang="en-US" sz="1400" b="1" dirty="0"/>
                  <a:t>strain criteria</a:t>
                </a:r>
                <a:r>
                  <a:rPr lang="en-US" sz="1400" dirty="0"/>
                  <a:t>:</a:t>
                </a:r>
              </a:p>
              <a:p>
                <a:pPr marL="344488" lvl="3" indent="0" algn="ctr">
                  <a:buNone/>
                </a:pPr>
                <a:endParaRPr lang="en-US" sz="1400" dirty="0"/>
              </a:p>
              <a:p>
                <a:pPr marL="344488" lvl="3" indent="0" algn="ctr">
                  <a:buNone/>
                </a:pPr>
                <a:r>
                  <a:rPr lang="en-US" sz="1400" b="0" dirty="0"/>
                  <a:t>	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𝐿𝑇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400" dirty="0"/>
                  <a:t>							</a:t>
                </a:r>
              </a:p>
              <a:p>
                <a:pPr marL="344488" lvl="3" indent="0" algn="ctr">
                  <a:buNone/>
                </a:pPr>
                <a:endParaRPr lang="en-US" sz="1400" dirty="0"/>
              </a:p>
              <a:p>
                <a:pPr marL="401638" lvl="2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Where (-) is compression, (+) tension, L along the cable and T transverse. All conditions must be satisfied to avoid failure.</a:t>
                </a:r>
              </a:p>
              <a:p>
                <a:pPr marL="401638" lvl="2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Width and thickness directions considered the same for simplicity. Probably close to reality.</a:t>
                </a:r>
                <a:endParaRPr lang="en-US" sz="1400" b="1" dirty="0"/>
              </a:p>
              <a:p>
                <a:pPr marL="115888" lvl="2" indent="0">
                  <a:buNone/>
                </a:pPr>
                <a:r>
                  <a:rPr lang="en-US" sz="1400" b="1" dirty="0"/>
                  <a:t>Properties</a:t>
                </a:r>
                <a:r>
                  <a:rPr lang="en-US" sz="1400" dirty="0"/>
                  <a:t> can be </a:t>
                </a:r>
                <a:r>
                  <a:rPr lang="en-US" sz="1400" b="1" dirty="0"/>
                  <a:t>measured </a:t>
                </a:r>
                <a:r>
                  <a:rPr lang="en-US" sz="1400" dirty="0"/>
                  <a:t>as follows:</a:t>
                </a:r>
              </a:p>
              <a:p>
                <a:pPr marL="630238" lvl="3" indent="-285750"/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1400" dirty="0"/>
                  <a:t> on </a:t>
                </a:r>
                <a:r>
                  <a:rPr lang="en-US" sz="1400" b="1" dirty="0"/>
                  <a:t>uniaxial</a:t>
                </a:r>
                <a:r>
                  <a:rPr lang="en-US" sz="1400" dirty="0"/>
                  <a:t> strand tests</a:t>
                </a:r>
              </a:p>
              <a:p>
                <a:pPr lvl="4" indent="-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entury Gothic" panose="020B0502020202020204" pitchFamily="34" charset="0"/>
                  </a:rPr>
                  <a:t>E.g., N. </a:t>
                </a:r>
                <a:r>
                  <a:rPr lang="en-US" sz="1400" dirty="0" err="1">
                    <a:latin typeface="Century Gothic" panose="020B0502020202020204" pitchFamily="34" charset="0"/>
                  </a:rPr>
                  <a:t>Cheggour</a:t>
                </a:r>
                <a:r>
                  <a:rPr lang="en-US" sz="1400" dirty="0">
                    <a:latin typeface="Century Gothic" panose="020B0502020202020204" pitchFamily="34" charset="0"/>
                  </a:rPr>
                  <a:t>, SUST 2010, and Scientific Reports 2019</a:t>
                </a:r>
                <a:endParaRPr lang="en-US" sz="1400" dirty="0"/>
              </a:p>
              <a:p>
                <a:pPr marL="630238" lvl="3" indent="-285750"/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1400" dirty="0"/>
                  <a:t> from </a:t>
                </a:r>
                <a:r>
                  <a:rPr lang="en-US" sz="1400" b="1" dirty="0"/>
                  <a:t>transverse</a:t>
                </a:r>
                <a:r>
                  <a:rPr lang="en-US" sz="1400" dirty="0"/>
                  <a:t> </a:t>
                </a:r>
                <a:r>
                  <a:rPr lang="en-US" sz="1400" b="1" dirty="0"/>
                  <a:t>pressure</a:t>
                </a:r>
                <a:r>
                  <a:rPr lang="en-US" sz="1400" dirty="0"/>
                  <a:t> measurements. Can consider both reversible and irreversible limits depending on the load type. Radial/Azimuthal considered equivalent.</a:t>
                </a:r>
              </a:p>
              <a:p>
                <a:pPr lvl="4" indent="-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entury Gothic" panose="020B0502020202020204" pitchFamily="34" charset="0"/>
                  </a:rPr>
                  <a:t>E.g., P. </a:t>
                </a:r>
                <a:r>
                  <a:rPr lang="en-US" sz="1400" dirty="0" err="1">
                    <a:latin typeface="Century Gothic" panose="020B0502020202020204" pitchFamily="34" charset="0"/>
                  </a:rPr>
                  <a:t>Ebermann</a:t>
                </a:r>
                <a:r>
                  <a:rPr lang="en-US" sz="1400" dirty="0">
                    <a:latin typeface="Century Gothic" panose="020B0502020202020204" pitchFamily="34" charset="0"/>
                  </a:rPr>
                  <a:t>, SUST 2018, G. Vallone, IEEE, 2018</a:t>
                </a:r>
                <a:endParaRPr lang="en-US" sz="1400" dirty="0"/>
              </a:p>
              <a:p>
                <a:pPr marL="630238" lvl="3" indent="-285750"/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140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𝐿𝑇</m:t>
                        </m:r>
                      </m:sub>
                    </m:sSub>
                  </m:oMath>
                </a14:m>
                <a:r>
                  <a:rPr lang="en-US" sz="1400" dirty="0"/>
                  <a:t> are the </a:t>
                </a:r>
                <a:r>
                  <a:rPr lang="en-US" sz="1400" b="1" dirty="0"/>
                  <a:t>normal</a:t>
                </a:r>
                <a:r>
                  <a:rPr lang="en-US" sz="1400" dirty="0"/>
                  <a:t> and </a:t>
                </a:r>
                <a:r>
                  <a:rPr lang="en-US" sz="1400" b="1" dirty="0"/>
                  <a:t>shear</a:t>
                </a:r>
                <a:r>
                  <a:rPr lang="en-US" sz="1400" dirty="0"/>
                  <a:t> (interlaminar) </a:t>
                </a:r>
                <a:r>
                  <a:rPr lang="en-US" sz="1400" b="1" dirty="0"/>
                  <a:t>bonding</a:t>
                </a:r>
                <a:r>
                  <a:rPr lang="en-US" sz="1400" dirty="0"/>
                  <a:t> </a:t>
                </a:r>
                <a:r>
                  <a:rPr lang="en-US" sz="1400" b="1" dirty="0"/>
                  <a:t>strength, </a:t>
                </a:r>
                <a:r>
                  <a:rPr lang="en-US" sz="1400" dirty="0"/>
                  <a:t>measured on short beam shear bending samples</a:t>
                </a:r>
                <a:endParaRPr lang="en-US" sz="1400" dirty="0">
                  <a:latin typeface="Century Gothic" panose="020B0502020202020204" pitchFamily="34" charset="0"/>
                </a:endParaRPr>
              </a:p>
              <a:p>
                <a:pPr lvl="4" indent="-342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Century Gothic" panose="020B0502020202020204" pitchFamily="34" charset="0"/>
                  </a:rPr>
                  <a:t>E.g. S. </a:t>
                </a:r>
                <a:r>
                  <a:rPr lang="en-US" sz="1400" dirty="0" err="1">
                    <a:latin typeface="Century Gothic" panose="020B0502020202020204" pitchFamily="34" charset="0"/>
                  </a:rPr>
                  <a:t>Krave</a:t>
                </a:r>
                <a:r>
                  <a:rPr lang="en-US" sz="1400" dirty="0">
                    <a:latin typeface="Century Gothic" panose="020B0502020202020204" pitchFamily="34" charset="0"/>
                  </a:rPr>
                  <a:t>, IEEE Trans. 2017</a:t>
                </a:r>
                <a:endParaRPr lang="en-US" sz="600" dirty="0">
                  <a:latin typeface="Century Gothic" panose="020B0502020202020204" pitchFamily="34" charset="0"/>
                </a:endParaRPr>
              </a:p>
              <a:p>
                <a:pPr marL="630238" lvl="3" indent="-285750"/>
                <a:endParaRPr lang="en-US" sz="1400" b="1" dirty="0"/>
              </a:p>
              <a:p>
                <a:pPr marL="630238" lvl="3" indent="-285750"/>
                <a:endParaRPr lang="en-US" sz="14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82229B6-CA76-FF25-5839-D949F46B70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3" y="1157877"/>
                <a:ext cx="8638222" cy="4865228"/>
              </a:xfrm>
              <a:blipFill>
                <a:blip r:embed="rId2"/>
                <a:stretch>
                  <a:fillRect l="-294" t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59B9433-C7D8-F02C-64E6-E84CE6D30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730" y="1538416"/>
            <a:ext cx="3886200" cy="967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7FAADD-27C9-202B-FA76-26C3A4B0D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001" y="5419088"/>
            <a:ext cx="4250724" cy="6495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485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Century Gothic" panose="020B0502020202020204" pitchFamily="34" charset="0"/>
              </a:rPr>
              <a:t>FE Coil Models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2647136"/>
            <a:ext cx="5660571" cy="3448863"/>
          </a:xfrm>
        </p:spPr>
        <p:txBody>
          <a:bodyPr/>
          <a:lstStyle/>
          <a:p>
            <a:pPr marL="0" indent="0"/>
            <a:r>
              <a:rPr lang="en-GB" sz="1600">
                <a:cs typeface="Arial" charset="0"/>
              </a:rPr>
              <a:t>In 2022, we proposed a multi</a:t>
            </a:r>
            <a:r>
              <a:rPr lang="en-US" sz="1600">
                <a:cs typeface="Arial" charset="0"/>
              </a:rPr>
              <a:t>-scale approach to predict stiffness and strength of coils. The main ingredients required are:</a:t>
            </a:r>
            <a:endParaRPr lang="en-GB" sz="1600">
              <a:cs typeface="Arial" charset="0"/>
            </a:endParaRPr>
          </a:p>
          <a:p>
            <a:pPr>
              <a:buFont typeface="+mj-lt"/>
              <a:buAutoNum type="arabicPeriod"/>
            </a:pPr>
            <a:r>
              <a:rPr lang="en-GB" sz="1600" b="1">
                <a:cs typeface="Arial" charset="0"/>
              </a:rPr>
              <a:t>Modelling</a:t>
            </a:r>
            <a:r>
              <a:rPr lang="en-GB" sz="1600">
                <a:cs typeface="Arial" charset="0"/>
              </a:rPr>
              <a:t> </a:t>
            </a:r>
            <a:r>
              <a:rPr lang="en-GB" sz="1600" b="1">
                <a:cs typeface="Arial" charset="0"/>
              </a:rPr>
              <a:t>strategy</a:t>
            </a:r>
          </a:p>
          <a:p>
            <a:pPr lvl="2"/>
            <a:r>
              <a:rPr lang="en-US" sz="1600">
                <a:cs typeface="Arial" charset="0"/>
              </a:rPr>
              <a:t>‘Block’ models are the most (only?) reasonable assumption for a 3D magnet model</a:t>
            </a:r>
            <a:endParaRPr lang="en-GB" sz="1600">
              <a:cs typeface="Arial" charset="0"/>
            </a:endParaRPr>
          </a:p>
          <a:p>
            <a:pPr>
              <a:buFont typeface="+mj-lt"/>
              <a:buAutoNum type="arabicPeriod"/>
            </a:pPr>
            <a:r>
              <a:rPr lang="en-GB" sz="1600" b="1">
                <a:cs typeface="Arial" charset="0"/>
              </a:rPr>
              <a:t>Constitutive</a:t>
            </a:r>
            <a:r>
              <a:rPr lang="en-GB" sz="1600">
                <a:cs typeface="Arial" charset="0"/>
              </a:rPr>
              <a:t> </a:t>
            </a:r>
            <a:r>
              <a:rPr lang="en-GB" sz="1600" b="1">
                <a:cs typeface="Arial" charset="0"/>
              </a:rPr>
              <a:t>equations </a:t>
            </a:r>
            <a:r>
              <a:rPr lang="en-GB" sz="1600">
                <a:cs typeface="Arial" charset="0"/>
              </a:rPr>
              <a:t>(material model)</a:t>
            </a:r>
            <a:endParaRPr lang="en-GB" sz="1600" b="1">
              <a:cs typeface="Arial" charset="0"/>
            </a:endParaRPr>
          </a:p>
          <a:p>
            <a:pPr lvl="2"/>
            <a:r>
              <a:rPr lang="en-GB" sz="1600">
                <a:cs typeface="Arial" charset="0"/>
              </a:rPr>
              <a:t>Connect stress/strain inside the simplified model</a:t>
            </a:r>
          </a:p>
          <a:p>
            <a:pPr>
              <a:buFont typeface="+mj-lt"/>
              <a:buAutoNum type="arabicPeriod"/>
            </a:pPr>
            <a:r>
              <a:rPr lang="en-GB" sz="1600" b="1">
                <a:cs typeface="Arial" charset="0"/>
              </a:rPr>
              <a:t>Strength</a:t>
            </a:r>
            <a:r>
              <a:rPr lang="en-GB" sz="1600">
                <a:cs typeface="Arial" charset="0"/>
              </a:rPr>
              <a:t> </a:t>
            </a:r>
            <a:r>
              <a:rPr lang="en-GB" sz="1600" b="1">
                <a:cs typeface="Arial" charset="0"/>
              </a:rPr>
              <a:t>limits</a:t>
            </a:r>
          </a:p>
          <a:p>
            <a:pPr lvl="2"/>
            <a:r>
              <a:rPr lang="en-GB" sz="1600">
                <a:cs typeface="Arial" charset="0"/>
              </a:rPr>
              <a:t>Depending on the modelling strategy, the definition of these limits might be different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66F5D5-2A3B-FF43-97CA-43850FCE9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998" y="1285668"/>
            <a:ext cx="2386004" cy="1223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2A6644-EB49-8B44-A324-DAA535D91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202702"/>
            <a:ext cx="1219200" cy="14444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E5BC6E-455A-FF42-95FD-5E74B80B42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22"/>
          <a:stretch/>
        </p:blipFill>
        <p:spPr>
          <a:xfrm>
            <a:off x="762000" y="1267739"/>
            <a:ext cx="1957938" cy="1305133"/>
          </a:xfrm>
          <a:prstGeom prst="rect">
            <a:avLst/>
          </a:prstGeom>
        </p:spPr>
      </p:pic>
      <p:pic>
        <p:nvPicPr>
          <p:cNvPr id="10" name="image1.png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4C771C-698B-36DE-B8DE-59D4356E36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69366" y="3045761"/>
            <a:ext cx="2835836" cy="2609537"/>
          </a:xfrm>
          <a:prstGeom prst="rect">
            <a:avLst/>
          </a:prstGeom>
          <a:ln/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17255D5-4D8A-50DE-3931-00686B39EC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7F2F47F-ECC9-786B-3742-275355C33F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226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Strand/Cable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CBC3C-4831-DFB6-4ACB-B50F6EB54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3" y="1307646"/>
            <a:ext cx="4361497" cy="2486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3896B7-D513-8F43-E179-BE334187A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553" y="1307646"/>
            <a:ext cx="4430570" cy="344380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30906CB-1C80-B2C2-7706-3E82A7904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1" y="4848446"/>
            <a:ext cx="8613459" cy="1350051"/>
          </a:xfrm>
        </p:spPr>
        <p:txBody>
          <a:bodyPr/>
          <a:lstStyle/>
          <a:p>
            <a:pPr lvl="1"/>
            <a:r>
              <a:rPr lang="en-US" dirty="0"/>
              <a:t>Tables provide MQXF strand and cable specifications</a:t>
            </a:r>
          </a:p>
          <a:p>
            <a:pPr lvl="1"/>
            <a:r>
              <a:rPr lang="en-US" dirty="0"/>
              <a:t>MQXF strand (RRP 108/127) used for testing and modeling</a:t>
            </a:r>
          </a:p>
        </p:txBody>
      </p:sp>
    </p:spTree>
    <p:extLst>
      <p:ext uri="{BB962C8B-B14F-4D97-AF65-F5344CB8AC3E}">
        <p14:creationId xmlns:p14="http://schemas.microsoft.com/office/powerpoint/2010/main" val="4035731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ACAF-71DA-0348-A198-002D10F4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Cable Stack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1542-73D1-8A4B-B176-3C962DCBC6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9C635-9BBC-864C-B084-0309E5D6E5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BF516-E5C7-4BA2-8500-F3D0A15898CF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CFEA358C-E2F2-6C46-BB73-EB79C5BC4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788" y="1147321"/>
            <a:ext cx="3465327" cy="23044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90" y="1375088"/>
            <a:ext cx="3346409" cy="16088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3185E8-ACAB-63EB-A984-910587E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03" y="3459025"/>
            <a:ext cx="8638222" cy="25988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Multiscale</a:t>
            </a:r>
            <a:r>
              <a:rPr lang="en-US"/>
              <a:t> (</a:t>
            </a:r>
            <a:r>
              <a:rPr lang="en-US" b="1"/>
              <a:t>RVE</a:t>
            </a:r>
            <a:r>
              <a:rPr lang="en-US"/>
              <a:t>) modeling to extract coil properties: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/>
              <a:t>7 </a:t>
            </a:r>
            <a:r>
              <a:rPr lang="en-US" b="1"/>
              <a:t>virtual</a:t>
            </a:r>
            <a:r>
              <a:rPr lang="en-US"/>
              <a:t> ‘</a:t>
            </a:r>
            <a:r>
              <a:rPr lang="en-US" b="1"/>
              <a:t>experiments</a:t>
            </a:r>
            <a:r>
              <a:rPr lang="en-US"/>
              <a:t>’: uniaxial loading (x3), shear loading (x3), thermal contraction in free conditions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/>
              <a:t>Material </a:t>
            </a:r>
            <a:r>
              <a:rPr lang="en-US" b="1"/>
              <a:t>properties</a:t>
            </a:r>
            <a:r>
              <a:rPr lang="en-US"/>
              <a:t> extracted from </a:t>
            </a:r>
            <a:r>
              <a:rPr lang="en-US" b="1"/>
              <a:t>literature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/>
              <a:t>Can be implement</a:t>
            </a:r>
            <a:r>
              <a:rPr lang="en-US">
                <a:cs typeface="+mn-cs"/>
              </a:rPr>
              <a:t>ed in </a:t>
            </a:r>
            <a:r>
              <a:rPr lang="en-US" b="1">
                <a:cs typeface="+mn-cs"/>
              </a:rPr>
              <a:t>2D</a:t>
            </a:r>
            <a:r>
              <a:rPr lang="en-US">
                <a:cs typeface="+mn-cs"/>
              </a:rPr>
              <a:t> </a:t>
            </a:r>
            <a:r>
              <a:rPr lang="en-US" i="1">
                <a:cs typeface="+mn-cs"/>
              </a:rPr>
              <a:t>block</a:t>
            </a:r>
            <a:r>
              <a:rPr lang="en-US">
                <a:cs typeface="+mn-cs"/>
              </a:rPr>
              <a:t> models using orthotropic properties + Von Mises yield criterion + simple hardening models</a:t>
            </a:r>
          </a:p>
          <a:p>
            <a:pPr marL="401638" lvl="2" indent="-285750">
              <a:buFont typeface="Arial" panose="020B0604020202020204" pitchFamily="34" charset="0"/>
              <a:buChar char="•"/>
            </a:pPr>
            <a:r>
              <a:rPr lang="en-US"/>
              <a:t>Can match the </a:t>
            </a:r>
            <a:r>
              <a:rPr lang="en-US" b="1"/>
              <a:t>stiffness</a:t>
            </a:r>
            <a:r>
              <a:rPr lang="en-US"/>
              <a:t> of different cable </a:t>
            </a:r>
            <a:r>
              <a:rPr lang="en-US" b="1"/>
              <a:t>geometries</a:t>
            </a:r>
          </a:p>
          <a:p>
            <a:pPr marL="630238" lvl="3" indent="-285750">
              <a:buFont typeface="Arial" panose="020B0604020202020204" pitchFamily="34" charset="0"/>
              <a:buChar char="•"/>
            </a:pPr>
            <a:r>
              <a:rPr lang="en-US"/>
              <a:t>It also matches closely the </a:t>
            </a:r>
            <a:r>
              <a:rPr lang="en-US" b="1"/>
              <a:t>measurements</a:t>
            </a:r>
            <a:r>
              <a:rPr lang="en-US"/>
              <a:t> on </a:t>
            </a:r>
            <a:r>
              <a:rPr lang="en-US" b="1"/>
              <a:t>magnets</a:t>
            </a:r>
            <a:r>
              <a:rPr lang="en-US"/>
              <a:t> (MQXF)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8CA59-0664-0872-5DA0-CEE10BF3C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03" y="2307305"/>
            <a:ext cx="908928" cy="864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AABA69-D118-7852-BFD4-FA758D372DF2}"/>
              </a:ext>
            </a:extLst>
          </p:cNvPr>
          <p:cNvCxnSpPr>
            <a:cxnSpLocks/>
          </p:cNvCxnSpPr>
          <p:nvPr/>
        </p:nvCxnSpPr>
        <p:spPr bwMode="auto">
          <a:xfrm>
            <a:off x="3634578" y="1783426"/>
            <a:ext cx="30836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9D08BAF-E80B-54F7-E37E-3D1B8413D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616" y="1198228"/>
            <a:ext cx="927995" cy="103576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9F218EE-A0F4-4F66-EEF3-CACDE15B5B57}"/>
              </a:ext>
            </a:extLst>
          </p:cNvPr>
          <p:cNvCxnSpPr>
            <a:cxnSpLocks/>
          </p:cNvCxnSpPr>
          <p:nvPr/>
        </p:nvCxnSpPr>
        <p:spPr bwMode="auto">
          <a:xfrm>
            <a:off x="3634578" y="2675128"/>
            <a:ext cx="30836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77320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3D </a:t>
            </a:r>
            <a:r>
              <a:rPr lang="en-GB">
                <a:latin typeface="Century Gothic" panose="020B0502020202020204" pitchFamily="34" charset="0"/>
              </a:rPr>
              <a:t>RVE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0503" y="3568080"/>
                <a:ext cx="8612484" cy="2453680"/>
              </a:xfrm>
            </p:spPr>
            <p:txBody>
              <a:bodyPr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>
                    <a:cs typeface="Consolas" panose="020B0609020204030204" pitchFamily="49" charset="0"/>
                  </a:rPr>
                  <a:t>Multi-scale model probed under different loading conditions to obtain equivalent material properties (stiffness, thermal contraction)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>
                    <a:cs typeface="Consolas" panose="020B0609020204030204" pitchFamily="49" charset="0"/>
                  </a:rPr>
                  <a:t>To include these properties in our models we need:</a:t>
                </a:r>
                <a:endParaRPr lang="en-GB" sz="1600" dirty="0">
                  <a:cs typeface="Consolas" panose="020B0609020204030204" pitchFamily="49" charset="0"/>
                </a:endParaRPr>
              </a:p>
              <a:p>
                <a:pPr lvl="2">
                  <a:defRPr/>
                </a:pPr>
                <a:r>
                  <a:rPr lang="en-GB" sz="1600" b="1" dirty="0">
                    <a:cs typeface="Consolas" panose="020B0609020204030204" pitchFamily="49" charset="0"/>
                  </a:rPr>
                  <a:t>Anisotropic yield </a:t>
                </a:r>
                <a:r>
                  <a:rPr lang="en-GB" sz="1600" dirty="0">
                    <a:cs typeface="Consolas" panose="020B0609020204030204" pitchFamily="49" charset="0"/>
                  </a:rPr>
                  <a:t>strength criterion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→</m:t>
                    </m:r>
                  </m:oMath>
                </a14:m>
                <a:r>
                  <a:rPr lang="en-GB" sz="1600" dirty="0">
                    <a:cs typeface="Consolas" panose="020B0609020204030204" pitchFamily="49" charset="0"/>
                  </a:rPr>
                  <a:t> Hill yield surface</a:t>
                </a:r>
              </a:p>
              <a:p>
                <a:pPr lvl="2">
                  <a:defRPr/>
                </a:pPr>
                <a:r>
                  <a:rPr lang="en-GB" sz="1600" b="1" dirty="0">
                    <a:cs typeface="Consolas" panose="020B0609020204030204" pitchFamily="49" charset="0"/>
                  </a:rPr>
                  <a:t>Anisotropic work-hardening </a:t>
                </a:r>
                <a:r>
                  <a:rPr lang="en-GB" sz="1600" dirty="0">
                    <a:cs typeface="Consolas" panose="020B0609020204030204" pitchFamily="49" charset="0"/>
                  </a:rPr>
                  <a:t>rule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Consolas" panose="020B0609020204030204" pitchFamily="49" charset="0"/>
                      </a:rPr>
                      <m:t>→</m:t>
                    </m:r>
                  </m:oMath>
                </a14:m>
                <a:r>
                  <a:rPr lang="en-GB" sz="1600" dirty="0">
                    <a:cs typeface="Consolas" panose="020B0609020204030204" pitchFamily="49" charset="0"/>
                  </a:rPr>
                  <a:t> Generalized Hill hardening</a:t>
                </a:r>
              </a:p>
              <a:p>
                <a:pPr lvl="2">
                  <a:defRPr/>
                </a:pPr>
                <a:r>
                  <a:rPr lang="en-GB" sz="1600" dirty="0">
                    <a:cs typeface="Consolas" panose="020B0609020204030204" pitchFamily="49" charset="0"/>
                  </a:rPr>
                  <a:t>Element (material) </a:t>
                </a:r>
                <a:r>
                  <a:rPr lang="en-GB" sz="1600" b="1" dirty="0">
                    <a:cs typeface="Consolas" panose="020B0609020204030204" pitchFamily="49" charset="0"/>
                  </a:rPr>
                  <a:t>coordinate</a:t>
                </a:r>
                <a:r>
                  <a:rPr lang="en-GB" sz="1600" dirty="0">
                    <a:cs typeface="Consolas" panose="020B0609020204030204" pitchFamily="49" charset="0"/>
                  </a:rPr>
                  <a:t> </a:t>
                </a:r>
                <a:r>
                  <a:rPr lang="en-GB" sz="1600" b="1" dirty="0">
                    <a:cs typeface="Consolas" panose="020B0609020204030204" pitchFamily="49" charset="0"/>
                  </a:rPr>
                  <a:t>system</a:t>
                </a:r>
                <a:r>
                  <a:rPr lang="en-GB" sz="1600" dirty="0">
                    <a:cs typeface="Consolas" panose="020B0609020204030204" pitchFamily="49" charset="0"/>
                  </a:rPr>
                  <a:t> definition</a:t>
                </a:r>
                <a:endParaRPr lang="en-GB" sz="1600" b="1" dirty="0">
                  <a:cs typeface="Consolas" panose="020B0609020204030204" pitchFamily="49" charset="0"/>
                </a:endParaRPr>
              </a:p>
              <a:p>
                <a:pPr lvl="3">
                  <a:defRPr/>
                </a:pPr>
                <a:r>
                  <a:rPr lang="en-GB" sz="1600" dirty="0">
                    <a:cs typeface="Consolas" panose="020B0609020204030204" pitchFamily="49" charset="0"/>
                  </a:rPr>
                  <a:t>Developed a code for cos(</a:t>
                </a:r>
                <a:r>
                  <a:rPr lang="en-GB" sz="1600" dirty="0" err="1">
                    <a:cs typeface="Consolas" panose="020B0609020204030204" pitchFamily="49" charset="0"/>
                  </a:rPr>
                  <a:t>ϑ</a:t>
                </a:r>
                <a:r>
                  <a:rPr lang="en-GB" sz="1600" dirty="0">
                    <a:cs typeface="Consolas" panose="020B0609020204030204" pitchFamily="49" charset="0"/>
                  </a:rPr>
                  <a:t>), block designs</a:t>
                </a:r>
              </a:p>
              <a:p>
                <a:pPr lvl="1">
                  <a:defRPr/>
                </a:pPr>
                <a:r>
                  <a:rPr lang="en-GB" sz="1600" dirty="0">
                    <a:cs typeface="Consolas" panose="020B0609020204030204" pitchFamily="49" charset="0"/>
                  </a:rPr>
                  <a:t>How can we use these models to compute strength?</a:t>
                </a:r>
              </a:p>
            </p:txBody>
          </p:sp>
        </mc:Choice>
        <mc:Fallback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503" y="3568080"/>
                <a:ext cx="8612484" cy="2453680"/>
              </a:xfrm>
              <a:blipFill>
                <a:blip r:embed="rId2"/>
                <a:stretch>
                  <a:fillRect l="-295" t="-513" b="-7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117C20F-D191-F542-B8AE-79A6EF929C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503" y="6305211"/>
            <a:ext cx="2895600" cy="365125"/>
          </a:xfrm>
        </p:spPr>
        <p:txBody>
          <a:bodyPr/>
          <a:lstStyle/>
          <a:p>
            <a:r>
              <a:rPr lang="en-US" altLang="en-US"/>
              <a:t>G. Vallone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809A031-A848-3A4D-A73F-2A92663A57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05199" y="6306186"/>
            <a:ext cx="2133600" cy="365125"/>
          </a:xfrm>
        </p:spPr>
        <p:txBody>
          <a:bodyPr/>
          <a:lstStyle/>
          <a:p>
            <a:fld id="{F17BF516-E5C7-4BA2-8500-F3D0A15898CF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5C67D4-A884-7932-3AA7-F697EBFF4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1" y="1253932"/>
            <a:ext cx="2901277" cy="2181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0A6D21-60E5-194A-9761-B9D2A6FCB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88" y="1149121"/>
            <a:ext cx="2375037" cy="2441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EA8E92-36FA-898D-77C7-A515E6FCC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305" y="1149121"/>
            <a:ext cx="2375037" cy="244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3272"/>
      </p:ext>
    </p:extLst>
  </p:cSld>
  <p:clrMapOvr>
    <a:masterClrMapping/>
  </p:clrMapOvr>
</p:sld>
</file>

<file path=ppt/theme/theme1.xml><?xml version="1.0" encoding="utf-8"?>
<a:theme xmlns:a="http://schemas.openxmlformats.org/drawingml/2006/main" name="LBNL_Template_032411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9172D639-6CA3-4E44-9C1B-E4BE1D628E63}" vid="{195C298B-F8E0-44C0-857F-FA4F3076944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 Template</Template>
  <TotalTime>32506</TotalTime>
  <Words>1479</Words>
  <Application>Microsoft Macintosh PowerPoint</Application>
  <PresentationFormat>On-screen Show (4:3)</PresentationFormat>
  <Paragraphs>208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Cambria Math</vt:lpstr>
      <vt:lpstr>Century Gothic</vt:lpstr>
      <vt:lpstr>Comic Sans MS</vt:lpstr>
      <vt:lpstr>Lucida Grande</vt:lpstr>
      <vt:lpstr>LBNL_Template_032411</vt:lpstr>
      <vt:lpstr>Measurement and Computation of Nb3Sn Rutherford Cables Strength Under Multi-Axial Loading Conditions</vt:lpstr>
      <vt:lpstr>Outline</vt:lpstr>
      <vt:lpstr>Coils – Failure Criteria – State-of-art</vt:lpstr>
      <vt:lpstr>An Overview of Coil Failure Modes</vt:lpstr>
      <vt:lpstr>An Orthotropic Failure Criterion</vt:lpstr>
      <vt:lpstr>FE Coil Models</vt:lpstr>
      <vt:lpstr>Strand/Cable Parameters</vt:lpstr>
      <vt:lpstr>Cable Stack Model</vt:lpstr>
      <vt:lpstr>3D RVE Model</vt:lpstr>
      <vt:lpstr>Strand Strength – Longitudinal Loads</vt:lpstr>
      <vt:lpstr>Strength Computation – 1D Loading</vt:lpstr>
      <vt:lpstr>Strength Computation – 2D Loading</vt:lpstr>
      <vt:lpstr>Strand Strength – Measurement Set-Up</vt:lpstr>
      <vt:lpstr>Fuji Paper – 2D Testing</vt:lpstr>
      <vt:lpstr>Measurement Set-Up – Some Issues</vt:lpstr>
      <vt:lpstr>Strength Measurement – 1D Loading</vt:lpstr>
      <vt:lpstr>Strength Measurement – 2D Loading</vt:lpstr>
      <vt:lpstr>Strength Measurement – 2D Loading</vt:lpstr>
      <vt:lpstr>Strength Measurement – 2D Loading</vt:lpstr>
      <vt:lpstr>Strength Measurement – 2D Loading</vt:lpstr>
      <vt:lpstr>Conclusion</vt:lpstr>
      <vt:lpstr>For More Details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Anderssen</dc:creator>
  <cp:lastModifiedBy>Giorgio Vallone</cp:lastModifiedBy>
  <cp:revision>2194</cp:revision>
  <cp:lastPrinted>2018-11-28T09:31:16Z</cp:lastPrinted>
  <dcterms:created xsi:type="dcterms:W3CDTF">2018-01-11T04:00:47Z</dcterms:created>
  <dcterms:modified xsi:type="dcterms:W3CDTF">2023-12-06T22:35:04Z</dcterms:modified>
</cp:coreProperties>
</file>