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6" r:id="rId2"/>
    <p:sldId id="445" r:id="rId3"/>
    <p:sldId id="446" r:id="rId4"/>
    <p:sldId id="427" r:id="rId5"/>
    <p:sldId id="431" r:id="rId6"/>
    <p:sldId id="441" r:id="rId7"/>
    <p:sldId id="442" r:id="rId8"/>
    <p:sldId id="447" r:id="rId9"/>
    <p:sldId id="448" r:id="rId10"/>
    <p:sldId id="443" r:id="rId11"/>
    <p:sldId id="449" r:id="rId12"/>
    <p:sldId id="450" r:id="rId13"/>
    <p:sldId id="451" r:id="rId14"/>
    <p:sldId id="45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1" autoAdjust="0"/>
    <p:restoredTop sz="93031" autoAdjust="0"/>
  </p:normalViewPr>
  <p:slideViewPr>
    <p:cSldViewPr snapToGrid="0" snapToObjects="1">
      <p:cViewPr>
        <p:scale>
          <a:sx n="78" d="100"/>
          <a:sy n="78" d="100"/>
        </p:scale>
        <p:origin x="-1914" y="-37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"/>
            <a:ext cx="9143999" cy="6341839"/>
            <a:chOff x="-1495195" y="1"/>
            <a:chExt cx="9143999" cy="634183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495195" y="1"/>
              <a:ext cx="9143999" cy="6313726"/>
            </a:xfrm>
            <a:prstGeom prst="rect">
              <a:avLst/>
            </a:prstGeom>
            <a:solidFill>
              <a:srgbClr val="1F497D"/>
            </a:solidFill>
            <a:ln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 descr="C:\Users\darbelaez\Downloads\IMG_3703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9261" b="77676" l="19567" r="77206">
                          <a14:backgroundMark x1="74060" y1="50061" x2="74060" y2="50061"/>
                          <a14:backgroundMark x1="74060" y1="50061" x2="74060" y2="50061"/>
                          <a14:backgroundMark x1="46140" y1="34763" x2="35192" y2="41074"/>
                          <a14:backgroundMark x1="35192" y1="41524" x2="36703" y2="54718"/>
                          <a14:backgroundMark x1="34743" y1="55474" x2="34600" y2="41973"/>
                          <a14:backgroundMark x1="35355" y1="56516" x2="43137" y2="63868"/>
                          <a14:backgroundMark x1="44342" y1="64011" x2="52002" y2="6417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5" y="99037"/>
              <a:ext cx="6141551" cy="6242803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313727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33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10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21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04/29/2011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CCT1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31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69" r:id="rId4"/>
    <p:sldLayoutId id="2147483670" r:id="rId5"/>
    <p:sldLayoutId id="2147483673" r:id="rId6"/>
    <p:sldLayoutId id="214748367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470392"/>
            <a:ext cx="8226425" cy="1413933"/>
          </a:xfrm>
        </p:spPr>
        <p:txBody>
          <a:bodyPr>
            <a:norm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US Magnet Development Program</a:t>
            </a:r>
          </a:p>
          <a:p>
            <a:r>
              <a:rPr lang="en-US" sz="1400" dirty="0" smtClean="0"/>
              <a:t>Lawrence Berkeley National Laboratory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CCT5 Progress Update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06/20/2018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Voltage </a:t>
            </a:r>
            <a:r>
              <a:rPr lang="en-US" dirty="0" smtClean="0"/>
              <a:t>Tap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364342"/>
            <a:ext cx="8447314" cy="19347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Inner</a:t>
            </a:r>
            <a:r>
              <a:rPr lang="en-US" dirty="0" smtClean="0"/>
              <a:t> layer voltage taps</a:t>
            </a:r>
          </a:p>
          <a:p>
            <a:pPr lvl="1"/>
            <a:r>
              <a:rPr lang="en-US" dirty="0" smtClean="0"/>
              <a:t>Voltage taps at every five turns on the pole (12 total)</a:t>
            </a:r>
          </a:p>
          <a:p>
            <a:pPr lvl="1"/>
            <a:r>
              <a:rPr lang="en-US" dirty="0" smtClean="0"/>
              <a:t>One voltage tap at each end next to the splic</a:t>
            </a:r>
            <a:r>
              <a:rPr lang="en-US" dirty="0" smtClean="0"/>
              <a:t>e joint (2 total)</a:t>
            </a:r>
            <a:endParaRPr lang="en-US" dirty="0" smtClean="0"/>
          </a:p>
          <a:p>
            <a:r>
              <a:rPr lang="en-US" dirty="0" smtClean="0"/>
              <a:t>Outer layer </a:t>
            </a:r>
            <a:r>
              <a:rPr lang="en-US" dirty="0" smtClean="0"/>
              <a:t>voltage taps</a:t>
            </a:r>
          </a:p>
          <a:p>
            <a:pPr lvl="1"/>
            <a:r>
              <a:rPr lang="en-US" dirty="0" smtClean="0"/>
              <a:t>Voltage taps at every </a:t>
            </a:r>
            <a:r>
              <a:rPr lang="en-US" dirty="0" smtClean="0"/>
              <a:t>fifteen </a:t>
            </a:r>
            <a:r>
              <a:rPr lang="en-US" dirty="0" smtClean="0"/>
              <a:t>turns on the pole </a:t>
            </a:r>
            <a:r>
              <a:rPr lang="en-US" dirty="0" smtClean="0"/>
              <a:t>(4 total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voltage tap at each end next to the splice joint (2 total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\\thunder\Supercon\Large Magnets\CCT\CCT 10 Turn Test Coil\Coil e\Photos\DSC0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840" y="3668428"/>
            <a:ext cx="2718224" cy="2422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94004" y="3299096"/>
            <a:ext cx="140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V-Tap Flags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2107" y="4886182"/>
            <a:ext cx="5714175" cy="1088459"/>
            <a:chOff x="8178" y="3124200"/>
            <a:chExt cx="9121534" cy="163809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8" y="3124200"/>
              <a:ext cx="9121534" cy="163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"/>
            <p:cNvGrpSpPr/>
            <p:nvPr/>
          </p:nvGrpSpPr>
          <p:grpSpPr>
            <a:xfrm>
              <a:off x="389187" y="3144848"/>
              <a:ext cx="2234566" cy="91440"/>
              <a:chOff x="389187" y="3108960"/>
              <a:chExt cx="2234566" cy="9144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89187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17812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46437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75062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103687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32313" y="310896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28653" y="3933822"/>
              <a:ext cx="91438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550583" y="3933830"/>
              <a:ext cx="91438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6553199" y="4664710"/>
              <a:ext cx="2234564" cy="91440"/>
              <a:chOff x="6553199" y="4664710"/>
              <a:chExt cx="2234564" cy="91440"/>
            </a:xfrm>
          </p:grpSpPr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553199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981824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410449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7839074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8267699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8696325" y="4664710"/>
                <a:ext cx="91438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908498" y="4565618"/>
            <a:ext cx="265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 V-Tap Locations</a:t>
            </a:r>
            <a:endParaRPr lang="en-US" dirty="0"/>
          </a:p>
        </p:txBody>
      </p:sp>
      <p:pic>
        <p:nvPicPr>
          <p:cNvPr id="5122" name="Picture 2" descr="C:\Users\darbelaez\Downloads\IMG_5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01" y="3668429"/>
            <a:ext cx="5854662" cy="81184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505484" y="3299096"/>
            <a:ext cx="14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V-Tap Trace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364342"/>
            <a:ext cx="8447314" cy="20981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Acoustic Sensors</a:t>
            </a:r>
            <a:endParaRPr lang="en-US" dirty="0" smtClean="0"/>
          </a:p>
          <a:p>
            <a:pPr lvl="1"/>
            <a:r>
              <a:rPr lang="en-US" dirty="0" smtClean="0"/>
              <a:t>Ends of layer 1 and layer 2</a:t>
            </a:r>
          </a:p>
          <a:p>
            <a:pPr lvl="1"/>
            <a:r>
              <a:rPr lang="en-US" dirty="0" smtClean="0"/>
              <a:t>Inner surface of layer 1</a:t>
            </a:r>
            <a:endParaRPr lang="en-US" dirty="0" smtClean="0"/>
          </a:p>
          <a:p>
            <a:r>
              <a:rPr lang="en-US" dirty="0" smtClean="0"/>
              <a:t>Outer heaters and associated voltage taps</a:t>
            </a:r>
          </a:p>
          <a:p>
            <a:r>
              <a:rPr lang="en-US" dirty="0" smtClean="0"/>
              <a:t>Outer layer thermometers in the grooves</a:t>
            </a:r>
          </a:p>
          <a:p>
            <a:r>
              <a:rPr lang="en-US" dirty="0" smtClean="0"/>
              <a:t>Strain gages on outer shell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CCT5 Mandrel Winding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364342"/>
            <a:ext cx="8611906" cy="21225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Winding of Layer 1 and Layer 2 is complete</a:t>
            </a:r>
          </a:p>
          <a:p>
            <a:r>
              <a:rPr lang="en-US" dirty="0" smtClean="0"/>
              <a:t>Improvements in Winding methods leads to better winding uniformity</a:t>
            </a:r>
          </a:p>
          <a:p>
            <a:pPr lvl="1"/>
            <a:r>
              <a:rPr lang="en-US" dirty="0" smtClean="0"/>
              <a:t>Winding is done with two technicians</a:t>
            </a:r>
          </a:p>
          <a:p>
            <a:pPr lvl="1"/>
            <a:r>
              <a:rPr lang="en-US" dirty="0" smtClean="0"/>
              <a:t>One technician applies tension to the cable</a:t>
            </a:r>
          </a:p>
          <a:p>
            <a:pPr lvl="1"/>
            <a:r>
              <a:rPr lang="en-US" dirty="0" smtClean="0"/>
              <a:t>Leads to improvement in cable positioning within the channel (avoids areas where the cable can be proud of the outer mandrel surface)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\\thunder\Supercon\Large Magnets\CCT\CCT5\Inner\Photos\DSC03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790" y="3547872"/>
            <a:ext cx="3998722" cy="2596896"/>
          </a:xfrm>
          <a:prstGeom prst="rect">
            <a:avLst/>
          </a:prstGeom>
          <a:noFill/>
        </p:spPr>
      </p:pic>
      <p:pic>
        <p:nvPicPr>
          <p:cNvPr id="6147" name="Picture 3" descr="\\thunder\Supercon\Large Magnets\CCT\CCT5\Inner\Photos\DSC03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304" y="3529396"/>
            <a:ext cx="3462527" cy="259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CCT5 Coil Heat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364342"/>
            <a:ext cx="8611906" cy="2122570"/>
          </a:xfrm>
        </p:spPr>
        <p:txBody>
          <a:bodyPr>
            <a:normAutofit/>
          </a:bodyPr>
          <a:lstStyle/>
          <a:p>
            <a:r>
              <a:rPr lang="en-US" dirty="0" smtClean="0"/>
              <a:t>Heat treatment for both layers will finish at the end of this week (6/22)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\\thunder\Supercon\Large Magnets\CCT\CCT5\Inner\Photos\DSC0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062" y="2461831"/>
            <a:ext cx="4975098" cy="373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CCT5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364342"/>
            <a:ext cx="8611906" cy="2122570"/>
          </a:xfrm>
        </p:spPr>
        <p:txBody>
          <a:bodyPr>
            <a:normAutofit/>
          </a:bodyPr>
          <a:lstStyle/>
          <a:p>
            <a:r>
              <a:rPr lang="en-US" dirty="0" smtClean="0"/>
              <a:t>Coil and shell instrumentation</a:t>
            </a:r>
          </a:p>
          <a:p>
            <a:r>
              <a:rPr lang="en-US" dirty="0" smtClean="0"/>
              <a:t>Potting of coils (tooling is ready) </a:t>
            </a:r>
          </a:p>
          <a:p>
            <a:r>
              <a:rPr lang="en-US" dirty="0" smtClean="0"/>
              <a:t>Coil assembly using bend and shim process</a:t>
            </a:r>
          </a:p>
          <a:p>
            <a:r>
              <a:rPr lang="en-US" dirty="0" smtClean="0"/>
              <a:t>Magnet test expected in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2-Layer CCT Nb</a:t>
            </a:r>
            <a:r>
              <a:rPr lang="en-US" baseline="-25000" dirty="0" smtClean="0"/>
              <a:t>3</a:t>
            </a:r>
            <a:r>
              <a:rPr lang="en-US" dirty="0" smtClean="0"/>
              <a:t>Sn Plan </a:t>
            </a:r>
            <a:br>
              <a:rPr lang="en-US" dirty="0" smtClean="0"/>
            </a:br>
            <a:r>
              <a:rPr lang="en-US" dirty="0" smtClean="0"/>
              <a:t>(CCT Technology Development)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370496"/>
              </p:ext>
            </p:extLst>
          </p:nvPr>
        </p:nvGraphicFramePr>
        <p:xfrm>
          <a:off x="609600" y="1224284"/>
          <a:ext cx="5537200" cy="4058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4300"/>
                <a:gridCol w="1384300"/>
                <a:gridCol w="1384300"/>
                <a:gridCol w="1384300"/>
              </a:tblGrid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Bore </a:t>
                      </a:r>
                      <a:r>
                        <a:rPr lang="en-US" sz="1600" u="none" strike="noStrike" dirty="0"/>
                        <a:t>size [mm]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Groove </a:t>
                      </a:r>
                      <a:r>
                        <a:rPr lang="en-US" sz="1600" u="none" strike="noStrike" dirty="0"/>
                        <a:t>design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constant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1.25 mm gap at 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1.65 mm gap at 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Conductor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54/61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Ta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54/61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Ta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108/127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Ti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HT Temp [C]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Potting configuration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full magnet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full magnet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individual layers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Epoxy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CTD-101K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CTD-101K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FSU Mix 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Layer-to-layer </a:t>
                      </a:r>
                      <a:r>
                        <a:rPr lang="en-US" sz="1600" u="none" strike="noStrike" dirty="0"/>
                        <a:t>interface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bonded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mold released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&amp;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shim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307340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Conductor damage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quality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 and scalability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Training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96000" y="2387604"/>
            <a:ext cx="6096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19800" y="3225804"/>
            <a:ext cx="685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0" y="3835404"/>
            <a:ext cx="533400" cy="1524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96000" y="4064004"/>
            <a:ext cx="6096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96000" y="2540004"/>
            <a:ext cx="609600" cy="990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19800" y="4064004"/>
            <a:ext cx="6858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0" y="4064004"/>
            <a:ext cx="609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3101979"/>
            <a:ext cx="685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295650" y="2499522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667250" y="2499522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667250" y="2987679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295650" y="3530604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7250" y="3987804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67250" y="4478341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95650" y="4968879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25746" y="4955044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6857" y="3616329"/>
            <a:ext cx="2126343" cy="1986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400801" y="5040769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Processes have to be developed for CCT5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1866" y="5823466"/>
            <a:ext cx="9012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 Focus for CCT5 is understanding the causes of training in CCT magnets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35158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Latest </a:t>
            </a:r>
            <a:r>
              <a:rPr lang="en-US" dirty="0" smtClean="0"/>
              <a:t>10-turn heat treatment and potting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Voltage </a:t>
            </a:r>
            <a:r>
              <a:rPr lang="en-US" dirty="0" smtClean="0"/>
              <a:t>tap flags and instrumentation plan</a:t>
            </a:r>
          </a:p>
          <a:p>
            <a:r>
              <a:rPr lang="en-US" dirty="0" smtClean="0"/>
              <a:t>Bend and shim progress (see Lucas’ presentation)</a:t>
            </a:r>
          </a:p>
          <a:p>
            <a:r>
              <a:rPr lang="en-US" dirty="0" smtClean="0"/>
              <a:t>CCT5 Progress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10-Turn Heat Treatment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9830"/>
            <a:ext cx="8229600" cy="28593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Groove dimensions match final design for CCT5 mandrels</a:t>
            </a:r>
          </a:p>
          <a:p>
            <a:pPr lvl="1"/>
            <a:r>
              <a:rPr lang="en-US" dirty="0" smtClean="0"/>
              <a:t>Groove depth was reduced to 11.0 mm</a:t>
            </a:r>
          </a:p>
          <a:p>
            <a:pPr lvl="1"/>
            <a:r>
              <a:rPr lang="en-US" dirty="0" smtClean="0"/>
              <a:t>Extra space added at pole after measurements with previous 10-turn coils (1.65 mm gap)</a:t>
            </a:r>
          </a:p>
          <a:p>
            <a:r>
              <a:rPr lang="en-US" dirty="0" smtClean="0"/>
              <a:t>Copper wires were not used to compress cable during heat treatment</a:t>
            </a:r>
          </a:p>
          <a:p>
            <a:r>
              <a:rPr lang="en-US" dirty="0" smtClean="0"/>
              <a:t>Cable stays within the outer surface of the mandrel except at a couple of spots</a:t>
            </a:r>
          </a:p>
          <a:p>
            <a:r>
              <a:rPr lang="en-US" dirty="0" smtClean="0"/>
              <a:t>Distortion measured after heat treatment was minimal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\\thunder\Supercon\Large Magnets\CCT\CCT 10 Turn Test Coil\Coil f\IMG_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391" y="4209144"/>
            <a:ext cx="5568785" cy="2060121"/>
          </a:xfrm>
          <a:prstGeom prst="rect">
            <a:avLst/>
          </a:prstGeom>
          <a:noFill/>
        </p:spPr>
      </p:pic>
      <p:pic>
        <p:nvPicPr>
          <p:cNvPr id="1027" name="Picture 3" descr="\\thunder\Supercon\Large Magnets\CCT\CCT 10 Turn Test Coil\Coil f\IMG_5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62" y="4111795"/>
            <a:ext cx="3152304" cy="215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Potting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10-turn </a:t>
            </a:r>
            <a:r>
              <a:rPr lang="en-US" dirty="0" smtClean="0"/>
              <a:t>coil </a:t>
            </a:r>
            <a:r>
              <a:rPr lang="en-US" dirty="0" smtClean="0"/>
              <a:t>was impregnated with mix </a:t>
            </a:r>
            <a:r>
              <a:rPr lang="en-US" dirty="0" smtClean="0"/>
              <a:t>61 epoxy in preparation for CCT5</a:t>
            </a:r>
          </a:p>
          <a:p>
            <a:r>
              <a:rPr lang="en-US" dirty="0" smtClean="0"/>
              <a:t>Plan was to not </a:t>
            </a:r>
            <a:r>
              <a:rPr lang="en-US" dirty="0" smtClean="0"/>
              <a:t>deviate too far from our usual potting procedures to avoid delaying CCT5 test</a:t>
            </a:r>
          </a:p>
          <a:p>
            <a:r>
              <a:rPr lang="en-US" dirty="0" smtClean="0"/>
              <a:t>Use common techniques and materials from vacuum bag process but use a mechanical seal instead of vacuum bag</a:t>
            </a:r>
          </a:p>
          <a:p>
            <a:pPr lvl="1"/>
            <a:r>
              <a:rPr lang="en-US" dirty="0" smtClean="0"/>
              <a:t>Peel ply to minimize epoxy on surface of mandrel</a:t>
            </a:r>
          </a:p>
          <a:p>
            <a:pPr lvl="1"/>
            <a:r>
              <a:rPr lang="en-US" dirty="0" smtClean="0"/>
              <a:t>Flow media for epoxy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Use Nylon vacuum bag</a:t>
            </a:r>
            <a:endParaRPr lang="en-US" dirty="0" smtClean="0"/>
          </a:p>
          <a:p>
            <a:pPr lvl="1"/>
            <a:r>
              <a:rPr lang="en-US" dirty="0" smtClean="0"/>
              <a:t>Use shrink tape to compress the compress the bag and flow media layer tightly onto the mandrel</a:t>
            </a:r>
            <a:endParaRPr lang="en-US" dirty="0" smtClean="0"/>
          </a:p>
          <a:p>
            <a:r>
              <a:rPr lang="en-US" dirty="0" smtClean="0"/>
              <a:t>End plugs are used as with </a:t>
            </a:r>
            <a:r>
              <a:rPr lang="en-US" dirty="0" smtClean="0"/>
              <a:t>CCT3/4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hunder\Supercon\Large Magnets\CCT\CCT 10 Turn With Splice Recess\Coil A\DSC0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477" y="3978825"/>
            <a:ext cx="4306214" cy="23044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4872" y="1143000"/>
            <a:ext cx="6432108" cy="2820836"/>
            <a:chOff x="194872" y="3430063"/>
            <a:chExt cx="6432108" cy="2820836"/>
          </a:xfrm>
        </p:grpSpPr>
        <p:pic>
          <p:nvPicPr>
            <p:cNvPr id="2050" name="Picture 2" descr="\\thunder\Supercon\Large Magnets\CCT\single_layer_potting\10turn_F\IMG_497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872" y="3912433"/>
              <a:ext cx="4452079" cy="233846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312826" y="3477718"/>
              <a:ext cx="2135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Holes for heaters</a:t>
              </a:r>
              <a:endParaRPr lang="en-US" sz="2000" dirty="0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3312826" y="3877828"/>
              <a:ext cx="1067761" cy="634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 flipH="1">
              <a:off x="3702570" y="3877828"/>
              <a:ext cx="678017" cy="10089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69036" y="3430063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O-ring Seals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flipH="1">
              <a:off x="1849672" y="3830173"/>
              <a:ext cx="424232" cy="11513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1849672" y="3830173"/>
              <a:ext cx="424232" cy="1956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46951" y="5386093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Holes for Leads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1804703" y="5565973"/>
              <a:ext cx="2842248" cy="20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1"/>
            </p:cNvCxnSpPr>
            <p:nvPr/>
          </p:nvCxnSpPr>
          <p:spPr>
            <a:xfrm flipH="1" flipV="1">
              <a:off x="3033803" y="5266173"/>
              <a:ext cx="1613148" cy="31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89987" y="5250329"/>
            <a:ext cx="289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Peel-Ply</a:t>
            </a:r>
          </a:p>
          <a:p>
            <a:r>
              <a:rPr lang="en-US" dirty="0" smtClean="0"/>
              <a:t>(Teflon Coated Fiberglass)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560320" y="5097852"/>
            <a:ext cx="3243072" cy="400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thunder\Supercon\Large Magnets\CCT\CCT 10 Turn With Splice Recess\Coil A\DSC0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610" y="3897736"/>
            <a:ext cx="4096512" cy="2271416"/>
          </a:xfrm>
          <a:prstGeom prst="rect">
            <a:avLst/>
          </a:prstGeom>
          <a:noFill/>
        </p:spPr>
      </p:pic>
      <p:pic>
        <p:nvPicPr>
          <p:cNvPr id="2051" name="Picture 3" descr="\\thunder\Supercon\Large Magnets\CCT\CCT 10 Turn With Splice Recess\Coil A\DSC03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17" y="1365504"/>
            <a:ext cx="4328157" cy="25811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46135" y="1277260"/>
            <a:ext cx="312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Teflon strip to separate seam after potting</a:t>
            </a:r>
            <a:endParaRPr lang="en-US" dirty="0" smtClean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3121153" y="1600426"/>
            <a:ext cx="1924982" cy="362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5458" y="4019764"/>
            <a:ext cx="275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Bag</a:t>
            </a:r>
          </a:p>
          <a:p>
            <a:r>
              <a:rPr lang="en-US" dirty="0" smtClean="0"/>
              <a:t>(Seam Sealed with Tape)</a:t>
            </a:r>
            <a:endParaRPr lang="en-US" dirty="0" smtClean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3733649" y="4342930"/>
            <a:ext cx="2423311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46135" y="2075991"/>
            <a:ext cx="14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Media</a:t>
            </a:r>
            <a:endParaRPr lang="en-US" dirty="0" smtClean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3927952" y="2115312"/>
            <a:ext cx="1118183" cy="145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\\thunder\Supercon\Large Magnets\CCT\CCT 10 Turn With Splice Recess\Coil A\DSC03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0698" y="1758999"/>
            <a:ext cx="2347713" cy="1760785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6412992" y="2260657"/>
            <a:ext cx="529223" cy="184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12992" y="1666665"/>
            <a:ext cx="902208" cy="1125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07651" y="5477625"/>
            <a:ext cx="182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Sealing tape for seal to end plug </a:t>
            </a:r>
            <a:endParaRPr lang="en-US" dirty="0" smtClean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4328160" y="5477626"/>
            <a:ext cx="1353313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\\thunder\Supercon\Large Magnets\CCT\CCT 10 Turn With Splice Recess\Coil A\DSC0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2011680"/>
            <a:ext cx="3816096" cy="3803904"/>
          </a:xfrm>
          <a:prstGeom prst="rect">
            <a:avLst/>
          </a:prstGeom>
          <a:noFill/>
        </p:spPr>
      </p:pic>
      <p:pic>
        <p:nvPicPr>
          <p:cNvPr id="3075" name="Picture 3" descr="\\thunder\Supercon\Large Magnets\CCT\CCT 10 Turn With Splice Recess\Coil A\DSC0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496" y="2657856"/>
            <a:ext cx="4210304" cy="31577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7680" y="1365349"/>
            <a:ext cx="352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is wrapped with shrink tape and  heated in oven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80749" y="2244959"/>
            <a:ext cx="3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after removing from oven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2352" y="1365349"/>
            <a:ext cx="16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Potting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28160" y="1345903"/>
            <a:ext cx="46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after removing flow media and Peel Ply</a:t>
            </a:r>
            <a:endParaRPr lang="en-US" dirty="0"/>
          </a:p>
        </p:txBody>
      </p:sp>
      <p:pic>
        <p:nvPicPr>
          <p:cNvPr id="4098" name="Picture 2" descr="\\thunder\Supercon\Large Magnets\CCT\CCT 10 Turn With Splice Recess\Coil A\DSC03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1715235"/>
            <a:ext cx="3157728" cy="4210303"/>
          </a:xfrm>
          <a:prstGeom prst="rect">
            <a:avLst/>
          </a:prstGeom>
          <a:noFill/>
        </p:spPr>
      </p:pic>
      <p:pic>
        <p:nvPicPr>
          <p:cNvPr id="4099" name="Picture 3" descr="\\thunder\Supercon\Large Magnets\CCT\CCT 10 Turn With Splice Recess\Coil A\DSC03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606" y="1734681"/>
            <a:ext cx="3581914" cy="2634043"/>
          </a:xfrm>
          <a:prstGeom prst="rect">
            <a:avLst/>
          </a:prstGeom>
          <a:noFill/>
        </p:spPr>
      </p:pic>
      <p:pic>
        <p:nvPicPr>
          <p:cNvPr id="4100" name="Picture 4" descr="\\thunder\Supercon\Large Magnets\CCT\CCT 10 Turn With Splice Recess\Coil A\DSC03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665" y="4454068"/>
            <a:ext cx="2374223" cy="1780667"/>
          </a:xfrm>
          <a:prstGeom prst="rect">
            <a:avLst/>
          </a:prstGeom>
          <a:noFill/>
        </p:spPr>
      </p:pic>
      <p:pic>
        <p:nvPicPr>
          <p:cNvPr id="4101" name="Picture 5" descr="\\thunder\Supercon\Large Magnets\CCT\CCT 10 Turn With Splice Recess\Coil A\DSC03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444" y="4454067"/>
            <a:ext cx="2374223" cy="178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52227</TotalTime>
  <Words>601</Words>
  <Application>Microsoft Office PowerPoint</Application>
  <PresentationFormat>On-screen Show (4:3)</PresentationFormat>
  <Paragraphs>130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ATAP No Footer</vt:lpstr>
      <vt:lpstr>Slide 1</vt:lpstr>
      <vt:lpstr>2-Layer CCT Nb3Sn Plan  (CCT Technology Development)</vt:lpstr>
      <vt:lpstr>Discussion Topics</vt:lpstr>
      <vt:lpstr>10-Turn Heat Treatment</vt:lpstr>
      <vt:lpstr>Potting Test</vt:lpstr>
      <vt:lpstr>Potting Tools</vt:lpstr>
      <vt:lpstr>Potting Tools</vt:lpstr>
      <vt:lpstr>Potting Process</vt:lpstr>
      <vt:lpstr>Potting Process</vt:lpstr>
      <vt:lpstr>Coil Voltage Tap Plan</vt:lpstr>
      <vt:lpstr>Other Instrumentation</vt:lpstr>
      <vt:lpstr>CCT5 Mandrel Winding</vt:lpstr>
      <vt:lpstr>CCT5 Coil Heat Treatment</vt:lpstr>
      <vt:lpstr>CCT5 Next Steps</vt:lpstr>
    </vt:vector>
  </TitlesOfParts>
  <Company>Lawrence Berkekley Nationl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darbelaez</cp:lastModifiedBy>
  <cp:revision>1046</cp:revision>
  <dcterms:created xsi:type="dcterms:W3CDTF">2015-07-10T17:44:33Z</dcterms:created>
  <dcterms:modified xsi:type="dcterms:W3CDTF">2018-06-20T14:07:05Z</dcterms:modified>
</cp:coreProperties>
</file>