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7" r:id="rId2"/>
    <p:sldMasterId id="2147483692" r:id="rId3"/>
  </p:sldMasterIdLst>
  <p:notesMasterIdLst>
    <p:notesMasterId r:id="rId50"/>
  </p:notesMasterIdLst>
  <p:sldIdLst>
    <p:sldId id="314" r:id="rId4"/>
    <p:sldId id="257" r:id="rId5"/>
    <p:sldId id="258" r:id="rId6"/>
    <p:sldId id="369" r:id="rId7"/>
    <p:sldId id="316" r:id="rId8"/>
    <p:sldId id="368" r:id="rId9"/>
    <p:sldId id="366" r:id="rId10"/>
    <p:sldId id="268" r:id="rId11"/>
    <p:sldId id="370" r:id="rId12"/>
    <p:sldId id="278" r:id="rId13"/>
    <p:sldId id="279" r:id="rId14"/>
    <p:sldId id="280" r:id="rId15"/>
    <p:sldId id="281" r:id="rId16"/>
    <p:sldId id="282" r:id="rId17"/>
    <p:sldId id="283" r:id="rId18"/>
    <p:sldId id="284" r:id="rId19"/>
    <p:sldId id="377" r:id="rId20"/>
    <p:sldId id="286" r:id="rId21"/>
    <p:sldId id="287" r:id="rId22"/>
    <p:sldId id="288" r:id="rId23"/>
    <p:sldId id="289" r:id="rId24"/>
    <p:sldId id="290" r:id="rId25"/>
    <p:sldId id="293" r:id="rId26"/>
    <p:sldId id="294" r:id="rId27"/>
    <p:sldId id="295" r:id="rId28"/>
    <p:sldId id="371" r:id="rId29"/>
    <p:sldId id="296" r:id="rId30"/>
    <p:sldId id="297" r:id="rId31"/>
    <p:sldId id="298" r:id="rId32"/>
    <p:sldId id="372" r:id="rId33"/>
    <p:sldId id="378" r:id="rId34"/>
    <p:sldId id="380" r:id="rId35"/>
    <p:sldId id="342" r:id="rId36"/>
    <p:sldId id="343" r:id="rId37"/>
    <p:sldId id="344" r:id="rId38"/>
    <p:sldId id="373" r:id="rId39"/>
    <p:sldId id="320" r:id="rId40"/>
    <p:sldId id="307" r:id="rId41"/>
    <p:sldId id="308" r:id="rId42"/>
    <p:sldId id="309" r:id="rId43"/>
    <p:sldId id="310" r:id="rId44"/>
    <p:sldId id="376" r:id="rId45"/>
    <p:sldId id="374" r:id="rId46"/>
    <p:sldId id="375" r:id="rId47"/>
    <p:sldId id="313" r:id="rId48"/>
    <p:sldId id="270"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32452D-C0EC-2642-89A1-19B2AE7B63D2}" v="2" dt="2024-01-17T20:56:53.28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80"/>
    <p:restoredTop sz="94694"/>
  </p:normalViewPr>
  <p:slideViewPr>
    <p:cSldViewPr snapToGrid="0">
      <p:cViewPr varScale="1">
        <p:scale>
          <a:sx n="58" d="100"/>
          <a:sy n="58" d="100"/>
        </p:scale>
        <p:origin x="76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1143000" y="685800"/>
            <a:ext cx="4572000" cy="3429000"/>
          </a:xfrm>
          <a:prstGeom prst="rect">
            <a:avLst/>
          </a:prstGeom>
        </p:spPr>
        <p:txBody>
          <a:bodyPr/>
          <a:lstStyle/>
          <a:p>
            <a:endParaRPr/>
          </a:p>
        </p:txBody>
      </p:sp>
      <p:sp>
        <p:nvSpPr>
          <p:cNvPr id="248" name="Shape 2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 name="Picture 4" descr="A cover of a report&#10;&#10;Description automatically generated">
            <a:extLst>
              <a:ext uri="{FF2B5EF4-FFF2-40B4-BE49-F238E27FC236}">
                <a16:creationId xmlns:a16="http://schemas.microsoft.com/office/drawing/2014/main" id="{92FE95F7-359C-0512-DCF9-10FB4BF80A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26"/>
            <a:ext cx="24384000" cy="13729252"/>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000000"/>
        </a:solidFill>
        <a:effectLst/>
      </p:bgPr>
    </p:bg>
    <p:spTree>
      <p:nvGrpSpPr>
        <p:cNvPr id="1" name=""/>
        <p:cNvGrpSpPr/>
        <p:nvPr/>
      </p:nvGrpSpPr>
      <p:grpSpPr>
        <a:xfrm>
          <a:off x="0" y="0"/>
          <a:ext cx="0" cy="0"/>
          <a:chOff x="0" y="0"/>
          <a:chExt cx="0" cy="0"/>
        </a:xfrm>
      </p:grpSpPr>
      <p:sp>
        <p:nvSpPr>
          <p:cNvPr id="157"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5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65" name="Rectangle"/>
          <p:cNvSpPr/>
          <p:nvPr/>
        </p:nvSpPr>
        <p:spPr>
          <a:xfrm>
            <a:off x="0" y="12471400"/>
            <a:ext cx="24384000" cy="1270000"/>
          </a:xfrm>
          <a:prstGeom prst="rect">
            <a:avLst/>
          </a:prstGeom>
          <a:solidFill>
            <a:srgbClr val="FFFFFF"/>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16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173" name="Close-up of a red-eyed tree frog perched on a leaf"/>
          <p:cNvSpPr>
            <a:spLocks noGrp="1"/>
          </p:cNvSpPr>
          <p:nvPr>
            <p:ph type="pic" sz="half" idx="21"/>
          </p:nvPr>
        </p:nvSpPr>
        <p:spPr>
          <a:xfrm>
            <a:off x="8750300" y="3149600"/>
            <a:ext cx="13944600" cy="9296400"/>
          </a:xfrm>
          <a:prstGeom prst="rect">
            <a:avLst/>
          </a:prstGeom>
        </p:spPr>
        <p:txBody>
          <a:bodyPr lIns="91439" tIns="45719" rIns="91439" bIns="45719" anchor="t">
            <a:noAutofit/>
          </a:bodyPr>
          <a:lstStyle/>
          <a:p>
            <a:endParaRPr/>
          </a:p>
        </p:txBody>
      </p:sp>
      <p:sp>
        <p:nvSpPr>
          <p:cNvPr id="174"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7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solidFill>
                  <a:srgbClr val="FFFFFF"/>
                </a:solidFill>
              </a:defRPr>
            </a:lvl1pPr>
            <a:lvl2pPr marL="1117600" indent="-558800">
              <a:spcBef>
                <a:spcPts val="4500"/>
              </a:spcBef>
              <a:defRPr sz="3800">
                <a:solidFill>
                  <a:srgbClr val="FFFFFF"/>
                </a:solidFill>
              </a:defRPr>
            </a:lvl2pPr>
            <a:lvl3pPr marL="1676400" indent="-558800">
              <a:spcBef>
                <a:spcPts val="4500"/>
              </a:spcBef>
              <a:defRPr sz="3800">
                <a:solidFill>
                  <a:srgbClr val="FFFFFF"/>
                </a:solidFill>
              </a:defRPr>
            </a:lvl3pPr>
            <a:lvl4pPr marL="2235200" indent="-558800">
              <a:spcBef>
                <a:spcPts val="4500"/>
              </a:spcBef>
              <a:defRPr sz="3800">
                <a:solidFill>
                  <a:srgbClr val="FFFFFF"/>
                </a:solidFill>
              </a:defRPr>
            </a:lvl4pPr>
            <a:lvl5pPr marL="2794000" indent="-558800">
              <a:spcBef>
                <a:spcPts val="4500"/>
              </a:spcBef>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84" name="Body Level One…"/>
          <p:cNvSpPr txBox="1">
            <a:spLocks noGrp="1"/>
          </p:cNvSpPr>
          <p:nvPr>
            <p:ph type="body" idx="1"/>
          </p:nvPr>
        </p:nvSpPr>
        <p:spPr>
          <a:prstGeom prst="rect">
            <a:avLst/>
          </a:prstGeom>
        </p:spPr>
        <p:txBody>
          <a:bodyPr/>
          <a:lstStyle>
            <a:lvl1pPr>
              <a:defRPr sz="4800">
                <a:solidFill>
                  <a:srgbClr val="FFFFFF"/>
                </a:solidFill>
              </a:defRPr>
            </a:lvl1pPr>
            <a:lvl2pPr>
              <a:defRPr sz="4800">
                <a:solidFill>
                  <a:srgbClr val="FFFFFF"/>
                </a:solidFill>
              </a:defRPr>
            </a:lvl2pPr>
            <a:lvl3pPr>
              <a:defRPr sz="4800">
                <a:solidFill>
                  <a:srgbClr val="FFFFFF"/>
                </a:solidFill>
              </a:defRPr>
            </a:lvl3pPr>
            <a:lvl4pPr>
              <a:defRPr sz="4800">
                <a:solidFill>
                  <a:srgbClr val="FFFFFF"/>
                </a:solidFill>
              </a:defRPr>
            </a:lvl4pPr>
            <a:lvl5pPr>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85" name="logo2.pdf" descr="logo2.pdf"/>
          <p:cNvPicPr>
            <a:picLocks noChangeAspect="1"/>
          </p:cNvPicPr>
          <p:nvPr/>
        </p:nvPicPr>
        <p:blipFill>
          <a:blip r:embed="rId2"/>
          <a:srcRect t="17443" b="31675"/>
          <a:stretch>
            <a:fillRect/>
          </a:stretch>
        </p:blipFill>
        <p:spPr>
          <a:xfrm>
            <a:off x="-836416" y="15763"/>
            <a:ext cx="5154313" cy="2083031"/>
          </a:xfrm>
          <a:prstGeom prst="rect">
            <a:avLst/>
          </a:prstGeom>
          <a:ln w="12700">
            <a:miter lim="400000"/>
          </a:ln>
        </p:spPr>
      </p:pic>
      <p:sp>
        <p:nvSpPr>
          <p:cNvPr id="18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19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94" name="Body Level One…"/>
          <p:cNvSpPr txBox="1">
            <a:spLocks noGrp="1"/>
          </p:cNvSpPr>
          <p:nvPr>
            <p:ph type="body" idx="1"/>
          </p:nvPr>
        </p:nvSpPr>
        <p:spPr>
          <a:prstGeom prst="rect">
            <a:avLst/>
          </a:prstGeom>
        </p:spPr>
        <p:txBody>
          <a:bodyPr/>
          <a:lstStyle>
            <a:lvl1pPr>
              <a:defRPr sz="4800">
                <a:solidFill>
                  <a:srgbClr val="FFFFFF"/>
                </a:solidFill>
              </a:defRPr>
            </a:lvl1pPr>
            <a:lvl2pPr>
              <a:defRPr sz="4800">
                <a:solidFill>
                  <a:srgbClr val="FFFFFF"/>
                </a:solidFill>
              </a:defRPr>
            </a:lvl2pPr>
            <a:lvl3pPr>
              <a:defRPr sz="4800">
                <a:solidFill>
                  <a:srgbClr val="FFFFFF"/>
                </a:solidFill>
              </a:defRPr>
            </a:lvl3pPr>
            <a:lvl4pPr>
              <a:defRPr sz="4800">
                <a:solidFill>
                  <a:srgbClr val="FFFFFF"/>
                </a:solidFill>
              </a:defRPr>
            </a:lvl4pPr>
            <a:lvl5pPr>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29" name="Title Text"/>
          <p:cNvSpPr txBox="1">
            <a:spLocks noGrp="1"/>
          </p:cNvSpPr>
          <p:nvPr>
            <p:ph type="title"/>
          </p:nvPr>
        </p:nvSpPr>
        <p:spPr>
          <a:prstGeom prst="rect">
            <a:avLst/>
          </a:prstGeom>
        </p:spPr>
        <p:txBody>
          <a:bodyPr/>
          <a:lstStyle/>
          <a:p>
            <a:r>
              <a:t>Title Text</a:t>
            </a:r>
          </a:p>
        </p:txBody>
      </p:sp>
      <p:sp>
        <p:nvSpPr>
          <p:cNvPr id="230"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231" name="logo2.pdf" descr="logo2.pdf"/>
          <p:cNvPicPr>
            <a:picLocks noChangeAspect="1"/>
          </p:cNvPicPr>
          <p:nvPr/>
        </p:nvPicPr>
        <p:blipFill>
          <a:blip r:embed="rId2"/>
          <a:srcRect l="16039" t="16807" b="30314"/>
          <a:stretch>
            <a:fillRect/>
          </a:stretch>
        </p:blipFill>
        <p:spPr>
          <a:xfrm>
            <a:off x="21818897" y="88340"/>
            <a:ext cx="2792235" cy="1396741"/>
          </a:xfrm>
          <a:prstGeom prst="rect">
            <a:avLst/>
          </a:prstGeom>
          <a:ln w="12700">
            <a:miter lim="400000"/>
          </a:ln>
        </p:spPr>
      </p:pic>
      <p:sp>
        <p:nvSpPr>
          <p:cNvPr id="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239" name="Title Text"/>
          <p:cNvSpPr txBox="1">
            <a:spLocks noGrp="1"/>
          </p:cNvSpPr>
          <p:nvPr>
            <p:ph type="title"/>
          </p:nvPr>
        </p:nvSpPr>
        <p:spPr>
          <a:xfrm>
            <a:off x="622300" y="355600"/>
            <a:ext cx="23139400" cy="2286000"/>
          </a:xfrm>
          <a:prstGeom prst="rect">
            <a:avLst/>
          </a:prstGeom>
        </p:spPr>
        <p:txBody>
          <a:bodyPr/>
          <a:lstStyle>
            <a:lvl1pPr algn="l">
              <a:defRPr sz="8000"/>
            </a:lvl1pPr>
          </a:lstStyle>
          <a:p>
            <a:r>
              <a:t>Title Text</a:t>
            </a:r>
          </a:p>
        </p:txBody>
      </p:sp>
      <p:sp>
        <p:nvSpPr>
          <p:cNvPr id="240"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3657600" y="12833349"/>
            <a:ext cx="16865600" cy="730251"/>
          </a:xfrm>
          <a:prstGeom prst="rect">
            <a:avLst/>
          </a:prstGeom>
        </p:spPr>
        <p:txBody>
          <a:bodyPr lIns="0" tIns="0" rIns="0" bIns="0"/>
          <a:lstStyle>
            <a:lvl1pPr>
              <a:defRPr sz="3200">
                <a:latin typeface="Arial Narrow"/>
                <a:cs typeface="Arial Narrow"/>
              </a:defRPr>
            </a:lvl1pPr>
          </a:lstStyle>
          <a:p>
            <a:r>
              <a:rPr lang="fr-FR"/>
              <a:t>Nom Prenom </a:t>
            </a:r>
            <a:endParaRPr lang="en-GB" dirty="0"/>
          </a:p>
        </p:txBody>
      </p:sp>
      <p:sp>
        <p:nvSpPr>
          <p:cNvPr id="9" name="Espace réservé du numéro de diapositive 5"/>
          <p:cNvSpPr>
            <a:spLocks noGrp="1"/>
          </p:cNvSpPr>
          <p:nvPr>
            <p:ph type="sldNum" sz="quarter" idx="4"/>
          </p:nvPr>
        </p:nvSpPr>
        <p:spPr>
          <a:xfrm>
            <a:off x="20929600" y="13077827"/>
            <a:ext cx="1219200" cy="730251"/>
          </a:xfrm>
          <a:prstGeom prst="rect">
            <a:avLst/>
          </a:prstGeom>
        </p:spPr>
        <p:txBody>
          <a:bodyPr vert="horz" lIns="91440" tIns="45720" rIns="91440" bIns="45720" rtlCol="0" anchor="ctr"/>
          <a:lstStyle>
            <a:lvl1pPr algn="r">
              <a:defRPr sz="32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5" name="Titre 6"/>
          <p:cNvSpPr>
            <a:spLocks noGrp="1"/>
          </p:cNvSpPr>
          <p:nvPr>
            <p:ph type="title"/>
          </p:nvPr>
        </p:nvSpPr>
        <p:spPr>
          <a:xfrm>
            <a:off x="3454400" y="550333"/>
            <a:ext cx="18084800" cy="2286000"/>
          </a:xfrm>
          <a:prstGeom prst="rect">
            <a:avLst/>
          </a:prstGeom>
        </p:spPr>
        <p:txBody>
          <a:bodyPr vert="horz" lIns="0" tIns="0" rIns="0" bIns="0"/>
          <a:lstStyle/>
          <a:p>
            <a:r>
              <a:rPr lang="en-US"/>
              <a:t>Click to edit Master title style</a:t>
            </a:r>
            <a:endParaRPr lang="en-GB" dirty="0"/>
          </a:p>
        </p:txBody>
      </p:sp>
    </p:spTree>
    <p:extLst>
      <p:ext uri="{BB962C8B-B14F-4D97-AF65-F5344CB8AC3E}">
        <p14:creationId xmlns:p14="http://schemas.microsoft.com/office/powerpoint/2010/main" val="504644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1219200" y="3403600"/>
            <a:ext cx="22148800" cy="942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Espace réservé du pied de page 4"/>
          <p:cNvSpPr>
            <a:spLocks noGrp="1"/>
          </p:cNvSpPr>
          <p:nvPr>
            <p:ph type="ftr" sz="quarter" idx="3"/>
          </p:nvPr>
        </p:nvSpPr>
        <p:spPr>
          <a:xfrm>
            <a:off x="3657600" y="12833349"/>
            <a:ext cx="16865600" cy="730251"/>
          </a:xfrm>
          <a:prstGeom prst="rect">
            <a:avLst/>
          </a:prstGeom>
        </p:spPr>
        <p:txBody>
          <a:bodyPr lIns="0" tIns="0" rIns="0" bIns="0"/>
          <a:lstStyle>
            <a:lvl1pPr>
              <a:defRPr sz="3200">
                <a:latin typeface="Arial Narrow"/>
                <a:cs typeface="Arial Narrow"/>
              </a:defRPr>
            </a:lvl1pPr>
          </a:lstStyle>
          <a:p>
            <a:r>
              <a:rPr lang="fr-FR"/>
              <a:t>Nom Prenom </a:t>
            </a:r>
            <a:endParaRPr lang="en-GB" dirty="0"/>
          </a:p>
        </p:txBody>
      </p:sp>
      <p:sp>
        <p:nvSpPr>
          <p:cNvPr id="9" name="Espace réservé du numéro de diapositive 5"/>
          <p:cNvSpPr>
            <a:spLocks noGrp="1"/>
          </p:cNvSpPr>
          <p:nvPr>
            <p:ph type="sldNum" sz="quarter" idx="4"/>
          </p:nvPr>
        </p:nvSpPr>
        <p:spPr>
          <a:xfrm>
            <a:off x="20929600" y="13077827"/>
            <a:ext cx="1219200" cy="730251"/>
          </a:xfrm>
          <a:prstGeom prst="rect">
            <a:avLst/>
          </a:prstGeom>
        </p:spPr>
        <p:txBody>
          <a:bodyPr vert="horz" lIns="91440" tIns="45720" rIns="91440" bIns="45720" rtlCol="0" anchor="ctr"/>
          <a:lstStyle>
            <a:lvl1pPr algn="r">
              <a:defRPr sz="32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3454400" y="550333"/>
            <a:ext cx="18084800" cy="2286000"/>
          </a:xfrm>
          <a:prstGeom prst="rect">
            <a:avLst/>
          </a:prstGeom>
        </p:spPr>
        <p:txBody>
          <a:bodyPr vert="horz" lIns="0" tIns="0" rIns="0" bIns="0"/>
          <a:lstStyle/>
          <a:p>
            <a:r>
              <a:rPr lang="en-US"/>
              <a:t>Click to edit Master title style</a:t>
            </a:r>
            <a:endParaRPr lang="en-GB" dirty="0"/>
          </a:p>
        </p:txBody>
      </p:sp>
    </p:spTree>
    <p:extLst>
      <p:ext uri="{BB962C8B-B14F-4D97-AF65-F5344CB8AC3E}">
        <p14:creationId xmlns:p14="http://schemas.microsoft.com/office/powerpoint/2010/main" val="258035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1"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2"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3"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1219200" y="3403600"/>
            <a:ext cx="21945600" cy="9347200"/>
          </a:xfrm>
          <a:prstGeom prst="rect">
            <a:avLst/>
          </a:prstGeom>
        </p:spPr>
        <p:txBody>
          <a:bodyPr vert="horz"/>
          <a:lstStyle/>
          <a:p>
            <a:r>
              <a:rPr lang="en-US"/>
              <a:t>Click icon to add picture</a:t>
            </a:r>
            <a:endParaRPr lang="en-GB"/>
          </a:p>
        </p:txBody>
      </p:sp>
      <p:sp>
        <p:nvSpPr>
          <p:cNvPr id="5" name="Espace réservé du pied de page 4"/>
          <p:cNvSpPr>
            <a:spLocks noGrp="1"/>
          </p:cNvSpPr>
          <p:nvPr>
            <p:ph type="ftr" sz="quarter" idx="3"/>
          </p:nvPr>
        </p:nvSpPr>
        <p:spPr>
          <a:xfrm>
            <a:off x="3657600" y="12833349"/>
            <a:ext cx="16865600" cy="730251"/>
          </a:xfrm>
          <a:prstGeom prst="rect">
            <a:avLst/>
          </a:prstGeom>
        </p:spPr>
        <p:txBody>
          <a:bodyPr lIns="0" tIns="0" rIns="0" bIns="0"/>
          <a:lstStyle>
            <a:lvl1pPr>
              <a:defRPr sz="3200">
                <a:latin typeface="Arial Narrow"/>
                <a:cs typeface="Arial Narrow"/>
              </a:defRPr>
            </a:lvl1pPr>
          </a:lstStyle>
          <a:p>
            <a:r>
              <a:rPr lang="fr-FR"/>
              <a:t>Nom Prenom </a:t>
            </a:r>
            <a:endParaRPr lang="en-GB" dirty="0"/>
          </a:p>
        </p:txBody>
      </p:sp>
      <p:sp>
        <p:nvSpPr>
          <p:cNvPr id="6" name="Espace réservé du numéro de diapositive 5"/>
          <p:cNvSpPr>
            <a:spLocks noGrp="1"/>
          </p:cNvSpPr>
          <p:nvPr>
            <p:ph type="sldNum" sz="quarter" idx="4"/>
          </p:nvPr>
        </p:nvSpPr>
        <p:spPr>
          <a:xfrm>
            <a:off x="20929600" y="13077827"/>
            <a:ext cx="1219200" cy="730251"/>
          </a:xfrm>
          <a:prstGeom prst="rect">
            <a:avLst/>
          </a:prstGeom>
        </p:spPr>
        <p:txBody>
          <a:bodyPr vert="horz" lIns="91440" tIns="45720" rIns="91440" bIns="45720" rtlCol="0" anchor="ctr"/>
          <a:lstStyle>
            <a:lvl1pPr algn="r">
              <a:defRPr sz="32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3454400" y="550333"/>
            <a:ext cx="18084800" cy="2286000"/>
          </a:xfrm>
          <a:prstGeom prst="rect">
            <a:avLst/>
          </a:prstGeom>
        </p:spPr>
        <p:txBody>
          <a:bodyPr vert="horz" lIns="0" tIns="0" rIns="0" bIns="0"/>
          <a:lstStyle/>
          <a:p>
            <a:r>
              <a:rPr lang="en-US"/>
              <a:t>Click to edit Master title style</a:t>
            </a:r>
            <a:endParaRPr lang="en-GB" dirty="0"/>
          </a:p>
        </p:txBody>
      </p:sp>
    </p:spTree>
    <p:extLst>
      <p:ext uri="{BB962C8B-B14F-4D97-AF65-F5344CB8AC3E}">
        <p14:creationId xmlns:p14="http://schemas.microsoft.com/office/powerpoint/2010/main" val="2409430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Titre 6"/>
          <p:cNvSpPr>
            <a:spLocks noGrp="1"/>
          </p:cNvSpPr>
          <p:nvPr>
            <p:ph type="title"/>
          </p:nvPr>
        </p:nvSpPr>
        <p:spPr>
          <a:xfrm>
            <a:off x="3454400" y="550333"/>
            <a:ext cx="18084800" cy="2286000"/>
          </a:xfrm>
          <a:prstGeom prst="rect">
            <a:avLst/>
          </a:prstGeom>
        </p:spPr>
        <p:txBody>
          <a:bodyPr vert="horz" lIns="0" tIns="0" rIns="0" bIns="0"/>
          <a:lstStyle/>
          <a:p>
            <a:r>
              <a:rPr lang="en-US"/>
              <a:t>Click to edit Master title style</a:t>
            </a:r>
            <a:endParaRPr lang="en-GB" dirty="0"/>
          </a:p>
        </p:txBody>
      </p:sp>
      <p:sp>
        <p:nvSpPr>
          <p:cNvPr id="4" name="Espace réservé pour une image  6"/>
          <p:cNvSpPr>
            <a:spLocks noGrp="1"/>
          </p:cNvSpPr>
          <p:nvPr>
            <p:ph type="pic" sz="quarter" idx="10"/>
          </p:nvPr>
        </p:nvSpPr>
        <p:spPr>
          <a:xfrm>
            <a:off x="1219200" y="3403599"/>
            <a:ext cx="9956800" cy="8737603"/>
          </a:xfrm>
          <a:prstGeom prst="rect">
            <a:avLst/>
          </a:prstGeom>
        </p:spPr>
        <p:txBody>
          <a:bodyPr vert="horz"/>
          <a:lstStyle/>
          <a:p>
            <a:r>
              <a:rPr lang="en-US"/>
              <a:t>Click icon to add picture</a:t>
            </a:r>
            <a:endParaRPr lang="en-GB" dirty="0"/>
          </a:p>
        </p:txBody>
      </p:sp>
      <p:sp>
        <p:nvSpPr>
          <p:cNvPr id="5" name="Espace réservé du texte 11"/>
          <p:cNvSpPr>
            <a:spLocks noGrp="1"/>
          </p:cNvSpPr>
          <p:nvPr>
            <p:ph type="body" sz="quarter" idx="11"/>
          </p:nvPr>
        </p:nvSpPr>
        <p:spPr>
          <a:xfrm>
            <a:off x="11582400" y="3403600"/>
            <a:ext cx="11785600" cy="87376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Espace réservé du pied de page 4"/>
          <p:cNvSpPr>
            <a:spLocks noGrp="1"/>
          </p:cNvSpPr>
          <p:nvPr>
            <p:ph type="ftr" sz="quarter" idx="3"/>
          </p:nvPr>
        </p:nvSpPr>
        <p:spPr>
          <a:xfrm>
            <a:off x="3657600" y="12833349"/>
            <a:ext cx="16865600" cy="730251"/>
          </a:xfrm>
          <a:prstGeom prst="rect">
            <a:avLst/>
          </a:prstGeom>
        </p:spPr>
        <p:txBody>
          <a:bodyPr lIns="0" tIns="0" rIns="0" bIns="0"/>
          <a:lstStyle>
            <a:lvl1pPr>
              <a:defRPr sz="3200">
                <a:latin typeface="Arial Narrow"/>
                <a:cs typeface="Arial Narrow"/>
              </a:defRPr>
            </a:lvl1pPr>
          </a:lstStyle>
          <a:p>
            <a:r>
              <a:rPr lang="fr-FR"/>
              <a:t>Nom Prenom </a:t>
            </a:r>
            <a:endParaRPr lang="en-GB" dirty="0"/>
          </a:p>
        </p:txBody>
      </p:sp>
      <p:sp>
        <p:nvSpPr>
          <p:cNvPr id="7" name="Espace réservé du numéro de diapositive 5"/>
          <p:cNvSpPr>
            <a:spLocks noGrp="1"/>
          </p:cNvSpPr>
          <p:nvPr>
            <p:ph type="sldNum" sz="quarter" idx="4"/>
          </p:nvPr>
        </p:nvSpPr>
        <p:spPr>
          <a:xfrm>
            <a:off x="20929600" y="13077827"/>
            <a:ext cx="1219200" cy="730251"/>
          </a:xfrm>
          <a:prstGeom prst="rect">
            <a:avLst/>
          </a:prstGeom>
        </p:spPr>
        <p:txBody>
          <a:bodyPr vert="horz" lIns="91440" tIns="45720" rIns="91440" bIns="45720" rtlCol="0" anchor="ctr"/>
          <a:lstStyle>
            <a:lvl1pPr algn="r">
              <a:defRPr sz="3200" b="1">
                <a:solidFill>
                  <a:schemeClr val="bg1"/>
                </a:solidFill>
                <a:latin typeface="Arial Narrow"/>
                <a:cs typeface="Arial Narrow"/>
              </a:defRPr>
            </a:lvl1pPr>
          </a:lstStyle>
          <a:p>
            <a:fld id="{974172A1-1CBF-0B40-9234-7D4D80EC19EA}" type="slidenum">
              <a:rPr lang="en-GB" smtClean="0"/>
              <a:pPr/>
              <a:t>‹#›</a:t>
            </a:fld>
            <a:endParaRPr lang="en-GB" dirty="0"/>
          </a:p>
        </p:txBody>
      </p:sp>
    </p:spTree>
    <p:extLst>
      <p:ext uri="{BB962C8B-B14F-4D97-AF65-F5344CB8AC3E}">
        <p14:creationId xmlns:p14="http://schemas.microsoft.com/office/powerpoint/2010/main" val="1764187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 name="Picture 4" descr="A cover of a report&#10;&#10;Description automatically generated">
            <a:extLst>
              <a:ext uri="{FF2B5EF4-FFF2-40B4-BE49-F238E27FC236}">
                <a16:creationId xmlns:a16="http://schemas.microsoft.com/office/drawing/2014/main" id="{92FE95F7-359C-0512-DCF9-10FB4BF80A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26"/>
            <a:ext cx="24384000" cy="13729252"/>
          </a:xfrm>
          <a:prstGeom prst="rect">
            <a:avLst/>
          </a:prstGeom>
        </p:spPr>
      </p:pic>
    </p:spTree>
    <p:extLst>
      <p:ext uri="{BB962C8B-B14F-4D97-AF65-F5344CB8AC3E}">
        <p14:creationId xmlns:p14="http://schemas.microsoft.com/office/powerpoint/2010/main" val="139888350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1"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2"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3"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313725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298025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9"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40"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1"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pic>
        <p:nvPicPr>
          <p:cNvPr id="42"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950197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807260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 Top cop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pic>
        <p:nvPicPr>
          <p:cNvPr id="59"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995605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69" name="logo2.pdf" descr="logo2.pdf"/>
          <p:cNvPicPr>
            <a:picLocks noChangeAspect="1"/>
          </p:cNvPicPr>
          <p:nvPr/>
        </p:nvPicPr>
        <p:blipFill>
          <a:blip r:embed="rId2"/>
          <a:srcRect l="16039" t="16807" b="30314"/>
          <a:stretch>
            <a:fillRect/>
          </a:stretch>
        </p:blipFill>
        <p:spPr>
          <a:xfrm>
            <a:off x="76497" y="139140"/>
            <a:ext cx="2792235" cy="1396741"/>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533757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77" name="Title Text"/>
          <p:cNvSpPr txBox="1">
            <a:spLocks noGrp="1"/>
          </p:cNvSpPr>
          <p:nvPr>
            <p:ph type="title"/>
          </p:nvPr>
        </p:nvSpPr>
        <p:spPr>
          <a:prstGeom prst="rect">
            <a:avLst/>
          </a:prstGeom>
        </p:spPr>
        <p:txBody>
          <a:bodyPr/>
          <a:lstStyle/>
          <a:p>
            <a:r>
              <a:t>Title Text</a:t>
            </a:r>
          </a:p>
        </p:txBody>
      </p:sp>
      <p:sp>
        <p:nvSpPr>
          <p:cNvPr id="78"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79"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496176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7"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88" name="Title Text"/>
          <p:cNvSpPr txBox="1">
            <a:spLocks noGrp="1"/>
          </p:cNvSpPr>
          <p:nvPr>
            <p:ph type="title"/>
          </p:nvPr>
        </p:nvSpPr>
        <p:spPr>
          <a:prstGeom prst="rect">
            <a:avLst/>
          </a:prstGeom>
        </p:spPr>
        <p:txBody>
          <a:bodyPr/>
          <a:lstStyle/>
          <a:p>
            <a:r>
              <a:t>Title Text</a:t>
            </a:r>
          </a:p>
        </p:txBody>
      </p:sp>
      <p:sp>
        <p:nvSpPr>
          <p:cNvPr id="89"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pic>
        <p:nvPicPr>
          <p:cNvPr id="90"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132358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99" name="logo2.pdf" descr="logo2.pdf"/>
          <p:cNvPicPr>
            <a:picLocks noChangeAspect="1"/>
          </p:cNvPicPr>
          <p:nvPr/>
        </p:nvPicPr>
        <p:blipFill>
          <a:blip r:embed="rId2"/>
          <a:srcRect l="16039" t="16807" b="30314"/>
          <a:stretch>
            <a:fillRect/>
          </a:stretch>
        </p:blipFill>
        <p:spPr>
          <a:xfrm>
            <a:off x="76497" y="139140"/>
            <a:ext cx="2792235" cy="1396741"/>
          </a:xfrm>
          <a:prstGeom prst="rect">
            <a:avLst/>
          </a:prstGeom>
          <a:ln w="12700">
            <a:miter lim="400000"/>
          </a:ln>
        </p:spPr>
      </p:pic>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440246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16"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117"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118"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618793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6"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27"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201569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35"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42105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082773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17984864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1_Title - Top">
    <p:bg>
      <p:bgPr>
        <a:solidFill>
          <a:srgbClr val="000000"/>
        </a:solidFill>
        <a:effectLst/>
      </p:bgPr>
    </p:bg>
    <p:spTree>
      <p:nvGrpSpPr>
        <p:cNvPr id="1" name=""/>
        <p:cNvGrpSpPr/>
        <p:nvPr/>
      </p:nvGrpSpPr>
      <p:grpSpPr>
        <a:xfrm>
          <a:off x="0" y="0"/>
          <a:ext cx="0" cy="0"/>
          <a:chOff x="0" y="0"/>
          <a:chExt cx="0" cy="0"/>
        </a:xfrm>
      </p:grpSpPr>
      <p:sp>
        <p:nvSpPr>
          <p:cNvPr id="157"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5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0725487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000000"/>
        </a:solidFill>
        <a:effectLst/>
      </p:bgPr>
    </p:bg>
    <p:spTree>
      <p:nvGrpSpPr>
        <p:cNvPr id="1" name=""/>
        <p:cNvGrpSpPr/>
        <p:nvPr/>
      </p:nvGrpSpPr>
      <p:grpSpPr>
        <a:xfrm>
          <a:off x="0" y="0"/>
          <a:ext cx="0" cy="0"/>
          <a:chOff x="0" y="0"/>
          <a:chExt cx="0" cy="0"/>
        </a:xfrm>
      </p:grpSpPr>
      <p:sp>
        <p:nvSpPr>
          <p:cNvPr id="165" name="Rectangle"/>
          <p:cNvSpPr/>
          <p:nvPr/>
        </p:nvSpPr>
        <p:spPr>
          <a:xfrm>
            <a:off x="0" y="12471400"/>
            <a:ext cx="24384000" cy="1270000"/>
          </a:xfrm>
          <a:prstGeom prst="rect">
            <a:avLst/>
          </a:prstGeom>
          <a:solidFill>
            <a:srgbClr val="FFFFFF"/>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16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34362661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1_Title, Bullets &amp; Photo">
    <p:bg>
      <p:bgPr>
        <a:solidFill>
          <a:srgbClr val="000000"/>
        </a:solidFill>
        <a:effectLst/>
      </p:bgPr>
    </p:bg>
    <p:spTree>
      <p:nvGrpSpPr>
        <p:cNvPr id="1" name=""/>
        <p:cNvGrpSpPr/>
        <p:nvPr/>
      </p:nvGrpSpPr>
      <p:grpSpPr>
        <a:xfrm>
          <a:off x="0" y="0"/>
          <a:ext cx="0" cy="0"/>
          <a:chOff x="0" y="0"/>
          <a:chExt cx="0" cy="0"/>
        </a:xfrm>
      </p:grpSpPr>
      <p:sp>
        <p:nvSpPr>
          <p:cNvPr id="173" name="Close-up of a red-eyed tree frog perched on a leaf"/>
          <p:cNvSpPr>
            <a:spLocks noGrp="1"/>
          </p:cNvSpPr>
          <p:nvPr>
            <p:ph type="pic" sz="half" idx="21"/>
          </p:nvPr>
        </p:nvSpPr>
        <p:spPr>
          <a:xfrm>
            <a:off x="8750300" y="3149600"/>
            <a:ext cx="13944600" cy="9296400"/>
          </a:xfrm>
          <a:prstGeom prst="rect">
            <a:avLst/>
          </a:prstGeom>
        </p:spPr>
        <p:txBody>
          <a:bodyPr lIns="91439" tIns="45719" rIns="91439" bIns="45719" anchor="t">
            <a:noAutofit/>
          </a:bodyPr>
          <a:lstStyle/>
          <a:p>
            <a:endParaRPr/>
          </a:p>
        </p:txBody>
      </p:sp>
      <p:sp>
        <p:nvSpPr>
          <p:cNvPr id="174"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7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solidFill>
                  <a:srgbClr val="FFFFFF"/>
                </a:solidFill>
              </a:defRPr>
            </a:lvl1pPr>
            <a:lvl2pPr marL="1117600" indent="-558800">
              <a:spcBef>
                <a:spcPts val="4500"/>
              </a:spcBef>
              <a:defRPr sz="3800">
                <a:solidFill>
                  <a:srgbClr val="FFFFFF"/>
                </a:solidFill>
              </a:defRPr>
            </a:lvl2pPr>
            <a:lvl3pPr marL="1676400" indent="-558800">
              <a:spcBef>
                <a:spcPts val="4500"/>
              </a:spcBef>
              <a:defRPr sz="3800">
                <a:solidFill>
                  <a:srgbClr val="FFFFFF"/>
                </a:solidFill>
              </a:defRPr>
            </a:lvl3pPr>
            <a:lvl4pPr marL="2235200" indent="-558800">
              <a:spcBef>
                <a:spcPts val="4500"/>
              </a:spcBef>
              <a:defRPr sz="3800">
                <a:solidFill>
                  <a:srgbClr val="FFFFFF"/>
                </a:solidFill>
              </a:defRPr>
            </a:lvl4pPr>
            <a:lvl5pPr marL="2794000" indent="-558800">
              <a:spcBef>
                <a:spcPts val="4500"/>
              </a:spcBef>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59463482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Top cop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pic>
        <p:nvPicPr>
          <p:cNvPr id="59"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Title &amp; Bullets">
    <p:bg>
      <p:bgPr>
        <a:solidFill>
          <a:srgbClr val="000000"/>
        </a:solid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84" name="Body Level One…"/>
          <p:cNvSpPr txBox="1">
            <a:spLocks noGrp="1"/>
          </p:cNvSpPr>
          <p:nvPr>
            <p:ph type="body" idx="1"/>
          </p:nvPr>
        </p:nvSpPr>
        <p:spPr>
          <a:prstGeom prst="rect">
            <a:avLst/>
          </a:prstGeom>
        </p:spPr>
        <p:txBody>
          <a:bodyPr/>
          <a:lstStyle>
            <a:lvl1pPr>
              <a:defRPr sz="4800">
                <a:solidFill>
                  <a:srgbClr val="FFFFFF"/>
                </a:solidFill>
              </a:defRPr>
            </a:lvl1pPr>
            <a:lvl2pPr>
              <a:defRPr sz="4800">
                <a:solidFill>
                  <a:srgbClr val="FFFFFF"/>
                </a:solidFill>
              </a:defRPr>
            </a:lvl2pPr>
            <a:lvl3pPr>
              <a:defRPr sz="4800">
                <a:solidFill>
                  <a:srgbClr val="FFFFFF"/>
                </a:solidFill>
              </a:defRPr>
            </a:lvl3pPr>
            <a:lvl4pPr>
              <a:defRPr sz="4800">
                <a:solidFill>
                  <a:srgbClr val="FFFFFF"/>
                </a:solidFill>
              </a:defRPr>
            </a:lvl4pPr>
            <a:lvl5pPr>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85" name="logo2.pdf" descr="logo2.pdf"/>
          <p:cNvPicPr>
            <a:picLocks noChangeAspect="1"/>
          </p:cNvPicPr>
          <p:nvPr/>
        </p:nvPicPr>
        <p:blipFill>
          <a:blip r:embed="rId2"/>
          <a:srcRect t="17443" b="31675"/>
          <a:stretch>
            <a:fillRect/>
          </a:stretch>
        </p:blipFill>
        <p:spPr>
          <a:xfrm>
            <a:off x="-836416" y="15763"/>
            <a:ext cx="5154313" cy="2083031"/>
          </a:xfrm>
          <a:prstGeom prst="rect">
            <a:avLst/>
          </a:prstGeom>
          <a:ln w="12700">
            <a:miter lim="400000"/>
          </a:ln>
        </p:spPr>
      </p:pic>
      <p:sp>
        <p:nvSpPr>
          <p:cNvPr id="18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8127827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2_Title &amp; Bullets">
    <p:bg>
      <p:bgPr>
        <a:solidFill>
          <a:srgbClr val="000000"/>
        </a:solidFill>
        <a:effectLst/>
      </p:bgPr>
    </p:bg>
    <p:spTree>
      <p:nvGrpSpPr>
        <p:cNvPr id="1" name=""/>
        <p:cNvGrpSpPr/>
        <p:nvPr/>
      </p:nvGrpSpPr>
      <p:grpSpPr>
        <a:xfrm>
          <a:off x="0" y="0"/>
          <a:ext cx="0" cy="0"/>
          <a:chOff x="0" y="0"/>
          <a:chExt cx="0" cy="0"/>
        </a:xfrm>
      </p:grpSpPr>
      <p:sp>
        <p:nvSpPr>
          <p:cNvPr id="19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94" name="Body Level One…"/>
          <p:cNvSpPr txBox="1">
            <a:spLocks noGrp="1"/>
          </p:cNvSpPr>
          <p:nvPr>
            <p:ph type="body" idx="1"/>
          </p:nvPr>
        </p:nvSpPr>
        <p:spPr>
          <a:prstGeom prst="rect">
            <a:avLst/>
          </a:prstGeom>
        </p:spPr>
        <p:txBody>
          <a:bodyPr/>
          <a:lstStyle>
            <a:lvl1pPr>
              <a:defRPr sz="4800">
                <a:solidFill>
                  <a:srgbClr val="FFFFFF"/>
                </a:solidFill>
              </a:defRPr>
            </a:lvl1pPr>
            <a:lvl2pPr>
              <a:defRPr sz="4800">
                <a:solidFill>
                  <a:srgbClr val="FFFFFF"/>
                </a:solidFill>
              </a:defRPr>
            </a:lvl2pPr>
            <a:lvl3pPr>
              <a:defRPr sz="4800">
                <a:solidFill>
                  <a:srgbClr val="FFFFFF"/>
                </a:solidFill>
              </a:defRPr>
            </a:lvl3pPr>
            <a:lvl4pPr>
              <a:defRPr sz="4800">
                <a:solidFill>
                  <a:srgbClr val="FFFFFF"/>
                </a:solidFill>
              </a:defRPr>
            </a:lvl4pPr>
            <a:lvl5pPr>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2398428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831199" y="1186733"/>
            <a:ext cx="22721602" cy="1527201"/>
          </a:xfrm>
          <a:prstGeom prst="rect">
            <a:avLst/>
          </a:prstGeom>
        </p:spPr>
        <p:txBody>
          <a:bodyPr lIns="243799" tIns="243799" rIns="243799" bIns="243799" anchor="t"/>
          <a:lstStyle>
            <a:lvl1pPr algn="l" defTabSz="2438400">
              <a:defRPr sz="7400">
                <a:latin typeface="Arial"/>
                <a:ea typeface="Arial"/>
                <a:cs typeface="Arial"/>
                <a:sym typeface="Arial"/>
              </a:defRPr>
            </a:lvl1pPr>
          </a:lstStyle>
          <a:p>
            <a:r>
              <a:t>Title Text</a:t>
            </a:r>
          </a:p>
        </p:txBody>
      </p:sp>
      <p:sp>
        <p:nvSpPr>
          <p:cNvPr id="203" name="Body Level One…"/>
          <p:cNvSpPr txBox="1">
            <a:spLocks noGrp="1"/>
          </p:cNvSpPr>
          <p:nvPr>
            <p:ph type="body" idx="1"/>
          </p:nvPr>
        </p:nvSpPr>
        <p:spPr>
          <a:xfrm>
            <a:off x="831199" y="3073266"/>
            <a:ext cx="22721602" cy="9110401"/>
          </a:xfrm>
          <a:prstGeom prst="rect">
            <a:avLst/>
          </a:prstGeom>
        </p:spPr>
        <p:txBody>
          <a:bodyPr lIns="243799" tIns="243799" rIns="243799" bIns="243799" anchor="t"/>
          <a:lstStyle>
            <a:lvl1pPr marL="1028700" indent="-914400" defTabSz="2438400">
              <a:lnSpc>
                <a:spcPct val="115000"/>
              </a:lnSpc>
              <a:spcBef>
                <a:spcPts val="0"/>
              </a:spcBef>
              <a:buClr>
                <a:srgbClr val="595959"/>
              </a:buClr>
              <a:buSzPts val="4800"/>
              <a:buFont typeface="Arial"/>
              <a:buChar char="●"/>
              <a:defRPr sz="4800">
                <a:solidFill>
                  <a:srgbClr val="595959"/>
                </a:solidFill>
                <a:latin typeface="Arial"/>
                <a:ea typeface="Arial"/>
                <a:cs typeface="Arial"/>
                <a:sym typeface="Arial"/>
              </a:defRPr>
            </a:lvl1pPr>
            <a:lvl2pPr marL="1685471" indent="-1088571" defTabSz="2438400">
              <a:lnSpc>
                <a:spcPct val="115000"/>
              </a:lnSpc>
              <a:spcBef>
                <a:spcPts val="0"/>
              </a:spcBef>
              <a:buClr>
                <a:srgbClr val="595959"/>
              </a:buClr>
              <a:buSzPts val="4800"/>
              <a:buFont typeface="Arial"/>
              <a:buChar char="○"/>
              <a:defRPr sz="4800">
                <a:solidFill>
                  <a:srgbClr val="595959"/>
                </a:solidFill>
                <a:latin typeface="Arial"/>
                <a:ea typeface="Arial"/>
                <a:cs typeface="Arial"/>
                <a:sym typeface="Arial"/>
              </a:defRPr>
            </a:lvl2pPr>
            <a:lvl3pPr marL="2142671" indent="-1088571" defTabSz="2438400">
              <a:lnSpc>
                <a:spcPct val="115000"/>
              </a:lnSpc>
              <a:spcBef>
                <a:spcPts val="0"/>
              </a:spcBef>
              <a:buClr>
                <a:srgbClr val="595959"/>
              </a:buClr>
              <a:buSzPts val="4800"/>
              <a:buFont typeface="Arial"/>
              <a:buChar char="■"/>
              <a:defRPr sz="4800">
                <a:solidFill>
                  <a:srgbClr val="595959"/>
                </a:solidFill>
                <a:latin typeface="Arial"/>
                <a:ea typeface="Arial"/>
                <a:cs typeface="Arial"/>
                <a:sym typeface="Arial"/>
              </a:defRPr>
            </a:lvl3pPr>
            <a:lvl4pPr marL="2599871" indent="-1088571" defTabSz="2438400">
              <a:lnSpc>
                <a:spcPct val="115000"/>
              </a:lnSpc>
              <a:spcBef>
                <a:spcPts val="0"/>
              </a:spcBef>
              <a:buClr>
                <a:srgbClr val="595959"/>
              </a:buClr>
              <a:buSzPts val="4800"/>
              <a:buFont typeface="Arial"/>
              <a:buChar char="●"/>
              <a:defRPr sz="4800">
                <a:solidFill>
                  <a:srgbClr val="595959"/>
                </a:solidFill>
                <a:latin typeface="Arial"/>
                <a:ea typeface="Arial"/>
                <a:cs typeface="Arial"/>
                <a:sym typeface="Arial"/>
              </a:defRPr>
            </a:lvl4pPr>
            <a:lvl5pPr marL="3057071" indent="-1088571" defTabSz="2438400">
              <a:lnSpc>
                <a:spcPct val="115000"/>
              </a:lnSpc>
              <a:spcBef>
                <a:spcPts val="0"/>
              </a:spcBef>
              <a:buClr>
                <a:srgbClr val="595959"/>
              </a:buClr>
              <a:buSzPts val="4800"/>
              <a:buFont typeface="Arial"/>
              <a:buChar char="○"/>
              <a:defRPr sz="48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xfrm>
            <a:off x="23188838" y="12524796"/>
            <a:ext cx="867584" cy="870499"/>
          </a:xfrm>
          <a:prstGeom prst="rect">
            <a:avLst/>
          </a:prstGeom>
        </p:spPr>
        <p:txBody>
          <a:bodyPr lIns="243799" tIns="243799" rIns="243799" bIns="243799" anchor="ctr">
            <a:normAutofit/>
          </a:bodyPr>
          <a:lstStyle>
            <a:lvl1pPr algn="r" defTabSz="2438400">
              <a:defRPr sz="2600">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8583765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229" name="Title Text"/>
          <p:cNvSpPr txBox="1">
            <a:spLocks noGrp="1"/>
          </p:cNvSpPr>
          <p:nvPr>
            <p:ph type="title"/>
          </p:nvPr>
        </p:nvSpPr>
        <p:spPr>
          <a:prstGeom prst="rect">
            <a:avLst/>
          </a:prstGeom>
        </p:spPr>
        <p:txBody>
          <a:bodyPr/>
          <a:lstStyle/>
          <a:p>
            <a:r>
              <a:t>Title Text</a:t>
            </a:r>
          </a:p>
        </p:txBody>
      </p:sp>
      <p:sp>
        <p:nvSpPr>
          <p:cNvPr id="230"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231" name="logo2.pdf" descr="logo2.pdf"/>
          <p:cNvPicPr>
            <a:picLocks noChangeAspect="1"/>
          </p:cNvPicPr>
          <p:nvPr/>
        </p:nvPicPr>
        <p:blipFill>
          <a:blip r:embed="rId2"/>
          <a:srcRect l="16039" t="16807" b="30314"/>
          <a:stretch>
            <a:fillRect/>
          </a:stretch>
        </p:blipFill>
        <p:spPr>
          <a:xfrm>
            <a:off x="21818897" y="88340"/>
            <a:ext cx="2792235" cy="1396741"/>
          </a:xfrm>
          <a:prstGeom prst="rect">
            <a:avLst/>
          </a:prstGeom>
          <a:ln w="12700">
            <a:miter lim="400000"/>
          </a:ln>
        </p:spPr>
      </p:pic>
      <p:sp>
        <p:nvSpPr>
          <p:cNvPr id="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35443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_Title &amp; Bullets copy">
    <p:spTree>
      <p:nvGrpSpPr>
        <p:cNvPr id="1" name=""/>
        <p:cNvGrpSpPr/>
        <p:nvPr/>
      </p:nvGrpSpPr>
      <p:grpSpPr>
        <a:xfrm>
          <a:off x="0" y="0"/>
          <a:ext cx="0" cy="0"/>
          <a:chOff x="0" y="0"/>
          <a:chExt cx="0" cy="0"/>
        </a:xfrm>
      </p:grpSpPr>
      <p:sp>
        <p:nvSpPr>
          <p:cNvPr id="239" name="Title Text"/>
          <p:cNvSpPr txBox="1">
            <a:spLocks noGrp="1"/>
          </p:cNvSpPr>
          <p:nvPr>
            <p:ph type="title"/>
          </p:nvPr>
        </p:nvSpPr>
        <p:spPr>
          <a:xfrm>
            <a:off x="622300" y="355600"/>
            <a:ext cx="23139400" cy="2286000"/>
          </a:xfrm>
          <a:prstGeom prst="rect">
            <a:avLst/>
          </a:prstGeom>
        </p:spPr>
        <p:txBody>
          <a:bodyPr/>
          <a:lstStyle>
            <a:lvl1pPr algn="l">
              <a:defRPr sz="8000"/>
            </a:lvl1pPr>
          </a:lstStyle>
          <a:p>
            <a:r>
              <a:t>Title Text</a:t>
            </a:r>
          </a:p>
        </p:txBody>
      </p:sp>
      <p:sp>
        <p:nvSpPr>
          <p:cNvPr id="240"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519287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77" name="Title Text"/>
          <p:cNvSpPr txBox="1">
            <a:spLocks noGrp="1"/>
          </p:cNvSpPr>
          <p:nvPr>
            <p:ph type="title"/>
          </p:nvPr>
        </p:nvSpPr>
        <p:spPr>
          <a:prstGeom prst="rect">
            <a:avLst/>
          </a:prstGeom>
        </p:spPr>
        <p:txBody>
          <a:bodyPr/>
          <a:lstStyle/>
          <a:p>
            <a:r>
              <a:t>Title Text</a:t>
            </a:r>
          </a:p>
        </p:txBody>
      </p:sp>
      <p:sp>
        <p:nvSpPr>
          <p:cNvPr id="78"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pic>
        <p:nvPicPr>
          <p:cNvPr id="79"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7"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88" name="Title Text"/>
          <p:cNvSpPr txBox="1">
            <a:spLocks noGrp="1"/>
          </p:cNvSpPr>
          <p:nvPr>
            <p:ph type="title"/>
          </p:nvPr>
        </p:nvSpPr>
        <p:spPr>
          <a:prstGeom prst="rect">
            <a:avLst/>
          </a:prstGeom>
        </p:spPr>
        <p:txBody>
          <a:bodyPr/>
          <a:lstStyle/>
          <a:p>
            <a:r>
              <a:t>Title Text</a:t>
            </a:r>
          </a:p>
        </p:txBody>
      </p:sp>
      <p:sp>
        <p:nvSpPr>
          <p:cNvPr id="89"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pic>
        <p:nvPicPr>
          <p:cNvPr id="90" name="DRAFT_P5_Mark_4x5_wTitle_3C_101823.jpg" descr="DRAFT_P5_Mark_4x5_wTitle_3C_101823.jpg"/>
          <p:cNvPicPr>
            <a:picLocks noChangeAspect="1"/>
          </p:cNvPicPr>
          <p:nvPr/>
        </p:nvPicPr>
        <p:blipFill>
          <a:blip r:embed="rId2"/>
          <a:srcRect l="11001" t="18541" r="14488" b="18541"/>
          <a:stretch>
            <a:fillRect/>
          </a:stretch>
        </p:blipFill>
        <p:spPr>
          <a:xfrm>
            <a:off x="101897" y="161465"/>
            <a:ext cx="3325635" cy="1404083"/>
          </a:xfrm>
          <a:prstGeom prst="rect">
            <a:avLst/>
          </a:prstGeom>
          <a:ln w="12700">
            <a:miter lim="400000"/>
          </a:ln>
        </p:spPr>
      </p:pic>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16"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117"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118"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6"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27"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35"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1.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pic>
        <p:nvPicPr>
          <p:cNvPr id="3" name="logo2.pdf" descr="logo2.pdf"/>
          <p:cNvPicPr>
            <a:picLocks noChangeAspect="1"/>
          </p:cNvPicPr>
          <p:nvPr/>
        </p:nvPicPr>
        <p:blipFill>
          <a:blip r:embed="rId19"/>
          <a:srcRect l="16039" t="16807" b="30314"/>
          <a:stretch>
            <a:fillRect/>
          </a:stretch>
        </p:blipFill>
        <p:spPr>
          <a:xfrm>
            <a:off x="76497" y="139140"/>
            <a:ext cx="2792235" cy="1396741"/>
          </a:xfrm>
          <a:prstGeom prst="rect">
            <a:avLst/>
          </a:prstGeom>
          <a:ln w="12700">
            <a:miter lim="400000"/>
          </a:ln>
        </p:spPr>
      </p:pic>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
        <p:nvSpPr>
          <p:cNvPr id="5"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6" r:id="rId5"/>
    <p:sldLayoutId id="2147483657" r:id="rId6"/>
    <p:sldLayoutId id="2147483660" r:id="rId7"/>
    <p:sldLayoutId id="2147483661" r:id="rId8"/>
    <p:sldLayoutId id="2147483662" r:id="rId9"/>
    <p:sldLayoutId id="2147483663" r:id="rId10"/>
    <p:sldLayoutId id="2147483665" r:id="rId11"/>
    <p:sldLayoutId id="2147483666" r:id="rId12"/>
    <p:sldLayoutId id="2147483667" r:id="rId13"/>
    <p:sldLayoutId id="2147483668" r:id="rId14"/>
    <p:sldLayoutId id="2147483669" r:id="rId15"/>
    <p:sldLayoutId id="2147483673" r:id="rId16"/>
    <p:sldLayoutId id="2147483674" r:id="rId17"/>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6"/>
          <a:stretch>
            <a:fillRect/>
          </a:stretch>
        </p:blipFill>
        <p:spPr>
          <a:xfrm>
            <a:off x="0" y="12547600"/>
            <a:ext cx="24384000" cy="1354667"/>
          </a:xfrm>
          <a:prstGeom prst="rect">
            <a:avLst/>
          </a:prstGeom>
        </p:spPr>
      </p:pic>
      <p:pic>
        <p:nvPicPr>
          <p:cNvPr id="7" name="Image 6" descr="MCC-inernational-finalV01.png"/>
          <p:cNvPicPr>
            <a:picLocks noChangeAspect="1"/>
          </p:cNvPicPr>
          <p:nvPr userDrawn="1"/>
        </p:nvPicPr>
        <p:blipFill>
          <a:blip r:embed="rId7"/>
          <a:stretch>
            <a:fillRect/>
          </a:stretch>
        </p:blipFill>
        <p:spPr>
          <a:xfrm>
            <a:off x="344537" y="355601"/>
            <a:ext cx="2703464" cy="2703464"/>
          </a:xfrm>
          <a:prstGeom prst="rect">
            <a:avLst/>
          </a:prstGeom>
        </p:spPr>
      </p:pic>
      <p:pic>
        <p:nvPicPr>
          <p:cNvPr id="4" name="Picture 3">
            <a:extLst>
              <a:ext uri="{FF2B5EF4-FFF2-40B4-BE49-F238E27FC236}">
                <a16:creationId xmlns:a16="http://schemas.microsoft.com/office/drawing/2014/main" id="{761E7F58-1150-0948-BE1D-BD794AA7F4D9}"/>
              </a:ext>
            </a:extLst>
          </p:cNvPr>
          <p:cNvPicPr>
            <a:picLocks noChangeAspect="1"/>
          </p:cNvPicPr>
          <p:nvPr userDrawn="1"/>
        </p:nvPicPr>
        <p:blipFill rotWithShape="1">
          <a:blip r:embed="rId8"/>
          <a:srcRect l="12598" t="36004" r="11674" b="36209"/>
          <a:stretch/>
        </p:blipFill>
        <p:spPr>
          <a:xfrm>
            <a:off x="18720725" y="648533"/>
            <a:ext cx="5646379" cy="1600955"/>
          </a:xfrm>
          <a:prstGeom prst="rect">
            <a:avLst/>
          </a:prstGeom>
        </p:spPr>
      </p:pic>
    </p:spTree>
    <p:extLst>
      <p:ext uri="{BB962C8B-B14F-4D97-AF65-F5344CB8AC3E}">
        <p14:creationId xmlns:p14="http://schemas.microsoft.com/office/powerpoint/2010/main" val="22022882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hdr="0" ftr="0" dt="0"/>
  <p:txStyles>
    <p:titleStyle>
      <a:lvl1pPr algn="ctr" defTabSz="1219215" rtl="0" eaLnBrk="1" latinLnBrk="0" hangingPunct="1">
        <a:spcBef>
          <a:spcPct val="0"/>
        </a:spcBef>
        <a:buNone/>
        <a:defRPr sz="7467" b="1" kern="1200">
          <a:solidFill>
            <a:schemeClr val="tx1"/>
          </a:solidFill>
          <a:latin typeface="Arial Narrow"/>
          <a:ea typeface="+mj-ea"/>
          <a:cs typeface="Arial Narrow"/>
        </a:defRPr>
      </a:lvl1pPr>
    </p:titleStyle>
    <p:bodyStyle>
      <a:lvl1pPr marL="914411" indent="-914411" algn="l" defTabSz="1219215" rtl="0" eaLnBrk="1" latinLnBrk="0" hangingPunct="1">
        <a:spcBef>
          <a:spcPct val="20000"/>
        </a:spcBef>
        <a:buClr>
          <a:schemeClr val="accent1"/>
        </a:buClr>
        <a:buFont typeface="Wingdings" charset="2"/>
        <a:buChar char="§"/>
        <a:defRPr sz="7467" kern="1200">
          <a:solidFill>
            <a:schemeClr val="tx1"/>
          </a:solidFill>
          <a:latin typeface="Arial Narrow"/>
          <a:ea typeface="+mn-ea"/>
          <a:cs typeface="Arial Narrow"/>
        </a:defRPr>
      </a:lvl1pPr>
      <a:lvl2pPr marL="1981225" indent="-762010" algn="l" defTabSz="1219215" rtl="0" eaLnBrk="1" latinLnBrk="0" hangingPunct="1">
        <a:spcBef>
          <a:spcPct val="20000"/>
        </a:spcBef>
        <a:buClr>
          <a:schemeClr val="accent1"/>
        </a:buClr>
        <a:buFont typeface="Wingdings" charset="2"/>
        <a:buChar char="§"/>
        <a:defRPr sz="6400" kern="1200">
          <a:solidFill>
            <a:schemeClr val="tx1"/>
          </a:solidFill>
          <a:latin typeface="Arial Narrow"/>
          <a:ea typeface="+mn-ea"/>
          <a:cs typeface="Arial Narrow"/>
        </a:defRPr>
      </a:lvl2pPr>
      <a:lvl3pPr marL="3048038" indent="-609608" algn="l" defTabSz="1219215" rtl="0" eaLnBrk="1" latinLnBrk="0" hangingPunct="1">
        <a:spcBef>
          <a:spcPct val="20000"/>
        </a:spcBef>
        <a:buClr>
          <a:schemeClr val="accent1"/>
        </a:buClr>
        <a:buFont typeface="Wingdings" charset="2"/>
        <a:buChar char="§"/>
        <a:defRPr sz="5333" kern="1200">
          <a:solidFill>
            <a:schemeClr val="tx1"/>
          </a:solidFill>
          <a:latin typeface="Arial Narrow"/>
          <a:ea typeface="+mn-ea"/>
          <a:cs typeface="Arial Narrow"/>
        </a:defRPr>
      </a:lvl3pPr>
      <a:lvl4pPr marL="4267253" indent="-609608" algn="l" defTabSz="1219215" rtl="0" eaLnBrk="1" latinLnBrk="0" hangingPunct="1">
        <a:spcBef>
          <a:spcPct val="20000"/>
        </a:spcBef>
        <a:buClr>
          <a:schemeClr val="accent1"/>
        </a:buClr>
        <a:buFont typeface="Wingdings" charset="2"/>
        <a:buChar char="§"/>
        <a:defRPr sz="5333" kern="1200">
          <a:solidFill>
            <a:schemeClr val="tx1"/>
          </a:solidFill>
          <a:latin typeface="Arial Narrow"/>
          <a:ea typeface="+mn-ea"/>
          <a:cs typeface="Arial Narrow"/>
        </a:defRPr>
      </a:lvl4pPr>
      <a:lvl5pPr marL="5486469" indent="-609608" algn="l" defTabSz="1219215" rtl="0" eaLnBrk="1" latinLnBrk="0" hangingPunct="1">
        <a:spcBef>
          <a:spcPct val="20000"/>
        </a:spcBef>
        <a:buClr>
          <a:schemeClr val="accent1"/>
        </a:buClr>
        <a:buFont typeface="Wingdings" charset="2"/>
        <a:buChar char="§"/>
        <a:defRPr sz="5333" kern="1200">
          <a:solidFill>
            <a:schemeClr val="tx1"/>
          </a:solidFill>
          <a:latin typeface="Arial Narrow"/>
          <a:ea typeface="+mn-ea"/>
          <a:cs typeface="Arial Narrow"/>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fr-FR"/>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pic>
        <p:nvPicPr>
          <p:cNvPr id="3" name="logo2.pdf" descr="logo2.pdf"/>
          <p:cNvPicPr>
            <a:picLocks noChangeAspect="1"/>
          </p:cNvPicPr>
          <p:nvPr/>
        </p:nvPicPr>
        <p:blipFill>
          <a:blip r:embed="rId25"/>
          <a:srcRect l="16039" t="16807" b="30314"/>
          <a:stretch>
            <a:fillRect/>
          </a:stretch>
        </p:blipFill>
        <p:spPr>
          <a:xfrm>
            <a:off x="76497" y="139140"/>
            <a:ext cx="2792235" cy="1396741"/>
          </a:xfrm>
          <a:prstGeom prst="rect">
            <a:avLst/>
          </a:prstGeom>
          <a:ln w="12700">
            <a:miter lim="400000"/>
          </a:ln>
        </p:spPr>
      </p:pic>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
        <p:nvSpPr>
          <p:cNvPr id="5"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80675929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DF96C1-A8DF-D793-5BCC-EB7BC38B9034}"/>
              </a:ext>
            </a:extLst>
          </p:cNvPr>
          <p:cNvSpPr txBox="1"/>
          <p:nvPr/>
        </p:nvSpPr>
        <p:spPr>
          <a:xfrm>
            <a:off x="9512885" y="8997351"/>
            <a:ext cx="13968568"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Helvetica Neue"/>
                <a:ea typeface="Helvetica Neue"/>
                <a:cs typeface="Helvetica Neue"/>
                <a:sym typeface="Helvetica Neue"/>
              </a:rPr>
              <a:t>Mark Palmer, Brookhaven National Laboratory</a:t>
            </a:r>
            <a:br>
              <a:rPr kumimoji="0" lang="en-US" sz="3600" b="0" i="1" u="none" strike="noStrike" cap="none" spc="0" normalizeH="0" baseline="0" dirty="0">
                <a:ln>
                  <a:noFill/>
                </a:ln>
                <a:solidFill>
                  <a:schemeClr val="bg1"/>
                </a:solidFill>
                <a:effectLst/>
                <a:uFillTx/>
                <a:latin typeface="Helvetica Neue"/>
                <a:ea typeface="Helvetica Neue"/>
                <a:cs typeface="Helvetica Neue"/>
                <a:sym typeface="Helvetica Neue"/>
              </a:rPr>
            </a:br>
            <a:r>
              <a:rPr lang="en-US" sz="3600" b="0" i="1" dirty="0">
                <a:solidFill>
                  <a:schemeClr val="bg1"/>
                </a:solidFill>
              </a:rPr>
              <a:t>Presentation to the Magnet Development Program General Meeting</a:t>
            </a:r>
          </a:p>
          <a:p>
            <a:pPr marL="0" marR="0" indent="0" algn="l" defTabSz="825500" rtl="0" fontAlgn="auto" latinLnBrk="0" hangingPunct="0">
              <a:lnSpc>
                <a:spcPct val="100000"/>
              </a:lnSpc>
              <a:spcBef>
                <a:spcPts val="0"/>
              </a:spcBef>
              <a:spcAft>
                <a:spcPts val="0"/>
              </a:spcAft>
              <a:buClrTx/>
              <a:buSzTx/>
              <a:buFontTx/>
              <a:buNone/>
              <a:tabLst/>
            </a:pPr>
            <a:r>
              <a:rPr kumimoji="0" lang="en-US" sz="3600" b="0" i="1" u="none" strike="noStrike" cap="none" spc="0" normalizeH="0" baseline="0" dirty="0">
                <a:ln>
                  <a:noFill/>
                </a:ln>
                <a:solidFill>
                  <a:schemeClr val="bg1"/>
                </a:solidFill>
                <a:effectLst/>
                <a:uFillTx/>
                <a:latin typeface="Helvetica Neue"/>
                <a:ea typeface="Helvetica Neue"/>
                <a:cs typeface="Helvetica Neue"/>
                <a:sym typeface="Helvetica Neue"/>
              </a:rPr>
              <a:t>January 17, 2024</a:t>
            </a:r>
          </a:p>
        </p:txBody>
      </p:sp>
    </p:spTree>
    <p:extLst>
      <p:ext uri="{BB962C8B-B14F-4D97-AF65-F5344CB8AC3E}">
        <p14:creationId xmlns:p14="http://schemas.microsoft.com/office/powerpoint/2010/main" val="14759442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2.1  Overview…"/>
          <p:cNvSpPr txBox="1">
            <a:spLocks noGrp="1"/>
          </p:cNvSpPr>
          <p:nvPr>
            <p:ph type="body" idx="1"/>
          </p:nvPr>
        </p:nvSpPr>
        <p:spPr>
          <a:xfrm>
            <a:off x="1689100" y="2157164"/>
            <a:ext cx="21005800" cy="11179672"/>
          </a:xfrm>
          <a:prstGeom prst="rect">
            <a:avLst/>
          </a:prstGeom>
        </p:spPr>
        <p:txBody>
          <a:bodyPr/>
          <a:lstStyle/>
          <a:p>
            <a:pPr marL="0" indent="0" algn="just" defTabSz="457200">
              <a:spcBef>
                <a:spcPts val="800"/>
              </a:spcBef>
              <a:buSzTx/>
              <a:buNone/>
              <a:defRPr sz="4600" b="1">
                <a:solidFill>
                  <a:srgbClr val="0433FF"/>
                </a:solidFill>
              </a:defRPr>
            </a:pPr>
            <a:r>
              <a:t>2.1  Overview</a:t>
            </a:r>
          </a:p>
          <a:p>
            <a:pPr marL="0" indent="0" defTabSz="457200">
              <a:spcBef>
                <a:spcPts val="0"/>
              </a:spcBef>
              <a:buSzTx/>
              <a:buNone/>
              <a:defRPr sz="3600"/>
            </a:pPr>
            <a:endParaRPr/>
          </a:p>
          <a:p>
            <a:pPr marL="0" indent="0" algn="just" defTabSz="457200">
              <a:spcBef>
                <a:spcPts val="0"/>
              </a:spcBef>
              <a:buSzTx/>
              <a:buNone/>
              <a:defRPr sz="3600"/>
            </a:pPr>
            <a:r>
              <a:t>A particle physics program that tackles the most important questions in each of the science drivers </a:t>
            </a:r>
            <a:r>
              <a:rPr b="1">
                <a:solidFill>
                  <a:srgbClr val="0433FF"/>
                </a:solidFill>
              </a:rPr>
              <a:t>maximizes its potential for groundbreaking scientific discovery</a:t>
            </a:r>
            <a:r>
              <a:t>. Executing such a program requires a </a:t>
            </a:r>
            <a:r>
              <a:rPr b="1">
                <a:solidFill>
                  <a:srgbClr val="FF2600"/>
                </a:solidFill>
              </a:rPr>
              <a:t>balanced portfolio of large, medium, and small projects</a:t>
            </a:r>
            <a:r>
              <a:t>, coupled with substantial investments in forward-looking R&amp;D and the development of a skilled workforce for the nation. </a:t>
            </a:r>
          </a:p>
          <a:p>
            <a:pPr marL="0" indent="0" algn="just" defTabSz="457200">
              <a:spcBef>
                <a:spcPts val="0"/>
              </a:spcBef>
              <a:buSzTx/>
              <a:buNone/>
              <a:defRPr sz="3600"/>
            </a:pPr>
            <a:endParaRPr/>
          </a:p>
          <a:p>
            <a:pPr marL="0" indent="0" algn="just" defTabSz="457200">
              <a:spcBef>
                <a:spcPts val="0"/>
              </a:spcBef>
              <a:buSzTx/>
              <a:buNone/>
              <a:defRPr sz="3600"/>
            </a:pPr>
            <a:r>
              <a:rPr b="1">
                <a:solidFill>
                  <a:srgbClr val="0433FF"/>
                </a:solidFill>
              </a:rPr>
              <a:t>Building upon the foundations laid by the previous P5</a:t>
            </a:r>
            <a:r>
              <a:t>, our recommended program completes ongoing projects and capitalizes on their momentum. A suite of new initiatives at a range of scales includes major projects that will shape the scientific landscape over the next two decades. The prioritized time sequencing of recommended projects and R&amp;D, summarized in Figure 1, reflects our current understanding of the scientific landscape and its associated uncertainties. </a:t>
            </a:r>
          </a:p>
          <a:p>
            <a:pPr marL="0" indent="0" algn="just" defTabSz="457200">
              <a:spcBef>
                <a:spcPts val="0"/>
              </a:spcBef>
              <a:buSzTx/>
              <a:buNone/>
              <a:defRPr sz="3600"/>
            </a:pPr>
            <a:endParaRPr/>
          </a:p>
          <a:p>
            <a:pPr marL="0" indent="0" algn="just" defTabSz="457200">
              <a:spcBef>
                <a:spcPts val="0"/>
              </a:spcBef>
              <a:buSzTx/>
              <a:buNone/>
              <a:defRPr sz="3600"/>
            </a:pPr>
            <a:r>
              <a:t>The overall program is </a:t>
            </a:r>
            <a:r>
              <a:rPr b="1">
                <a:solidFill>
                  <a:srgbClr val="0433FF"/>
                </a:solidFill>
              </a:rPr>
              <a:t>carefully constructed to be compatible with the baseline budget scenario provided by DOE</a:t>
            </a:r>
            <a:r>
              <a:t>. To achieve that, </a:t>
            </a:r>
            <a:r>
              <a:rPr b="1">
                <a:solidFill>
                  <a:srgbClr val="FF2600"/>
                </a:solidFill>
              </a:rPr>
              <a:t>we recommend continuing specific projects, strategically advancing some to the construction phase, and delaying others</a:t>
            </a:r>
            <a:r>
              <a:t>. As shown in Figure 1, in some cases </a:t>
            </a:r>
            <a:r>
              <a:rPr b="1">
                <a:solidFill>
                  <a:srgbClr val="0433FF"/>
                </a:solidFill>
              </a:rPr>
              <a:t>individual phases or elements of large-scale projects had to be prioritized separately</a:t>
            </a:r>
            <a:r>
              <a:t>. The process and criteria by which the recommended initiatives were selected are laid out in section 1.5.</a:t>
            </a:r>
          </a:p>
        </p:txBody>
      </p:sp>
      <p:sp>
        <p:nvSpPr>
          <p:cNvPr id="379" name="Unfortunately no time to show the whole narrative… I jump to the recommendations"/>
          <p:cNvSpPr txBox="1"/>
          <p:nvPr/>
        </p:nvSpPr>
        <p:spPr>
          <a:xfrm>
            <a:off x="4508754" y="13031304"/>
            <a:ext cx="15366493"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Unfortunately no time to show the whole narrative… I jump to the recommendations</a:t>
            </a:r>
          </a:p>
        </p:txBody>
      </p:sp>
      <p:sp>
        <p:nvSpPr>
          <p:cNvPr id="38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381" name="2  The Recommended Particle Physics Program"/>
          <p:cNvSpPr txBox="1">
            <a:spLocks noGrp="1"/>
          </p:cNvSpPr>
          <p:nvPr>
            <p:ph type="title"/>
          </p:nvPr>
        </p:nvSpPr>
        <p:spPr>
          <a:prstGeom prst="rect">
            <a:avLst/>
          </a:prstGeom>
        </p:spPr>
        <p:txBody>
          <a:bodyPr anchor="b"/>
          <a:lstStyle>
            <a:lvl1pPr defTabSz="759459">
              <a:defRPr sz="7452"/>
            </a:lvl1pPr>
          </a:lstStyle>
          <a:p>
            <a:r>
              <a:t>2  The Recommended Particle Physics Program</a:t>
            </a:r>
          </a:p>
        </p:txBody>
      </p:sp>
    </p:spTree>
    <p:extLst>
      <p:ext uri="{BB962C8B-B14F-4D97-AF65-F5344CB8AC3E}">
        <p14:creationId xmlns:p14="http://schemas.microsoft.com/office/powerpoint/2010/main" val="412473315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2  The Recommended Particle Physics Program"/>
          <p:cNvSpPr txBox="1">
            <a:spLocks noGrp="1"/>
          </p:cNvSpPr>
          <p:nvPr>
            <p:ph type="title"/>
          </p:nvPr>
        </p:nvSpPr>
        <p:spPr>
          <a:prstGeom prst="rect">
            <a:avLst/>
          </a:prstGeom>
        </p:spPr>
        <p:txBody>
          <a:bodyPr anchor="b"/>
          <a:lstStyle>
            <a:lvl1pPr defTabSz="544830">
              <a:defRPr sz="7392"/>
            </a:lvl1pPr>
          </a:lstStyle>
          <a:p>
            <a:r>
              <a:t>2  The Recommended Particle Physics Program</a:t>
            </a:r>
          </a:p>
        </p:txBody>
      </p:sp>
      <p:sp>
        <p:nvSpPr>
          <p:cNvPr id="384" name="2.2  Recommendations…"/>
          <p:cNvSpPr txBox="1">
            <a:spLocks noGrp="1"/>
          </p:cNvSpPr>
          <p:nvPr>
            <p:ph type="body" idx="1"/>
          </p:nvPr>
        </p:nvSpPr>
        <p:spPr>
          <a:xfrm>
            <a:off x="1689100" y="2911326"/>
            <a:ext cx="21005800" cy="9671348"/>
          </a:xfrm>
          <a:prstGeom prst="rect">
            <a:avLst/>
          </a:prstGeom>
        </p:spPr>
        <p:txBody>
          <a:bodyPr/>
          <a:lstStyle/>
          <a:p>
            <a:pPr marL="0" indent="0" algn="just" defTabSz="457200">
              <a:spcBef>
                <a:spcPts val="0"/>
              </a:spcBef>
              <a:buSzTx/>
              <a:buNone/>
              <a:defRPr sz="4000" b="1">
                <a:solidFill>
                  <a:srgbClr val="0433FF"/>
                </a:solidFill>
              </a:defRPr>
            </a:pPr>
            <a:r>
              <a:t>2.2  Recommendations</a:t>
            </a:r>
          </a:p>
          <a:p>
            <a:pPr marL="0" indent="0" algn="just" defTabSz="457200">
              <a:spcBef>
                <a:spcPts val="0"/>
              </a:spcBef>
              <a:buSzTx/>
              <a:buNone/>
              <a:defRPr sz="4000" b="1">
                <a:solidFill>
                  <a:srgbClr val="0433FF"/>
                </a:solidFill>
              </a:defRPr>
            </a:pPr>
            <a:endParaRPr/>
          </a:p>
          <a:p>
            <a:pPr marL="0" indent="0" algn="just" defTabSz="457200">
              <a:spcBef>
                <a:spcPts val="0"/>
              </a:spcBef>
              <a:buSzTx/>
              <a:buNone/>
              <a:defRPr sz="4000"/>
            </a:pPr>
            <a:r>
              <a:t>To drive US particle physics forward and maintain strong global leadership, we advocate a </a:t>
            </a:r>
            <a:r>
              <a:rPr b="1">
                <a:solidFill>
                  <a:srgbClr val="FF2600"/>
                </a:solidFill>
              </a:rPr>
              <a:t>comprehensive and balanced program</a:t>
            </a:r>
            <a:r>
              <a:t> that strategically addresses the three science themes and their six interwoven drivers. The numerical order of the recommendations listed below is not meant to reflect their relative priority; instead it is used to group them thematically. The lists under the recommendations are not prioritized, except for the list of major projects under Recommendation 2. Each recommendation is stated in boldface, followed by concise, lettered explanations of how the recommendation can be realized. The impact of alternative budget scenarios on the different elements of the program is discussed in section 2.6. </a:t>
            </a:r>
          </a:p>
          <a:p>
            <a:pPr marL="0" indent="0" algn="just" defTabSz="457200">
              <a:spcBef>
                <a:spcPts val="0"/>
              </a:spcBef>
              <a:buSzTx/>
              <a:buNone/>
              <a:defRPr sz="4000"/>
            </a:pPr>
            <a:endParaRPr/>
          </a:p>
          <a:p>
            <a:pPr marL="0" indent="0" algn="just" defTabSz="457200">
              <a:spcBef>
                <a:spcPts val="0"/>
              </a:spcBef>
              <a:buSzTx/>
              <a:buNone/>
              <a:defRPr sz="4000"/>
            </a:pPr>
            <a:r>
              <a:t>A Full List of Recommendations is provided at the end of the report. That list includes </a:t>
            </a:r>
            <a:r>
              <a:rPr b="1">
                <a:solidFill>
                  <a:srgbClr val="0433FF"/>
                </a:solidFill>
              </a:rPr>
              <a:t>Area Recommendations</a:t>
            </a:r>
            <a:r>
              <a:t> (section 6) in addition to those here.</a:t>
            </a:r>
          </a:p>
        </p:txBody>
      </p:sp>
      <p:sp>
        <p:nvSpPr>
          <p:cNvPr id="3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Tree>
    <p:extLst>
      <p:ext uri="{BB962C8B-B14F-4D97-AF65-F5344CB8AC3E}">
        <p14:creationId xmlns:p14="http://schemas.microsoft.com/office/powerpoint/2010/main" val="80163052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Recommendation 1"/>
          <p:cNvSpPr txBox="1">
            <a:spLocks noGrp="1"/>
          </p:cNvSpPr>
          <p:nvPr>
            <p:ph type="title"/>
          </p:nvPr>
        </p:nvSpPr>
        <p:spPr>
          <a:prstGeom prst="rect">
            <a:avLst/>
          </a:prstGeom>
        </p:spPr>
        <p:txBody>
          <a:bodyPr/>
          <a:lstStyle/>
          <a:p>
            <a:r>
              <a:t>Recommendation 1</a:t>
            </a:r>
          </a:p>
        </p:txBody>
      </p:sp>
      <p:sp>
        <p:nvSpPr>
          <p:cNvPr id="388" name="As the highest priority independent of the budget scenarios, complete construction projects and support operations of ongoing experiments and research to enable maximum science. We reaffirm the previous P5 recommendations on major initiatives:…"/>
          <p:cNvSpPr txBox="1">
            <a:spLocks noGrp="1"/>
          </p:cNvSpPr>
          <p:nvPr>
            <p:ph type="body" idx="1"/>
          </p:nvPr>
        </p:nvSpPr>
        <p:spPr>
          <a:xfrm>
            <a:off x="1689100" y="2911326"/>
            <a:ext cx="21005800" cy="9671348"/>
          </a:xfrm>
          <a:prstGeom prst="rect">
            <a:avLst/>
          </a:prstGeom>
        </p:spPr>
        <p:txBody>
          <a:bodyPr/>
          <a:lstStyle/>
          <a:p>
            <a:pPr marL="0" indent="0" algn="just" defTabSz="457200">
              <a:spcBef>
                <a:spcPts val="0"/>
              </a:spcBef>
              <a:buSzTx/>
              <a:buNone/>
              <a:defRPr sz="4000" b="1"/>
            </a:pPr>
            <a:r>
              <a:t>As the </a:t>
            </a:r>
            <a:r>
              <a:rPr>
                <a:solidFill>
                  <a:srgbClr val="FF2600"/>
                </a:solidFill>
              </a:rPr>
              <a:t>highest priority</a:t>
            </a:r>
            <a:r>
              <a:t> independent of the budget scenarios, complete construction projects and support operations of ongoing experiments and research to enable maximum science. We reaffirm the previous P5 recommendations on major initiatives: </a:t>
            </a:r>
          </a:p>
          <a:p>
            <a:pPr marL="0" indent="0" algn="just" defTabSz="457200">
              <a:spcBef>
                <a:spcPts val="0"/>
              </a:spcBef>
              <a:buSzTx/>
              <a:buNone/>
              <a:defRPr sz="4000" b="1"/>
            </a:pPr>
            <a:endParaRPr b="0"/>
          </a:p>
          <a:p>
            <a:pPr marL="740833" indent="-740833" algn="just" defTabSz="457200">
              <a:spcBef>
                <a:spcPts val="0"/>
              </a:spcBef>
              <a:buSzPct val="100000"/>
              <a:buAutoNum type="alphaLcPeriod"/>
              <a:defRPr sz="4000" b="1"/>
            </a:pPr>
            <a:r>
              <a:rPr>
                <a:solidFill>
                  <a:srgbClr val="0433FF"/>
                </a:solidFill>
              </a:rPr>
              <a:t>HL-LHC</a:t>
            </a:r>
            <a:r>
              <a:rPr b="0"/>
              <a:t> (including ATLAS and CMS detectors, as well as Accelerator Upgrade Project) to start addressing why the Higgs boson condensed in the universe (reveal the secrets of the Higgs boson, section 3.2), to search for direct evidence for new particles (section 5.1), to pursue quantum imprints of new phenomena (section 5.2), and to determine the nature of dark matter (section 4.1). </a:t>
            </a:r>
          </a:p>
          <a:p>
            <a:pPr marL="740833" indent="-740833" algn="just" defTabSz="457200">
              <a:spcBef>
                <a:spcPts val="0"/>
              </a:spcBef>
              <a:buSzPct val="100000"/>
              <a:buAutoNum type="alphaLcPeriod"/>
              <a:defRPr sz="4000" b="1"/>
            </a:pPr>
            <a:r>
              <a:rPr>
                <a:solidFill>
                  <a:srgbClr val="FF2600"/>
                </a:solidFill>
              </a:rPr>
              <a:t>The first phase of DUNE and PIP-II</a:t>
            </a:r>
            <a:r>
              <a:rPr b="0"/>
              <a:t> to determine the mass ordering among neutrinos, a fundamental property and a crucial input to cosmology and nuclear science (elucidate the mysteries of neutrinos, section 3.1).</a:t>
            </a:r>
          </a:p>
          <a:p>
            <a:pPr marL="740833" indent="-740833" algn="just" defTabSz="457200">
              <a:spcBef>
                <a:spcPts val="0"/>
              </a:spcBef>
              <a:buSzPct val="100000"/>
              <a:buAutoNum type="alphaLcPeriod"/>
              <a:defRPr sz="4000" b="1"/>
            </a:pPr>
            <a:r>
              <a:rPr>
                <a:solidFill>
                  <a:srgbClr val="0433FF"/>
                </a:solidFill>
              </a:rPr>
              <a:t>The Vera C. Rubin Observatory</a:t>
            </a:r>
            <a:r>
              <a:t> </a:t>
            </a:r>
            <a:r>
              <a:rPr b="0"/>
              <a:t>to carry out the LSST, and the LSST Dark Energy Science Collaboration, to understand what drives cosmic evolution (section 4.2).</a:t>
            </a:r>
          </a:p>
        </p:txBody>
      </p:sp>
      <p:sp>
        <p:nvSpPr>
          <p:cNvPr id="3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390" name="Not Rank-Ordered"/>
          <p:cNvSpPr/>
          <p:nvPr/>
        </p:nvSpPr>
        <p:spPr>
          <a:xfrm>
            <a:off x="20345400" y="1028898"/>
            <a:ext cx="3798987" cy="1752204"/>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Not Rank-Ordered</a:t>
            </a:r>
          </a:p>
        </p:txBody>
      </p:sp>
    </p:spTree>
    <p:extLst>
      <p:ext uri="{BB962C8B-B14F-4D97-AF65-F5344CB8AC3E}">
        <p14:creationId xmlns:p14="http://schemas.microsoft.com/office/powerpoint/2010/main" val="125604482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Recommendation 1"/>
          <p:cNvSpPr txBox="1">
            <a:spLocks noGrp="1"/>
          </p:cNvSpPr>
          <p:nvPr>
            <p:ph type="title"/>
          </p:nvPr>
        </p:nvSpPr>
        <p:spPr>
          <a:prstGeom prst="rect">
            <a:avLst/>
          </a:prstGeom>
        </p:spPr>
        <p:txBody>
          <a:bodyPr/>
          <a:lstStyle/>
          <a:p>
            <a:r>
              <a:t>Recommendation 1</a:t>
            </a:r>
          </a:p>
        </p:txBody>
      </p:sp>
      <p:sp>
        <p:nvSpPr>
          <p:cNvPr id="393" name="In addition, we recommend continued support for the following ongoing experiments at the…"/>
          <p:cNvSpPr txBox="1">
            <a:spLocks noGrp="1"/>
          </p:cNvSpPr>
          <p:nvPr>
            <p:ph type="body" idx="1"/>
          </p:nvPr>
        </p:nvSpPr>
        <p:spPr>
          <a:xfrm>
            <a:off x="1689100" y="3806626"/>
            <a:ext cx="21005800" cy="7507685"/>
          </a:xfrm>
          <a:prstGeom prst="rect">
            <a:avLst/>
          </a:prstGeom>
        </p:spPr>
        <p:txBody>
          <a:bodyPr/>
          <a:lstStyle/>
          <a:p>
            <a:pPr marL="0" indent="0" defTabSz="457200">
              <a:spcBef>
                <a:spcPts val="0"/>
              </a:spcBef>
              <a:buSzTx/>
              <a:buNone/>
              <a:defRPr sz="4000">
                <a:latin typeface="Helvetica"/>
                <a:ea typeface="Helvetica"/>
                <a:cs typeface="Helvetica"/>
                <a:sym typeface="Helvetica"/>
              </a:defRPr>
            </a:pPr>
            <a:r>
              <a:t>In addition, we recommend continued support for the following ongoing experiments at the</a:t>
            </a:r>
          </a:p>
          <a:p>
            <a:pPr marL="0" indent="0" defTabSz="457200">
              <a:spcBef>
                <a:spcPts val="0"/>
              </a:spcBef>
              <a:buSzTx/>
              <a:buNone/>
              <a:defRPr sz="4000">
                <a:latin typeface="Helvetica"/>
                <a:ea typeface="Helvetica"/>
                <a:cs typeface="Helvetica"/>
                <a:sym typeface="Helvetica"/>
              </a:defRPr>
            </a:pPr>
            <a:r>
              <a:t>medium scale (project costs &gt; $50M for DOE and &gt; $4M for NSF), including completion</a:t>
            </a:r>
          </a:p>
          <a:p>
            <a:pPr marL="0" indent="0" defTabSz="457200">
              <a:spcBef>
                <a:spcPts val="0"/>
              </a:spcBef>
              <a:buSzTx/>
              <a:buNone/>
              <a:defRPr sz="4000">
                <a:latin typeface="Helvetica"/>
                <a:ea typeface="Helvetica"/>
                <a:cs typeface="Helvetica"/>
                <a:sym typeface="Helvetica"/>
              </a:defRPr>
            </a:pPr>
            <a:r>
              <a:t>of construction, operations, and research:</a:t>
            </a:r>
          </a:p>
          <a:p>
            <a:pPr marL="0" indent="0" defTabSz="457200">
              <a:spcBef>
                <a:spcPts val="0"/>
              </a:spcBef>
              <a:buSzTx/>
              <a:buNone/>
              <a:defRPr sz="4000">
                <a:latin typeface="Helvetica"/>
                <a:ea typeface="Helvetica"/>
                <a:cs typeface="Helvetica"/>
                <a:sym typeface="Helvetica"/>
              </a:defRPr>
            </a:pPr>
            <a:endParaRPr/>
          </a:p>
          <a:p>
            <a:pPr marL="740833" indent="-740833" defTabSz="457200">
              <a:spcBef>
                <a:spcPts val="0"/>
              </a:spcBef>
              <a:buSzPct val="100000"/>
              <a:buAutoNum type="alphaLcPeriod" startAt="4"/>
              <a:defRPr sz="4000">
                <a:latin typeface="Helvetica"/>
                <a:ea typeface="Helvetica"/>
                <a:cs typeface="Helvetica"/>
                <a:sym typeface="Helvetica"/>
              </a:defRPr>
            </a:pPr>
            <a:r>
              <a:rPr b="1">
                <a:solidFill>
                  <a:srgbClr val="FF2600"/>
                </a:solidFill>
              </a:rPr>
              <a:t>NOvA</a:t>
            </a:r>
            <a:r>
              <a:t>, </a:t>
            </a:r>
            <a:r>
              <a:rPr b="1">
                <a:solidFill>
                  <a:srgbClr val="0433FF"/>
                </a:solidFill>
              </a:rPr>
              <a:t>SBN</a:t>
            </a:r>
            <a:r>
              <a:t>, </a:t>
            </a:r>
            <a:r>
              <a:rPr b="1">
                <a:solidFill>
                  <a:srgbClr val="FF2600"/>
                </a:solidFill>
              </a:rPr>
              <a:t>T2K</a:t>
            </a:r>
            <a:r>
              <a:t>, and </a:t>
            </a:r>
            <a:r>
              <a:rPr b="1">
                <a:solidFill>
                  <a:srgbClr val="0433FF"/>
                </a:solidFill>
              </a:rPr>
              <a:t>IceCube</a:t>
            </a:r>
            <a:r>
              <a:t> (</a:t>
            </a:r>
            <a:r>
              <a:rPr i="1"/>
              <a:t>elucidate the mysteries of neutrinos</a:t>
            </a:r>
            <a:r>
              <a:t>, section 3.1).</a:t>
            </a:r>
          </a:p>
          <a:p>
            <a:pPr marL="740833" indent="-740833" defTabSz="457200">
              <a:spcBef>
                <a:spcPts val="0"/>
              </a:spcBef>
              <a:buSzPct val="100000"/>
              <a:buAutoNum type="alphaLcPeriod" startAt="4"/>
              <a:defRPr sz="4000">
                <a:latin typeface="Helvetica"/>
                <a:ea typeface="Helvetica"/>
                <a:cs typeface="Helvetica"/>
                <a:sym typeface="Helvetica"/>
              </a:defRPr>
            </a:pPr>
            <a:r>
              <a:rPr b="1">
                <a:solidFill>
                  <a:srgbClr val="FF2600"/>
                </a:solidFill>
              </a:rPr>
              <a:t>DarkSide-20k</a:t>
            </a:r>
            <a:r>
              <a:t>, </a:t>
            </a:r>
            <a:r>
              <a:rPr b="1">
                <a:solidFill>
                  <a:srgbClr val="0433FF"/>
                </a:solidFill>
              </a:rPr>
              <a:t>LZ</a:t>
            </a:r>
            <a:r>
              <a:t>, </a:t>
            </a:r>
            <a:r>
              <a:rPr b="1">
                <a:solidFill>
                  <a:srgbClr val="FF2600"/>
                </a:solidFill>
              </a:rPr>
              <a:t>SuperCDMS</a:t>
            </a:r>
            <a:r>
              <a:t>, and </a:t>
            </a:r>
            <a:r>
              <a:rPr b="1">
                <a:solidFill>
                  <a:srgbClr val="0433FF"/>
                </a:solidFill>
              </a:rPr>
              <a:t>XENONnT</a:t>
            </a:r>
            <a:r>
              <a:t> (</a:t>
            </a:r>
            <a:r>
              <a:rPr i="1"/>
              <a:t>determine the nature of dark matter</a:t>
            </a:r>
            <a:r>
              <a:t>, section 4.1).</a:t>
            </a:r>
          </a:p>
          <a:p>
            <a:pPr marL="740833" indent="-740833" defTabSz="457200">
              <a:spcBef>
                <a:spcPts val="0"/>
              </a:spcBef>
              <a:buSzPct val="100000"/>
              <a:buAutoNum type="alphaLcPeriod" startAt="4"/>
              <a:defRPr sz="4000">
                <a:latin typeface="Helvetica"/>
                <a:ea typeface="Helvetica"/>
                <a:cs typeface="Helvetica"/>
                <a:sym typeface="Helvetica"/>
              </a:defRPr>
            </a:pPr>
            <a:r>
              <a:rPr b="1">
                <a:solidFill>
                  <a:srgbClr val="FF2600"/>
                </a:solidFill>
              </a:rPr>
              <a:t>DESI</a:t>
            </a:r>
            <a:r>
              <a:t> (</a:t>
            </a:r>
            <a:r>
              <a:rPr i="1"/>
              <a:t>understand what drives cosmic evolution</a:t>
            </a:r>
            <a:r>
              <a:t>, section 4.2). </a:t>
            </a:r>
          </a:p>
          <a:p>
            <a:pPr marL="740833" indent="-740833" defTabSz="457200">
              <a:spcBef>
                <a:spcPts val="0"/>
              </a:spcBef>
              <a:buSzPct val="100000"/>
              <a:buAutoNum type="alphaLcPeriod" startAt="4"/>
              <a:defRPr sz="4000">
                <a:latin typeface="Helvetica"/>
                <a:ea typeface="Helvetica"/>
                <a:cs typeface="Helvetica"/>
                <a:sym typeface="Helvetica"/>
              </a:defRPr>
            </a:pPr>
            <a:r>
              <a:rPr b="1">
                <a:solidFill>
                  <a:srgbClr val="0433FF"/>
                </a:solidFill>
              </a:rPr>
              <a:t>Belle II</a:t>
            </a:r>
            <a:r>
              <a:t>, </a:t>
            </a:r>
            <a:r>
              <a:rPr b="1">
                <a:solidFill>
                  <a:srgbClr val="FF2600"/>
                </a:solidFill>
              </a:rPr>
              <a:t>LHCb</a:t>
            </a:r>
            <a:r>
              <a:t>, and </a:t>
            </a:r>
            <a:r>
              <a:rPr b="1">
                <a:solidFill>
                  <a:srgbClr val="0433FF"/>
                </a:solidFill>
              </a:rPr>
              <a:t>Mu2e</a:t>
            </a:r>
            <a:r>
              <a:t> (</a:t>
            </a:r>
            <a:r>
              <a:rPr i="1"/>
              <a:t>pursue quantum imprints of new phenomena</a:t>
            </a:r>
            <a:r>
              <a:t>, section 5.2).</a:t>
            </a:r>
          </a:p>
          <a:p>
            <a:pPr marL="0" indent="0" defTabSz="457200">
              <a:spcBef>
                <a:spcPts val="0"/>
              </a:spcBef>
              <a:buSzTx/>
              <a:buNone/>
              <a:defRPr sz="4000">
                <a:latin typeface="Helvetica"/>
                <a:ea typeface="Helvetica"/>
                <a:cs typeface="Helvetica"/>
                <a:sym typeface="Helvetica"/>
              </a:defRPr>
            </a:pPr>
            <a:endParaRPr/>
          </a:p>
          <a:p>
            <a:pPr marL="0" indent="0" defTabSz="457200">
              <a:spcBef>
                <a:spcPts val="0"/>
              </a:spcBef>
              <a:buSzTx/>
              <a:buNone/>
              <a:defRPr sz="4000">
                <a:latin typeface="Helvetica"/>
                <a:ea typeface="Helvetica"/>
                <a:cs typeface="Helvetica"/>
                <a:sym typeface="Helvetica"/>
              </a:defRPr>
            </a:pPr>
            <a:r>
              <a:t>The agencies should work closely with each major project to carefully manage the costs</a:t>
            </a:r>
          </a:p>
          <a:p>
            <a:pPr marL="0" indent="0" defTabSz="457200">
              <a:spcBef>
                <a:spcPts val="0"/>
              </a:spcBef>
              <a:buSzTx/>
              <a:buNone/>
              <a:defRPr sz="4000">
                <a:latin typeface="Helvetica"/>
                <a:ea typeface="Helvetica"/>
                <a:cs typeface="Helvetica"/>
                <a:sym typeface="Helvetica"/>
              </a:defRPr>
            </a:pPr>
            <a:r>
              <a:t>and schedule to ensure that the US program has a broad and balanced portfolio.</a:t>
            </a:r>
          </a:p>
        </p:txBody>
      </p:sp>
      <p:sp>
        <p:nvSpPr>
          <p:cNvPr id="3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395" name="Not Rank-Ordered"/>
          <p:cNvSpPr/>
          <p:nvPr/>
        </p:nvSpPr>
        <p:spPr>
          <a:xfrm>
            <a:off x="20370800" y="135"/>
            <a:ext cx="3798987" cy="1752204"/>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Not Rank-Ordered</a:t>
            </a:r>
          </a:p>
        </p:txBody>
      </p:sp>
    </p:spTree>
    <p:extLst>
      <p:ext uri="{BB962C8B-B14F-4D97-AF65-F5344CB8AC3E}">
        <p14:creationId xmlns:p14="http://schemas.microsoft.com/office/powerpoint/2010/main" val="67879709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Recommendation 2"/>
          <p:cNvSpPr txBox="1">
            <a:spLocks noGrp="1"/>
          </p:cNvSpPr>
          <p:nvPr>
            <p:ph type="title"/>
          </p:nvPr>
        </p:nvSpPr>
        <p:spPr>
          <a:prstGeom prst="rect">
            <a:avLst/>
          </a:prstGeom>
        </p:spPr>
        <p:txBody>
          <a:bodyPr/>
          <a:lstStyle/>
          <a:p>
            <a:r>
              <a:t>Recommendation 2</a:t>
            </a:r>
          </a:p>
        </p:txBody>
      </p:sp>
      <p:sp>
        <p:nvSpPr>
          <p:cNvPr id="398" name="Construct a portfolio of major projects that collectively study nearly all fundamental constituents of our universe and their interactions, as well as how those interactions determine both the cosmic past and future.…"/>
          <p:cNvSpPr txBox="1">
            <a:spLocks noGrp="1"/>
          </p:cNvSpPr>
          <p:nvPr>
            <p:ph type="body" idx="1"/>
          </p:nvPr>
        </p:nvSpPr>
        <p:spPr>
          <a:xfrm>
            <a:off x="1689100" y="2401391"/>
            <a:ext cx="21005800" cy="10691218"/>
          </a:xfrm>
          <a:prstGeom prst="rect">
            <a:avLst/>
          </a:prstGeom>
        </p:spPr>
        <p:txBody>
          <a:bodyPr/>
          <a:lstStyle/>
          <a:p>
            <a:pPr marL="0" indent="0" defTabSz="457200">
              <a:spcBef>
                <a:spcPts val="0"/>
              </a:spcBef>
              <a:buSzTx/>
              <a:buNone/>
              <a:defRPr sz="4000" b="1">
                <a:latin typeface="Helvetica"/>
                <a:ea typeface="Helvetica"/>
                <a:cs typeface="Helvetica"/>
                <a:sym typeface="Helvetica"/>
              </a:defRPr>
            </a:pPr>
            <a:r>
              <a:t>Construct a </a:t>
            </a:r>
            <a:r>
              <a:rPr>
                <a:solidFill>
                  <a:srgbClr val="FF2600"/>
                </a:solidFill>
              </a:rPr>
              <a:t>portfolio of major projects</a:t>
            </a:r>
            <a:r>
              <a:t> that collectively study nearly all fundamental constituents of our universe and their interactions, as well as how those interactions determine both the cosmic past and future. </a:t>
            </a:r>
          </a:p>
          <a:p>
            <a:pPr marL="0" indent="0" defTabSz="457200">
              <a:spcBef>
                <a:spcPts val="0"/>
              </a:spcBef>
              <a:buSzTx/>
              <a:buNone/>
              <a:defRPr sz="4000">
                <a:latin typeface="Helvetica"/>
                <a:ea typeface="Helvetica"/>
                <a:cs typeface="Helvetica"/>
                <a:sym typeface="Helvetica"/>
              </a:defRPr>
            </a:pPr>
            <a:endParaRPr/>
          </a:p>
          <a:p>
            <a:pPr marL="0" indent="0" defTabSz="457200">
              <a:spcBef>
                <a:spcPts val="0"/>
              </a:spcBef>
              <a:buSzTx/>
              <a:buNone/>
              <a:defRPr sz="4000">
                <a:latin typeface="Helvetica"/>
                <a:ea typeface="Helvetica"/>
                <a:cs typeface="Helvetica"/>
                <a:sym typeface="Helvetica"/>
              </a:defRPr>
            </a:pPr>
            <a:r>
              <a:t>These projects have the potential to transcend and transform our current paradigms. They inspire collaboration and international cooperation in advancing the frontiers of human knowledge. Plan and start the following major initiatives </a:t>
            </a:r>
            <a:r>
              <a:rPr b="1">
                <a:solidFill>
                  <a:srgbClr val="0433FF"/>
                </a:solidFill>
              </a:rPr>
              <a:t>in order of priority from highest to lowest</a:t>
            </a:r>
            <a:r>
              <a:t>:</a:t>
            </a:r>
          </a:p>
        </p:txBody>
      </p:sp>
      <p:sp>
        <p:nvSpPr>
          <p:cNvPr id="39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Tree>
    <p:extLst>
      <p:ext uri="{BB962C8B-B14F-4D97-AF65-F5344CB8AC3E}">
        <p14:creationId xmlns:p14="http://schemas.microsoft.com/office/powerpoint/2010/main" val="2993719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Recommendation 2"/>
          <p:cNvSpPr txBox="1">
            <a:spLocks noGrp="1"/>
          </p:cNvSpPr>
          <p:nvPr>
            <p:ph type="title"/>
          </p:nvPr>
        </p:nvSpPr>
        <p:spPr>
          <a:prstGeom prst="rect">
            <a:avLst/>
          </a:prstGeom>
        </p:spPr>
        <p:txBody>
          <a:bodyPr/>
          <a:lstStyle/>
          <a:p>
            <a:r>
              <a:t>Recommendation 2</a:t>
            </a:r>
          </a:p>
        </p:txBody>
      </p:sp>
      <p:sp>
        <p:nvSpPr>
          <p:cNvPr id="402" name="CMB-S4, which looks back at the earliest moments of the universe to probe physics at the highest energy scales. It is critical to install telescopes at and observe from both the South Pole and Chile sites to achieve the science goals (section 4.2).…"/>
          <p:cNvSpPr txBox="1">
            <a:spLocks noGrp="1"/>
          </p:cNvSpPr>
          <p:nvPr>
            <p:ph type="body" idx="1"/>
          </p:nvPr>
        </p:nvSpPr>
        <p:spPr>
          <a:xfrm>
            <a:off x="1689100" y="2401391"/>
            <a:ext cx="21005800" cy="10691218"/>
          </a:xfrm>
          <a:prstGeom prst="rect">
            <a:avLst/>
          </a:prstGeom>
        </p:spPr>
        <p:txBody>
          <a:bodyPr/>
          <a:lstStyle/>
          <a:p>
            <a:pPr marL="511175" indent="-511175" algn="just" defTabSz="420623">
              <a:spcBef>
                <a:spcPts val="1800"/>
              </a:spcBef>
              <a:buSzPct val="100000"/>
              <a:buAutoNum type="alphaLcPeriod"/>
              <a:defRPr sz="3680"/>
            </a:pPr>
            <a:r>
              <a:rPr b="1">
                <a:solidFill>
                  <a:srgbClr val="FF2600"/>
                </a:solidFill>
              </a:rPr>
              <a:t>CMB-S4</a:t>
            </a:r>
            <a:r>
              <a:t>, which looks back at the earliest moments of the universe to probe physics at the highest energy scales. It is critical to install telescopes at and observe from both the South Pole and Chile sites to achieve the science goals (section 4.2). </a:t>
            </a:r>
          </a:p>
          <a:p>
            <a:pPr marL="511175" indent="-511175" algn="just" defTabSz="420623">
              <a:spcBef>
                <a:spcPts val="1800"/>
              </a:spcBef>
              <a:buSzPct val="100000"/>
              <a:buAutoNum type="alphaLcPeriod"/>
              <a:defRPr sz="3680"/>
            </a:pPr>
            <a:r>
              <a:rPr b="1">
                <a:solidFill>
                  <a:srgbClr val="0433FF"/>
                </a:solidFill>
              </a:rPr>
              <a:t>Re-envisioned second phase of DUNE</a:t>
            </a:r>
            <a:r>
              <a:t> with an early implementation of an enhanced 2.1 MW beam—ACE-MIRT—a third far detector, and an upgraded near-detector complex as the definitive long-baseline neutrino oscillation experiment of its kind (section 3.1). </a:t>
            </a:r>
          </a:p>
          <a:p>
            <a:pPr marL="511175" indent="-511175" algn="just" defTabSz="420623">
              <a:spcBef>
                <a:spcPts val="1800"/>
              </a:spcBef>
              <a:buSzPct val="100000"/>
              <a:buAutoNum type="alphaLcPeriod"/>
              <a:defRPr sz="3680"/>
            </a:pPr>
            <a:r>
              <a:rPr b="1">
                <a:solidFill>
                  <a:srgbClr val="FF2600"/>
                </a:solidFill>
              </a:rPr>
              <a:t>An off-shore Higgs factory</a:t>
            </a:r>
            <a:r>
              <a:t>, realized in collaboration with international partners, in order to reveal the secrets of the Higgs boson. The current designs of FCC-ee and ILC meet our scientific requirements. The US should actively engage in feasibility and design studies. Once a specific project is deemed feasible and well-defined (see also Recommendation 6), the US should aim for a contribution at funding levels commensurate to that of the US involvement in the LHC and HL-LHC, while maintaining a healthy US on-shore program in particle physics (section 3.2). </a:t>
            </a:r>
          </a:p>
          <a:p>
            <a:pPr marL="511175" indent="-511175" algn="just" defTabSz="420623">
              <a:spcBef>
                <a:spcPts val="1800"/>
              </a:spcBef>
              <a:buSzPct val="100000"/>
              <a:buAutoNum type="alphaLcPeriod"/>
              <a:defRPr sz="3680"/>
            </a:pPr>
            <a:r>
              <a:rPr b="1">
                <a:solidFill>
                  <a:srgbClr val="0433FF"/>
                </a:solidFill>
              </a:rPr>
              <a:t>An ultimate Generation 3 (G3) dark matter direct detection experiment</a:t>
            </a:r>
            <a:r>
              <a:t> reaching the neutrino fog, in coordination with international partners and preferably sited in the US (section 4.1). </a:t>
            </a:r>
          </a:p>
          <a:p>
            <a:pPr marL="511175" indent="-511175" algn="just" defTabSz="420623">
              <a:spcBef>
                <a:spcPts val="1800"/>
              </a:spcBef>
              <a:buSzPct val="100000"/>
              <a:buAutoNum type="alphaLcPeriod"/>
              <a:defRPr sz="3680"/>
            </a:pPr>
            <a:r>
              <a:rPr b="1">
                <a:solidFill>
                  <a:srgbClr val="FF2600"/>
                </a:solidFill>
              </a:rPr>
              <a:t>IceCube-Gen2</a:t>
            </a:r>
            <a:r>
              <a:t> for study of neutrino properties using non-beam neutrinos complementary to DUNE and for indirect detection of dark matter covering higher mass ranges using neutrinos as a tool (section 4.1).</a:t>
            </a:r>
          </a:p>
        </p:txBody>
      </p:sp>
      <p:sp>
        <p:nvSpPr>
          <p:cNvPr id="403" name="Rank-Ordered"/>
          <p:cNvSpPr/>
          <p:nvPr/>
        </p:nvSpPr>
        <p:spPr>
          <a:xfrm>
            <a:off x="20370800" y="135"/>
            <a:ext cx="3798987" cy="1752204"/>
          </a:xfrm>
          <a:prstGeom prst="ellipse">
            <a:avLst/>
          </a:prstGeom>
          <a:solidFill>
            <a:schemeClr val="accent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Rank-Ordered</a:t>
            </a:r>
          </a:p>
        </p:txBody>
      </p:sp>
      <p:sp>
        <p:nvSpPr>
          <p:cNvPr id="40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Tree>
    <p:extLst>
      <p:ext uri="{BB962C8B-B14F-4D97-AF65-F5344CB8AC3E}">
        <p14:creationId xmlns:p14="http://schemas.microsoft.com/office/powerpoint/2010/main" val="119934987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Recommendation 2"/>
          <p:cNvSpPr txBox="1">
            <a:spLocks noGrp="1"/>
          </p:cNvSpPr>
          <p:nvPr>
            <p:ph type="title"/>
          </p:nvPr>
        </p:nvSpPr>
        <p:spPr>
          <a:prstGeom prst="rect">
            <a:avLst/>
          </a:prstGeom>
        </p:spPr>
        <p:txBody>
          <a:bodyPr/>
          <a:lstStyle/>
          <a:p>
            <a:r>
              <a:t>Recommendation 2</a:t>
            </a:r>
          </a:p>
        </p:txBody>
      </p:sp>
      <p:sp>
        <p:nvSpPr>
          <p:cNvPr id="407" name="The prioritization principles behind these recommendations can be found in sections 1.6…"/>
          <p:cNvSpPr txBox="1">
            <a:spLocks noGrp="1"/>
          </p:cNvSpPr>
          <p:nvPr>
            <p:ph type="body" idx="1"/>
          </p:nvPr>
        </p:nvSpPr>
        <p:spPr>
          <a:xfrm>
            <a:off x="1689100" y="2432298"/>
            <a:ext cx="21005800" cy="8851404"/>
          </a:xfrm>
          <a:prstGeom prst="rect">
            <a:avLst/>
          </a:prstGeom>
        </p:spPr>
        <p:txBody>
          <a:bodyPr/>
          <a:lstStyle/>
          <a:p>
            <a:pPr marL="0" indent="0" defTabSz="457200">
              <a:spcBef>
                <a:spcPts val="0"/>
              </a:spcBef>
              <a:buSzTx/>
              <a:buNone/>
              <a:defRPr sz="4000">
                <a:latin typeface="Helvetica"/>
                <a:ea typeface="Helvetica"/>
                <a:cs typeface="Helvetica"/>
                <a:sym typeface="Helvetica"/>
              </a:defRPr>
            </a:pPr>
            <a:r>
              <a:t>The prioritization principles behind these recommendations can be found in sections 1.6</a:t>
            </a:r>
          </a:p>
          <a:p>
            <a:pPr marL="0" indent="0" defTabSz="457200">
              <a:spcBef>
                <a:spcPts val="0"/>
              </a:spcBef>
              <a:buSzTx/>
              <a:buNone/>
              <a:defRPr sz="4000">
                <a:latin typeface="Helvetica"/>
                <a:ea typeface="Helvetica"/>
                <a:cs typeface="Helvetica"/>
                <a:sym typeface="Helvetica"/>
              </a:defRPr>
            </a:pPr>
            <a:r>
              <a:t>and 8.1.</a:t>
            </a:r>
          </a:p>
          <a:p>
            <a:pPr marL="0" indent="0" defTabSz="457200">
              <a:spcBef>
                <a:spcPts val="0"/>
              </a:spcBef>
              <a:buSzTx/>
              <a:buNone/>
              <a:defRPr sz="4000">
                <a:latin typeface="Helvetica"/>
                <a:ea typeface="Helvetica"/>
                <a:cs typeface="Helvetica"/>
                <a:sym typeface="Helvetica"/>
              </a:defRPr>
            </a:pPr>
            <a:endParaRPr/>
          </a:p>
          <a:p>
            <a:pPr marL="0" indent="0" defTabSz="457200">
              <a:spcBef>
                <a:spcPts val="0"/>
              </a:spcBef>
              <a:buSzTx/>
              <a:buNone/>
              <a:defRPr sz="4000">
                <a:latin typeface="Helvetica"/>
                <a:ea typeface="Helvetica"/>
                <a:cs typeface="Helvetica"/>
                <a:sym typeface="Helvetica"/>
              </a:defRPr>
            </a:pPr>
            <a:r>
              <a:rPr b="1">
                <a:solidFill>
                  <a:srgbClr val="0433FF"/>
                </a:solidFill>
              </a:rPr>
              <a:t>IceCube-Gen2 </a:t>
            </a:r>
            <a:r>
              <a:t>also has a strong science case in </a:t>
            </a:r>
            <a:r>
              <a:rPr b="1">
                <a:solidFill>
                  <a:srgbClr val="FF2600"/>
                </a:solidFill>
              </a:rPr>
              <a:t>multi-messenger astrophysics</a:t>
            </a:r>
            <a:r>
              <a:t> together with gravitational wave observatories. We recommend that NSF expand its efforts in multi-messenger astrophysics, a unique program in the NSF Division of Physics, with US involvement in the </a:t>
            </a:r>
            <a:r>
              <a:rPr b="1">
                <a:solidFill>
                  <a:srgbClr val="0433FF"/>
                </a:solidFill>
              </a:rPr>
              <a:t>Cherenkov Telescope Array</a:t>
            </a:r>
            <a:r>
              <a:t> (CTA; recommendation 3c), a next-generation gravitational wave observatory, and IceCube-Gen2.</a:t>
            </a:r>
          </a:p>
        </p:txBody>
      </p:sp>
      <p:sp>
        <p:nvSpPr>
          <p:cNvPr id="40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Tree>
    <p:extLst>
      <p:ext uri="{BB962C8B-B14F-4D97-AF65-F5344CB8AC3E}">
        <p14:creationId xmlns:p14="http://schemas.microsoft.com/office/powerpoint/2010/main" val="20333266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pic>
        <p:nvPicPr>
          <p:cNvPr id="428" name="pasted-movie.png" descr="pasted-movie.png"/>
          <p:cNvPicPr>
            <a:picLocks noChangeAspect="1"/>
          </p:cNvPicPr>
          <p:nvPr/>
        </p:nvPicPr>
        <p:blipFill>
          <a:blip r:embed="rId2"/>
          <a:stretch>
            <a:fillRect/>
          </a:stretch>
        </p:blipFill>
        <p:spPr>
          <a:xfrm>
            <a:off x="3536950" y="-2008011"/>
            <a:ext cx="17770553" cy="25212623"/>
          </a:xfrm>
          <a:prstGeom prst="rect">
            <a:avLst/>
          </a:prstGeom>
          <a:ln w="12700">
            <a:miter lim="400000"/>
          </a:ln>
        </p:spPr>
      </p:pic>
    </p:spTree>
    <p:extLst>
      <p:ext uri="{BB962C8B-B14F-4D97-AF65-F5344CB8AC3E}">
        <p14:creationId xmlns:p14="http://schemas.microsoft.com/office/powerpoint/2010/main" val="89108451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Recommendation 3"/>
          <p:cNvSpPr txBox="1">
            <a:spLocks noGrp="1"/>
          </p:cNvSpPr>
          <p:nvPr>
            <p:ph type="title"/>
          </p:nvPr>
        </p:nvSpPr>
        <p:spPr>
          <a:prstGeom prst="rect">
            <a:avLst/>
          </a:prstGeom>
        </p:spPr>
        <p:txBody>
          <a:bodyPr/>
          <a:lstStyle/>
          <a:p>
            <a:r>
              <a:t>Recommendation 3</a:t>
            </a:r>
          </a:p>
        </p:txBody>
      </p:sp>
      <p:sp>
        <p:nvSpPr>
          <p:cNvPr id="414" name="Create an improved balance between small-, medium-, and large-scale projects to open new scientific opportunities and maximize their results, enhance workforce development, promote creativity, and compete on the world stage.…"/>
          <p:cNvSpPr txBox="1">
            <a:spLocks noGrp="1"/>
          </p:cNvSpPr>
          <p:nvPr>
            <p:ph type="body" idx="1"/>
          </p:nvPr>
        </p:nvSpPr>
        <p:spPr>
          <a:xfrm>
            <a:off x="1689100" y="3371701"/>
            <a:ext cx="21005800" cy="8750598"/>
          </a:xfrm>
          <a:prstGeom prst="rect">
            <a:avLst/>
          </a:prstGeom>
        </p:spPr>
        <p:txBody>
          <a:bodyPr>
            <a:normAutofit lnSpcReduction="10000"/>
          </a:bodyPr>
          <a:lstStyle/>
          <a:p>
            <a:pPr marL="0" indent="0" algn="just" defTabSz="416052">
              <a:spcBef>
                <a:spcPts val="0"/>
              </a:spcBef>
              <a:buSzTx/>
              <a:buNone/>
              <a:defRPr sz="3640" b="1">
                <a:latin typeface="Helvetica"/>
                <a:ea typeface="Helvetica"/>
                <a:cs typeface="Helvetica"/>
                <a:sym typeface="Helvetica"/>
              </a:defRPr>
            </a:pPr>
            <a:r>
              <a:t>Create </a:t>
            </a:r>
            <a:r>
              <a:rPr>
                <a:solidFill>
                  <a:srgbClr val="FF2600"/>
                </a:solidFill>
              </a:rPr>
              <a:t>an improved balance between small-, medium-, and large-scale projects</a:t>
            </a:r>
            <a:r>
              <a:t> to open new scientific opportunities and maximize their results, enhance workforce development, promote creativity, and compete on the world stage.</a:t>
            </a:r>
          </a:p>
          <a:p>
            <a:pPr marL="0" indent="0" algn="just" defTabSz="416052">
              <a:spcBef>
                <a:spcPts val="0"/>
              </a:spcBef>
              <a:buSzTx/>
              <a:buNone/>
              <a:defRPr sz="3640">
                <a:latin typeface="Helvetica"/>
                <a:ea typeface="Helvetica"/>
                <a:cs typeface="Helvetica"/>
                <a:sym typeface="Helvetica"/>
              </a:defRPr>
            </a:pPr>
            <a:endParaRPr/>
          </a:p>
          <a:p>
            <a:pPr marL="0" indent="0" algn="just" defTabSz="416052">
              <a:spcBef>
                <a:spcPts val="0"/>
              </a:spcBef>
              <a:buSzTx/>
              <a:buNone/>
              <a:defRPr sz="3640">
                <a:latin typeface="Helvetica"/>
                <a:ea typeface="Helvetica"/>
                <a:cs typeface="Helvetica"/>
                <a:sym typeface="Helvetica"/>
              </a:defRPr>
            </a:pPr>
            <a:r>
              <a:t>In order to achieve this balance across all project sizes we recommend the following:</a:t>
            </a:r>
          </a:p>
          <a:p>
            <a:pPr marL="505618" indent="-505618" algn="just" defTabSz="416052">
              <a:spcBef>
                <a:spcPts val="0"/>
              </a:spcBef>
              <a:buSzPct val="100000"/>
              <a:buAutoNum type="alphaLcPeriod"/>
              <a:defRPr sz="3640">
                <a:latin typeface="Helvetica"/>
                <a:ea typeface="Helvetica"/>
                <a:cs typeface="Helvetica"/>
                <a:sym typeface="Helvetica"/>
              </a:defRPr>
            </a:pPr>
            <a:r>
              <a:t>Implement a new small-project portfolio at DOE, </a:t>
            </a:r>
            <a:r>
              <a:rPr b="1">
                <a:solidFill>
                  <a:srgbClr val="0433FF"/>
                </a:solidFill>
              </a:rPr>
              <a:t>Advancing Science and Technology through Agile Experiments (ASTAE)</a:t>
            </a:r>
            <a:r>
              <a:t>, across science themes in particle physics with a competitive program and recurring funding opportunity announcements. This program should start with the construction of experiments from the Dark Matter New Initiatives (DMNI) by DOE-HEP (section 6.2).</a:t>
            </a:r>
          </a:p>
          <a:p>
            <a:pPr marL="505618" indent="-505618" algn="just" defTabSz="416052">
              <a:spcBef>
                <a:spcPts val="0"/>
              </a:spcBef>
              <a:buSzPct val="100000"/>
              <a:buAutoNum type="alphaLcPeriod"/>
              <a:defRPr sz="3640">
                <a:latin typeface="Helvetica"/>
                <a:ea typeface="Helvetica"/>
                <a:cs typeface="Helvetica"/>
                <a:sym typeface="Helvetica"/>
              </a:defRPr>
            </a:pPr>
            <a:r>
              <a:t>Continue Mid-Scale Research Infrastructure (</a:t>
            </a:r>
            <a:r>
              <a:rPr b="1">
                <a:solidFill>
                  <a:srgbClr val="FF2600"/>
                </a:solidFill>
              </a:rPr>
              <a:t>MSRI</a:t>
            </a:r>
            <a:r>
              <a:t>) and Major Research Instrumentation (</a:t>
            </a:r>
            <a:r>
              <a:rPr b="1">
                <a:solidFill>
                  <a:srgbClr val="FF2600"/>
                </a:solidFill>
              </a:rPr>
              <a:t>MRI</a:t>
            </a:r>
            <a:r>
              <a:t>) programs as a critical component of the NSF research and project portfolio. </a:t>
            </a:r>
          </a:p>
          <a:p>
            <a:pPr marL="505618" indent="-505618" algn="just" defTabSz="416052">
              <a:spcBef>
                <a:spcPts val="0"/>
              </a:spcBef>
              <a:buSzPct val="100000"/>
              <a:buAutoNum type="alphaLcPeriod"/>
              <a:defRPr sz="3640">
                <a:latin typeface="Helvetica"/>
                <a:ea typeface="Helvetica"/>
                <a:cs typeface="Helvetica"/>
                <a:sym typeface="Helvetica"/>
              </a:defRPr>
            </a:pPr>
            <a:r>
              <a:t>Support </a:t>
            </a:r>
            <a:r>
              <a:rPr b="1">
                <a:solidFill>
                  <a:srgbClr val="0433FF"/>
                </a:solidFill>
              </a:rPr>
              <a:t>DESI-II</a:t>
            </a:r>
            <a:r>
              <a:t> for cosmic evolution, </a:t>
            </a:r>
            <a:r>
              <a:rPr b="1">
                <a:solidFill>
                  <a:srgbClr val="FF2600"/>
                </a:solidFill>
              </a:rPr>
              <a:t>LHCb upgrade II</a:t>
            </a:r>
            <a:r>
              <a:t> and </a:t>
            </a:r>
            <a:r>
              <a:rPr b="1">
                <a:solidFill>
                  <a:srgbClr val="0433FF"/>
                </a:solidFill>
              </a:rPr>
              <a:t>Belle II upgrade</a:t>
            </a:r>
            <a:r>
              <a:t> for quantum imprints, and </a:t>
            </a:r>
            <a:r>
              <a:rPr b="1">
                <a:solidFill>
                  <a:srgbClr val="FF2600"/>
                </a:solidFill>
              </a:rPr>
              <a:t>US contributions to the global CTA Observatory</a:t>
            </a:r>
            <a:r>
              <a:t> for dark matter (sections 4.2, 5.2, and 4.1). </a:t>
            </a:r>
          </a:p>
          <a:p>
            <a:pPr marL="0" indent="0" algn="just" defTabSz="416052">
              <a:spcBef>
                <a:spcPts val="0"/>
              </a:spcBef>
              <a:buSzTx/>
              <a:buNone/>
              <a:defRPr sz="3640">
                <a:latin typeface="Helvetica"/>
                <a:ea typeface="Helvetica"/>
                <a:cs typeface="Helvetica"/>
                <a:sym typeface="Helvetica"/>
              </a:defRPr>
            </a:pPr>
            <a:endParaRPr/>
          </a:p>
          <a:p>
            <a:pPr marL="0" indent="0" algn="just" defTabSz="416052">
              <a:spcBef>
                <a:spcPts val="0"/>
              </a:spcBef>
              <a:buSzTx/>
              <a:buNone/>
              <a:defRPr sz="3640">
                <a:latin typeface="Helvetica"/>
                <a:ea typeface="Helvetica"/>
                <a:cs typeface="Helvetica"/>
                <a:sym typeface="Helvetica"/>
              </a:defRPr>
            </a:pPr>
            <a:r>
              <a:t>The Belle II recommendation includes contributions towards the SuperKEKB accelerator.</a:t>
            </a:r>
          </a:p>
        </p:txBody>
      </p:sp>
      <p:sp>
        <p:nvSpPr>
          <p:cNvPr id="41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sp>
        <p:nvSpPr>
          <p:cNvPr id="416" name="Not Rank-Ordered"/>
          <p:cNvSpPr/>
          <p:nvPr/>
        </p:nvSpPr>
        <p:spPr>
          <a:xfrm>
            <a:off x="20345400" y="135"/>
            <a:ext cx="3798987" cy="1752204"/>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Not Rank-Ordered</a:t>
            </a:r>
          </a:p>
        </p:txBody>
      </p:sp>
    </p:spTree>
    <p:extLst>
      <p:ext uri="{BB962C8B-B14F-4D97-AF65-F5344CB8AC3E}">
        <p14:creationId xmlns:p14="http://schemas.microsoft.com/office/powerpoint/2010/main" val="108553167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Recommendation 4"/>
          <p:cNvSpPr txBox="1">
            <a:spLocks noGrp="1"/>
          </p:cNvSpPr>
          <p:nvPr>
            <p:ph type="title"/>
          </p:nvPr>
        </p:nvSpPr>
        <p:spPr>
          <a:prstGeom prst="rect">
            <a:avLst/>
          </a:prstGeom>
        </p:spPr>
        <p:txBody>
          <a:bodyPr/>
          <a:lstStyle/>
          <a:p>
            <a:r>
              <a:t>Recommendation 4</a:t>
            </a:r>
          </a:p>
        </p:txBody>
      </p:sp>
      <p:sp>
        <p:nvSpPr>
          <p:cNvPr id="419" name="Support a comprehensive effort to develop the resources—theoretical, computational, and technological—essential to our 20-year vision for the field. This includes an aggressive R&amp;D program that, while technologically challenging, could yield revolutionar"/>
          <p:cNvSpPr txBox="1">
            <a:spLocks noGrp="1"/>
          </p:cNvSpPr>
          <p:nvPr>
            <p:ph type="body" idx="1"/>
          </p:nvPr>
        </p:nvSpPr>
        <p:spPr>
          <a:xfrm>
            <a:off x="1689100" y="2122785"/>
            <a:ext cx="21005800" cy="10831215"/>
          </a:xfrm>
          <a:prstGeom prst="rect">
            <a:avLst/>
          </a:prstGeom>
        </p:spPr>
        <p:txBody>
          <a:bodyPr/>
          <a:lstStyle/>
          <a:p>
            <a:pPr marL="0" indent="0" algn="just" defTabSz="457200">
              <a:lnSpc>
                <a:spcPct val="150000"/>
              </a:lnSpc>
              <a:spcBef>
                <a:spcPts val="0"/>
              </a:spcBef>
              <a:buSzTx/>
              <a:buNone/>
              <a:defRPr sz="4000" b="1"/>
            </a:pPr>
            <a:r>
              <a:t>Support a comprehensive effort to develop the resources—</a:t>
            </a:r>
            <a:r>
              <a:rPr>
                <a:solidFill>
                  <a:srgbClr val="0433FF"/>
                </a:solidFill>
              </a:rPr>
              <a:t>theoretical</a:t>
            </a:r>
            <a:r>
              <a:t>, </a:t>
            </a:r>
            <a:r>
              <a:rPr>
                <a:solidFill>
                  <a:srgbClr val="FF2600"/>
                </a:solidFill>
              </a:rPr>
              <a:t>computational</a:t>
            </a:r>
            <a:r>
              <a:t>, and </a:t>
            </a:r>
            <a:r>
              <a:rPr>
                <a:solidFill>
                  <a:srgbClr val="942192"/>
                </a:solidFill>
              </a:rPr>
              <a:t>technological</a:t>
            </a:r>
            <a:r>
              <a:t>—essential to our 20-year vision for the field. This includes an aggressive R&amp;D program that, while technologically challenging, could yield revolutionary accelerator designs that chart a realistic path to a 10 TeV pCM collider. </a:t>
            </a:r>
          </a:p>
          <a:p>
            <a:pPr marL="0" indent="0" algn="just" defTabSz="457200">
              <a:lnSpc>
                <a:spcPct val="150000"/>
              </a:lnSpc>
              <a:spcBef>
                <a:spcPts val="0"/>
              </a:spcBef>
              <a:buSzTx/>
              <a:buNone/>
              <a:defRPr sz="4000" b="1"/>
            </a:pPr>
            <a:endParaRPr/>
          </a:p>
          <a:p>
            <a:pPr marL="0" indent="0" algn="just" defTabSz="457200">
              <a:lnSpc>
                <a:spcPct val="150000"/>
              </a:lnSpc>
              <a:spcBef>
                <a:spcPts val="0"/>
              </a:spcBef>
              <a:buSzTx/>
              <a:buNone/>
              <a:defRPr sz="4000"/>
            </a:pPr>
            <a:r>
              <a:t>Investing in the future of the field to fulfill this vision requires the following:</a:t>
            </a:r>
          </a:p>
        </p:txBody>
      </p:sp>
      <p:sp>
        <p:nvSpPr>
          <p:cNvPr id="42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Tree>
    <p:extLst>
      <p:ext uri="{BB962C8B-B14F-4D97-AF65-F5344CB8AC3E}">
        <p14:creationId xmlns:p14="http://schemas.microsoft.com/office/powerpoint/2010/main" val="987690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5 Panel"/>
          <p:cNvSpPr txBox="1">
            <a:spLocks noGrp="1"/>
          </p:cNvSpPr>
          <p:nvPr>
            <p:ph type="title"/>
          </p:nvPr>
        </p:nvSpPr>
        <p:spPr>
          <a:xfrm>
            <a:off x="-6921500" y="355600"/>
            <a:ext cx="21005800" cy="2286000"/>
          </a:xfrm>
          <a:prstGeom prst="rect">
            <a:avLst/>
          </a:prstGeom>
        </p:spPr>
        <p:txBody>
          <a:bodyPr anchor="t"/>
          <a:lstStyle/>
          <a:p>
            <a:r>
              <a:t>P5 Panel</a:t>
            </a:r>
          </a:p>
        </p:txBody>
      </p:sp>
      <p:sp>
        <p:nvSpPr>
          <p:cNvPr id="257" name="Shoji Asai  (University of Tokyo)…"/>
          <p:cNvSpPr txBox="1">
            <a:spLocks noGrp="1"/>
          </p:cNvSpPr>
          <p:nvPr>
            <p:ph type="body" idx="1"/>
          </p:nvPr>
        </p:nvSpPr>
        <p:spPr>
          <a:xfrm>
            <a:off x="1485900" y="1986954"/>
            <a:ext cx="22084804" cy="10775951"/>
          </a:xfrm>
          <a:prstGeom prst="rect">
            <a:avLst/>
          </a:prstGeom>
        </p:spPr>
        <p:txBody>
          <a:bodyPr numCol="2" spcCol="1104240"/>
          <a:lstStyle/>
          <a:p>
            <a:pPr marL="0" indent="0" defTabSz="660400">
              <a:lnSpc>
                <a:spcPct val="120000"/>
              </a:lnSpc>
              <a:spcBef>
                <a:spcPts val="0"/>
              </a:spcBef>
              <a:buSzTx/>
              <a:buNone/>
              <a:defRPr sz="3200"/>
            </a:pPr>
            <a:r>
              <a:rPr b="1"/>
              <a:t>Shoji Asai </a:t>
            </a:r>
            <a:r>
              <a:t> </a:t>
            </a:r>
            <a:r>
              <a:rPr>
                <a:solidFill>
                  <a:schemeClr val="accent1">
                    <a:hueOff val="114395"/>
                    <a:lumOff val="-24975"/>
                  </a:schemeClr>
                </a:solidFill>
              </a:rPr>
              <a:t>(</a:t>
            </a:r>
            <a:r>
              <a:rPr>
                <a:solidFill>
                  <a:schemeClr val="accent1">
                    <a:lumOff val="-13575"/>
                  </a:schemeClr>
                </a:solidFill>
              </a:rPr>
              <a:t>University of Tokyo)</a:t>
            </a:r>
            <a:endParaRPr sz="320">
              <a:solidFill>
                <a:srgbClr val="0433FF"/>
              </a:solidFill>
              <a:latin typeface="Times Roman"/>
              <a:ea typeface="Times Roman"/>
              <a:cs typeface="Times Roman"/>
              <a:sym typeface="Times Roman"/>
            </a:endParaRPr>
          </a:p>
          <a:p>
            <a:pPr marL="0" indent="0" defTabSz="660400">
              <a:lnSpc>
                <a:spcPct val="120000"/>
              </a:lnSpc>
              <a:spcBef>
                <a:spcPts val="0"/>
              </a:spcBef>
              <a:buSzTx/>
              <a:buNone/>
              <a:defRPr sz="3200"/>
            </a:pPr>
            <a:r>
              <a:rPr b="1"/>
              <a:t>Amalia Ballarino</a:t>
            </a:r>
            <a:r>
              <a:t> </a:t>
            </a:r>
            <a:r>
              <a:rPr>
                <a:solidFill>
                  <a:schemeClr val="accent1">
                    <a:lumOff val="-13575"/>
                  </a:schemeClr>
                </a:solidFill>
              </a:rPr>
              <a:t>(CERN)</a:t>
            </a:r>
            <a:endParaRPr sz="320">
              <a:solidFill>
                <a:srgbClr val="0433FF"/>
              </a:solidFill>
              <a:latin typeface="Times Roman"/>
              <a:ea typeface="Times Roman"/>
              <a:cs typeface="Times Roman"/>
              <a:sym typeface="Times Roman"/>
            </a:endParaRPr>
          </a:p>
          <a:p>
            <a:pPr marL="0" indent="0" defTabSz="660400">
              <a:lnSpc>
                <a:spcPct val="120000"/>
              </a:lnSpc>
              <a:spcBef>
                <a:spcPts val="0"/>
              </a:spcBef>
              <a:buSzTx/>
              <a:buNone/>
              <a:defRPr sz="3200"/>
            </a:pPr>
            <a:r>
              <a:rPr b="1"/>
              <a:t>Tulika Bose</a:t>
            </a:r>
            <a:r>
              <a:t> (Wisconsin–Madison)</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Kyle Cranmer</a:t>
            </a:r>
            <a:r>
              <a:t> (Wisconsin–Madison)</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Francis-Yan Cyr-Racine</a:t>
            </a:r>
            <a:r>
              <a:t> (New Mexico)</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Sarah Demers</a:t>
            </a:r>
            <a:r>
              <a:t> (Yale)</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Cameron Geddes</a:t>
            </a:r>
            <a:r>
              <a:t> (LBNL)</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Yuri Gershtein</a:t>
            </a:r>
            <a:r>
              <a:t> (Rutgers)</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Karsten Heeger </a:t>
            </a:r>
            <a:r>
              <a:t>(Yale) - </a:t>
            </a:r>
            <a:r>
              <a:rPr i="1">
                <a:solidFill>
                  <a:schemeClr val="accent3">
                    <a:hueOff val="914337"/>
                    <a:satOff val="31515"/>
                    <a:lumOff val="-30790"/>
                  </a:schemeClr>
                </a:solidFill>
              </a:rPr>
              <a:t>Deputy Chair</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Beate Heinemann</a:t>
            </a:r>
            <a:r>
              <a:t> </a:t>
            </a:r>
            <a:r>
              <a:rPr>
                <a:solidFill>
                  <a:schemeClr val="accent1">
                    <a:lumOff val="-13575"/>
                  </a:schemeClr>
                </a:solidFill>
              </a:rPr>
              <a:t>(DESY)</a:t>
            </a:r>
            <a:endParaRPr sz="320">
              <a:solidFill>
                <a:srgbClr val="0433FF"/>
              </a:solidFill>
              <a:latin typeface="Times Roman"/>
              <a:ea typeface="Times Roman"/>
              <a:cs typeface="Times Roman"/>
              <a:sym typeface="Times Roman"/>
            </a:endParaRPr>
          </a:p>
          <a:p>
            <a:pPr marL="0" indent="0" defTabSz="660400">
              <a:lnSpc>
                <a:spcPct val="120000"/>
              </a:lnSpc>
              <a:spcBef>
                <a:spcPts val="0"/>
              </a:spcBef>
              <a:buSzTx/>
              <a:buNone/>
              <a:defRPr sz="3200"/>
            </a:pPr>
            <a:r>
              <a:rPr b="1"/>
              <a:t>JoAnne Hewett</a:t>
            </a:r>
            <a:r>
              <a:t> (SLAC) - </a:t>
            </a:r>
            <a:r>
              <a:rPr sz="2720"/>
              <a:t>HEPAP chair, ex officio until May 2023</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Patrick Huber</a:t>
            </a:r>
            <a:r>
              <a:t> (Virginia Tech)</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Kendall Mahn</a:t>
            </a:r>
            <a:r>
              <a:t> (Michigan State)</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Rachel Mandelbaum</a:t>
            </a:r>
            <a:r>
              <a:t> (Carnegie Mellon)</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Jelena Maricic</a:t>
            </a:r>
            <a:r>
              <a:t> (Hawaii)</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Petra Merkel</a:t>
            </a:r>
            <a:r>
              <a:t> (Fermilab)</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Christopher Monahan</a:t>
            </a:r>
            <a:r>
              <a:t> (William &amp; Mary)</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Hitoshi Murayama</a:t>
            </a:r>
            <a:r>
              <a:t> (Berkeley) </a:t>
            </a:r>
            <a:r>
              <a:rPr>
                <a:solidFill>
                  <a:schemeClr val="accent3">
                    <a:hueOff val="914337"/>
                    <a:satOff val="31515"/>
                    <a:lumOff val="-30790"/>
                  </a:schemeClr>
                </a:solidFill>
              </a:rPr>
              <a:t>- </a:t>
            </a:r>
            <a:r>
              <a:rPr i="1">
                <a:solidFill>
                  <a:schemeClr val="accent3">
                    <a:hueOff val="914337"/>
                    <a:satOff val="31515"/>
                    <a:lumOff val="-30790"/>
                  </a:schemeClr>
                </a:solidFill>
              </a:rPr>
              <a:t>Chair</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Peter Onyisi</a:t>
            </a:r>
            <a:r>
              <a:t> (Texas Austin)</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Mark Palmer</a:t>
            </a:r>
            <a:r>
              <a:t> (BNL)</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Tor Raubenheimer</a:t>
            </a:r>
            <a:r>
              <a:t> (SLAC/Stanford)</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Mayly Sanchez</a:t>
            </a:r>
            <a:r>
              <a:t> (Florida State)</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Richard Schnee</a:t>
            </a:r>
            <a:r>
              <a:t> (South Dakota School of Mines &amp; Technology)</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Sally Seidel</a:t>
            </a:r>
            <a:r>
              <a:t> (New Mexico) – interim HEPAP chair, ex officio since June 2023</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Seon-Hee Seo</a:t>
            </a:r>
            <a:r>
              <a:t> (</a:t>
            </a:r>
            <a:r>
              <a:rPr>
                <a:solidFill>
                  <a:srgbClr val="0433FF"/>
                </a:solidFill>
              </a:rPr>
              <a:t>I</a:t>
            </a:r>
            <a:r>
              <a:rPr>
                <a:solidFill>
                  <a:schemeClr val="accent1">
                    <a:lumOff val="-13575"/>
                  </a:schemeClr>
                </a:solidFill>
              </a:rPr>
              <a:t>BS Center for Underground Physics until Sep,</a:t>
            </a:r>
            <a:r>
              <a:t> Fermilab since Sep)</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Jesse Thaler</a:t>
            </a:r>
            <a:r>
              <a:t> (MIT)</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Christos Touramanis</a:t>
            </a:r>
            <a:r>
              <a:t> </a:t>
            </a:r>
            <a:r>
              <a:rPr>
                <a:solidFill>
                  <a:srgbClr val="0433FF"/>
                </a:solidFill>
              </a:rPr>
              <a:t>(</a:t>
            </a:r>
            <a:r>
              <a:rPr>
                <a:solidFill>
                  <a:schemeClr val="accent1">
                    <a:lumOff val="-13575"/>
                  </a:schemeClr>
                </a:solidFill>
              </a:rPr>
              <a:t>Liverpool)</a:t>
            </a:r>
            <a:endParaRPr sz="320">
              <a:solidFill>
                <a:srgbClr val="0433FF"/>
              </a:solidFill>
              <a:latin typeface="Times Roman"/>
              <a:ea typeface="Times Roman"/>
              <a:cs typeface="Times Roman"/>
              <a:sym typeface="Times Roman"/>
            </a:endParaRPr>
          </a:p>
          <a:p>
            <a:pPr marL="0" indent="0" defTabSz="660400">
              <a:lnSpc>
                <a:spcPct val="120000"/>
              </a:lnSpc>
              <a:spcBef>
                <a:spcPts val="0"/>
              </a:spcBef>
              <a:buSzTx/>
              <a:buNone/>
              <a:defRPr sz="3200"/>
            </a:pPr>
            <a:r>
              <a:rPr b="1"/>
              <a:t>Abigail Vieregg</a:t>
            </a:r>
            <a:r>
              <a:t> (Chicago)</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Amanda Weinstein</a:t>
            </a:r>
            <a:r>
              <a:t> (Iowa State)</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Lindley Winslow</a:t>
            </a:r>
            <a:r>
              <a:t> (MIT)</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Tien-Tien Yu</a:t>
            </a:r>
            <a:r>
              <a:t> (Oregon)</a:t>
            </a:r>
            <a:endParaRPr sz="320">
              <a:latin typeface="Times Roman"/>
              <a:ea typeface="Times Roman"/>
              <a:cs typeface="Times Roman"/>
              <a:sym typeface="Times Roman"/>
            </a:endParaRPr>
          </a:p>
          <a:p>
            <a:pPr marL="0" indent="0" defTabSz="660400">
              <a:lnSpc>
                <a:spcPct val="120000"/>
              </a:lnSpc>
              <a:spcBef>
                <a:spcPts val="0"/>
              </a:spcBef>
              <a:buSzTx/>
              <a:buNone/>
              <a:defRPr sz="3200"/>
            </a:pPr>
            <a:r>
              <a:rPr b="1"/>
              <a:t>Robert Zwaska</a:t>
            </a:r>
            <a:r>
              <a:t> (Fermilab)</a:t>
            </a:r>
            <a:endParaRPr sz="320">
              <a:latin typeface="Times Roman"/>
              <a:ea typeface="Times Roman"/>
              <a:cs typeface="Times Roman"/>
              <a:sym typeface="Times Roman"/>
            </a:endParaRPr>
          </a:p>
        </p:txBody>
      </p:sp>
      <p:sp>
        <p:nvSpPr>
          <p:cNvPr id="258" name="Blue: international members"/>
          <p:cNvSpPr txBox="1"/>
          <p:nvPr/>
        </p:nvSpPr>
        <p:spPr>
          <a:xfrm>
            <a:off x="18585180" y="12756133"/>
            <a:ext cx="4892041" cy="548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chemeClr val="accent1">
                    <a:lumOff val="-13575"/>
                  </a:schemeClr>
                </a:solidFill>
              </a:defRPr>
            </a:lvl1pPr>
          </a:lstStyle>
          <a:p>
            <a:r>
              <a:t>Blue: international members</a:t>
            </a:r>
          </a:p>
        </p:txBody>
      </p:sp>
      <p:sp>
        <p:nvSpPr>
          <p:cNvPr id="259" name="P5 Panel"/>
          <p:cNvSpPr txBox="1"/>
          <p:nvPr/>
        </p:nvSpPr>
        <p:spPr>
          <a:xfrm>
            <a:off x="1473200" y="254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defRPr sz="8000" b="0">
                <a:latin typeface="+mn-lt"/>
                <a:ea typeface="+mn-ea"/>
                <a:cs typeface="+mn-cs"/>
                <a:sym typeface="Helvetica Neue Medium"/>
              </a:defRPr>
            </a:lvl1pPr>
          </a:lstStyle>
          <a:p>
            <a:r>
              <a:t>P5 Panel</a:t>
            </a:r>
          </a:p>
        </p:txBody>
      </p:sp>
      <p:sp>
        <p:nvSpPr>
          <p:cNvPr id="260" name="Slide Number"/>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Recommendation 4"/>
          <p:cNvSpPr txBox="1">
            <a:spLocks noGrp="1"/>
          </p:cNvSpPr>
          <p:nvPr>
            <p:ph type="title"/>
          </p:nvPr>
        </p:nvSpPr>
        <p:spPr>
          <a:prstGeom prst="rect">
            <a:avLst/>
          </a:prstGeom>
        </p:spPr>
        <p:txBody>
          <a:bodyPr/>
          <a:lstStyle/>
          <a:p>
            <a:r>
              <a:t>Recommendation 4</a:t>
            </a:r>
          </a:p>
        </p:txBody>
      </p:sp>
      <p:sp>
        <p:nvSpPr>
          <p:cNvPr id="423" name="Support vigorous R&amp;D toward a cost-effective 10 TeV pCM collider based on proton, muon, or possible wakefield technologies, including an evaluation of options for US siting of such a machine, with a goal of being ready to build major test facilities and "/>
          <p:cNvSpPr txBox="1">
            <a:spLocks noGrp="1"/>
          </p:cNvSpPr>
          <p:nvPr>
            <p:ph type="body" idx="1"/>
          </p:nvPr>
        </p:nvSpPr>
        <p:spPr>
          <a:xfrm>
            <a:off x="1689100" y="1836836"/>
            <a:ext cx="21005800" cy="11820328"/>
          </a:xfrm>
          <a:prstGeom prst="rect">
            <a:avLst/>
          </a:prstGeom>
        </p:spPr>
        <p:txBody>
          <a:bodyPr/>
          <a:lstStyle/>
          <a:p>
            <a:pPr marL="681566" indent="-681566" defTabSz="420623">
              <a:spcBef>
                <a:spcPts val="0"/>
              </a:spcBef>
              <a:buSzPct val="100000"/>
              <a:buAutoNum type="alphaLcPeriod"/>
              <a:defRPr sz="3680">
                <a:latin typeface="Helvetica"/>
                <a:ea typeface="Helvetica"/>
                <a:cs typeface="Helvetica"/>
                <a:sym typeface="Helvetica"/>
              </a:defRPr>
            </a:pPr>
            <a:r>
              <a:t>Support </a:t>
            </a:r>
            <a:r>
              <a:rPr b="1">
                <a:solidFill>
                  <a:srgbClr val="FF2600"/>
                </a:solidFill>
              </a:rPr>
              <a:t>vigorous R&amp;D toward a cost-effective 10 TeV pCM collider </a:t>
            </a:r>
            <a:r>
              <a:t>based on proton, muon, or possible wakefield technologies, including an evaluation of options for US siting of such a machine, with a goal of being ready to build </a:t>
            </a:r>
            <a:r>
              <a:rPr b="1">
                <a:solidFill>
                  <a:srgbClr val="0433FF"/>
                </a:solidFill>
              </a:rPr>
              <a:t>major test facilities and demonstrator facilities within the next 10 years</a:t>
            </a:r>
            <a:r>
              <a:t> (sections 3.2, 5.1, 6.5, and Recommendation 6).</a:t>
            </a:r>
          </a:p>
          <a:p>
            <a:pPr marL="681566" indent="-681566" defTabSz="420623">
              <a:spcBef>
                <a:spcPts val="0"/>
              </a:spcBef>
              <a:buSzPct val="100000"/>
              <a:buAutoNum type="alphaLcPeriod"/>
              <a:defRPr sz="3680">
                <a:latin typeface="Helvetica"/>
                <a:ea typeface="Helvetica"/>
                <a:cs typeface="Helvetica"/>
                <a:sym typeface="Helvetica"/>
              </a:defRPr>
            </a:pPr>
            <a:r>
              <a:t>Enhance research in </a:t>
            </a:r>
            <a:r>
              <a:rPr b="1">
                <a:solidFill>
                  <a:srgbClr val="FF2600"/>
                </a:solidFill>
              </a:rPr>
              <a:t>theory</a:t>
            </a:r>
            <a:r>
              <a:t> to propel innovation, maximize scientific impact of investments in experiments, and expand our understanding of the universe (section 6.1).</a:t>
            </a:r>
          </a:p>
          <a:p>
            <a:pPr marL="681566" indent="-681566" defTabSz="420623">
              <a:spcBef>
                <a:spcPts val="0"/>
              </a:spcBef>
              <a:buSzPct val="100000"/>
              <a:buAutoNum type="alphaLcPeriod"/>
              <a:defRPr sz="3680">
                <a:latin typeface="Helvetica"/>
                <a:ea typeface="Helvetica"/>
                <a:cs typeface="Helvetica"/>
                <a:sym typeface="Helvetica"/>
              </a:defRPr>
            </a:pPr>
            <a:r>
              <a:t>Expand the </a:t>
            </a:r>
            <a:r>
              <a:rPr b="1">
                <a:solidFill>
                  <a:srgbClr val="0433FF"/>
                </a:solidFill>
              </a:rPr>
              <a:t>General Accelerator R&amp;D (GARD)</a:t>
            </a:r>
            <a:r>
              <a:t> program within HEP, including stewardship (section 6.4). </a:t>
            </a:r>
          </a:p>
          <a:p>
            <a:pPr marL="681566" indent="-681566" defTabSz="420623">
              <a:spcBef>
                <a:spcPts val="0"/>
              </a:spcBef>
              <a:buSzPct val="100000"/>
              <a:buAutoNum type="alphaLcPeriod"/>
              <a:defRPr sz="3680">
                <a:latin typeface="Helvetica"/>
                <a:ea typeface="Helvetica"/>
                <a:cs typeface="Helvetica"/>
                <a:sym typeface="Helvetica"/>
              </a:defRPr>
            </a:pPr>
            <a:r>
              <a:t>Invest in R&amp;D in </a:t>
            </a:r>
            <a:r>
              <a:rPr b="1">
                <a:solidFill>
                  <a:srgbClr val="FF2600"/>
                </a:solidFill>
              </a:rPr>
              <a:t>instrumentation</a:t>
            </a:r>
            <a:r>
              <a:t> to develop innovative scientific tools (section 6.3). </a:t>
            </a:r>
          </a:p>
          <a:p>
            <a:pPr marL="681566" indent="-681566" defTabSz="420623">
              <a:spcBef>
                <a:spcPts val="0"/>
              </a:spcBef>
              <a:buSzPct val="100000"/>
              <a:buAutoNum type="alphaLcPeriod"/>
              <a:defRPr sz="3680">
                <a:latin typeface="Helvetica"/>
                <a:ea typeface="Helvetica"/>
                <a:cs typeface="Helvetica"/>
                <a:sym typeface="Helvetica"/>
              </a:defRPr>
            </a:pPr>
            <a:r>
              <a:t>Conduct </a:t>
            </a:r>
            <a:r>
              <a:rPr b="1">
                <a:solidFill>
                  <a:srgbClr val="0433FF"/>
                </a:solidFill>
              </a:rPr>
              <a:t>R&amp;D</a:t>
            </a:r>
            <a:r>
              <a:t> efforts to define and enable new projects in the next decade, including detectors for an e</a:t>
            </a:r>
            <a:r>
              <a:rPr baseline="31999"/>
              <a:t>+</a:t>
            </a:r>
            <a:r>
              <a:t>e</a:t>
            </a:r>
            <a:r>
              <a:rPr baseline="31999"/>
              <a:t>– </a:t>
            </a:r>
            <a:r>
              <a:rPr sz="736"/>
              <a:t> </a:t>
            </a:r>
            <a:r>
              <a:t>Higgs factory and 10 TeV pCM collider, Spec-S5, DUNE FD4, Mu2e-II, Advanced Muon Facility, and line intensity mapping (sections 3.1, 3.2, 4.2, 5.1, 5.2, and 6.3). </a:t>
            </a:r>
          </a:p>
          <a:p>
            <a:pPr marL="681566" indent="-681566" defTabSz="420623">
              <a:spcBef>
                <a:spcPts val="0"/>
              </a:spcBef>
              <a:buSzPct val="100000"/>
              <a:buAutoNum type="alphaLcPeriod"/>
              <a:defRPr sz="3680">
                <a:latin typeface="Helvetica"/>
                <a:ea typeface="Helvetica"/>
                <a:cs typeface="Helvetica"/>
                <a:sym typeface="Helvetica"/>
              </a:defRPr>
            </a:pPr>
            <a:r>
              <a:t>Support key </a:t>
            </a:r>
            <a:r>
              <a:rPr b="1">
                <a:solidFill>
                  <a:srgbClr val="FF2600"/>
                </a:solidFill>
              </a:rPr>
              <a:t>cyberinfrastructure</a:t>
            </a:r>
            <a:r>
              <a:t> components such as shared software tools and a sustained R&amp;D effort in computing, to fully exploit emerging technologies for projects. Prioritize </a:t>
            </a:r>
            <a:r>
              <a:rPr b="1">
                <a:solidFill>
                  <a:srgbClr val="0433FF"/>
                </a:solidFill>
              </a:rPr>
              <a:t>computing</a:t>
            </a:r>
            <a:r>
              <a:rPr>
                <a:solidFill>
                  <a:srgbClr val="0433FF"/>
                </a:solidFill>
              </a:rPr>
              <a:t> </a:t>
            </a:r>
            <a:r>
              <a:rPr b="1">
                <a:solidFill>
                  <a:srgbClr val="0433FF"/>
                </a:solidFill>
              </a:rPr>
              <a:t>and novel data analysis techniques</a:t>
            </a:r>
            <a:r>
              <a:t> for maximizing science across the entire field (section 6.7). </a:t>
            </a:r>
          </a:p>
          <a:p>
            <a:pPr marL="681566" indent="-681566" defTabSz="420623">
              <a:spcBef>
                <a:spcPts val="0"/>
              </a:spcBef>
              <a:buSzPct val="100000"/>
              <a:buAutoNum type="alphaLcPeriod"/>
              <a:defRPr sz="3680">
                <a:latin typeface="Helvetica"/>
                <a:ea typeface="Helvetica"/>
                <a:cs typeface="Helvetica"/>
                <a:sym typeface="Helvetica"/>
              </a:defRPr>
            </a:pPr>
            <a:r>
              <a:t>Develop plans for improving the </a:t>
            </a:r>
            <a:r>
              <a:rPr b="1">
                <a:solidFill>
                  <a:srgbClr val="FF2600"/>
                </a:solidFill>
              </a:rPr>
              <a:t>Fermilab accelerator complex</a:t>
            </a:r>
            <a:r>
              <a:t> that are consistent with the long-term vision of this report, including neutrinos, flavor, and a 10 TeV pCM collider (section 6.6).</a:t>
            </a:r>
          </a:p>
          <a:p>
            <a:pPr marL="0" indent="0" defTabSz="420623">
              <a:spcBef>
                <a:spcPts val="0"/>
              </a:spcBef>
              <a:buSzTx/>
              <a:buNone/>
              <a:defRPr sz="3680">
                <a:latin typeface="Helvetica"/>
                <a:ea typeface="Helvetica"/>
                <a:cs typeface="Helvetica"/>
                <a:sym typeface="Helvetica"/>
              </a:defRPr>
            </a:pPr>
            <a:endParaRPr/>
          </a:p>
          <a:p>
            <a:pPr marL="0" indent="0" defTabSz="420623">
              <a:spcBef>
                <a:spcPts val="0"/>
              </a:spcBef>
              <a:buSzTx/>
              <a:buNone/>
              <a:defRPr sz="3680">
                <a:latin typeface="Helvetica"/>
                <a:ea typeface="Helvetica"/>
                <a:cs typeface="Helvetica"/>
                <a:sym typeface="Helvetica"/>
              </a:defRPr>
            </a:pPr>
            <a:r>
              <a:t>We recommend specific budget levels for enhanced support of these efforts and their justifications as </a:t>
            </a:r>
            <a:r>
              <a:rPr b="1">
                <a:solidFill>
                  <a:srgbClr val="0433FF"/>
                </a:solidFill>
              </a:rPr>
              <a:t>Area Recommendations</a:t>
            </a:r>
            <a:r>
              <a:t> in section 6.</a:t>
            </a:r>
          </a:p>
        </p:txBody>
      </p:sp>
      <p:sp>
        <p:nvSpPr>
          <p:cNvPr id="42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425" name="Not Rank-Ordered"/>
          <p:cNvSpPr/>
          <p:nvPr/>
        </p:nvSpPr>
        <p:spPr>
          <a:xfrm>
            <a:off x="20345400" y="135"/>
            <a:ext cx="3798987" cy="1752204"/>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Not Rank-Ordered</a:t>
            </a:r>
          </a:p>
        </p:txBody>
      </p:sp>
    </p:spTree>
    <p:extLst>
      <p:ext uri="{BB962C8B-B14F-4D97-AF65-F5344CB8AC3E}">
        <p14:creationId xmlns:p14="http://schemas.microsoft.com/office/powerpoint/2010/main" val="41808734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pic>
        <p:nvPicPr>
          <p:cNvPr id="428" name="pasted-movie.png" descr="pasted-movie.png"/>
          <p:cNvPicPr>
            <a:picLocks noChangeAspect="1"/>
          </p:cNvPicPr>
          <p:nvPr/>
        </p:nvPicPr>
        <p:blipFill>
          <a:blip r:embed="rId2"/>
          <a:stretch>
            <a:fillRect/>
          </a:stretch>
        </p:blipFill>
        <p:spPr>
          <a:xfrm>
            <a:off x="3536950" y="-2008011"/>
            <a:ext cx="17770553" cy="25212623"/>
          </a:xfrm>
          <a:prstGeom prst="rect">
            <a:avLst/>
          </a:prstGeom>
          <a:ln w="12700">
            <a:miter lim="400000"/>
          </a:ln>
        </p:spPr>
      </p:pic>
    </p:spTree>
    <p:extLst>
      <p:ext uri="{BB962C8B-B14F-4D97-AF65-F5344CB8AC3E}">
        <p14:creationId xmlns:p14="http://schemas.microsoft.com/office/powerpoint/2010/main" val="204189276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pasted-movie.png" descr="pasted-movie.png"/>
          <p:cNvPicPr>
            <a:picLocks noChangeAspect="1"/>
          </p:cNvPicPr>
          <p:nvPr/>
        </p:nvPicPr>
        <p:blipFill>
          <a:blip r:embed="rId2"/>
          <a:stretch>
            <a:fillRect/>
          </a:stretch>
        </p:blipFill>
        <p:spPr>
          <a:xfrm>
            <a:off x="3228120" y="-11651096"/>
            <a:ext cx="17782949" cy="25230211"/>
          </a:xfrm>
          <a:prstGeom prst="rect">
            <a:avLst/>
          </a:prstGeom>
          <a:ln w="12700">
            <a:miter lim="400000"/>
          </a:ln>
        </p:spPr>
      </p:pic>
      <p:sp>
        <p:nvSpPr>
          <p:cNvPr id="431" name="Rectangle"/>
          <p:cNvSpPr/>
          <p:nvPr/>
        </p:nvSpPr>
        <p:spPr>
          <a:xfrm>
            <a:off x="3632200" y="-127000"/>
            <a:ext cx="18160207" cy="340836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32" name="Image" descr="Image"/>
          <p:cNvPicPr>
            <a:picLocks noChangeAspect="1"/>
          </p:cNvPicPr>
          <p:nvPr/>
        </p:nvPicPr>
        <p:blipFill>
          <a:blip r:embed="rId3"/>
          <a:srcRect t="8304" b="85977"/>
          <a:stretch>
            <a:fillRect/>
          </a:stretch>
        </p:blipFill>
        <p:spPr>
          <a:xfrm>
            <a:off x="1373981" y="44188"/>
            <a:ext cx="22143849" cy="1638788"/>
          </a:xfrm>
          <a:prstGeom prst="rect">
            <a:avLst/>
          </a:prstGeom>
          <a:ln w="12700">
            <a:miter lim="400000"/>
          </a:ln>
        </p:spPr>
      </p:pic>
      <p:sp>
        <p:nvSpPr>
          <p:cNvPr id="43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Tree>
    <p:extLst>
      <p:ext uri="{BB962C8B-B14F-4D97-AF65-F5344CB8AC3E}">
        <p14:creationId xmlns:p14="http://schemas.microsoft.com/office/powerpoint/2010/main" val="1819961181"/>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Recommendation 5"/>
          <p:cNvSpPr txBox="1">
            <a:spLocks noGrp="1"/>
          </p:cNvSpPr>
          <p:nvPr>
            <p:ph type="title"/>
          </p:nvPr>
        </p:nvSpPr>
        <p:spPr>
          <a:prstGeom prst="rect">
            <a:avLst/>
          </a:prstGeom>
        </p:spPr>
        <p:txBody>
          <a:bodyPr/>
          <a:lstStyle/>
          <a:p>
            <a:r>
              <a:t>Recommendation 5</a:t>
            </a:r>
          </a:p>
        </p:txBody>
      </p:sp>
      <p:sp>
        <p:nvSpPr>
          <p:cNvPr id="445" name="Invest in initiatives aimed at developing the workforce, broadening engagement, and supporting ethical conduct in the field. This commitment nurtures an advanced technological workforce not only for particle physics, but for the nation as a whole."/>
          <p:cNvSpPr txBox="1">
            <a:spLocks noGrp="1"/>
          </p:cNvSpPr>
          <p:nvPr>
            <p:ph type="body" idx="1"/>
          </p:nvPr>
        </p:nvSpPr>
        <p:spPr>
          <a:xfrm>
            <a:off x="1689100" y="2667496"/>
            <a:ext cx="21005800" cy="10159008"/>
          </a:xfrm>
          <a:prstGeom prst="rect">
            <a:avLst/>
          </a:prstGeom>
        </p:spPr>
        <p:txBody>
          <a:bodyPr/>
          <a:lstStyle/>
          <a:p>
            <a:pPr marL="0" indent="0" algn="just" defTabSz="457200">
              <a:lnSpc>
                <a:spcPct val="150000"/>
              </a:lnSpc>
              <a:spcBef>
                <a:spcPts val="0"/>
              </a:spcBef>
              <a:buSzTx/>
              <a:buNone/>
              <a:defRPr sz="4000" b="1"/>
            </a:pPr>
            <a:r>
              <a:t>Invest in initiatives aimed at </a:t>
            </a:r>
            <a:r>
              <a:rPr>
                <a:solidFill>
                  <a:srgbClr val="0433FF"/>
                </a:solidFill>
              </a:rPr>
              <a:t>developing the workforce</a:t>
            </a:r>
            <a:r>
              <a:t>, </a:t>
            </a:r>
            <a:r>
              <a:rPr>
                <a:solidFill>
                  <a:srgbClr val="FF2600"/>
                </a:solidFill>
              </a:rPr>
              <a:t>broadening engagement</a:t>
            </a:r>
            <a:r>
              <a:t>, and supporting </a:t>
            </a:r>
            <a:r>
              <a:rPr>
                <a:solidFill>
                  <a:srgbClr val="0433FF"/>
                </a:solidFill>
              </a:rPr>
              <a:t>ethical conduct</a:t>
            </a:r>
            <a:r>
              <a:t> in the field. This commitment nurtures an advanced technological workforce not only for particle physics, but for the nation as a whole.</a:t>
            </a:r>
          </a:p>
        </p:txBody>
      </p:sp>
      <p:sp>
        <p:nvSpPr>
          <p:cNvPr id="44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spTree>
    <p:extLst>
      <p:ext uri="{BB962C8B-B14F-4D97-AF65-F5344CB8AC3E}">
        <p14:creationId xmlns:p14="http://schemas.microsoft.com/office/powerpoint/2010/main" val="166313547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Recommendation 5"/>
          <p:cNvSpPr txBox="1">
            <a:spLocks noGrp="1"/>
          </p:cNvSpPr>
          <p:nvPr>
            <p:ph type="title"/>
          </p:nvPr>
        </p:nvSpPr>
        <p:spPr>
          <a:prstGeom prst="rect">
            <a:avLst/>
          </a:prstGeom>
        </p:spPr>
        <p:txBody>
          <a:bodyPr/>
          <a:lstStyle/>
          <a:p>
            <a:r>
              <a:t>Recommendation 5</a:t>
            </a:r>
          </a:p>
        </p:txBody>
      </p:sp>
      <p:sp>
        <p:nvSpPr>
          <p:cNvPr id="449" name="The following workforce initiatives are detailed in section 7:…"/>
          <p:cNvSpPr txBox="1">
            <a:spLocks noGrp="1"/>
          </p:cNvSpPr>
          <p:nvPr>
            <p:ph type="body" idx="1"/>
          </p:nvPr>
        </p:nvSpPr>
        <p:spPr>
          <a:xfrm>
            <a:off x="1689100" y="2151012"/>
            <a:ext cx="21005800" cy="10159009"/>
          </a:xfrm>
          <a:prstGeom prst="rect">
            <a:avLst/>
          </a:prstGeom>
        </p:spPr>
        <p:txBody>
          <a:bodyPr/>
          <a:lstStyle/>
          <a:p>
            <a:pPr marL="0" indent="0" algn="just" defTabSz="393192">
              <a:spcBef>
                <a:spcPts val="0"/>
              </a:spcBef>
              <a:buSzTx/>
              <a:buNone/>
              <a:defRPr sz="3440"/>
            </a:pPr>
            <a:r>
              <a:t>The following workforce initiatives are detailed in section 7:</a:t>
            </a:r>
            <a:endParaRPr>
              <a:latin typeface="Times Roman"/>
              <a:ea typeface="Times Roman"/>
              <a:cs typeface="Times Roman"/>
              <a:sym typeface="Times Roman"/>
            </a:endParaRPr>
          </a:p>
          <a:p>
            <a:pPr marL="477837" indent="-477837" algn="just" defTabSz="393192">
              <a:spcBef>
                <a:spcPts val="0"/>
              </a:spcBef>
              <a:buSzPct val="100000"/>
              <a:buAutoNum type="alphaLcPeriod"/>
              <a:defRPr sz="3440"/>
            </a:pPr>
            <a:r>
              <a:t>All projects, workshops, conferences, and collaborations must incorporate ethics agreements that detail expectations for professional conduct and establish mechanisms for </a:t>
            </a:r>
            <a:r>
              <a:rPr b="1">
                <a:solidFill>
                  <a:srgbClr val="0433FF"/>
                </a:solidFill>
              </a:rPr>
              <a:t>transparent reporting, response, and training</a:t>
            </a:r>
            <a:r>
              <a:t>. These mechanisms should be supported by laboratory and funding agency infrastructure. The efficacy and coverage of this infrastructure should be reviewed by a HEPAP subpanel.</a:t>
            </a:r>
          </a:p>
          <a:p>
            <a:pPr marL="477837" indent="-477837" algn="just" defTabSz="393192">
              <a:spcBef>
                <a:spcPts val="0"/>
              </a:spcBef>
              <a:buSzPct val="100000"/>
              <a:buAutoNum type="alphaLcPeriod"/>
              <a:defRPr sz="3440"/>
            </a:pPr>
            <a:r>
              <a:t>Funding agencies should continue to support programs that </a:t>
            </a:r>
            <a:r>
              <a:rPr b="1">
                <a:solidFill>
                  <a:srgbClr val="FF2600"/>
                </a:solidFill>
              </a:rPr>
              <a:t>broaden engagement </a:t>
            </a:r>
            <a:r>
              <a:t>in particle physics, including strategic academic partnership programs, traineeship programs, and programs in support of dependent care and accessibility. A systematic review of these programs should be used to identify and remove barriers.</a:t>
            </a:r>
          </a:p>
          <a:p>
            <a:pPr marL="477837" indent="-477837" algn="just" defTabSz="393192">
              <a:spcBef>
                <a:spcPts val="0"/>
              </a:spcBef>
              <a:buSzPct val="100000"/>
              <a:buAutoNum type="alphaLcPeriod"/>
              <a:defRPr sz="3440"/>
            </a:pPr>
            <a:r>
              <a:t>Comprehensive </a:t>
            </a:r>
            <a:r>
              <a:rPr b="1">
                <a:solidFill>
                  <a:srgbClr val="0433FF"/>
                </a:solidFill>
              </a:rPr>
              <a:t>work-climate studies</a:t>
            </a:r>
            <a:r>
              <a:t> should be conducted with the support of funding agencies. Large collaborations and national laboratories should consistently undertake such studies so that issues can be identified, addressed, and monitored. Professional associations should spearhead field-wide work-climate investigations to ensure that the unique experiences of individuals engaged in smaller collaborations and university settings are effectively captured.</a:t>
            </a:r>
          </a:p>
          <a:p>
            <a:pPr marL="477837" indent="-477837" algn="just" defTabSz="393192">
              <a:spcBef>
                <a:spcPts val="0"/>
              </a:spcBef>
              <a:buSzPct val="100000"/>
              <a:buAutoNum type="alphaLcPeriod"/>
              <a:defRPr sz="3440"/>
            </a:pPr>
            <a:r>
              <a:t>Funding agencies should strategically increase support for </a:t>
            </a:r>
            <a:r>
              <a:rPr b="1">
                <a:solidFill>
                  <a:schemeClr val="accent5">
                    <a:hueOff val="-82419"/>
                    <a:satOff val="-9513"/>
                    <a:lumOff val="-16343"/>
                  </a:schemeClr>
                </a:solidFill>
              </a:rPr>
              <a:t>research</a:t>
            </a:r>
            <a:r>
              <a:rPr b="1">
                <a:solidFill>
                  <a:srgbClr val="FF2600"/>
                </a:solidFill>
              </a:rPr>
              <a:t> scientists, research hardware and software engineers, technicians, and other professionals</a:t>
            </a:r>
            <a:r>
              <a:t> at universities.</a:t>
            </a:r>
          </a:p>
          <a:p>
            <a:pPr marL="477837" indent="-477837" algn="just" defTabSz="393192">
              <a:spcBef>
                <a:spcPts val="0"/>
              </a:spcBef>
              <a:buSzPct val="100000"/>
              <a:buAutoNum type="alphaLcPeriod"/>
              <a:defRPr sz="3440"/>
            </a:pPr>
            <a:r>
              <a:t>A plan for </a:t>
            </a:r>
            <a:r>
              <a:rPr b="1">
                <a:solidFill>
                  <a:srgbClr val="0433FF"/>
                </a:solidFill>
              </a:rPr>
              <a:t>dissemination of scientific results to the public</a:t>
            </a:r>
            <a:r>
              <a:t> should be included in the proposed operations and research budgets of experiments. The funding agencies should include funding for the dissemination of results to the public in operation and research budgets.</a:t>
            </a:r>
          </a:p>
        </p:txBody>
      </p:sp>
      <p:sp>
        <p:nvSpPr>
          <p:cNvPr id="4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sp>
        <p:nvSpPr>
          <p:cNvPr id="451" name="Not Rank-Ordered"/>
          <p:cNvSpPr/>
          <p:nvPr/>
        </p:nvSpPr>
        <p:spPr>
          <a:xfrm>
            <a:off x="20345400" y="135"/>
            <a:ext cx="3798987" cy="1752204"/>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Not Rank-Ordered</a:t>
            </a:r>
          </a:p>
        </p:txBody>
      </p:sp>
    </p:spTree>
    <p:extLst>
      <p:ext uri="{BB962C8B-B14F-4D97-AF65-F5344CB8AC3E}">
        <p14:creationId xmlns:p14="http://schemas.microsoft.com/office/powerpoint/2010/main" val="215121807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Recommendation 6"/>
          <p:cNvSpPr txBox="1">
            <a:spLocks noGrp="1"/>
          </p:cNvSpPr>
          <p:nvPr>
            <p:ph type="title"/>
          </p:nvPr>
        </p:nvSpPr>
        <p:spPr>
          <a:prstGeom prst="rect">
            <a:avLst/>
          </a:prstGeom>
        </p:spPr>
        <p:txBody>
          <a:bodyPr anchor="b"/>
          <a:lstStyle/>
          <a:p>
            <a:r>
              <a:t>Recommendation 6</a:t>
            </a:r>
          </a:p>
        </p:txBody>
      </p:sp>
      <p:sp>
        <p:nvSpPr>
          <p:cNvPr id="454" name="Convene a targeted panel with broad membership across particle physics later this decade that makes decisions on the US accelerator-based program at the time when major decisions concerning an off-shore Higgs factory are expected, and/or significant adju"/>
          <p:cNvSpPr txBox="1">
            <a:spLocks noGrp="1"/>
          </p:cNvSpPr>
          <p:nvPr>
            <p:ph type="body" idx="1"/>
          </p:nvPr>
        </p:nvSpPr>
        <p:spPr>
          <a:prstGeom prst="rect">
            <a:avLst/>
          </a:prstGeom>
        </p:spPr>
        <p:txBody>
          <a:bodyPr>
            <a:normAutofit lnSpcReduction="10000"/>
          </a:bodyPr>
          <a:lstStyle/>
          <a:p>
            <a:pPr marL="0" indent="0" algn="just" defTabSz="443484">
              <a:spcBef>
                <a:spcPts val="0"/>
              </a:spcBef>
              <a:buSzTx/>
              <a:buNone/>
              <a:defRPr sz="3880" b="1"/>
            </a:pPr>
            <a:r>
              <a:t>Convene a </a:t>
            </a:r>
            <a:r>
              <a:rPr>
                <a:solidFill>
                  <a:srgbClr val="0433FF"/>
                </a:solidFill>
              </a:rPr>
              <a:t>targeted panel</a:t>
            </a:r>
            <a:r>
              <a:t> with broad membership across particle physics later this decade that makes </a:t>
            </a:r>
            <a:r>
              <a:rPr>
                <a:solidFill>
                  <a:srgbClr val="0433FF"/>
                </a:solidFill>
              </a:rPr>
              <a:t>decisions on the US accelerator-based program</a:t>
            </a:r>
            <a:r>
              <a:t> at the time when major decisions concerning an off-shore Higgs factory are expected, and/or significant adjustments within the accelerator-based R&amp;D portfolio are likely to be needed. A plan for the Fermilab accelerator complex consistent with the long-term vision in this report should also be reviewed.</a:t>
            </a:r>
            <a:endParaRPr>
              <a:latin typeface="Times Roman"/>
              <a:ea typeface="Times Roman"/>
              <a:cs typeface="Times Roman"/>
              <a:sym typeface="Times Roman"/>
            </a:endParaRPr>
          </a:p>
          <a:p>
            <a:pPr marL="0" indent="0" algn="just" defTabSz="443484">
              <a:spcBef>
                <a:spcPts val="1900"/>
              </a:spcBef>
              <a:buSzTx/>
              <a:buNone/>
              <a:defRPr sz="3880"/>
            </a:pPr>
            <a:r>
              <a:t>The panel would consider the following: </a:t>
            </a:r>
            <a:endParaRPr>
              <a:latin typeface="Times Roman"/>
              <a:ea typeface="Times Roman"/>
              <a:cs typeface="Times Roman"/>
              <a:sym typeface="Times Roman"/>
            </a:endParaRPr>
          </a:p>
          <a:p>
            <a:pPr marL="443484" indent="-307975" algn="just" defTabSz="443484">
              <a:spcBef>
                <a:spcPts val="1900"/>
              </a:spcBef>
              <a:buSzPct val="100000"/>
              <a:buFont typeface="Helvetica Neue"/>
              <a:buAutoNum type="arabicPeriod"/>
              <a:defRPr sz="3880"/>
            </a:pPr>
            <a:r>
              <a:t>The level and nature of </a:t>
            </a:r>
            <a:r>
              <a:rPr b="1">
                <a:solidFill>
                  <a:srgbClr val="FF2600"/>
                </a:solidFill>
              </a:rPr>
              <a:t>US contribution in a specific Higgs factory</a:t>
            </a:r>
            <a:r>
              <a:t> including an evaluation of the associated schedule, budget, and risks once crucial information becomes available.</a:t>
            </a:r>
          </a:p>
          <a:p>
            <a:pPr marL="443484" indent="-307975" algn="just" defTabSz="443484">
              <a:spcBef>
                <a:spcPts val="1900"/>
              </a:spcBef>
              <a:buSzPct val="100000"/>
              <a:buFont typeface="Helvetica Neue"/>
              <a:buAutoNum type="arabicPeriod"/>
              <a:defRPr sz="3880"/>
            </a:pPr>
            <a:r>
              <a:t>Mid- and large-scale </a:t>
            </a:r>
            <a:r>
              <a:rPr b="1">
                <a:solidFill>
                  <a:srgbClr val="0433FF"/>
                </a:solidFill>
              </a:rPr>
              <a:t>test and demonstrator </a:t>
            </a:r>
            <a:r>
              <a:rPr b="1">
                <a:solidFill>
                  <a:srgbClr val="0061FE"/>
                </a:solidFill>
              </a:rPr>
              <a:t>facilities</a:t>
            </a:r>
            <a:r>
              <a:t> in the accelerator and collider R&amp;D portfolios.</a:t>
            </a:r>
          </a:p>
          <a:p>
            <a:pPr marL="443484" indent="-307975" algn="just" defTabSz="443484">
              <a:spcBef>
                <a:spcPts val="1900"/>
              </a:spcBef>
              <a:buSzPct val="100000"/>
              <a:buFont typeface="Helvetica Neue"/>
              <a:buAutoNum type="arabicPeriod"/>
              <a:defRPr sz="3880"/>
            </a:pPr>
            <a:r>
              <a:t>A plan for the evolution of the </a:t>
            </a:r>
            <a:r>
              <a:rPr b="1">
                <a:solidFill>
                  <a:srgbClr val="FF2600"/>
                </a:solidFill>
              </a:rPr>
              <a:t>Fermilab accelerator complex</a:t>
            </a:r>
            <a:r>
              <a:t> consistent with the longterm vision in this report, which may commence construction in the event of a more favorable budget situation.</a:t>
            </a:r>
          </a:p>
        </p:txBody>
      </p:sp>
      <p:sp>
        <p:nvSpPr>
          <p:cNvPr id="4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spTree>
    <p:extLst>
      <p:ext uri="{BB962C8B-B14F-4D97-AF65-F5344CB8AC3E}">
        <p14:creationId xmlns:p14="http://schemas.microsoft.com/office/powerpoint/2010/main" val="190740956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656A73-9BF7-A877-EF8A-51ED827CBD94}"/>
              </a:ext>
            </a:extLst>
          </p:cNvPr>
          <p:cNvSpPr>
            <a:spLocks noGrp="1"/>
          </p:cNvSpPr>
          <p:nvPr>
            <p:ph type="body" idx="1"/>
          </p:nvPr>
        </p:nvSpPr>
        <p:spPr>
          <a:xfrm>
            <a:off x="1689100" y="4325259"/>
            <a:ext cx="21005800" cy="9296400"/>
          </a:xfrm>
        </p:spPr>
        <p:txBody>
          <a:bodyPr>
            <a:normAutofit/>
          </a:bodyPr>
          <a:lstStyle/>
          <a:p>
            <a:pPr marL="0" indent="0">
              <a:buNone/>
            </a:pPr>
            <a:r>
              <a:rPr lang="en-US" sz="20000" dirty="0"/>
              <a:t>3</a:t>
            </a:r>
          </a:p>
          <a:p>
            <a:pPr marL="0" indent="0">
              <a:spcBef>
                <a:spcPts val="0"/>
              </a:spcBef>
              <a:buNone/>
            </a:pPr>
            <a:r>
              <a:rPr lang="en-US" sz="9600" dirty="0"/>
              <a:t>Some Key Elements </a:t>
            </a:r>
          </a:p>
          <a:p>
            <a:pPr marL="0" indent="0">
              <a:spcBef>
                <a:spcPts val="0"/>
              </a:spcBef>
              <a:buNone/>
            </a:pPr>
            <a:r>
              <a:rPr lang="en-US" sz="9600" dirty="0"/>
              <a:t>of the P5 Vision </a:t>
            </a:r>
          </a:p>
          <a:p>
            <a:pPr marL="0" indent="0">
              <a:spcBef>
                <a:spcPts val="0"/>
              </a:spcBef>
              <a:buNone/>
            </a:pPr>
            <a:endParaRPr lang="en-US" sz="9600" dirty="0"/>
          </a:p>
        </p:txBody>
      </p:sp>
      <p:cxnSp>
        <p:nvCxnSpPr>
          <p:cNvPr id="5" name="Straight Connector 4">
            <a:extLst>
              <a:ext uri="{FF2B5EF4-FFF2-40B4-BE49-F238E27FC236}">
                <a16:creationId xmlns:a16="http://schemas.microsoft.com/office/drawing/2014/main" id="{8C0797A7-C3A0-F27F-D2D6-090C58F42D73}"/>
              </a:ext>
            </a:extLst>
          </p:cNvPr>
          <p:cNvCxnSpPr>
            <a:cxnSpLocks/>
          </p:cNvCxnSpPr>
          <p:nvPr/>
        </p:nvCxnSpPr>
        <p:spPr>
          <a:xfrm>
            <a:off x="1645920" y="8203474"/>
            <a:ext cx="110511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696936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2.3 The Path to a 10 TeV pCM"/>
          <p:cNvSpPr txBox="1">
            <a:spLocks noGrp="1"/>
          </p:cNvSpPr>
          <p:nvPr>
            <p:ph type="title"/>
          </p:nvPr>
        </p:nvSpPr>
        <p:spPr>
          <a:prstGeom prst="rect">
            <a:avLst/>
          </a:prstGeom>
        </p:spPr>
        <p:txBody>
          <a:bodyPr/>
          <a:lstStyle>
            <a:lvl1pPr>
              <a:defRPr sz="10000">
                <a:solidFill>
                  <a:schemeClr val="accent1">
                    <a:lumOff val="-13575"/>
                  </a:schemeClr>
                </a:solidFill>
              </a:defRPr>
            </a:lvl1pPr>
          </a:lstStyle>
          <a:p>
            <a:r>
              <a:t>2.3 The Path to a 10 TeV pCM</a:t>
            </a:r>
          </a:p>
        </p:txBody>
      </p:sp>
      <p:sp>
        <p:nvSpPr>
          <p:cNvPr id="458" name="Realization of a future collider will require resources at a global scale and will be built through a world-wide collaborative effort where decisions will be taken collectively from the outset by the partners. This differs from current and past internati"/>
          <p:cNvSpPr txBox="1">
            <a:spLocks noGrp="1"/>
          </p:cNvSpPr>
          <p:nvPr>
            <p:ph type="body" idx="1"/>
          </p:nvPr>
        </p:nvSpPr>
        <p:spPr>
          <a:prstGeom prst="rect">
            <a:avLst/>
          </a:prstGeom>
        </p:spPr>
        <p:txBody>
          <a:bodyPr/>
          <a:lstStyle/>
          <a:p>
            <a:pPr marL="0" indent="0" algn="just" defTabSz="379475">
              <a:spcBef>
                <a:spcPts val="0"/>
              </a:spcBef>
              <a:buSzTx/>
              <a:buNone/>
              <a:defRPr sz="3320"/>
            </a:pPr>
            <a:r>
              <a:t>Realization of a future collider will require resources at a global scale and will be built through a world-wide collaborative effort where decisions will be taken collectively from the outset by the partners. This differs from current and past international projects in particle physics, where individual laboratories started projects that were later joined by other laboratories. The proposed program aligns with </a:t>
            </a:r>
            <a:r>
              <a:rPr b="1">
                <a:solidFill>
                  <a:srgbClr val="FF2600"/>
                </a:solidFill>
              </a:rPr>
              <a:t>the long-term ambition of hosting a major international collider facility in the US, leading the global effort</a:t>
            </a:r>
            <a:r>
              <a:t> to understand the fundamental nature of the universe. </a:t>
            </a:r>
          </a:p>
          <a:p>
            <a:pPr marL="0" indent="0" algn="just" defTabSz="379475">
              <a:spcBef>
                <a:spcPts val="0"/>
              </a:spcBef>
              <a:buSzTx/>
              <a:buNone/>
              <a:defRPr sz="3320"/>
            </a:pPr>
            <a:r>
              <a:rPr>
                <a:latin typeface="Times Roman"/>
                <a:ea typeface="Times Roman"/>
                <a:cs typeface="Times Roman"/>
                <a:sym typeface="Times Roman"/>
              </a:rPr>
              <a:t>…</a:t>
            </a:r>
          </a:p>
          <a:p>
            <a:pPr marL="0" indent="0" algn="just" defTabSz="379475">
              <a:spcBef>
                <a:spcPts val="0"/>
              </a:spcBef>
              <a:buSzTx/>
              <a:buNone/>
              <a:defRPr sz="3320"/>
            </a:pPr>
            <a:r>
              <a:t>In particular, a muon collider presents an attractive option both for technological innovation and for bringing energy frontier colliders back to the US. The footprint of </a:t>
            </a:r>
            <a:r>
              <a:rPr b="1">
                <a:solidFill>
                  <a:srgbClr val="0433FF"/>
                </a:solidFill>
              </a:rPr>
              <a:t>a 10 TeV pCM muon collider is almost exactly the size of the Fermilab campus</a:t>
            </a:r>
            <a:r>
              <a:t>. A muon collider would rely on a powerful multi-megawatt proton driver delivering very intense and short beam pulses to a target, resulting in the production of pions, which in turn decay into muons. This cloud of muons needs to be captured and cooled before the bulk of the muons have decayed. Once cooled into a beam, fast acceleration is required to further suppress decay losses. </a:t>
            </a:r>
          </a:p>
          <a:p>
            <a:pPr marL="0" indent="0" algn="just" defTabSz="379475">
              <a:spcBef>
                <a:spcPts val="0"/>
              </a:spcBef>
              <a:buSzTx/>
              <a:buNone/>
              <a:defRPr sz="3320"/>
            </a:pPr>
            <a:r>
              <a:t>…</a:t>
            </a:r>
          </a:p>
          <a:p>
            <a:pPr marL="0" indent="0" algn="just" defTabSz="379475">
              <a:spcBef>
                <a:spcPts val="0"/>
              </a:spcBef>
              <a:buSzTx/>
              <a:buNone/>
              <a:defRPr sz="3320"/>
            </a:pPr>
            <a:r>
              <a:t>Although </a:t>
            </a:r>
            <a:r>
              <a:rPr b="1">
                <a:solidFill>
                  <a:srgbClr val="FF2600"/>
                </a:solidFill>
              </a:rPr>
              <a:t>we do not know if a muon collider is ultimately feasible</a:t>
            </a:r>
            <a:r>
              <a:t>, the road toward it leads from current Fermilab strengths and capabilities to </a:t>
            </a:r>
            <a:r>
              <a:rPr b="1">
                <a:solidFill>
                  <a:srgbClr val="0433FF"/>
                </a:solidFill>
              </a:rPr>
              <a:t>a series of proton beam improvements and neutrino beam facilities</a:t>
            </a:r>
            <a:r>
              <a:t>, each producing world-class science while performing critical R&amp;D towards a muon collider. At the end of the path is an unparalleled global facility on US soil. </a:t>
            </a:r>
            <a:r>
              <a:rPr b="1"/>
              <a:t>This is our Muon Shot.</a:t>
            </a:r>
          </a:p>
        </p:txBody>
      </p:sp>
      <p:sp>
        <p:nvSpPr>
          <p:cNvPr id="45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Tree>
    <p:extLst>
      <p:ext uri="{BB962C8B-B14F-4D97-AF65-F5344CB8AC3E}">
        <p14:creationId xmlns:p14="http://schemas.microsoft.com/office/powerpoint/2010/main" val="369787513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2.4  Stewardship of Key Infrastructure and Expertise"/>
          <p:cNvSpPr txBox="1">
            <a:spLocks noGrp="1"/>
          </p:cNvSpPr>
          <p:nvPr>
            <p:ph type="title"/>
          </p:nvPr>
        </p:nvSpPr>
        <p:spPr>
          <a:prstGeom prst="rect">
            <a:avLst/>
          </a:prstGeom>
        </p:spPr>
        <p:txBody>
          <a:bodyPr anchor="b"/>
          <a:lstStyle>
            <a:lvl1pPr defTabSz="784225">
              <a:defRPr sz="6840">
                <a:solidFill>
                  <a:srgbClr val="0433FF"/>
                </a:solidFill>
              </a:defRPr>
            </a:lvl1pPr>
          </a:lstStyle>
          <a:p>
            <a:r>
              <a:t>2.4  Stewardship of Key Infrastructure and Expertise</a:t>
            </a:r>
            <a:endParaRPr sz="1710" b="1">
              <a:latin typeface="Times Roman"/>
              <a:ea typeface="Times Roman"/>
              <a:cs typeface="Times Roman"/>
              <a:sym typeface="Times Roman"/>
            </a:endParaRPr>
          </a:p>
        </p:txBody>
      </p:sp>
      <p:sp>
        <p:nvSpPr>
          <p:cNvPr id="462" name="Successful completion of the recommended major projects depends on critical US infrastructure (section 6.6), including particular research sites and facilities. DOE National Laboratories are critical research infrastructure that must be maintained and en"/>
          <p:cNvSpPr txBox="1">
            <a:spLocks noGrp="1"/>
          </p:cNvSpPr>
          <p:nvPr>
            <p:ph type="body" idx="1"/>
          </p:nvPr>
        </p:nvSpPr>
        <p:spPr>
          <a:prstGeom prst="rect">
            <a:avLst/>
          </a:prstGeom>
        </p:spPr>
        <p:txBody>
          <a:bodyPr/>
          <a:lstStyle/>
          <a:p>
            <a:pPr marL="0" indent="0" algn="just" defTabSz="393192">
              <a:spcBef>
                <a:spcPts val="0"/>
              </a:spcBef>
              <a:buSzTx/>
              <a:buNone/>
              <a:defRPr sz="3440"/>
            </a:pPr>
            <a:r>
              <a:t>Successful completion of the recommended major projects depends on critical US infrastructure (section 6.6), including particular research sites and facilities. </a:t>
            </a:r>
            <a:r>
              <a:rPr b="1">
                <a:solidFill>
                  <a:srgbClr val="0433FF"/>
                </a:solidFill>
              </a:rPr>
              <a:t>DOE National Laboratories</a:t>
            </a:r>
            <a:r>
              <a:t> are critical research infrastructure that must be maintained and enhanced based on the needs of the particle physics community. This is </a:t>
            </a:r>
            <a:r>
              <a:rPr b="1">
                <a:solidFill>
                  <a:srgbClr val="FF2600"/>
                </a:solidFill>
              </a:rPr>
              <a:t>particularly true for Fermilab</a:t>
            </a:r>
            <a:r>
              <a:t> as the only dedicated US laboratory for particle physics. The </a:t>
            </a:r>
            <a:r>
              <a:rPr b="1">
                <a:solidFill>
                  <a:srgbClr val="0433FF"/>
                </a:solidFill>
              </a:rPr>
              <a:t>South Pole</a:t>
            </a:r>
            <a:r>
              <a:t>, a unique site that enables the world-leading science of CMB-S4 and IceCube-Gen2, must be maintained as a premier site of science to allow continued US leadership in these areas. </a:t>
            </a:r>
            <a:r>
              <a:rPr b="1">
                <a:solidFill>
                  <a:srgbClr val="FF2600"/>
                </a:solidFill>
              </a:rPr>
              <a:t>SURF</a:t>
            </a:r>
            <a:r>
              <a:t>, a deep underground research laboratory supported by the South Dakota Science and Technology Authority, private foundation funds, and DOE, is a critical addition to the suite of US research infrastructure, providing new space and essential infrastructure for DUNE and potentially a G3 dark matter experiment. </a:t>
            </a:r>
          </a:p>
          <a:p>
            <a:pPr marL="0" indent="0" algn="just" defTabSz="393192">
              <a:spcBef>
                <a:spcPts val="0"/>
              </a:spcBef>
              <a:buSzTx/>
              <a:buNone/>
              <a:defRPr sz="3440"/>
            </a:pPr>
            <a:endParaRPr/>
          </a:p>
          <a:p>
            <a:pPr marL="0" indent="0" algn="just" defTabSz="393192">
              <a:spcBef>
                <a:spcPts val="0"/>
              </a:spcBef>
              <a:buSzTx/>
              <a:buNone/>
              <a:defRPr sz="3440"/>
            </a:pPr>
            <a:r>
              <a:t>In other cases, the infrastructure is technological and intellectual. The </a:t>
            </a:r>
            <a:r>
              <a:rPr b="1">
                <a:solidFill>
                  <a:srgbClr val="0433FF"/>
                </a:solidFill>
              </a:rPr>
              <a:t>GARD</a:t>
            </a:r>
            <a:r>
              <a:t> program is critical in supporting a broad range of accelerator science and technology (AS&amp;T) for DOE’s Office of Science, separate from the targeted R&amp;D toward future colliders. Along with NSF-funded fundamental accelerator science, GARD supports a broad workforce of essential accelerator expertise. The program also provides stewardship of AS&amp;T for DOE’s Office of Science. This program and the balance across the different research thrusts should be reviewed regularly to ensure alignment with the goals in particle physics. Reviews should be conducted by broad teams, not only specialists.</a:t>
            </a:r>
          </a:p>
        </p:txBody>
      </p:sp>
      <p:sp>
        <p:nvSpPr>
          <p:cNvPr id="46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Tree>
    <p:extLst>
      <p:ext uri="{BB962C8B-B14F-4D97-AF65-F5344CB8AC3E}">
        <p14:creationId xmlns:p14="http://schemas.microsoft.com/office/powerpoint/2010/main" val="344058135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2.5  International and Inter-Agency Partnerships"/>
          <p:cNvSpPr txBox="1">
            <a:spLocks noGrp="1"/>
          </p:cNvSpPr>
          <p:nvPr>
            <p:ph type="title"/>
          </p:nvPr>
        </p:nvSpPr>
        <p:spPr>
          <a:xfrm>
            <a:off x="2273300" y="355600"/>
            <a:ext cx="21005800" cy="2286000"/>
          </a:xfrm>
          <a:prstGeom prst="rect">
            <a:avLst/>
          </a:prstGeom>
        </p:spPr>
        <p:txBody>
          <a:bodyPr/>
          <a:lstStyle>
            <a:lvl1pPr algn="r" defTabSz="520065">
              <a:defRPr sz="7056">
                <a:solidFill>
                  <a:srgbClr val="0433FF"/>
                </a:solidFill>
              </a:defRPr>
            </a:lvl1pPr>
          </a:lstStyle>
          <a:p>
            <a:r>
              <a:t>2.5  International and Inter-Agency Partnerships</a:t>
            </a:r>
          </a:p>
        </p:txBody>
      </p:sp>
      <p:sp>
        <p:nvSpPr>
          <p:cNvPr id="466" name="In the case of the Higgs factory, crucial decisions must be made in consultation with potential international partners. The FCC-ee feasibility study is expected to be completed by 2025 and will be followed by a European Strategy Group update and a CERN c"/>
          <p:cNvSpPr txBox="1">
            <a:spLocks noGrp="1"/>
          </p:cNvSpPr>
          <p:nvPr>
            <p:ph type="body" idx="1"/>
          </p:nvPr>
        </p:nvSpPr>
        <p:spPr>
          <a:xfrm>
            <a:off x="1689100" y="1283940"/>
            <a:ext cx="21005800" cy="12926120"/>
          </a:xfrm>
          <a:prstGeom prst="rect">
            <a:avLst/>
          </a:prstGeom>
        </p:spPr>
        <p:txBody>
          <a:bodyPr/>
          <a:lstStyle/>
          <a:p>
            <a:pPr marL="0" indent="0" algn="just" defTabSz="457200">
              <a:spcBef>
                <a:spcPts val="0"/>
              </a:spcBef>
              <a:buSzTx/>
              <a:buNone/>
              <a:defRPr sz="4000">
                <a:latin typeface="Helvetica"/>
                <a:ea typeface="Helvetica"/>
                <a:cs typeface="Helvetica"/>
                <a:sym typeface="Helvetica"/>
              </a:defRPr>
            </a:pPr>
            <a:r>
              <a:t>In the case of the Higgs factory, crucial decisions must be made in consultation with potential international partners. The FCC-ee feasibility study is expected to be completed by 2025 and will be followed by a European Strategy Group update and a CERN council decision on the 2028 timescale. The ILC design is technically ready and awaiting a formulation as a global project. </a:t>
            </a:r>
            <a:r>
              <a:rPr b="1">
                <a:solidFill>
                  <a:srgbClr val="FF2600"/>
                </a:solidFill>
              </a:rPr>
              <a:t>A dedicated panel should review the plan for a specific Higgs factory once it is deemed feasible and well-defined;</a:t>
            </a:r>
            <a:r>
              <a:t> evaluate the schedule, budget and risks of US participation; and give recommendations to the US funding agencies later this decade (Recommendation 6). When a clear choice for a specific Higgs factory emerges, US efforts will focus on that project, and R&amp;D related to other Higgs factory projects would ramp down.</a:t>
            </a:r>
          </a:p>
          <a:p>
            <a:pPr marL="0" indent="0" algn="just" defTabSz="457200">
              <a:spcBef>
                <a:spcPts val="0"/>
              </a:spcBef>
              <a:buSzTx/>
              <a:buNone/>
              <a:defRPr sz="4000">
                <a:latin typeface="Helvetica"/>
                <a:ea typeface="Helvetica"/>
                <a:cs typeface="Helvetica"/>
                <a:sym typeface="Helvetica"/>
              </a:defRPr>
            </a:pPr>
            <a:r>
              <a:t> </a:t>
            </a:r>
          </a:p>
          <a:p>
            <a:pPr marL="0" indent="0" algn="just" defTabSz="457200">
              <a:spcBef>
                <a:spcPts val="0"/>
              </a:spcBef>
              <a:buSzTx/>
              <a:buNone/>
              <a:defRPr sz="4000">
                <a:latin typeface="Helvetica"/>
                <a:ea typeface="Helvetica"/>
                <a:cs typeface="Helvetica"/>
                <a:sym typeface="Helvetica"/>
              </a:defRPr>
            </a:pPr>
            <a:r>
              <a:t>Parallel to the R&amp;D for a Higgs factory, </a:t>
            </a:r>
            <a:r>
              <a:rPr b="1">
                <a:solidFill>
                  <a:srgbClr val="0433FF"/>
                </a:solidFill>
              </a:rPr>
              <a:t>the US R&amp;D effort should develop a 10 TeV pCM collider (design and technology)</a:t>
            </a:r>
            <a:r>
              <a:t>, such as a muon collider, a proton collider, or possibly an electron-positron collider based on wakefield technology. The US should participate in the International Muon Collider Collaboration (IMCC) and take a leading role in defining a reference design. We note that there are many synergies between muon and proton colliders, especially in the area of development of high-field magnets. R&amp;D efforts in the next 5-year timescale will define the scope of test facilities for later in the decade, paving the way for initiating </a:t>
            </a:r>
            <a:r>
              <a:rPr b="1">
                <a:solidFill>
                  <a:srgbClr val="FF2600"/>
                </a:solidFill>
              </a:rPr>
              <a:t>demonstrator facilities within a 10-year timescale</a:t>
            </a:r>
            <a:r>
              <a:t> (Recommendation 6).</a:t>
            </a:r>
          </a:p>
        </p:txBody>
      </p:sp>
      <p:sp>
        <p:nvSpPr>
          <p:cNvPr id="46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Tree>
    <p:extLst>
      <p:ext uri="{BB962C8B-B14F-4D97-AF65-F5344CB8AC3E}">
        <p14:creationId xmlns:p14="http://schemas.microsoft.com/office/powerpoint/2010/main" val="10832695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image002.jpg" descr="image002.jpg"/>
          <p:cNvPicPr>
            <a:picLocks noChangeAspect="1"/>
          </p:cNvPicPr>
          <p:nvPr/>
        </p:nvPicPr>
        <p:blipFill>
          <a:blip r:embed="rId2"/>
          <a:stretch>
            <a:fillRect/>
          </a:stretch>
        </p:blipFill>
        <p:spPr>
          <a:xfrm>
            <a:off x="3611" y="0"/>
            <a:ext cx="24376778" cy="13716000"/>
          </a:xfrm>
          <a:prstGeom prst="rect">
            <a:avLst/>
          </a:prstGeom>
          <a:ln w="12700">
            <a:miter lim="400000"/>
          </a:ln>
        </p:spPr>
      </p:pic>
      <p:sp>
        <p:nvSpPr>
          <p:cNvPr id="263" name="Great panel!"/>
          <p:cNvSpPr txBox="1"/>
          <p:nvPr/>
        </p:nvSpPr>
        <p:spPr>
          <a:xfrm>
            <a:off x="15994259" y="11744629"/>
            <a:ext cx="6365482" cy="1453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100" b="0" i="1">
                <a:solidFill>
                  <a:srgbClr val="FFFFFF"/>
                </a:solidFill>
              </a:defRPr>
            </a:lvl1pPr>
          </a:lstStyle>
          <a:p>
            <a:r>
              <a:t>Great panel!</a:t>
            </a:r>
          </a:p>
        </p:txBody>
      </p:sp>
      <p:sp>
        <p:nvSpPr>
          <p:cNvPr id="264" name="Slide Number"/>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265" name="P5 Panel"/>
          <p:cNvSpPr txBox="1">
            <a:spLocks noGrp="1"/>
          </p:cNvSpPr>
          <p:nvPr>
            <p:ph type="title" idx="4294967295"/>
          </p:nvPr>
        </p:nvSpPr>
        <p:spPr>
          <a:xfrm>
            <a:off x="-7886700" y="11760200"/>
            <a:ext cx="21005800" cy="2286000"/>
          </a:xfrm>
          <a:prstGeom prst="rect">
            <a:avLst/>
          </a:prstGeom>
        </p:spPr>
        <p:txBody>
          <a:bodyPr anchor="t"/>
          <a:lstStyle>
            <a:lvl1pPr>
              <a:defRPr sz="8000">
                <a:solidFill>
                  <a:srgbClr val="FFFFFF"/>
                </a:solidFill>
              </a:defRPr>
            </a:lvl1pPr>
          </a:lstStyle>
          <a:p>
            <a:r>
              <a:t>P5 Panel</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0265F8-71CD-A450-3B60-C807AFD5D6F8}"/>
              </a:ext>
            </a:extLst>
          </p:cNvPr>
          <p:cNvSpPr>
            <a:spLocks noGrp="1"/>
          </p:cNvSpPr>
          <p:nvPr>
            <p:ph type="body" idx="1"/>
          </p:nvPr>
        </p:nvSpPr>
        <p:spPr>
          <a:xfrm>
            <a:off x="1689099" y="2063930"/>
            <a:ext cx="22163677" cy="11296469"/>
          </a:xfrm>
        </p:spPr>
        <p:txBody>
          <a:bodyPr>
            <a:normAutofit fontScale="85000" lnSpcReduction="10000"/>
          </a:bodyPr>
          <a:lstStyle/>
          <a:p>
            <a:pPr marL="0" indent="0">
              <a:buNone/>
            </a:pPr>
            <a:r>
              <a:rPr lang="en-US" sz="9600" dirty="0"/>
              <a:t>A summary of Area Recommendations as driven by the elements of the preceding slides is included at the end of this talk</a:t>
            </a:r>
          </a:p>
          <a:p>
            <a:pPr marL="0" indent="0">
              <a:buNone/>
            </a:pPr>
            <a:r>
              <a:rPr lang="en-US" sz="9600" i="1" dirty="0">
                <a:solidFill>
                  <a:schemeClr val="accent3">
                    <a:lumMod val="75000"/>
                  </a:schemeClr>
                </a:solidFill>
              </a:rPr>
              <a:t>Note:  Strong support for targeted initiatives in Collider R&amp;D, theory</a:t>
            </a:r>
            <a:r>
              <a:rPr lang="en-US" sz="9600" i="1">
                <a:solidFill>
                  <a:schemeClr val="accent3">
                    <a:lumMod val="75000"/>
                  </a:schemeClr>
                </a:solidFill>
              </a:rPr>
              <a:t>, instrumentation, </a:t>
            </a:r>
            <a:r>
              <a:rPr lang="en-US" sz="9600" i="1" dirty="0">
                <a:solidFill>
                  <a:schemeClr val="accent3">
                    <a:lumMod val="75000"/>
                  </a:schemeClr>
                </a:solidFill>
              </a:rPr>
              <a:t>and computing</a:t>
            </a:r>
          </a:p>
          <a:p>
            <a:pPr marL="0" indent="0">
              <a:buNone/>
            </a:pPr>
            <a:r>
              <a:rPr lang="en-US" sz="9600" i="1" dirty="0">
                <a:solidFill>
                  <a:srgbClr val="FF0000"/>
                </a:solidFill>
              </a:rPr>
              <a:t>These initiatives are not intended to disappear in a less than ideal budget scenario!!!</a:t>
            </a:r>
            <a:endParaRPr lang="en-US" sz="9600" dirty="0"/>
          </a:p>
        </p:txBody>
      </p:sp>
    </p:spTree>
    <p:extLst>
      <p:ext uri="{BB962C8B-B14F-4D97-AF65-F5344CB8AC3E}">
        <p14:creationId xmlns:p14="http://schemas.microsoft.com/office/powerpoint/2010/main" val="43475634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Area Recommendations"/>
          <p:cNvSpPr txBox="1">
            <a:spLocks noGrp="1"/>
          </p:cNvSpPr>
          <p:nvPr>
            <p:ph type="title"/>
          </p:nvPr>
        </p:nvSpPr>
        <p:spPr>
          <a:prstGeom prst="rect">
            <a:avLst/>
          </a:prstGeom>
        </p:spPr>
        <p:txBody>
          <a:bodyPr/>
          <a:lstStyle/>
          <a:p>
            <a:r>
              <a:t>Area Recommendations</a:t>
            </a:r>
          </a:p>
        </p:txBody>
      </p:sp>
      <p:sp>
        <p:nvSpPr>
          <p:cNvPr id="530" name="Instrumentation…"/>
          <p:cNvSpPr txBox="1">
            <a:spLocks noGrp="1"/>
          </p:cNvSpPr>
          <p:nvPr>
            <p:ph type="body" idx="1"/>
          </p:nvPr>
        </p:nvSpPr>
        <p:spPr>
          <a:xfrm>
            <a:off x="1689100" y="3139033"/>
            <a:ext cx="21005800" cy="9215934"/>
          </a:xfrm>
          <a:prstGeom prst="rect">
            <a:avLst/>
          </a:prstGeom>
        </p:spPr>
        <p:txBody>
          <a:bodyPr/>
          <a:lstStyle/>
          <a:p>
            <a:pPr marL="0" indent="0">
              <a:spcBef>
                <a:spcPts val="0"/>
              </a:spcBef>
              <a:buSzTx/>
              <a:buNone/>
              <a:defRPr sz="3000" b="1"/>
            </a:pPr>
            <a:r>
              <a:t>Instrumentation</a:t>
            </a:r>
          </a:p>
          <a:p>
            <a:pPr marL="555625" indent="-555625">
              <a:spcBef>
                <a:spcPts val="2000"/>
              </a:spcBef>
              <a:buSzPct val="100000"/>
              <a:buAutoNum type="arabicPeriod" startAt="6"/>
              <a:defRPr sz="3000"/>
            </a:pPr>
            <a:r>
              <a:rPr b="1">
                <a:solidFill>
                  <a:srgbClr val="0433FF"/>
                </a:solidFill>
              </a:rPr>
              <a:t>Increase the budget for generic Detector R&amp;D by at least $4 million per year</a:t>
            </a:r>
            <a:r>
              <a:t> in 2023 dollars. This should be supplemented by additional funds for the collider R&amp;D program </a:t>
            </a:r>
          </a:p>
          <a:p>
            <a:pPr marL="555625" indent="-555625">
              <a:spcBef>
                <a:spcPts val="2000"/>
              </a:spcBef>
              <a:buSzPct val="100000"/>
              <a:buAutoNum type="arabicPeriod" startAt="6"/>
              <a:defRPr sz="3000"/>
            </a:pPr>
            <a:r>
              <a:t>The detector R&amp;D program should continue to leverage national initiatives such as QIS, microelectronics, and AI/ML.</a:t>
            </a:r>
          </a:p>
          <a:p>
            <a:pPr marL="0" indent="0">
              <a:spcBef>
                <a:spcPts val="0"/>
              </a:spcBef>
              <a:buSzTx/>
              <a:buNone/>
              <a:defRPr sz="3000" b="1"/>
            </a:pPr>
            <a:r>
              <a:t>General Accelerator R&amp;D</a:t>
            </a:r>
          </a:p>
          <a:p>
            <a:pPr marL="555625" indent="-555625">
              <a:spcBef>
                <a:spcPts val="2000"/>
              </a:spcBef>
              <a:buSzPct val="100000"/>
              <a:buAutoNum type="arabicPeriod" startAt="8"/>
              <a:defRPr sz="3000"/>
            </a:pPr>
            <a:r>
              <a:rPr b="1">
                <a:solidFill>
                  <a:srgbClr val="FF2600"/>
                </a:solidFill>
              </a:rPr>
              <a:t>Increase annual funding to the General Accelerator R&amp;D program by $10M per year</a:t>
            </a:r>
            <a:r>
              <a:t> in 2023 dollars to ensure US leadership in key areas. </a:t>
            </a:r>
          </a:p>
          <a:p>
            <a:pPr marL="555625" indent="-555625">
              <a:spcBef>
                <a:spcPts val="2000"/>
              </a:spcBef>
              <a:buSzPct val="100000"/>
              <a:buAutoNum type="arabicPeriod" startAt="8"/>
              <a:defRPr sz="3000"/>
            </a:pPr>
            <a:r>
              <a:t>Support generic accelerator R&amp;D with the construction of small scale test facilities. Initiate construction of larger test facilities based on project review, and informed by the collider R&amp;D program.</a:t>
            </a:r>
          </a:p>
          <a:p>
            <a:pPr marL="0" indent="0">
              <a:spcBef>
                <a:spcPts val="0"/>
              </a:spcBef>
              <a:buSzTx/>
              <a:buNone/>
              <a:defRPr sz="3000" b="1"/>
            </a:pPr>
            <a:r>
              <a:t>Collider R&amp;D</a:t>
            </a:r>
          </a:p>
          <a:p>
            <a:pPr marL="555625" indent="-555625">
              <a:spcBef>
                <a:spcPts val="2000"/>
              </a:spcBef>
              <a:buSzPct val="100000"/>
              <a:buAutoNum type="arabicPeriod" startAt="10"/>
              <a:defRPr sz="3000"/>
            </a:pPr>
            <a:r>
              <a:t>To enable targeted R&amp;D before specific collider projects are established in the US, an investment in </a:t>
            </a:r>
            <a:r>
              <a:rPr b="1">
                <a:solidFill>
                  <a:srgbClr val="0433FF"/>
                </a:solidFill>
              </a:rPr>
              <a:t>collider detector R&amp;D funding at the level of $20M per year</a:t>
            </a:r>
            <a:r>
              <a:t> and </a:t>
            </a:r>
            <a:r>
              <a:rPr b="1">
                <a:solidFill>
                  <a:srgbClr val="FF2600"/>
                </a:solidFill>
              </a:rPr>
              <a:t>collider accelerator R&amp;D at the level of $35M per year</a:t>
            </a:r>
            <a:r>
              <a:t> in 2023 dollars is warranted.</a:t>
            </a:r>
          </a:p>
        </p:txBody>
      </p:sp>
      <p:sp>
        <p:nvSpPr>
          <p:cNvPr id="5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a:p>
        </p:txBody>
      </p:sp>
      <p:sp>
        <p:nvSpPr>
          <p:cNvPr id="2" name="Rounded Rectangle 1">
            <a:extLst>
              <a:ext uri="{FF2B5EF4-FFF2-40B4-BE49-F238E27FC236}">
                <a16:creationId xmlns:a16="http://schemas.microsoft.com/office/drawing/2014/main" id="{EA46FEE7-C1D3-F6AD-F198-C5100A882239}"/>
              </a:ext>
            </a:extLst>
          </p:cNvPr>
          <p:cNvSpPr/>
          <p:nvPr/>
        </p:nvSpPr>
        <p:spPr>
          <a:xfrm>
            <a:off x="914401" y="6467707"/>
            <a:ext cx="21780500" cy="5553308"/>
          </a:xfrm>
          <a:prstGeom prst="roundRect">
            <a:avLst/>
          </a:prstGeom>
          <a:noFill/>
          <a:ln w="762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a:extLst>
              <a:ext uri="{FF2B5EF4-FFF2-40B4-BE49-F238E27FC236}">
                <a16:creationId xmlns:a16="http://schemas.microsoft.com/office/drawing/2014/main" id="{AFE9063C-01EE-C66D-1B06-BDAB748895A1}"/>
              </a:ext>
            </a:extLst>
          </p:cNvPr>
          <p:cNvSpPr txBox="1"/>
          <p:nvPr/>
        </p:nvSpPr>
        <p:spPr>
          <a:xfrm>
            <a:off x="12365916" y="12153726"/>
            <a:ext cx="4863512"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accent1">
                    <a:lumMod val="75000"/>
                  </a:schemeClr>
                </a:solidFill>
                <a:effectLst/>
                <a:uFillTx/>
                <a:latin typeface="Helvetica Neue"/>
                <a:ea typeface="Helvetica Neue"/>
                <a:cs typeface="Helvetica Neue"/>
                <a:sym typeface="Helvetica Neue"/>
              </a:rPr>
              <a:t>Relevant to MDP planning</a:t>
            </a:r>
          </a:p>
        </p:txBody>
      </p:sp>
    </p:spTree>
    <p:extLst>
      <p:ext uri="{BB962C8B-B14F-4D97-AF65-F5344CB8AC3E}">
        <p14:creationId xmlns:p14="http://schemas.microsoft.com/office/powerpoint/2010/main" val="402156394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1999-1F9E-A353-B03A-1018CD37AA51}"/>
              </a:ext>
            </a:extLst>
          </p:cNvPr>
          <p:cNvSpPr>
            <a:spLocks noGrp="1"/>
          </p:cNvSpPr>
          <p:nvPr>
            <p:ph type="title"/>
          </p:nvPr>
        </p:nvSpPr>
        <p:spPr>
          <a:xfrm>
            <a:off x="1689100" y="-23535"/>
            <a:ext cx="21005800" cy="2286000"/>
          </a:xfrm>
        </p:spPr>
        <p:txBody>
          <a:bodyPr/>
          <a:lstStyle/>
          <a:p>
            <a:r>
              <a:rPr lang="en-US" dirty="0"/>
              <a:t>Comments &amp; Discussion</a:t>
            </a:r>
          </a:p>
        </p:txBody>
      </p:sp>
      <p:sp>
        <p:nvSpPr>
          <p:cNvPr id="3" name="Text Placeholder 2">
            <a:extLst>
              <a:ext uri="{FF2B5EF4-FFF2-40B4-BE49-F238E27FC236}">
                <a16:creationId xmlns:a16="http://schemas.microsoft.com/office/drawing/2014/main" id="{3C368722-F234-F32C-1B62-F667DAA21F03}"/>
              </a:ext>
            </a:extLst>
          </p:cNvPr>
          <p:cNvSpPr>
            <a:spLocks noGrp="1"/>
          </p:cNvSpPr>
          <p:nvPr>
            <p:ph type="body" idx="1"/>
          </p:nvPr>
        </p:nvSpPr>
        <p:spPr>
          <a:xfrm>
            <a:off x="1689099" y="1895707"/>
            <a:ext cx="22442139" cy="11820293"/>
          </a:xfrm>
        </p:spPr>
        <p:txBody>
          <a:bodyPr>
            <a:normAutofit/>
          </a:bodyPr>
          <a:lstStyle/>
          <a:p>
            <a:r>
              <a:rPr lang="en-US" sz="5400" dirty="0"/>
              <a:t>Recommendations provide a strong basis for MDP to move forward</a:t>
            </a:r>
            <a:endParaRPr lang="en-US" dirty="0"/>
          </a:p>
          <a:p>
            <a:pPr lvl="1">
              <a:spcBef>
                <a:spcPts val="500"/>
              </a:spcBef>
            </a:pPr>
            <a:r>
              <a:rPr lang="en-US" dirty="0"/>
              <a:t>Goal:  modest expansion of GARD program</a:t>
            </a:r>
          </a:p>
          <a:p>
            <a:pPr lvl="1">
              <a:spcBef>
                <a:spcPts val="500"/>
              </a:spcBef>
            </a:pPr>
            <a:r>
              <a:rPr lang="en-US" dirty="0"/>
              <a:t>Goal:  significant focus on directed Collider R&amp;D (FCC-</a:t>
            </a:r>
            <a:r>
              <a:rPr lang="en-US" dirty="0" err="1"/>
              <a:t>hh</a:t>
            </a:r>
            <a:r>
              <a:rPr lang="en-US" dirty="0"/>
              <a:t>, MC, other elements?)</a:t>
            </a:r>
          </a:p>
          <a:p>
            <a:pPr lvl="1">
              <a:spcBef>
                <a:spcPts val="500"/>
              </a:spcBef>
            </a:pPr>
            <a:r>
              <a:rPr lang="en-US" dirty="0"/>
              <a:t>Of course, P5 only provides recommendations…</a:t>
            </a:r>
          </a:p>
          <a:p>
            <a:pPr>
              <a:spcBef>
                <a:spcPts val="500"/>
              </a:spcBef>
            </a:pPr>
            <a:r>
              <a:rPr lang="en-US" sz="5400" dirty="0"/>
              <a:t>What are the implications given the current budget situation?</a:t>
            </a:r>
          </a:p>
          <a:p>
            <a:pPr lvl="1">
              <a:spcBef>
                <a:spcPts val="500"/>
              </a:spcBef>
            </a:pPr>
            <a:r>
              <a:rPr lang="en-US" dirty="0"/>
              <a:t>We are likely to be below the P5 guidance in the near term</a:t>
            </a:r>
          </a:p>
          <a:p>
            <a:pPr lvl="1">
              <a:spcBef>
                <a:spcPts val="500"/>
              </a:spcBef>
            </a:pPr>
            <a:r>
              <a:rPr lang="en-US" dirty="0"/>
              <a:t>The 3-year budget cycle means that changes can only be implemented gradually</a:t>
            </a:r>
          </a:p>
          <a:p>
            <a:pPr>
              <a:spcBef>
                <a:spcPts val="500"/>
              </a:spcBef>
            </a:pPr>
            <a:r>
              <a:rPr lang="en-US" sz="5400" dirty="0"/>
              <a:t>Significant concerns are also present about how we maintain a suitable workforce that supports</a:t>
            </a:r>
          </a:p>
          <a:p>
            <a:pPr lvl="1">
              <a:spcBef>
                <a:spcPts val="500"/>
              </a:spcBef>
            </a:pPr>
            <a:r>
              <a:rPr lang="en-US" dirty="0"/>
              <a:t>Ongoing operations</a:t>
            </a:r>
          </a:p>
          <a:p>
            <a:pPr lvl="1">
              <a:spcBef>
                <a:spcPts val="500"/>
              </a:spcBef>
            </a:pPr>
            <a:r>
              <a:rPr lang="en-US" dirty="0"/>
              <a:t>Approved projects</a:t>
            </a:r>
          </a:p>
          <a:p>
            <a:pPr lvl="1">
              <a:spcBef>
                <a:spcPts val="500"/>
              </a:spcBef>
            </a:pPr>
            <a:r>
              <a:rPr lang="en-US" dirty="0"/>
              <a:t>And R&amp;D</a:t>
            </a:r>
          </a:p>
        </p:txBody>
      </p:sp>
    </p:spTree>
    <p:extLst>
      <p:ext uri="{BB962C8B-B14F-4D97-AF65-F5344CB8AC3E}">
        <p14:creationId xmlns:p14="http://schemas.microsoft.com/office/powerpoint/2010/main" val="194615302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 name="Image" descr="Image"/>
          <p:cNvPicPr>
            <a:picLocks noChangeAspect="1"/>
          </p:cNvPicPr>
          <p:nvPr/>
        </p:nvPicPr>
        <p:blipFill>
          <a:blip r:embed="rId2"/>
          <a:srcRect l="15048" r="17342" b="52043"/>
          <a:stretch>
            <a:fillRect/>
          </a:stretch>
        </p:blipFill>
        <p:spPr>
          <a:xfrm>
            <a:off x="4071739" y="-2166938"/>
            <a:ext cx="16240688" cy="14908015"/>
          </a:xfrm>
          <a:prstGeom prst="rect">
            <a:avLst/>
          </a:prstGeom>
          <a:ln w="12700">
            <a:miter lim="400000"/>
          </a:ln>
        </p:spPr>
      </p:pic>
      <p:sp>
        <p:nvSpPr>
          <p:cNvPr id="839" name="Not in the Report"/>
          <p:cNvSpPr txBox="1"/>
          <p:nvPr/>
        </p:nvSpPr>
        <p:spPr>
          <a:xfrm>
            <a:off x="9489967" y="12849030"/>
            <a:ext cx="5404067" cy="870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100"/>
            </a:lvl1pPr>
          </a:lstStyle>
          <a:p>
            <a:r>
              <a:t>Not in the Report</a:t>
            </a:r>
          </a:p>
        </p:txBody>
      </p:sp>
      <p:sp>
        <p:nvSpPr>
          <p:cNvPr id="8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
        <p:nvSpPr>
          <p:cNvPr id="841" name="M"/>
          <p:cNvSpPr txBox="1"/>
          <p:nvPr/>
        </p:nvSpPr>
        <p:spPr>
          <a:xfrm>
            <a:off x="5530024" y="1973833"/>
            <a:ext cx="446152" cy="548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t>M</a:t>
            </a:r>
          </a:p>
        </p:txBody>
      </p:sp>
      <p:sp>
        <p:nvSpPr>
          <p:cNvPr id="842" name="M"/>
          <p:cNvSpPr txBox="1"/>
          <p:nvPr/>
        </p:nvSpPr>
        <p:spPr>
          <a:xfrm>
            <a:off x="5530024" y="5190902"/>
            <a:ext cx="446152"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t>M</a:t>
            </a:r>
          </a:p>
        </p:txBody>
      </p:sp>
      <p:sp>
        <p:nvSpPr>
          <p:cNvPr id="843" name="M"/>
          <p:cNvSpPr txBox="1"/>
          <p:nvPr/>
        </p:nvSpPr>
        <p:spPr>
          <a:xfrm>
            <a:off x="5530024" y="8433371"/>
            <a:ext cx="446152"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t>M</a:t>
            </a:r>
          </a:p>
        </p:txBody>
      </p:sp>
      <p:sp>
        <p:nvSpPr>
          <p:cNvPr id="844" name="Research"/>
          <p:cNvSpPr txBox="1"/>
          <p:nvPr/>
        </p:nvSpPr>
        <p:spPr>
          <a:xfrm>
            <a:off x="11774423" y="10186417"/>
            <a:ext cx="2409953"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FFFFFF"/>
                </a:solidFill>
              </a:defRPr>
            </a:lvl1pPr>
          </a:lstStyle>
          <a:p>
            <a:r>
              <a:t>Research</a:t>
            </a:r>
          </a:p>
        </p:txBody>
      </p:sp>
      <p:sp>
        <p:nvSpPr>
          <p:cNvPr id="845" name="Projects"/>
          <p:cNvSpPr txBox="1"/>
          <p:nvPr/>
        </p:nvSpPr>
        <p:spPr>
          <a:xfrm>
            <a:off x="11915393" y="6503417"/>
            <a:ext cx="2128013"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FFFFFF"/>
                </a:solidFill>
              </a:defRPr>
            </a:lvl1pPr>
          </a:lstStyle>
          <a:p>
            <a:r>
              <a:t>Projects</a:t>
            </a:r>
          </a:p>
        </p:txBody>
      </p:sp>
      <p:sp>
        <p:nvSpPr>
          <p:cNvPr id="846" name="Operations"/>
          <p:cNvSpPr txBox="1"/>
          <p:nvPr/>
        </p:nvSpPr>
        <p:spPr>
          <a:xfrm>
            <a:off x="11581892" y="3709417"/>
            <a:ext cx="2795017"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FFFFFF"/>
                </a:solidFill>
              </a:defRPr>
            </a:lvl1pPr>
          </a:lstStyle>
          <a:p>
            <a:r>
              <a:t>Operations</a:t>
            </a:r>
          </a:p>
        </p:txBody>
      </p:sp>
      <p:sp>
        <p:nvSpPr>
          <p:cNvPr id="847" name="Other"/>
          <p:cNvSpPr txBox="1"/>
          <p:nvPr/>
        </p:nvSpPr>
        <p:spPr>
          <a:xfrm>
            <a:off x="12240006" y="2121917"/>
            <a:ext cx="1478789"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Other</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Image" descr="Image"/>
          <p:cNvPicPr>
            <a:picLocks noChangeAspect="1"/>
          </p:cNvPicPr>
          <p:nvPr/>
        </p:nvPicPr>
        <p:blipFill>
          <a:blip r:embed="rId2"/>
          <a:srcRect l="14828" t="48005"/>
          <a:stretch>
            <a:fillRect/>
          </a:stretch>
        </p:blipFill>
        <p:spPr>
          <a:xfrm>
            <a:off x="12428664" y="3818135"/>
            <a:ext cx="13143355" cy="10383442"/>
          </a:xfrm>
          <a:prstGeom prst="rect">
            <a:avLst/>
          </a:prstGeom>
          <a:ln w="12700">
            <a:miter lim="400000"/>
          </a:ln>
        </p:spPr>
      </p:pic>
      <p:pic>
        <p:nvPicPr>
          <p:cNvPr id="850" name="Image" descr="Image"/>
          <p:cNvPicPr>
            <a:picLocks noChangeAspect="1"/>
          </p:cNvPicPr>
          <p:nvPr/>
        </p:nvPicPr>
        <p:blipFill>
          <a:blip r:embed="rId2"/>
          <a:srcRect r="17342" b="49612"/>
          <a:stretch>
            <a:fillRect/>
          </a:stretch>
        </p:blipFill>
        <p:spPr>
          <a:xfrm>
            <a:off x="-680019" y="2029023"/>
            <a:ext cx="12755410" cy="10062469"/>
          </a:xfrm>
          <a:prstGeom prst="rect">
            <a:avLst/>
          </a:prstGeom>
          <a:ln w="12700">
            <a:miter lim="400000"/>
          </a:ln>
        </p:spPr>
      </p:pic>
      <p:sp>
        <p:nvSpPr>
          <p:cNvPr id="851" name="Not in the Report"/>
          <p:cNvSpPr txBox="1"/>
          <p:nvPr/>
        </p:nvSpPr>
        <p:spPr>
          <a:xfrm>
            <a:off x="9489967" y="428430"/>
            <a:ext cx="5404067" cy="87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100"/>
            </a:lvl1pPr>
          </a:lstStyle>
          <a:p>
            <a:r>
              <a:t>Not in the Report</a:t>
            </a:r>
          </a:p>
        </p:txBody>
      </p:sp>
      <p:sp>
        <p:nvSpPr>
          <p:cNvPr id="8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Difficult…"/>
          <p:cNvSpPr txBox="1">
            <a:spLocks noGrp="1"/>
          </p:cNvSpPr>
          <p:nvPr>
            <p:ph type="title"/>
          </p:nvPr>
        </p:nvSpPr>
        <p:spPr>
          <a:prstGeom prst="rect">
            <a:avLst/>
          </a:prstGeom>
        </p:spPr>
        <p:txBody>
          <a:bodyPr>
            <a:normAutofit fontScale="90000"/>
          </a:bodyPr>
          <a:lstStyle/>
          <a:p>
            <a:pPr algn="l"/>
            <a:r>
              <a:t>Difficult </a:t>
            </a:r>
          </a:p>
          <a:p>
            <a:pPr algn="l"/>
            <a:r>
              <a:t>Choices</a:t>
            </a:r>
          </a:p>
        </p:txBody>
      </p:sp>
      <p:sp>
        <p:nvSpPr>
          <p:cNvPr id="85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pic>
        <p:nvPicPr>
          <p:cNvPr id="857" name="0.jpeg" descr="0.jpeg"/>
          <p:cNvPicPr>
            <a:picLocks noChangeAspect="1"/>
          </p:cNvPicPr>
          <p:nvPr/>
        </p:nvPicPr>
        <p:blipFill>
          <a:blip r:embed="rId2"/>
          <a:srcRect t="7791" b="34081"/>
          <a:stretch>
            <a:fillRect/>
          </a:stretch>
        </p:blipFill>
        <p:spPr>
          <a:xfrm>
            <a:off x="7756326" y="-215900"/>
            <a:ext cx="18233689" cy="13716000"/>
          </a:xfrm>
          <a:prstGeom prst="rect">
            <a:avLst/>
          </a:prstGeom>
          <a:ln w="12700">
            <a:miter lim="400000"/>
          </a:ln>
        </p:spPr>
      </p:pic>
      <p:sp>
        <p:nvSpPr>
          <p:cNvPr id="858" name="A"/>
          <p:cNvSpPr txBox="1"/>
          <p:nvPr/>
        </p:nvSpPr>
        <p:spPr>
          <a:xfrm>
            <a:off x="13072465" y="12443333"/>
            <a:ext cx="1709246" cy="41173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b="0">
                <a:solidFill>
                  <a:srgbClr val="FFFFFF"/>
                </a:solidFill>
                <a:latin typeface="+mn-lt"/>
                <a:ea typeface="+mn-ea"/>
                <a:cs typeface="+mn-cs"/>
                <a:sym typeface="Helvetica Neue Medium"/>
              </a:defRPr>
            </a:lvl1pPr>
          </a:lstStyle>
          <a:p>
            <a:r>
              <a:t>A</a:t>
            </a:r>
          </a:p>
        </p:txBody>
      </p:sp>
      <p:sp>
        <p:nvSpPr>
          <p:cNvPr id="859" name="A"/>
          <p:cNvSpPr txBox="1"/>
          <p:nvPr/>
        </p:nvSpPr>
        <p:spPr>
          <a:xfrm>
            <a:off x="14901265" y="12443333"/>
            <a:ext cx="1709246" cy="41173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b="0">
                <a:solidFill>
                  <a:srgbClr val="FFFFFF"/>
                </a:solidFill>
                <a:latin typeface="+mn-lt"/>
                <a:ea typeface="+mn-ea"/>
                <a:cs typeface="+mn-cs"/>
                <a:sym typeface="Helvetica Neue Medium"/>
              </a:defRPr>
            </a:lvl1pPr>
          </a:lstStyle>
          <a:p>
            <a:r>
              <a:t>A</a:t>
            </a:r>
          </a:p>
        </p:txBody>
      </p:sp>
      <p:sp>
        <p:nvSpPr>
          <p:cNvPr id="860" name="A"/>
          <p:cNvSpPr txBox="1"/>
          <p:nvPr/>
        </p:nvSpPr>
        <p:spPr>
          <a:xfrm>
            <a:off x="16730065" y="12443333"/>
            <a:ext cx="1709246" cy="41173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b="0">
                <a:solidFill>
                  <a:srgbClr val="FFFFFF"/>
                </a:solidFill>
                <a:latin typeface="+mn-lt"/>
                <a:ea typeface="+mn-ea"/>
                <a:cs typeface="+mn-cs"/>
                <a:sym typeface="Helvetica Neue Medium"/>
              </a:defRPr>
            </a:lvl1pPr>
          </a:lstStyle>
          <a:p>
            <a:r>
              <a:t>A</a:t>
            </a:r>
          </a:p>
        </p:txBody>
      </p:sp>
      <p:sp>
        <p:nvSpPr>
          <p:cNvPr id="861" name="A"/>
          <p:cNvSpPr txBox="1"/>
          <p:nvPr/>
        </p:nvSpPr>
        <p:spPr>
          <a:xfrm>
            <a:off x="13072465" y="12862433"/>
            <a:ext cx="1709246" cy="41173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b="0">
                <a:solidFill>
                  <a:srgbClr val="FFFFFF"/>
                </a:solidFill>
                <a:latin typeface="+mn-lt"/>
                <a:ea typeface="+mn-ea"/>
                <a:cs typeface="+mn-cs"/>
                <a:sym typeface="Helvetica Neue Medium"/>
              </a:defRPr>
            </a:lvl1pPr>
          </a:lstStyle>
          <a:p>
            <a:r>
              <a:t>A</a:t>
            </a:r>
          </a:p>
        </p:txBody>
      </p:sp>
      <p:sp>
        <p:nvSpPr>
          <p:cNvPr id="862" name="A"/>
          <p:cNvSpPr txBox="1"/>
          <p:nvPr/>
        </p:nvSpPr>
        <p:spPr>
          <a:xfrm>
            <a:off x="14901265" y="12862433"/>
            <a:ext cx="1709246" cy="41173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b="0">
                <a:solidFill>
                  <a:srgbClr val="FFFFFF"/>
                </a:solidFill>
                <a:latin typeface="+mn-lt"/>
                <a:ea typeface="+mn-ea"/>
                <a:cs typeface="+mn-cs"/>
                <a:sym typeface="Helvetica Neue Medium"/>
              </a:defRPr>
            </a:lvl1pPr>
          </a:lstStyle>
          <a:p>
            <a:r>
              <a:t>A</a:t>
            </a:r>
          </a:p>
        </p:txBody>
      </p:sp>
      <p:sp>
        <p:nvSpPr>
          <p:cNvPr id="863" name="A"/>
          <p:cNvSpPr txBox="1"/>
          <p:nvPr/>
        </p:nvSpPr>
        <p:spPr>
          <a:xfrm>
            <a:off x="16730065" y="12862433"/>
            <a:ext cx="1709246" cy="41173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b="0">
                <a:solidFill>
                  <a:srgbClr val="FFFFFF"/>
                </a:solidFill>
                <a:latin typeface="+mn-lt"/>
                <a:ea typeface="+mn-ea"/>
                <a:cs typeface="+mn-cs"/>
                <a:sym typeface="Helvetica Neue Medium"/>
              </a:defRPr>
            </a:lvl1pPr>
          </a:lstStyle>
          <a:p>
            <a:r>
              <a:t>A</a:t>
            </a:r>
          </a:p>
        </p:txBody>
      </p:sp>
      <p:sp>
        <p:nvSpPr>
          <p:cNvPr id="864" name="A: Can be considered as part of ASTAE with reduced scope"/>
          <p:cNvSpPr txBox="1"/>
          <p:nvPr/>
        </p:nvSpPr>
        <p:spPr>
          <a:xfrm>
            <a:off x="9933318" y="1216405"/>
            <a:ext cx="6869939" cy="39929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lvl1pPr>
          </a:lstStyle>
          <a:p>
            <a:r>
              <a:t>A: Can be considered as part of ASTAE with reduced scope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0260710-41EE-CDAB-EB82-D54315F42F14}"/>
              </a:ext>
            </a:extLst>
          </p:cNvPr>
          <p:cNvSpPr>
            <a:spLocks noGrp="1"/>
          </p:cNvSpPr>
          <p:nvPr>
            <p:ph type="body" idx="1"/>
          </p:nvPr>
        </p:nvSpPr>
        <p:spPr/>
        <p:txBody>
          <a:bodyPr>
            <a:normAutofit/>
          </a:bodyPr>
          <a:lstStyle/>
          <a:p>
            <a:pPr marL="0" indent="0" algn="ctr">
              <a:buNone/>
            </a:pPr>
            <a:r>
              <a:rPr lang="en-US" sz="9600" dirty="0"/>
              <a:t>Thank you for your attention!</a:t>
            </a:r>
          </a:p>
          <a:p>
            <a:pPr marL="0" indent="0">
              <a:buNone/>
            </a:pPr>
            <a:endParaRPr lang="en-US" sz="9600" dirty="0"/>
          </a:p>
          <a:p>
            <a:pPr marL="0" indent="0" algn="ctr">
              <a:buNone/>
            </a:pPr>
            <a:r>
              <a:rPr lang="en-US" sz="9600" dirty="0"/>
              <a:t>Questions or Comments?</a:t>
            </a:r>
          </a:p>
        </p:txBody>
      </p:sp>
    </p:spTree>
    <p:extLst>
      <p:ext uri="{BB962C8B-B14F-4D97-AF65-F5344CB8AC3E}">
        <p14:creationId xmlns:p14="http://schemas.microsoft.com/office/powerpoint/2010/main" val="335280873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D3350-96A3-BDCB-5179-9420CFCA3F51}"/>
              </a:ext>
            </a:extLst>
          </p:cNvPr>
          <p:cNvSpPr>
            <a:spLocks noGrp="1"/>
          </p:cNvSpPr>
          <p:nvPr>
            <p:ph type="title"/>
          </p:nvPr>
        </p:nvSpPr>
        <p:spPr/>
        <p:txBody>
          <a:bodyPr/>
          <a:lstStyle/>
          <a:p>
            <a:r>
              <a:rPr lang="en-US" dirty="0"/>
              <a:t>Area Recommendations</a:t>
            </a:r>
          </a:p>
        </p:txBody>
      </p:sp>
    </p:spTree>
    <p:extLst>
      <p:ext uri="{BB962C8B-B14F-4D97-AF65-F5344CB8AC3E}">
        <p14:creationId xmlns:p14="http://schemas.microsoft.com/office/powerpoint/2010/main" val="265120284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Area Recommendations"/>
          <p:cNvSpPr txBox="1">
            <a:spLocks noGrp="1"/>
          </p:cNvSpPr>
          <p:nvPr>
            <p:ph type="title"/>
          </p:nvPr>
        </p:nvSpPr>
        <p:spPr>
          <a:prstGeom prst="rect">
            <a:avLst/>
          </a:prstGeom>
        </p:spPr>
        <p:txBody>
          <a:bodyPr/>
          <a:lstStyle/>
          <a:p>
            <a:r>
              <a:t>Area Recommendations</a:t>
            </a:r>
          </a:p>
        </p:txBody>
      </p:sp>
      <p:sp>
        <p:nvSpPr>
          <p:cNvPr id="526" name="Theory…"/>
          <p:cNvSpPr txBox="1">
            <a:spLocks noGrp="1"/>
          </p:cNvSpPr>
          <p:nvPr>
            <p:ph type="body" idx="1"/>
          </p:nvPr>
        </p:nvSpPr>
        <p:spPr>
          <a:xfrm>
            <a:off x="1689100" y="2581870"/>
            <a:ext cx="21005800" cy="10330260"/>
          </a:xfrm>
          <a:prstGeom prst="rect">
            <a:avLst/>
          </a:prstGeom>
        </p:spPr>
        <p:txBody>
          <a:bodyPr/>
          <a:lstStyle/>
          <a:p>
            <a:pPr marL="0" indent="0">
              <a:spcBef>
                <a:spcPts val="0"/>
              </a:spcBef>
              <a:buSzTx/>
              <a:buNone/>
              <a:defRPr sz="3000" b="1"/>
            </a:pPr>
            <a:r>
              <a:t>Theory</a:t>
            </a:r>
          </a:p>
          <a:p>
            <a:pPr marL="555625" indent="-555625">
              <a:spcBef>
                <a:spcPts val="0"/>
              </a:spcBef>
              <a:buSzPct val="100000"/>
              <a:buAutoNum type="arabicPeriod"/>
              <a:defRPr sz="3000"/>
            </a:pPr>
            <a:r>
              <a:rPr b="1">
                <a:solidFill>
                  <a:srgbClr val="0433FF"/>
                </a:solidFill>
              </a:rPr>
              <a:t>Increase DOE HEP-funded university-based theory research by $15 million per year in 2023 dollars (or about 30% of the theory program)</a:t>
            </a:r>
            <a:r>
              <a:t>, to propel innovation and ensure international competitiveness. Such an increase would bring theory support back to 2010 levels. Maintain DOE lab-based theory groups as an essential component of the theory community.</a:t>
            </a:r>
          </a:p>
          <a:p>
            <a:pPr marL="0" indent="0">
              <a:spcBef>
                <a:spcPts val="0"/>
              </a:spcBef>
              <a:buSzTx/>
              <a:buNone/>
              <a:defRPr sz="3000"/>
            </a:pPr>
            <a:endParaRPr/>
          </a:p>
          <a:p>
            <a:pPr marL="0" indent="0">
              <a:spcBef>
                <a:spcPts val="0"/>
              </a:spcBef>
              <a:buSzTx/>
              <a:buNone/>
              <a:defRPr sz="3000" b="1"/>
            </a:pPr>
            <a:r>
              <a:t>ASTAE</a:t>
            </a:r>
          </a:p>
          <a:p>
            <a:pPr marL="555625" indent="-555625">
              <a:spcBef>
                <a:spcPts val="0"/>
              </a:spcBef>
              <a:buSzPct val="100000"/>
              <a:buAutoNum type="arabicPeriod" startAt="2"/>
              <a:defRPr sz="3000"/>
            </a:pPr>
            <a:r>
              <a:t>For the ASTAE program to be agile, we recommend a</a:t>
            </a:r>
            <a:r>
              <a:rPr b="1">
                <a:solidFill>
                  <a:srgbClr val="FF2600"/>
                </a:solidFill>
              </a:rPr>
              <a:t> broad, predictable, and recurring (preferably annual) call for proposals</a:t>
            </a:r>
            <a:r>
              <a:t>. This ensures the flexibility to target emerging opportunities and fields. A program on the scale of </a:t>
            </a:r>
            <a:r>
              <a:rPr b="1">
                <a:solidFill>
                  <a:srgbClr val="0433FF"/>
                </a:solidFill>
              </a:rPr>
              <a:t>$35 million per year in 2023 dollars</a:t>
            </a:r>
            <a:r>
              <a:t> is needed to ensure a healthy pipeline of projects.</a:t>
            </a:r>
          </a:p>
          <a:p>
            <a:pPr marL="555625" indent="-555625">
              <a:spcBef>
                <a:spcPts val="0"/>
              </a:spcBef>
              <a:buSzPct val="100000"/>
              <a:buAutoNum type="arabicPeriod" startAt="2"/>
              <a:defRPr sz="3000"/>
            </a:pPr>
            <a:r>
              <a:t>To preserve the agility of the ASTAE program, </a:t>
            </a:r>
            <a:r>
              <a:rPr b="1">
                <a:solidFill>
                  <a:srgbClr val="FF2600"/>
                </a:solidFill>
              </a:rPr>
              <a:t>project management</a:t>
            </a:r>
            <a:r>
              <a:t> requirements should be outlined for the portfolio and should be adjusted to be commensurate with the scale of the experiment.</a:t>
            </a:r>
          </a:p>
          <a:p>
            <a:pPr marL="555625" indent="-555625">
              <a:spcBef>
                <a:spcPts val="0"/>
              </a:spcBef>
              <a:buSzPct val="100000"/>
              <a:buAutoNum type="arabicPeriod" startAt="2"/>
              <a:defRPr sz="3000"/>
            </a:pPr>
            <a:r>
              <a:t>A successful ASTAE experiment involves 3 phases: </a:t>
            </a:r>
            <a:r>
              <a:rPr b="1">
                <a:solidFill>
                  <a:srgbClr val="0433FF"/>
                </a:solidFill>
              </a:rPr>
              <a:t>design, construction, and operations</a:t>
            </a:r>
            <a:r>
              <a:t>. A design phase proposal should precede a construction proposal, and construction proposals are considered from projects within the group that have successfully completed their design phase.</a:t>
            </a:r>
          </a:p>
          <a:p>
            <a:pPr marL="555625" indent="-555625">
              <a:spcBef>
                <a:spcPts val="0"/>
              </a:spcBef>
              <a:buSzPct val="100000"/>
              <a:buAutoNum type="arabicPeriod" startAt="2"/>
              <a:defRPr sz="3000"/>
            </a:pPr>
            <a:r>
              <a:rPr b="1">
                <a:solidFill>
                  <a:srgbClr val="FF2600"/>
                </a:solidFill>
              </a:rPr>
              <a:t>The DMNI projects</a:t>
            </a:r>
            <a:r>
              <a:t> that have successfully completed their design phase and are ready to be reviewed for construction, </a:t>
            </a:r>
            <a:r>
              <a:rPr b="1">
                <a:solidFill>
                  <a:srgbClr val="FF2600"/>
                </a:solidFill>
              </a:rPr>
              <a:t>should form the first set of construction proposals for ASTAE.</a:t>
            </a:r>
            <a:r>
              <a:t> The corresponding design phase call would be </a:t>
            </a:r>
            <a:r>
              <a:rPr b="1">
                <a:solidFill>
                  <a:srgbClr val="FF2600"/>
                </a:solidFill>
              </a:rPr>
              <a:t>open to proposals from all areas of particle physics.</a:t>
            </a:r>
          </a:p>
        </p:txBody>
      </p:sp>
      <p:sp>
        <p:nvSpPr>
          <p:cNvPr id="5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Tree>
    <p:extLst>
      <p:ext uri="{BB962C8B-B14F-4D97-AF65-F5344CB8AC3E}">
        <p14:creationId xmlns:p14="http://schemas.microsoft.com/office/powerpoint/2010/main" val="139712549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Area Recommendations"/>
          <p:cNvSpPr txBox="1">
            <a:spLocks noGrp="1"/>
          </p:cNvSpPr>
          <p:nvPr>
            <p:ph type="title"/>
          </p:nvPr>
        </p:nvSpPr>
        <p:spPr>
          <a:prstGeom prst="rect">
            <a:avLst/>
          </a:prstGeom>
        </p:spPr>
        <p:txBody>
          <a:bodyPr/>
          <a:lstStyle/>
          <a:p>
            <a:r>
              <a:t>Area Recommendations</a:t>
            </a:r>
          </a:p>
        </p:txBody>
      </p:sp>
      <p:sp>
        <p:nvSpPr>
          <p:cNvPr id="530" name="Instrumentation…"/>
          <p:cNvSpPr txBox="1">
            <a:spLocks noGrp="1"/>
          </p:cNvSpPr>
          <p:nvPr>
            <p:ph type="body" idx="1"/>
          </p:nvPr>
        </p:nvSpPr>
        <p:spPr>
          <a:xfrm>
            <a:off x="1689100" y="3139033"/>
            <a:ext cx="21005800" cy="9215934"/>
          </a:xfrm>
          <a:prstGeom prst="rect">
            <a:avLst/>
          </a:prstGeom>
        </p:spPr>
        <p:txBody>
          <a:bodyPr/>
          <a:lstStyle/>
          <a:p>
            <a:pPr marL="0" indent="0">
              <a:spcBef>
                <a:spcPts val="0"/>
              </a:spcBef>
              <a:buSzTx/>
              <a:buNone/>
              <a:defRPr sz="3000" b="1"/>
            </a:pPr>
            <a:r>
              <a:t>Instrumentation</a:t>
            </a:r>
          </a:p>
          <a:p>
            <a:pPr marL="555625" indent="-555625">
              <a:spcBef>
                <a:spcPts val="2000"/>
              </a:spcBef>
              <a:buSzPct val="100000"/>
              <a:buAutoNum type="arabicPeriod" startAt="6"/>
              <a:defRPr sz="3000"/>
            </a:pPr>
            <a:r>
              <a:rPr b="1">
                <a:solidFill>
                  <a:srgbClr val="0433FF"/>
                </a:solidFill>
              </a:rPr>
              <a:t>Increase the budget for generic Detector R&amp;D by at least $4 million per year</a:t>
            </a:r>
            <a:r>
              <a:t> in 2023 dollars. This should be supplemented by additional funds for the collider R&amp;D program </a:t>
            </a:r>
          </a:p>
          <a:p>
            <a:pPr marL="555625" indent="-555625">
              <a:spcBef>
                <a:spcPts val="2000"/>
              </a:spcBef>
              <a:buSzPct val="100000"/>
              <a:buAutoNum type="arabicPeriod" startAt="6"/>
              <a:defRPr sz="3000"/>
            </a:pPr>
            <a:r>
              <a:t>The detector R&amp;D program should continue to leverage national initiatives such as QIS, microelectronics, and AI/ML.</a:t>
            </a:r>
          </a:p>
          <a:p>
            <a:pPr marL="0" indent="0">
              <a:spcBef>
                <a:spcPts val="0"/>
              </a:spcBef>
              <a:buSzTx/>
              <a:buNone/>
              <a:defRPr sz="3000" b="1"/>
            </a:pPr>
            <a:r>
              <a:t>General Accelerator R&amp;D</a:t>
            </a:r>
          </a:p>
          <a:p>
            <a:pPr marL="555625" indent="-555625">
              <a:spcBef>
                <a:spcPts val="2000"/>
              </a:spcBef>
              <a:buSzPct val="100000"/>
              <a:buAutoNum type="arabicPeriod" startAt="8"/>
              <a:defRPr sz="3000"/>
            </a:pPr>
            <a:r>
              <a:rPr b="1">
                <a:solidFill>
                  <a:srgbClr val="FF2600"/>
                </a:solidFill>
              </a:rPr>
              <a:t>Increase annual funding to the General Accelerator R&amp;D program by $10M per year</a:t>
            </a:r>
            <a:r>
              <a:t> in 2023 dollars to ensure US leadership in key areas. </a:t>
            </a:r>
          </a:p>
          <a:p>
            <a:pPr marL="555625" indent="-555625">
              <a:spcBef>
                <a:spcPts val="2000"/>
              </a:spcBef>
              <a:buSzPct val="100000"/>
              <a:buAutoNum type="arabicPeriod" startAt="8"/>
              <a:defRPr sz="3000"/>
            </a:pPr>
            <a:r>
              <a:t>Support generic accelerator R&amp;D with the construction of small scale test facilities. Initiate construction of larger test facilities based on project review, and informed by the collider R&amp;D program.</a:t>
            </a:r>
          </a:p>
          <a:p>
            <a:pPr marL="0" indent="0">
              <a:spcBef>
                <a:spcPts val="0"/>
              </a:spcBef>
              <a:buSzTx/>
              <a:buNone/>
              <a:defRPr sz="3000" b="1"/>
            </a:pPr>
            <a:r>
              <a:t>Collider R&amp;D</a:t>
            </a:r>
          </a:p>
          <a:p>
            <a:pPr marL="555625" indent="-555625">
              <a:spcBef>
                <a:spcPts val="2000"/>
              </a:spcBef>
              <a:buSzPct val="100000"/>
              <a:buAutoNum type="arabicPeriod" startAt="10"/>
              <a:defRPr sz="3000"/>
            </a:pPr>
            <a:r>
              <a:t>To enable targeted R&amp;D before specific collider projects are established in the US, an investment in </a:t>
            </a:r>
            <a:r>
              <a:rPr b="1">
                <a:solidFill>
                  <a:srgbClr val="0433FF"/>
                </a:solidFill>
              </a:rPr>
              <a:t>collider detector R&amp;D funding at the level of $20M per year</a:t>
            </a:r>
            <a:r>
              <a:t> and </a:t>
            </a:r>
            <a:r>
              <a:rPr b="1">
                <a:solidFill>
                  <a:srgbClr val="FF2600"/>
                </a:solidFill>
              </a:rPr>
              <a:t>collider accelerator R&amp;D at the level of $35M per year</a:t>
            </a:r>
            <a:r>
              <a:t> in 2023 dollars is warranted.</a:t>
            </a:r>
          </a:p>
        </p:txBody>
      </p:sp>
      <p:sp>
        <p:nvSpPr>
          <p:cNvPr id="5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Tree>
    <p:extLst>
      <p:ext uri="{BB962C8B-B14F-4D97-AF65-F5344CB8AC3E}">
        <p14:creationId xmlns:p14="http://schemas.microsoft.com/office/powerpoint/2010/main" val="11447633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656A73-9BF7-A877-EF8A-51ED827CBD94}"/>
              </a:ext>
            </a:extLst>
          </p:cNvPr>
          <p:cNvSpPr>
            <a:spLocks noGrp="1"/>
          </p:cNvSpPr>
          <p:nvPr>
            <p:ph type="body" idx="1"/>
          </p:nvPr>
        </p:nvSpPr>
        <p:spPr/>
        <p:txBody>
          <a:bodyPr>
            <a:normAutofit/>
          </a:bodyPr>
          <a:lstStyle/>
          <a:p>
            <a:pPr marL="0" indent="0">
              <a:buNone/>
            </a:pPr>
            <a:r>
              <a:rPr lang="en-US" sz="20000" dirty="0"/>
              <a:t>1</a:t>
            </a:r>
          </a:p>
          <a:p>
            <a:pPr marL="0" indent="0">
              <a:spcBef>
                <a:spcPts val="0"/>
              </a:spcBef>
              <a:buNone/>
            </a:pPr>
            <a:r>
              <a:rPr lang="en-US" sz="9600" dirty="0"/>
              <a:t>Introduction</a:t>
            </a:r>
          </a:p>
        </p:txBody>
      </p:sp>
      <p:cxnSp>
        <p:nvCxnSpPr>
          <p:cNvPr id="5" name="Straight Connector 4">
            <a:extLst>
              <a:ext uri="{FF2B5EF4-FFF2-40B4-BE49-F238E27FC236}">
                <a16:creationId xmlns:a16="http://schemas.microsoft.com/office/drawing/2014/main" id="{8C0797A7-C3A0-F27F-D2D6-090C58F42D73}"/>
              </a:ext>
            </a:extLst>
          </p:cNvPr>
          <p:cNvCxnSpPr>
            <a:cxnSpLocks/>
          </p:cNvCxnSpPr>
          <p:nvPr/>
        </p:nvCxnSpPr>
        <p:spPr>
          <a:xfrm>
            <a:off x="1645920" y="8203474"/>
            <a:ext cx="6897189"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0771411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Area Recommendations"/>
          <p:cNvSpPr txBox="1">
            <a:spLocks noGrp="1"/>
          </p:cNvSpPr>
          <p:nvPr>
            <p:ph type="title"/>
          </p:nvPr>
        </p:nvSpPr>
        <p:spPr>
          <a:prstGeom prst="rect">
            <a:avLst/>
          </a:prstGeom>
        </p:spPr>
        <p:txBody>
          <a:bodyPr/>
          <a:lstStyle/>
          <a:p>
            <a:r>
              <a:t>Area Recommendations</a:t>
            </a:r>
          </a:p>
        </p:txBody>
      </p:sp>
      <p:sp>
        <p:nvSpPr>
          <p:cNvPr id="534" name="Facilities and Infrastructure…"/>
          <p:cNvSpPr txBox="1">
            <a:spLocks noGrp="1"/>
          </p:cNvSpPr>
          <p:nvPr>
            <p:ph type="body" idx="1"/>
          </p:nvPr>
        </p:nvSpPr>
        <p:spPr>
          <a:prstGeom prst="rect">
            <a:avLst/>
          </a:prstGeom>
        </p:spPr>
        <p:txBody>
          <a:bodyPr/>
          <a:lstStyle/>
          <a:p>
            <a:pPr marL="0" indent="0" defTabSz="792479">
              <a:spcBef>
                <a:spcPts val="1900"/>
              </a:spcBef>
              <a:buSzTx/>
              <a:buNone/>
              <a:defRPr sz="2880" b="1"/>
            </a:pPr>
            <a:r>
              <a:t>Facilities and Infrastructure</a:t>
            </a:r>
          </a:p>
          <a:p>
            <a:pPr marL="533400" indent="-533400" defTabSz="792479">
              <a:spcBef>
                <a:spcPts val="1900"/>
              </a:spcBef>
              <a:buSzPct val="100000"/>
              <a:buAutoNum type="arabicPeriod" startAt="11"/>
              <a:defRPr sz="2880"/>
            </a:pPr>
            <a:r>
              <a:t>To successfully deliver major initiatives and leading global projects, we recommend that:</a:t>
            </a:r>
          </a:p>
          <a:p>
            <a:pPr marL="1386839" lvl="1" indent="-533400" defTabSz="792479">
              <a:spcBef>
                <a:spcPts val="1900"/>
              </a:spcBef>
              <a:buClr>
                <a:srgbClr val="000000"/>
              </a:buClr>
              <a:buSzPct val="100000"/>
              <a:buAutoNum type="alphaLcPeriod"/>
              <a:defRPr sz="2880"/>
            </a:pPr>
            <a:r>
              <a:t>National Laboratories and facilities should work with funding agencies to establish and maintain streamlined access policies enabling </a:t>
            </a:r>
            <a:r>
              <a:rPr b="1">
                <a:solidFill>
                  <a:srgbClr val="FF2600"/>
                </a:solidFill>
              </a:rPr>
              <a:t>efficient remote and on-site collaboration</a:t>
            </a:r>
            <a:r>
              <a:t> by international and domestic partners. </a:t>
            </a:r>
          </a:p>
          <a:p>
            <a:pPr marL="1386839" lvl="1" indent="-533400" defTabSz="792479">
              <a:spcBef>
                <a:spcPts val="1900"/>
              </a:spcBef>
              <a:buClr>
                <a:srgbClr val="000000"/>
              </a:buClr>
              <a:buSzPct val="100000"/>
              <a:buAutoNum type="alphaLcPeriod"/>
              <a:defRPr sz="2880"/>
            </a:pPr>
            <a:r>
              <a:t>National Laboratories should prioritize the </a:t>
            </a:r>
            <a:r>
              <a:rPr b="1">
                <a:solidFill>
                  <a:srgbClr val="0433FF"/>
                </a:solidFill>
              </a:rPr>
              <a:t>facilitation of procurement processes</a:t>
            </a:r>
            <a:r>
              <a:t> and ensure </a:t>
            </a:r>
            <a:r>
              <a:rPr b="1">
                <a:solidFill>
                  <a:srgbClr val="0433FF"/>
                </a:solidFill>
              </a:rPr>
              <a:t>robust technical support</a:t>
            </a:r>
            <a:r>
              <a:t> for experimenters. </a:t>
            </a:r>
          </a:p>
          <a:p>
            <a:pPr marL="1386839" lvl="1" indent="-533400" defTabSz="792479">
              <a:spcBef>
                <a:spcPts val="1900"/>
              </a:spcBef>
              <a:buClr>
                <a:srgbClr val="000000"/>
              </a:buClr>
              <a:buSzPct val="100000"/>
              <a:buAutoNum type="alphaLcPeriod"/>
              <a:defRPr sz="2880"/>
            </a:pPr>
            <a:r>
              <a:t>National Laboratories and facilities should prioritize the creation and maintenance of a </a:t>
            </a:r>
            <a:r>
              <a:rPr b="1">
                <a:solidFill>
                  <a:srgbClr val="FF2600"/>
                </a:solidFill>
              </a:rPr>
              <a:t>supportive, inclusive, and welcoming culture</a:t>
            </a:r>
            <a:r>
              <a:t>. </a:t>
            </a:r>
          </a:p>
          <a:p>
            <a:pPr marL="533400" indent="-533400" defTabSz="792479">
              <a:spcBef>
                <a:spcPts val="1900"/>
              </a:spcBef>
              <a:buClr>
                <a:srgbClr val="000000"/>
              </a:buClr>
              <a:buSzPct val="100000"/>
              <a:buAutoNum type="arabicPeriod" startAt="11"/>
              <a:defRPr sz="2880"/>
            </a:pPr>
            <a:r>
              <a:t>Form a dedicated task force, to be led by Fermilab with broad community membership. This task force is to be charged with </a:t>
            </a:r>
            <a:r>
              <a:rPr b="1">
                <a:solidFill>
                  <a:srgbClr val="0433FF"/>
                </a:solidFill>
              </a:rPr>
              <a:t>defining a roadmap for upgrade efforts and delivering a strategic 20-year plan for the Fermilab accelerator complex</a:t>
            </a:r>
            <a:r>
              <a:t> within the next five years for consideration (Recommendation 6). Direct task force funding of up to $10M should be provided.</a:t>
            </a:r>
          </a:p>
          <a:p>
            <a:pPr marL="533400" indent="-533400" defTabSz="792479">
              <a:spcBef>
                <a:spcPts val="1900"/>
              </a:spcBef>
              <a:buClr>
                <a:srgbClr val="000000"/>
              </a:buClr>
              <a:buSzPct val="100000"/>
              <a:buAutoNum type="arabicPeriod" startAt="11"/>
              <a:defRPr sz="2880"/>
            </a:pPr>
            <a:r>
              <a:t>Assess the </a:t>
            </a:r>
            <a:r>
              <a:rPr b="1">
                <a:solidFill>
                  <a:srgbClr val="FF2600"/>
                </a:solidFill>
              </a:rPr>
              <a:t>Booster synchrotron and related systems for reliability risks</a:t>
            </a:r>
            <a:r>
              <a:t> through the first decade of DUNE operation, and take measures to </a:t>
            </a:r>
            <a:r>
              <a:rPr b="1">
                <a:solidFill>
                  <a:srgbClr val="FF2600"/>
                </a:solidFill>
              </a:rPr>
              <a:t>preemptively address these risks</a:t>
            </a:r>
            <a:r>
              <a:t>.</a:t>
            </a:r>
          </a:p>
          <a:p>
            <a:pPr marL="533400" indent="-533400" defTabSz="792479">
              <a:spcBef>
                <a:spcPts val="1900"/>
              </a:spcBef>
              <a:buClr>
                <a:srgbClr val="000000"/>
              </a:buClr>
              <a:buSzPct val="100000"/>
              <a:buAutoNum type="arabicPeriod" startAt="11"/>
              <a:defRPr sz="2880"/>
            </a:pPr>
            <a:r>
              <a:t>Maintaining the capabilities of </a:t>
            </a:r>
            <a:r>
              <a:rPr b="1">
                <a:solidFill>
                  <a:srgbClr val="0433FF"/>
                </a:solidFill>
              </a:rPr>
              <a:t>NSF’s infrastructure at the South Pole</a:t>
            </a:r>
            <a:r>
              <a:t>, focused on enabling future world-leading scientific discoveries, is essential. We recommend continued direct coordination and planning between NSF-OPP and the CMB-S4 and IceCube-Gen2 projects, which is of critical importance to the field of particle physics.</a:t>
            </a:r>
          </a:p>
        </p:txBody>
      </p:sp>
      <p:sp>
        <p:nvSpPr>
          <p:cNvPr id="53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Tree>
    <p:extLst>
      <p:ext uri="{BB962C8B-B14F-4D97-AF65-F5344CB8AC3E}">
        <p14:creationId xmlns:p14="http://schemas.microsoft.com/office/powerpoint/2010/main" val="347900365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Area Recommendations"/>
          <p:cNvSpPr txBox="1">
            <a:spLocks noGrp="1"/>
          </p:cNvSpPr>
          <p:nvPr>
            <p:ph type="title"/>
          </p:nvPr>
        </p:nvSpPr>
        <p:spPr>
          <a:prstGeom prst="rect">
            <a:avLst/>
          </a:prstGeom>
        </p:spPr>
        <p:txBody>
          <a:bodyPr/>
          <a:lstStyle/>
          <a:p>
            <a:r>
              <a:t>Area Recommendations</a:t>
            </a:r>
          </a:p>
        </p:txBody>
      </p:sp>
      <p:sp>
        <p:nvSpPr>
          <p:cNvPr id="538" name="Software, Computing, and Cyberinfrastructure…"/>
          <p:cNvSpPr txBox="1">
            <a:spLocks noGrp="1"/>
          </p:cNvSpPr>
          <p:nvPr>
            <p:ph type="body" idx="1"/>
          </p:nvPr>
        </p:nvSpPr>
        <p:spPr>
          <a:xfrm>
            <a:off x="1866900" y="2847726"/>
            <a:ext cx="21005800" cy="9798548"/>
          </a:xfrm>
          <a:prstGeom prst="rect">
            <a:avLst/>
          </a:prstGeom>
        </p:spPr>
        <p:txBody>
          <a:bodyPr anchor="t"/>
          <a:lstStyle/>
          <a:p>
            <a:pPr marL="0" indent="0" defTabSz="792479">
              <a:spcBef>
                <a:spcPts val="0"/>
              </a:spcBef>
              <a:buSzTx/>
              <a:buNone/>
              <a:defRPr sz="2880" b="1"/>
            </a:pPr>
            <a:r>
              <a:t>Software, Computing, and Cyberinfrastructure</a:t>
            </a:r>
          </a:p>
          <a:p>
            <a:pPr marL="0" indent="0" defTabSz="792479">
              <a:spcBef>
                <a:spcPts val="0"/>
              </a:spcBef>
              <a:buSzTx/>
              <a:buNone/>
              <a:defRPr sz="2880" b="1"/>
            </a:pPr>
            <a:endParaRPr/>
          </a:p>
          <a:p>
            <a:pPr marL="533400" indent="-533400" defTabSz="792479">
              <a:spcBef>
                <a:spcPts val="1900"/>
              </a:spcBef>
              <a:buClr>
                <a:srgbClr val="000000"/>
              </a:buClr>
              <a:buSzPct val="100000"/>
              <a:buAutoNum type="arabicPeriod" startAt="16"/>
              <a:defRPr sz="2880"/>
            </a:pPr>
            <a:r>
              <a:t>Resources for national initiatives in </a:t>
            </a:r>
            <a:r>
              <a:rPr b="1">
                <a:solidFill>
                  <a:srgbClr val="0433FF"/>
                </a:solidFill>
              </a:rPr>
              <a:t>AI/ML, quantum, computing, and microprocessors</a:t>
            </a:r>
            <a:r>
              <a:t> should be leveraged and incorporated into research and R&amp;D efforts to maximize the physics reach of the program. </a:t>
            </a:r>
          </a:p>
          <a:p>
            <a:pPr marL="533400" indent="-533400" defTabSz="792479">
              <a:spcBef>
                <a:spcPts val="1900"/>
              </a:spcBef>
              <a:buClr>
                <a:srgbClr val="000000"/>
              </a:buClr>
              <a:buSzPct val="100000"/>
              <a:buAutoNum type="arabicPeriod" startAt="16"/>
              <a:defRPr sz="2880"/>
            </a:pPr>
            <a:r>
              <a:t>Add support for a sustained R&amp;D effort at the level of </a:t>
            </a:r>
            <a:r>
              <a:rPr b="1">
                <a:solidFill>
                  <a:srgbClr val="FF2600"/>
                </a:solidFill>
              </a:rPr>
              <a:t>$9M per year in 2023 dollars to adapt software and computing systems to emerging hardware,</a:t>
            </a:r>
            <a:r>
              <a:t> incorporate other advances in computing technologies, and fund directed efforts to transition those developments into systems used for operations of experiments and facilities. </a:t>
            </a:r>
          </a:p>
          <a:p>
            <a:pPr marL="533400" indent="-533400" defTabSz="792479">
              <a:spcBef>
                <a:spcPts val="1900"/>
              </a:spcBef>
              <a:buClr>
                <a:srgbClr val="000000"/>
              </a:buClr>
              <a:buSzPct val="100000"/>
              <a:buAutoNum type="arabicPeriod" startAt="16"/>
              <a:defRPr sz="2880"/>
            </a:pPr>
            <a:r>
              <a:t>Through targeted investments at the level of </a:t>
            </a:r>
            <a:r>
              <a:rPr b="1">
                <a:solidFill>
                  <a:srgbClr val="0433FF"/>
                </a:solidFill>
              </a:rPr>
              <a:t>$8M per year in 2023 dollars</a:t>
            </a:r>
            <a:r>
              <a:t>, ensure sustained support for key </a:t>
            </a:r>
            <a:r>
              <a:rPr b="1">
                <a:solidFill>
                  <a:srgbClr val="0433FF"/>
                </a:solidFill>
              </a:rPr>
              <a:t>cyberinfrastructure</a:t>
            </a:r>
            <a:r>
              <a:t> components. This includes widely-used software packages, simulation tools, information resources such as the Particle Data Group and INSPIRE, as well as the shared infrastructure for preservation, dissemination, and analysis of the unique data collected by various experiments and surveys in order to realize their full scientific impact. </a:t>
            </a:r>
          </a:p>
          <a:p>
            <a:pPr marL="533400" indent="-533400" defTabSz="792479">
              <a:spcBef>
                <a:spcPts val="1900"/>
              </a:spcBef>
              <a:buClr>
                <a:srgbClr val="000000"/>
              </a:buClr>
              <a:buSzPct val="100000"/>
              <a:buAutoNum type="arabicPeriod" startAt="16"/>
              <a:defRPr sz="2880"/>
            </a:pPr>
            <a:r>
              <a:rPr b="1">
                <a:solidFill>
                  <a:srgbClr val="FF2600"/>
                </a:solidFill>
              </a:rPr>
              <a:t>Research software engineers and other professionals at universities and labs</a:t>
            </a:r>
            <a:r>
              <a:t> are key to realizing the vision of the field and are critical for maintaining a technologically advanced workforce. We recommend that the funding agencies embrace these roles as a critical component of the workforce when investing in software, computing, and cyberinfrastructure.</a:t>
            </a:r>
          </a:p>
          <a:p>
            <a:pPr marL="0" indent="0" defTabSz="792479">
              <a:spcBef>
                <a:spcPts val="0"/>
              </a:spcBef>
              <a:buSzTx/>
              <a:buNone/>
              <a:defRPr sz="2880" b="1"/>
            </a:pPr>
            <a:r>
              <a:t>Sustainability</a:t>
            </a:r>
          </a:p>
          <a:p>
            <a:pPr marL="0" indent="0" defTabSz="792479">
              <a:spcBef>
                <a:spcPts val="0"/>
              </a:spcBef>
              <a:buSzTx/>
              <a:buNone/>
              <a:defRPr sz="2880" b="1"/>
            </a:pPr>
            <a:endParaRPr/>
          </a:p>
          <a:p>
            <a:pPr marL="533400" indent="-533400" defTabSz="792479">
              <a:spcBef>
                <a:spcPts val="1900"/>
              </a:spcBef>
              <a:buClr>
                <a:srgbClr val="000000"/>
              </a:buClr>
              <a:buSzPct val="100000"/>
              <a:buAutoNum type="arabicPeriod" startAt="20"/>
              <a:defRPr sz="2880"/>
            </a:pPr>
            <a:r>
              <a:t>HEPAP, potentially in collaboration with international partners, should conduct a dedicated study aiming at </a:t>
            </a:r>
            <a:r>
              <a:rPr b="1">
                <a:solidFill>
                  <a:srgbClr val="0433FF"/>
                </a:solidFill>
              </a:rPr>
              <a:t>developing a sustainability strategy for particle physics.</a:t>
            </a:r>
            <a:endParaRPr sz="1152" b="1">
              <a:solidFill>
                <a:srgbClr val="0433FF"/>
              </a:solidFill>
              <a:latin typeface="Times Roman"/>
              <a:ea typeface="Times Roman"/>
              <a:cs typeface="Times Roman"/>
              <a:sym typeface="Times Roman"/>
            </a:endParaRPr>
          </a:p>
          <a:p>
            <a:pPr marL="533400" indent="-533400" defTabSz="792479">
              <a:spcBef>
                <a:spcPts val="0"/>
              </a:spcBef>
              <a:buSzPct val="100000"/>
              <a:buAutoNum type="arabicPeriod" startAt="20"/>
              <a:defRPr sz="2880">
                <a:latin typeface="+mn-lt"/>
                <a:ea typeface="+mn-ea"/>
                <a:cs typeface="+mn-cs"/>
                <a:sym typeface="Helvetica Neue Medium"/>
              </a:defRPr>
            </a:pPr>
            <a:endParaRPr sz="1152">
              <a:latin typeface="Times Roman"/>
              <a:ea typeface="Times Roman"/>
              <a:cs typeface="Times Roman"/>
              <a:sym typeface="Times Roman"/>
            </a:endParaRPr>
          </a:p>
          <a:p>
            <a:pPr marL="0" indent="0" defTabSz="438911">
              <a:spcBef>
                <a:spcPts val="0"/>
              </a:spcBef>
              <a:buSzTx/>
              <a:buNone/>
              <a:defRPr sz="1152">
                <a:latin typeface="Times Roman"/>
                <a:ea typeface="Times Roman"/>
                <a:cs typeface="Times Roman"/>
                <a:sym typeface="Times Roman"/>
              </a:defRPr>
            </a:pPr>
            <a:endParaRPr sz="1152">
              <a:latin typeface="Times Roman"/>
              <a:ea typeface="Times Roman"/>
              <a:cs typeface="Times Roman"/>
              <a:sym typeface="Times Roman"/>
            </a:endParaRPr>
          </a:p>
        </p:txBody>
      </p:sp>
      <p:sp>
        <p:nvSpPr>
          <p:cNvPr id="5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Tree>
    <p:extLst>
      <p:ext uri="{BB962C8B-B14F-4D97-AF65-F5344CB8AC3E}">
        <p14:creationId xmlns:p14="http://schemas.microsoft.com/office/powerpoint/2010/main" val="377798444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D97CF-1B92-E2FE-422E-F7D5E190FEBB}"/>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10500517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Image" descr="Image"/>
          <p:cNvPicPr>
            <a:picLocks noChangeAspect="1"/>
          </p:cNvPicPr>
          <p:nvPr/>
        </p:nvPicPr>
        <p:blipFill>
          <a:blip r:embed="rId2"/>
          <a:srcRect l="6246" t="43568" r="3866" b="99"/>
          <a:stretch>
            <a:fillRect/>
          </a:stretch>
        </p:blipFill>
        <p:spPr>
          <a:xfrm>
            <a:off x="3484958" y="535582"/>
            <a:ext cx="17783547" cy="14422837"/>
          </a:xfrm>
          <a:prstGeom prst="rect">
            <a:avLst/>
          </a:prstGeom>
          <a:ln w="12700">
            <a:miter lim="400000"/>
          </a:ln>
        </p:spPr>
      </p:pic>
      <p:sp>
        <p:nvSpPr>
          <p:cNvPr id="522" name="Not in the Report"/>
          <p:cNvSpPr txBox="1"/>
          <p:nvPr/>
        </p:nvSpPr>
        <p:spPr>
          <a:xfrm>
            <a:off x="9877911" y="2028693"/>
            <a:ext cx="5404067" cy="87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100"/>
            </a:lvl1pPr>
          </a:lstStyle>
          <a:p>
            <a:r>
              <a:t>Not in the Report</a:t>
            </a:r>
          </a:p>
        </p:txBody>
      </p:sp>
      <p:sp>
        <p:nvSpPr>
          <p:cNvPr id="52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Tree>
    <p:extLst>
      <p:ext uri="{BB962C8B-B14F-4D97-AF65-F5344CB8AC3E}">
        <p14:creationId xmlns:p14="http://schemas.microsoft.com/office/powerpoint/2010/main" val="401501632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Acknowledgements"/>
          <p:cNvSpPr txBox="1">
            <a:spLocks noGrp="1"/>
          </p:cNvSpPr>
          <p:nvPr>
            <p:ph type="title"/>
          </p:nvPr>
        </p:nvSpPr>
        <p:spPr>
          <a:prstGeom prst="rect">
            <a:avLst/>
          </a:prstGeom>
        </p:spPr>
        <p:txBody>
          <a:bodyPr/>
          <a:lstStyle/>
          <a:p>
            <a:r>
              <a:t>Acknowledgements</a:t>
            </a:r>
          </a:p>
        </p:txBody>
      </p:sp>
      <p:sp>
        <p:nvSpPr>
          <p:cNvPr id="542" name="We thank members of the cost subcommittee for their timely and hard work, in particular its chair, Jay Marx. We also thank all the national laboratories that made their staff available for this important task. We thank people at funding agencies for prov"/>
          <p:cNvSpPr txBox="1">
            <a:spLocks noGrp="1"/>
          </p:cNvSpPr>
          <p:nvPr>
            <p:ph type="body" idx="1"/>
          </p:nvPr>
        </p:nvSpPr>
        <p:spPr>
          <a:xfrm>
            <a:off x="1689100" y="2641600"/>
            <a:ext cx="22486744" cy="9804400"/>
          </a:xfrm>
          <a:prstGeom prst="rect">
            <a:avLst/>
          </a:prstGeom>
        </p:spPr>
        <p:txBody>
          <a:bodyPr>
            <a:normAutofit fontScale="92500" lnSpcReduction="10000"/>
          </a:bodyPr>
          <a:lstStyle/>
          <a:p>
            <a:pPr marL="0" indent="0" defTabSz="693419">
              <a:spcBef>
                <a:spcPts val="0"/>
              </a:spcBef>
              <a:buSzTx/>
              <a:buNone/>
              <a:defRPr sz="4032"/>
            </a:pPr>
            <a:r>
              <a:rPr lang="en-US" sz="4000" dirty="0"/>
              <a:t>Special thanks are due to:</a:t>
            </a:r>
          </a:p>
          <a:p>
            <a:pPr defTabSz="693419">
              <a:spcBef>
                <a:spcPts val="0"/>
              </a:spcBef>
              <a:buSzTx/>
              <a:defRPr sz="4032"/>
            </a:pPr>
            <a:r>
              <a:rPr lang="en-US" sz="4000" dirty="0"/>
              <a:t>The m</a:t>
            </a:r>
            <a:r>
              <a:rPr sz="4000" dirty="0"/>
              <a:t>embers of the cost subcommittee for their timely and hard work, in particular its chair, Jay Marx. </a:t>
            </a:r>
            <a:endParaRPr lang="en-US" sz="4000" dirty="0"/>
          </a:p>
          <a:p>
            <a:pPr defTabSz="693419">
              <a:spcBef>
                <a:spcPts val="0"/>
              </a:spcBef>
              <a:buSzTx/>
              <a:defRPr sz="4032"/>
            </a:pPr>
            <a:r>
              <a:rPr lang="en-US" sz="4000" dirty="0"/>
              <a:t>A</a:t>
            </a:r>
            <a:r>
              <a:rPr sz="4000" dirty="0"/>
              <a:t>ll the national laboratories that made their staff available for this important task.</a:t>
            </a:r>
            <a:endParaRPr lang="en-US" sz="4000" dirty="0"/>
          </a:p>
          <a:p>
            <a:pPr defTabSz="693419">
              <a:spcBef>
                <a:spcPts val="0"/>
              </a:spcBef>
              <a:buSzTx/>
              <a:defRPr sz="4032"/>
            </a:pPr>
            <a:r>
              <a:rPr lang="en-US" sz="4000" dirty="0"/>
              <a:t>The </a:t>
            </a:r>
            <a:r>
              <a:rPr sz="4000" dirty="0"/>
              <a:t>people at funding agencies for providing us all necessary information and support throughout the process. </a:t>
            </a:r>
            <a:endParaRPr lang="en-US" sz="4000" dirty="0"/>
          </a:p>
          <a:p>
            <a:pPr defTabSz="693419">
              <a:spcBef>
                <a:spcPts val="0"/>
              </a:spcBef>
              <a:buSzTx/>
              <a:defRPr sz="4032"/>
            </a:pPr>
            <a:r>
              <a:rPr lang="en-US" sz="4000" dirty="0"/>
              <a:t>O</a:t>
            </a:r>
            <a:r>
              <a:rPr sz="4000" dirty="0"/>
              <a:t>ur peer reviewers for giving us constructive feedback under a tight deadline. </a:t>
            </a:r>
            <a:endParaRPr lang="en-US" sz="4000" dirty="0"/>
          </a:p>
          <a:p>
            <a:pPr defTabSz="693419">
              <a:spcBef>
                <a:spcPts val="0"/>
              </a:spcBef>
              <a:buSzTx/>
              <a:defRPr sz="4032"/>
            </a:pPr>
            <a:r>
              <a:rPr sz="4000" dirty="0"/>
              <a:t>Lawrence Berkeley National Laboratory, Fermilab, Argonne National Laboratory, Brookhaven National Laboratory, SLAC National Laboratory, Virginia Tech University, and University of Texas Austin for hosting the town halls. </a:t>
            </a:r>
            <a:endParaRPr lang="en-US" sz="4000" dirty="0"/>
          </a:p>
          <a:p>
            <a:pPr defTabSz="693419">
              <a:spcBef>
                <a:spcPts val="0"/>
              </a:spcBef>
              <a:buSzTx/>
              <a:defRPr sz="4032"/>
            </a:pPr>
            <a:r>
              <a:rPr sz="4000" dirty="0"/>
              <a:t>James Dawson and Marty Hanna for professional editing. </a:t>
            </a:r>
            <a:endParaRPr lang="en-US" sz="4000" dirty="0"/>
          </a:p>
          <a:p>
            <a:pPr defTabSz="693419">
              <a:spcBef>
                <a:spcPts val="0"/>
              </a:spcBef>
              <a:buSzTx/>
              <a:defRPr sz="4032"/>
            </a:pPr>
            <a:r>
              <a:rPr sz="4000" dirty="0"/>
              <a:t>Michael Branigan, Brad Nagle, Olena </a:t>
            </a:r>
            <a:r>
              <a:rPr sz="4000" dirty="0" err="1"/>
              <a:t>Shmahalo</a:t>
            </a:r>
            <a:r>
              <a:rPr sz="4000" dirty="0"/>
              <a:t> and Abigail Malate for providing beautiful graphics and layout.</a:t>
            </a:r>
            <a:endParaRPr lang="en-US" sz="4000" dirty="0"/>
          </a:p>
          <a:p>
            <a:pPr defTabSz="693419">
              <a:spcBef>
                <a:spcPts val="0"/>
              </a:spcBef>
              <a:buSzTx/>
              <a:defRPr sz="4032"/>
            </a:pPr>
            <a:r>
              <a:rPr lang="en-US" sz="4000" dirty="0"/>
              <a:t>T</a:t>
            </a:r>
            <a:r>
              <a:rPr sz="4000" dirty="0"/>
              <a:t>he Yale Physics Department for supporting the development of the website. </a:t>
            </a:r>
            <a:endParaRPr lang="en-US" sz="4000" dirty="0"/>
          </a:p>
          <a:p>
            <a:pPr defTabSz="693419">
              <a:spcBef>
                <a:spcPts val="0"/>
              </a:spcBef>
              <a:buSzTx/>
              <a:defRPr sz="4032"/>
            </a:pPr>
            <a:r>
              <a:rPr sz="4000" dirty="0"/>
              <a:t>Kerri </a:t>
            </a:r>
            <a:r>
              <a:rPr sz="4000" dirty="0" err="1"/>
              <a:t>Fomby</a:t>
            </a:r>
            <a:r>
              <a:rPr sz="4000" dirty="0"/>
              <a:t>, Jody Crisp, and Taylor Pitchford at ORISE and Stephany Tone at LBNL for logistical support. </a:t>
            </a:r>
            <a:endParaRPr lang="en-US" sz="4000" dirty="0"/>
          </a:p>
          <a:p>
            <a:pPr defTabSz="693419">
              <a:spcBef>
                <a:spcPts val="0"/>
              </a:spcBef>
              <a:buSzTx/>
              <a:defRPr sz="4032"/>
            </a:pPr>
            <a:r>
              <a:rPr lang="en-US" sz="4000" dirty="0"/>
              <a:t>O</a:t>
            </a:r>
            <a:r>
              <a:rPr sz="4000" dirty="0"/>
              <a:t>ur families for supporting us during this year-long process. </a:t>
            </a:r>
            <a:endParaRPr lang="en-US" sz="4000" dirty="0"/>
          </a:p>
          <a:p>
            <a:pPr marL="0" indent="0" defTabSz="693419">
              <a:spcBef>
                <a:spcPts val="0"/>
              </a:spcBef>
              <a:buSzTx/>
              <a:buNone/>
              <a:defRPr sz="4032"/>
            </a:pPr>
            <a:endParaRPr lang="en-US" sz="4000" dirty="0"/>
          </a:p>
          <a:p>
            <a:pPr marL="0" indent="0" defTabSz="693419">
              <a:spcBef>
                <a:spcPts val="0"/>
              </a:spcBef>
              <a:buSzTx/>
              <a:buNone/>
              <a:defRPr sz="4032"/>
            </a:pPr>
            <a:r>
              <a:rPr sz="4000" dirty="0"/>
              <a:t>And most importantly, </a:t>
            </a:r>
            <a:r>
              <a:rPr sz="4000" b="1" dirty="0">
                <a:solidFill>
                  <a:srgbClr val="FF2600"/>
                </a:solidFill>
              </a:rPr>
              <a:t>we thank APS/DPF for organizing the Snowmass Community Study, and all members of our community for their bold and creative vision as well as their input to the process</a:t>
            </a:r>
            <a:r>
              <a:rPr b="1" dirty="0">
                <a:solidFill>
                  <a:srgbClr val="FF2600"/>
                </a:solidFill>
              </a:rPr>
              <a:t>.</a:t>
            </a:r>
          </a:p>
        </p:txBody>
      </p:sp>
      <p:sp>
        <p:nvSpPr>
          <p:cNvPr id="5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44</a:t>
            </a:fld>
            <a:endParaRPr/>
          </a:p>
        </p:txBody>
      </p:sp>
    </p:spTree>
    <p:extLst>
      <p:ext uri="{BB962C8B-B14F-4D97-AF65-F5344CB8AC3E}">
        <p14:creationId xmlns:p14="http://schemas.microsoft.com/office/powerpoint/2010/main" val="159901341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 name="rejected 300dpi 24inx18in.png" descr="rejected 300dpi 24inx18in.png"/>
          <p:cNvPicPr>
            <a:picLocks noChangeAspect="1"/>
          </p:cNvPicPr>
          <p:nvPr/>
        </p:nvPicPr>
        <p:blipFill>
          <a:blip r:embed="rId2"/>
          <a:stretch>
            <a:fillRect/>
          </a:stretch>
        </p:blipFill>
        <p:spPr>
          <a:xfrm>
            <a:off x="3048000" y="0"/>
            <a:ext cx="18288000" cy="13716000"/>
          </a:xfrm>
          <a:prstGeom prst="rect">
            <a:avLst/>
          </a:prstGeom>
          <a:ln w="12700">
            <a:miter lim="400000"/>
          </a:ln>
        </p:spPr>
      </p:pic>
      <p:sp>
        <p:nvSpPr>
          <p:cNvPr id="551" name="Credit:…"/>
          <p:cNvSpPr txBox="1"/>
          <p:nvPr/>
        </p:nvSpPr>
        <p:spPr>
          <a:xfrm>
            <a:off x="21691091" y="10273475"/>
            <a:ext cx="2033017" cy="150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defRPr>
            </a:pPr>
            <a:r>
              <a:t>Credit:</a:t>
            </a:r>
          </a:p>
          <a:p>
            <a:pPr>
              <a:defRPr>
                <a:solidFill>
                  <a:srgbClr val="FFFFFF"/>
                </a:solidFill>
              </a:defRPr>
            </a:pPr>
            <a:r>
              <a:t>Yurie</a:t>
            </a:r>
          </a:p>
          <a:p>
            <a:pPr>
              <a:defRPr>
                <a:solidFill>
                  <a:srgbClr val="FFFFFF"/>
                </a:solidFill>
              </a:defRPr>
            </a:pPr>
            <a:r>
              <a:t>Murayama</a:t>
            </a:r>
          </a:p>
        </p:txBody>
      </p:sp>
      <p:sp>
        <p:nvSpPr>
          <p:cNvPr id="5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a:p>
        </p:txBody>
      </p:sp>
    </p:spTree>
    <p:extLst>
      <p:ext uri="{BB962C8B-B14F-4D97-AF65-F5344CB8AC3E}">
        <p14:creationId xmlns:p14="http://schemas.microsoft.com/office/powerpoint/2010/main" val="3528479257"/>
      </p:ext>
    </p:extLst>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Double-click to edit"/>
          <p:cNvSpPr txBox="1">
            <a:spLocks noGrp="1"/>
          </p:cNvSpPr>
          <p:nvPr>
            <p:ph type="title"/>
          </p:nvPr>
        </p:nvSpPr>
        <p:spPr>
          <a:prstGeom prst="rect">
            <a:avLst/>
          </a:prstGeom>
        </p:spPr>
        <p:txBody>
          <a:bodyPr/>
          <a:lstStyle/>
          <a:p>
            <a:endParaRPr/>
          </a:p>
        </p:txBody>
      </p:sp>
      <p:pic>
        <p:nvPicPr>
          <p:cNvPr id="322" name="23-0035-01.hr.jpg" descr="23-0035-01.hr.jpg"/>
          <p:cNvPicPr>
            <a:picLocks noChangeAspect="1"/>
          </p:cNvPicPr>
          <p:nvPr/>
        </p:nvPicPr>
        <p:blipFill>
          <a:blip r:embed="rId2"/>
          <a:stretch>
            <a:fillRect/>
          </a:stretch>
        </p:blipFill>
        <p:spPr>
          <a:xfrm>
            <a:off x="-1" y="-618558"/>
            <a:ext cx="24384001" cy="14953116"/>
          </a:xfrm>
          <a:prstGeom prst="rect">
            <a:avLst/>
          </a:prstGeom>
          <a:ln w="12700">
            <a:miter lim="400000"/>
          </a:ln>
        </p:spPr>
      </p:pic>
      <p:sp>
        <p:nvSpPr>
          <p:cNvPr id="323" name="P5 town hall at FNAL"/>
          <p:cNvSpPr txBox="1"/>
          <p:nvPr/>
        </p:nvSpPr>
        <p:spPr>
          <a:xfrm>
            <a:off x="18965418" y="12300711"/>
            <a:ext cx="4893565"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0"/>
            </a:lvl1pPr>
          </a:lstStyle>
          <a:p>
            <a:r>
              <a:t>P5 town hall at FNAL</a:t>
            </a:r>
          </a:p>
        </p:txBody>
      </p:sp>
      <p:sp>
        <p:nvSpPr>
          <p:cNvPr id="32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Tree>
    <p:extLst>
      <p:ext uri="{BB962C8B-B14F-4D97-AF65-F5344CB8AC3E}">
        <p14:creationId xmlns:p14="http://schemas.microsoft.com/office/powerpoint/2010/main" val="21830209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58BC6-97D0-4863-161B-C374844AF51C}"/>
              </a:ext>
            </a:extLst>
          </p:cNvPr>
          <p:cNvSpPr>
            <a:spLocks noGrp="1"/>
          </p:cNvSpPr>
          <p:nvPr>
            <p:ph type="title"/>
          </p:nvPr>
        </p:nvSpPr>
        <p:spPr/>
        <p:txBody>
          <a:bodyPr>
            <a:normAutofit/>
          </a:bodyPr>
          <a:lstStyle/>
          <a:p>
            <a:r>
              <a:rPr lang="en-US" sz="8800" dirty="0"/>
              <a:t>A Brief Overview of the Process</a:t>
            </a:r>
          </a:p>
        </p:txBody>
      </p:sp>
      <p:sp>
        <p:nvSpPr>
          <p:cNvPr id="3" name="Text Placeholder 2">
            <a:extLst>
              <a:ext uri="{FF2B5EF4-FFF2-40B4-BE49-F238E27FC236}">
                <a16:creationId xmlns:a16="http://schemas.microsoft.com/office/drawing/2014/main" id="{BB0EEDF7-8CD8-9978-C6D2-4631A018689E}"/>
              </a:ext>
            </a:extLst>
          </p:cNvPr>
          <p:cNvSpPr>
            <a:spLocks noGrp="1"/>
          </p:cNvSpPr>
          <p:nvPr>
            <p:ph type="body" idx="1"/>
          </p:nvPr>
        </p:nvSpPr>
        <p:spPr>
          <a:xfrm>
            <a:off x="663190" y="3194204"/>
            <a:ext cx="21005800" cy="9296400"/>
          </a:xfrm>
        </p:spPr>
        <p:txBody>
          <a:bodyPr anchor="t">
            <a:normAutofit/>
          </a:bodyPr>
          <a:lstStyle/>
          <a:p>
            <a:pPr>
              <a:spcBef>
                <a:spcPts val="0"/>
              </a:spcBef>
            </a:pPr>
            <a:r>
              <a:rPr lang="en-US" sz="5400" dirty="0"/>
              <a:t>Proposed efforts far exceeded the </a:t>
            </a:r>
            <a:br>
              <a:rPr lang="en-US" sz="5400" dirty="0"/>
            </a:br>
            <a:r>
              <a:rPr lang="en-US" sz="5400" dirty="0"/>
              <a:t>plausible budget scenarios </a:t>
            </a:r>
          </a:p>
          <a:p>
            <a:pPr marL="0" indent="0">
              <a:spcBef>
                <a:spcPts val="0"/>
              </a:spcBef>
              <a:buNone/>
            </a:pPr>
            <a:endParaRPr lang="en-US" sz="5400" dirty="0"/>
          </a:p>
          <a:p>
            <a:pPr marL="0" indent="0">
              <a:spcBef>
                <a:spcPts val="0"/>
              </a:spcBef>
              <a:buNone/>
            </a:pPr>
            <a:endParaRPr lang="en-US" sz="5400" dirty="0"/>
          </a:p>
          <a:p>
            <a:pPr marL="0" indent="0">
              <a:spcBef>
                <a:spcPts val="0"/>
              </a:spcBef>
              <a:buNone/>
            </a:pPr>
            <a:endParaRPr lang="en-US" sz="5400" dirty="0"/>
          </a:p>
          <a:p>
            <a:pPr>
              <a:spcBef>
                <a:spcPts val="0"/>
              </a:spcBef>
            </a:pPr>
            <a:r>
              <a:rPr lang="en-US" sz="5400" dirty="0"/>
              <a:t>Critical to carefully evaluate project costs</a:t>
            </a:r>
          </a:p>
          <a:p>
            <a:pPr lvl="1">
              <a:spcBef>
                <a:spcPts val="0"/>
              </a:spcBef>
            </a:pPr>
            <a:r>
              <a:rPr lang="en-US" sz="5400" dirty="0"/>
              <a:t>Concerns about potential cost growth</a:t>
            </a:r>
          </a:p>
          <a:p>
            <a:pPr lvl="1">
              <a:spcBef>
                <a:spcPts val="0"/>
              </a:spcBef>
            </a:pPr>
            <a:r>
              <a:rPr lang="en-US" sz="5400" dirty="0"/>
              <a:t>Sub-committee on Costs, Risks &amp; Schedule</a:t>
            </a:r>
          </a:p>
          <a:p>
            <a:pPr lvl="1">
              <a:spcBef>
                <a:spcPts val="0"/>
              </a:spcBef>
            </a:pPr>
            <a:r>
              <a:rPr lang="en-US" sz="5400" dirty="0"/>
              <a:t>Chaired by Jay Marx</a:t>
            </a:r>
          </a:p>
        </p:txBody>
      </p:sp>
      <p:pic>
        <p:nvPicPr>
          <p:cNvPr id="5" name="Picture 4">
            <a:extLst>
              <a:ext uri="{FF2B5EF4-FFF2-40B4-BE49-F238E27FC236}">
                <a16:creationId xmlns:a16="http://schemas.microsoft.com/office/drawing/2014/main" id="{08A46CA8-721F-A224-0C45-53C27002BF6D}"/>
              </a:ext>
            </a:extLst>
          </p:cNvPr>
          <p:cNvPicPr>
            <a:picLocks noChangeAspect="1"/>
          </p:cNvPicPr>
          <p:nvPr/>
        </p:nvPicPr>
        <p:blipFill rotWithShape="1">
          <a:blip r:embed="rId2">
            <a:extLst>
              <a:ext uri="{28A0092B-C50C-407E-A947-70E740481C1C}">
                <a14:useLocalDpi xmlns:a14="http://schemas.microsoft.com/office/drawing/2010/main" val="0"/>
              </a:ext>
            </a:extLst>
          </a:blip>
          <a:srcRect l="4544" t="14782" b="15036"/>
          <a:stretch/>
        </p:blipFill>
        <p:spPr>
          <a:xfrm>
            <a:off x="15522498" y="2641600"/>
            <a:ext cx="8400585" cy="4772677"/>
          </a:xfrm>
          <a:prstGeom prst="rect">
            <a:avLst/>
          </a:prstGeom>
          <a:ln>
            <a:solidFill>
              <a:schemeClr val="accent1">
                <a:lumMod val="50000"/>
              </a:schemeClr>
            </a:solidFill>
          </a:ln>
        </p:spPr>
      </p:pic>
      <p:pic>
        <p:nvPicPr>
          <p:cNvPr id="7" name="Picture 6">
            <a:extLst>
              <a:ext uri="{FF2B5EF4-FFF2-40B4-BE49-F238E27FC236}">
                <a16:creationId xmlns:a16="http://schemas.microsoft.com/office/drawing/2014/main" id="{85ADAF96-8D10-6208-3884-52A81C6044D7}"/>
              </a:ext>
            </a:extLst>
          </p:cNvPr>
          <p:cNvPicPr>
            <a:picLocks noChangeAspect="1"/>
          </p:cNvPicPr>
          <p:nvPr/>
        </p:nvPicPr>
        <p:blipFill rotWithShape="1">
          <a:blip r:embed="rId3">
            <a:extLst>
              <a:ext uri="{28A0092B-C50C-407E-A947-70E740481C1C}">
                <a14:useLocalDpi xmlns:a14="http://schemas.microsoft.com/office/drawing/2010/main" val="0"/>
              </a:ext>
            </a:extLst>
          </a:blip>
          <a:srcRect l="3157" t="12577" b="17219"/>
          <a:stretch/>
        </p:blipFill>
        <p:spPr>
          <a:xfrm>
            <a:off x="15409505" y="8274204"/>
            <a:ext cx="8513577" cy="4769003"/>
          </a:xfrm>
          <a:prstGeom prst="rect">
            <a:avLst/>
          </a:prstGeom>
          <a:ln>
            <a:solidFill>
              <a:schemeClr val="accent1">
                <a:lumMod val="50000"/>
              </a:schemeClr>
            </a:solidFill>
          </a:ln>
        </p:spPr>
      </p:pic>
    </p:spTree>
    <p:extLst>
      <p:ext uri="{BB962C8B-B14F-4D97-AF65-F5344CB8AC3E}">
        <p14:creationId xmlns:p14="http://schemas.microsoft.com/office/powerpoint/2010/main" val="14707606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2109CAD-0862-58B9-77BB-E8252208B23A}"/>
              </a:ext>
            </a:extLst>
          </p:cNvPr>
          <p:cNvSpPr>
            <a:spLocks noGrp="1"/>
          </p:cNvSpPr>
          <p:nvPr>
            <p:ph sz="quarter" idx="12"/>
          </p:nvPr>
        </p:nvSpPr>
        <p:spPr/>
        <p:txBody>
          <a:bodyPr/>
          <a:lstStyle/>
          <a:p>
            <a:r>
              <a:rPr lang="en-US" sz="6000" dirty="0"/>
              <a:t>US Budget Cycle:  </a:t>
            </a:r>
          </a:p>
          <a:p>
            <a:pPr lvl="1"/>
            <a:r>
              <a:rPr lang="en-US" sz="4800" dirty="0"/>
              <a:t>3-year process</a:t>
            </a:r>
          </a:p>
          <a:p>
            <a:pPr lvl="1"/>
            <a:r>
              <a:rPr lang="en-US" sz="4800" dirty="0"/>
              <a:t>Will need until roughly FY26 to fully implement changes</a:t>
            </a:r>
          </a:p>
          <a:p>
            <a:r>
              <a:rPr lang="en-US" sz="6000" dirty="0"/>
              <a:t>Present budget </a:t>
            </a:r>
          </a:p>
          <a:p>
            <a:pPr lvl="1"/>
            <a:r>
              <a:rPr lang="en-US" sz="4800" dirty="0"/>
              <a:t>Authorization in the CHIPS &amp; Science Act has </a:t>
            </a:r>
            <a:r>
              <a:rPr lang="en-US" sz="4800" b="1" i="1" u="sng" dirty="0"/>
              <a:t>not</a:t>
            </a:r>
            <a:r>
              <a:rPr lang="en-US" sz="4800" b="1" i="1" dirty="0"/>
              <a:t> </a:t>
            </a:r>
            <a:r>
              <a:rPr lang="en-US" sz="4800" dirty="0"/>
              <a:t>resulted in corresponding budget </a:t>
            </a:r>
            <a:r>
              <a:rPr lang="en-US" sz="4800" b="1" i="1" u="sng" dirty="0"/>
              <a:t>appropriations!</a:t>
            </a:r>
          </a:p>
          <a:p>
            <a:pPr lvl="1"/>
            <a:r>
              <a:rPr lang="en-US" sz="4800" i="1" dirty="0"/>
              <a:t>Significant constraints and likely more limited ramp-up of new initiatives</a:t>
            </a:r>
          </a:p>
          <a:p>
            <a:r>
              <a:rPr lang="en-US" sz="6000" dirty="0"/>
              <a:t>DOE Planning</a:t>
            </a:r>
          </a:p>
          <a:p>
            <a:pPr lvl="1"/>
            <a:r>
              <a:rPr lang="en-US" sz="4800" dirty="0"/>
              <a:t>DOE-HEP internal planning process is now underway</a:t>
            </a:r>
          </a:p>
          <a:p>
            <a:pPr lvl="1"/>
            <a:r>
              <a:rPr lang="en-US" sz="4800" i="1" dirty="0"/>
              <a:t>Updates to plans expected later in the year</a:t>
            </a:r>
          </a:p>
        </p:txBody>
      </p:sp>
      <p:sp>
        <p:nvSpPr>
          <p:cNvPr id="2" name="Title 1">
            <a:extLst>
              <a:ext uri="{FF2B5EF4-FFF2-40B4-BE49-F238E27FC236}">
                <a16:creationId xmlns:a16="http://schemas.microsoft.com/office/drawing/2014/main" id="{2ECF2E85-5052-822E-94C9-C6569F4010B0}"/>
              </a:ext>
            </a:extLst>
          </p:cNvPr>
          <p:cNvSpPr>
            <a:spLocks noGrp="1"/>
          </p:cNvSpPr>
          <p:nvPr>
            <p:ph type="title"/>
          </p:nvPr>
        </p:nvSpPr>
        <p:spPr>
          <a:xfrm>
            <a:off x="3454400" y="550333"/>
            <a:ext cx="15382240" cy="2286000"/>
          </a:xfrm>
        </p:spPr>
        <p:txBody>
          <a:bodyPr/>
          <a:lstStyle/>
          <a:p>
            <a:r>
              <a:rPr lang="en-US" sz="11500" dirty="0"/>
              <a:t>Some Context</a:t>
            </a:r>
          </a:p>
        </p:txBody>
      </p:sp>
    </p:spTree>
    <p:extLst>
      <p:ext uri="{BB962C8B-B14F-4D97-AF65-F5344CB8AC3E}">
        <p14:creationId xmlns:p14="http://schemas.microsoft.com/office/powerpoint/2010/main" val="1935395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planets and stars&#10;&#10;Description automatically generated">
            <a:extLst>
              <a:ext uri="{FF2B5EF4-FFF2-40B4-BE49-F238E27FC236}">
                <a16:creationId xmlns:a16="http://schemas.microsoft.com/office/drawing/2014/main" id="{945D9AB2-FB55-4913-E587-8C012818E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87" y="656305"/>
            <a:ext cx="23671748" cy="12322277"/>
          </a:xfrm>
          <a:prstGeom prst="rect">
            <a:avLst/>
          </a:prstGeom>
        </p:spPr>
      </p:pic>
      <p:sp>
        <p:nvSpPr>
          <p:cNvPr id="5" name="Slide Number Placeholder 4">
            <a:extLst>
              <a:ext uri="{FF2B5EF4-FFF2-40B4-BE49-F238E27FC236}">
                <a16:creationId xmlns:a16="http://schemas.microsoft.com/office/drawing/2014/main" id="{C37ECFB0-5F01-BEC3-7017-852F71294F96}"/>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4" name="Rectangle 3">
            <a:extLst>
              <a:ext uri="{FF2B5EF4-FFF2-40B4-BE49-F238E27FC236}">
                <a16:creationId xmlns:a16="http://schemas.microsoft.com/office/drawing/2014/main" id="{244F0399-7966-CA7F-7F0F-BB2DD3100B0A}"/>
              </a:ext>
            </a:extLst>
          </p:cNvPr>
          <p:cNvSpPr/>
          <p:nvPr/>
        </p:nvSpPr>
        <p:spPr>
          <a:xfrm>
            <a:off x="8250218" y="10270786"/>
            <a:ext cx="6278582" cy="1201545"/>
          </a:xfrm>
          <a:prstGeom prst="rect">
            <a:avLst/>
          </a:prstGeom>
          <a:solidFill>
            <a:schemeClr val="accent1">
              <a:lumMod val="60000"/>
              <a:lumOff val="40000"/>
              <a:alpha val="3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a:extLst>
              <a:ext uri="{FF2B5EF4-FFF2-40B4-BE49-F238E27FC236}">
                <a16:creationId xmlns:a16="http://schemas.microsoft.com/office/drawing/2014/main" id="{55870EB1-25CB-9D95-D168-806227C9CB79}"/>
              </a:ext>
            </a:extLst>
          </p:cNvPr>
          <p:cNvSpPr/>
          <p:nvPr/>
        </p:nvSpPr>
        <p:spPr>
          <a:xfrm>
            <a:off x="8233283" y="11642389"/>
            <a:ext cx="6278582" cy="1201545"/>
          </a:xfrm>
          <a:prstGeom prst="rect">
            <a:avLst/>
          </a:prstGeom>
          <a:solidFill>
            <a:schemeClr val="accent1">
              <a:lumMod val="60000"/>
              <a:lumOff val="40000"/>
              <a:alpha val="3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a:extLst>
              <a:ext uri="{FF2B5EF4-FFF2-40B4-BE49-F238E27FC236}">
                <a16:creationId xmlns:a16="http://schemas.microsoft.com/office/drawing/2014/main" id="{E5D2BF23-0656-1A4A-EB14-414127E5F975}"/>
              </a:ext>
            </a:extLst>
          </p:cNvPr>
          <p:cNvSpPr/>
          <p:nvPr/>
        </p:nvSpPr>
        <p:spPr>
          <a:xfrm>
            <a:off x="15362218" y="10339243"/>
            <a:ext cx="6278582" cy="1201545"/>
          </a:xfrm>
          <a:prstGeom prst="rect">
            <a:avLst/>
          </a:prstGeom>
          <a:solidFill>
            <a:schemeClr val="accent1">
              <a:lumMod val="60000"/>
              <a:lumOff val="40000"/>
              <a:alpha val="3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79A88E5A-9313-C902-4154-7C91D8818D24}"/>
              </a:ext>
            </a:extLst>
          </p:cNvPr>
          <p:cNvSpPr/>
          <p:nvPr/>
        </p:nvSpPr>
        <p:spPr>
          <a:xfrm>
            <a:off x="156077" y="11693188"/>
            <a:ext cx="6278582" cy="1201545"/>
          </a:xfrm>
          <a:prstGeom prst="rect">
            <a:avLst/>
          </a:prstGeom>
          <a:solidFill>
            <a:schemeClr val="accent1">
              <a:lumMod val="60000"/>
              <a:lumOff val="40000"/>
              <a:alpha val="3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TextBox 1">
            <a:extLst>
              <a:ext uri="{FF2B5EF4-FFF2-40B4-BE49-F238E27FC236}">
                <a16:creationId xmlns:a16="http://schemas.microsoft.com/office/drawing/2014/main" id="{C0ED3013-715C-0123-F621-F09B9F904BB7}"/>
              </a:ext>
            </a:extLst>
          </p:cNvPr>
          <p:cNvSpPr txBox="1"/>
          <p:nvPr/>
        </p:nvSpPr>
        <p:spPr>
          <a:xfrm>
            <a:off x="0" y="13092670"/>
            <a:ext cx="1161215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accent1">
                    <a:lumMod val="40000"/>
                    <a:lumOff val="60000"/>
                  </a:schemeClr>
                </a:solidFill>
                <a:effectLst/>
                <a:uFillTx/>
                <a:latin typeface="Helvetica Neue"/>
                <a:ea typeface="Helvetica Neue"/>
                <a:cs typeface="Helvetica Neue"/>
                <a:sym typeface="Helvetica Neue"/>
              </a:rPr>
              <a:t>Thrusts tied to Collider Program are highlighted in blue boxes</a:t>
            </a:r>
          </a:p>
        </p:txBody>
      </p:sp>
    </p:spTree>
    <p:extLst>
      <p:ext uri="{BB962C8B-B14F-4D97-AF65-F5344CB8AC3E}">
        <p14:creationId xmlns:p14="http://schemas.microsoft.com/office/powerpoint/2010/main" val="1339220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rioritization Principles"/>
          <p:cNvSpPr txBox="1">
            <a:spLocks noGrp="1"/>
          </p:cNvSpPr>
          <p:nvPr>
            <p:ph type="title"/>
          </p:nvPr>
        </p:nvSpPr>
        <p:spPr>
          <a:xfrm>
            <a:off x="1574800" y="-25400"/>
            <a:ext cx="21005800" cy="2286000"/>
          </a:xfrm>
          <a:prstGeom prst="rect">
            <a:avLst/>
          </a:prstGeom>
        </p:spPr>
        <p:txBody>
          <a:bodyPr/>
          <a:lstStyle>
            <a:lvl1pPr algn="l">
              <a:defRPr sz="8000"/>
            </a:lvl1pPr>
          </a:lstStyle>
          <a:p>
            <a:r>
              <a:t>Prioritization Principles</a:t>
            </a:r>
          </a:p>
        </p:txBody>
      </p:sp>
      <p:sp>
        <p:nvSpPr>
          <p:cNvPr id="314" name="In the process of prioritization, we considered scientific opportunities, budgetary realism, and a balanced portfolio as major decision drivers.…"/>
          <p:cNvSpPr txBox="1">
            <a:spLocks noGrp="1"/>
          </p:cNvSpPr>
          <p:nvPr>
            <p:ph type="body" idx="1"/>
          </p:nvPr>
        </p:nvSpPr>
        <p:spPr>
          <a:xfrm>
            <a:off x="1580157" y="2109589"/>
            <a:ext cx="21384519" cy="10637838"/>
          </a:xfrm>
          <a:prstGeom prst="rect">
            <a:avLst/>
          </a:prstGeom>
        </p:spPr>
        <p:txBody>
          <a:bodyPr/>
          <a:lstStyle/>
          <a:p>
            <a:pPr marL="0" indent="0" defTabSz="361188">
              <a:spcBef>
                <a:spcPts val="0"/>
              </a:spcBef>
              <a:buSzTx/>
              <a:buNone/>
              <a:defRPr sz="4740">
                <a:latin typeface="Helvetica"/>
                <a:ea typeface="Helvetica"/>
                <a:cs typeface="Helvetica"/>
                <a:sym typeface="Helvetica"/>
              </a:defRPr>
            </a:pPr>
            <a:r>
              <a:t>In the process of prioritization, we considered</a:t>
            </a:r>
            <a:r>
              <a:rPr b="1"/>
              <a:t> scientific opportunities, </a:t>
            </a:r>
            <a:r>
              <a:rPr b="1">
                <a:solidFill>
                  <a:schemeClr val="accent3">
                    <a:hueOff val="914337"/>
                    <a:satOff val="31515"/>
                    <a:lumOff val="-30790"/>
                  </a:schemeClr>
                </a:solidFill>
              </a:rPr>
              <a:t>budgetary realism</a:t>
            </a:r>
            <a:r>
              <a:rPr b="1"/>
              <a:t>, </a:t>
            </a:r>
            <a:r>
              <a:rPr b="1">
                <a:solidFill>
                  <a:schemeClr val="accent6">
                    <a:hueOff val="-146070"/>
                    <a:satOff val="-10048"/>
                    <a:lumOff val="-30626"/>
                  </a:schemeClr>
                </a:solidFill>
              </a:rPr>
              <a:t>and a balanced portfolio </a:t>
            </a:r>
            <a:r>
              <a:t>as major decision drivers.</a:t>
            </a:r>
          </a:p>
          <a:p>
            <a:pPr marL="0" indent="0" defTabSz="361188">
              <a:spcBef>
                <a:spcPts val="0"/>
              </a:spcBef>
              <a:buSzTx/>
              <a:buNone/>
              <a:defRPr sz="3950">
                <a:latin typeface="Helvetica"/>
                <a:ea typeface="Helvetica"/>
                <a:cs typeface="Helvetica"/>
                <a:sym typeface="Helvetica"/>
              </a:defRPr>
            </a:pPr>
            <a:endParaRPr/>
          </a:p>
          <a:p>
            <a:pPr marL="0" indent="0" defTabSz="361188">
              <a:spcBef>
                <a:spcPts val="0"/>
              </a:spcBef>
              <a:buSzTx/>
              <a:buNone/>
              <a:defRPr sz="3950" b="1">
                <a:solidFill>
                  <a:schemeClr val="accent1">
                    <a:lumOff val="-13575"/>
                  </a:schemeClr>
                </a:solidFill>
                <a:latin typeface="Helvetica"/>
                <a:ea typeface="Helvetica"/>
                <a:cs typeface="Helvetica"/>
                <a:sym typeface="Helvetica"/>
              </a:defRPr>
            </a:pPr>
            <a:r>
              <a:t>Large projects (&gt;$250M)</a:t>
            </a:r>
          </a:p>
          <a:p>
            <a:pPr marL="0" indent="0" defTabSz="361188">
              <a:spcBef>
                <a:spcPts val="0"/>
              </a:spcBef>
              <a:buSzTx/>
              <a:buNone/>
              <a:defRPr sz="3950">
                <a:latin typeface="Helvetica"/>
                <a:ea typeface="Helvetica"/>
                <a:cs typeface="Helvetica"/>
                <a:sym typeface="Helvetica"/>
              </a:defRPr>
            </a:pPr>
            <a:r>
              <a:t>• Paradigm-changing discovery potential</a:t>
            </a:r>
          </a:p>
          <a:p>
            <a:pPr marL="0" indent="0" defTabSz="361188">
              <a:spcBef>
                <a:spcPts val="0"/>
              </a:spcBef>
              <a:buSzTx/>
              <a:buNone/>
              <a:defRPr sz="3950">
                <a:latin typeface="Helvetica"/>
                <a:ea typeface="Helvetica"/>
                <a:cs typeface="Helvetica"/>
                <a:sym typeface="Helvetica"/>
              </a:defRPr>
            </a:pPr>
            <a:r>
              <a:t>• World-leading</a:t>
            </a:r>
          </a:p>
          <a:p>
            <a:pPr marL="0" indent="0" defTabSz="361188">
              <a:spcBef>
                <a:spcPts val="0"/>
              </a:spcBef>
              <a:buSzTx/>
              <a:buNone/>
              <a:defRPr sz="3950">
                <a:latin typeface="Helvetica"/>
                <a:ea typeface="Helvetica"/>
                <a:cs typeface="Helvetica"/>
                <a:sym typeface="Helvetica"/>
              </a:defRPr>
            </a:pPr>
            <a:r>
              <a:t>• Unique in the world</a:t>
            </a:r>
          </a:p>
          <a:p>
            <a:pPr marL="0" indent="0" defTabSz="361188">
              <a:spcBef>
                <a:spcPts val="0"/>
              </a:spcBef>
              <a:buSzTx/>
              <a:buNone/>
              <a:defRPr sz="3950">
                <a:latin typeface="Helvetica"/>
                <a:ea typeface="Helvetica"/>
                <a:cs typeface="Helvetica"/>
                <a:sym typeface="Helvetica"/>
              </a:defRPr>
            </a:pPr>
            <a:endParaRPr/>
          </a:p>
          <a:p>
            <a:pPr marL="0" indent="0" defTabSz="361188">
              <a:spcBef>
                <a:spcPts val="0"/>
              </a:spcBef>
              <a:buSzTx/>
              <a:buNone/>
              <a:defRPr sz="3950" b="1">
                <a:solidFill>
                  <a:schemeClr val="accent1">
                    <a:lumOff val="-13575"/>
                  </a:schemeClr>
                </a:solidFill>
                <a:latin typeface="Helvetica"/>
                <a:ea typeface="Helvetica"/>
                <a:cs typeface="Helvetica"/>
                <a:sym typeface="Helvetica"/>
              </a:defRPr>
            </a:pPr>
            <a:r>
              <a:t>Medium projects ($50–250M)</a:t>
            </a:r>
          </a:p>
          <a:p>
            <a:pPr marL="0" indent="0" defTabSz="361188">
              <a:spcBef>
                <a:spcPts val="0"/>
              </a:spcBef>
              <a:buSzTx/>
              <a:buNone/>
              <a:defRPr sz="3950">
                <a:latin typeface="Helvetica"/>
                <a:ea typeface="Helvetica"/>
                <a:cs typeface="Helvetica"/>
                <a:sym typeface="Helvetica"/>
              </a:defRPr>
            </a:pPr>
            <a:r>
              <a:t>• Excellent discovery potential or development of major tools</a:t>
            </a:r>
          </a:p>
          <a:p>
            <a:pPr marL="0" indent="0" defTabSz="361188">
              <a:spcBef>
                <a:spcPts val="0"/>
              </a:spcBef>
              <a:buSzTx/>
              <a:buNone/>
              <a:defRPr sz="3950">
                <a:latin typeface="Helvetica"/>
                <a:ea typeface="Helvetica"/>
                <a:cs typeface="Helvetica"/>
                <a:sym typeface="Helvetica"/>
              </a:defRPr>
            </a:pPr>
            <a:r>
              <a:t>• World-class</a:t>
            </a:r>
          </a:p>
          <a:p>
            <a:pPr marL="0" indent="0" defTabSz="361188">
              <a:spcBef>
                <a:spcPts val="0"/>
              </a:spcBef>
              <a:buSzTx/>
              <a:buNone/>
              <a:defRPr sz="3950">
                <a:latin typeface="Helvetica"/>
                <a:ea typeface="Helvetica"/>
                <a:cs typeface="Helvetica"/>
                <a:sym typeface="Helvetica"/>
              </a:defRPr>
            </a:pPr>
            <a:r>
              <a:t>• Competitive</a:t>
            </a:r>
          </a:p>
          <a:p>
            <a:pPr marL="0" indent="0" defTabSz="361188">
              <a:spcBef>
                <a:spcPts val="0"/>
              </a:spcBef>
              <a:buSzTx/>
              <a:buNone/>
              <a:defRPr sz="3950" b="1">
                <a:latin typeface="Helvetica"/>
                <a:ea typeface="Helvetica"/>
                <a:cs typeface="Helvetica"/>
                <a:sym typeface="Helvetica"/>
              </a:defRPr>
            </a:pPr>
            <a:endParaRPr/>
          </a:p>
          <a:p>
            <a:pPr marL="0" indent="0" defTabSz="361188">
              <a:spcBef>
                <a:spcPts val="0"/>
              </a:spcBef>
              <a:buSzTx/>
              <a:buNone/>
              <a:defRPr sz="3950" b="1">
                <a:solidFill>
                  <a:schemeClr val="accent1">
                    <a:lumOff val="-13575"/>
                  </a:schemeClr>
                </a:solidFill>
                <a:latin typeface="Helvetica"/>
                <a:ea typeface="Helvetica"/>
                <a:cs typeface="Helvetica"/>
                <a:sym typeface="Helvetica"/>
              </a:defRPr>
            </a:pPr>
            <a:r>
              <a:t>Small projects (&lt;$50M)</a:t>
            </a:r>
          </a:p>
          <a:p>
            <a:pPr marL="0" indent="0" defTabSz="361188">
              <a:spcBef>
                <a:spcPts val="0"/>
              </a:spcBef>
              <a:buSzTx/>
              <a:buNone/>
              <a:defRPr sz="3950">
                <a:latin typeface="Helvetica"/>
                <a:ea typeface="Helvetica"/>
                <a:cs typeface="Helvetica"/>
                <a:sym typeface="Helvetica"/>
              </a:defRPr>
            </a:pPr>
            <a:r>
              <a:t>• Discovery potential, well-defined measurements, or outstanding technology development</a:t>
            </a:r>
          </a:p>
          <a:p>
            <a:pPr marL="0" indent="0" defTabSz="361188">
              <a:spcBef>
                <a:spcPts val="0"/>
              </a:spcBef>
              <a:buSzTx/>
              <a:buNone/>
              <a:defRPr sz="3950">
                <a:latin typeface="Helvetica"/>
                <a:ea typeface="Helvetica"/>
                <a:cs typeface="Helvetica"/>
                <a:sym typeface="Helvetica"/>
              </a:defRPr>
            </a:pPr>
            <a:r>
              <a:t>• World-class</a:t>
            </a:r>
          </a:p>
          <a:p>
            <a:pPr marL="0" indent="0" defTabSz="361188">
              <a:spcBef>
                <a:spcPts val="0"/>
              </a:spcBef>
              <a:buSzTx/>
              <a:buNone/>
              <a:defRPr sz="3950">
                <a:latin typeface="Helvetica"/>
                <a:ea typeface="Helvetica"/>
                <a:cs typeface="Helvetica"/>
                <a:sym typeface="Helvetica"/>
              </a:defRPr>
            </a:pPr>
            <a:r>
              <a:t>• Excellent training grounds</a:t>
            </a:r>
          </a:p>
        </p:txBody>
      </p:sp>
      <p:sp>
        <p:nvSpPr>
          <p:cNvPr id="31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656A73-9BF7-A877-EF8A-51ED827CBD94}"/>
              </a:ext>
            </a:extLst>
          </p:cNvPr>
          <p:cNvSpPr>
            <a:spLocks noGrp="1"/>
          </p:cNvSpPr>
          <p:nvPr>
            <p:ph type="body" idx="1"/>
          </p:nvPr>
        </p:nvSpPr>
        <p:spPr>
          <a:xfrm>
            <a:off x="1689100" y="4325259"/>
            <a:ext cx="21005800" cy="9296400"/>
          </a:xfrm>
        </p:spPr>
        <p:txBody>
          <a:bodyPr>
            <a:normAutofit/>
          </a:bodyPr>
          <a:lstStyle/>
          <a:p>
            <a:pPr marL="0" indent="0">
              <a:buNone/>
            </a:pPr>
            <a:r>
              <a:rPr lang="en-US" sz="20000" dirty="0"/>
              <a:t>2</a:t>
            </a:r>
          </a:p>
          <a:p>
            <a:pPr marL="0" indent="0">
              <a:spcBef>
                <a:spcPts val="0"/>
              </a:spcBef>
              <a:buNone/>
            </a:pPr>
            <a:r>
              <a:rPr lang="en-US" sz="9600" dirty="0"/>
              <a:t>The Recommended</a:t>
            </a:r>
            <a:br>
              <a:rPr lang="en-US" sz="9600" dirty="0"/>
            </a:br>
            <a:r>
              <a:rPr lang="en-US" sz="9600" dirty="0"/>
              <a:t>Particle Physics</a:t>
            </a:r>
            <a:br>
              <a:rPr lang="en-US" sz="9600" dirty="0"/>
            </a:br>
            <a:r>
              <a:rPr lang="en-US" sz="9600" dirty="0"/>
              <a:t>Program</a:t>
            </a:r>
          </a:p>
        </p:txBody>
      </p:sp>
      <p:cxnSp>
        <p:nvCxnSpPr>
          <p:cNvPr id="5" name="Straight Connector 4">
            <a:extLst>
              <a:ext uri="{FF2B5EF4-FFF2-40B4-BE49-F238E27FC236}">
                <a16:creationId xmlns:a16="http://schemas.microsoft.com/office/drawing/2014/main" id="{8C0797A7-C3A0-F27F-D2D6-090C58F42D73}"/>
              </a:ext>
            </a:extLst>
          </p:cNvPr>
          <p:cNvCxnSpPr>
            <a:cxnSpLocks/>
          </p:cNvCxnSpPr>
          <p:nvPr/>
        </p:nvCxnSpPr>
        <p:spPr>
          <a:xfrm>
            <a:off x="1645920" y="8203474"/>
            <a:ext cx="10842171"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26057953"/>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MCC-presentation model V01" id="{D72172D6-99EE-3F43-8BF5-67DA600E4550}" vid="{7D460E4D-F4FB-A548-8C65-20AAA02FC572}"/>
    </a:ext>
  </a:extLst>
</a:theme>
</file>

<file path=ppt/theme/theme3.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579</TotalTime>
  <Words>5010</Words>
  <Application>Microsoft Macintosh PowerPoint</Application>
  <PresentationFormat>Custom</PresentationFormat>
  <Paragraphs>328</Paragraphs>
  <Slides>46</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46</vt:i4>
      </vt:variant>
    </vt:vector>
  </HeadingPairs>
  <TitlesOfParts>
    <vt:vector size="56" baseType="lpstr">
      <vt:lpstr>Arial</vt:lpstr>
      <vt:lpstr>Arial Narrow</vt:lpstr>
      <vt:lpstr>Helvetica Neue</vt:lpstr>
      <vt:lpstr>Helvetica Neue Light</vt:lpstr>
      <vt:lpstr>Helvetica Neue Medium</vt:lpstr>
      <vt:lpstr>Times Roman</vt:lpstr>
      <vt:lpstr>Wingdings</vt:lpstr>
      <vt:lpstr>White</vt:lpstr>
      <vt:lpstr>IMCC - 1</vt:lpstr>
      <vt:lpstr>1_White</vt:lpstr>
      <vt:lpstr>PowerPoint Presentation</vt:lpstr>
      <vt:lpstr>P5 Panel</vt:lpstr>
      <vt:lpstr>P5 Panel</vt:lpstr>
      <vt:lpstr>PowerPoint Presentation</vt:lpstr>
      <vt:lpstr>A Brief Overview of the Process</vt:lpstr>
      <vt:lpstr>Some Context</vt:lpstr>
      <vt:lpstr>PowerPoint Presentation</vt:lpstr>
      <vt:lpstr>Prioritization Principles</vt:lpstr>
      <vt:lpstr>PowerPoint Presentation</vt:lpstr>
      <vt:lpstr>2  The Recommended Particle Physics Program</vt:lpstr>
      <vt:lpstr>2  The Recommended Particle Physics Program</vt:lpstr>
      <vt:lpstr>Recommendation 1</vt:lpstr>
      <vt:lpstr>Recommendation 1</vt:lpstr>
      <vt:lpstr>Recommendation 2</vt:lpstr>
      <vt:lpstr>Recommendation 2</vt:lpstr>
      <vt:lpstr>Recommendation 2</vt:lpstr>
      <vt:lpstr>PowerPoint Presentation</vt:lpstr>
      <vt:lpstr>Recommendation 3</vt:lpstr>
      <vt:lpstr>Recommendation 4</vt:lpstr>
      <vt:lpstr>Recommendation 4</vt:lpstr>
      <vt:lpstr>PowerPoint Presentation</vt:lpstr>
      <vt:lpstr>PowerPoint Presentation</vt:lpstr>
      <vt:lpstr>Recommendation 5</vt:lpstr>
      <vt:lpstr>Recommendation 5</vt:lpstr>
      <vt:lpstr>Recommendation 6</vt:lpstr>
      <vt:lpstr>PowerPoint Presentation</vt:lpstr>
      <vt:lpstr>2.3 The Path to a 10 TeV pCM</vt:lpstr>
      <vt:lpstr>2.4  Stewardship of Key Infrastructure and Expertise</vt:lpstr>
      <vt:lpstr>2.5  International and Inter-Agency Partnerships</vt:lpstr>
      <vt:lpstr>PowerPoint Presentation</vt:lpstr>
      <vt:lpstr>Area Recommendations</vt:lpstr>
      <vt:lpstr>Comments &amp; Discussion</vt:lpstr>
      <vt:lpstr>PowerPoint Presentation</vt:lpstr>
      <vt:lpstr>PowerPoint Presentation</vt:lpstr>
      <vt:lpstr>Difficult  Choices</vt:lpstr>
      <vt:lpstr>PowerPoint Presentation</vt:lpstr>
      <vt:lpstr>Area Recommendations</vt:lpstr>
      <vt:lpstr>Area Recommendations</vt:lpstr>
      <vt:lpstr>Area Recommendations</vt:lpstr>
      <vt:lpstr>Area Recommendations</vt:lpstr>
      <vt:lpstr>Area Recommendations</vt:lpstr>
      <vt:lpstr>Backup Slides</vt:lpstr>
      <vt:lpstr>PowerPoint Presentation</vt:lpstr>
      <vt:lpstr>Acknowledgements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from the  Particle Physics Project Prioritization Panel (P5)</dc:title>
  <cp:lastModifiedBy>Mark Palmer</cp:lastModifiedBy>
  <cp:revision>1</cp:revision>
  <cp:lastPrinted>2024-01-16T14:49:25Z</cp:lastPrinted>
  <dcterms:modified xsi:type="dcterms:W3CDTF">2024-01-17T20:59:06Z</dcterms:modified>
</cp:coreProperties>
</file>