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3"/>
  </p:notesMasterIdLst>
  <p:sldIdLst>
    <p:sldId id="256" r:id="rId2"/>
    <p:sldId id="1370" r:id="rId3"/>
    <p:sldId id="734" r:id="rId4"/>
    <p:sldId id="1356" r:id="rId5"/>
    <p:sldId id="1362" r:id="rId6"/>
    <p:sldId id="2043" r:id="rId7"/>
    <p:sldId id="2019" r:id="rId8"/>
    <p:sldId id="2044" r:id="rId9"/>
    <p:sldId id="2045" r:id="rId10"/>
    <p:sldId id="2046" r:id="rId11"/>
    <p:sldId id="2047" r:id="rId12"/>
    <p:sldId id="2024" r:id="rId13"/>
    <p:sldId id="1852" r:id="rId14"/>
    <p:sldId id="1855" r:id="rId15"/>
    <p:sldId id="1360" r:id="rId16"/>
    <p:sldId id="2052" r:id="rId17"/>
    <p:sldId id="1872" r:id="rId18"/>
    <p:sldId id="1859" r:id="rId19"/>
    <p:sldId id="1873" r:id="rId20"/>
    <p:sldId id="1375" r:id="rId21"/>
    <p:sldId id="2048" r:id="rId22"/>
    <p:sldId id="1367" r:id="rId23"/>
    <p:sldId id="1377" r:id="rId24"/>
    <p:sldId id="1376" r:id="rId25"/>
    <p:sldId id="1379" r:id="rId26"/>
    <p:sldId id="2050" r:id="rId27"/>
    <p:sldId id="2051" r:id="rId28"/>
    <p:sldId id="1380" r:id="rId29"/>
    <p:sldId id="1369" r:id="rId30"/>
    <p:sldId id="1371" r:id="rId31"/>
    <p:sldId id="1368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 Martchevskii" initials="MM" lastIdx="1" clrIdx="0">
    <p:extLst>
      <p:ext uri="{19B8F6BF-5375-455C-9EA6-DF929625EA0E}">
        <p15:presenceInfo xmlns:p15="http://schemas.microsoft.com/office/powerpoint/2012/main" userId="S-1-5-21-1715567821-1060284298-725345543-31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/>
    <p:restoredTop sz="94789"/>
  </p:normalViewPr>
  <p:slideViewPr>
    <p:cSldViewPr snapToGrid="0" snapToObjects="1">
      <p:cViewPr varScale="1">
        <p:scale>
          <a:sx n="47" d="100"/>
          <a:sy n="47" d="100"/>
        </p:scale>
        <p:origin x="30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9" name="Shape 10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1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4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20160714_001-2-Edit_blueppt.jpg" descr="20160714_001-2-Edit_blueppt.jpg"/>
          <p:cNvPicPr>
            <a:picLocks noChangeAspect="1"/>
          </p:cNvPicPr>
          <p:nvPr/>
        </p:nvPicPr>
        <p:blipFill>
          <a:blip r:embed="rId3"/>
          <a:srcRect l="4033" t="17632" r="5975" b="20233"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134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B69C8-ED63-B84E-A01E-5B354576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519B9-7419-864C-8C10-AA87BFE29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800" baseline="0"/>
            </a:lvl1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1EF9-9F7B-C5D4-4CB3-2A97D9EF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E37BD-F16C-F5F7-3A0B-877D6595D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33C09-F811-65BF-2E43-B3058F63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0AAF-9E89-4F15-B26E-9A89AE77AAA7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760CB-7291-A56C-70C7-77382B686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29F26-37E4-D5AC-5C3F-C7507186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63106" y="13044483"/>
            <a:ext cx="444348" cy="492438"/>
          </a:xfrm>
        </p:spPr>
        <p:txBody>
          <a:bodyPr/>
          <a:lstStyle/>
          <a:p>
            <a:fld id="{300937B9-59E0-463D-93F3-4DF4480F8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1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38" name="image3.png" descr="image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Footer Placeholder 5"/>
          <p:cNvSpPr txBox="1"/>
          <p:nvPr/>
        </p:nvSpPr>
        <p:spPr>
          <a:xfrm>
            <a:off x="1929860" y="6511678"/>
            <a:ext cx="643642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42" name="Footer Placeholder 5"/>
          <p:cNvSpPr txBox="1"/>
          <p:nvPr/>
        </p:nvSpPr>
        <p:spPr>
          <a:xfrm>
            <a:off x="2056860" y="6638678"/>
            <a:ext cx="643642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765443" y="3095113"/>
            <a:ext cx="22270530" cy="90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8F029733-66B0-0243-80C8-169E67F61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81736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genda.infn.it/event/32061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8798395"/>
            <a:ext cx="16452852" cy="43803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Soren </a:t>
            </a:r>
            <a:r>
              <a:rPr lang="en-US" dirty="0" err="1"/>
              <a:t>Prestemon</a:t>
            </a:r>
            <a:endParaRPr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3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For the MDP Team</a:t>
            </a:r>
          </a:p>
        </p:txBody>
      </p:sp>
      <p:sp>
        <p:nvSpPr>
          <p:cNvPr id="1052" name="High Field Magnet Technology…"/>
          <p:cNvSpPr txBox="1"/>
          <p:nvPr/>
        </p:nvSpPr>
        <p:spPr>
          <a:xfrm>
            <a:off x="557561" y="5012184"/>
            <a:ext cx="22815395" cy="31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/>
          <a:p>
            <a: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US" dirty="0"/>
              <a:t>US MDP Status Update</a:t>
            </a:r>
            <a:endParaRPr dirty="0"/>
          </a:p>
          <a:p>
            <a:pPr algn="ctr">
              <a:defRPr sz="6200" i="1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6000" dirty="0"/>
              <a:t>Presentation to the</a:t>
            </a:r>
            <a:r>
              <a:rPr lang="en-US" sz="6000" dirty="0"/>
              <a:t> MDP TAC</a:t>
            </a:r>
          </a:p>
          <a:p>
            <a:pPr algn="ctr">
              <a:defRPr sz="6200" i="1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US" sz="6000" dirty="0"/>
              <a:t>January 18, 2024</a:t>
            </a:r>
            <a:endParaRPr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BBA58-8FB0-80A2-3BA3-23D96BE80B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4637F-0397-8999-FD06-AD216B65C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8" y="2777765"/>
            <a:ext cx="22589925" cy="9369276"/>
          </a:xfrm>
        </p:spPr>
        <p:txBody>
          <a:bodyPr/>
          <a:lstStyle/>
          <a:p>
            <a:r>
              <a:rPr lang="en-US" dirty="0"/>
              <a:t>Mirror coil fabricated and tested</a:t>
            </a:r>
          </a:p>
          <a:p>
            <a:pPr lvl="1"/>
            <a:r>
              <a:rPr lang="en-US" b="1" dirty="0"/>
              <a:t>Solid Initial training </a:t>
            </a:r>
            <a:r>
              <a:rPr lang="en-US" dirty="0"/>
              <a:t>to </a:t>
            </a:r>
            <a:r>
              <a:rPr lang="en-US" dirty="0" err="1"/>
              <a:t>B</a:t>
            </a:r>
            <a:r>
              <a:rPr lang="en-US" baseline="-25000" dirty="0" err="1"/>
              <a:t>max</a:t>
            </a:r>
            <a:r>
              <a:rPr lang="en-US" dirty="0"/>
              <a:t>=12.7T</a:t>
            </a:r>
          </a:p>
          <a:p>
            <a:pPr lvl="1"/>
            <a:r>
              <a:rPr lang="en-US" dirty="0"/>
              <a:t>Indication reached conductor limit (~90% SS)</a:t>
            </a:r>
          </a:p>
          <a:p>
            <a:r>
              <a:rPr lang="en-US" dirty="0"/>
              <a:t>Assembled magnet included inner 2 layers from 15T</a:t>
            </a:r>
          </a:p>
          <a:p>
            <a:pPr lvl="1"/>
            <a:r>
              <a:rPr lang="en-US" dirty="0"/>
              <a:t>Now wired in series – test imminent!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2BD48D-FE22-D807-0C02-E0B1868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progress on the Stress—managed Cos-theta (SMCT)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86039-BF98-6E86-F406-95C3691222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A2CAF-270E-49B2-A30A-B31470D59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327" y="6309815"/>
            <a:ext cx="10041673" cy="6154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5EA68-F288-6FD9-F7BC-63E4FC866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67" y="7802424"/>
            <a:ext cx="4262260" cy="4418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EFD8C-E19C-270A-F7F8-46ECD0113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6767" y="2777765"/>
            <a:ext cx="8481185" cy="3457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313034-C759-B1A5-8D48-4174D533B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408" y="7802424"/>
            <a:ext cx="7485364" cy="44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DBA01-2612-897A-55B3-F6BD28433C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852817-1585-3783-D6A7-1F67D7E2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collaboration supports MDP developments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C1EDF-FA14-281A-0B5E-D1F3D3181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A818B-F966-0ABE-9E79-5277E74A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182" y="6959910"/>
            <a:ext cx="9901818" cy="543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63EF4-0098-0381-F635-E2FE4DA6F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831" y="2480850"/>
            <a:ext cx="8291333" cy="437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32A62-FB05-1179-279C-A938B64F7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7" y="7283718"/>
            <a:ext cx="8849422" cy="5305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61CBC-39E3-447E-C010-6AB569AAA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070" y="7335026"/>
            <a:ext cx="4785112" cy="50611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E1E37-8504-69AA-64CF-B8CAA551A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2440555"/>
            <a:ext cx="16102362" cy="9051928"/>
          </a:xfrm>
        </p:spPr>
        <p:txBody>
          <a:bodyPr/>
          <a:lstStyle/>
          <a:p>
            <a:r>
              <a:rPr lang="en-US" dirty="0"/>
              <a:t> PSI “</a:t>
            </a:r>
            <a:r>
              <a:rPr lang="en-US" dirty="0" err="1"/>
              <a:t>BigBox</a:t>
            </a:r>
            <a:r>
              <a:rPr lang="en-US" dirty="0"/>
              <a:t>” experiment designed to probe stress-management</a:t>
            </a:r>
          </a:p>
          <a:p>
            <a:pPr lvl="1"/>
            <a:r>
              <a:rPr lang="en-US" b="1" dirty="0"/>
              <a:t>Leverages BNL 10T common-coil test facility</a:t>
            </a:r>
          </a:p>
          <a:p>
            <a:pPr lvl="1"/>
            <a:r>
              <a:rPr lang="en-US" dirty="0"/>
              <a:t>Single-turn wax-impregnated sample (PSI &amp; U. Twente)</a:t>
            </a:r>
          </a:p>
          <a:p>
            <a:pPr lvl="1"/>
            <a:r>
              <a:rPr lang="en-US" dirty="0"/>
              <a:t>Provides “knob” to vary transverse force on cable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A3FEBF-AB87-062B-85C4-C29558EBDA90}"/>
              </a:ext>
            </a:extLst>
          </p:cNvPr>
          <p:cNvSpPr/>
          <p:nvPr/>
        </p:nvSpPr>
        <p:spPr>
          <a:xfrm>
            <a:off x="16489952" y="3688080"/>
            <a:ext cx="7747462" cy="8905448"/>
          </a:xfrm>
          <a:prstGeom prst="roundRect">
            <a:avLst>
              <a:gd name="adj" fmla="val 3684"/>
            </a:avLst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BE2B6-BB5E-4A0F-F721-29C2CE348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5959" y="3836661"/>
            <a:ext cx="4673362" cy="4308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2D3A74-BE8E-982C-A48F-5AAD8D9A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priority now is to build the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4C529-D07C-ABCF-C0B2-4AF7EDDDC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587" y="2612015"/>
            <a:ext cx="10164648" cy="7568305"/>
          </a:xfrm>
        </p:spPr>
        <p:txBody>
          <a:bodyPr/>
          <a:lstStyle/>
          <a:p>
            <a:r>
              <a:rPr lang="en-US" dirty="0"/>
              <a:t>Canted Cosine theta:</a:t>
            </a:r>
          </a:p>
          <a:p>
            <a:pPr lvl="1"/>
            <a:r>
              <a:rPr lang="en-US" dirty="0"/>
              <a:t>4 layers</a:t>
            </a:r>
          </a:p>
          <a:p>
            <a:pPr lvl="2"/>
            <a:r>
              <a:rPr lang="en-US" dirty="0"/>
              <a:t>Bore field of 12 T / 13 T for standalone operation </a:t>
            </a:r>
          </a:p>
          <a:p>
            <a:pPr lvl="2"/>
            <a:r>
              <a:rPr lang="en-US" dirty="0"/>
              <a:t>Bore diameter: 120 mm</a:t>
            </a:r>
          </a:p>
          <a:p>
            <a:r>
              <a:rPr lang="en-US" dirty="0"/>
              <a:t>Stress-managed Cosine Theta:</a:t>
            </a:r>
          </a:p>
          <a:p>
            <a:pPr lvl="1"/>
            <a:r>
              <a:rPr lang="en-US" dirty="0"/>
              <a:t>2 layers</a:t>
            </a:r>
          </a:p>
          <a:p>
            <a:pPr lvl="2"/>
            <a:r>
              <a:rPr lang="en-US" dirty="0"/>
              <a:t>Bore field of 11 T</a:t>
            </a:r>
          </a:p>
          <a:p>
            <a:pPr lvl="2"/>
            <a:r>
              <a:rPr lang="en-US" dirty="0"/>
              <a:t>Bore diameter: 120mm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84357-C71C-B745-35EF-A33622D7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A781E-DD24-47E4-D834-39A4B6A5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3D751-5CBF-9305-6BFA-80331271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9951" y="4114800"/>
            <a:ext cx="7747462" cy="8478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34E049-E6DE-2392-4017-70353A6FDB80}"/>
              </a:ext>
            </a:extLst>
          </p:cNvPr>
          <p:cNvSpPr txBox="1"/>
          <p:nvPr/>
        </p:nvSpPr>
        <p:spPr>
          <a:xfrm>
            <a:off x="17790356" y="3836661"/>
            <a:ext cx="6772373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i="1" dirty="0"/>
              <a:t>30+ % current margin at target fields of 12 T, 4.2 K and 13 T, 1.9 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72A53-FAA1-3DA1-DC3B-B8486E808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890" y="8216680"/>
            <a:ext cx="4549500" cy="440732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3E42AF0-887A-4158-2504-4F2A4ECAC169}"/>
              </a:ext>
            </a:extLst>
          </p:cNvPr>
          <p:cNvSpPr/>
          <p:nvPr/>
        </p:nvSpPr>
        <p:spPr>
          <a:xfrm>
            <a:off x="10698480" y="3727483"/>
            <a:ext cx="5466156" cy="8905448"/>
          </a:xfrm>
          <a:prstGeom prst="roundRect">
            <a:avLst>
              <a:gd name="adj" fmla="val 3684"/>
            </a:avLst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A4A83-65B0-534D-E131-BC4481D182F8}"/>
              </a:ext>
            </a:extLst>
          </p:cNvPr>
          <p:cNvSpPr txBox="1"/>
          <p:nvPr/>
        </p:nvSpPr>
        <p:spPr>
          <a:xfrm>
            <a:off x="11826240" y="2906379"/>
            <a:ext cx="1521566" cy="861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SMCT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F53CF-4827-7C1D-4195-411D4B8F0F18}"/>
              </a:ext>
            </a:extLst>
          </p:cNvPr>
          <p:cNvSpPr txBox="1"/>
          <p:nvPr/>
        </p:nvSpPr>
        <p:spPr>
          <a:xfrm>
            <a:off x="19816793" y="2906379"/>
            <a:ext cx="1063108" cy="861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2103A-F24A-0F17-B3D3-99D040C4342F}"/>
              </a:ext>
            </a:extLst>
          </p:cNvPr>
          <p:cNvSpPr txBox="1"/>
          <p:nvPr/>
        </p:nvSpPr>
        <p:spPr>
          <a:xfrm>
            <a:off x="396240" y="10393680"/>
            <a:ext cx="9914995" cy="2031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These are two variants on stress-management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CCT is a “limiting case” of maximal SM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SMCT is a more efficient design</a:t>
            </a:r>
          </a:p>
        </p:txBody>
      </p:sp>
    </p:spTree>
    <p:extLst>
      <p:ext uri="{BB962C8B-B14F-4D97-AF65-F5344CB8AC3E}">
        <p14:creationId xmlns:p14="http://schemas.microsoft.com/office/powerpoint/2010/main" val="16049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1B55-CE38-4903-9259-744365FE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Bi2212 inserts</a:t>
            </a:r>
            <a:br>
              <a:rPr lang="en-US" dirty="0"/>
            </a:br>
            <a:r>
              <a:rPr lang="en-US" dirty="0"/>
              <a:t>Canted-Cos</a:t>
            </a:r>
            <a:r>
              <a:rPr lang="en-US" dirty="0">
                <a:sym typeface="Symbol" panose="05050102010706020507" pitchFamily="18" charset="2"/>
              </a:rPr>
              <a:t>: </a:t>
            </a:r>
            <a:r>
              <a:rPr lang="en-US" dirty="0"/>
              <a:t>Bin5, BiCCT1, and BiCCT2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3491D-7F36-49A5-962C-21C54D7E8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Bin5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1.6 T </a:t>
            </a:r>
            <a:r>
              <a:rPr lang="en-US" dirty="0"/>
              <a:t>in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31 mm </a:t>
            </a:r>
            <a:r>
              <a:rPr lang="en-US" dirty="0"/>
              <a:t>aperture </a:t>
            </a:r>
          </a:p>
          <a:p>
            <a:pPr lvl="1"/>
            <a:r>
              <a:rPr lang="en-US" dirty="0"/>
              <a:t>Successfully tested in stand-alone</a:t>
            </a:r>
          </a:p>
          <a:p>
            <a:pPr lvl="1"/>
            <a:r>
              <a:rPr lang="en-US" dirty="0"/>
              <a:t>To be tested in CCT5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BiCCT1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 T </a:t>
            </a:r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40 mm aperture</a:t>
            </a:r>
          </a:p>
          <a:p>
            <a:pPr lvl="1"/>
            <a:r>
              <a:rPr lang="en-US" dirty="0"/>
              <a:t>Coil wound and ready for reaction</a:t>
            </a:r>
          </a:p>
          <a:p>
            <a:pPr lvl="1"/>
            <a:r>
              <a:rPr lang="en-US" dirty="0"/>
              <a:t>To be tested in CCT6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BiCCT2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T</a:t>
            </a:r>
            <a:r>
              <a:rPr lang="en-US" dirty="0"/>
              <a:t>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40 mm </a:t>
            </a:r>
            <a:r>
              <a:rPr lang="en-US" dirty="0"/>
              <a:t>aperture</a:t>
            </a:r>
          </a:p>
          <a:p>
            <a:pPr lvl="1"/>
            <a:r>
              <a:rPr lang="en-US" dirty="0"/>
              <a:t>Winding test in progress</a:t>
            </a:r>
          </a:p>
          <a:p>
            <a:pPr lvl="1"/>
            <a:r>
              <a:rPr lang="en-US" dirty="0"/>
              <a:t>To be tested in CCT6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A16D7-6FA2-45E5-93EA-9359BBAF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 MPD TAC Interim Update - January 18,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114F1-7376-4832-99B4-12E32E8C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A67C92-14DE-4482-A470-CAE9A37A4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1" t="37260" r="47911" b="48311"/>
          <a:stretch/>
        </p:blipFill>
        <p:spPr>
          <a:xfrm>
            <a:off x="12047984" y="2656898"/>
            <a:ext cx="8667348" cy="2160000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20977A-648F-450F-B339-A2794969C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84"/>
          <a:stretch/>
        </p:blipFill>
        <p:spPr>
          <a:xfrm>
            <a:off x="20830736" y="2661082"/>
            <a:ext cx="2541660" cy="215581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7EA619-D405-41ED-97A3-E5A9D9E99B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5"/>
          <a:stretch/>
        </p:blipFill>
        <p:spPr>
          <a:xfrm>
            <a:off x="19741079" y="5753712"/>
            <a:ext cx="3614910" cy="31089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8C7FBB-1954-466F-BE83-7662FCE2D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04" r="2026" b="69049"/>
          <a:stretch/>
        </p:blipFill>
        <p:spPr>
          <a:xfrm>
            <a:off x="14281115" y="5781604"/>
            <a:ext cx="5231806" cy="31089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D32A9A-62A1-4910-A2B0-20085B1CBA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" t="3062" r="54998" b="32540"/>
          <a:stretch/>
        </p:blipFill>
        <p:spPr>
          <a:xfrm>
            <a:off x="11971361" y="5781604"/>
            <a:ext cx="2095170" cy="31089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B253F6-4435-457B-9E01-F3824E58E9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2993" y="9683300"/>
            <a:ext cx="2918362" cy="218877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80E8D-48D4-4F24-8910-C3AFBB2AEC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763" b="68959"/>
          <a:stretch/>
        </p:blipFill>
        <p:spPr>
          <a:xfrm>
            <a:off x="14236670" y="9318503"/>
            <a:ext cx="5065820" cy="291836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FB68B8-174E-4399-9055-5B9D3CE3C5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16" t="34304" r="8131" b="2215"/>
          <a:stretch/>
        </p:blipFill>
        <p:spPr>
          <a:xfrm>
            <a:off x="19512921" y="9238534"/>
            <a:ext cx="3862310" cy="292608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972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1F07-4B9C-456A-884F-D39BB72E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Bi2212 inserts</a:t>
            </a:r>
            <a:br>
              <a:rPr lang="en-US" dirty="0"/>
            </a:br>
            <a:r>
              <a:rPr lang="en-US" dirty="0"/>
              <a:t>Stress Management Cos</a:t>
            </a:r>
            <a:r>
              <a:rPr lang="en-US" dirty="0">
                <a:sym typeface="Symbol" panose="05050102010706020507" pitchFamily="18" charset="2"/>
              </a:rPr>
              <a:t> (SMCT)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72B14-EA3B-445A-A5FF-3EF8359E5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27" y="2726250"/>
            <a:ext cx="14184351" cy="9337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SMCT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1-2 T </a:t>
            </a:r>
            <a:r>
              <a:rPr lang="en-US" dirty="0"/>
              <a:t>in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15 mm </a:t>
            </a:r>
            <a:r>
              <a:rPr lang="en-US" dirty="0"/>
              <a:t>aperture </a:t>
            </a:r>
          </a:p>
          <a:p>
            <a:pPr lvl="1"/>
            <a:r>
              <a:rPr lang="en-US" dirty="0"/>
              <a:t>Winding test in progress</a:t>
            </a:r>
          </a:p>
          <a:p>
            <a:pPr lvl="1"/>
            <a:r>
              <a:rPr lang="en-US" dirty="0"/>
              <a:t>To be tested first inside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2L CT</a:t>
            </a:r>
            <a:r>
              <a:rPr lang="en-US" dirty="0"/>
              <a:t> coil and then inside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4L CT+SMCT </a:t>
            </a:r>
            <a:r>
              <a:rPr lang="en-US" dirty="0"/>
              <a:t>coil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C449-2314-46A4-8CC5-9E4E59A8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 MPD TAC Interim Update - January 18,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AB6E4-F44E-4969-B567-7F8E83E7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8812F-E307-46FD-930D-92F9E89BA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7" b="34042"/>
          <a:stretch/>
        </p:blipFill>
        <p:spPr>
          <a:xfrm>
            <a:off x="17444957" y="8063675"/>
            <a:ext cx="5901846" cy="399979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AAE68-B6DE-4CA3-B159-3488FD51D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41"/>
          <a:stretch/>
        </p:blipFill>
        <p:spPr>
          <a:xfrm>
            <a:off x="989149" y="8041224"/>
            <a:ext cx="16273806" cy="402224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5BB52-3BF2-4312-9A64-E92AD6950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957" y="2352792"/>
            <a:ext cx="5901846" cy="53798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3936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222469A-1759-EE13-D1C4-48A77B78E4D4}"/>
              </a:ext>
            </a:extLst>
          </p:cNvPr>
          <p:cNvSpPr/>
          <p:nvPr/>
        </p:nvSpPr>
        <p:spPr>
          <a:xfrm>
            <a:off x="12663055" y="5928393"/>
            <a:ext cx="11471563" cy="6505622"/>
          </a:xfrm>
          <a:prstGeom prst="roundRect">
            <a:avLst>
              <a:gd name="adj" fmla="val 389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C1F54-9463-C841-B244-5F30123114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464276-7315-0704-9548-98E0CE285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Insulation on large Furnace Insufficient</a:t>
            </a:r>
          </a:p>
          <a:p>
            <a:pPr lvl="1"/>
            <a:r>
              <a:rPr lang="en-US" dirty="0"/>
              <a:t>Furnace not able to reach target temperature at 50 bar</a:t>
            </a:r>
          </a:p>
          <a:p>
            <a:pPr lvl="1"/>
            <a:r>
              <a:rPr lang="en-US" dirty="0"/>
              <a:t>Too high heat losses through the furnace wall thus not enough power reserve available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6C7EB9-4A54-344E-A694-9CE3F2F6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Bi2212  furnace status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30258-0C2D-E041-A67D-89CC50DEC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48F8582-EAC7-B974-FB19-79F22A04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8" y="5928393"/>
            <a:ext cx="12131969" cy="68533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B56841-A3D4-FC95-9B72-B1D3F6CF0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608" y="7371389"/>
            <a:ext cx="5294556" cy="3518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558BFB-821C-F4A4-04F8-FDED67F0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2899" y="7371390"/>
            <a:ext cx="5294555" cy="3518646"/>
          </a:xfrm>
          <a:prstGeom prst="rect">
            <a:avLst/>
          </a:prstGeom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8225C681-68F7-D852-87A0-F044E6C0FE8D}"/>
              </a:ext>
            </a:extLst>
          </p:cNvPr>
          <p:cNvSpPr/>
          <p:nvPr/>
        </p:nvSpPr>
        <p:spPr>
          <a:xfrm>
            <a:off x="17567564" y="9033164"/>
            <a:ext cx="775854" cy="57260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A3F286-E9B0-2C16-D352-A304B4A3CCDD}"/>
              </a:ext>
            </a:extLst>
          </p:cNvPr>
          <p:cNvSpPr txBox="1"/>
          <p:nvPr/>
        </p:nvSpPr>
        <p:spPr>
          <a:xfrm>
            <a:off x="13632872" y="6511636"/>
            <a:ext cx="2673927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Old design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CF0FD-204B-E21E-DD90-E18DD355BF6E}"/>
              </a:ext>
            </a:extLst>
          </p:cNvPr>
          <p:cNvSpPr txBox="1"/>
          <p:nvPr/>
        </p:nvSpPr>
        <p:spPr>
          <a:xfrm>
            <a:off x="19723212" y="6488670"/>
            <a:ext cx="2673927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New design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D96985-93B8-0AA7-BC2F-D78458828AE8}"/>
              </a:ext>
            </a:extLst>
          </p:cNvPr>
          <p:cNvSpPr txBox="1"/>
          <p:nvPr/>
        </p:nvSpPr>
        <p:spPr>
          <a:xfrm>
            <a:off x="13139316" y="11233686"/>
            <a:ext cx="10326233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FEA predicts significantly better thermal properties than previous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AC76-64B6-2406-930B-283756E15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712" y="156757"/>
            <a:ext cx="13063992" cy="1324074"/>
          </a:xfrm>
        </p:spPr>
        <p:txBody>
          <a:bodyPr>
            <a:no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OP-Furnace Heater Rebuilt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1C1FA-FB6A-2AE8-A798-83BE8D7BE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0" y="8128014"/>
            <a:ext cx="11859491" cy="5072358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In the works: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/>
              <a:t>Smaller heater ID (7”) requires new bore hole pattern in existing bottom flange and new baffle tube assembly (in-house or outside machine shop, </a:t>
            </a:r>
            <a:r>
              <a:rPr lang="en-US" sz="3600" dirty="0" err="1"/>
              <a:t>tbd</a:t>
            </a:r>
            <a:r>
              <a:rPr lang="en-US" sz="3600" dirty="0"/>
              <a:t>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/>
              <a:t>FEA to optimize gap space between heater and baffle and manufacture new baffle assembly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/>
              <a:t>Assembly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395AE-2057-76E1-E7BE-F26C1E7A2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52" y="3103418"/>
            <a:ext cx="7632681" cy="6521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1E7B1-2317-7D69-45EE-5D6B65337718}"/>
              </a:ext>
            </a:extLst>
          </p:cNvPr>
          <p:cNvSpPr txBox="1"/>
          <p:nvPr/>
        </p:nvSpPr>
        <p:spPr>
          <a:xfrm>
            <a:off x="58538" y="9664011"/>
            <a:ext cx="12133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6-zones, every zone now 4 kW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Uses free radiating heater design (not embedded)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Substantial increase of thermal insulation thickness from ~2” to 4.4”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TCs embedded with ceramic liners on the OD of heater coils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Production drawing signed on 12/14/24, ETA 10 weeks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F33039-99FB-CFAE-C40B-ED389474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2384" y="1772914"/>
            <a:ext cx="6621509" cy="67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27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2115-1C40-418B-AC25-38589EE4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REBCO inserts</a:t>
            </a:r>
            <a:br>
              <a:rPr lang="en-US" dirty="0"/>
            </a:br>
            <a:r>
              <a:rPr lang="en-US" dirty="0"/>
              <a:t>Canted-Cos</a:t>
            </a:r>
            <a:r>
              <a:rPr lang="en-US" dirty="0">
                <a:sym typeface="Symbol" panose="05050102010706020507" pitchFamily="18" charset="2"/>
              </a:rPr>
              <a:t>: the “</a:t>
            </a:r>
            <a:r>
              <a:rPr lang="en-US" dirty="0"/>
              <a:t>S” and “C” 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EB7C8-8A37-4D8C-852B-ABD92A38C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44" y="2736001"/>
            <a:ext cx="11612500" cy="92827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“S” (STAR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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wire) CCT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1-2 T </a:t>
            </a:r>
            <a:r>
              <a:rPr lang="en-US" dirty="0"/>
              <a:t>in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50 mm </a:t>
            </a:r>
            <a:r>
              <a:rPr lang="en-US" dirty="0"/>
              <a:t>aperture </a:t>
            </a:r>
          </a:p>
          <a:p>
            <a:pPr lvl="1"/>
            <a:r>
              <a:rPr lang="en-US" dirty="0"/>
              <a:t>To be tested as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S1</a:t>
            </a:r>
            <a:r>
              <a:rPr lang="en-US" dirty="0"/>
              <a:t>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CCT5</a:t>
            </a:r>
          </a:p>
          <a:p>
            <a:pPr lvl="1"/>
            <a:r>
              <a:rPr lang="en-US" dirty="0"/>
              <a:t>Currently testing subscale coils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“C” (CORC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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wire) CCT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T </a:t>
            </a:r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70 mm </a:t>
            </a:r>
            <a:r>
              <a:rPr lang="en-US" dirty="0"/>
              <a:t>aperture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C3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Conductor mostly delivered</a:t>
            </a:r>
          </a:p>
          <a:p>
            <a:pPr lvl="1"/>
            <a:r>
              <a:rPr lang="en-US" dirty="0"/>
              <a:t>3-turns magnet C3a tested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C4</a:t>
            </a:r>
            <a:r>
              <a:rPr lang="en-US" dirty="0"/>
              <a:t> design initiated – target ~5T insert</a:t>
            </a:r>
          </a:p>
          <a:p>
            <a:pPr lvl="2"/>
            <a:r>
              <a:rPr lang="en-US" dirty="0"/>
              <a:t>To be tested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CCT6 or SMCT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A6EA5-A3FE-4E4F-9409-D051C772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 MPD TAC Interim Update - January 18, 2024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B6036-48E9-4D6E-AEBA-6B5A30B4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7" name="Content Placeholder 14">
            <a:extLst>
              <a:ext uri="{FF2B5EF4-FFF2-40B4-BE49-F238E27FC236}">
                <a16:creationId xmlns:a16="http://schemas.microsoft.com/office/drawing/2014/main" id="{5CEEAE5E-551A-4EE6-967F-6F9FC665CBAA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9583" y="2729234"/>
            <a:ext cx="5554914" cy="313588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23F8D-99BD-4907-B14A-0E32CF1C8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572" y="2729234"/>
            <a:ext cx="4446548" cy="31325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84D33-EE2D-4AA8-B8AE-3B3B01F3C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0759" y="2709234"/>
            <a:ext cx="1663798" cy="31358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83243F11-03CA-458D-8837-9AE58D9A63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1" r="8562"/>
          <a:stretch/>
        </p:blipFill>
        <p:spPr>
          <a:xfrm>
            <a:off x="15754878" y="7396218"/>
            <a:ext cx="4446548" cy="39426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48BE480-161C-44CD-8930-FDC17A058C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71" t="15335" r="25171" b="13958"/>
          <a:stretch/>
        </p:blipFill>
        <p:spPr>
          <a:xfrm>
            <a:off x="20369835" y="7417066"/>
            <a:ext cx="3667210" cy="39172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8DE5725-988B-45EF-B0CA-2ECFB295FE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162"/>
          <a:stretch/>
        </p:blipFill>
        <p:spPr>
          <a:xfrm>
            <a:off x="12044804" y="7392907"/>
            <a:ext cx="3505192" cy="39117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46BB1A-9C35-4DC1-9D76-3FCD80FEA0E8}"/>
              </a:ext>
            </a:extLst>
          </p:cNvPr>
          <p:cNvSpPr txBox="1"/>
          <p:nvPr/>
        </p:nvSpPr>
        <p:spPr>
          <a:xfrm>
            <a:off x="12024976" y="6365747"/>
            <a:ext cx="6884552" cy="461665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X. Wang, </a:t>
            </a:r>
            <a:r>
              <a:rPr lang="fr-FR" sz="2400" dirty="0">
                <a:solidFill>
                  <a:schemeClr val="tx2"/>
                </a:solidFill>
              </a:rPr>
              <a:t>2022 </a:t>
            </a:r>
            <a:r>
              <a:rPr lang="fr-FR" sz="2400" i="1" dirty="0" err="1">
                <a:solidFill>
                  <a:schemeClr val="tx2"/>
                </a:solidFill>
              </a:rPr>
              <a:t>Supercond</a:t>
            </a:r>
            <a:r>
              <a:rPr lang="fr-FR" sz="2400" i="1" dirty="0">
                <a:solidFill>
                  <a:schemeClr val="tx2"/>
                </a:solidFill>
              </a:rPr>
              <a:t>. </a:t>
            </a:r>
            <a:r>
              <a:rPr lang="fr-FR" sz="2400" i="1" dirty="0" err="1">
                <a:solidFill>
                  <a:schemeClr val="tx2"/>
                </a:solidFill>
              </a:rPr>
              <a:t>Sci</a:t>
            </a:r>
            <a:r>
              <a:rPr lang="fr-FR" sz="2400" i="1" dirty="0">
                <a:solidFill>
                  <a:schemeClr val="tx2"/>
                </a:solidFill>
              </a:rPr>
              <a:t>. </a:t>
            </a:r>
            <a:r>
              <a:rPr lang="fr-FR" sz="2400" i="1" dirty="0" err="1">
                <a:solidFill>
                  <a:schemeClr val="tx2"/>
                </a:solidFill>
              </a:rPr>
              <a:t>Technol</a:t>
            </a:r>
            <a:r>
              <a:rPr lang="fr-FR" sz="2400" i="1" dirty="0">
                <a:solidFill>
                  <a:schemeClr val="tx2"/>
                </a:solidFill>
              </a:rPr>
              <a:t>. </a:t>
            </a:r>
            <a:r>
              <a:rPr lang="fr-FR" sz="2400" dirty="0">
                <a:solidFill>
                  <a:schemeClr val="tx2"/>
                </a:solidFill>
              </a:rPr>
              <a:t>35 125011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392A7-9801-41AC-9631-F08BD5F4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REBCO inserts</a:t>
            </a:r>
            <a:br>
              <a:rPr lang="en-US" dirty="0"/>
            </a:br>
            <a:r>
              <a:rPr lang="en-US" dirty="0"/>
              <a:t>The COMB (Conductor on Molded Barrel)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07961-65C4-4EAD-BA16-003862195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27" y="2938608"/>
            <a:ext cx="11593109" cy="92827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COMB insert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2-3 T </a:t>
            </a:r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100 mm </a:t>
            </a:r>
            <a:r>
              <a:rPr lang="en-US" dirty="0"/>
              <a:t>aperture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CORC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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wire</a:t>
            </a:r>
            <a:endParaRPr lang="en-US" dirty="0"/>
          </a:p>
          <a:p>
            <a:pPr lvl="1"/>
            <a:r>
              <a:rPr lang="en-US" dirty="0"/>
              <a:t>To be tested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Test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STAR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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wire </a:t>
            </a:r>
            <a:r>
              <a:rPr lang="en-US" dirty="0"/>
              <a:t>at 77 K</a:t>
            </a:r>
          </a:p>
          <a:p>
            <a:pPr lvl="2"/>
            <a:r>
              <a:rPr lang="en-US" dirty="0"/>
              <a:t>Less than 7% degradation and multiple thermal cycles</a:t>
            </a:r>
          </a:p>
          <a:p>
            <a:pPr lvl="2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DD1E0-FB5F-4A4B-8C4E-B732F2F6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 MPD TAC Interim Update - January 18,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0C04A-E66F-4E04-A9E3-246904BE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39152-2851-4965-B522-6E9C41276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674" y="3214778"/>
            <a:ext cx="7494390" cy="385683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366DB-C320-4D3C-8E96-515F98886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169" y="3211564"/>
            <a:ext cx="4752528" cy="387657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9CE1F-CCC4-4BF5-968C-A1F68DEAD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1673" y="7680310"/>
            <a:ext cx="6561168" cy="397281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12AAA-0FD6-4A79-9D31-4D2704592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1385" y="7677966"/>
            <a:ext cx="5865312" cy="397516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244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B576-BBFE-42DF-9961-9ECE812A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Bi2212 and REBCO </a:t>
            </a:r>
            <a:r>
              <a:rPr lang="en-US" dirty="0" err="1"/>
              <a:t>outserts</a:t>
            </a:r>
            <a:br>
              <a:rPr lang="en-US" dirty="0"/>
            </a:br>
            <a:r>
              <a:rPr lang="en-US" dirty="0"/>
              <a:t>Summary – a strategy for systematic exploration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A0CCB-DEDD-4A0C-8191-391924C2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 MPD TAC Interim Update - January 18,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A632A-115D-4F39-9C11-B696FE3A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DF8CFC-1611-47E4-89BB-356D62F9F7D0}"/>
              </a:ext>
            </a:extLst>
          </p:cNvPr>
          <p:cNvSpPr txBox="1"/>
          <p:nvPr/>
        </p:nvSpPr>
        <p:spPr>
          <a:xfrm>
            <a:off x="22521531" y="1512987"/>
            <a:ext cx="126263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in scale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4B7D3-65BF-4878-BC7D-68A1E70D3CAE}"/>
              </a:ext>
            </a:extLst>
          </p:cNvPr>
          <p:cNvSpPr txBox="1"/>
          <p:nvPr/>
        </p:nvSpPr>
        <p:spPr>
          <a:xfrm>
            <a:off x="1633595" y="4265713"/>
            <a:ext cx="126263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SMCT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15 mm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1-2 T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84FCD4-5CC2-4669-99B9-7FFE619E5CBF}"/>
              </a:ext>
            </a:extLst>
          </p:cNvPr>
          <p:cNvSpPr/>
          <p:nvPr/>
        </p:nvSpPr>
        <p:spPr>
          <a:xfrm>
            <a:off x="19187605" y="9877716"/>
            <a:ext cx="645110" cy="6393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8C7DDD-5F22-4377-A7F4-19CB6AB56686}"/>
              </a:ext>
            </a:extLst>
          </p:cNvPr>
          <p:cNvSpPr txBox="1"/>
          <p:nvPr/>
        </p:nvSpPr>
        <p:spPr>
          <a:xfrm>
            <a:off x="12196571" y="4290661"/>
            <a:ext cx="126263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BiCCT1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40 mm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3 T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FF8319-468B-41FE-869D-36EA72395EBA}"/>
              </a:ext>
            </a:extLst>
          </p:cNvPr>
          <p:cNvSpPr txBox="1"/>
          <p:nvPr/>
        </p:nvSpPr>
        <p:spPr>
          <a:xfrm>
            <a:off x="17974585" y="4290661"/>
            <a:ext cx="126263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BiCCT2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40 mm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5 T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(target)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488282D-219C-4025-81BB-EC3DC8F72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7" t="33000" r="31330" b="33015"/>
          <a:stretch/>
        </p:blipFill>
        <p:spPr>
          <a:xfrm>
            <a:off x="16777102" y="8304235"/>
            <a:ext cx="3657600" cy="3594326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17A3A6-B2C7-46A8-8589-284979D89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8" t="31662" r="31697" b="32016"/>
          <a:stretch/>
        </p:blipFill>
        <p:spPr>
          <a:xfrm>
            <a:off x="19579010" y="3205911"/>
            <a:ext cx="3438144" cy="3463238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7F47EA-C82A-42F4-940F-9CC291F1B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90" t="34863" r="34711" b="34651"/>
          <a:stretch/>
        </p:blipFill>
        <p:spPr>
          <a:xfrm>
            <a:off x="13692216" y="3455406"/>
            <a:ext cx="2926080" cy="2964248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4E070A-5862-4636-AEFD-7E547ED5F5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30" t="30531" r="28984" b="30975"/>
          <a:stretch/>
        </p:blipFill>
        <p:spPr>
          <a:xfrm>
            <a:off x="8186468" y="3949980"/>
            <a:ext cx="1975104" cy="1975100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0602D41-9942-4A8D-8B92-DCEFDE29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83" t="24724" r="22730" b="24856"/>
          <a:stretch/>
        </p:blipFill>
        <p:spPr>
          <a:xfrm>
            <a:off x="4703168" y="8806772"/>
            <a:ext cx="2560320" cy="2573056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146024-9B7F-42EC-9AF4-D471BEB6E8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1" t="24788" r="30766" b="24758"/>
          <a:stretch/>
        </p:blipFill>
        <p:spPr>
          <a:xfrm>
            <a:off x="9967328" y="8350818"/>
            <a:ext cx="3547872" cy="3484964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C8942F7-3582-4A03-844B-968326DA11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28230" r="33645" b="28833"/>
          <a:stretch/>
        </p:blipFill>
        <p:spPr>
          <a:xfrm>
            <a:off x="3118992" y="4042174"/>
            <a:ext cx="1828800" cy="1790708"/>
          </a:xfrm>
          <a:prstGeom prst="ellipse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C05DB00-DE53-496E-B4AB-7B01A1AB34AF}"/>
              </a:ext>
            </a:extLst>
          </p:cNvPr>
          <p:cNvSpPr/>
          <p:nvPr/>
        </p:nvSpPr>
        <p:spPr>
          <a:xfrm>
            <a:off x="454696" y="2707047"/>
            <a:ext cx="23474608" cy="458300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CCE02A-9F07-4913-B4F4-B6E6C788445A}"/>
              </a:ext>
            </a:extLst>
          </p:cNvPr>
          <p:cNvSpPr/>
          <p:nvPr/>
        </p:nvSpPr>
        <p:spPr>
          <a:xfrm>
            <a:off x="454696" y="7759959"/>
            <a:ext cx="23474608" cy="458300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5F3A9B-6E2F-4782-A362-0DC5E1B3373C}"/>
              </a:ext>
            </a:extLst>
          </p:cNvPr>
          <p:cNvSpPr txBox="1"/>
          <p:nvPr/>
        </p:nvSpPr>
        <p:spPr>
          <a:xfrm>
            <a:off x="6695209" y="4383530"/>
            <a:ext cx="126263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Bin5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31 mm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1.6 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2B8459-69CF-490A-994D-E0ECC8E71400}"/>
              </a:ext>
            </a:extLst>
          </p:cNvPr>
          <p:cNvSpPr txBox="1"/>
          <p:nvPr/>
        </p:nvSpPr>
        <p:spPr>
          <a:xfrm>
            <a:off x="3104131" y="9343573"/>
            <a:ext cx="126263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S1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50 mm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1-2 T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D4B6E5-4FF2-47F4-B9BA-E65AF472536A}"/>
              </a:ext>
            </a:extLst>
          </p:cNvPr>
          <p:cNvSpPr txBox="1"/>
          <p:nvPr/>
        </p:nvSpPr>
        <p:spPr>
          <a:xfrm>
            <a:off x="8542703" y="9385415"/>
            <a:ext cx="126263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COMB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100 mm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2-3 T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354521-B84B-4ADF-9AFF-A4B1C888F92D}"/>
              </a:ext>
            </a:extLst>
          </p:cNvPr>
          <p:cNvSpPr txBox="1"/>
          <p:nvPr/>
        </p:nvSpPr>
        <p:spPr>
          <a:xfrm>
            <a:off x="15140795" y="9385414"/>
            <a:ext cx="126263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C4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70 mm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5 T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52A058-387F-43CE-8E5A-D2EAAF2D4FE0}"/>
              </a:ext>
            </a:extLst>
          </p:cNvPr>
          <p:cNvSpPr txBox="1"/>
          <p:nvPr/>
        </p:nvSpPr>
        <p:spPr>
          <a:xfrm>
            <a:off x="587881" y="2762195"/>
            <a:ext cx="360497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/>
                </a:solidFill>
              </a:rPr>
              <a:t>Bi2212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E0AD3E-2BA5-4E69-90E6-37D76BF9480C}"/>
              </a:ext>
            </a:extLst>
          </p:cNvPr>
          <p:cNvSpPr txBox="1"/>
          <p:nvPr/>
        </p:nvSpPr>
        <p:spPr>
          <a:xfrm>
            <a:off x="587881" y="7845549"/>
            <a:ext cx="37788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/>
                </a:solidFill>
              </a:rPr>
              <a:t>REBCO</a:t>
            </a:r>
          </a:p>
        </p:txBody>
      </p:sp>
    </p:spTree>
    <p:extLst>
      <p:ext uri="{BB962C8B-B14F-4D97-AF65-F5344CB8AC3E}">
        <p14:creationId xmlns:p14="http://schemas.microsoft.com/office/powerpoint/2010/main" val="4284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31ED1-2294-2640-ACC4-E2AA344897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3B2D8-B948-0B4D-A21C-E599D6A5D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the meeting is to update the TAC on </a:t>
            </a:r>
          </a:p>
          <a:p>
            <a:pPr lvl="1"/>
            <a:r>
              <a:rPr lang="en-US" dirty="0"/>
              <a:t>MDP progress since the last Collaboration meeting and </a:t>
            </a:r>
          </a:p>
          <a:p>
            <a:pPr lvl="1"/>
            <a:r>
              <a:rPr lang="en-US" dirty="0"/>
              <a:t>MDP strategy in light of new P5 report</a:t>
            </a:r>
          </a:p>
          <a:p>
            <a:endParaRPr lang="en-US" dirty="0"/>
          </a:p>
          <a:p>
            <a:r>
              <a:rPr lang="en-US" dirty="0"/>
              <a:t>Feedback is appreciated on all fronts, most importantly the TAC’s perspective on:</a:t>
            </a:r>
          </a:p>
          <a:p>
            <a:pPr lvl="1"/>
            <a:r>
              <a:rPr lang="en-US" dirty="0"/>
              <a:t>MDP technical progress</a:t>
            </a:r>
          </a:p>
          <a:p>
            <a:pPr lvl="1"/>
            <a:r>
              <a:rPr lang="en-US" dirty="0"/>
              <a:t>Observations and impressions of potential impact of developments</a:t>
            </a:r>
          </a:p>
          <a:p>
            <a:pPr lvl="1"/>
            <a:r>
              <a:rPr lang="en-US" dirty="0"/>
              <a:t>Strategy on engagement in community planning, P5 alignment, and in international collaboration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778604-21F1-7E44-AC27-0062B5CA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to the Technical Advisory Committee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0ABB3-18A0-DD4D-B201-FDEC27E07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DC65A4F-BDD7-F8EC-769C-2D47A721D243}"/>
              </a:ext>
            </a:extLst>
          </p:cNvPr>
          <p:cNvSpPr/>
          <p:nvPr/>
        </p:nvSpPr>
        <p:spPr>
          <a:xfrm>
            <a:off x="5652654" y="9406340"/>
            <a:ext cx="13660581" cy="31809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B77EA-BFA6-2A4D-A16C-C34982CEB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579DE-F5D8-D9BD-CC73-040E96E15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442" y="3095113"/>
            <a:ext cx="23618557" cy="9051928"/>
          </a:xfrm>
        </p:spPr>
        <p:txBody>
          <a:bodyPr/>
          <a:lstStyle/>
          <a:p>
            <a:r>
              <a:rPr lang="en-US" sz="4800" dirty="0"/>
              <a:t> Active in international arena</a:t>
            </a:r>
          </a:p>
          <a:p>
            <a:pPr lvl="1"/>
            <a:r>
              <a:rPr lang="en-US" dirty="0"/>
              <a:t>Co-organized 2</a:t>
            </a:r>
            <a:r>
              <a:rPr lang="en-US" baseline="30000" dirty="0"/>
              <a:t>nd</a:t>
            </a:r>
            <a:r>
              <a:rPr lang="en-US" dirty="0"/>
              <a:t> Instr. and Diagnostics for Superconducting Magnets Workshop (IDSM)</a:t>
            </a:r>
          </a:p>
          <a:p>
            <a:pPr lvl="1"/>
            <a:r>
              <a:rPr lang="en-US" dirty="0"/>
              <a:t>Contributed to Lectures on </a:t>
            </a:r>
            <a:r>
              <a:rPr lang="en-US" dirty="0" err="1"/>
              <a:t>Superc</a:t>
            </a:r>
            <a:r>
              <a:rPr lang="en-US" dirty="0"/>
              <a:t>. Magnet Test Stands, Magnet Protections and Diagnostics</a:t>
            </a:r>
          </a:p>
          <a:p>
            <a:endParaRPr lang="en-US" dirty="0"/>
          </a:p>
          <a:p>
            <a:r>
              <a:rPr lang="en-US" dirty="0"/>
              <a:t> Diagnostics Area focus is beginning to change/grow:</a:t>
            </a:r>
          </a:p>
          <a:p>
            <a:pPr lvl="1"/>
            <a:r>
              <a:rPr lang="en-US" dirty="0"/>
              <a:t>“traditional” goal: guide </a:t>
            </a:r>
            <a:r>
              <a:rPr lang="en-US" b="1" dirty="0"/>
              <a:t>understanding</a:t>
            </a:r>
            <a:r>
              <a:rPr lang="en-US" dirty="0"/>
              <a:t> (“science”) of magnets</a:t>
            </a:r>
          </a:p>
          <a:p>
            <a:pPr lvl="1"/>
            <a:r>
              <a:rPr lang="en-US" dirty="0"/>
              <a:t>Growing focus on supporting </a:t>
            </a:r>
            <a:r>
              <a:rPr lang="en-US" b="1" dirty="0"/>
              <a:t>HTS magnet protection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99F96-55EE-514E-922A-A57AED7D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Area contributing throughout the program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D232-AC75-DD42-876C-BD1F6E66C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851C2B-7E9B-69B7-16A6-E27267521A9B}"/>
              </a:ext>
            </a:extLst>
          </p:cNvPr>
          <p:cNvSpPr txBox="1"/>
          <p:nvPr/>
        </p:nvSpPr>
        <p:spPr>
          <a:xfrm>
            <a:off x="14091902" y="2472767"/>
            <a:ext cx="10326030" cy="1292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  <a:hlinkClick r:id="rId2"/>
              </a:rPr>
              <a:t>https://agenda.infn.it/event/32061/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https://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indico.cern.ch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/event/1281454/timetable/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2D3F0B-A367-E361-F412-CDB193CCB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619" y="10145000"/>
            <a:ext cx="12666282" cy="21964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6997DA6-46B1-A309-7F7B-8B7D698AE5D5}"/>
              </a:ext>
            </a:extLst>
          </p:cNvPr>
          <p:cNvSpPr txBox="1"/>
          <p:nvPr/>
        </p:nvSpPr>
        <p:spPr>
          <a:xfrm>
            <a:off x="9207960" y="9406340"/>
            <a:ext cx="6705600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Pathways to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579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EBCFC4-24AA-1E43-2B21-DC6968626B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DEEC8-F7CA-000C-B037-A9414AEBD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650" y="2814060"/>
            <a:ext cx="11944350" cy="9051928"/>
          </a:xfrm>
        </p:spPr>
        <p:txBody>
          <a:bodyPr/>
          <a:lstStyle/>
          <a:p>
            <a:r>
              <a:rPr lang="en-US" dirty="0"/>
              <a:t>Acoustic events are stronger in amplitude, last longer, &amp; corelate with current in wax-impregnated coils!</a:t>
            </a:r>
          </a:p>
          <a:p>
            <a:pPr lvl="1"/>
            <a:r>
              <a:rPr lang="en-US" dirty="0"/>
              <a:t>Suggests heat dissipation process critical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25DB3-D4CE-C2A3-BFCB-3FFAD047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insight into training -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20053-8F14-6945-2236-FB2BC0117E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4ECD0B-C493-F56E-4D1B-C420E65C4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2473497"/>
            <a:ext cx="11944350" cy="9728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67B1E-058C-82BB-AE8D-EA499AB7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43" y="6511636"/>
            <a:ext cx="9676185" cy="59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41CB8-581E-B94B-82AB-3A0D966128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6023B-03DD-7B42-8870-5EDF67245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3115" y="2958739"/>
            <a:ext cx="22270530" cy="90519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Funding now at the level of $1.2M / year</a:t>
            </a:r>
          </a:p>
          <a:p>
            <a:pPr lvl="1"/>
            <a:r>
              <a:rPr lang="en-US" dirty="0"/>
              <a:t>Process: CPRD committee (lead now I. Pong) meets monthly</a:t>
            </a:r>
          </a:p>
          <a:p>
            <a:pPr lvl="2"/>
            <a:r>
              <a:rPr lang="en-US" dirty="0"/>
              <a:t>Reviews status of PO’s</a:t>
            </a:r>
          </a:p>
          <a:p>
            <a:pPr lvl="2"/>
            <a:r>
              <a:rPr lang="en-US" dirty="0"/>
              <a:t>Summarizes needs from MDP</a:t>
            </a:r>
          </a:p>
          <a:p>
            <a:pPr lvl="2"/>
            <a:r>
              <a:rPr lang="en-US" dirty="0"/>
              <a:t>Evaluates proposals from industry</a:t>
            </a:r>
          </a:p>
          <a:p>
            <a:pPr lvl="1"/>
            <a:r>
              <a:rPr lang="en-US" dirty="0"/>
              <a:t>Ongoing contracts:</a:t>
            </a:r>
          </a:p>
          <a:p>
            <a:pPr lvl="2"/>
            <a:r>
              <a:rPr lang="en-US" dirty="0"/>
              <a:t>Hf development by OST</a:t>
            </a:r>
          </a:p>
          <a:p>
            <a:pPr lvl="2"/>
            <a:r>
              <a:rPr lang="en-US" dirty="0"/>
              <a:t>High Cp development with </a:t>
            </a:r>
            <a:r>
              <a:rPr lang="en-US" dirty="0" err="1"/>
              <a:t>HyperTech</a:t>
            </a:r>
            <a:endParaRPr lang="en-US" dirty="0"/>
          </a:p>
          <a:p>
            <a:pPr lvl="2"/>
            <a:r>
              <a:rPr lang="en-US" dirty="0"/>
              <a:t>Bi2212 development with A. Otto</a:t>
            </a:r>
          </a:p>
          <a:p>
            <a:pPr lvl="2"/>
            <a:r>
              <a:rPr lang="en-US" dirty="0"/>
              <a:t>CORC “QA” order from ACT</a:t>
            </a:r>
          </a:p>
          <a:p>
            <a:pPr lvl="2"/>
            <a:r>
              <a:rPr lang="en-US" dirty="0"/>
              <a:t>STAR wire order with AMPEERS</a:t>
            </a:r>
          </a:p>
          <a:p>
            <a:pPr lvl="2"/>
            <a:r>
              <a:rPr lang="en-US" dirty="0"/>
              <a:t>Nb3Sn production from OST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1DB746-122B-544A-89FD-893B1C61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 Procurement and R&amp;D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88C0-B553-CE42-A580-9C225003C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88EE0-755E-894D-925B-68C7D1B8EA75}"/>
              </a:ext>
            </a:extLst>
          </p:cNvPr>
          <p:cNvSpPr txBox="1"/>
          <p:nvPr/>
        </p:nvSpPr>
        <p:spPr>
          <a:xfrm>
            <a:off x="17940717" y="2452974"/>
            <a:ext cx="6139187" cy="5170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CPRD committee: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Ian Pong,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Lance Cooley,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Matt Jewel,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Larbalestier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Vlad Matias,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Ian Pong,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Xingchen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Xu,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Soren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Prestemon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EE254D-E845-EEB0-07D1-3CBD0342E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3724" y="8085120"/>
            <a:ext cx="6353172" cy="4311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63075">
              <a:schemeClr val="accent1">
                <a:lumMod val="60000"/>
                <a:lumOff val="40000"/>
                <a:alpha val="59252"/>
              </a:schemeClr>
            </a:glow>
            <a:softEdge rad="148119"/>
          </a:effectLst>
        </p:spPr>
      </p:pic>
    </p:spTree>
    <p:extLst>
      <p:ext uri="{BB962C8B-B14F-4D97-AF65-F5344CB8AC3E}">
        <p14:creationId xmlns:p14="http://schemas.microsoft.com/office/powerpoint/2010/main" val="26402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405B1F-B8D8-106C-156B-3F09992646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B1F2A-3515-2636-5127-F6CE83BC4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442" y="3095113"/>
            <a:ext cx="23618557" cy="94848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More than 30 papers related to MDP were presented!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Some examples…</a:t>
            </a:r>
          </a:p>
          <a:p>
            <a:r>
              <a:rPr lang="en-US" dirty="0"/>
              <a:t>S. </a:t>
            </a:r>
            <a:r>
              <a:rPr lang="en-US" dirty="0" err="1"/>
              <a:t>Prestemon</a:t>
            </a:r>
            <a:r>
              <a:rPr lang="en-US" dirty="0"/>
              <a:t>, plenary, “Progress and plans for the US Magnet Development Program”</a:t>
            </a:r>
          </a:p>
          <a:p>
            <a:r>
              <a:rPr lang="en-US" dirty="0"/>
              <a:t> S. </a:t>
            </a:r>
            <a:r>
              <a:rPr lang="en-US" dirty="0" err="1"/>
              <a:t>Gourlay</a:t>
            </a:r>
            <a:r>
              <a:rPr lang="en-US" dirty="0"/>
              <a:t>, invited talk “Enabling the next generation of facilities for particle physics”</a:t>
            </a:r>
          </a:p>
          <a:p>
            <a:r>
              <a:rPr lang="en-US" dirty="0"/>
              <a:t> P. </a:t>
            </a:r>
            <a:r>
              <a:rPr lang="en-US" dirty="0" err="1"/>
              <a:t>Ferracin</a:t>
            </a:r>
            <a:r>
              <a:rPr lang="en-US" dirty="0"/>
              <a:t>, invited talk, “Development of Hybrid Dipole Magnets for Particle Accelerators by the US Magnet Development Program”</a:t>
            </a:r>
          </a:p>
          <a:p>
            <a:r>
              <a:rPr lang="en-US" dirty="0"/>
              <a:t> I. </a:t>
            </a:r>
            <a:r>
              <a:rPr lang="en-US" dirty="0" err="1"/>
              <a:t>Novitski</a:t>
            </a:r>
            <a:r>
              <a:rPr lang="en-US" dirty="0"/>
              <a:t>, invited talk, “Development and test of a large-aperture Nb3Sn cos-theta dipole coil with stress management”</a:t>
            </a:r>
          </a:p>
          <a:p>
            <a:endParaRPr lang="en-US" dirty="0"/>
          </a:p>
          <a:p>
            <a:r>
              <a:rPr lang="en-US" dirty="0"/>
              <a:t>Also highly relevant:</a:t>
            </a:r>
          </a:p>
          <a:p>
            <a:pPr lvl="1"/>
            <a:r>
              <a:rPr lang="en-US" dirty="0"/>
              <a:t>Kathleen </a:t>
            </a:r>
            <a:r>
              <a:rPr lang="en-US" dirty="0" err="1"/>
              <a:t>Amm</a:t>
            </a:r>
            <a:r>
              <a:rPr lang="en-US" dirty="0"/>
              <a:t>, invited talk, “Strategic Roadmap of Grand Challenges in Healthcare”</a:t>
            </a:r>
          </a:p>
          <a:p>
            <a:pPr lvl="1"/>
            <a:r>
              <a:rPr lang="en-US" dirty="0"/>
              <a:t>G. </a:t>
            </a:r>
            <a:r>
              <a:rPr lang="en-US" dirty="0" err="1"/>
              <a:t>Velev</a:t>
            </a:r>
            <a:r>
              <a:rPr lang="en-US" dirty="0"/>
              <a:t>, invited talk, “Current status of the facility for high field cable testing at Fermilab”</a:t>
            </a:r>
          </a:p>
          <a:p>
            <a:pPr lvl="1"/>
            <a:r>
              <a:rPr lang="en-US" dirty="0"/>
              <a:t>L. Cooley, invited talk, “Partnership Models for Stewardship of Superconducting Magnet Technology and Assurance of Supply Chains for Large Science Facilities”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5ED8F3-82C7-F76E-BDB0-9C39F8C9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presence at MT28 in Aix </a:t>
            </a:r>
            <a:r>
              <a:rPr lang="en-US" dirty="0" err="1"/>
              <a:t>en</a:t>
            </a:r>
            <a:r>
              <a:rPr lang="en-US" dirty="0"/>
              <a:t> Provence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138A-337E-8A78-F521-A301369B14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29670-184B-21DA-6C76-AD9ABC3356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2CB11-D08F-27B4-721E-226AA08FD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443" y="2958739"/>
            <a:ext cx="22270530" cy="9051928"/>
          </a:xfrm>
        </p:spPr>
        <p:txBody>
          <a:bodyPr>
            <a:normAutofit/>
          </a:bodyPr>
          <a:lstStyle/>
          <a:p>
            <a:r>
              <a:rPr lang="en-US" sz="4800" dirty="0"/>
              <a:t>National Academies Study in High Magnetic Field Science and Technology</a:t>
            </a:r>
          </a:p>
          <a:p>
            <a:pPr lvl="1"/>
            <a:r>
              <a:rPr lang="en-US" dirty="0"/>
              <a:t>MDP NAS committee members: Kathleen </a:t>
            </a:r>
            <a:r>
              <a:rPr lang="en-US" dirty="0" err="1"/>
              <a:t>Amm</a:t>
            </a:r>
            <a:r>
              <a:rPr lang="en-US" dirty="0"/>
              <a:t>, Diego Arbelaez</a:t>
            </a:r>
          </a:p>
          <a:p>
            <a:pPr lvl="1"/>
            <a:r>
              <a:rPr lang="en-US" dirty="0"/>
              <a:t>Presentations to the committee:</a:t>
            </a:r>
          </a:p>
          <a:p>
            <a:pPr lvl="2"/>
            <a:r>
              <a:rPr lang="en-US" dirty="0"/>
              <a:t>D. </a:t>
            </a:r>
            <a:r>
              <a:rPr lang="en-US" dirty="0" err="1"/>
              <a:t>Larbalestier</a:t>
            </a:r>
            <a:r>
              <a:rPr lang="en-US" dirty="0"/>
              <a:t>, </a:t>
            </a:r>
            <a:r>
              <a:rPr lang="en-US" i="1" dirty="0"/>
              <a:t>“Birthing new Superconducting Magnet Technologies with REBCO Coated Conductors and Round Multifilamentary Bi-2212”</a:t>
            </a:r>
          </a:p>
          <a:p>
            <a:pPr lvl="2"/>
            <a:r>
              <a:rPr lang="en-US" dirty="0"/>
              <a:t>S. </a:t>
            </a:r>
            <a:r>
              <a:rPr lang="en-US" dirty="0" err="1"/>
              <a:t>Prestemon</a:t>
            </a:r>
            <a:r>
              <a:rPr lang="en-US" dirty="0"/>
              <a:t>, </a:t>
            </a:r>
            <a:r>
              <a:rPr lang="en-US" i="1" dirty="0"/>
              <a:t>“Magnet technology for Energy Frontier Colliders”</a:t>
            </a:r>
          </a:p>
          <a:p>
            <a:pPr lvl="2"/>
            <a:r>
              <a:rPr lang="en-US" dirty="0"/>
              <a:t>S. </a:t>
            </a:r>
            <a:r>
              <a:rPr lang="en-US" dirty="0" err="1"/>
              <a:t>Gourlay</a:t>
            </a:r>
            <a:r>
              <a:rPr lang="en-US" dirty="0"/>
              <a:t>,  </a:t>
            </a:r>
            <a:r>
              <a:rPr lang="en-US" i="1" dirty="0"/>
              <a:t>“Magnet Technology to Enable the Next Generation of Facilities for Particle Physics”</a:t>
            </a:r>
          </a:p>
          <a:p>
            <a:r>
              <a:rPr lang="en-US" dirty="0"/>
              <a:t>International Symposium on Superconductivity	</a:t>
            </a:r>
          </a:p>
          <a:p>
            <a:pPr lvl="1"/>
            <a:r>
              <a:rPr lang="en-US" dirty="0"/>
              <a:t>D. </a:t>
            </a:r>
            <a:r>
              <a:rPr lang="en-US" dirty="0" err="1"/>
              <a:t>Larbalestier</a:t>
            </a:r>
            <a:r>
              <a:rPr lang="en-US" dirty="0"/>
              <a:t>, “What specifications would general use of REBCO for laboratory user magnets really require?”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CC1E8B-1D6A-B586-513F-880B920FE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visibility &amp; contributions to the international community</a:t>
            </a:r>
            <a:br>
              <a:rPr lang="en-US" dirty="0"/>
            </a:br>
            <a:r>
              <a:rPr lang="en-US" dirty="0"/>
              <a:t>- some examples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D98B0-CD2D-0943-E5E1-444DB0707C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736F6-C6AC-F81B-29A9-1489A715E7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49527-774B-6C44-7B1F-75D0F3786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06" y="2822783"/>
            <a:ext cx="13307396" cy="90519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REBCO Roundtable organized at FNAL</a:t>
            </a:r>
          </a:p>
          <a:p>
            <a:r>
              <a:rPr lang="en-US" dirty="0"/>
              <a:t> Contributions from throughout MDP, as well as broader community</a:t>
            </a:r>
          </a:p>
          <a:p>
            <a:r>
              <a:rPr lang="en-US" dirty="0"/>
              <a:t> Report being drafted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9E3462-B35A-7BC6-35FB-4C068E92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255" y="-25400"/>
            <a:ext cx="20269678" cy="2213071"/>
          </a:xfrm>
        </p:spPr>
        <p:txBody>
          <a:bodyPr/>
          <a:lstStyle/>
          <a:p>
            <a:r>
              <a:rPr lang="en-US" dirty="0"/>
              <a:t>Strategic planning and preparations for P5 alignment</a:t>
            </a:r>
            <a:br>
              <a:rPr lang="en-US" dirty="0"/>
            </a:br>
            <a:r>
              <a:rPr lang="en-US" dirty="0"/>
              <a:t> – REBCO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096DC-02D5-236C-141F-7D03EEF144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07EB6-4FC2-EC73-9FD3-C53136BE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343" y="2426776"/>
            <a:ext cx="10417657" cy="8858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5316A0-E202-2E91-D37E-C26EFF5F0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656" y="6021425"/>
            <a:ext cx="10320144" cy="64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01;p1">
            <a:extLst>
              <a:ext uri="{FF2B5EF4-FFF2-40B4-BE49-F238E27FC236}">
                <a16:creationId xmlns:a16="http://schemas.microsoft.com/office/drawing/2014/main" id="{FE076DBB-7269-06F9-746A-5EB915C4E04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42714" y="7239763"/>
            <a:ext cx="6218412" cy="52867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A114D-9228-422E-9E74-DF24035D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synergies with Fusion REBCO research are leveraged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BC078-A23D-DA31-77A7-26E827EF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F37ED-C333-7B61-41EE-2093F5B6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Google Shape;96;p1">
            <a:extLst>
              <a:ext uri="{FF2B5EF4-FFF2-40B4-BE49-F238E27FC236}">
                <a16:creationId xmlns:a16="http://schemas.microsoft.com/office/drawing/2014/main" id="{F0695C4B-8B67-13EC-3E80-D4C3F94BFD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51" y="2568649"/>
            <a:ext cx="3913990" cy="30091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7;p1">
            <a:extLst>
              <a:ext uri="{FF2B5EF4-FFF2-40B4-BE49-F238E27FC236}">
                <a16:creationId xmlns:a16="http://schemas.microsoft.com/office/drawing/2014/main" id="{AC65AB56-B802-6B55-C7C0-290743CC8ECE}"/>
              </a:ext>
            </a:extLst>
          </p:cNvPr>
          <p:cNvSpPr txBox="1"/>
          <p:nvPr/>
        </p:nvSpPr>
        <p:spPr>
          <a:xfrm>
            <a:off x="-28941" y="6063262"/>
            <a:ext cx="10994898" cy="57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two layer Cable Model Coil to test for cyclic degradation</a:t>
            </a:r>
            <a:endParaRPr sz="2800" dirty="0"/>
          </a:p>
        </p:txBody>
      </p:sp>
      <p:pic>
        <p:nvPicPr>
          <p:cNvPr id="10" name="Google Shape;103;p1">
            <a:extLst>
              <a:ext uri="{FF2B5EF4-FFF2-40B4-BE49-F238E27FC236}">
                <a16:creationId xmlns:a16="http://schemas.microsoft.com/office/drawing/2014/main" id="{E76FE326-5490-A41D-9D1A-3EE32570CF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476" y="9239272"/>
            <a:ext cx="2217420" cy="190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0;p1">
            <a:extLst>
              <a:ext uri="{FF2B5EF4-FFF2-40B4-BE49-F238E27FC236}">
                <a16:creationId xmlns:a16="http://schemas.microsoft.com/office/drawing/2014/main" id="{EDD253E4-4A4D-7F8A-7170-33907A8F1AD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4273" y="7108629"/>
            <a:ext cx="4814491" cy="55490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85584A-D474-E907-C2FB-C43F9165F1F2}"/>
              </a:ext>
            </a:extLst>
          </p:cNvPr>
          <p:cNvSpPr txBox="1"/>
          <p:nvPr/>
        </p:nvSpPr>
        <p:spPr>
          <a:xfrm>
            <a:off x="4418260" y="2310467"/>
            <a:ext cx="6002104" cy="3139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No sign of degradation seen in high field &amp; low-cycle fatigue testing - IC&gt;80% sum of tapes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Demonstrate feasibility of direct dry wound (non-VPI) coil design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E0792E-138B-B308-03F3-2450FAA66B1D}"/>
              </a:ext>
            </a:extLst>
          </p:cNvPr>
          <p:cNvCxnSpPr/>
          <p:nvPr/>
        </p:nvCxnSpPr>
        <p:spPr>
          <a:xfrm>
            <a:off x="10693161" y="3259581"/>
            <a:ext cx="0" cy="864108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Google Shape;882;p13" descr="Diagram&#10;&#10;Description automatically generated with low confidence">
            <a:extLst>
              <a:ext uri="{FF2B5EF4-FFF2-40B4-BE49-F238E27FC236}">
                <a16:creationId xmlns:a16="http://schemas.microsoft.com/office/drawing/2014/main" id="{3C576435-190C-5014-1CA9-DBFD18C1D5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27879" y="4000576"/>
            <a:ext cx="5455145" cy="8641080"/>
          </a:xfrm>
          <a:prstGeom prst="rect">
            <a:avLst/>
          </a:prstGeom>
          <a:solidFill>
            <a:srgbClr val="DDEBE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Google Shape;890;p13">
            <a:extLst>
              <a:ext uri="{FF2B5EF4-FFF2-40B4-BE49-F238E27FC236}">
                <a16:creationId xmlns:a16="http://schemas.microsoft.com/office/drawing/2014/main" id="{11EE6C5A-F978-774A-0D72-078134103C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87438" y="4523021"/>
            <a:ext cx="6150173" cy="3782554"/>
          </a:xfrm>
          <a:prstGeom prst="rect">
            <a:avLst/>
          </a:prstGeom>
          <a:noFill/>
          <a:ln w="9525" cap="flat" cmpd="sng">
            <a:solidFill>
              <a:srgbClr val="1F2B4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891;p13">
            <a:extLst>
              <a:ext uri="{FF2B5EF4-FFF2-40B4-BE49-F238E27FC236}">
                <a16:creationId xmlns:a16="http://schemas.microsoft.com/office/drawing/2014/main" id="{C66BAF5E-6B37-03CC-64F3-3BC1FEA1BAC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92001" y="8350179"/>
            <a:ext cx="5088686" cy="418664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C2969B-B100-6122-1F68-CB9B47072BEE}"/>
              </a:ext>
            </a:extLst>
          </p:cNvPr>
          <p:cNvSpPr txBox="1"/>
          <p:nvPr/>
        </p:nvSpPr>
        <p:spPr>
          <a:xfrm>
            <a:off x="10965959" y="2310467"/>
            <a:ext cx="13011492" cy="2154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DOE Offices of HEP &amp; FES jointly funding a large-bore cable test facility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/>
              <a:t>Will provide 15T dipole field over 750mm good-field, 1.9-50K on-sample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Cryostat will enable testing of high-field hybrid magnets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Being located at FNAL</a:t>
            </a:r>
          </a:p>
        </p:txBody>
      </p:sp>
    </p:spTree>
    <p:extLst>
      <p:ext uri="{BB962C8B-B14F-4D97-AF65-F5344CB8AC3E}">
        <p14:creationId xmlns:p14="http://schemas.microsoft.com/office/powerpoint/2010/main" val="11130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5CA5D-B7AC-24DC-A018-0364AC56DC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4B457-21F5-14DF-CD48-D78DF5DED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509" y="2715491"/>
            <a:ext cx="22703464" cy="9431550"/>
          </a:xfrm>
        </p:spPr>
        <p:txBody>
          <a:bodyPr>
            <a:normAutofit/>
          </a:bodyPr>
          <a:lstStyle/>
          <a:p>
            <a:r>
              <a:rPr lang="en-US" sz="4000" dirty="0"/>
              <a:t>Partnered with two renowned magnet manufacturers, </a:t>
            </a:r>
            <a:r>
              <a:rPr lang="en-US" sz="4000" dirty="0" err="1"/>
              <a:t>Cryomagnetics</a:t>
            </a:r>
            <a:r>
              <a:rPr lang="en-US" sz="4000" dirty="0"/>
              <a:t> Inc. and Oxford Instruments   </a:t>
            </a:r>
          </a:p>
          <a:p>
            <a:r>
              <a:rPr lang="en-US" sz="4000" dirty="0"/>
              <a:t>Compact general science magnets in the 25 T range and high homogeneity magnets &gt;30 T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2489AA-41EE-4E4B-C77A-70FEB192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419" y="-25400"/>
            <a:ext cx="19790514" cy="2213071"/>
          </a:xfrm>
        </p:spPr>
        <p:txBody>
          <a:bodyPr/>
          <a:lstStyle/>
          <a:p>
            <a:r>
              <a:rPr lang="en-US" dirty="0"/>
              <a:t>ASC Collaborations with Industry on Bi-2212 Technology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DE26E-C08F-884A-5724-64C41A3AC6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06D88A-88D0-B67F-1DD7-FE3B6FA59A9C}"/>
              </a:ext>
            </a:extLst>
          </p:cNvPr>
          <p:cNvGrpSpPr>
            <a:grpSpLocks noChangeAspect="1"/>
          </p:cNvGrpSpPr>
          <p:nvPr/>
        </p:nvGrpSpPr>
        <p:grpSpPr>
          <a:xfrm>
            <a:off x="332509" y="5156027"/>
            <a:ext cx="5620626" cy="7441679"/>
            <a:chOff x="1487728" y="1913635"/>
            <a:chExt cx="3619615" cy="479235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59091DA-1E18-BEDE-60F1-31EC01A35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728" y="1913635"/>
              <a:ext cx="3619615" cy="4792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581749-85F1-FBFB-FAA1-28F59C30B509}"/>
                </a:ext>
              </a:extLst>
            </p:cNvPr>
            <p:cNvSpPr txBox="1"/>
            <p:nvPr/>
          </p:nvSpPr>
          <p:spPr>
            <a:xfrm>
              <a:off x="3651589" y="3861237"/>
              <a:ext cx="715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LTS</a:t>
              </a:r>
            </a:p>
          </p:txBody>
        </p:sp>
      </p:grp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62C459F-9B71-5B8E-C7C0-1FEC5133F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7" y="5156027"/>
            <a:ext cx="11924775" cy="6991014"/>
          </a:xfrm>
          <a:prstGeom prst="rect">
            <a:avLst/>
          </a:prstGeom>
        </p:spPr>
      </p:pic>
      <p:pic>
        <p:nvPicPr>
          <p:cNvPr id="10" name="Picture 2" descr="Leading provider of high technology products and services for research and  industry - Oxford Instruments">
            <a:extLst>
              <a:ext uri="{FF2B5EF4-FFF2-40B4-BE49-F238E27FC236}">
                <a16:creationId xmlns:a16="http://schemas.microsoft.com/office/drawing/2014/main" id="{ADDD1CFD-BA91-3439-68D2-1547F5104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818" y="10545740"/>
            <a:ext cx="3746856" cy="127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0EAEAE-898B-FFC0-F6EE-BFAC1C839356}"/>
              </a:ext>
            </a:extLst>
          </p:cNvPr>
          <p:cNvSpPr txBox="1"/>
          <p:nvPr/>
        </p:nvSpPr>
        <p:spPr>
          <a:xfrm>
            <a:off x="18447818" y="5548304"/>
            <a:ext cx="6208191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/>
              <a:t>These magnets will have a </a:t>
            </a:r>
            <a:r>
              <a:rPr lang="en-US" sz="3600" b="1" dirty="0"/>
              <a:t>substantial amount of Bi-2212</a:t>
            </a:r>
            <a:r>
              <a:rPr lang="en-US" sz="3600" dirty="0"/>
              <a:t> in them with a substantial percentage of field generated by the HTS sections </a:t>
            </a:r>
          </a:p>
        </p:txBody>
      </p:sp>
    </p:spTree>
    <p:extLst>
      <p:ext uri="{BB962C8B-B14F-4D97-AF65-F5344CB8AC3E}">
        <p14:creationId xmlns:p14="http://schemas.microsoft.com/office/powerpoint/2010/main" val="33855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96D9A6-37E9-3101-78B7-424085E7CD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A40CA-52DC-60D9-86CA-5C6F6BCBF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264" y="2852325"/>
            <a:ext cx="22270530" cy="905192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Understand</a:t>
            </a:r>
            <a:r>
              <a:rPr lang="en-US" dirty="0"/>
              <a:t> the P5 report </a:t>
            </a:r>
          </a:p>
          <a:p>
            <a:pPr lvl="1"/>
            <a:r>
              <a:rPr lang="en-US" dirty="0"/>
              <a:t>Detailed read of the language used</a:t>
            </a:r>
          </a:p>
          <a:p>
            <a:pPr lvl="1"/>
            <a:r>
              <a:rPr lang="en-US" dirty="0"/>
              <a:t>Insight into the full intent of the committee</a:t>
            </a:r>
          </a:p>
          <a:p>
            <a:pPr lvl="1"/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Work with HEP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Understand their timeline for implementation</a:t>
            </a:r>
          </a:p>
          <a:p>
            <a:pPr lvl="1"/>
            <a:r>
              <a:rPr lang="en-US" dirty="0"/>
              <a:t>Provide critical data for decision making</a:t>
            </a:r>
          </a:p>
          <a:p>
            <a:pPr lvl="2"/>
            <a:r>
              <a:rPr lang="en-US" dirty="0"/>
              <a:t>Resources available</a:t>
            </a:r>
          </a:p>
          <a:p>
            <a:pPr lvl="2"/>
            <a:r>
              <a:rPr lang="en-US" dirty="0"/>
              <a:t>Technical progress, impact</a:t>
            </a:r>
          </a:p>
          <a:p>
            <a:pPr lvl="2"/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Prepare updated MDP Roadmap </a:t>
            </a:r>
            <a:r>
              <a:rPr lang="en-US" dirty="0"/>
              <a:t>over coming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E4C76F-A2A9-CCB9-43FD-4627B6CE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for P5 alignment of  the US MDP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772B-8CAC-B54D-4900-B7CA3A2F8A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7488B-05CD-26E9-F679-0A12CBC5A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8412" y="2627272"/>
            <a:ext cx="10889598" cy="5265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B6F23-07EC-57C9-AE02-D9A3ABACFB62}"/>
              </a:ext>
            </a:extLst>
          </p:cNvPr>
          <p:cNvSpPr txBox="1"/>
          <p:nvPr/>
        </p:nvSpPr>
        <p:spPr>
          <a:xfrm>
            <a:off x="14251871" y="8998146"/>
            <a:ext cx="9723865" cy="24006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Maintain/increase presence at: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International Muon Collider Collaboration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FCC-week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Associated workshops (e.g. HFM, etc.)</a:t>
            </a:r>
          </a:p>
        </p:txBody>
      </p:sp>
    </p:spTree>
    <p:extLst>
      <p:ext uri="{BB962C8B-B14F-4D97-AF65-F5344CB8AC3E}">
        <p14:creationId xmlns:p14="http://schemas.microsoft.com/office/powerpoint/2010/main" val="36760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6B49A-F87E-EB42-B439-96DE0A3A6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66FF-D1D3-EA4E-BE4A-0A152F27F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443" y="2724297"/>
            <a:ext cx="21988232" cy="94227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MDP continues to grow stronger, leveraging the collaboration between the members</a:t>
            </a:r>
          </a:p>
          <a:p>
            <a:pPr lvl="1"/>
            <a:r>
              <a:rPr lang="en-US" dirty="0"/>
              <a:t>Increased funding for CPRD has been vital – need to build more magnets!</a:t>
            </a:r>
          </a:p>
          <a:p>
            <a:endParaRPr lang="en-US" dirty="0"/>
          </a:p>
          <a:p>
            <a:r>
              <a:rPr lang="en-US" dirty="0"/>
              <a:t>Significant progress towards major goals of the program:</a:t>
            </a:r>
          </a:p>
          <a:p>
            <a:pPr lvl="1"/>
            <a:r>
              <a:rPr lang="en-US" dirty="0"/>
              <a:t>Stress management – its viability and “large-scale” implementation</a:t>
            </a:r>
          </a:p>
          <a:p>
            <a:pPr lvl="1"/>
            <a:r>
              <a:rPr lang="en-US" dirty="0"/>
              <a:t>Development of HTS magnet technology and transition to “real” inserts</a:t>
            </a:r>
          </a:p>
          <a:p>
            <a:pPr lvl="1"/>
            <a:r>
              <a:rPr lang="en-US" dirty="0"/>
              <a:t>“20T Design Studies” group is strengthening, integrating with upcoming hybrid magnet tests</a:t>
            </a:r>
          </a:p>
          <a:p>
            <a:pPr lvl="1"/>
            <a:endParaRPr lang="en-US" dirty="0"/>
          </a:p>
          <a:p>
            <a:r>
              <a:rPr lang="en-US" dirty="0"/>
              <a:t>Investments in infrastructure are ongoing and/or being pursued to support MDP goals</a:t>
            </a:r>
          </a:p>
          <a:p>
            <a:pPr lvl="1"/>
            <a:r>
              <a:rPr lang="en-US" dirty="0"/>
              <a:t>Bi2212 furnace– issues, but they are being resolved</a:t>
            </a:r>
          </a:p>
          <a:p>
            <a:pPr lvl="1"/>
            <a:r>
              <a:rPr lang="en-US" dirty="0"/>
              <a:t>Continued improvements to testing capabilities at BNL’s 10T facility (e.g. higher current), additional liquefier being procured</a:t>
            </a:r>
          </a:p>
          <a:p>
            <a:pPr lvl="1"/>
            <a:r>
              <a:rPr lang="en-US" dirty="0"/>
              <a:t>Ongoing progress on FNAL’s planned HTS Cable Test Facility / Hybrid Magnet Test Facility</a:t>
            </a:r>
          </a:p>
          <a:p>
            <a:pPr lvl="1"/>
            <a:r>
              <a:rPr lang="en-US" dirty="0"/>
              <a:t>Hybrid header and extraction system upgrades at LBNL, liquefier upgrade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i="1" dirty="0"/>
              <a:t>The MDP team is focused and working hard on the Roadmap milestones!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88818B-B9BA-584C-A428-D4FEEFFE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8CA9-5475-5449-9EBD-FD668FC5E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07AA2-F1A3-E740-97E6-4F79B9E99BC9}"/>
              </a:ext>
            </a:extLst>
          </p:cNvPr>
          <p:cNvSpPr txBox="1"/>
          <p:nvPr/>
        </p:nvSpPr>
        <p:spPr>
          <a:xfrm>
            <a:off x="20670982" y="9694406"/>
            <a:ext cx="3450850" cy="18466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HEP, FES, ARPA-E, internal funds, etc.</a:t>
            </a:r>
          </a:p>
        </p:txBody>
      </p:sp>
    </p:spTree>
    <p:extLst>
      <p:ext uri="{BB962C8B-B14F-4D97-AF65-F5344CB8AC3E}">
        <p14:creationId xmlns:p14="http://schemas.microsoft.com/office/powerpoint/2010/main" val="14230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89FA-A1A9-B84C-A2AD-E77EC285AB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21DEA-576C-864D-9319-0EBC1168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our MDP vision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003C2-E458-6D41-878C-11455FB5A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F6F3DC2-71C0-5E4C-8581-631D2C7E86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937" y="2977841"/>
            <a:ext cx="23406125" cy="98038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Maintain and strengthen US Leadership </a:t>
            </a:r>
            <a:r>
              <a:rPr b="0" i="0" dirty="0"/>
              <a:t>in high-field accelerator magnet technology for future colliders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b="0" i="0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Focus on the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four primary goals </a:t>
            </a:r>
            <a:r>
              <a:rPr dirty="0"/>
              <a:t>identified in the the original MDP Plan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Explore the performance limits of Nb</a:t>
            </a:r>
            <a:r>
              <a:rPr baseline="-15793" dirty="0"/>
              <a:t>3</a:t>
            </a:r>
            <a:r>
              <a:rPr dirty="0"/>
              <a:t>Sn accelerator magnets, with a focus on minimizing the required operating margin and significantly reducing or eliminating training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Develop and demonstrate an HTS accelerator magnet with a self-field of 5T or greater, compatible with operation in a hybrid HTS/LTS magnet for fields beyond 16T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Investigate fundamental aspects of magnet design and technology that can lead to substantial performance improvements and magnet cost reduction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Pursue Nb</a:t>
            </a:r>
            <a:r>
              <a:rPr baseline="-15793" dirty="0"/>
              <a:t>3</a:t>
            </a:r>
            <a:r>
              <a:rPr dirty="0"/>
              <a:t>Sn and HTS conductor R&amp;D with clear targets to increase performance and reduce the cost of accelerator magnets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Further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develop and integrate the teams </a:t>
            </a:r>
            <a:r>
              <a:rPr dirty="0"/>
              <a:t>across the partner laboratories and Universities for maximum value and effectiveness to the program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Identify and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nurture cross-cutting / synergistic activities </a:t>
            </a:r>
            <a:r>
              <a:rPr dirty="0"/>
              <a:t>with other programs to more rapidly advance progress towards our goals</a:t>
            </a:r>
          </a:p>
        </p:txBody>
      </p:sp>
    </p:spTree>
    <p:extLst>
      <p:ext uri="{BB962C8B-B14F-4D97-AF65-F5344CB8AC3E}">
        <p14:creationId xmlns:p14="http://schemas.microsoft.com/office/powerpoint/2010/main" val="20212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6D2B69-8A95-8E49-B17D-5859EA71ED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F2B9E-73E9-F648-BF9C-CD5086AE9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58" y="2344071"/>
            <a:ext cx="22270530" cy="9051928"/>
          </a:xfrm>
        </p:spPr>
        <p:txBody>
          <a:bodyPr/>
          <a:lstStyle/>
          <a:p>
            <a:r>
              <a:rPr lang="en-US" dirty="0"/>
              <a:t>We work to identify SBIR partners aligned with MDP goals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11201-A0F7-9440-9CB6-9DDAE23F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with industry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3ED2D-6FF1-C144-BB59-B5A52BA55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B428A0-4271-2A41-AD16-06D7215E6191}"/>
              </a:ext>
            </a:extLst>
          </p:cNvPr>
          <p:cNvGraphicFramePr>
            <a:graphicFrameLocks noGrp="1"/>
          </p:cNvGraphicFramePr>
          <p:nvPr/>
        </p:nvGraphicFramePr>
        <p:xfrm>
          <a:off x="350403" y="3200054"/>
          <a:ext cx="23785739" cy="93954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33144">
                  <a:extLst>
                    <a:ext uri="{9D8B030D-6E8A-4147-A177-3AD203B41FA5}">
                      <a16:colId xmlns:a16="http://schemas.microsoft.com/office/drawing/2014/main" val="689077608"/>
                    </a:ext>
                  </a:extLst>
                </a:gridCol>
                <a:gridCol w="1621766">
                  <a:extLst>
                    <a:ext uri="{9D8B030D-6E8A-4147-A177-3AD203B41FA5}">
                      <a16:colId xmlns:a16="http://schemas.microsoft.com/office/drawing/2014/main" val="3809264918"/>
                    </a:ext>
                  </a:extLst>
                </a:gridCol>
                <a:gridCol w="2329132">
                  <a:extLst>
                    <a:ext uri="{9D8B030D-6E8A-4147-A177-3AD203B41FA5}">
                      <a16:colId xmlns:a16="http://schemas.microsoft.com/office/drawing/2014/main" val="159079224"/>
                    </a:ext>
                  </a:extLst>
                </a:gridCol>
                <a:gridCol w="1138687">
                  <a:extLst>
                    <a:ext uri="{9D8B030D-6E8A-4147-A177-3AD203B41FA5}">
                      <a16:colId xmlns:a16="http://schemas.microsoft.com/office/drawing/2014/main" val="3038898953"/>
                    </a:ext>
                  </a:extLst>
                </a:gridCol>
                <a:gridCol w="12663010">
                  <a:extLst>
                    <a:ext uri="{9D8B030D-6E8A-4147-A177-3AD203B41FA5}">
                      <a16:colId xmlns:a16="http://schemas.microsoft.com/office/drawing/2014/main" val="202141928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2021 Phase 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0162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Accelerator Technology Corp., College Station, TX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77845-7158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McIntyre, Peter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Nb3Sn SuperCIC Outsert and REBCO Conformal Insert for an 18 T Collider Dipole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2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AMPEERS LLC, Houston, TX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77059-3733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Galstyan, Eduard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Multi-Strand Transposed Cables of Round REBCO Wires for Accelerator Magnets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829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Advanced Conductor Technologies LLC, Boulder, CO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80301-2385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van der Laan, Danko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Hybrid accelerator magnets based on dog bone shaped CORC® wire inserts for operation beyond 20 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56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Cryomagnetics, Incorporated, Oak Ridge, TN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37830-8011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Minter, Stephen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STTR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Very High Field Superconducting Magnets Using REBCO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8993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390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2021 Phase II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6238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Engi-Mat Co., Lexington, KY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40511-2637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Bugaris, Daniel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Bi2212 powder production with wide Tmax window for high field magnet applications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8655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Solid Material Solutions, N. Chelmsford, MA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50011-1061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Otto, Alexander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Advanced silver sheathed 2212/Ag wire for high field magnets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9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Cryomagnetics, Incorporated, Oak Ridge, TN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37830-8011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Minter, Stephen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STTR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Very High Field Hybrid Superconducting Magnet Using Bi-2212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6914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378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2020 Phase 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2862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AMPEERS, LLC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77059-7705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Kar, Soumen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Low-cost Manufacturing of Round REBCO Wires for Accelerator Magnets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241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Hyper Tech Research, Inc.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43228-2412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PENG, XUAN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Improved Stability of Nb3Sn Superconductor by Increasing Specific Heat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3943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MetaMateria Technologies, LLC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43228-1155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Sengupta, Suvankar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Multifilamentary high JE Bi2Sr2CaCu2Ox/Ag superconducting wires for high fields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9622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Accelerator Technology Corp.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77845-7158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Sattarov, Akhdiyor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Jelly-roll Fabrication of Textured-Powder Bi-2212/Ag wire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896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Particle Beam Lasers, Inc.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75167-2807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Gupta, Ramesh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STTR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Overpass/Underpass Coil Design for High Field Dipoles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9263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16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2020 Phase II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780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Hyper Tech Research, Inc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43228-2412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Peng, Xuan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SBIR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 Novel Way to Dope </a:t>
                      </a:r>
                      <a:r>
                        <a:rPr lang="en-US" sz="2400" u="none" strike="noStrike" dirty="0" err="1">
                          <a:effectLst/>
                        </a:rPr>
                        <a:t>Ti</a:t>
                      </a:r>
                      <a:r>
                        <a:rPr lang="en-US" sz="2400" u="none" strike="noStrike" dirty="0">
                          <a:effectLst/>
                        </a:rPr>
                        <a:t> in Nb3Sn Conductor to Reduce A15 Grain Size and Improve non-Cu Critical Current at High Fields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768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8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FA35E-EEA7-D94F-8771-32AB009707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46993-C48A-6C41-A4D2-9254735E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/ planned international collaborations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13EA8-F070-7C4A-9B24-F8D27E7DB7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2E123D0-3E42-F742-BFB7-C76C1534B8F6}"/>
              </a:ext>
            </a:extLst>
          </p:cNvPr>
          <p:cNvGraphicFramePr>
            <a:graphicFrameLocks noGrp="1"/>
          </p:cNvGraphicFramePr>
          <p:nvPr/>
        </p:nvGraphicFramePr>
        <p:xfrm>
          <a:off x="1017917" y="2385618"/>
          <a:ext cx="22083623" cy="10091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68781">
                  <a:extLst>
                    <a:ext uri="{9D8B030D-6E8A-4147-A177-3AD203B41FA5}">
                      <a16:colId xmlns:a16="http://schemas.microsoft.com/office/drawing/2014/main" val="1944680203"/>
                    </a:ext>
                  </a:extLst>
                </a:gridCol>
                <a:gridCol w="3833774">
                  <a:extLst>
                    <a:ext uri="{9D8B030D-6E8A-4147-A177-3AD203B41FA5}">
                      <a16:colId xmlns:a16="http://schemas.microsoft.com/office/drawing/2014/main" val="2429649041"/>
                    </a:ext>
                  </a:extLst>
                </a:gridCol>
                <a:gridCol w="3480305">
                  <a:extLst>
                    <a:ext uri="{9D8B030D-6E8A-4147-A177-3AD203B41FA5}">
                      <a16:colId xmlns:a16="http://schemas.microsoft.com/office/drawing/2014/main" val="3731134829"/>
                    </a:ext>
                  </a:extLst>
                </a:gridCol>
                <a:gridCol w="2137124">
                  <a:extLst>
                    <a:ext uri="{9D8B030D-6E8A-4147-A177-3AD203B41FA5}">
                      <a16:colId xmlns:a16="http://schemas.microsoft.com/office/drawing/2014/main" val="1576546736"/>
                    </a:ext>
                  </a:extLst>
                </a:gridCol>
                <a:gridCol w="1979424">
                  <a:extLst>
                    <a:ext uri="{9D8B030D-6E8A-4147-A177-3AD203B41FA5}">
                      <a16:colId xmlns:a16="http://schemas.microsoft.com/office/drawing/2014/main" val="1604963687"/>
                    </a:ext>
                  </a:extLst>
                </a:gridCol>
                <a:gridCol w="1549823">
                  <a:extLst>
                    <a:ext uri="{9D8B030D-6E8A-4147-A177-3AD203B41FA5}">
                      <a16:colId xmlns:a16="http://schemas.microsoft.com/office/drawing/2014/main" val="3310504449"/>
                    </a:ext>
                  </a:extLst>
                </a:gridCol>
                <a:gridCol w="1419312">
                  <a:extLst>
                    <a:ext uri="{9D8B030D-6E8A-4147-A177-3AD203B41FA5}">
                      <a16:colId xmlns:a16="http://schemas.microsoft.com/office/drawing/2014/main" val="1110006113"/>
                    </a:ext>
                  </a:extLst>
                </a:gridCol>
                <a:gridCol w="1615080">
                  <a:extLst>
                    <a:ext uri="{9D8B030D-6E8A-4147-A177-3AD203B41FA5}">
                      <a16:colId xmlns:a16="http://schemas.microsoft.com/office/drawing/2014/main" val="2036461821"/>
                    </a:ext>
                  </a:extLst>
                </a:gridCol>
              </a:tblGrid>
              <a:tr h="434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</a:rPr>
                        <a:t>International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810003"/>
                  </a:ext>
                </a:extLst>
              </a:tr>
              <a:tr h="331005">
                <a:tc>
                  <a:txBody>
                    <a:bodyPr/>
                    <a:lstStyle/>
                    <a:p>
                      <a:pPr algn="l" fontAlgn="ctr"/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6609018"/>
                  </a:ext>
                </a:extLst>
              </a:tr>
              <a:tr h="331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Activity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MDP Relevance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Collaborating Institution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Contact(s)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MDP Contact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Tier Category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Start Date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End Date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439379"/>
                  </a:ext>
                </a:extLst>
              </a:tr>
              <a:tr h="11792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Study of transverse loading on Rutherford cables in FRESCA II using 10mm cable with Hi-</a:t>
                      </a:r>
                      <a:r>
                        <a:rPr lang="en-US" sz="2400" u="none" strike="noStrike" dirty="0" err="1">
                          <a:effectLst/>
                        </a:rPr>
                        <a:t>Lumi</a:t>
                      </a:r>
                      <a:r>
                        <a:rPr lang="en-US" sz="2400" u="none" strike="noStrike" dirty="0">
                          <a:effectLst/>
                        </a:rPr>
                        <a:t> strands.</a:t>
                      </a:r>
                      <a:endParaRPr lang="en-US" sz="24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MDP Nb3Sn Program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CERN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Bernardo Bordini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Ian Pong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Dec-18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N/A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33763"/>
                  </a:ext>
                </a:extLst>
              </a:tr>
              <a:tr h="1055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Possible collaboration with PSI to jointly build a 4-layer SM-CT*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Nb3Sn  dipole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PSI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Auchmann, B.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Zlobin</a:t>
                      </a:r>
                      <a:r>
                        <a:rPr lang="en-US" sz="2400" u="none" strike="noStrike" dirty="0">
                          <a:effectLst/>
                        </a:rPr>
                        <a:t>, A.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TBD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TBD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948210"/>
                  </a:ext>
                </a:extLst>
              </a:tr>
              <a:tr h="351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CCT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Nb3Sn CCT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PSI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Auchmann, B.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Brouwer, L.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Ongoing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13158"/>
                  </a:ext>
                </a:extLst>
              </a:tr>
              <a:tr h="7033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CCT Instrumentation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Nb3Sn CCT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PSI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Auchmann, B., Montenero, G.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Marchevsky, M.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Ongoing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4595"/>
                  </a:ext>
                </a:extLst>
              </a:tr>
              <a:tr h="372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Acoustic Sensor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Technology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CERN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Kirby, G.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Marchevsky, M.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Ongoing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75490"/>
                  </a:ext>
                </a:extLst>
              </a:tr>
              <a:tr h="1055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APC Nb3Sn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Conductor 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CERN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A. Ballarino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D. </a:t>
                      </a:r>
                      <a:r>
                        <a:rPr lang="en-US" sz="2400" u="none" strike="noStrike" dirty="0" err="1">
                          <a:effectLst/>
                        </a:rPr>
                        <a:t>Larbalestier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731558"/>
                  </a:ext>
                </a:extLst>
              </a:tr>
              <a:tr h="1365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 Collaboration Framework To Advance High-Temperature Superconducting Magnets For Accelerator Facilities</a:t>
                      </a:r>
                      <a:endParaRPr lang="en-US" sz="2400" b="0" i="0" u="none" strike="noStrike">
                        <a:solidFill>
                          <a:srgbClr val="222222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Technology Development/HTS - HTS Magnet and Magterials R&amp;D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KEK, Kyoto Univ.</a:t>
                      </a:r>
                      <a:endParaRPr lang="en-US" sz="24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T. Ogitsu), N. Amemiya</a:t>
                      </a:r>
                      <a:endParaRPr lang="en-US" sz="24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Shen, Gupta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2018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Ongoing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65144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History and Documentation of Nb3Sn Magnet R&amp;D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MDP Nb3Sn Program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EuroCirCol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Schoerling</a:t>
                      </a:r>
                      <a:r>
                        <a:rPr lang="en-US" sz="2400" u="none" strike="noStrike" dirty="0">
                          <a:effectLst/>
                        </a:rPr>
                        <a:t>, D.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Zlobin, A.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10-Jul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11-Jul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168177"/>
                  </a:ext>
                </a:extLst>
              </a:tr>
              <a:tr h="11792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Conceptual design of the Quadrupole  magnets  for high low luminosity interaction regions of FCC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Magnet design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CERN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Schoerling, D.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Velev, George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3/18/19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12/31/22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99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3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A1B1-9B83-9444-BA81-E9AB97BD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77" y="89397"/>
            <a:ext cx="19396623" cy="2213071"/>
          </a:xfrm>
        </p:spPr>
        <p:txBody>
          <a:bodyPr/>
          <a:lstStyle/>
          <a:p>
            <a:r>
              <a:rPr lang="en-US" dirty="0"/>
              <a:t>US MDP 2020 roadmaps – long range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57560-A04E-754D-91C0-EB9773EC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292DB-A5A1-8342-B3B3-6A899FAF09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69776" y="1946276"/>
            <a:ext cx="18475324" cy="10766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9F9F3-D9C4-654F-8D78-FB5167E99FCE}"/>
              </a:ext>
            </a:extLst>
          </p:cNvPr>
          <p:cNvSpPr txBox="1"/>
          <p:nvPr/>
        </p:nvSpPr>
        <p:spPr>
          <a:xfrm>
            <a:off x="278303" y="3989350"/>
            <a:ext cx="5229726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alignment with physics community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0E1DD-8A52-5547-8B13-3CC7E93BE453}"/>
              </a:ext>
            </a:extLst>
          </p:cNvPr>
          <p:cNvSpPr txBox="1"/>
          <p:nvPr/>
        </p:nvSpPr>
        <p:spPr>
          <a:xfrm>
            <a:off x="278305" y="6361967"/>
            <a:ext cx="5229726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Focus on “stress-management” as well as hybrid HTS/LTS magnet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9E95-E5F2-FF46-AEF6-9D840C1C0F6C}"/>
              </a:ext>
            </a:extLst>
          </p:cNvPr>
          <p:cNvSpPr txBox="1"/>
          <p:nvPr/>
        </p:nvSpPr>
        <p:spPr>
          <a:xfrm>
            <a:off x="278307" y="9923314"/>
            <a:ext cx="5229726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to invest in the “science of magnets” and in improved conductors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A1042D-1C91-0147-973F-78FFAE7B9A1E}"/>
              </a:ext>
            </a:extLst>
          </p:cNvPr>
          <p:cNvCxnSpPr/>
          <p:nvPr/>
        </p:nvCxnSpPr>
        <p:spPr>
          <a:xfrm>
            <a:off x="13284992" y="2906126"/>
            <a:ext cx="0" cy="9505507"/>
          </a:xfrm>
          <a:prstGeom prst="line">
            <a:avLst/>
          </a:prstGeom>
          <a:noFill/>
          <a:ln w="73025" cap="flat">
            <a:solidFill>
              <a:srgbClr val="FF0000">
                <a:alpha val="78000"/>
              </a:srgbClr>
            </a:solidFill>
            <a:prstDash val="sysDot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E38E9-58A8-BB49-5C62-5FCAAAFD3D8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E2E4D-A0FD-1A45-93F3-52C8F9EB29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D805D-9DFC-694D-AC41-BE22EFF3B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011" y="2951917"/>
            <a:ext cx="15017461" cy="90519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MDP G7 meets regularly Tuesday 2/4/5pm</a:t>
            </a:r>
          </a:p>
          <a:p>
            <a:pPr lvl="1"/>
            <a:r>
              <a:rPr lang="en-US" dirty="0"/>
              <a:t>GV and SP typically touch base Tuesday morning to set a basic agenda for the day’s G7 meeting, and review plans for next general meeting</a:t>
            </a:r>
          </a:p>
          <a:p>
            <a:pPr lvl="1"/>
            <a:r>
              <a:rPr lang="en-US" dirty="0"/>
              <a:t>Meeting covers agenda but is then free-flowing – excellent attendance and communication</a:t>
            </a:r>
          </a:p>
          <a:p>
            <a:pPr lvl="1"/>
            <a:endParaRPr lang="en-US" dirty="0"/>
          </a:p>
          <a:p>
            <a:r>
              <a:rPr lang="en-US" dirty="0"/>
              <a:t>Technical coordinators set up “regular” </a:t>
            </a:r>
            <a:r>
              <a:rPr lang="en-US" b="1" i="1" dirty="0"/>
              <a:t>Technical Meetings </a:t>
            </a:r>
            <a:r>
              <a:rPr lang="en-US" dirty="0"/>
              <a:t>of technical areas</a:t>
            </a:r>
          </a:p>
          <a:p>
            <a:pPr lvl="1"/>
            <a:r>
              <a:rPr lang="en-US" dirty="0"/>
              <a:t>Some “ad-hoc” technical meetings focus on specific collaborations</a:t>
            </a:r>
          </a:p>
          <a:p>
            <a:pPr lvl="1"/>
            <a:r>
              <a:rPr lang="en-US" dirty="0"/>
              <a:t>Coordinators are empowered and able to create their own Indico page, and do so regularly</a:t>
            </a:r>
          </a:p>
          <a:p>
            <a:pPr lvl="1"/>
            <a:endParaRPr lang="en-US" dirty="0"/>
          </a:p>
          <a:p>
            <a:r>
              <a:rPr lang="en-US" b="1" i="1" dirty="0"/>
              <a:t>General meetings </a:t>
            </a:r>
            <a:r>
              <a:rPr lang="en-US" dirty="0"/>
              <a:t>are now held bi-weekly</a:t>
            </a:r>
          </a:p>
          <a:p>
            <a:pPr lvl="1"/>
            <a:r>
              <a:rPr lang="en-US" dirty="0"/>
              <a:t>Most meetings include an update on milestone and technical progress of one technical area</a:t>
            </a:r>
          </a:p>
          <a:p>
            <a:pPr lvl="1"/>
            <a:r>
              <a:rPr lang="en-US" dirty="0"/>
              <a:t> A meeting can also include an invited presentation – internal or external – to MDP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AF8035-F15E-B24B-B405-1239EB90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approach to collaboration and communication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47887-D58A-1147-AC46-231DB099E2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F6D84-F3DF-3A3C-97DC-FC0DE733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735" y="2031674"/>
            <a:ext cx="5372265" cy="4700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25E8E8-A39F-B432-5921-E5F27278A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966" y="3708086"/>
            <a:ext cx="4507571" cy="4564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47436D-00FF-B46A-C4F5-FD6184440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1067" y="7466181"/>
            <a:ext cx="4673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>
            <a:extLst>
              <a:ext uri="{FF2B5EF4-FFF2-40B4-BE49-F238E27FC236}">
                <a16:creationId xmlns:a16="http://schemas.microsoft.com/office/drawing/2014/main" id="{C0A94568-504D-90C5-3B1C-A5DCBC3914BE}"/>
              </a:ext>
            </a:extLst>
          </p:cNvPr>
          <p:cNvSpPr/>
          <p:nvPr/>
        </p:nvSpPr>
        <p:spPr>
          <a:xfrm>
            <a:off x="106229" y="10683283"/>
            <a:ext cx="15414507" cy="1519904"/>
          </a:xfrm>
          <a:prstGeom prst="rightArrow">
            <a:avLst>
              <a:gd name="adj1" fmla="val 97035"/>
              <a:gd name="adj2" fmla="val 1900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0425E47-CF22-7A81-A785-DCE6F879762B}"/>
              </a:ext>
            </a:extLst>
          </p:cNvPr>
          <p:cNvSpPr/>
          <p:nvPr/>
        </p:nvSpPr>
        <p:spPr>
          <a:xfrm>
            <a:off x="106229" y="8535127"/>
            <a:ext cx="15414507" cy="1519904"/>
          </a:xfrm>
          <a:prstGeom prst="rightArrow">
            <a:avLst>
              <a:gd name="adj1" fmla="val 97035"/>
              <a:gd name="adj2" fmla="val 1900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0CB3C1E-3BD2-BFA6-A33D-C862461CE9AB}"/>
              </a:ext>
            </a:extLst>
          </p:cNvPr>
          <p:cNvSpPr/>
          <p:nvPr/>
        </p:nvSpPr>
        <p:spPr>
          <a:xfrm>
            <a:off x="82167" y="6777475"/>
            <a:ext cx="15414507" cy="1519904"/>
          </a:xfrm>
          <a:prstGeom prst="rightArrow">
            <a:avLst>
              <a:gd name="adj1" fmla="val 97035"/>
              <a:gd name="adj2" fmla="val 1900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A394CDA-40D2-A1C9-8BF4-720D41BEF25E}"/>
              </a:ext>
            </a:extLst>
          </p:cNvPr>
          <p:cNvSpPr/>
          <p:nvPr/>
        </p:nvSpPr>
        <p:spPr>
          <a:xfrm>
            <a:off x="58104" y="2274753"/>
            <a:ext cx="15438570" cy="4391160"/>
          </a:xfrm>
          <a:prstGeom prst="rightArrow">
            <a:avLst>
              <a:gd name="adj1" fmla="val 97035"/>
              <a:gd name="adj2" fmla="val 1900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7FFCF-C632-C972-67CB-2F290EF2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themes of MDP magnet R&amp;D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8EA84-F0A4-0025-0D66-F43ADBFB0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792304"/>
            <a:ext cx="15231978" cy="9852701"/>
          </a:xfrm>
        </p:spPr>
        <p:txBody>
          <a:bodyPr>
            <a:normAutofit/>
          </a:bodyPr>
          <a:lstStyle/>
          <a:p>
            <a:r>
              <a:rPr lang="en-US" sz="4000" dirty="0"/>
              <a:t> Understanding the disturbance spectrum and its control</a:t>
            </a:r>
          </a:p>
          <a:p>
            <a:pPr lvl="1"/>
            <a:r>
              <a:rPr lang="en-US" sz="4000" dirty="0"/>
              <a:t>Study training, operating margin, and means to mitigate/reduce</a:t>
            </a:r>
          </a:p>
          <a:p>
            <a:pPr lvl="1"/>
            <a:endParaRPr lang="en-US" sz="4000" dirty="0"/>
          </a:p>
          <a:p>
            <a:r>
              <a:rPr lang="en-US" sz="4000" dirty="0"/>
              <a:t> Develop stress-management concepts to enable high-field accelerator magnets with strain-sensitive materials (Nb3Sn, HTS)</a:t>
            </a:r>
          </a:p>
          <a:p>
            <a:endParaRPr lang="en-US" sz="4000" dirty="0"/>
          </a:p>
          <a:p>
            <a:r>
              <a:rPr lang="en-US" sz="4000" dirty="0"/>
              <a:t>Develop and demonstrate REBCO and Bi2212 magnet technologies</a:t>
            </a:r>
          </a:p>
          <a:p>
            <a:endParaRPr lang="en-US" sz="4000" dirty="0"/>
          </a:p>
          <a:p>
            <a:r>
              <a:rPr lang="en-US" sz="4000" dirty="0"/>
              <a:t> Explore the viability of hybrid HTS/LTS magnets for efficient high-field accelerator magnets</a:t>
            </a:r>
          </a:p>
          <a:p>
            <a:endParaRPr lang="en-US" sz="4000" dirty="0"/>
          </a:p>
          <a:p>
            <a:r>
              <a:rPr lang="en-US" sz="4000" dirty="0"/>
              <a:t> Work with industry to advance superconductors  tailored to HEP needs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B48A7-40CC-418F-8593-EFBE34C6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62BC3-9237-450E-4846-263F720C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8B30B3-E2DC-A33F-5374-ED969F4783C5}"/>
              </a:ext>
            </a:extLst>
          </p:cNvPr>
          <p:cNvSpPr/>
          <p:nvPr/>
        </p:nvSpPr>
        <p:spPr>
          <a:xfrm>
            <a:off x="15785433" y="2485838"/>
            <a:ext cx="8598567" cy="388190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Use fast turn-around platforms (subscale magnets, mirror magnets, </a:t>
            </a:r>
            <a:r>
              <a:rPr kumimoji="0" lang="en-US" sz="36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etc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Develop and apply advanced diagnostics, modeling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i="1" dirty="0"/>
              <a:t>Explore “Quench Current-boosting”, high-Cp concepts, etc.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FA1B50-94CC-82F8-F8B9-3397CF0C0F44}"/>
              </a:ext>
            </a:extLst>
          </p:cNvPr>
          <p:cNvSpPr/>
          <p:nvPr/>
        </p:nvSpPr>
        <p:spPr>
          <a:xfrm>
            <a:off x="15785432" y="6359446"/>
            <a:ext cx="8598567" cy="204310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Focus on developing conductor / cable / coil / magnet processes, identifying key issues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E4A6A9-591D-B395-4516-5B547870DC89}"/>
              </a:ext>
            </a:extLst>
          </p:cNvPr>
          <p:cNvSpPr/>
          <p:nvPr/>
        </p:nvSpPr>
        <p:spPr>
          <a:xfrm>
            <a:off x="15785431" y="8513946"/>
            <a:ext cx="8598567" cy="143017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Leverage elements above to design optimized high-field configurations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AF8523-727C-3610-6333-59DF114FC3A9}"/>
              </a:ext>
            </a:extLst>
          </p:cNvPr>
          <p:cNvSpPr/>
          <p:nvPr/>
        </p:nvSpPr>
        <p:spPr>
          <a:xfrm>
            <a:off x="15785431" y="9986659"/>
            <a:ext cx="8598567" cy="265604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Longstanding nexus between Labs, Universities, and industry in the US 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kumimoji="0" lang="en-US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Example: Annual Low Temperature  Superconductor  Workshop &gt;40+ years!</a:t>
            </a:r>
          </a:p>
        </p:txBody>
      </p:sp>
    </p:spTree>
    <p:extLst>
      <p:ext uri="{BB962C8B-B14F-4D97-AF65-F5344CB8AC3E}">
        <p14:creationId xmlns:p14="http://schemas.microsoft.com/office/powerpoint/2010/main" val="34602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A4EAF2B-D18A-084A-7F4A-83696F9E356D}"/>
              </a:ext>
            </a:extLst>
          </p:cNvPr>
          <p:cNvGrpSpPr/>
          <p:nvPr/>
        </p:nvGrpSpPr>
        <p:grpSpPr>
          <a:xfrm>
            <a:off x="127256" y="7590027"/>
            <a:ext cx="19901479" cy="5055106"/>
            <a:chOff x="3808040" y="8050596"/>
            <a:chExt cx="18244414" cy="44029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2D8657-1842-C5B3-2B4B-FF555182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4758" y="8269562"/>
              <a:ext cx="5679187" cy="41839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15ED57-6FCF-EF89-0530-BDEA2AC5B4D5}"/>
                </a:ext>
              </a:extLst>
            </p:cNvPr>
            <p:cNvSpPr txBox="1"/>
            <p:nvPr/>
          </p:nvSpPr>
          <p:spPr>
            <a:xfrm>
              <a:off x="17991846" y="11492340"/>
              <a:ext cx="2549426" cy="686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HTS insert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694549-32A1-BF73-929D-17D51227FD37}"/>
                </a:ext>
              </a:extLst>
            </p:cNvPr>
            <p:cNvSpPr txBox="1"/>
            <p:nvPr/>
          </p:nvSpPr>
          <p:spPr>
            <a:xfrm>
              <a:off x="19030091" y="9986027"/>
              <a:ext cx="3022363" cy="686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Nb</a:t>
              </a:r>
              <a:r>
                <a:rPr kumimoji="0" lang="en-US" sz="36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3</a:t>
              </a: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Sn </a:t>
              </a:r>
              <a:r>
                <a:rPr lang="en-US" dirty="0" err="1"/>
                <a:t>out</a:t>
              </a:r>
              <a:r>
                <a:rPr kumimoji="0" lang="en-US" sz="36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sert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CF32753-F632-EB04-C2FF-2D71D084245F}"/>
                </a:ext>
              </a:extLst>
            </p:cNvPr>
            <p:cNvSpPr/>
            <p:nvPr/>
          </p:nvSpPr>
          <p:spPr>
            <a:xfrm flipH="1">
              <a:off x="17628346" y="9894980"/>
              <a:ext cx="1223481" cy="458130"/>
            </a:xfrm>
            <a:custGeom>
              <a:avLst/>
              <a:gdLst>
                <a:gd name="connsiteX0" fmla="*/ 0 w 1504973"/>
                <a:gd name="connsiteY0" fmla="*/ 1242223 h 1242223"/>
                <a:gd name="connsiteX1" fmla="*/ 863600 w 1504973"/>
                <a:gd name="connsiteY1" fmla="*/ 1039023 h 1242223"/>
                <a:gd name="connsiteX2" fmla="*/ 1143000 w 1504973"/>
                <a:gd name="connsiteY2" fmla="*/ 454823 h 1242223"/>
                <a:gd name="connsiteX3" fmla="*/ 1473200 w 1504973"/>
                <a:gd name="connsiteY3" fmla="*/ 48423 h 1242223"/>
                <a:gd name="connsiteX4" fmla="*/ 1473200 w 1504973"/>
                <a:gd name="connsiteY4" fmla="*/ 23023 h 124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973" h="1242223">
                  <a:moveTo>
                    <a:pt x="0" y="1242223"/>
                  </a:moveTo>
                  <a:cubicBezTo>
                    <a:pt x="336550" y="1206239"/>
                    <a:pt x="673100" y="1170256"/>
                    <a:pt x="863600" y="1039023"/>
                  </a:cubicBezTo>
                  <a:cubicBezTo>
                    <a:pt x="1054100" y="907790"/>
                    <a:pt x="1041400" y="619923"/>
                    <a:pt x="1143000" y="454823"/>
                  </a:cubicBezTo>
                  <a:cubicBezTo>
                    <a:pt x="1244600" y="289723"/>
                    <a:pt x="1418167" y="120390"/>
                    <a:pt x="1473200" y="48423"/>
                  </a:cubicBezTo>
                  <a:cubicBezTo>
                    <a:pt x="1528233" y="-23544"/>
                    <a:pt x="1500716" y="-261"/>
                    <a:pt x="1473200" y="23023"/>
                  </a:cubicBezTo>
                </a:path>
              </a:pathLst>
            </a:custGeom>
            <a:noFill/>
            <a:ln w="50800" cap="sq">
              <a:solidFill>
                <a:srgbClr val="00B050"/>
              </a:solidFill>
              <a:prstDash val="solid"/>
              <a:round/>
              <a:tailEnd type="stealth" w="lg" len="lg"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4D89BEF-76BE-F2B6-706F-692A1E0FA25E}"/>
                </a:ext>
              </a:extLst>
            </p:cNvPr>
            <p:cNvSpPr/>
            <p:nvPr/>
          </p:nvSpPr>
          <p:spPr>
            <a:xfrm flipH="1">
              <a:off x="16504322" y="10814357"/>
              <a:ext cx="2347506" cy="686131"/>
            </a:xfrm>
            <a:custGeom>
              <a:avLst/>
              <a:gdLst>
                <a:gd name="connsiteX0" fmla="*/ 0 w 1504973"/>
                <a:gd name="connsiteY0" fmla="*/ 1242223 h 1242223"/>
                <a:gd name="connsiteX1" fmla="*/ 863600 w 1504973"/>
                <a:gd name="connsiteY1" fmla="*/ 1039023 h 1242223"/>
                <a:gd name="connsiteX2" fmla="*/ 1143000 w 1504973"/>
                <a:gd name="connsiteY2" fmla="*/ 454823 h 1242223"/>
                <a:gd name="connsiteX3" fmla="*/ 1473200 w 1504973"/>
                <a:gd name="connsiteY3" fmla="*/ 48423 h 1242223"/>
                <a:gd name="connsiteX4" fmla="*/ 1473200 w 1504973"/>
                <a:gd name="connsiteY4" fmla="*/ 23023 h 124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973" h="1242223">
                  <a:moveTo>
                    <a:pt x="0" y="1242223"/>
                  </a:moveTo>
                  <a:cubicBezTo>
                    <a:pt x="336550" y="1206239"/>
                    <a:pt x="673100" y="1170256"/>
                    <a:pt x="863600" y="1039023"/>
                  </a:cubicBezTo>
                  <a:cubicBezTo>
                    <a:pt x="1054100" y="907790"/>
                    <a:pt x="1041400" y="619923"/>
                    <a:pt x="1143000" y="454823"/>
                  </a:cubicBezTo>
                  <a:cubicBezTo>
                    <a:pt x="1244600" y="289723"/>
                    <a:pt x="1418167" y="120390"/>
                    <a:pt x="1473200" y="48423"/>
                  </a:cubicBezTo>
                  <a:cubicBezTo>
                    <a:pt x="1528233" y="-23544"/>
                    <a:pt x="1500716" y="-261"/>
                    <a:pt x="1473200" y="23023"/>
                  </a:cubicBezTo>
                </a:path>
              </a:pathLst>
            </a:custGeom>
            <a:noFill/>
            <a:ln w="50800" cap="sq">
              <a:solidFill>
                <a:srgbClr val="00B050"/>
              </a:solidFill>
              <a:prstDash val="solid"/>
              <a:round/>
              <a:tailEnd type="stealth" w="lg" len="lg"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0422AD-F863-7BB2-A502-902CB20A8758}"/>
                </a:ext>
              </a:extLst>
            </p:cNvPr>
            <p:cNvSpPr txBox="1"/>
            <p:nvPr/>
          </p:nvSpPr>
          <p:spPr>
            <a:xfrm>
              <a:off x="3808040" y="8050596"/>
              <a:ext cx="12256384" cy="1769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MDP stress-managed hybrid magnets are under development</a:t>
              </a:r>
            </a:p>
            <a:p>
              <a:pPr marL="571500" marR="0" indent="-5715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4000" dirty="0"/>
                <a:t>Critical for strain sensitive Nb</a:t>
              </a:r>
              <a:r>
                <a:rPr lang="en-US" sz="4000" baseline="-25000" dirty="0"/>
                <a:t>3</a:t>
              </a:r>
              <a:r>
                <a:rPr lang="en-US" sz="4000" dirty="0"/>
                <a:t>Sn &amp; HTS conductors</a:t>
              </a:r>
            </a:p>
            <a:p>
              <a:pPr marL="571500" marR="0" indent="-5715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4000" dirty="0"/>
                <a:t>Characterized by significant interfaces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D693518-3351-BB33-730E-390493E7DF33}"/>
              </a:ext>
            </a:extLst>
          </p:cNvPr>
          <p:cNvSpPr/>
          <p:nvPr/>
        </p:nvSpPr>
        <p:spPr>
          <a:xfrm>
            <a:off x="12192000" y="2449742"/>
            <a:ext cx="12022585" cy="4803708"/>
          </a:xfrm>
          <a:prstGeom prst="roundRect">
            <a:avLst>
              <a:gd name="adj" fmla="val 8176"/>
            </a:avLst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C00000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5B62401-9349-24EA-8E4D-C8B315547355}"/>
              </a:ext>
            </a:extLst>
          </p:cNvPr>
          <p:cNvSpPr/>
          <p:nvPr/>
        </p:nvSpPr>
        <p:spPr>
          <a:xfrm>
            <a:off x="127256" y="2395765"/>
            <a:ext cx="11255710" cy="4857685"/>
          </a:xfrm>
          <a:prstGeom prst="roundRect">
            <a:avLst>
              <a:gd name="adj" fmla="val 817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54249-AB3E-A8EB-FC7E-DD2FBA74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mechanical stresses is key to higher fields – exploring stress-managed structures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11127-87BC-136F-1B12-2EF9B27D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DE1C35F-D5E2-517A-3A54-6F99D068B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4782" y="2751843"/>
            <a:ext cx="4500769" cy="43186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EB621B-0893-43E3-5938-9D2FEA723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496" y="2751843"/>
            <a:ext cx="4413029" cy="42672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89A92A-96D6-70EC-0697-8FDE43AAE558}"/>
              </a:ext>
            </a:extLst>
          </p:cNvPr>
          <p:cNvSpPr txBox="1"/>
          <p:nvPr/>
        </p:nvSpPr>
        <p:spPr>
          <a:xfrm>
            <a:off x="450691" y="4018929"/>
            <a:ext cx="5880287" cy="2769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400" dirty="0"/>
              <a:t>“Traditional” Cos-theta</a:t>
            </a:r>
          </a:p>
          <a:p>
            <a:r>
              <a:rPr lang="en-US" sz="4400" dirty="0"/>
              <a:t>- </a:t>
            </a:r>
            <a:r>
              <a:rPr lang="en-US" sz="4000" dirty="0"/>
              <a:t>Midplane stress due to azimuthal force accumulation</a:t>
            </a:r>
            <a:endParaRPr lang="en-US" sz="4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7E1B6A-9C14-B946-47D1-DFF97534B198}"/>
              </a:ext>
            </a:extLst>
          </p:cNvPr>
          <p:cNvSpPr txBox="1"/>
          <p:nvPr/>
        </p:nvSpPr>
        <p:spPr>
          <a:xfrm>
            <a:off x="12483436" y="4198369"/>
            <a:ext cx="6406730" cy="2831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400" dirty="0"/>
              <a:t>“Stress-managed” Cos-theta</a:t>
            </a:r>
          </a:p>
          <a:p>
            <a:r>
              <a:rPr lang="en-US" sz="4400" dirty="0"/>
              <a:t>- </a:t>
            </a:r>
            <a:r>
              <a:rPr lang="en-US" sz="4000" dirty="0"/>
              <a:t>Groups of turns, azimuthal forces intercepted by support</a:t>
            </a:r>
            <a:endParaRPr lang="en-US" sz="4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1EB4AD-534A-91CB-E28D-28A1FF0C9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14" y="3416247"/>
            <a:ext cx="5938291" cy="4489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2346E7-33CD-B3EA-8C0B-1DAF83A47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48819" y="3291563"/>
            <a:ext cx="5442928" cy="654649"/>
          </a:xfrm>
          <a:prstGeom prst="rect">
            <a:avLst/>
          </a:prstGeom>
        </p:spPr>
      </p:pic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212FE60F-8C11-A121-D81C-F887FE54B4C7}"/>
              </a:ext>
            </a:extLst>
          </p:cNvPr>
          <p:cNvCxnSpPr>
            <a:cxnSpLocks/>
          </p:cNvCxnSpPr>
          <p:nvPr/>
        </p:nvCxnSpPr>
        <p:spPr>
          <a:xfrm>
            <a:off x="17590024" y="10641428"/>
            <a:ext cx="1588739" cy="1383062"/>
          </a:xfrm>
          <a:prstGeom prst="curvedConnector3">
            <a:avLst>
              <a:gd name="adj1" fmla="val 50000"/>
            </a:avLst>
          </a:prstGeom>
          <a:noFill/>
          <a:ln w="31750" cap="flat">
            <a:solidFill>
              <a:schemeClr val="accent1"/>
            </a:solidFill>
            <a:prstDash val="solid"/>
            <a:round/>
            <a:tailEnd type="triangle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90B3A17-AB1A-F867-B5FE-681837259D2B}"/>
              </a:ext>
            </a:extLst>
          </p:cNvPr>
          <p:cNvSpPr txBox="1"/>
          <p:nvPr/>
        </p:nvSpPr>
        <p:spPr>
          <a:xfrm>
            <a:off x="19341470" y="11324316"/>
            <a:ext cx="5042530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Serves as good candidate for muon collider ring dipole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C7C69F-09BC-C740-0A0D-BDF96379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2D588-6967-9A59-4019-5A46116D6CA0}"/>
              </a:ext>
            </a:extLst>
          </p:cNvPr>
          <p:cNvSpPr txBox="1"/>
          <p:nvPr/>
        </p:nvSpPr>
        <p:spPr>
          <a:xfrm>
            <a:off x="169414" y="10462542"/>
            <a:ext cx="10931111" cy="203132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000" i="1" dirty="0"/>
              <a:t>These “stress-managed” structures may enable combined function high-field accelerator magnets, which are subject to complex force distributions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2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BD7476-09A5-D24A-4C2C-0AE2DF360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672" y="6525547"/>
            <a:ext cx="8144605" cy="5904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719F11-6223-383F-260C-7CFF08FA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3715" y="2365501"/>
            <a:ext cx="8303288" cy="7185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6D275-AC19-A03D-1F4A-416E3239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magnets as a platform for rapid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36DCC-02F8-D7FE-CB45-ABB2EBD14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238" y="2453198"/>
            <a:ext cx="15601641" cy="35363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”Canted Cosine Theta” (CCT) is limiting case of stress-management</a:t>
            </a:r>
          </a:p>
          <a:p>
            <a:pPr lvl="1"/>
            <a:r>
              <a:rPr lang="en-US" dirty="0"/>
              <a:t>Every turn supported – minimal azimuthal accumulation of force</a:t>
            </a:r>
          </a:p>
          <a:p>
            <a:pPr lvl="1"/>
            <a:r>
              <a:rPr lang="en-US" dirty="0"/>
              <a:t>Subscale probes relevant stress state</a:t>
            </a:r>
          </a:p>
          <a:p>
            <a:r>
              <a:rPr lang="en-US" dirty="0"/>
              <a:t> Test demonstrated that the subscale magnet exhibits similar training to “full scale”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3EF18-962D-54BD-A355-73F19EFA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89F29-B1A5-636F-56C3-AA5B8F0A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310A0-650B-2037-75FD-9E191A482664}"/>
              </a:ext>
            </a:extLst>
          </p:cNvPr>
          <p:cNvSpPr txBox="1"/>
          <p:nvPr/>
        </p:nvSpPr>
        <p:spPr>
          <a:xfrm>
            <a:off x="16546277" y="9257446"/>
            <a:ext cx="7837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CCT4 – Epoxy filled interface (CTD 101k)</a:t>
            </a:r>
          </a:p>
          <a:p>
            <a:r>
              <a:rPr lang="en-US" sz="3200" dirty="0"/>
              <a:t>CCT5 – Bend and shim interface (FSU Mix 61)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8E444D-06A6-7DC2-4735-837CF0FFA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b="22507"/>
          <a:stretch/>
        </p:blipFill>
        <p:spPr>
          <a:xfrm>
            <a:off x="17636446" y="10216838"/>
            <a:ext cx="4979713" cy="2434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E0689C-1C90-EE87-EB86-D66A7F0A8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65"/>
          <a:stretch/>
        </p:blipFill>
        <p:spPr>
          <a:xfrm>
            <a:off x="2052321" y="9076077"/>
            <a:ext cx="6371184" cy="3536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D954D-B4A7-D1B4-D29B-D36082F61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30" y="5868226"/>
            <a:ext cx="3650891" cy="39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A8DA-1E07-6B83-2951-F5E34932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Subscale magnets are used to evaluate impregnation materials – the return of Paraffin Wax!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9DD9C-BA0A-9CD6-CEE4-DCAC1D7F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12798154"/>
            <a:ext cx="108329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US MPD TAC Interim Update - January 18,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E4F98-D5A3-499F-9676-145C73E2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4C645-132C-5721-B6C5-BD099CAAEDFF}"/>
              </a:ext>
            </a:extLst>
          </p:cNvPr>
          <p:cNvSpPr txBox="1"/>
          <p:nvPr/>
        </p:nvSpPr>
        <p:spPr>
          <a:xfrm>
            <a:off x="14753552" y="11839845"/>
            <a:ext cx="9846038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First t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est performed at LBNL Aug 29</a:t>
            </a:r>
            <a:r>
              <a:rPr kumimoji="0" lang="en-US" sz="3600" b="1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</a:t>
            </a:r>
            <a:r>
              <a:rPr lang="en-US" b="1" dirty="0"/>
              <a:t>, 2023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5567D3-0F42-519B-34FE-04C2642C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273" y="3255228"/>
            <a:ext cx="12760522" cy="78917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33A19-F33B-18A8-2920-A2DBACFF6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548" y="2568978"/>
            <a:ext cx="12532347" cy="98450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A subscale CCT (CCT_sub_6) was built with two coils, both impregnated with Paraffin wax</a:t>
            </a:r>
          </a:p>
          <a:p>
            <a:endParaRPr lang="en-US" dirty="0"/>
          </a:p>
          <a:p>
            <a:r>
              <a:rPr lang="en-US" b="1" dirty="0"/>
              <a:t> Dramatic impact on training and margin</a:t>
            </a:r>
          </a:p>
          <a:p>
            <a:pPr lvl="1"/>
            <a:r>
              <a:rPr lang="en-US" dirty="0"/>
              <a:t>Only two ”training” quenches, located in leads</a:t>
            </a:r>
          </a:p>
          <a:p>
            <a:pPr lvl="1"/>
            <a:r>
              <a:rPr lang="en-US" dirty="0"/>
              <a:t>Highly reproducible quench current (~9500A)</a:t>
            </a:r>
          </a:p>
          <a:p>
            <a:pPr lvl="1"/>
            <a:r>
              <a:rPr lang="en-US" dirty="0"/>
              <a:t>Held field (no quench) for 7 minutes at I</a:t>
            </a:r>
            <a:r>
              <a:rPr lang="en-US" baseline="-25000" dirty="0"/>
              <a:t>q</a:t>
            </a:r>
            <a:r>
              <a:rPr lang="en-US" dirty="0"/>
              <a:t>-30A</a:t>
            </a:r>
          </a:p>
          <a:p>
            <a:pPr lvl="1"/>
            <a:r>
              <a:rPr lang="en-US" dirty="0"/>
              <a:t>Thermal cycle showed no degradation</a:t>
            </a:r>
          </a:p>
          <a:p>
            <a:endParaRPr lang="en-US" dirty="0"/>
          </a:p>
          <a:p>
            <a:r>
              <a:rPr lang="en-US" dirty="0"/>
              <a:t> Excellent example of international collaboration</a:t>
            </a:r>
          </a:p>
          <a:p>
            <a:pPr lvl="1"/>
            <a:r>
              <a:rPr lang="en-US" dirty="0"/>
              <a:t>Motivating studies using PSI “BOX” test platform</a:t>
            </a:r>
          </a:p>
          <a:p>
            <a:pPr lvl="2"/>
            <a:r>
              <a:rPr lang="en-US" dirty="0"/>
              <a:t>Data indicated wax reduced/eliminated training</a:t>
            </a:r>
          </a:p>
          <a:p>
            <a:pPr marL="914400" lvl="2" indent="0">
              <a:buNone/>
            </a:pPr>
            <a:r>
              <a:rPr lang="en-US" i="1" dirty="0"/>
              <a:t>Daly et al 2022 ,SUST 35 055014</a:t>
            </a:r>
          </a:p>
          <a:p>
            <a:pPr lvl="2"/>
            <a:endParaRPr lang="en-US" dirty="0"/>
          </a:p>
          <a:p>
            <a:r>
              <a:rPr lang="en-US" dirty="0"/>
              <a:t> Recent tests using </a:t>
            </a:r>
            <a:r>
              <a:rPr lang="en-US" dirty="0" err="1"/>
              <a:t>Telene</a:t>
            </a:r>
            <a:r>
              <a:rPr lang="en-US" dirty="0"/>
              <a:t> (on a different  “platform”) also suggest dramatic reduction/elimination of training </a:t>
            </a:r>
          </a:p>
          <a:p>
            <a:pPr lvl="1"/>
            <a:r>
              <a:rPr lang="en-US" dirty="0"/>
              <a:t>Collaboration between FNAL, ANL and NIMS</a:t>
            </a:r>
          </a:p>
        </p:txBody>
      </p:sp>
    </p:spTree>
    <p:extLst>
      <p:ext uri="{BB962C8B-B14F-4D97-AF65-F5344CB8AC3E}">
        <p14:creationId xmlns:p14="http://schemas.microsoft.com/office/powerpoint/2010/main" val="30378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34880</TotalTime>
  <Words>3317</Words>
  <Application>Microsoft Macintosh PowerPoint</Application>
  <PresentationFormat>Custom</PresentationFormat>
  <Paragraphs>531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Century Gothic</vt:lpstr>
      <vt:lpstr>Courier New</vt:lpstr>
      <vt:lpstr>Franklin Gothic Book</vt:lpstr>
      <vt:lpstr>Franklin Gothic Medium</vt:lpstr>
      <vt:lpstr>Helvetica</vt:lpstr>
      <vt:lpstr>Symbol</vt:lpstr>
      <vt:lpstr>Times New Roman</vt:lpstr>
      <vt:lpstr>ATAP No Footer</vt:lpstr>
      <vt:lpstr>PowerPoint Presentation</vt:lpstr>
      <vt:lpstr>Guidance to the Technical Advisory Committee</vt:lpstr>
      <vt:lpstr>Recap of our MDP vision</vt:lpstr>
      <vt:lpstr>US MDP 2020 roadmaps – long range</vt:lpstr>
      <vt:lpstr>Program approach to collaboration and communication</vt:lpstr>
      <vt:lpstr>Central themes of MDP magnet R&amp;D</vt:lpstr>
      <vt:lpstr>Managing mechanical stresses is key to higher fields – exploring stress-managed structures </vt:lpstr>
      <vt:lpstr>Subscale magnets as a platform for rapid development</vt:lpstr>
      <vt:lpstr>Subscale magnets are used to evaluate impregnation materials – the return of Paraffin Wax!</vt:lpstr>
      <vt:lpstr>Strong progress on the Stress—managed Cos-theta (SMCT)</vt:lpstr>
      <vt:lpstr>International collaboration supports MDP developments</vt:lpstr>
      <vt:lpstr>A priority now is to build the Nb3Sn outserts</vt:lpstr>
      <vt:lpstr>Bi2212 inserts Canted-Cos: Bin5, BiCCT1, and BiCCT2</vt:lpstr>
      <vt:lpstr>Bi2212 inserts Stress Management Cos (SMCT)</vt:lpstr>
      <vt:lpstr>Bi2212  furnace status</vt:lpstr>
      <vt:lpstr>Large OP-Furnace Heater Rebuilt</vt:lpstr>
      <vt:lpstr>REBCO inserts Canted-Cos: the “S” and “C”  series</vt:lpstr>
      <vt:lpstr>REBCO inserts The COMB (Conductor on Molded Barrel) series</vt:lpstr>
      <vt:lpstr>Bi2212 and REBCO outserts Summary – a strategy for systematic exploration</vt:lpstr>
      <vt:lpstr>Diagnostics Area contributing throughout the program</vt:lpstr>
      <vt:lpstr>Diagnostics insight into training - example</vt:lpstr>
      <vt:lpstr>Conductor Procurement and R&amp;D</vt:lpstr>
      <vt:lpstr>Strong presence at MT28 in Aix en Provence</vt:lpstr>
      <vt:lpstr>Strong visibility &amp; contributions to the international community - some examples</vt:lpstr>
      <vt:lpstr>Strategic planning and preparations for P5 alignment  – REBCO example</vt:lpstr>
      <vt:lpstr>Strong synergies with Fusion REBCO research are leveraged</vt:lpstr>
      <vt:lpstr>ASC Collaborations with Industry on Bi-2212 Technology</vt:lpstr>
      <vt:lpstr>Approach for P5 alignment of  the US MDP</vt:lpstr>
      <vt:lpstr>Summary</vt:lpstr>
      <vt:lpstr>Engagement with industry</vt:lpstr>
      <vt:lpstr>Ongoing / planned international collaborations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soprestemon</cp:lastModifiedBy>
  <cp:revision>112</cp:revision>
  <cp:lastPrinted>2020-12-02T14:41:02Z</cp:lastPrinted>
  <dcterms:modified xsi:type="dcterms:W3CDTF">2024-01-18T19:16:02Z</dcterms:modified>
</cp:coreProperties>
</file>