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56" r:id="rId4"/>
    <p:sldId id="295" r:id="rId5"/>
    <p:sldId id="300" r:id="rId6"/>
    <p:sldId id="297" r:id="rId7"/>
    <p:sldId id="299" r:id="rId8"/>
    <p:sldId id="298" r:id="rId9"/>
    <p:sldId id="296" r:id="rId10"/>
    <p:sldId id="301" r:id="rId11"/>
    <p:sldId id="257" r:id="rId12"/>
    <p:sldId id="303" r:id="rId13"/>
    <p:sldId id="277" r:id="rId14"/>
    <p:sldId id="309" r:id="rId15"/>
    <p:sldId id="281" r:id="rId16"/>
    <p:sldId id="285" r:id="rId17"/>
    <p:sldId id="305" r:id="rId18"/>
    <p:sldId id="308" r:id="rId19"/>
    <p:sldId id="306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8EBF-5F3E-A87F-3C08-886E34060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1B33D-F9CB-C67D-659C-29A0D067B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3F6B5-6F9B-C339-3174-8598C0B4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F4A5-A32E-AF3E-6594-F1EB3B03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9483-A61A-FBC4-D4AA-3FADA965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5849-E934-D26E-6F4A-837A0EDB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8809C-7F3D-3921-EDB4-7E27AA05B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B838-1440-A896-91D8-BEF264AD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6A5B6-7BFA-4E18-8320-7D3C9587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231A2-BB68-D4BF-514B-74EFDE8A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1B217-691E-5569-7A6B-E4878CC3C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CC566-B402-938E-D558-86AA1EC3B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116DA-530F-BAF7-8210-3B04A875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F562-E20E-6909-056E-1B5379AD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ABD5-AFD1-36FD-7B48-FF1B4524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2972-A700-B014-4737-473C192C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BE85-85BF-7B4E-5B00-95435C74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FB9D-F046-5C17-EAF6-6064D771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7BDD-B58B-21E7-857B-79E6D43C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7570-658F-BD0C-D8A4-501F0F42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31CD-C6A8-DB28-BFC9-AF69C8AD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1622-0784-57F2-6F8B-DB38A65E5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0C760-1D00-B3A3-EC16-D95DBB08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8176E-9D06-9940-417D-BBE07962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0EDE0-48BA-2B49-8C32-D18E0CE1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28B6-5404-09FB-CCFA-6E137598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E29D-CEAB-3E2A-CB80-2DCFFD8BB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3CC0D-5A31-CBBF-0C81-1381B2E8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71CC-F9B4-9D7A-50E4-857C8822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D4A36-DC0D-8F4D-82A5-F05C8FCA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A8E21-DF67-CD6A-C5BE-54FBDEEC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42BC-5D31-9EE2-5FA0-3AC7645B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C3F56-035F-53FF-E1E8-055EEC0F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3BC2C-3D87-E0C2-039B-6C5856179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524A5-A9FE-E791-B8BE-4E6516507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78721-7B17-6F01-F937-5E2CD78B0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D3ABA-3D6F-1C50-7E07-B1A98333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2C777-28D5-C1E9-0BAE-E9B0C558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EBAB7-F8B2-A6C0-887A-9F9D7D8B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C6AD-E402-F549-CF5A-08CAF32C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1FF4D-36E2-FA93-4865-B6027F14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D0ABE-9EBD-7D59-508B-16B88D94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BFDFC-DDA9-13D9-6298-158D6B64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4AD0E-9AC1-B440-791A-4BD40DBC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D5885-A4D2-1211-FCFB-EB6C81E2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CD4E-0FA6-671A-BBE7-68FD719B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D523-99E9-B419-9561-E8BD5CE7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2768-E65F-A6E5-4869-A78C404E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03D4E-37EE-A48D-EF21-00533F372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43781-305F-D572-09FB-9104773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AE715-027E-48FD-DF6C-9E821228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8C869-A9F8-CBDB-160B-46D878FF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3160-BAF4-EB38-4225-C58AF7E6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8580F-BCC3-52B0-362B-899B1529F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C031E-E3FD-CB2C-CD11-0BEF8EDB3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B1C-468E-F25F-5CB1-46EA4B23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F37B2-9B22-35E9-AE1C-7490075C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7E2C7-5C50-2471-EE36-864B8ED8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81233-8E4C-BC7B-FEA3-445B1020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98FF8-ED61-DE0E-08A1-9683B70D7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BEDBB-0AB2-4DAB-992A-DD86BB904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D6EA-9A50-4239-8F35-448E47379DF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6C3D-6681-E971-35DE-41B7FEAE6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39EC-C0F1-9253-63FC-FE95DB996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C2D9C-5F62-438B-854C-1873C70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F0418-8DBD-3DC2-699C-C39E71E931EB}"/>
              </a:ext>
            </a:extLst>
          </p:cNvPr>
          <p:cNvSpPr txBox="1"/>
          <p:nvPr/>
        </p:nvSpPr>
        <p:spPr>
          <a:xfrm>
            <a:off x="604100" y="2013626"/>
            <a:ext cx="529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Quench Antenna Data on </a:t>
            </a:r>
            <a:r>
              <a:rPr lang="en-US" dirty="0" err="1"/>
              <a:t>Telene</a:t>
            </a:r>
            <a:r>
              <a:rPr lang="en-US" dirty="0"/>
              <a:t> Undulator - First Look</a:t>
            </a:r>
          </a:p>
          <a:p>
            <a:r>
              <a:rPr lang="en-US" dirty="0"/>
              <a:t>J. DiMarco, E. Barzi, D. Turrioni</a:t>
            </a:r>
          </a:p>
          <a:p>
            <a:r>
              <a:rPr lang="en-US" dirty="0"/>
              <a:t>31Jan 2024</a:t>
            </a:r>
          </a:p>
        </p:txBody>
      </p:sp>
    </p:spTree>
    <p:extLst>
      <p:ext uri="{BB962C8B-B14F-4D97-AF65-F5344CB8AC3E}">
        <p14:creationId xmlns:p14="http://schemas.microsoft.com/office/powerpoint/2010/main" val="367289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56E22-2715-20E6-54A7-5B720892E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102" y="0"/>
            <a:ext cx="11352179" cy="6808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2CF80-08FB-6489-EA04-25814791323A}"/>
              </a:ext>
            </a:extLst>
          </p:cNvPr>
          <p:cNvSpPr txBox="1"/>
          <p:nvPr/>
        </p:nvSpPr>
        <p:spPr>
          <a:xfrm>
            <a:off x="8122597" y="2272085"/>
            <a:ext cx="232490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 there are 39 quenches, but files 8, 34, and 38 are missing. 10 numbers (5signals, 5 blank) per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AF34B-F481-9FA6-7C39-E9CF6BBE9E7D}"/>
              </a:ext>
            </a:extLst>
          </p:cNvPr>
          <p:cNvSpPr txBox="1"/>
          <p:nvPr/>
        </p:nvSpPr>
        <p:spPr>
          <a:xfrm>
            <a:off x="2217907" y="3852153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 trips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13B3C7-2D6A-2330-1648-46D52D8E5A18}"/>
              </a:ext>
            </a:extLst>
          </p:cNvPr>
          <p:cNvCxnSpPr/>
          <p:nvPr/>
        </p:nvCxnSpPr>
        <p:spPr>
          <a:xfrm flipH="1">
            <a:off x="2451370" y="4289898"/>
            <a:ext cx="214009" cy="1731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9CFC40-BDA3-A1E6-6FCE-A19F483094C5}"/>
              </a:ext>
            </a:extLst>
          </p:cNvPr>
          <p:cNvCxnSpPr>
            <a:cxnSpLocks/>
          </p:cNvCxnSpPr>
          <p:nvPr/>
        </p:nvCxnSpPr>
        <p:spPr>
          <a:xfrm>
            <a:off x="2947481" y="4276688"/>
            <a:ext cx="1157591" cy="1813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93E5F7-CAA3-566D-3969-8988B96513E1}"/>
              </a:ext>
            </a:extLst>
          </p:cNvPr>
          <p:cNvCxnSpPr>
            <a:cxnSpLocks/>
          </p:cNvCxnSpPr>
          <p:nvPr/>
        </p:nvCxnSpPr>
        <p:spPr>
          <a:xfrm>
            <a:off x="3268494" y="4221485"/>
            <a:ext cx="1480224" cy="17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BEF3EA-2B3B-28A5-2F05-3A08EDA95599}"/>
              </a:ext>
            </a:extLst>
          </p:cNvPr>
          <p:cNvCxnSpPr>
            <a:cxnSpLocks/>
          </p:cNvCxnSpPr>
          <p:nvPr/>
        </p:nvCxnSpPr>
        <p:spPr>
          <a:xfrm>
            <a:off x="3467652" y="4143983"/>
            <a:ext cx="3785939" cy="186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2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EA038-AE04-E16E-37E0-D5EB9A245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919" y="0"/>
            <a:ext cx="96801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34285-2310-70EF-0FC6-565CCD662C9F}"/>
              </a:ext>
            </a:extLst>
          </p:cNvPr>
          <p:cNvSpPr txBox="1"/>
          <p:nvPr/>
        </p:nvSpPr>
        <p:spPr>
          <a:xfrm>
            <a:off x="3375498" y="1838528"/>
            <a:ext cx="21114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First training quench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F6C42-E16E-EACC-B025-BE0ABDA32B21}"/>
              </a:ext>
            </a:extLst>
          </p:cNvPr>
          <p:cNvSpPr txBox="1"/>
          <p:nvPr/>
        </p:nvSpPr>
        <p:spPr>
          <a:xfrm>
            <a:off x="5885234" y="5184843"/>
            <a:ext cx="1794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Spike features on QA1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DFBD5-4127-9DFF-9DF3-9B229E2926B4}"/>
              </a:ext>
            </a:extLst>
          </p:cNvPr>
          <p:cNvSpPr txBox="1"/>
          <p:nvPr/>
        </p:nvSpPr>
        <p:spPr>
          <a:xfrm>
            <a:off x="8566825" y="3664086"/>
            <a:ext cx="98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QA5 later than QA2</a:t>
            </a:r>
          </a:p>
        </p:txBody>
      </p:sp>
    </p:spTree>
    <p:extLst>
      <p:ext uri="{BB962C8B-B14F-4D97-AF65-F5344CB8AC3E}">
        <p14:creationId xmlns:p14="http://schemas.microsoft.com/office/powerpoint/2010/main" val="345751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496A7-27AE-CB04-4F1D-316FD0045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894" y="0"/>
            <a:ext cx="98242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4204A1-A7B2-C315-57AB-B61C72A12FEF}"/>
              </a:ext>
            </a:extLst>
          </p:cNvPr>
          <p:cNvSpPr txBox="1"/>
          <p:nvPr/>
        </p:nvSpPr>
        <p:spPr>
          <a:xfrm>
            <a:off x="7091464" y="2684835"/>
            <a:ext cx="41324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training quench – slower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8D099-9CBA-092E-9A77-40EBDA1BB5C5}"/>
              </a:ext>
            </a:extLst>
          </p:cNvPr>
          <p:cNvSpPr txBox="1"/>
          <p:nvPr/>
        </p:nvSpPr>
        <p:spPr>
          <a:xfrm>
            <a:off x="6475378" y="4325568"/>
            <a:ext cx="107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QA5 ~same time as QA2</a:t>
            </a:r>
          </a:p>
        </p:txBody>
      </p:sp>
    </p:spTree>
    <p:extLst>
      <p:ext uri="{BB962C8B-B14F-4D97-AF65-F5344CB8AC3E}">
        <p14:creationId xmlns:p14="http://schemas.microsoft.com/office/powerpoint/2010/main" val="195047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77DF7-4EFF-9C55-DC75-80C9FF171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443" y="0"/>
            <a:ext cx="95491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CD9171-E750-8E53-EC8E-0DFEDE7E90CF}"/>
              </a:ext>
            </a:extLst>
          </p:cNvPr>
          <p:cNvSpPr txBox="1"/>
          <p:nvPr/>
        </p:nvSpPr>
        <p:spPr>
          <a:xfrm>
            <a:off x="4180410" y="2014105"/>
            <a:ext cx="19155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Quench at plateau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3FC9E-B114-C600-596F-6DB91FB4FD75}"/>
              </a:ext>
            </a:extLst>
          </p:cNvPr>
          <p:cNvSpPr txBox="1"/>
          <p:nvPr/>
        </p:nvSpPr>
        <p:spPr>
          <a:xfrm>
            <a:off x="5535038" y="5136205"/>
            <a:ext cx="219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Spike features on QA2, QA3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DEC2F-87DE-4A10-B5D6-5D0E76C0503E}"/>
              </a:ext>
            </a:extLst>
          </p:cNvPr>
          <p:cNvSpPr txBox="1"/>
          <p:nvPr/>
        </p:nvSpPr>
        <p:spPr>
          <a:xfrm>
            <a:off x="8041531" y="4184968"/>
            <a:ext cx="107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QA5 again lags a bit</a:t>
            </a:r>
          </a:p>
        </p:txBody>
      </p:sp>
    </p:spTree>
    <p:extLst>
      <p:ext uri="{BB962C8B-B14F-4D97-AF65-F5344CB8AC3E}">
        <p14:creationId xmlns:p14="http://schemas.microsoft.com/office/powerpoint/2010/main" val="423850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ADF43-D6DD-46D4-5F8B-BD11E296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89" y="0"/>
            <a:ext cx="94568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A8990-5B14-3A47-FA2B-7A0D49B61AE6}"/>
              </a:ext>
            </a:extLst>
          </p:cNvPr>
          <p:cNvSpPr txBox="1"/>
          <p:nvPr/>
        </p:nvSpPr>
        <p:spPr>
          <a:xfrm>
            <a:off x="6887516" y="2298032"/>
            <a:ext cx="23073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Last quench at plateau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0A3FE-611C-687E-DE70-4E7E1036F7C8}"/>
              </a:ext>
            </a:extLst>
          </p:cNvPr>
          <p:cNvSpPr txBox="1"/>
          <p:nvPr/>
        </p:nvSpPr>
        <p:spPr>
          <a:xfrm>
            <a:off x="2795763" y="4329347"/>
            <a:ext cx="11987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QA5 LEADS QA1 and QA2</a:t>
            </a:r>
          </a:p>
        </p:txBody>
      </p:sp>
    </p:spTree>
    <p:extLst>
      <p:ext uri="{BB962C8B-B14F-4D97-AF65-F5344CB8AC3E}">
        <p14:creationId xmlns:p14="http://schemas.microsoft.com/office/powerpoint/2010/main" val="318166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5_p1">
            <a:extLst>
              <a:ext uri="{FF2B5EF4-FFF2-40B4-BE49-F238E27FC236}">
                <a16:creationId xmlns:a16="http://schemas.microsoft.com/office/drawing/2014/main" id="{1C8A2444-D7CA-D134-BE82-8F31606E5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774D56-7FFC-C0B4-7A23-75B89F749864}"/>
              </a:ext>
            </a:extLst>
          </p:cNvPr>
          <p:cNvSpPr txBox="1"/>
          <p:nvPr/>
        </p:nvSpPr>
        <p:spPr>
          <a:xfrm>
            <a:off x="2714016" y="3125290"/>
            <a:ext cx="349871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Three of the quenches had some sort of early start – QA activity peaks at ~-7ms before t0</a:t>
            </a:r>
          </a:p>
        </p:txBody>
      </p:sp>
    </p:spTree>
    <p:extLst>
      <p:ext uri="{BB962C8B-B14F-4D97-AF65-F5344CB8AC3E}">
        <p14:creationId xmlns:p14="http://schemas.microsoft.com/office/powerpoint/2010/main" val="26787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5_p5">
            <a:extLst>
              <a:ext uri="{FF2B5EF4-FFF2-40B4-BE49-F238E27FC236}">
                <a16:creationId xmlns:a16="http://schemas.microsoft.com/office/drawing/2014/main" id="{A39FDD87-060E-2DA8-605F-09DF166DE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BF9A3-B769-26E6-A910-8AD504F5FF2F}"/>
              </a:ext>
            </a:extLst>
          </p:cNvPr>
          <p:cNvSpPr txBox="1"/>
          <p:nvPr/>
        </p:nvSpPr>
        <p:spPr>
          <a:xfrm>
            <a:off x="3258766" y="4049415"/>
            <a:ext cx="17412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Start is at -13ms</a:t>
            </a:r>
          </a:p>
        </p:txBody>
      </p:sp>
    </p:spTree>
    <p:extLst>
      <p:ext uri="{BB962C8B-B14F-4D97-AF65-F5344CB8AC3E}">
        <p14:creationId xmlns:p14="http://schemas.microsoft.com/office/powerpoint/2010/main" val="163999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7553F-9649-E578-D1E5-B3BD86018B89}"/>
              </a:ext>
            </a:extLst>
          </p:cNvPr>
          <p:cNvSpPr txBox="1"/>
          <p:nvPr/>
        </p:nvSpPr>
        <p:spPr>
          <a:xfrm>
            <a:off x="272374" y="466928"/>
            <a:ext cx="10593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 and next steps: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Seem to be able to detect quench related pick-up signals even with non-optimized QAs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Detailed differences can be seen between events, and potentially, perhaps with some improvements, can be used to understand something more about quenches in the undulators.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will continue, including trying to tie QA observations with acoustic ones.</a:t>
            </a:r>
          </a:p>
        </p:txBody>
      </p:sp>
    </p:spTree>
    <p:extLst>
      <p:ext uri="{BB962C8B-B14F-4D97-AF65-F5344CB8AC3E}">
        <p14:creationId xmlns:p14="http://schemas.microsoft.com/office/powerpoint/2010/main" val="346255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CD15B-AE7B-5F78-819D-EB0A5B648F0C}"/>
              </a:ext>
            </a:extLst>
          </p:cNvPr>
          <p:cNvSpPr txBox="1"/>
          <p:nvPr/>
        </p:nvSpPr>
        <p:spPr>
          <a:xfrm>
            <a:off x="5262664" y="288911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251473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ED6A6-2F21-7DEE-2E91-ED9E9D1A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09550"/>
            <a:ext cx="91630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8B567-D053-0F0A-2C32-DDEC268455C3}"/>
              </a:ext>
            </a:extLst>
          </p:cNvPr>
          <p:cNvSpPr txBox="1"/>
          <p:nvPr/>
        </p:nvSpPr>
        <p:spPr>
          <a:xfrm>
            <a:off x="360947" y="2013626"/>
            <a:ext cx="5305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Instrumented a </a:t>
            </a:r>
            <a:r>
              <a:rPr lang="en-US" dirty="0" err="1"/>
              <a:t>Telene</a:t>
            </a:r>
            <a:r>
              <a:rPr lang="en-US" dirty="0"/>
              <a:t>-coated Nb3Sn-wire undulator with standard ‘quadrupole-bucked’ QA</a:t>
            </a:r>
          </a:p>
          <a:p>
            <a:endParaRPr lang="en-US" dirty="0"/>
          </a:p>
          <a:p>
            <a:r>
              <a:rPr lang="en-US" dirty="0"/>
              <a:t>First used on Undulator #1, Run 3, 08 Dec2023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Quench events shown here are 65, 66, 85, 86, 87, 88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83AEC7-6216-8862-DB48-1BEBC8AF7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16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5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F33F8-206D-D9D0-56FF-EE4169600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6" y="0"/>
            <a:ext cx="11818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5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044A2-DDA2-F971-37DC-B8CC4EB4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DD038-785E-3508-93AA-3FB4915C1DE9}"/>
              </a:ext>
            </a:extLst>
          </p:cNvPr>
          <p:cNvSpPr txBox="1"/>
          <p:nvPr/>
        </p:nvSpPr>
        <p:spPr>
          <a:xfrm>
            <a:off x="10321765" y="3244334"/>
            <a:ext cx="16400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QA locations on </a:t>
            </a:r>
            <a:r>
              <a:rPr lang="en-US" dirty="0" err="1"/>
              <a:t>telene</a:t>
            </a:r>
            <a:r>
              <a:rPr lang="en-US" dirty="0"/>
              <a:t> undulator run3</a:t>
            </a:r>
          </a:p>
        </p:txBody>
      </p:sp>
    </p:spTree>
    <p:extLst>
      <p:ext uri="{BB962C8B-B14F-4D97-AF65-F5344CB8AC3E}">
        <p14:creationId xmlns:p14="http://schemas.microsoft.com/office/powerpoint/2010/main" val="248227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41922-4080-4E87-0DC9-B6B51DFE6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E4D30-EEE7-7932-3F33-322FCEBB504C}"/>
              </a:ext>
            </a:extLst>
          </p:cNvPr>
          <p:cNvSpPr txBox="1"/>
          <p:nvPr/>
        </p:nvSpPr>
        <p:spPr>
          <a:xfrm>
            <a:off x="1175657" y="715510"/>
            <a:ext cx="343243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QA apparently sees the quench in the cable, even though not ‘Rutherford-type’ with inter-strand current redistribution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2B783-F0E9-13CC-DDB3-D15C358755BF}"/>
              </a:ext>
            </a:extLst>
          </p:cNvPr>
          <p:cNvSpPr txBox="1"/>
          <p:nvPr/>
        </p:nvSpPr>
        <p:spPr>
          <a:xfrm>
            <a:off x="5457217" y="4173166"/>
            <a:ext cx="196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Half-coil difference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4D7B97-0532-EC02-8DF9-187CF20D9584}"/>
              </a:ext>
            </a:extLst>
          </p:cNvPr>
          <p:cNvCxnSpPr>
            <a:cxnSpLocks/>
          </p:cNvCxnSpPr>
          <p:nvPr/>
        </p:nvCxnSpPr>
        <p:spPr>
          <a:xfrm flipV="1">
            <a:off x="6809362" y="3764604"/>
            <a:ext cx="608520" cy="408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A2713F-0AE0-3DB8-452D-B7076D3020A0}"/>
              </a:ext>
            </a:extLst>
          </p:cNvPr>
          <p:cNvSpPr txBox="1"/>
          <p:nvPr/>
        </p:nvSpPr>
        <p:spPr>
          <a:xfrm>
            <a:off x="5457217" y="4807697"/>
            <a:ext cx="218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 that  HC diff signal is pretty flat before quench</a:t>
            </a:r>
          </a:p>
        </p:txBody>
      </p:sp>
    </p:spTree>
    <p:extLst>
      <p:ext uri="{BB962C8B-B14F-4D97-AF65-F5344CB8AC3E}">
        <p14:creationId xmlns:p14="http://schemas.microsoft.com/office/powerpoint/2010/main" val="363195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CF2C7-2C3F-3B70-EA48-2684E128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61" y="0"/>
            <a:ext cx="86138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9F851-F536-3A6B-110E-38281467AE69}"/>
              </a:ext>
            </a:extLst>
          </p:cNvPr>
          <p:cNvSpPr txBox="1"/>
          <p:nvPr/>
        </p:nvSpPr>
        <p:spPr>
          <a:xfrm>
            <a:off x="2610852" y="64008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614F-E10C-CB6B-CB14-A18E3FA75313}"/>
              </a:ext>
            </a:extLst>
          </p:cNvPr>
          <p:cNvSpPr txBox="1"/>
          <p:nvPr/>
        </p:nvSpPr>
        <p:spPr>
          <a:xfrm>
            <a:off x="3560921" y="64008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C4B73-9309-73FD-3A35-61662C57D81B}"/>
              </a:ext>
            </a:extLst>
          </p:cNvPr>
          <p:cNvSpPr txBox="1"/>
          <p:nvPr/>
        </p:nvSpPr>
        <p:spPr>
          <a:xfrm>
            <a:off x="4452623" y="478276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D5B46-DBED-8E3A-E879-BF8D8C253DCF}"/>
              </a:ext>
            </a:extLst>
          </p:cNvPr>
          <p:cNvSpPr txBox="1"/>
          <p:nvPr/>
        </p:nvSpPr>
        <p:spPr>
          <a:xfrm>
            <a:off x="5383235" y="478276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Q86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E6E7D-A6D2-AA4A-07DC-00DF106E9C82}"/>
              </a:ext>
            </a:extLst>
          </p:cNvPr>
          <p:cNvSpPr txBox="1"/>
          <p:nvPr/>
        </p:nvSpPr>
        <p:spPr>
          <a:xfrm>
            <a:off x="6386589" y="441343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C70BE-1206-E8FF-5D87-C46E2382DD4E}"/>
              </a:ext>
            </a:extLst>
          </p:cNvPr>
          <p:cNvSpPr txBox="1"/>
          <p:nvPr/>
        </p:nvSpPr>
        <p:spPr>
          <a:xfrm>
            <a:off x="7302825" y="64008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Q88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79E383-0381-2279-C0C8-57B498C0B532}"/>
              </a:ext>
            </a:extLst>
          </p:cNvPr>
          <p:cNvCxnSpPr>
            <a:cxnSpLocks/>
          </p:cNvCxnSpPr>
          <p:nvPr/>
        </p:nvCxnSpPr>
        <p:spPr>
          <a:xfrm>
            <a:off x="6234571" y="4212077"/>
            <a:ext cx="166229" cy="106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683D15-02A4-3CE3-8BD5-8DF7E60A74BB}"/>
              </a:ext>
            </a:extLst>
          </p:cNvPr>
          <p:cNvSpPr txBox="1"/>
          <p:nvPr/>
        </p:nvSpPr>
        <p:spPr>
          <a:xfrm>
            <a:off x="5805413" y="3804924"/>
            <a:ext cx="10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Different Q-start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BB1F2-421D-5F3B-D75E-5AA3BD36CCE7}"/>
              </a:ext>
            </a:extLst>
          </p:cNvPr>
          <p:cNvSpPr txBox="1"/>
          <p:nvPr/>
        </p:nvSpPr>
        <p:spPr>
          <a:xfrm>
            <a:off x="2704290" y="3046512"/>
            <a:ext cx="1508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Training quenches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7FF1F6-60BA-90C0-C84D-9B65F2C4B505}"/>
              </a:ext>
            </a:extLst>
          </p:cNvPr>
          <p:cNvSpPr txBox="1"/>
          <p:nvPr/>
        </p:nvSpPr>
        <p:spPr>
          <a:xfrm>
            <a:off x="5356246" y="2655651"/>
            <a:ext cx="147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plateau quenches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C8D4D14-531D-24A1-05FC-AC5E391A3A6F}"/>
              </a:ext>
            </a:extLst>
          </p:cNvPr>
          <p:cNvSpPr/>
          <p:nvPr/>
        </p:nvSpPr>
        <p:spPr>
          <a:xfrm rot="16200000">
            <a:off x="6080682" y="1658215"/>
            <a:ext cx="307778" cy="3067016"/>
          </a:xfrm>
          <a:prstGeom prst="rightBrace">
            <a:avLst>
              <a:gd name="adj1" fmla="val 29900"/>
              <a:gd name="adj2" fmla="val 491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58D58-EBB3-EE5A-4356-08D60C04E95A}"/>
              </a:ext>
            </a:extLst>
          </p:cNvPr>
          <p:cNvSpPr txBox="1"/>
          <p:nvPr/>
        </p:nvSpPr>
        <p:spPr>
          <a:xfrm>
            <a:off x="6325075" y="4698778"/>
            <a:ext cx="97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‘</a:t>
            </a:r>
            <a:r>
              <a:rPr lang="en-US" sz="1200" dirty="0" err="1"/>
              <a:t>fall-back</a:t>
            </a:r>
            <a:r>
              <a:rPr lang="en-US" sz="1200" dirty="0"/>
              <a:t>’ quench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588AC-0F28-545C-7B37-C818C13EFEC8}"/>
              </a:ext>
            </a:extLst>
          </p:cNvPr>
          <p:cNvSpPr txBox="1"/>
          <p:nvPr/>
        </p:nvSpPr>
        <p:spPr>
          <a:xfrm>
            <a:off x="328990" y="6093023"/>
            <a:ext cx="1513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quenchTrigger</a:t>
            </a:r>
            <a:r>
              <a:rPr lang="en-US" sz="1400" dirty="0"/>
              <a:t> t=0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EC1811-0B0B-8A34-6C0C-B1BF7E38CA7B}"/>
              </a:ext>
            </a:extLst>
          </p:cNvPr>
          <p:cNvCxnSpPr/>
          <p:nvPr/>
        </p:nvCxnSpPr>
        <p:spPr>
          <a:xfrm>
            <a:off x="1789061" y="6274340"/>
            <a:ext cx="445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6B25A9D-BA09-BDB4-CAA1-7CD1908A855C}"/>
              </a:ext>
            </a:extLst>
          </p:cNvPr>
          <p:cNvSpPr txBox="1"/>
          <p:nvPr/>
        </p:nvSpPr>
        <p:spPr>
          <a:xfrm>
            <a:off x="10554957" y="4098613"/>
            <a:ext cx="150734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10 numbers (5 signals, 5 blank) per file</a:t>
            </a:r>
          </a:p>
        </p:txBody>
      </p:sp>
    </p:spTree>
    <p:extLst>
      <p:ext uri="{BB962C8B-B14F-4D97-AF65-F5344CB8AC3E}">
        <p14:creationId xmlns:p14="http://schemas.microsoft.com/office/powerpoint/2010/main" val="246518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11C78AED-00C4-3788-5325-C7892494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7BB42E-7446-721C-5B9F-0828B7D72020}"/>
              </a:ext>
            </a:extLst>
          </p:cNvPr>
          <p:cNvSpPr txBox="1"/>
          <p:nvPr/>
        </p:nvSpPr>
        <p:spPr>
          <a:xfrm>
            <a:off x="2997970" y="920835"/>
            <a:ext cx="26635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Plateau quench with HC diff signal becoming ‘noisy’ just before quench</a:t>
            </a:r>
          </a:p>
        </p:txBody>
      </p:sp>
    </p:spTree>
    <p:extLst>
      <p:ext uri="{BB962C8B-B14F-4D97-AF65-F5344CB8AC3E}">
        <p14:creationId xmlns:p14="http://schemas.microsoft.com/office/powerpoint/2010/main" val="407483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nch87_p2">
            <a:extLst>
              <a:ext uri="{FF2B5EF4-FFF2-40B4-BE49-F238E27FC236}">
                <a16:creationId xmlns:a16="http://schemas.microsoft.com/office/drawing/2014/main" id="{955163E1-B8A0-8E5A-32E3-D1837B56C2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331"/>
            <a:ext cx="10287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A4BFC-0421-4CD5-A27D-3E5156875505}"/>
              </a:ext>
            </a:extLst>
          </p:cNvPr>
          <p:cNvSpPr txBox="1"/>
          <p:nvPr/>
        </p:nvSpPr>
        <p:spPr>
          <a:xfrm>
            <a:off x="3011928" y="745902"/>
            <a:ext cx="290249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Unlike plateau quenches, coil with QA1 is earliest in this ‘</a:t>
            </a:r>
            <a:r>
              <a:rPr lang="en-US" dirty="0" err="1"/>
              <a:t>fall-back</a:t>
            </a:r>
            <a:r>
              <a:rPr lang="en-US" dirty="0"/>
              <a:t>’ quench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BB5460-0B9D-58C7-A055-578C7A80E3B5}"/>
              </a:ext>
            </a:extLst>
          </p:cNvPr>
          <p:cNvCxnSpPr>
            <a:cxnSpLocks/>
          </p:cNvCxnSpPr>
          <p:nvPr/>
        </p:nvCxnSpPr>
        <p:spPr>
          <a:xfrm>
            <a:off x="6457950" y="1676400"/>
            <a:ext cx="1200150" cy="552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6743684-0CAB-9EF3-BB0A-83EAB8DD9F31}"/>
              </a:ext>
            </a:extLst>
          </p:cNvPr>
          <p:cNvSpPr txBox="1"/>
          <p:nvPr/>
        </p:nvSpPr>
        <p:spPr>
          <a:xfrm>
            <a:off x="831716" y="4900295"/>
            <a:ext cx="21644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HC diff is noisy again</a:t>
            </a:r>
          </a:p>
        </p:txBody>
      </p:sp>
    </p:spTree>
    <p:extLst>
      <p:ext uri="{BB962C8B-B14F-4D97-AF65-F5344CB8AC3E}">
        <p14:creationId xmlns:p14="http://schemas.microsoft.com/office/powerpoint/2010/main" val="331277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nch87_p4">
            <a:extLst>
              <a:ext uri="{FF2B5EF4-FFF2-40B4-BE49-F238E27FC236}">
                <a16:creationId xmlns:a16="http://schemas.microsoft.com/office/drawing/2014/main" id="{308A6263-07A8-748A-3695-3DBA63227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42744-4257-89CD-1734-4F40631770C2}"/>
              </a:ext>
            </a:extLst>
          </p:cNvPr>
          <p:cNvSpPr txBox="1"/>
          <p:nvPr/>
        </p:nvSpPr>
        <p:spPr>
          <a:xfrm>
            <a:off x="5547048" y="4463440"/>
            <a:ext cx="22626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QA3 (and QA2) is seeing excursions and seeming to recover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A0A278-19E1-B405-3D3F-3F1111ABC375}"/>
              </a:ext>
            </a:extLst>
          </p:cNvPr>
          <p:cNvCxnSpPr>
            <a:cxnSpLocks/>
          </p:cNvCxnSpPr>
          <p:nvPr/>
        </p:nvCxnSpPr>
        <p:spPr>
          <a:xfrm flipH="1" flipV="1">
            <a:off x="3610947" y="2905125"/>
            <a:ext cx="2211355" cy="1558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162B74-B589-DEA2-5C17-131747F56DAB}"/>
              </a:ext>
            </a:extLst>
          </p:cNvPr>
          <p:cNvCxnSpPr>
            <a:cxnSpLocks/>
          </p:cNvCxnSpPr>
          <p:nvPr/>
        </p:nvCxnSpPr>
        <p:spPr>
          <a:xfrm flipH="1" flipV="1">
            <a:off x="6550090" y="3181739"/>
            <a:ext cx="550506" cy="1281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AE4994-533A-0E3E-CC70-FF697C52BE71}"/>
              </a:ext>
            </a:extLst>
          </p:cNvPr>
          <p:cNvSpPr txBox="1"/>
          <p:nvPr/>
        </p:nvSpPr>
        <p:spPr>
          <a:xfrm>
            <a:off x="60942" y="181957"/>
            <a:ext cx="179167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Unlike the plateau quenches, QA1 is seeing some more ‘spike-like’ activity early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60E583-D6BD-7219-33A9-3BF9C17CC185}"/>
              </a:ext>
            </a:extLst>
          </p:cNvPr>
          <p:cNvCxnSpPr/>
          <p:nvPr/>
        </p:nvCxnSpPr>
        <p:spPr>
          <a:xfrm>
            <a:off x="1866122" y="1106450"/>
            <a:ext cx="1744825" cy="801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E4FD39-2D11-0BE1-225D-4E3E4783F690}"/>
              </a:ext>
            </a:extLst>
          </p:cNvPr>
          <p:cNvCxnSpPr>
            <a:cxnSpLocks/>
          </p:cNvCxnSpPr>
          <p:nvPr/>
        </p:nvCxnSpPr>
        <p:spPr>
          <a:xfrm>
            <a:off x="1866122" y="242595"/>
            <a:ext cx="4229878" cy="1026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23B8A5-B774-96E0-FDEC-86222C3AFDAF}"/>
              </a:ext>
            </a:extLst>
          </p:cNvPr>
          <p:cNvSpPr txBox="1"/>
          <p:nvPr/>
        </p:nvSpPr>
        <p:spPr>
          <a:xfrm>
            <a:off x="0" y="2746627"/>
            <a:ext cx="1623527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QA4 is also seeing early activity at about the same time as QA1 – note that these are top and bottom of the same section of coil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8CD65A-6D84-031A-CF51-1334F8713401}"/>
              </a:ext>
            </a:extLst>
          </p:cNvPr>
          <p:cNvCxnSpPr>
            <a:cxnSpLocks/>
          </p:cNvCxnSpPr>
          <p:nvPr/>
        </p:nvCxnSpPr>
        <p:spPr>
          <a:xfrm flipV="1">
            <a:off x="1623527" y="3582569"/>
            <a:ext cx="2069451" cy="733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A2F1A8-A27E-C891-6D0C-69C64BD41D8F}"/>
              </a:ext>
            </a:extLst>
          </p:cNvPr>
          <p:cNvSpPr txBox="1"/>
          <p:nvPr/>
        </p:nvSpPr>
        <p:spPr>
          <a:xfrm>
            <a:off x="10795518" y="2278549"/>
            <a:ext cx="133554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QA1 is the first to quench, unlike plateau quenches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7D0209-FF0C-55A2-5CD1-634CADE335C6}"/>
              </a:ext>
            </a:extLst>
          </p:cNvPr>
          <p:cNvCxnSpPr>
            <a:cxnSpLocks/>
          </p:cNvCxnSpPr>
          <p:nvPr/>
        </p:nvCxnSpPr>
        <p:spPr>
          <a:xfrm flipH="1" flipV="1">
            <a:off x="8672804" y="2687216"/>
            <a:ext cx="2122714" cy="5554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8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D6AE91-248F-5674-F24C-C50726FF5E50}"/>
              </a:ext>
            </a:extLst>
          </p:cNvPr>
          <p:cNvSpPr txBox="1"/>
          <p:nvPr/>
        </p:nvSpPr>
        <p:spPr>
          <a:xfrm>
            <a:off x="751462" y="2475849"/>
            <a:ext cx="3411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Undulator #2, Run 1, 23Jan2024</a:t>
            </a:r>
          </a:p>
        </p:txBody>
      </p:sp>
    </p:spTree>
    <p:extLst>
      <p:ext uri="{BB962C8B-B14F-4D97-AF65-F5344CB8AC3E}">
        <p14:creationId xmlns:p14="http://schemas.microsoft.com/office/powerpoint/2010/main" val="158015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14325</TotalTime>
  <Words>401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DiMarco</dc:creator>
  <cp:lastModifiedBy>Joseph DiMarco</cp:lastModifiedBy>
  <cp:revision>14</cp:revision>
  <dcterms:created xsi:type="dcterms:W3CDTF">2023-12-08T21:08:06Z</dcterms:created>
  <dcterms:modified xsi:type="dcterms:W3CDTF">2024-01-31T22:30:56Z</dcterms:modified>
</cp:coreProperties>
</file>