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853" r:id="rId3"/>
    <p:sldId id="847" r:id="rId4"/>
    <p:sldId id="855" r:id="rId5"/>
    <p:sldId id="300" r:id="rId6"/>
    <p:sldId id="303" r:id="rId7"/>
    <p:sldId id="315" r:id="rId8"/>
    <p:sldId id="304" r:id="rId9"/>
    <p:sldId id="306" r:id="rId10"/>
    <p:sldId id="307" r:id="rId11"/>
    <p:sldId id="317" r:id="rId12"/>
    <p:sldId id="308" r:id="rId13"/>
    <p:sldId id="313" r:id="rId14"/>
    <p:sldId id="323" r:id="rId15"/>
    <p:sldId id="310" r:id="rId16"/>
    <p:sldId id="312" r:id="rId17"/>
    <p:sldId id="314" r:id="rId18"/>
    <p:sldId id="324" r:id="rId19"/>
    <p:sldId id="325" r:id="rId20"/>
    <p:sldId id="327" r:id="rId21"/>
    <p:sldId id="854" r:id="rId22"/>
    <p:sldId id="841" r:id="rId23"/>
    <p:sldId id="835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73338-C177-4F2A-B2AB-1187AD06BFD7}" type="datetime1">
              <a:rPr lang="en-US" smtClean="0"/>
              <a:t>2/15/2024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Simone Busatto  | MDP Diagnostic Working Group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565EF-6766-49C3-AA11-5C40A5DFD6C8}" type="datetime1">
              <a:rPr lang="en-US" smtClean="0"/>
              <a:t>2/15/2024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FCD5D-4C3D-4F7B-A9C3-E929C6854193}" type="datetime1">
              <a:rPr lang="en-US" smtClean="0"/>
              <a:t>2/15/2024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90325B5-5845-4162-B7D6-95345033CB16}" type="datetime1">
              <a:rPr lang="en-US" smtClean="0"/>
              <a:t>2/15/2024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Simone Busatto  | MDP Diagnostic Working Group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0006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09873-8F0A-482B-8D18-454FD0950A5D}" type="datetime1">
              <a:rPr lang="en-US" smtClean="0"/>
              <a:t>2/15/2024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4CE5-6C4E-446F-96DB-F7CAA271300F}" type="datetime1">
              <a:rPr lang="en-US" smtClean="0"/>
              <a:t>2/15/2024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416F-82E8-4D4F-8E1F-9130317CFCB0}" type="datetime1">
              <a:rPr lang="en-US" smtClean="0"/>
              <a:t>2/15/2024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D41FE-C2DE-43B6-8A7A-E6E0B1C5786A}" type="datetime1">
              <a:rPr lang="en-US" smtClean="0"/>
              <a:t>2/15/2024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B099-D1FB-43E1-979B-3DE284BB2183}" type="datetime1">
              <a:rPr lang="en-US" smtClean="0"/>
              <a:t>2/15/2024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075BE-C8FE-4637-92E1-84C1C176CA9D}" type="datetime1">
              <a:rPr lang="en-US" smtClean="0"/>
              <a:t>2/15/2024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82E30-226F-45B9-815B-CF390ED38AF6}" type="datetime1">
              <a:rPr lang="en-US" smtClean="0"/>
              <a:t>2/15/2024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12ED-26C5-4FBD-8020-E07AA5CF521E}" type="datetime1">
              <a:rPr lang="en-US" smtClean="0"/>
              <a:t>2/15/2024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3227472-AD58-40AF-A611-5AD43F5A0842}" type="datetime1">
              <a:rPr lang="en-US" smtClean="0"/>
              <a:t>2/15/2024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Simone Busatto  | MDP Diagnostic Working Group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Fiber Optics Sensors Status at FNAL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M. Baldini, S. Krave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sz="2800" dirty="0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84C978B-D3E4-CF55-5129-95E749761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Spot Heater induced Quench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8414AE-0FAC-E824-B627-FD581F613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E24FE-45FE-4F39-9462-0E656B63A62A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B4B19B-B73B-2626-5935-1CD56F93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458BF7-7FC2-48F3-87D6-5B379669D7B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847167" y="1283862"/>
            <a:ext cx="6502400" cy="1531257"/>
          </a:xfrm>
        </p:spPr>
        <p:txBody>
          <a:bodyPr vert="horz" lIns="0" tIns="0" rIns="0" bIns="0" rtlCol="0" anchor="t">
            <a:normAutofit/>
          </a:bodyPr>
          <a:lstStyle/>
          <a:p>
            <a:pPr marL="380990" indent="-380990">
              <a:buChar char="•"/>
            </a:pPr>
            <a:r>
              <a:rPr lang="it-IT" sz="2133" b="0" dirty="0">
                <a:solidFill>
                  <a:schemeClr val="tx1"/>
                </a:solidFill>
              </a:rPr>
              <a:t>Test at 4 different magnetic fields (15T, 14T, 12T, 10T) at 4.5 K.</a:t>
            </a:r>
            <a:endParaRPr lang="it-IT" sz="2133" dirty="0">
              <a:solidFill>
                <a:schemeClr val="tx1"/>
              </a:solidFill>
            </a:endParaRPr>
          </a:p>
          <a:p>
            <a:pPr marL="380990" indent="-380990">
              <a:buChar char="•"/>
            </a:pPr>
            <a:r>
              <a:rPr lang="it-IT" sz="2133" b="0" dirty="0">
                <a:solidFill>
                  <a:schemeClr val="tx1"/>
                </a:solidFill>
              </a:rPr>
              <a:t>Current set at 80% of the critical current.</a:t>
            </a:r>
          </a:p>
          <a:p>
            <a:pPr marL="380990" indent="-380990">
              <a:buChar char="•"/>
            </a:pPr>
            <a:r>
              <a:rPr lang="it-IT" sz="2133" b="0" dirty="0">
                <a:solidFill>
                  <a:schemeClr val="tx1"/>
                </a:solidFill>
              </a:rPr>
              <a:t>Increase of pulse power given to the spot heater</a:t>
            </a:r>
          </a:p>
          <a:p>
            <a:endParaRPr lang="it-IT" sz="2133" b="0" dirty="0">
              <a:solidFill>
                <a:schemeClr val="accent6"/>
              </a:solidFill>
            </a:endParaRPr>
          </a:p>
          <a:p>
            <a:pPr marL="990575" lvl="1" indent="-380990">
              <a:buFont typeface="Courier New" charset="0"/>
              <a:buChar char="o"/>
            </a:pPr>
            <a:endParaRPr lang="it-IT" sz="2000" dirty="0">
              <a:solidFill>
                <a:schemeClr val="accent6"/>
              </a:solidFill>
            </a:endParaRPr>
          </a:p>
          <a:p>
            <a:pPr marL="380990" indent="-380990">
              <a:buChar char="•"/>
            </a:pPr>
            <a:endParaRPr lang="it-IT" sz="2133" b="0" dirty="0">
              <a:solidFill>
                <a:schemeClr val="accent6"/>
              </a:solidFill>
            </a:endParaRPr>
          </a:p>
          <a:p>
            <a:pPr marL="380990" indent="-380990">
              <a:buChar char="•"/>
            </a:pPr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  <a:p>
            <a:endParaRPr lang="it-IT" sz="2133" b="0" dirty="0">
              <a:solidFill>
                <a:schemeClr val="accent6"/>
              </a:solidFill>
            </a:endParaRPr>
          </a:p>
        </p:txBody>
      </p:sp>
      <p:pic>
        <p:nvPicPr>
          <p:cNvPr id="9" name="Immagine 8" descr="Immagine che contiene interno, pavimento, muro, legno&#10;&#10;Descrizione generata automaticamente">
            <a:extLst>
              <a:ext uri="{FF2B5EF4-FFF2-40B4-BE49-F238E27FC236}">
                <a16:creationId xmlns:a16="http://schemas.microsoft.com/office/drawing/2014/main" id="{0AB7679D-E3D3-C07C-ABAF-573FEB47C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3" t="25994" r="17213" b="25994"/>
          <a:stretch/>
        </p:blipFill>
        <p:spPr>
          <a:xfrm>
            <a:off x="640873" y="1283862"/>
            <a:ext cx="3359135" cy="3576157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CAAE1F4A-C2C2-A823-15D9-A64C8DE55036}"/>
              </a:ext>
            </a:extLst>
          </p:cNvPr>
          <p:cNvSpPr/>
          <p:nvPr/>
        </p:nvSpPr>
        <p:spPr>
          <a:xfrm>
            <a:off x="1940985" y="2946401"/>
            <a:ext cx="859367" cy="817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53FF810-CDC3-49BC-2E71-979EA75ECE29}"/>
              </a:ext>
            </a:extLst>
          </p:cNvPr>
          <p:cNvSpPr txBox="1">
            <a:spLocks/>
          </p:cNvSpPr>
          <p:nvPr/>
        </p:nvSpPr>
        <p:spPr>
          <a:xfrm>
            <a:off x="245849" y="5048839"/>
            <a:ext cx="4248151" cy="42450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Spot Heater position under the epoxy resin</a:t>
            </a: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2250F820-C552-6EE8-1D23-DA118E03A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28005"/>
              </p:ext>
            </p:extLst>
          </p:nvPr>
        </p:nvGraphicFramePr>
        <p:xfrm>
          <a:off x="4847167" y="3175001"/>
          <a:ext cx="6999274" cy="266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9637">
                  <a:extLst>
                    <a:ext uri="{9D8B030D-6E8A-4147-A177-3AD203B41FA5}">
                      <a16:colId xmlns:a16="http://schemas.microsoft.com/office/drawing/2014/main" val="3489440357"/>
                    </a:ext>
                  </a:extLst>
                </a:gridCol>
                <a:gridCol w="3499637">
                  <a:extLst>
                    <a:ext uri="{9D8B030D-6E8A-4147-A177-3AD203B41FA5}">
                      <a16:colId xmlns:a16="http://schemas.microsoft.com/office/drawing/2014/main" val="1345913707"/>
                    </a:ext>
                  </a:extLst>
                </a:gridCol>
              </a:tblGrid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b="1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Magnetic</a:t>
                      </a:r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tr-TR" sz="2400" b="1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Field</a:t>
                      </a:r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b="1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Current​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669578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15T​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300A​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606347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14T​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372A​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7986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12T​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555A 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151200"/>
                  </a:ext>
                </a:extLst>
              </a:tr>
              <a:tr h="53274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10T​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dirty="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788A</a:t>
                      </a:r>
                      <a:endParaRPr lang="tr-TR" sz="1600" dirty="0">
                        <a:solidFill>
                          <a:srgbClr val="004C97"/>
                        </a:solidFill>
                        <a:effectLst/>
                        <a:latin typeface="Helvetica"/>
                      </a:endParaRP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93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299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263910A-DFA6-F797-481A-F0EDC544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Quench at 15 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36D597-70AD-061E-3497-ABFEE218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D6D720-8057-4D97-AE6C-A95BC55DDB47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AB7654-3E6C-B2E1-181B-099BA32D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61F7C6-01E3-6FA3-3C22-2883E29E3B9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0048" y="1953139"/>
            <a:ext cx="5082788" cy="1755831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it-IT" sz="2400" b="0" dirty="0">
                <a:solidFill>
                  <a:schemeClr val="tx1"/>
                </a:solidFill>
                <a:cs typeface="Helvetica"/>
              </a:rPr>
              <a:t>In the first test 13.08 mJ were required to quench the wire, most likely beccause of bad thermal contact between the spot heater and the wire.</a:t>
            </a:r>
            <a:endParaRPr lang="it-IT" sz="2400" dirty="0">
              <a:solidFill>
                <a:schemeClr val="tx1"/>
              </a:solidFill>
            </a:endParaRPr>
          </a:p>
          <a:p>
            <a:pPr algn="just"/>
            <a:r>
              <a:rPr lang="it-IT" sz="2400" b="0" dirty="0" err="1">
                <a:solidFill>
                  <a:schemeClr val="tx1"/>
                </a:solidFill>
                <a:cs typeface="Helvetica"/>
              </a:rPr>
              <a:t>Very</a:t>
            </a:r>
            <a:r>
              <a:rPr lang="it-IT" sz="2400" b="0" dirty="0">
                <a:solidFill>
                  <a:schemeClr val="tx1"/>
                </a:solidFill>
                <a:cs typeface="Helvetica"/>
              </a:rPr>
              <a:t> high </a:t>
            </a:r>
            <a:r>
              <a:rPr lang="it-IT" sz="2400" b="0" dirty="0" err="1">
                <a:solidFill>
                  <a:schemeClr val="tx1"/>
                </a:solidFill>
                <a:cs typeface="Helvetica"/>
              </a:rPr>
              <a:t>temperatures</a:t>
            </a:r>
            <a:r>
              <a:rPr lang="it-IT" sz="2400" b="0" dirty="0">
                <a:solidFill>
                  <a:schemeClr val="tx1"/>
                </a:solidFill>
                <a:cs typeface="Helvetica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cs typeface="Helvetica"/>
              </a:rPr>
              <a:t>were</a:t>
            </a:r>
            <a:r>
              <a:rPr lang="it-IT" sz="2400" b="0" dirty="0">
                <a:solidFill>
                  <a:schemeClr val="tx1"/>
                </a:solidFill>
                <a:cs typeface="Helvetica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cs typeface="Helvetica"/>
              </a:rPr>
              <a:t>reached</a:t>
            </a:r>
            <a:r>
              <a:rPr lang="it-IT" sz="2400" b="0" dirty="0">
                <a:solidFill>
                  <a:schemeClr val="tx1"/>
                </a:solidFill>
                <a:cs typeface="Helvetica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cs typeface="Helvetica"/>
              </a:rPr>
              <a:t>during</a:t>
            </a:r>
            <a:r>
              <a:rPr lang="it-IT" sz="2400" b="0" dirty="0">
                <a:solidFill>
                  <a:schemeClr val="tx1"/>
                </a:solidFill>
                <a:cs typeface="Helvetica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cs typeface="Helvetica"/>
              </a:rPr>
              <a:t>this</a:t>
            </a:r>
            <a:r>
              <a:rPr lang="it-IT" sz="2400" b="0" dirty="0">
                <a:solidFill>
                  <a:schemeClr val="tx1"/>
                </a:solidFill>
                <a:cs typeface="Helvetica"/>
              </a:rPr>
              <a:t> test.</a:t>
            </a:r>
          </a:p>
        </p:txBody>
      </p:sp>
      <p:pic>
        <p:nvPicPr>
          <p:cNvPr id="2" name="Immagine 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5DEF6D40-C37C-609D-05B1-DE796A65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5009"/>
            <a:ext cx="5640787" cy="448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EA1792F-A67D-066C-76EC-A6D38986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Quench at 15T with spot heater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724D-C907-F0B9-5AF8-67538A3D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DB2D12-E4B2-4B1F-8491-F9EF958C8F4C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46620-4550-C462-8C59-70DF1A840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Immagine 8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0B586521-6D3B-C749-62B4-CED1F09D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485" y="1178379"/>
            <a:ext cx="6123515" cy="5171492"/>
          </a:xfrm>
          <a:prstGeom prst="rect">
            <a:avLst/>
          </a:prstGeom>
        </p:spPr>
      </p:pic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5F0BD86D-7E99-E53E-1CD2-D2D51F3C0728}"/>
              </a:ext>
            </a:extLst>
          </p:cNvPr>
          <p:cNvCxnSpPr/>
          <p:nvPr/>
        </p:nvCxnSpPr>
        <p:spPr>
          <a:xfrm flipH="1">
            <a:off x="6767817" y="1830893"/>
            <a:ext cx="876300" cy="372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C41AEC-22B1-BBE4-1274-C544448E26EA}"/>
              </a:ext>
            </a:extLst>
          </p:cNvPr>
          <p:cNvSpPr txBox="1"/>
          <p:nvPr/>
        </p:nvSpPr>
        <p:spPr>
          <a:xfrm>
            <a:off x="9335161" y="1127785"/>
            <a:ext cx="1231635" cy="328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333" dirty="0">
                <a:solidFill>
                  <a:srgbClr val="FF0000"/>
                </a:solidFill>
                <a:latin typeface="Helvetica"/>
              </a:rPr>
              <a:t>Spot Heater</a:t>
            </a:r>
          </a:p>
        </p:txBody>
      </p:sp>
    </p:spTree>
    <p:extLst>
      <p:ext uri="{BB962C8B-B14F-4D97-AF65-F5344CB8AC3E}">
        <p14:creationId xmlns:p14="http://schemas.microsoft.com/office/powerpoint/2010/main" val="7789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8613E47-48B0-C739-2A93-29FA59078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err="1"/>
              <a:t>Further</a:t>
            </a:r>
            <a:r>
              <a:rPr lang="it-IT"/>
              <a:t> Analysis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62C144-BD54-25B2-FBF4-89287169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27504-2AB3-4C93-BFFB-7AE033E1482D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C35D30-6600-3C28-9CD1-E0CA97BB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5BE31747-1CD1-5A19-10FD-98960DA0B2C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4533900"/>
            <a:ext cx="5413375" cy="1090613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it-IT" sz="2200" b="0" dirty="0">
                <a:solidFill>
                  <a:schemeClr val="tx1"/>
                </a:solidFill>
                <a:cs typeface="Helvetica"/>
              </a:rPr>
              <a:t>During the analysis it seems that one side of the barrel was more sensitive to temperature variation, maybe this is due to the different arrangement, but more tests are needed.</a:t>
            </a:r>
            <a:endParaRPr lang="it-IT" sz="2200" dirty="0">
              <a:solidFill>
                <a:schemeClr val="tx1"/>
              </a:solidFill>
            </a:endParaRPr>
          </a:p>
        </p:txBody>
      </p:sp>
      <p:pic>
        <p:nvPicPr>
          <p:cNvPr id="13" name="Picture 9" descr="Immagine che contiene calligrafia, Arte bambini&#10;&#10;Descrizione generata automaticamente">
            <a:extLst>
              <a:ext uri="{FF2B5EF4-FFF2-40B4-BE49-F238E27FC236}">
                <a16:creationId xmlns:a16="http://schemas.microsoft.com/office/drawing/2014/main" id="{6923F6EE-81D3-919E-8A25-AF69B4B0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7" y="1278689"/>
            <a:ext cx="5485236" cy="3195812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AD03879D-31B3-FFF9-7F06-53442B2D1EE3}"/>
              </a:ext>
            </a:extLst>
          </p:cNvPr>
          <p:cNvGrpSpPr/>
          <p:nvPr/>
        </p:nvGrpSpPr>
        <p:grpSpPr>
          <a:xfrm>
            <a:off x="8439829" y="656987"/>
            <a:ext cx="361952" cy="2351616"/>
            <a:chOff x="2622549" y="1027113"/>
            <a:chExt cx="327026" cy="1470024"/>
          </a:xfrm>
        </p:grpSpPr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6BC34C0E-A3EC-82EA-E9FB-A56B67E5778D}"/>
                </a:ext>
              </a:extLst>
            </p:cNvPr>
            <p:cNvCxnSpPr/>
            <p:nvPr/>
          </p:nvCxnSpPr>
          <p:spPr>
            <a:xfrm>
              <a:off x="2781300" y="1027113"/>
              <a:ext cx="1588" cy="1470024"/>
            </a:xfrm>
            <a:prstGeom prst="straightConnector1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96A52340-6929-5175-D26A-70F27A8FAB82}"/>
                </a:ext>
              </a:extLst>
            </p:cNvPr>
            <p:cNvCxnSpPr/>
            <p:nvPr/>
          </p:nvCxnSpPr>
          <p:spPr>
            <a:xfrm>
              <a:off x="2622549" y="1035051"/>
              <a:ext cx="327026" cy="1454149"/>
            </a:xfrm>
            <a:prstGeom prst="straightConnector1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BF5BE94-65F9-CFDF-5B55-53F7CC0A751A}"/>
              </a:ext>
            </a:extLst>
          </p:cNvPr>
          <p:cNvGrpSpPr/>
          <p:nvPr/>
        </p:nvGrpSpPr>
        <p:grpSpPr>
          <a:xfrm>
            <a:off x="8619747" y="3611101"/>
            <a:ext cx="107951" cy="2584452"/>
            <a:chOff x="2741611" y="2844799"/>
            <a:chExt cx="88901" cy="1382714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EBF120B6-5C89-D78E-7E4F-9D5032746CA7}"/>
                </a:ext>
              </a:extLst>
            </p:cNvPr>
            <p:cNvCxnSpPr>
              <a:cxnSpLocks/>
            </p:cNvCxnSpPr>
            <p:nvPr/>
          </p:nvCxnSpPr>
          <p:spPr>
            <a:xfrm>
              <a:off x="2741611" y="2844801"/>
              <a:ext cx="1589" cy="1382712"/>
            </a:xfrm>
            <a:prstGeom prst="straightConnector1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61747B0A-53E0-F0DB-C78E-1723966742CA}"/>
                </a:ext>
              </a:extLst>
            </p:cNvPr>
            <p:cNvCxnSpPr>
              <a:cxnSpLocks/>
            </p:cNvCxnSpPr>
            <p:nvPr/>
          </p:nvCxnSpPr>
          <p:spPr>
            <a:xfrm>
              <a:off x="2828924" y="2844799"/>
              <a:ext cx="1588" cy="1382712"/>
            </a:xfrm>
            <a:prstGeom prst="straightConnector1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magine 2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0AE908E8-928E-6FA4-CE74-C0B20C141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65" t="4500" r="41239" b="10750"/>
          <a:stretch/>
        </p:blipFill>
        <p:spPr>
          <a:xfrm>
            <a:off x="6209071" y="1016447"/>
            <a:ext cx="1769104" cy="4822639"/>
          </a:xfrm>
          <a:prstGeom prst="rect">
            <a:avLst/>
          </a:prstGeom>
        </p:spPr>
      </p:pic>
      <p:pic>
        <p:nvPicPr>
          <p:cNvPr id="2" name="Immagine 1" descr="Immagine che contiene cilindro, bottiglia, terreno, faraglioni&#10;&#10;Descrizione generata automaticamente">
            <a:extLst>
              <a:ext uri="{FF2B5EF4-FFF2-40B4-BE49-F238E27FC236}">
                <a16:creationId xmlns:a16="http://schemas.microsoft.com/office/drawing/2014/main" id="{B5E33229-D29D-A0D1-1801-BC4A18938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92" r="-490" b="475"/>
          <a:stretch/>
        </p:blipFill>
        <p:spPr>
          <a:xfrm>
            <a:off x="9315450" y="3510300"/>
            <a:ext cx="2175964" cy="2628088"/>
          </a:xfrm>
          <a:prstGeom prst="rect">
            <a:avLst/>
          </a:prstGeom>
        </p:spPr>
      </p:pic>
      <p:pic>
        <p:nvPicPr>
          <p:cNvPr id="10" name="Immagine 9" descr="Immagine che contiene bottiglia, cilindro, liquido, Materiale trasparente&#10;&#10;Descrizione generata automaticamente">
            <a:extLst>
              <a:ext uri="{FF2B5EF4-FFF2-40B4-BE49-F238E27FC236}">
                <a16:creationId xmlns:a16="http://schemas.microsoft.com/office/drawing/2014/main" id="{B370C22E-0538-44F3-01E8-A73DD0941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050" y="-12699"/>
            <a:ext cx="2184732" cy="352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BFF631B-2501-82DD-5796-60672471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>
                <a:cs typeface="Helvetica"/>
              </a:rPr>
              <a:t>Microscopic</a:t>
            </a:r>
            <a:r>
              <a:rPr lang="it-IT" dirty="0">
                <a:cs typeface="Helvetica"/>
              </a:rPr>
              <a:t> Analysis</a:t>
            </a:r>
            <a:endParaRPr lang="it-IT" dirty="0" err="1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499165-26CF-B052-F6B1-750E7764D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3ABBB4-F3D4-4A51-ABF1-3B215697E909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6BFAC2-73CB-94B7-F7B3-01A5F16B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Immagine 7" descr="Immagine che contiene arte, blu, schermata&#10;&#10;Descrizione generata automaticamente">
            <a:extLst>
              <a:ext uri="{FF2B5EF4-FFF2-40B4-BE49-F238E27FC236}">
                <a16:creationId xmlns:a16="http://schemas.microsoft.com/office/drawing/2014/main" id="{509CD5F9-1F48-FAAD-9CA9-D43FDFB6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217" y="1117600"/>
            <a:ext cx="5835651" cy="4368800"/>
          </a:xfrm>
          <a:prstGeom prst="rect">
            <a:avLst/>
          </a:prstGeom>
        </p:spPr>
      </p:pic>
      <p:pic>
        <p:nvPicPr>
          <p:cNvPr id="9" name="Immagine 8" descr="Immagine che contiene acqua, blu, aqua, aria aperta&#10;&#10;Descrizione generata automaticamente">
            <a:extLst>
              <a:ext uri="{FF2B5EF4-FFF2-40B4-BE49-F238E27FC236}">
                <a16:creationId xmlns:a16="http://schemas.microsoft.com/office/drawing/2014/main" id="{F9CB488D-AABA-03F5-FE93-1C71EF9B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17" y="1117600"/>
            <a:ext cx="5846232" cy="43688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6879DA-30BA-0DA2-7BFA-AA11125CD766}"/>
              </a:ext>
            </a:extLst>
          </p:cNvPr>
          <p:cNvSpPr txBox="1"/>
          <p:nvPr/>
        </p:nvSpPr>
        <p:spPr>
          <a:xfrm>
            <a:off x="8573162" y="3710118"/>
            <a:ext cx="1665551" cy="328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333" dirty="0" err="1">
                <a:solidFill>
                  <a:srgbClr val="FF0000"/>
                </a:solidFill>
                <a:latin typeface="Helvetica"/>
              </a:rPr>
              <a:t>Fiber</a:t>
            </a:r>
            <a:r>
              <a:rPr lang="it-IT" sz="1333" dirty="0">
                <a:solidFill>
                  <a:srgbClr val="FF0000"/>
                </a:solidFill>
                <a:latin typeface="Helvetica"/>
              </a:rPr>
              <a:t> + Teflon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6B5002-D8A7-4E5A-AA09-13BCD25E9F64}"/>
              </a:ext>
            </a:extLst>
          </p:cNvPr>
          <p:cNvSpPr txBox="1"/>
          <p:nvPr/>
        </p:nvSpPr>
        <p:spPr>
          <a:xfrm>
            <a:off x="8668412" y="1995618"/>
            <a:ext cx="1231635" cy="328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333" dirty="0" err="1">
                <a:solidFill>
                  <a:srgbClr val="FF0000"/>
                </a:solidFill>
                <a:latin typeface="Helvetica"/>
              </a:rPr>
              <a:t>Wire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A35E3A4-C3D9-787D-E67D-6A107010FD52}"/>
              </a:ext>
            </a:extLst>
          </p:cNvPr>
          <p:cNvSpPr txBox="1"/>
          <p:nvPr/>
        </p:nvSpPr>
        <p:spPr>
          <a:xfrm>
            <a:off x="1683412" y="3868868"/>
            <a:ext cx="1231635" cy="328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333" dirty="0" err="1">
                <a:solidFill>
                  <a:srgbClr val="FF0000"/>
                </a:solidFill>
                <a:latin typeface="Helvetica"/>
              </a:rPr>
              <a:t>Wire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8229F8-1544-E3DA-2011-5B06819F0689}"/>
              </a:ext>
            </a:extLst>
          </p:cNvPr>
          <p:cNvSpPr txBox="1"/>
          <p:nvPr/>
        </p:nvSpPr>
        <p:spPr>
          <a:xfrm>
            <a:off x="3588411" y="2461283"/>
            <a:ext cx="1665551" cy="3282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333" dirty="0" err="1">
                <a:solidFill>
                  <a:srgbClr val="FF0000"/>
                </a:solidFill>
                <a:latin typeface="Helvetica"/>
              </a:rPr>
              <a:t>Fiber</a:t>
            </a:r>
            <a:r>
              <a:rPr lang="it-IT" sz="1333" dirty="0">
                <a:solidFill>
                  <a:srgbClr val="FF0000"/>
                </a:solidFill>
                <a:latin typeface="Helvetica"/>
              </a:rPr>
              <a:t> + Teflon</a:t>
            </a:r>
          </a:p>
        </p:txBody>
      </p:sp>
    </p:spTree>
    <p:extLst>
      <p:ext uri="{BB962C8B-B14F-4D97-AF65-F5344CB8AC3E}">
        <p14:creationId xmlns:p14="http://schemas.microsoft.com/office/powerpoint/2010/main" val="341498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D173AD1-35B2-51BE-012E-0B99570DD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2D plot of the windings at 15T with 80% of the critical current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563743-558B-8170-D4B0-75828130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7637E0-3AC7-4E17-8460-E28E00F27C86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F7494E-ED02-7BCC-B610-8AD0CB62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Immagine 7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CFD4AA13-B9FB-8646-43DE-A947C4617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4" y="1355945"/>
            <a:ext cx="3022600" cy="2547319"/>
          </a:xfrm>
          <a:prstGeom prst="rect">
            <a:avLst/>
          </a:prstGeom>
        </p:spPr>
      </p:pic>
      <p:pic>
        <p:nvPicPr>
          <p:cNvPr id="9" name="Immagine 8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F4D4D93F-8EAF-7900-E9EB-B3A56C99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544" y="1375020"/>
            <a:ext cx="3107267" cy="2589652"/>
          </a:xfrm>
          <a:prstGeom prst="rect">
            <a:avLst/>
          </a:prstGeom>
        </p:spPr>
      </p:pic>
      <p:pic>
        <p:nvPicPr>
          <p:cNvPr id="10" name="Immagine 9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63EBF61C-4C46-10EE-F304-2FB3FFD71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292" y="1219707"/>
            <a:ext cx="2926667" cy="2444557"/>
          </a:xfrm>
          <a:prstGeom prst="rect">
            <a:avLst/>
          </a:prstGeom>
        </p:spPr>
      </p:pic>
      <p:pic>
        <p:nvPicPr>
          <p:cNvPr id="11" name="Immagine 10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184297E5-85A3-EE21-551C-4C3538C3E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365" y="1220390"/>
            <a:ext cx="2945785" cy="2440801"/>
          </a:xfrm>
          <a:prstGeom prst="rect">
            <a:avLst/>
          </a:prstGeom>
        </p:spPr>
      </p:pic>
      <p:pic>
        <p:nvPicPr>
          <p:cNvPr id="12" name="Immagine 11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9DED882F-1A4E-F33C-21DD-1F1B5B169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50" y="3915385"/>
            <a:ext cx="2983339" cy="2436023"/>
          </a:xfrm>
          <a:prstGeom prst="rect">
            <a:avLst/>
          </a:prstGeom>
        </p:spPr>
      </p:pic>
      <p:pic>
        <p:nvPicPr>
          <p:cNvPr id="13" name="Immagine 12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C5B9ABEC-BBB1-CF7A-17B3-999AEE738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8146" y="3911629"/>
            <a:ext cx="2980267" cy="2504985"/>
          </a:xfrm>
          <a:prstGeom prst="rect">
            <a:avLst/>
          </a:prstGeom>
        </p:spPr>
      </p:pic>
      <p:pic>
        <p:nvPicPr>
          <p:cNvPr id="14" name="Immagine 13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7A2B8161-86A9-AEC9-A77D-28BF37841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441" y="3918115"/>
            <a:ext cx="3060839" cy="2515228"/>
          </a:xfrm>
          <a:prstGeom prst="rect">
            <a:avLst/>
          </a:prstGeom>
        </p:spPr>
      </p:pic>
      <p:pic>
        <p:nvPicPr>
          <p:cNvPr id="15" name="Immagine 14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FDF0E203-25F8-7FE5-62C0-E48AD09F7F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293" y="3844374"/>
            <a:ext cx="2937933" cy="250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36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2CEA26E-0393-B394-89FF-B6FB01E3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No good Quench detection in the following tests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19EB1F-2328-81B9-13EC-EC9605180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C6EDF4-4A21-4D71-B3B1-E24736DA5F7F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7BC54B-3346-B932-04CC-4A8B2591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F59A76-0C2E-5D82-19D4-37A325B16C18}"/>
              </a:ext>
            </a:extLst>
          </p:cNvPr>
          <p:cNvSpPr txBox="1"/>
          <p:nvPr/>
        </p:nvSpPr>
        <p:spPr>
          <a:xfrm>
            <a:off x="1277937" y="5917406"/>
            <a:ext cx="6111875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 sz="24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59878F9-43FD-C400-29EC-F58B48448DE4}"/>
              </a:ext>
            </a:extLst>
          </p:cNvPr>
          <p:cNvSpPr txBox="1"/>
          <p:nvPr/>
        </p:nvSpPr>
        <p:spPr>
          <a:xfrm>
            <a:off x="958453" y="5889626"/>
            <a:ext cx="837604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it-IT" sz="240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032A43-E768-E4C5-2688-92705DE44252}"/>
              </a:ext>
            </a:extLst>
          </p:cNvPr>
          <p:cNvSpPr txBox="1"/>
          <p:nvPr/>
        </p:nvSpPr>
        <p:spPr>
          <a:xfrm>
            <a:off x="296170" y="5699185"/>
            <a:ext cx="9278937" cy="4513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133" dirty="0">
                <a:latin typeface="Helvetica"/>
              </a:rPr>
              <a:t>Fiber winding losen up/ worsen the thermal contact.</a:t>
            </a:r>
          </a:p>
        </p:txBody>
      </p:sp>
      <p:pic>
        <p:nvPicPr>
          <p:cNvPr id="12" name="Immagine 11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A230EA3A-18C2-08FB-1699-959A91A4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898" y="1179720"/>
            <a:ext cx="5568119" cy="4570751"/>
          </a:xfrm>
          <a:prstGeom prst="rect">
            <a:avLst/>
          </a:prstGeom>
        </p:spPr>
      </p:pic>
      <p:pic>
        <p:nvPicPr>
          <p:cNvPr id="13" name="Immagine 12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B85D4008-1D87-D409-49F2-DD5C84F6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70" y="1179720"/>
            <a:ext cx="5214729" cy="437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9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DE5BF1C-D180-C585-4A9C-3CD00009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Conclusion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C303C0-EB29-B9D3-6FB1-35605D20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2023FC-A8C1-4643-8227-B9BBD13A9156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9E037D-DF96-E032-6557-87B5C6452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B2504A-90CF-F008-27A9-998AFA3798AC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10356" y="1465264"/>
            <a:ext cx="11571288" cy="4071157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380990" indent="-380990">
              <a:spcBef>
                <a:spcPts val="0"/>
              </a:spcBef>
              <a:buChar char="•"/>
            </a:pPr>
            <a:r>
              <a:rPr lang="tr-TR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 variation on </a:t>
            </a:r>
            <a:r>
              <a:rPr lang="en-US" sz="2800" b="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Nb₃Sn</a:t>
            </a:r>
            <a:r>
              <a:rPr lang="tr-TR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 wires during a quench was investigated</a:t>
            </a:r>
            <a:endParaRPr lang="en-US" sz="2800" b="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>
              <a:spcBef>
                <a:spcPts val="0"/>
              </a:spcBef>
              <a:buChar char="•"/>
            </a:pPr>
            <a:r>
              <a:rPr lang="tr-TR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fibers are very temperature sensitive devices</a:t>
            </a:r>
          </a:p>
          <a:p>
            <a:pPr marL="380990" indent="-380990">
              <a:spcBef>
                <a:spcPts val="0"/>
              </a:spcBef>
              <a:buChar char="•"/>
            </a:pPr>
            <a:r>
              <a:rPr lang="tr-TR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 variation during current ramp up and during quench </a:t>
            </a: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was</a:t>
            </a:r>
            <a:r>
              <a:rPr lang="tr-TR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osserved</a:t>
            </a:r>
            <a:endParaRPr lang="en-US" sz="2800" b="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>
              <a:buChar char="•"/>
            </a:pPr>
            <a:r>
              <a:rPr lang="en-US" sz="2800" b="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can determine </a:t>
            </a:r>
          </a:p>
          <a:p>
            <a:pPr marL="990575" lvl="1" indent="-380990">
              <a:buChar char="•"/>
            </a:pPr>
            <a:r>
              <a:rPr lang="en-US" dirty="0">
                <a:solidFill>
                  <a:srgbClr val="505050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the starting time of the quench</a:t>
            </a:r>
            <a:endParaRPr lang="en-US" dirty="0">
              <a:latin typeface="Helvetica" panose="020B0604020202020204" pitchFamily="34" charset="0"/>
              <a:ea typeface="ＭＳ Ｐゴシック"/>
              <a:cs typeface="Helvetica" panose="020B0604020202020204" pitchFamily="34" charset="0"/>
            </a:endParaRPr>
          </a:p>
          <a:p>
            <a:pPr marL="990575" lvl="1" indent="-380990">
              <a:buChar char="•"/>
            </a:pPr>
            <a:r>
              <a:rPr lang="it-IT" dirty="0">
                <a:solidFill>
                  <a:srgbClr val="505050"/>
                </a:solidFill>
                <a:latin typeface="Helvetica" panose="020B0604020202020204" pitchFamily="34" charset="0"/>
                <a:ea typeface="ＭＳ Ｐゴシック"/>
                <a:cs typeface="Helvetica" panose="020B0604020202020204" pitchFamily="34" charset="0"/>
              </a:rPr>
              <a:t>Spatial information on where the quench starts and how it propagates</a:t>
            </a:r>
          </a:p>
          <a:p>
            <a:pPr marL="990575" lvl="1" indent="-380990">
              <a:buChar char="•"/>
            </a:pPr>
            <a:r>
              <a:rPr lang="it-IT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wrapping/ good thermal contact is a crucial parameter</a:t>
            </a:r>
          </a:p>
          <a:p>
            <a:pPr marL="380990" indent="-380990">
              <a:buFont typeface="Calibri" charset="0"/>
              <a:buChar char="-"/>
            </a:pPr>
            <a:endParaRPr lang="it-IT" sz="2133" b="0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33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47C07F9-B464-04DD-2BEA-028EAF2BE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REBCO STAR wire test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33CAF7-BD3A-DF86-EC0E-37478992A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0FDB0B-6274-A642-C883-7A5059B2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7461E5-9F6D-BF2C-FD53-A67156C3283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5170196"/>
            <a:ext cx="11582400" cy="109061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t-IT" sz="2133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Wrapped the fiber three times around </a:t>
            </a:r>
            <a:r>
              <a:rPr lang="it-IT" sz="2133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 </a:t>
            </a:r>
            <a:r>
              <a:rPr lang="it-IT" sz="2133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cable. </a:t>
            </a:r>
          </a:p>
          <a:p>
            <a:r>
              <a:rPr lang="it-IT" sz="2133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Starting from one end: 23 turns on fist wrapping (Z), 24 on second wrapping (Y) and 22 (X) on the third wrapping.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F6E875-6AAB-590E-EE26-F7CF8DBE022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56038" y="6503988"/>
            <a:ext cx="8335962" cy="242887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pic>
        <p:nvPicPr>
          <p:cNvPr id="8" name="Immagine 7" descr="Immagine che contiene strumento, interno&#10;&#10;Descrizione generata automaticamente">
            <a:extLst>
              <a:ext uri="{FF2B5EF4-FFF2-40B4-BE49-F238E27FC236}">
                <a16:creationId xmlns:a16="http://schemas.microsoft.com/office/drawing/2014/main" id="{12432CC1-421A-E0AD-4CB1-6F0AF040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64" r="26087" b="34749"/>
          <a:stretch/>
        </p:blipFill>
        <p:spPr>
          <a:xfrm>
            <a:off x="4847302" y="1819995"/>
            <a:ext cx="7035663" cy="2647012"/>
          </a:xfrm>
          <a:prstGeom prst="rect">
            <a:avLst/>
          </a:prstGeom>
        </p:spPr>
      </p:pic>
      <p:pic>
        <p:nvPicPr>
          <p:cNvPr id="11" name="Immagine 10" descr="Immagine che contiene strumento, metallo, acciaio, ferro&#10;&#10;Descrizione generata automaticamente">
            <a:extLst>
              <a:ext uri="{FF2B5EF4-FFF2-40B4-BE49-F238E27FC236}">
                <a16:creationId xmlns:a16="http://schemas.microsoft.com/office/drawing/2014/main" id="{39FF27ED-F309-F7A9-05B5-7FC7C0453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35" y="1484618"/>
            <a:ext cx="4283514" cy="31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28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BD8AB29-9868-3ABD-57DC-39BDD541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Experiment: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E0177D-9955-40F6-FD9D-1460A0EE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B3CFD2-54BD-3742-16E8-8579E783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F5A5D8-8320-A822-1AFF-4AEFB0A8CE7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506443" y="1405091"/>
            <a:ext cx="7128134" cy="1978891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without Kapton</a:t>
            </a:r>
          </a:p>
          <a:p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Cable was cooled down to 77 K with liquid nitrogen.</a:t>
            </a:r>
            <a:endPara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Several run were made: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1: up to 700A, with 10A /s up to 500 A</a:t>
            </a:r>
            <a:r>
              <a:rPr lang="it-IT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5 A/s </a:t>
            </a: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above 500A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2: Up to 500 A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3: Up to 600 A</a:t>
            </a:r>
          </a:p>
          <a:p>
            <a:pPr marL="380990" indent="-380990">
              <a:buChar char="•"/>
            </a:pPr>
            <a:r>
              <a:rPr lang="it-IT" sz="1800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4: Up to 750 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1170E9-FD44-2EFB-2FD0-04A9009D81B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56038" y="6503988"/>
            <a:ext cx="8335962" cy="242887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pic>
        <p:nvPicPr>
          <p:cNvPr id="2" name="Immagine 1" descr="Immagine che contiene Ricambio auto, interno, macchina, ruota&#10;&#10;Descrizione generata automaticamente">
            <a:extLst>
              <a:ext uri="{FF2B5EF4-FFF2-40B4-BE49-F238E27FC236}">
                <a16:creationId xmlns:a16="http://schemas.microsoft.com/office/drawing/2014/main" id="{05779504-03DC-6D0C-12D1-1370C8E1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117" y="1244600"/>
            <a:ext cx="3657600" cy="4876800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4C52EEF8-A72B-0C55-B64A-2F1CF66EBA37}"/>
              </a:ext>
            </a:extLst>
          </p:cNvPr>
          <p:cNvSpPr txBox="1">
            <a:spLocks/>
          </p:cNvSpPr>
          <p:nvPr/>
        </p:nvSpPr>
        <p:spPr>
          <a:xfrm>
            <a:off x="506443" y="3752110"/>
            <a:ext cx="6996701" cy="2313105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with Kapton</a:t>
            </a:r>
          </a:p>
          <a:p>
            <a:pPr marL="0" indent="0">
              <a:buNone/>
            </a:pPr>
            <a:endParaRPr lang="it-IT" sz="1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t-IT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cable and the fiber were wrapped in a kapton layer with sticky kapton holding it in place. </a:t>
            </a:r>
          </a:p>
          <a:p>
            <a:r>
              <a:rPr lang="it-IT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Several tests were made:</a:t>
            </a:r>
          </a:p>
          <a:p>
            <a:pPr marL="380990" indent="-380990"/>
            <a:r>
              <a:rPr lang="it-IT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1: up to 500 A, </a:t>
            </a:r>
          </a:p>
          <a:p>
            <a:pPr marL="380990" indent="-380990"/>
            <a:r>
              <a:rPr lang="it-IT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2: Up to 600 A</a:t>
            </a:r>
          </a:p>
          <a:p>
            <a:pPr marL="380990" indent="-380990"/>
            <a:r>
              <a:rPr lang="it-IT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3: Up to 750 A</a:t>
            </a:r>
          </a:p>
          <a:p>
            <a:pPr marL="380990" indent="-380990"/>
            <a:r>
              <a:rPr lang="it-IT" sz="1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 4: up to 650 A holding the current at 650 A for two minutes.</a:t>
            </a:r>
          </a:p>
          <a:p>
            <a:endParaRPr lang="it-IT" sz="2133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9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2CF61D4-9D7C-F15D-9523-35522D200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8C57F6-1E08-8D01-3890-B55B6C4EA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 sz="1600" dirty="0"/>
          </a:p>
          <a:p>
            <a:pPr marL="400050"/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Quench propagation study using fibers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Barrel Samples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Test with a star cable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lvl="2"/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AE796-FED6-5CF5-A0E2-23B74D69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FE13A-E7C3-4834-AF3C-5FB1E6021463}" type="datetime1">
              <a:rPr lang="en-US" smtClean="0"/>
              <a:t>2/15/2024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4DBF7-1A23-447C-0D87-470D2278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38A938-6FFA-1F9B-1B80-60343745A39E}"/>
              </a:ext>
            </a:extLst>
          </p:cNvPr>
          <p:cNvSpPr txBox="1"/>
          <p:nvPr/>
        </p:nvSpPr>
        <p:spPr>
          <a:xfrm>
            <a:off x="1644073" y="4008582"/>
            <a:ext cx="58416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Work performed from June to November by 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Nisa Kuvvet, Undergraduate student @Dartmouth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Simone Busatto, Graduate student @LASA</a:t>
            </a:r>
          </a:p>
        </p:txBody>
      </p:sp>
    </p:spTree>
    <p:extLst>
      <p:ext uri="{BB962C8B-B14F-4D97-AF65-F5344CB8AC3E}">
        <p14:creationId xmlns:p14="http://schemas.microsoft.com/office/powerpoint/2010/main" val="3718776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FFD0C55-4395-A322-71A9-1DD0F499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Preliminary results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F2A7B2-EF2E-57A7-BF1B-64D2AB09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5801F8-7F60-F657-7220-B8C3F1B3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08BA42-EA8B-DA77-FCF4-DD72D2F8B4E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56038" y="6503988"/>
            <a:ext cx="8335962" cy="242887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pic>
        <p:nvPicPr>
          <p:cNvPr id="2" name="Immagine 1" descr="Immagine che contiene testo, diagramma, schermata, Diagramma&#10;&#10;Descrizione generata automaticamente">
            <a:extLst>
              <a:ext uri="{FF2B5EF4-FFF2-40B4-BE49-F238E27FC236}">
                <a16:creationId xmlns:a16="http://schemas.microsoft.com/office/drawing/2014/main" id="{F4A1594D-BCC4-56E1-A915-4D7A9D585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93" y="2066793"/>
            <a:ext cx="5536758" cy="4338681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54A101AC-0CA0-4FE0-CC2A-08BF96807A12}"/>
              </a:ext>
            </a:extLst>
          </p:cNvPr>
          <p:cNvSpPr txBox="1">
            <a:spLocks/>
          </p:cNvSpPr>
          <p:nvPr/>
        </p:nvSpPr>
        <p:spPr>
          <a:xfrm>
            <a:off x="1448058" y="1303447"/>
            <a:ext cx="2407980" cy="573087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dirty="0"/>
              <a:t>RUN 4/ no kapton</a:t>
            </a:r>
          </a:p>
        </p:txBody>
      </p:sp>
      <p:pic>
        <p:nvPicPr>
          <p:cNvPr id="9" name="Immagine 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624119E5-E2C4-CCC8-C3B2-12ADB8D3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025" y="2066793"/>
            <a:ext cx="5105101" cy="4066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7C4C3E-F56C-01AD-F8C2-B6E85D49CBC7}"/>
              </a:ext>
            </a:extLst>
          </p:cNvPr>
          <p:cNvSpPr txBox="1"/>
          <p:nvPr/>
        </p:nvSpPr>
        <p:spPr>
          <a:xfrm>
            <a:off x="7695942" y="1327155"/>
            <a:ext cx="40065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it-IT" sz="2400" dirty="0"/>
              <a:t>RUN 4/ kapton</a:t>
            </a:r>
          </a:p>
        </p:txBody>
      </p:sp>
    </p:spTree>
    <p:extLst>
      <p:ext uri="{BB962C8B-B14F-4D97-AF65-F5344CB8AC3E}">
        <p14:creationId xmlns:p14="http://schemas.microsoft.com/office/powerpoint/2010/main" val="102487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80AB-63A1-CF42-6981-916096567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Future work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16648-7574-F6C9-86CA-BFDF250D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1B95-1177-4572-B3F7-A10D7B6B77DE}" type="datetime1">
              <a:rPr lang="en-US" smtClean="0"/>
              <a:t>2/15/2024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A2AD9-06C6-A045-333A-FD1836C8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FC17C-9736-5AFD-EA35-EC38F8D7B3BA}"/>
              </a:ext>
            </a:extLst>
          </p:cNvPr>
          <p:cNvSpPr txBox="1"/>
          <p:nvPr/>
        </p:nvSpPr>
        <p:spPr>
          <a:xfrm>
            <a:off x="206993" y="1788100"/>
            <a:ext cx="1137540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Barrel test will be repeated installing more than one strain gauge to insure good thermal contact and be able to control the quench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Acrylate coating Temperature sensors will be tested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Comparison with Polyimide coating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Results on REBCO STAR cable are preliminary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Thermal contact need to be improved.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Add epoxy?/ Test acrylate coated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/>
              </a:rPr>
              <a:t>Use strain sensors vs T sensors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57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3FB6-EF78-9A09-2DEA-8FFBF3A9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Fiber optics on SMCTM1 magnet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D540F-6786-091B-C71F-D064F59F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0F4C0-3B83-F859-AA44-C5EA327E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6" name="Picture 5" descr="A picture containing miller&#10;&#10;Description automatically generated">
            <a:extLst>
              <a:ext uri="{FF2B5EF4-FFF2-40B4-BE49-F238E27FC236}">
                <a16:creationId xmlns:a16="http://schemas.microsoft.com/office/drawing/2014/main" id="{B0764141-85A8-A52E-A27B-AB2488985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9372600" cy="4556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141B97-8EA7-6FAD-209B-6C1DDB1C2070}"/>
              </a:ext>
            </a:extLst>
          </p:cNvPr>
          <p:cNvSpPr txBox="1"/>
          <p:nvPr/>
        </p:nvSpPr>
        <p:spPr>
          <a:xfrm>
            <a:off x="10058400" y="12954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7 m Rayleigh fiber on the magnet skin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FC48C-8583-DCDC-8A6B-18FDF5DEDEEC}"/>
              </a:ext>
            </a:extLst>
          </p:cNvPr>
          <p:cNvSpPr txBox="1"/>
          <p:nvPr/>
        </p:nvSpPr>
        <p:spPr>
          <a:xfrm>
            <a:off x="9753600" y="2514600"/>
            <a:ext cx="2209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Validate updated fiber feedthrough and connectors at 1.9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Validate fiber splices at 1.9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Validate Fiber technique at 1.9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shell strain during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02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D14A61-720F-E29F-84AD-C2FA0114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QXFSM03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83E028-45E4-0DD7-AFA6-6AFE3E2D1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93" b="8193"/>
          <a:stretch/>
        </p:blipFill>
        <p:spPr>
          <a:xfrm>
            <a:off x="8737600" y="3871244"/>
            <a:ext cx="3689739" cy="23719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D3CAC-6696-FA57-E466-5094EB6C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14FC2-4EEC-481C-AA81-6FB295A87738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19D45-3AA9-CD55-1880-E5E9D4E2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F3A04-683D-E88B-619C-DA7E807F6CF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843338" y="6503988"/>
            <a:ext cx="8348662" cy="250825"/>
          </a:xfrm>
        </p:spPr>
        <p:txBody>
          <a:bodyPr/>
          <a:lstStyle/>
          <a:p>
            <a:pPr>
              <a:defRPr/>
            </a:pPr>
            <a:r>
              <a:rPr lang="en-US"/>
              <a:t>S. Krave | Acoustic Sensors on SMCT</a:t>
            </a:r>
            <a:endParaRPr lang="en-US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A23483-0932-5815-0198-7696884D3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854" y="1140004"/>
            <a:ext cx="5669771" cy="265199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3007F9C-4D0E-01D4-4861-CDC9E821184C}"/>
              </a:ext>
            </a:extLst>
          </p:cNvPr>
          <p:cNvSpPr txBox="1">
            <a:spLocks/>
          </p:cNvSpPr>
          <p:nvPr/>
        </p:nvSpPr>
        <p:spPr>
          <a:xfrm>
            <a:off x="304800" y="1135737"/>
            <a:ext cx="5698347" cy="502267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/>
            <a:r>
              <a:rPr lang="en-US"/>
              <a:t>Fibers have been installed on ID and OD of coil</a:t>
            </a:r>
          </a:p>
          <a:p>
            <a:pPr marL="380990" indent="-380990"/>
            <a:r>
              <a:rPr lang="en-US"/>
              <a:t>Test goals:</a:t>
            </a:r>
          </a:p>
          <a:p>
            <a:pPr marL="781040" lvl="1" indent="-380990"/>
            <a:r>
              <a:rPr lang="en-US"/>
              <a:t>Validate fibers mounted directly to coil during magnet powering</a:t>
            </a:r>
          </a:p>
          <a:p>
            <a:pPr marL="781040" lvl="1" indent="-380990"/>
            <a:r>
              <a:rPr lang="en-US"/>
              <a:t>View pole/wedge strain discontinuity behaver during operation</a:t>
            </a:r>
          </a:p>
          <a:p>
            <a:pPr marL="781040" lvl="1" indent="-380990"/>
            <a:r>
              <a:rPr lang="en-US"/>
              <a:t>Observe magnet mechanics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4B78CF-5011-05E1-C153-86EC626E0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783" y="3847731"/>
            <a:ext cx="3093182" cy="231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92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08C5794-3650-405C-15CB-A3414A8A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Data </a:t>
            </a:r>
            <a:r>
              <a:rPr lang="it-IT" err="1"/>
              <a:t>analysis</a:t>
            </a:r>
            <a:r>
              <a:rPr lang="it-IT"/>
              <a:t> of the </a:t>
            </a:r>
            <a:r>
              <a:rPr lang="it-IT" err="1"/>
              <a:t>Quench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37401D-7E01-749B-4E3E-C7DFBE5F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7989DA-B6C9-4A41-95C1-4BAC9586E26E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7C0CCF-8C69-ECAC-2EB9-0D49BD1A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A1C1CA-B04D-8729-070D-7EAC10AC8985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03199" y="5754617"/>
            <a:ext cx="6502400" cy="42386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t-IT" sz="2133" b="0" dirty="0">
                <a:solidFill>
                  <a:schemeClr val="accent6"/>
                </a:solidFill>
              </a:rPr>
              <a:t>Temperature keep increasing after quench</a:t>
            </a:r>
          </a:p>
        </p:txBody>
      </p:sp>
      <p:pic>
        <p:nvPicPr>
          <p:cNvPr id="8" name="Immagine 7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346A726E-599C-2BB5-30D5-9299945A1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1129002"/>
            <a:ext cx="5477933" cy="4599995"/>
          </a:xfrm>
          <a:prstGeom prst="rect">
            <a:avLst/>
          </a:prstGeom>
        </p:spPr>
      </p:pic>
      <p:pic>
        <p:nvPicPr>
          <p:cNvPr id="9" name="Immagine 8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11355E46-A85A-195B-4427-595F0B11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1308712"/>
            <a:ext cx="5435600" cy="45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50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2B355-AD0A-689B-01D4-E21D2700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dirty="0"/>
              <a:t>Quench propagation study</a:t>
            </a:r>
            <a:r>
              <a:rPr lang="en-US" sz="4400"/>
              <a:t> on Nb3Sn strand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7462A-5ED2-1DAF-AC00-B0203FBA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72C09-513B-40D0-B697-9DE71B57A58D}" type="datetime1">
              <a:rPr lang="en-US" smtClean="0"/>
              <a:t>2/15/2024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A15A5-2992-431D-04DA-0F938A64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2D33C-29BC-06E1-FE4E-D9B0FC555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" y="923898"/>
            <a:ext cx="3698542" cy="1727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8A1DB-6F22-273A-E18F-84C50F7A3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5" y="2681382"/>
            <a:ext cx="3698542" cy="1727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52136-DCFC-28E2-717D-4A9B6757C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" y="4534893"/>
            <a:ext cx="3832349" cy="1789707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B9F53A0-34FB-96A3-5A3E-CB1BC6934627}"/>
              </a:ext>
            </a:extLst>
          </p:cNvPr>
          <p:cNvSpPr txBox="1">
            <a:spLocks/>
          </p:cNvSpPr>
          <p:nvPr/>
        </p:nvSpPr>
        <p:spPr>
          <a:xfrm>
            <a:off x="3940394" y="1247508"/>
            <a:ext cx="6909710" cy="1080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Nb₃Sn</a:t>
            </a:r>
            <a:r>
              <a:rPr lang="tr-TR" sz="1800" dirty="0"/>
              <a:t> </a:t>
            </a:r>
            <a:r>
              <a:rPr lang="en-US" sz="1800" dirty="0"/>
              <a:t>witness</a:t>
            </a:r>
            <a:r>
              <a:rPr lang="tr-TR" sz="1800" dirty="0"/>
              <a:t> sample from QXFA coil </a:t>
            </a:r>
          </a:p>
          <a:p>
            <a:r>
              <a:rPr lang="en-US" sz="1800" dirty="0"/>
              <a:t>Strain gauge was used as a spot heater </a:t>
            </a:r>
            <a:r>
              <a:rPr lang="tr-TR" sz="1800" dirty="0"/>
              <a:t>to quench the wire</a:t>
            </a:r>
          </a:p>
          <a:p>
            <a:r>
              <a:rPr lang="en-US" sz="1800" dirty="0"/>
              <a:t>5 m </a:t>
            </a:r>
            <a:r>
              <a:rPr lang="tr-TR" sz="1800" dirty="0"/>
              <a:t>temperature and strain </a:t>
            </a:r>
            <a:r>
              <a:rPr lang="en-US" sz="1800" dirty="0"/>
              <a:t>fiber </a:t>
            </a:r>
            <a:r>
              <a:rPr lang="tr-TR" sz="1800" dirty="0"/>
              <a:t>to </a:t>
            </a:r>
            <a:r>
              <a:rPr lang="en-US" sz="1800" dirty="0"/>
              <a:t>study quench propagation.</a:t>
            </a:r>
            <a:endParaRPr lang="tr-TR" sz="1800" dirty="0"/>
          </a:p>
          <a:p>
            <a:endParaRPr lang="tr-TR" sz="1800" dirty="0"/>
          </a:p>
          <a:p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2059D9F-CE1D-56FB-6DFE-B94AF5A749B9}"/>
              </a:ext>
            </a:extLst>
          </p:cNvPr>
          <p:cNvSpPr txBox="1">
            <a:spLocks/>
          </p:cNvSpPr>
          <p:nvPr/>
        </p:nvSpPr>
        <p:spPr>
          <a:xfrm>
            <a:off x="4000123" y="2621565"/>
            <a:ext cx="7569214" cy="10858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/>
              <a:t>Cool down to 4.5K</a:t>
            </a:r>
          </a:p>
          <a:p>
            <a:r>
              <a:rPr lang="tr-TR" sz="1800"/>
              <a:t>At 15T, 14T, 12T, 10T ramped up the current until quench</a:t>
            </a:r>
          </a:p>
          <a:p>
            <a:r>
              <a:rPr lang="tr-TR" sz="1800"/>
              <a:t>Critical current increased accordingly</a:t>
            </a:r>
          </a:p>
          <a:p>
            <a:endParaRPr lang="tr-TR" sz="1800"/>
          </a:p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F83CF6B-9D9A-56F1-A9B3-55AA4A4C6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38453"/>
              </p:ext>
            </p:extLst>
          </p:nvPr>
        </p:nvGraphicFramePr>
        <p:xfrm>
          <a:off x="4495800" y="3981656"/>
          <a:ext cx="5867400" cy="2173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Magnetic Field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Critical Current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15T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376A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14T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466A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12T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693A 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675"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10T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/>
                        <a:t>985A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825AD18-3116-3884-4FF4-B26FB71BF105}"/>
              </a:ext>
            </a:extLst>
          </p:cNvPr>
          <p:cNvSpPr txBox="1"/>
          <p:nvPr/>
        </p:nvSpPr>
        <p:spPr>
          <a:xfrm>
            <a:off x="4021894" y="2265752"/>
            <a:ext cx="170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Test in liquid He</a:t>
            </a:r>
          </a:p>
        </p:txBody>
      </p:sp>
    </p:spTree>
    <p:extLst>
      <p:ext uri="{BB962C8B-B14F-4D97-AF65-F5344CB8AC3E}">
        <p14:creationId xmlns:p14="http://schemas.microsoft.com/office/powerpoint/2010/main" val="266751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5327-7D9B-DF2E-CBAC-5BB81401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Installation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F6C3DB-C1CF-CB05-B2F3-DCC1224B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18A0-8D61-496F-A64B-80911A2C3871}" type="datetime1">
              <a:rPr lang="en-US" smtClean="0"/>
              <a:t>2/15/2024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18C1D-01F9-EDF9-2B1E-699A23F7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grpSp>
        <p:nvGrpSpPr>
          <p:cNvPr id="6" name="Gruppo 10">
            <a:extLst>
              <a:ext uri="{FF2B5EF4-FFF2-40B4-BE49-F238E27FC236}">
                <a16:creationId xmlns:a16="http://schemas.microsoft.com/office/drawing/2014/main" id="{730B29B7-CB5F-C819-DA29-E1F3FF429E3C}"/>
              </a:ext>
            </a:extLst>
          </p:cNvPr>
          <p:cNvGrpSpPr/>
          <p:nvPr/>
        </p:nvGrpSpPr>
        <p:grpSpPr>
          <a:xfrm>
            <a:off x="6509859" y="1219567"/>
            <a:ext cx="4455481" cy="2452411"/>
            <a:chOff x="4804260" y="798985"/>
            <a:chExt cx="3899615" cy="22811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D6A98F-BB8D-DD7E-29FE-32EAD9D97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4260" y="798985"/>
              <a:ext cx="3899615" cy="2277797"/>
            </a:xfrm>
            <a:prstGeom prst="rect">
              <a:avLst/>
            </a:prstGeom>
          </p:spPr>
        </p:pic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0BF0E768-D375-0F13-C246-75E918A4D41A}"/>
                </a:ext>
              </a:extLst>
            </p:cNvPr>
            <p:cNvSpPr txBox="1">
              <a:spLocks/>
            </p:cNvSpPr>
            <p:nvPr/>
          </p:nvSpPr>
          <p:spPr>
            <a:xfrm>
              <a:off x="5433626" y="2909343"/>
              <a:ext cx="1424856" cy="170819"/>
            </a:xfrm>
            <a:prstGeom prst="rect">
              <a:avLst/>
            </a:prstGeom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/>
              <a:r>
                <a:rPr lang="tr-TR" sz="1100" err="1">
                  <a:latin typeface="Helvetica"/>
                </a:rPr>
                <a:t>Temperature</a:t>
              </a:r>
              <a:r>
                <a:rPr lang="tr-TR" sz="1100">
                  <a:latin typeface="Helvetica"/>
                </a:rPr>
                <a:t> sensor</a:t>
              </a:r>
              <a:endParaRPr lang="en-US" sz="1100">
                <a:latin typeface="Helvetica"/>
              </a:endParaRPr>
            </a:p>
          </p:txBody>
        </p:sp>
      </p:grpSp>
      <p:grpSp>
        <p:nvGrpSpPr>
          <p:cNvPr id="7" name="Gruppo 18">
            <a:extLst>
              <a:ext uri="{FF2B5EF4-FFF2-40B4-BE49-F238E27FC236}">
                <a16:creationId xmlns:a16="http://schemas.microsoft.com/office/drawing/2014/main" id="{F6BBC1B1-7701-D251-D75F-CFD4853EFA6D}"/>
              </a:ext>
            </a:extLst>
          </p:cNvPr>
          <p:cNvGrpSpPr/>
          <p:nvPr/>
        </p:nvGrpSpPr>
        <p:grpSpPr>
          <a:xfrm>
            <a:off x="6693435" y="3885597"/>
            <a:ext cx="3900675" cy="2349035"/>
            <a:chOff x="4847322" y="3059729"/>
            <a:chExt cx="3030925" cy="19024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1CE206-4DA8-50F4-FF50-9C69CA655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73"/>
            <a:stretch/>
          </p:blipFill>
          <p:spPr>
            <a:xfrm>
              <a:off x="4847322" y="3059729"/>
              <a:ext cx="3030925" cy="1558603"/>
            </a:xfrm>
            <a:prstGeom prst="rect">
              <a:avLst/>
            </a:prstGeom>
          </p:spPr>
        </p:pic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EE01AF2F-7356-C437-F05F-697507CAC5AF}"/>
                </a:ext>
              </a:extLst>
            </p:cNvPr>
            <p:cNvSpPr txBox="1">
              <a:spLocks/>
            </p:cNvSpPr>
            <p:nvPr/>
          </p:nvSpPr>
          <p:spPr>
            <a:xfrm>
              <a:off x="5412095" y="4791336"/>
              <a:ext cx="1424856" cy="170819"/>
            </a:xfrm>
            <a:prstGeom prst="rect">
              <a:avLst/>
            </a:prstGeom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Calibri" charset="0"/>
                  <a:ea typeface="Geneva" charset="0"/>
                  <a:cs typeface="Geneva" charset="0"/>
                </a:defRPr>
              </a:lvl9pPr>
            </a:lstStyle>
            <a:p>
              <a:pPr algn="ctr"/>
              <a:r>
                <a:rPr lang="tr-TR" sz="1100" dirty="0">
                  <a:latin typeface="Helvetica"/>
                </a:rPr>
                <a:t>Strain sensor</a:t>
              </a:r>
              <a:endParaRPr lang="en-US" sz="1100" dirty="0">
                <a:latin typeface="Helvetica"/>
              </a:endParaRPr>
            </a:p>
          </p:txBody>
        </p:sp>
      </p:grpSp>
      <p:pic>
        <p:nvPicPr>
          <p:cNvPr id="8" name="Picture 7" descr="Immagine che contiene bottiglia, cilindro, interno&#10;&#10;Descrizione generata automaticamente">
            <a:extLst>
              <a:ext uri="{FF2B5EF4-FFF2-40B4-BE49-F238E27FC236}">
                <a16:creationId xmlns:a16="http://schemas.microsoft.com/office/drawing/2014/main" id="{28DB7CCF-5A10-67A0-A84B-BEEC65172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7" y="1991070"/>
            <a:ext cx="6034133" cy="2817940"/>
          </a:xfrm>
          <a:prstGeom prst="rect">
            <a:avLst/>
          </a:prstGeom>
        </p:spPr>
      </p:pic>
      <p:sp>
        <p:nvSpPr>
          <p:cNvPr id="9" name="CasellaDiTesto 22">
            <a:extLst>
              <a:ext uri="{FF2B5EF4-FFF2-40B4-BE49-F238E27FC236}">
                <a16:creationId xmlns:a16="http://schemas.microsoft.com/office/drawing/2014/main" id="{8F89392C-B25A-622C-E008-26FF0C6774CB}"/>
              </a:ext>
            </a:extLst>
          </p:cNvPr>
          <p:cNvSpPr txBox="1"/>
          <p:nvPr/>
        </p:nvSpPr>
        <p:spPr>
          <a:xfrm>
            <a:off x="1741691" y="5300070"/>
            <a:ext cx="1958578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it-IT" sz="1400">
                <a:latin typeface="Helvetica"/>
              </a:rPr>
              <a:t>Credit: Nisa </a:t>
            </a:r>
            <a:r>
              <a:rPr lang="en-US" sz="1400" err="1">
                <a:latin typeface="Helvetica"/>
                <a:cs typeface="Helvetica"/>
              </a:rPr>
              <a:t>Kuvvet</a:t>
            </a:r>
            <a:endParaRPr lang="en-US" sz="140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563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75CC4EF-ABD1-C586-508C-DD91A19F4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7382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Current-induced Quench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9EC8AB-BCDE-3789-25E5-CD7F30EF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1EA80-89D1-4B58-920E-4147979821D7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D0FD75-0F7C-B9EC-3B82-30EFC455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BC796D-5602-96A6-F14C-1042BFC342F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04800" y="1028670"/>
            <a:ext cx="11582400" cy="5006975"/>
          </a:xfrm>
        </p:spPr>
        <p:txBody>
          <a:bodyPr vert="horz" lIns="0" tIns="0" rIns="0" bIns="0" rtlCol="0" anchor="t">
            <a:normAutofit/>
          </a:bodyPr>
          <a:lstStyle/>
          <a:p>
            <a:pPr marL="380990" indent="-380990">
              <a:buChar char="•"/>
            </a:pPr>
            <a:r>
              <a:rPr lang="it-IT" sz="2133" b="0" dirty="0">
                <a:solidFill>
                  <a:srgbClr val="505050"/>
                </a:solidFill>
              </a:rPr>
              <a:t>Cooldown to 4.5 in liquid He, during cooldown the wrapping back became less sensitive.</a:t>
            </a:r>
          </a:p>
          <a:p>
            <a:pPr marL="380990" indent="-380990">
              <a:buChar char="•"/>
            </a:pPr>
            <a:r>
              <a:rPr lang="it-IT" sz="2133" b="0" dirty="0">
                <a:solidFill>
                  <a:srgbClr val="505050"/>
                </a:solidFill>
              </a:rPr>
              <a:t>Take the tare</a:t>
            </a:r>
          </a:p>
          <a:p>
            <a:pPr marL="380990" indent="-380990">
              <a:buChar char="•"/>
            </a:pPr>
            <a:r>
              <a:rPr lang="it-IT" sz="2133" b="0" dirty="0">
                <a:solidFill>
                  <a:srgbClr val="505050"/>
                </a:solidFill>
              </a:rPr>
              <a:t>Increase current up to quench with different magnetic field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E51AE07F-5079-8256-01E2-046C9969A3EA}"/>
              </a:ext>
            </a:extLst>
          </p:cNvPr>
          <p:cNvGraphicFramePr>
            <a:graphicFrameLocks noGrp="1"/>
          </p:cNvGraphicFramePr>
          <p:nvPr/>
        </p:nvGraphicFramePr>
        <p:xfrm>
          <a:off x="1610784" y="2860645"/>
          <a:ext cx="8610600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>
                  <a:extLst>
                    <a:ext uri="{9D8B030D-6E8A-4147-A177-3AD203B41FA5}">
                      <a16:colId xmlns:a16="http://schemas.microsoft.com/office/drawing/2014/main" val="3489440357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1345913707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b="1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Magnetic</a:t>
                      </a:r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tr-TR" sz="2400" b="1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Field</a:t>
                      </a:r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Critical </a:t>
                      </a:r>
                      <a:r>
                        <a:rPr lang="tr-TR" sz="2400" b="1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Current</a:t>
                      </a:r>
                      <a:r>
                        <a:rPr lang="tr-TR" sz="2400" b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669578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15T​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376A​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60634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14T​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466A​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798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12T​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693A 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D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1512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10T​</a:t>
                      </a: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tr-TR" sz="2400">
                          <a:solidFill>
                            <a:srgbClr val="003087"/>
                          </a:solidFill>
                          <a:effectLst/>
                          <a:latin typeface="Calibri"/>
                        </a:rPr>
                        <a:t>985A</a:t>
                      </a:r>
                      <a:endParaRPr lang="tr-TR" sz="1600">
                        <a:solidFill>
                          <a:srgbClr val="004C97"/>
                        </a:solidFill>
                        <a:effectLst/>
                        <a:latin typeface="Helvetica"/>
                      </a:endParaRPr>
                    </a:p>
                  </a:txBody>
                  <a:tcPr marL="121920" marR="121920" marT="60960" marB="60960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93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70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58B92D1-AC28-896C-3F07-3F1EC014B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12T DATA analysis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EFD084-D5FC-5984-2EC2-27DC4FF23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44A31C-AB0D-4E2F-A6CF-193C3EC33605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075E22-4690-181A-BB18-71DB39D2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48C122-E10D-B5C9-0ACE-AD5B6CBD0E0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518399" y="4390155"/>
            <a:ext cx="3760787" cy="773112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it-IT" dirty="0"/>
              <a:t>Ramp before and after the quench (just first wrapping)</a:t>
            </a:r>
          </a:p>
        </p:txBody>
      </p:sp>
      <p:pic>
        <p:nvPicPr>
          <p:cNvPr id="8" name="Immagine 7" descr="Immagine che contiene testo, diagramma, Diagramma, schermata&#10;&#10;Descrizione generata automaticamente">
            <a:extLst>
              <a:ext uri="{FF2B5EF4-FFF2-40B4-BE49-F238E27FC236}">
                <a16:creationId xmlns:a16="http://schemas.microsoft.com/office/drawing/2014/main" id="{7A117DDB-9263-8CD4-1487-72840753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7" y="1545692"/>
            <a:ext cx="6038592" cy="4862209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D2C0003-F8CD-6C14-94F9-77985AB28296}"/>
              </a:ext>
            </a:extLst>
          </p:cNvPr>
          <p:cNvCxnSpPr/>
          <p:nvPr/>
        </p:nvCxnSpPr>
        <p:spPr>
          <a:xfrm flipH="1">
            <a:off x="2628900" y="1434498"/>
            <a:ext cx="2082799" cy="1208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00B72A5-170D-8A70-E675-13A6E377A479}"/>
              </a:ext>
            </a:extLst>
          </p:cNvPr>
          <p:cNvCxnSpPr>
            <a:cxnSpLocks/>
          </p:cNvCxnSpPr>
          <p:nvPr/>
        </p:nvCxnSpPr>
        <p:spPr>
          <a:xfrm flipH="1" flipV="1">
            <a:off x="4800601" y="2768602"/>
            <a:ext cx="2368548" cy="15007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C83F90E-3548-6BF6-A68B-F7E77E567D6B}"/>
              </a:ext>
            </a:extLst>
          </p:cNvPr>
          <p:cNvCxnSpPr>
            <a:cxnSpLocks/>
          </p:cNvCxnSpPr>
          <p:nvPr/>
        </p:nvCxnSpPr>
        <p:spPr>
          <a:xfrm flipH="1">
            <a:off x="3769360" y="4586820"/>
            <a:ext cx="3346872" cy="2696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2D388A15-4488-3645-5F65-C2A570091753}"/>
              </a:ext>
            </a:extLst>
          </p:cNvPr>
          <p:cNvSpPr txBox="1">
            <a:spLocks/>
          </p:cNvSpPr>
          <p:nvPr/>
        </p:nvSpPr>
        <p:spPr>
          <a:xfrm>
            <a:off x="2935819" y="1201076"/>
            <a:ext cx="4544484" cy="466843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733" dirty="0"/>
              <a:t>Heating due to contact with the probe</a:t>
            </a:r>
          </a:p>
        </p:txBody>
      </p:sp>
      <p:pic>
        <p:nvPicPr>
          <p:cNvPr id="13" name="Immagine 12" descr="Immagine che contiene strumento, Laboratorio, Locale degli attrezzi, ingegneria&#10;&#10;Descrizione generata automaticamente">
            <a:extLst>
              <a:ext uri="{FF2B5EF4-FFF2-40B4-BE49-F238E27FC236}">
                <a16:creationId xmlns:a16="http://schemas.microsoft.com/office/drawing/2014/main" id="{40A3DAEE-D2A1-8DEA-2942-84159150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016" y="1545693"/>
            <a:ext cx="4283160" cy="2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2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085D7B8-2C3A-19AA-476D-AAA4C4D7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12T DATA Analysis: current ramp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D4D750-BB50-0FC1-6DE8-4C2B44D37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069443-F8D2-4C52-884E-600962D6CE3F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424D50-8EC7-E4EE-85B2-5C9A1F70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9BE61E-E203-AF8E-176E-87F2D8CDC8B3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0073" y="5395548"/>
            <a:ext cx="11571288" cy="78263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t-IT" sz="2133" dirty="0">
                <a:solidFill>
                  <a:schemeClr val="tx1"/>
                </a:solidFill>
              </a:rPr>
              <a:t>D</a:t>
            </a:r>
            <a:r>
              <a:rPr lang="it-IT" sz="2133" b="0" dirty="0">
                <a:solidFill>
                  <a:schemeClr val="tx1"/>
                </a:solidFill>
              </a:rPr>
              <a:t>ecrease of temperature observed during ramp it is due to the compression of the fiber during the current increase.</a:t>
            </a:r>
          </a:p>
        </p:txBody>
      </p:sp>
      <p:pic>
        <p:nvPicPr>
          <p:cNvPr id="2" name="Immagine 1" descr="Immagine che contiene testo, schermata, diagramma, candela&#10;&#10;Descrizione generata automaticamente">
            <a:extLst>
              <a:ext uri="{FF2B5EF4-FFF2-40B4-BE49-F238E27FC236}">
                <a16:creationId xmlns:a16="http://schemas.microsoft.com/office/drawing/2014/main" id="{982D0A5D-F9A7-6333-D803-BE94A0594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50" y="1235785"/>
            <a:ext cx="4963942" cy="4062642"/>
          </a:xfrm>
          <a:prstGeom prst="rect">
            <a:avLst/>
          </a:prstGeom>
        </p:spPr>
      </p:pic>
      <p:pic>
        <p:nvPicPr>
          <p:cNvPr id="8" name="Immagine 7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73974556-F832-6E0F-60C8-E43D3D20B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808" y="1344296"/>
            <a:ext cx="5105501" cy="39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D031236-D334-42C2-D51D-D262C330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T variation during quench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111898-9396-82BF-4F1E-34B3F3EA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39843D-16D8-4331-8BCE-521AF502BDA1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C6EC44-CA95-B926-B88E-BF3FADF4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7" name="Immagine 16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DC2F271D-7335-1B7E-B26A-70B30AAA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3" y="1210720"/>
            <a:ext cx="5414432" cy="4432120"/>
          </a:xfrm>
          <a:prstGeom prst="rect">
            <a:avLst/>
          </a:prstGeom>
        </p:spPr>
      </p:pic>
      <p:pic>
        <p:nvPicPr>
          <p:cNvPr id="18" name="Immagine 1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AA3D39F6-9C91-13A2-C27C-520B8FBA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21" y="1110016"/>
            <a:ext cx="5784849" cy="443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1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E8D1974-912A-695A-6E66-4B3B1AFC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2D plot of the T profile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4B2A33-4F79-57DE-DE75-BD31F0DE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145F70-9426-40D0-A8B0-4B4D4BAA54BD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4163E7-9958-30E1-5F6C-4151563A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dirty="0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Immagine 7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F881D446-D360-11EE-9975-BD8DA648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2" y="1068999"/>
            <a:ext cx="3276601" cy="2756937"/>
          </a:xfrm>
          <a:prstGeom prst="rect">
            <a:avLst/>
          </a:prstGeom>
        </p:spPr>
      </p:pic>
      <p:pic>
        <p:nvPicPr>
          <p:cNvPr id="9" name="Immagine 8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CD307677-C1D3-DC5F-04DC-E52EBD45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045" y="1068999"/>
            <a:ext cx="3264312" cy="2756937"/>
          </a:xfrm>
          <a:prstGeom prst="rect">
            <a:avLst/>
          </a:prstGeom>
        </p:spPr>
      </p:pic>
      <p:pic>
        <p:nvPicPr>
          <p:cNvPr id="10" name="Immagine 9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78A93554-2B28-6BC3-F6C1-FE41801D0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833" y="1068999"/>
            <a:ext cx="3104536" cy="2609453"/>
          </a:xfrm>
          <a:prstGeom prst="rect">
            <a:avLst/>
          </a:prstGeom>
        </p:spPr>
      </p:pic>
      <p:pic>
        <p:nvPicPr>
          <p:cNvPr id="11" name="Immagine 10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D92680D9-7BAF-6053-4896-DB246F73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06" y="3672499"/>
            <a:ext cx="3276601" cy="2756937"/>
          </a:xfrm>
          <a:prstGeom prst="rect">
            <a:avLst/>
          </a:prstGeom>
        </p:spPr>
      </p:pic>
      <p:pic>
        <p:nvPicPr>
          <p:cNvPr id="12" name="Immagine 11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AEA1AF3A-97B4-1620-E33B-0263766CA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045" y="3672499"/>
            <a:ext cx="3264312" cy="2744647"/>
          </a:xfrm>
          <a:prstGeom prst="rect">
            <a:avLst/>
          </a:prstGeom>
        </p:spPr>
      </p:pic>
      <p:pic>
        <p:nvPicPr>
          <p:cNvPr id="13" name="Immagine 12" descr="Immagine che contiene testo, schermata, Policromia, linea&#10;&#10;Descrizione generata automaticamente">
            <a:extLst>
              <a:ext uri="{FF2B5EF4-FFF2-40B4-BE49-F238E27FC236}">
                <a16:creationId xmlns:a16="http://schemas.microsoft.com/office/drawing/2014/main" id="{7CE2E1E5-A0D2-AFD6-C5EA-402E21169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6833" y="3733951"/>
            <a:ext cx="3104536" cy="25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8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P_template.pptx" id="{96EB11EC-4848-4146-863E-4F32E6568D2C}" vid="{743B1CAF-C298-45C4-A0E3-80F7E987BC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MDP_wide_template</Template>
  <TotalTime>286</TotalTime>
  <Words>907</Words>
  <Application>Microsoft Office PowerPoint</Application>
  <PresentationFormat>Widescreen</PresentationFormat>
  <Paragraphs>195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Courier New</vt:lpstr>
      <vt:lpstr>Helvetica</vt:lpstr>
      <vt:lpstr>Office Theme</vt:lpstr>
      <vt:lpstr>Fiber Optics Sensors Status at FNAL</vt:lpstr>
      <vt:lpstr>PowerPoint Presentation</vt:lpstr>
      <vt:lpstr>Quench propagation study on Nb3Sn strand</vt:lpstr>
      <vt:lpstr>Fiber Installation</vt:lpstr>
      <vt:lpstr>Current-induced Quench</vt:lpstr>
      <vt:lpstr>12T DATA analysis</vt:lpstr>
      <vt:lpstr>12T DATA Analysis: current ramp</vt:lpstr>
      <vt:lpstr>T variation during quench</vt:lpstr>
      <vt:lpstr>2D plot of the T profile</vt:lpstr>
      <vt:lpstr>Spot Heater induced Quench</vt:lpstr>
      <vt:lpstr>Quench at 15 T</vt:lpstr>
      <vt:lpstr>Quench at 15T with spot heater</vt:lpstr>
      <vt:lpstr>Further Analysis</vt:lpstr>
      <vt:lpstr>Microscopic Analysis</vt:lpstr>
      <vt:lpstr>2D plot of the windings at 15T with 80% of the critical current</vt:lpstr>
      <vt:lpstr>No good Quench detection in the following tests</vt:lpstr>
      <vt:lpstr>Conclusion</vt:lpstr>
      <vt:lpstr>REBCO STAR wire test</vt:lpstr>
      <vt:lpstr>Experiment: </vt:lpstr>
      <vt:lpstr>Preliminary results</vt:lpstr>
      <vt:lpstr>Future work</vt:lpstr>
      <vt:lpstr>Fiber optics on SMCTM1 magnet</vt:lpstr>
      <vt:lpstr>QXFSM03</vt:lpstr>
      <vt:lpstr>Data analysis of the Quench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Fiber Optics/Acoustic Sensors Status at FNAL</dc:title>
  <dc:creator>Steven T. Krave</dc:creator>
  <cp:lastModifiedBy>Maria Baldini</cp:lastModifiedBy>
  <cp:revision>20</cp:revision>
  <dcterms:created xsi:type="dcterms:W3CDTF">2023-08-14T14:38:14Z</dcterms:created>
  <dcterms:modified xsi:type="dcterms:W3CDTF">2024-02-15T17:30:48Z</dcterms:modified>
</cp:coreProperties>
</file>