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99" r:id="rId3"/>
    <p:sldId id="321" r:id="rId4"/>
    <p:sldId id="322" r:id="rId5"/>
    <p:sldId id="334" r:id="rId6"/>
    <p:sldId id="301" r:id="rId7"/>
    <p:sldId id="324" r:id="rId8"/>
    <p:sldId id="302" r:id="rId9"/>
    <p:sldId id="323" r:id="rId10"/>
    <p:sldId id="325" r:id="rId11"/>
    <p:sldId id="332" r:id="rId12"/>
    <p:sldId id="33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8" autoAdjust="0"/>
    <p:restoredTop sz="94660"/>
  </p:normalViewPr>
  <p:slideViewPr>
    <p:cSldViewPr>
      <p:cViewPr varScale="1">
        <p:scale>
          <a:sx n="123" d="100"/>
          <a:sy n="123" d="100"/>
        </p:scale>
        <p:origin x="114" y="2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8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F2828-8B02-4E0D-9FD0-B7ED745635A3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F71F8-9A6C-44E8-AA58-302F2B215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64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71F8-9A6C-44E8-AA58-302F2B2151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51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60714_001-2-Edit_blueppt.jp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 t="21978" r="42" b="20335"/>
          <a:stretch/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8592" y="186639"/>
            <a:ext cx="2842337" cy="1020399"/>
          </a:xfrm>
          <a:prstGeom prst="rect">
            <a:avLst/>
          </a:prstGeom>
        </p:spPr>
      </p:pic>
      <p:pic>
        <p:nvPicPr>
          <p:cNvPr id="7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53136"/>
            <a:ext cx="8534400" cy="985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February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S. Krave | Interlaminar Fracture Toughness of Nb3Sn Composites</a:t>
            </a:r>
            <a:endParaRPr lang="en-GB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895296" y="2099704"/>
            <a:ext cx="10382304" cy="2193392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2162664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" name="Picture 11" descr="RGB_White-Seal_White-Mark_SC_Horizontal–400dpi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9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February 2024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03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February 2024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900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60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51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21" y="958852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 marL="306910" marR="0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2400">
                <a:solidFill>
                  <a:srgbClr val="505050"/>
                </a:solidFill>
              </a:defRPr>
            </a:lvl1pPr>
            <a:lvl2pPr marL="685783" indent="-306910">
              <a:spcBef>
                <a:spcPts val="1312"/>
              </a:spcBef>
              <a:defRPr sz="2133">
                <a:solidFill>
                  <a:srgbClr val="505050"/>
                </a:solidFill>
              </a:defRPr>
            </a:lvl2pPr>
            <a:lvl3pPr marL="1075240" indent="-304792">
              <a:spcBef>
                <a:spcPts val="1312"/>
              </a:spcBef>
              <a:defRPr sz="2000">
                <a:solidFill>
                  <a:srgbClr val="505050"/>
                </a:solidFill>
              </a:defRPr>
            </a:lvl3pPr>
            <a:lvl4pPr marL="1449881" indent="-304792">
              <a:spcBef>
                <a:spcPts val="1312"/>
              </a:spcBef>
              <a:defRPr sz="1867">
                <a:solidFill>
                  <a:srgbClr val="505050"/>
                </a:solidFill>
              </a:defRPr>
            </a:lvl4pPr>
            <a:lvl5pPr marL="1826638" indent="-304792">
              <a:spcBef>
                <a:spcPts val="1312"/>
              </a:spcBef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306910" marR="0" lvl="0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306910" marR="0" lvl="1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306910" marR="0" lvl="2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306910" marR="0" lvl="3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306910" marR="0" lvl="4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5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28 February 2024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40806" y="6504215"/>
            <a:ext cx="8349492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/>
              <a:t>S. Krave | Interlaminar Fracture Toughness of Nb3Sn Composites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554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68000"/>
            <a:ext cx="10972800" cy="4641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February 2024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3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February 2024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93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February 2024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759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February 2024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012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February 2024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63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February 2024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61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February 2024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878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February 2024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783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80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3294" y="6433343"/>
            <a:ext cx="1551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28 February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2000" y="6433343"/>
            <a:ext cx="532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S. Krave | Interlaminar Fracture Toughness of Nb3Sn Composites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68408" y="6433343"/>
            <a:ext cx="1813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9" descr="RGB_White-Seal_White-Mark_SC_Horizontal–400dpi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5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Interlaminar Fracture Toughness of Nb</a:t>
            </a:r>
            <a:r>
              <a:rPr lang="en-US" sz="4400" baseline="-25000" dirty="0"/>
              <a:t>3</a:t>
            </a:r>
            <a:r>
              <a:rPr lang="en-US" sz="4400" dirty="0"/>
              <a:t>Sn Composites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653136"/>
            <a:ext cx="10363200" cy="1224136"/>
          </a:xfrm>
          <a:solidFill>
            <a:srgbClr val="EAEAEA">
              <a:alpha val="23137"/>
            </a:srgbClr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lang="en-US" dirty="0"/>
              <a:t>S. Krave, C. English</a:t>
            </a:r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lang="en-US" dirty="0"/>
              <a:t>28 February 2024</a:t>
            </a:r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451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739C0-65CF-9B22-F0FB-E29A2AD2F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050185-74BB-D1F4-D85E-485F2B03F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February 2024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1A07C-0A7A-D41B-410D-4CD99C17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AD6AAB-8D44-1B85-C437-38632109E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932" y="1078675"/>
            <a:ext cx="4407135" cy="3462749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2610BAE-429F-405C-73EB-24387681176A}"/>
              </a:ext>
            </a:extLst>
          </p:cNvPr>
          <p:cNvSpPr txBox="1">
            <a:spLocks/>
          </p:cNvSpPr>
          <p:nvPr/>
        </p:nvSpPr>
        <p:spPr>
          <a:xfrm>
            <a:off x="139699" y="1219200"/>
            <a:ext cx="6629399" cy="46910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Clean Insulation = Good, Dirty insulation = Bad</a:t>
            </a:r>
          </a:p>
          <a:p>
            <a:pPr lvl="1"/>
            <a:r>
              <a:rPr lang="en-US" sz="2000" dirty="0"/>
              <a:t>In the spirit of making quality composites, might not apply to magnets</a:t>
            </a:r>
          </a:p>
          <a:p>
            <a:pPr lvl="1"/>
            <a:r>
              <a:rPr lang="en-US" sz="2000" dirty="0"/>
              <a:t>This is in line with previous work on shear strength measurements</a:t>
            </a:r>
          </a:p>
          <a:p>
            <a:r>
              <a:rPr lang="en-US" sz="2400" dirty="0"/>
              <a:t>Clean glass should be attempted</a:t>
            </a:r>
          </a:p>
          <a:p>
            <a:pPr lvl="1"/>
            <a:r>
              <a:rPr lang="en-US" sz="2000" dirty="0"/>
              <a:t>Cold oxidation</a:t>
            </a:r>
          </a:p>
          <a:p>
            <a:pPr lvl="1"/>
            <a:r>
              <a:rPr lang="en-US" sz="2000" dirty="0"/>
              <a:t>In-situ oxidation in reaction</a:t>
            </a:r>
          </a:p>
          <a:p>
            <a:pPr lvl="1"/>
            <a:r>
              <a:rPr lang="en-US" sz="2000" dirty="0"/>
              <a:t>Unsized glass braiding</a:t>
            </a:r>
          </a:p>
          <a:p>
            <a:r>
              <a:rPr lang="en-US" sz="2800" dirty="0"/>
              <a:t>G</a:t>
            </a:r>
            <a:r>
              <a:rPr lang="en-US" sz="2800" baseline="-25000" dirty="0"/>
              <a:t>IC </a:t>
            </a:r>
            <a:r>
              <a:rPr lang="en-US" sz="2800" dirty="0"/>
              <a:t>at room temperature for raw glass is ~500 J/m</a:t>
            </a:r>
            <a:r>
              <a:rPr lang="en-US" sz="2800" baseline="30000" dirty="0"/>
              <a:t>2</a:t>
            </a:r>
            <a:r>
              <a:rPr lang="en-US" sz="2800" dirty="0"/>
              <a:t>, for heat cleaned glass it is closer to 2000 J/m</a:t>
            </a:r>
            <a:r>
              <a:rPr lang="en-US" sz="2800" baseline="30000" dirty="0"/>
              <a:t>2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65EA34-7796-BFF1-3128-C043554B0011}"/>
              </a:ext>
            </a:extLst>
          </p:cNvPr>
          <p:cNvSpPr txBox="1"/>
          <p:nvPr/>
        </p:nvSpPr>
        <p:spPr>
          <a:xfrm>
            <a:off x="6781799" y="4515846"/>
            <a:ext cx="5105400" cy="175432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Heat cleaned insulation outperforms standard raw insulation by more than a factor of 3 compared to untreated glass. This is repeatable. The above data also does not reflect a shear failure, as such the “true” value is higher. Special resins can approach this limit on standard glass.</a:t>
            </a:r>
          </a:p>
        </p:txBody>
      </p:sp>
    </p:spTree>
    <p:extLst>
      <p:ext uri="{BB962C8B-B14F-4D97-AF65-F5344CB8AC3E}">
        <p14:creationId xmlns:p14="http://schemas.microsoft.com/office/powerpoint/2010/main" val="3906278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AA776-2DFB-AE65-B693-7618CD79B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pic>
        <p:nvPicPr>
          <p:cNvPr id="8" name="Content Placeholder 7" descr="A picture containing indoor&#10;&#10;Description automatically generated">
            <a:extLst>
              <a:ext uri="{FF2B5EF4-FFF2-40B4-BE49-F238E27FC236}">
                <a16:creationId xmlns:a16="http://schemas.microsoft.com/office/drawing/2014/main" id="{E6B6719A-6B30-5640-A2AD-59195946D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75195" y="1974397"/>
            <a:ext cx="5181602" cy="2452007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6D8E0E-E762-E022-ABDB-7F448873C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It never ends…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More samples of the same types have been fabricated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Increase statistics at room temperature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Take data at 77K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Needs some tooling design to facilitate viewing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Test different in-situ oxidation techniques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See A. </a:t>
            </a:r>
            <a:r>
              <a:rPr lang="en-US" sz="1600" dirty="0" err="1"/>
              <a:t>Brem</a:t>
            </a:r>
            <a:r>
              <a:rPr lang="en-US" sz="1600" dirty="0"/>
              <a:t> talk from MT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Add shear measurements for similar sample 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Investigate interface between insulation and cable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E4A082-BE5D-C455-908C-AA53A908B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February 2024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2C90C-6D5E-D80C-666C-975D4DD03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10" name="Picture 9" descr="A picture containing knife, piece, weapon&#10;&#10;Description automatically generated">
            <a:extLst>
              <a:ext uri="{FF2B5EF4-FFF2-40B4-BE49-F238E27FC236}">
                <a16:creationId xmlns:a16="http://schemas.microsoft.com/office/drawing/2014/main" id="{665D5CA2-3CFD-FB52-7667-23CF12DA6D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42381" y="1974396"/>
            <a:ext cx="5181600" cy="2452007"/>
          </a:xfrm>
          <a:prstGeom prst="rect">
            <a:avLst/>
          </a:prstGeom>
        </p:spPr>
      </p:pic>
      <p:pic>
        <p:nvPicPr>
          <p:cNvPr id="12" name="Picture 11" descr="A picture containing text, tool&#10;&#10;Description automatically generated">
            <a:extLst>
              <a:ext uri="{FF2B5EF4-FFF2-40B4-BE49-F238E27FC236}">
                <a16:creationId xmlns:a16="http://schemas.microsoft.com/office/drawing/2014/main" id="{30A7A426-F72B-651F-36EC-15BF533AD2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49966" y="1971814"/>
            <a:ext cx="5181603" cy="245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17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4694A-DF4D-4B76-2744-46BE04516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BF3C071-7022-F54E-4D1C-CC3020723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7543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Current dataset is sparse with low statistics</a:t>
            </a:r>
          </a:p>
          <a:p>
            <a:pPr lvl="1"/>
            <a:r>
              <a:rPr lang="en-US" dirty="0"/>
              <a:t>New samples have been reacted and are awaiting impregnation</a:t>
            </a:r>
          </a:p>
          <a:p>
            <a:pPr lvl="2"/>
            <a:r>
              <a:rPr lang="en-US" dirty="0"/>
              <a:t>And have been for months at this point</a:t>
            </a:r>
          </a:p>
          <a:p>
            <a:pPr lvl="1"/>
            <a:r>
              <a:rPr lang="en-US" dirty="0"/>
              <a:t>Work to repeat test at 77K</a:t>
            </a:r>
          </a:p>
          <a:p>
            <a:r>
              <a:rPr lang="en-US" dirty="0"/>
              <a:t>Since silanes as normally used improve adhesion, we can re-apply a coupling agent after heat cleaning to likely further increase strength</a:t>
            </a:r>
          </a:p>
          <a:p>
            <a:pPr lvl="1"/>
            <a:r>
              <a:rPr lang="en-US" dirty="0"/>
              <a:t>Could be applied to coils after reaction to improve adhesion. (highly diluted in methanol)</a:t>
            </a:r>
          </a:p>
          <a:p>
            <a:r>
              <a:rPr lang="en-US" dirty="0"/>
              <a:t>Additionally, test cable samples with in-situ oxidation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5676C6E-B3B7-420A-1B1E-DA67D918EC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39141" y="1600200"/>
            <a:ext cx="3395659" cy="4525963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E0C4AD-A6D9-96CC-31D0-D28A297FB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February 2024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5BB76-5424-48D1-C18B-6E5A12048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947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B8D179-7911-9DB5-7FF2-AE382B965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Outline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C3A4E-AFEA-A0F6-E3ED-C797D717B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 February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64660-BED1-2554-CFCF-10657F29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ED80C1-68C4-C92E-3641-D7B4201F08A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971550"/>
            <a:ext cx="11563350" cy="5059363"/>
          </a:xfrm>
        </p:spPr>
        <p:txBody>
          <a:bodyPr/>
          <a:lstStyle/>
          <a:p>
            <a:r>
              <a:rPr lang="en-US" dirty="0"/>
              <a:t>Introduction to interlaminar fracture toughness</a:t>
            </a:r>
          </a:p>
          <a:p>
            <a:r>
              <a:rPr lang="en-US" dirty="0"/>
              <a:t>Silanes</a:t>
            </a:r>
          </a:p>
          <a:p>
            <a:r>
              <a:rPr lang="en-US" dirty="0"/>
              <a:t>Experimental method</a:t>
            </a:r>
          </a:p>
          <a:p>
            <a:r>
              <a:rPr lang="en-US" dirty="0"/>
              <a:t>Results</a:t>
            </a:r>
          </a:p>
          <a:p>
            <a:r>
              <a:rPr lang="en-US" dirty="0"/>
              <a:t>Future plans </a:t>
            </a:r>
          </a:p>
        </p:txBody>
      </p:sp>
    </p:spTree>
    <p:extLst>
      <p:ext uri="{BB962C8B-B14F-4D97-AF65-F5344CB8AC3E}">
        <p14:creationId xmlns:p14="http://schemas.microsoft.com/office/powerpoint/2010/main" val="7932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4D9D1-4C7F-A046-259C-27A1270AC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Interlaminar Fracture Toughness?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55B595F-061A-248A-A0C2-2E5045013B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934200" y="1148066"/>
            <a:ext cx="3886200" cy="16245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987595-97B0-0A95-0C0A-581467B4F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7890" y="1371600"/>
            <a:ext cx="5384800" cy="4525963"/>
          </a:xfrm>
        </p:spPr>
        <p:txBody>
          <a:bodyPr>
            <a:normAutofit fontScale="5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Past ten stack measurements focus on engineering properties for overall mechanical 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Plastic deformation, strain, thermal contraction and modulus are not good predictors of training behavior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Some work on interface properties exists, but the existing literature is thin and not directly comparable to cable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 I (Peel) Interlaminar fracture toughness probes  the interface between objects and relates the energy release rate to loading.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Stronger interfaces de-bond less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Stronger interfaces release more energy per unit crack area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above criteria work against each other in a magnet application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Applying realistic parameters in FEA or other analysis may be able to guide interface design.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the case that low strength materials are not able to be used, a combination of selective weak interfaces to manage stress accumulations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58AAF3-B558-8593-11B1-9F0073716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February 2024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6CE35-6C66-A3F2-5B0D-C41CC794F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3</a:t>
            </a:fld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FD6DE4A-BA91-D5A0-2C31-B89A2ECBE7D2}"/>
              </a:ext>
            </a:extLst>
          </p:cNvPr>
          <p:cNvCxnSpPr/>
          <p:nvPr/>
        </p:nvCxnSpPr>
        <p:spPr>
          <a:xfrm>
            <a:off x="7467601" y="3196958"/>
            <a:ext cx="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FFB09F-E7D9-4DA3-1AD8-EF7B45F9D285}"/>
              </a:ext>
            </a:extLst>
          </p:cNvPr>
          <p:cNvCxnSpPr/>
          <p:nvPr/>
        </p:nvCxnSpPr>
        <p:spPr>
          <a:xfrm>
            <a:off x="7467601" y="5559158"/>
            <a:ext cx="243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0583AE4-75E7-D57B-7EFC-972AD4673E5B}"/>
              </a:ext>
            </a:extLst>
          </p:cNvPr>
          <p:cNvSpPr txBox="1"/>
          <p:nvPr/>
        </p:nvSpPr>
        <p:spPr>
          <a:xfrm>
            <a:off x="7710442" y="563535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Interface Strength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5266FB-9DEE-6BA0-6535-59EECFBC6662}"/>
              </a:ext>
            </a:extLst>
          </p:cNvPr>
          <p:cNvSpPr txBox="1"/>
          <p:nvPr/>
        </p:nvSpPr>
        <p:spPr>
          <a:xfrm rot="16200000">
            <a:off x="6216132" y="3821126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Relative Training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8A09209-2A7E-371B-A497-4EFD2073E87E}"/>
              </a:ext>
            </a:extLst>
          </p:cNvPr>
          <p:cNvSpPr/>
          <p:nvPr/>
        </p:nvSpPr>
        <p:spPr>
          <a:xfrm>
            <a:off x="7467600" y="3505200"/>
            <a:ext cx="2362199" cy="2053939"/>
          </a:xfrm>
          <a:custGeom>
            <a:avLst/>
            <a:gdLst>
              <a:gd name="connsiteX0" fmla="*/ 0 w 1286059"/>
              <a:gd name="connsiteY0" fmla="*/ 1533833 h 1533833"/>
              <a:gd name="connsiteX1" fmla="*/ 660728 w 1286059"/>
              <a:gd name="connsiteY1" fmla="*/ 0 h 1533833"/>
              <a:gd name="connsiteX2" fmla="*/ 1286059 w 1286059"/>
              <a:gd name="connsiteY2" fmla="*/ 1533833 h 153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6059" h="1533833">
                <a:moveTo>
                  <a:pt x="0" y="1533833"/>
                </a:moveTo>
                <a:cubicBezTo>
                  <a:pt x="223192" y="766916"/>
                  <a:pt x="446385" y="0"/>
                  <a:pt x="660728" y="0"/>
                </a:cubicBezTo>
                <a:cubicBezTo>
                  <a:pt x="875071" y="0"/>
                  <a:pt x="1168072" y="1278194"/>
                  <a:pt x="1286059" y="153383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A8CF67-7987-9832-869C-9BE00AAE44BD}"/>
              </a:ext>
            </a:extLst>
          </p:cNvPr>
          <p:cNvSpPr txBox="1"/>
          <p:nvPr/>
        </p:nvSpPr>
        <p:spPr>
          <a:xfrm>
            <a:off x="9082244" y="5110825"/>
            <a:ext cx="1447800" cy="46166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Strong interfaces that don’t de-bond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A2D647-622F-F6EF-608F-96F359C8FF15}"/>
              </a:ext>
            </a:extLst>
          </p:cNvPr>
          <p:cNvSpPr txBox="1"/>
          <p:nvPr/>
        </p:nvSpPr>
        <p:spPr>
          <a:xfrm>
            <a:off x="6858001" y="5110825"/>
            <a:ext cx="1588531" cy="46166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Weak interfaces that don’t store energy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C56FDB-B976-F148-F2EF-AAEADBD57817}"/>
              </a:ext>
            </a:extLst>
          </p:cNvPr>
          <p:cNvSpPr txBox="1"/>
          <p:nvPr/>
        </p:nvSpPr>
        <p:spPr>
          <a:xfrm>
            <a:off x="7482038" y="2821365"/>
            <a:ext cx="2324106" cy="36933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Interfaces and training</a:t>
            </a:r>
          </a:p>
        </p:txBody>
      </p:sp>
    </p:spTree>
    <p:extLst>
      <p:ext uri="{BB962C8B-B14F-4D97-AF65-F5344CB8AC3E}">
        <p14:creationId xmlns:p14="http://schemas.microsoft.com/office/powerpoint/2010/main" val="1641227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18A2F5-62AD-C915-A04A-A2B98197B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Silanes: Good or bad?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DEEA71B-EDC3-2628-737D-CCE3CEFCF0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53200" y="1112423"/>
            <a:ext cx="3305175" cy="200135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B4B5996-3BC1-210A-9D2F-BAB378906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400" y="1267860"/>
            <a:ext cx="53848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Fiberglass fabrics (Cable insulation) are treated with a lubricant so they can be manufactured into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lubricant may additionally function as a finish or coupling agent, as is the case with he 933 HTS often found on S2 glass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Reaction in argon causes this substance to decompose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Decomposition (cracking) leaves behind carbon residue and potentially other silicon compounds (</a:t>
            </a:r>
            <a:r>
              <a:rPr lang="en-US" dirty="0" err="1"/>
              <a:t>SiC</a:t>
            </a:r>
            <a:r>
              <a:rPr lang="en-US" dirty="0"/>
              <a:t>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Contamination leads to shorts, low dielectric strength, and poor adhesion</a:t>
            </a:r>
          </a:p>
          <a:p>
            <a:endParaRPr lang="en-US" dirty="0"/>
          </a:p>
          <a:p>
            <a:r>
              <a:rPr lang="en-US" dirty="0"/>
              <a:t>Silanes do not like to be washed away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luck with organic acid or basic cleaning, or even vapor degreasing</a:t>
            </a:r>
          </a:p>
          <a:p>
            <a:r>
              <a:rPr lang="en-US" dirty="0"/>
              <a:t>They will burn in air, leaving only SiO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BFD35-C247-AD34-5467-2EDB50B8F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 February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9E1C9-6706-9823-C1FB-FCB6B0DA8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F8B042-70A1-3D3A-F067-A852F7416806}"/>
              </a:ext>
            </a:extLst>
          </p:cNvPr>
          <p:cNvSpPr txBox="1"/>
          <p:nvPr/>
        </p:nvSpPr>
        <p:spPr>
          <a:xfrm>
            <a:off x="6654802" y="2999902"/>
            <a:ext cx="472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From: https://www.sciencedirect.com/topics/engineering/organosilane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263412-521F-1174-0B40-7CC66CAB9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516525"/>
            <a:ext cx="5312399" cy="19884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D169BD-F66C-DA26-62ED-ABBC4885A3B0}"/>
              </a:ext>
            </a:extLst>
          </p:cNvPr>
          <p:cNvSpPr txBox="1"/>
          <p:nvPr/>
        </p:nvSpPr>
        <p:spPr>
          <a:xfrm>
            <a:off x="6019800" y="56388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S2 glass after reaction in Argon. Right image shows carbon visible by EDS.</a:t>
            </a:r>
          </a:p>
        </p:txBody>
      </p:sp>
    </p:spTree>
    <p:extLst>
      <p:ext uri="{BB962C8B-B14F-4D97-AF65-F5344CB8AC3E}">
        <p14:creationId xmlns:p14="http://schemas.microsoft.com/office/powerpoint/2010/main" val="1983290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4B5B7-1B80-B472-BD43-C353402C0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Heat cleaning of insulation results in stronger composites compared to  standard cable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2F40CF-CE13-BE41-4AB6-61C01F376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February 2024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4321C-3AB2-56DA-EE27-2E749A7DA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C69263-7CB7-1DB4-19A6-CDE66ADEC39D}"/>
              </a:ext>
            </a:extLst>
          </p:cNvPr>
          <p:cNvSpPr txBox="1"/>
          <p:nvPr/>
        </p:nvSpPr>
        <p:spPr>
          <a:xfrm>
            <a:off x="5943600" y="5257800"/>
            <a:ext cx="5638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Room temperature data shown, trends hold at 77K, but values generally go up a little.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2B616E6-E3CA-7D92-87FB-B38D502E38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comparing resin systems previously, we measured the short beam strength of several resins, and one set of samples with heat cleaned insulation.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 regular 101K, we have 4 samples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With standard amount of 1202 binder ~9 MPa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Without any binder, just standard glass (with 933) ~12 MPa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Heat Cleaned insulation (no binder) ~32* MPa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Sample failed in bending and is not technically a valid result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Vapor Degreased cable and insulation ~24 MPa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Note that there are no noticeable cracking events in the heat cleaned glass until sample failure (it was also quiet)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Also note: These stacks all have approximately the same compression behavior to 60 MPa (Instron limit)</a:t>
            </a:r>
          </a:p>
          <a:p>
            <a:endParaRPr lang="en-US" dirty="0"/>
          </a:p>
        </p:txBody>
      </p:sp>
      <p:pic>
        <p:nvPicPr>
          <p:cNvPr id="18" name="Content Placeholder 12">
            <a:extLst>
              <a:ext uri="{FF2B5EF4-FFF2-40B4-BE49-F238E27FC236}">
                <a16:creationId xmlns:a16="http://schemas.microsoft.com/office/drawing/2014/main" id="{6D642588-3FF7-7F58-A1E9-C7E211014D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7597" y="1295400"/>
            <a:ext cx="53848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74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>
                <a:solidFill>
                  <a:schemeClr val="bg1"/>
                </a:solidFill>
              </a:rPr>
              <a:t>Experimental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627050" cy="4906969"/>
          </a:xfrm>
        </p:spPr>
        <p:txBody>
          <a:bodyPr>
            <a:normAutofit/>
          </a:bodyPr>
          <a:lstStyle/>
          <a:p>
            <a:r>
              <a:rPr lang="en-US" sz="2133" dirty="0"/>
              <a:t>Preparation</a:t>
            </a:r>
          </a:p>
          <a:p>
            <a:pPr lvl="1"/>
            <a:r>
              <a:rPr lang="en-US" sz="1867" dirty="0"/>
              <a:t>Set of ten layers of coil are laid out with a 0.5 mil insert every 5 inches</a:t>
            </a:r>
          </a:p>
          <a:p>
            <a:pPr lvl="1"/>
            <a:r>
              <a:rPr lang="en-US" sz="1867" dirty="0"/>
              <a:t>Heat treatment per standard AUP</a:t>
            </a:r>
          </a:p>
          <a:p>
            <a:pPr lvl="1"/>
            <a:r>
              <a:rPr lang="en-US" sz="1867" dirty="0"/>
              <a:t>101K epoxy impregnation</a:t>
            </a:r>
          </a:p>
          <a:p>
            <a:pPr lvl="1"/>
            <a:r>
              <a:rPr lang="en-US" sz="1867" dirty="0"/>
              <a:t>The samples are then numbered and coated for visibility</a:t>
            </a:r>
          </a:p>
          <a:p>
            <a:pPr lvl="1"/>
            <a:r>
              <a:rPr lang="en-US" sz="1867" dirty="0"/>
              <a:t>Piano hinge bonded per standard using </a:t>
            </a:r>
            <a:r>
              <a:rPr lang="en-US" sz="1867" dirty="0" err="1"/>
              <a:t>Stycast</a:t>
            </a:r>
            <a:r>
              <a:rPr lang="en-US" sz="1867" dirty="0"/>
              <a:t> 2850 FT</a:t>
            </a:r>
          </a:p>
          <a:p>
            <a:r>
              <a:rPr lang="en-US" sz="2133" dirty="0"/>
              <a:t>Tests</a:t>
            </a:r>
          </a:p>
          <a:p>
            <a:pPr lvl="1"/>
            <a:r>
              <a:rPr lang="en-US" sz="1867" dirty="0"/>
              <a:t>Sample is put into the Instron and set to be pulled apart at a constant extension rate (up to 5mm/min)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252CB97-3B86-FD50-B89F-6D954318E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 February 2024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BEDA6A-681C-FE2B-505D-F651BD396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5" descr="A picture containing tool, indoor&#10;&#10;Description automatically generated">
            <a:extLst>
              <a:ext uri="{FF2B5EF4-FFF2-40B4-BE49-F238E27FC236}">
                <a16:creationId xmlns:a16="http://schemas.microsoft.com/office/drawing/2014/main" id="{929E0E85-B8A4-7242-93EA-345F30D9DE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84" r="25916"/>
          <a:stretch/>
        </p:blipFill>
        <p:spPr>
          <a:xfrm>
            <a:off x="5151641" y="1186864"/>
            <a:ext cx="3266930" cy="3768257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C492B4C9-F751-61A8-0991-110A47FE476F}"/>
              </a:ext>
            </a:extLst>
          </p:cNvPr>
          <p:cNvSpPr txBox="1">
            <a:spLocks/>
          </p:cNvSpPr>
          <p:nvPr/>
        </p:nvSpPr>
        <p:spPr>
          <a:xfrm>
            <a:off x="8590311" y="3173682"/>
            <a:ext cx="3449289" cy="140764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Heat Cleaned cable insulation: Standard QXF insulation removed from coil, heat cleaned at 600°C for 4 hours. Yarn is 933 sized AGY S2 Glass</a:t>
            </a:r>
          </a:p>
          <a:p>
            <a:endParaRPr lang="en-US" sz="1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D06142-36B1-A73F-FB4A-4AD7D9AA4C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68" t="8906" r="21857" b="21788"/>
          <a:stretch/>
        </p:blipFill>
        <p:spPr>
          <a:xfrm rot="5400000">
            <a:off x="9356563" y="452949"/>
            <a:ext cx="1916785" cy="34492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028EAB-F03D-9384-7B31-B6DE1E1D0E50}"/>
              </a:ext>
            </a:extLst>
          </p:cNvPr>
          <p:cNvSpPr txBox="1"/>
          <p:nvPr/>
        </p:nvSpPr>
        <p:spPr>
          <a:xfrm>
            <a:off x="5182638" y="5181600"/>
            <a:ext cx="3657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Pair of fixtures used to house the two stacks for heat treatment and impregnation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129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7F6F2-7AC9-2E35-E41C-A0E627241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Samples After reaction and Impregnation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23E3BB-1B75-1EBF-72AE-8250F6018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February 2024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425CA-1271-F27F-24F1-C221B6C7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861746-E744-B039-1E8D-9DFF988EAC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0" t="5040" r="14461" b="32860"/>
          <a:stretch/>
        </p:blipFill>
        <p:spPr bwMode="auto">
          <a:xfrm>
            <a:off x="406300" y="1445722"/>
            <a:ext cx="5029200" cy="19705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EC23C2-9150-D3FB-1B9F-5F6F3E8AF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199" y="1539786"/>
            <a:ext cx="6096201" cy="152708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A0B4C58-059A-924E-EFCB-67AEFD0A6ED6}"/>
              </a:ext>
            </a:extLst>
          </p:cNvPr>
          <p:cNvSpPr txBox="1">
            <a:spLocks/>
          </p:cNvSpPr>
          <p:nvPr/>
        </p:nvSpPr>
        <p:spPr>
          <a:xfrm>
            <a:off x="406300" y="3736729"/>
            <a:ext cx="5029200" cy="28537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33" dirty="0"/>
              <a:t>Samples after reaction. Top samples use raw glass, bottom use heat cleaned (except last two fillers on bottom)</a:t>
            </a:r>
          </a:p>
          <a:p>
            <a:r>
              <a:rPr lang="en-US" sz="2133" dirty="0"/>
              <a:t>Both samples reacted simultaneously under argon. Argon does not remove contamination.</a:t>
            </a:r>
            <a:endParaRPr lang="en-US" dirty="0"/>
          </a:p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F5A0AE6-E380-403C-056A-66EA3024AD42}"/>
              </a:ext>
            </a:extLst>
          </p:cNvPr>
          <p:cNvSpPr txBox="1">
            <a:spLocks/>
          </p:cNvSpPr>
          <p:nvPr/>
        </p:nvSpPr>
        <p:spPr>
          <a:xfrm>
            <a:off x="5867400" y="3736729"/>
            <a:ext cx="5473599" cy="28537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33" dirty="0"/>
              <a:t>Samples after impregnation. Top samples turn black as glass has gone clear once full of epoxy. Carbon residue gives black color</a:t>
            </a:r>
          </a:p>
          <a:p>
            <a:r>
              <a:rPr lang="en-US" sz="2133" dirty="0"/>
              <a:t>Bottom sample glass is now clear when full of epoxy.</a:t>
            </a:r>
          </a:p>
          <a:p>
            <a:pPr lvl="1"/>
            <a:r>
              <a:rPr lang="en-US" sz="1733" dirty="0"/>
              <a:t>Typical of clean epoxy impregnated glass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63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>
                <a:solidFill>
                  <a:schemeClr val="bg1"/>
                </a:solidFill>
              </a:rPr>
              <a:t>Experimental Method Continued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252CB97-3B86-FD50-B89F-6D954318E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 February 2024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BEDA6A-681C-FE2B-505D-F651BD396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4294967295"/>
          </p:nvPr>
        </p:nvSpPr>
        <p:spPr>
          <a:xfrm>
            <a:off x="279401" y="2494155"/>
            <a:ext cx="5786517" cy="570614"/>
          </a:xfrm>
        </p:spPr>
        <p:txBody>
          <a:bodyPr anchor="b">
            <a:normAutofit/>
          </a:bodyPr>
          <a:lstStyle/>
          <a:p>
            <a:pPr marL="0" indent="0" algn="ctr">
              <a:buNone/>
            </a:pPr>
            <a:r>
              <a:rPr lang="en-US" sz="1600" dirty="0"/>
              <a:t>A sample before testing starts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519863" y="758825"/>
            <a:ext cx="5672137" cy="5022850"/>
          </a:xfrm>
        </p:spPr>
        <p:txBody>
          <a:bodyPr>
            <a:normAutofit/>
          </a:bodyPr>
          <a:lstStyle/>
          <a:p>
            <a:r>
              <a:rPr lang="en-US" sz="2133" dirty="0"/>
              <a:t>Measurement System</a:t>
            </a:r>
          </a:p>
          <a:p>
            <a:pPr lvl="1"/>
            <a:r>
              <a:rPr lang="en-US" sz="1867" dirty="0"/>
              <a:t>Data is recorded by Instron and a webcam</a:t>
            </a:r>
          </a:p>
          <a:p>
            <a:pPr lvl="1"/>
            <a:r>
              <a:rPr lang="en-US" sz="1867" dirty="0"/>
              <a:t>What we are looking for</a:t>
            </a:r>
          </a:p>
          <a:p>
            <a:r>
              <a:rPr lang="en-US" sz="2133" dirty="0"/>
              <a:t>Results gained</a:t>
            </a:r>
          </a:p>
          <a:p>
            <a:pPr lvl="1"/>
            <a:r>
              <a:rPr lang="en-US" sz="1867" dirty="0"/>
              <a:t>Measured</a:t>
            </a:r>
          </a:p>
          <a:p>
            <a:pPr lvl="2"/>
            <a:r>
              <a:rPr lang="en-US" sz="1733" dirty="0"/>
              <a:t>Force (by Instron loadcell)</a:t>
            </a:r>
          </a:p>
          <a:p>
            <a:pPr lvl="2"/>
            <a:r>
              <a:rPr lang="en-US" sz="1733" dirty="0"/>
              <a:t>Displacement (by Instron)</a:t>
            </a:r>
          </a:p>
          <a:p>
            <a:pPr lvl="2"/>
            <a:r>
              <a:rPr lang="en-US" sz="1733" dirty="0"/>
              <a:t>Crack Elongation (by Webcam)</a:t>
            </a:r>
          </a:p>
          <a:p>
            <a:pPr lvl="2"/>
            <a:r>
              <a:rPr lang="en-US" sz="1733" dirty="0"/>
              <a:t>Time </a:t>
            </a:r>
          </a:p>
          <a:p>
            <a:pPr lvl="1"/>
            <a:r>
              <a:rPr lang="en-US" sz="1867" dirty="0"/>
              <a:t>Calculated</a:t>
            </a:r>
          </a:p>
          <a:p>
            <a:pPr lvl="2"/>
            <a:r>
              <a:rPr lang="en-US" sz="1733" dirty="0"/>
              <a:t>Strain Energy Release Rate (SERR)</a:t>
            </a:r>
          </a:p>
          <a:p>
            <a:pPr lvl="2"/>
            <a:r>
              <a:rPr lang="en-US" sz="1733" dirty="0"/>
              <a:t>Change in the measured results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80FCAD-C907-659F-2059-FA888569D2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" t="8729" r="2500" b="7358"/>
          <a:stretch/>
        </p:blipFill>
        <p:spPr>
          <a:xfrm>
            <a:off x="304801" y="1211646"/>
            <a:ext cx="5786517" cy="1529080"/>
          </a:xfrm>
          <a:prstGeom prst="rect">
            <a:avLst/>
          </a:prstGeom>
        </p:spPr>
      </p:pic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B411FFA8-6999-DF16-F08A-B29B9C3056AC}"/>
              </a:ext>
            </a:extLst>
          </p:cNvPr>
          <p:cNvSpPr txBox="1">
            <a:spLocks/>
          </p:cNvSpPr>
          <p:nvPr/>
        </p:nvSpPr>
        <p:spPr>
          <a:xfrm>
            <a:off x="644270" y="5615808"/>
            <a:ext cx="7836854" cy="3759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Sample during testing. Samples were painted white for contrast.</a:t>
            </a:r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EBCC77-AE2B-42FF-05BF-1309EF717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899" y="3702086"/>
            <a:ext cx="5303520" cy="177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64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9E44DD8-1CA2-01F1-0431-09C25B3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Results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E5C7B6-BE28-EBD2-F63C-2FC7FD40D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February 2024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06CD6-E5D7-6E7E-05EF-519CBF02B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147C239-80BA-8E9A-6CCA-9716CD758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574" y="1080000"/>
            <a:ext cx="6068960" cy="4551720"/>
          </a:xfrm>
          <a:prstGeom prst="rect">
            <a:avLst/>
          </a:prstGeom>
        </p:spPr>
      </p:pic>
      <p:sp>
        <p:nvSpPr>
          <p:cNvPr id="15" name="Text Placeholder 89">
            <a:extLst>
              <a:ext uri="{FF2B5EF4-FFF2-40B4-BE49-F238E27FC236}">
                <a16:creationId xmlns:a16="http://schemas.microsoft.com/office/drawing/2014/main" id="{F7DCE142-FF32-F224-E145-B50CAE43F78E}"/>
              </a:ext>
            </a:extLst>
          </p:cNvPr>
          <p:cNvSpPr txBox="1">
            <a:spLocks/>
          </p:cNvSpPr>
          <p:nvPr/>
        </p:nvSpPr>
        <p:spPr>
          <a:xfrm>
            <a:off x="387357" y="1371600"/>
            <a:ext cx="4582977" cy="591544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Samples are loaded as shown above at a few mm per minute, with crack front plotted vs calculated G</a:t>
            </a:r>
            <a:r>
              <a:rPr lang="en-US" sz="2000" baseline="-25000" dirty="0"/>
              <a:t>IC </a:t>
            </a:r>
            <a:r>
              <a:rPr lang="en-US" sz="2000" dirty="0"/>
              <a:t>from crosshead displacement and load.</a:t>
            </a:r>
          </a:p>
          <a:p>
            <a:r>
              <a:rPr lang="en-US" sz="2000" dirty="0"/>
              <a:t>The heat cleaned samples show higher values of fracture toughness, with stars showing onset of cracking in the heat cleaned samples. This is roughly a factor of 3-4</a:t>
            </a:r>
          </a:p>
          <a:p>
            <a:r>
              <a:rPr lang="en-US" sz="2000" dirty="0"/>
              <a:t>Heat cleaned insulation was also more difficult to cause to de-bond, with 40% of samples cracking rather than delaminating.</a:t>
            </a:r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A20AA3F6-620D-C55A-8863-691E9DC90A8B}"/>
              </a:ext>
            </a:extLst>
          </p:cNvPr>
          <p:cNvSpPr/>
          <p:nvPr/>
        </p:nvSpPr>
        <p:spPr>
          <a:xfrm>
            <a:off x="9067800" y="1995775"/>
            <a:ext cx="328450" cy="32845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E5200C84-A1C3-B748-42C4-F8356D3B79BA}"/>
              </a:ext>
            </a:extLst>
          </p:cNvPr>
          <p:cNvSpPr/>
          <p:nvPr/>
        </p:nvSpPr>
        <p:spPr>
          <a:xfrm>
            <a:off x="9372500" y="2455225"/>
            <a:ext cx="328450" cy="32845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62295F-12B3-2A99-4C93-B619D9779086}"/>
              </a:ext>
            </a:extLst>
          </p:cNvPr>
          <p:cNvSpPr txBox="1"/>
          <p:nvPr/>
        </p:nvSpPr>
        <p:spPr>
          <a:xfrm>
            <a:off x="6400800" y="563172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</a:t>
            </a:r>
            <a:r>
              <a:rPr lang="en-US" i="1" dirty="0"/>
              <a:t>Interlaminar Fracture Toughness </a:t>
            </a:r>
            <a:br>
              <a:rPr lang="en-US" i="1" dirty="0"/>
            </a:br>
            <a:r>
              <a:rPr lang="en-US" i="1" dirty="0"/>
              <a:t>Testing of Nb3Sn Insulation Systems presented at MT-28</a:t>
            </a:r>
          </a:p>
        </p:txBody>
      </p:sp>
    </p:spTree>
    <p:extLst>
      <p:ext uri="{BB962C8B-B14F-4D97-AF65-F5344CB8AC3E}">
        <p14:creationId xmlns:p14="http://schemas.microsoft.com/office/powerpoint/2010/main" val="1917797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DP_template.pptx" id="{96EB11EC-4848-4146-863E-4F32E6568D2C}" vid="{743B1CAF-C298-45C4-A0E3-80F7E987BC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MDP_wide_template</Template>
  <TotalTime>7233</TotalTime>
  <Words>1149</Words>
  <Application>Microsoft Office PowerPoint</Application>
  <PresentationFormat>Widescreen</PresentationFormat>
  <Paragraphs>138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Helvetica</vt:lpstr>
      <vt:lpstr>Office Theme</vt:lpstr>
      <vt:lpstr>Interlaminar Fracture Toughness of Nb3Sn Composites</vt:lpstr>
      <vt:lpstr>Outline</vt:lpstr>
      <vt:lpstr>Why Interlaminar Fracture Toughness?</vt:lpstr>
      <vt:lpstr>Silanes: Good or bad?</vt:lpstr>
      <vt:lpstr>Heat cleaning of insulation results in stronger composites compared to  standard cable</vt:lpstr>
      <vt:lpstr>Experimental Method</vt:lpstr>
      <vt:lpstr>Samples After reaction and Impregnation</vt:lpstr>
      <vt:lpstr>Experimental Method Continued</vt:lpstr>
      <vt:lpstr>Results</vt:lpstr>
      <vt:lpstr>Conclusions</vt:lpstr>
      <vt:lpstr>Next Steps</vt:lpstr>
      <vt:lpstr>Future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Interlaminar Fracture Toughness of Nb3Sn Composites: Preliminary results</dc:title>
  <dc:creator>Steven T. Krave</dc:creator>
  <cp:lastModifiedBy>Steven T. Krave</cp:lastModifiedBy>
  <cp:revision>6</cp:revision>
  <dcterms:created xsi:type="dcterms:W3CDTF">2023-09-27T16:23:46Z</dcterms:created>
  <dcterms:modified xsi:type="dcterms:W3CDTF">2024-02-28T21:39:21Z</dcterms:modified>
</cp:coreProperties>
</file>