
<file path=[Content_Types].xml><?xml version="1.0" encoding="utf-8"?>
<Types xmlns="http://schemas.openxmlformats.org/package/2006/content-types">
  <Default Extension="emf" ContentType="image/x-emf"/>
  <Default Extension="fntdata" ContentType="application/x-fontdata"/>
  <Default Extension="gif" ContentType="image/gif"/>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comments/modernComment_12A_E23EF8DA.xml" ContentType="application/vnd.ms-powerpoint.comments+xml"/>
  <Override PartName="/ppt/notesSlides/notesSlide1.xml" ContentType="application/vnd.openxmlformats-officedocument.presentationml.notesSlide+xml"/>
  <Override PartName="/ppt/comments/modernComment_3EB_A2D705D7.xml" ContentType="application/vnd.ms-powerpoint.comments+xml"/>
  <Override PartName="/ppt/notesSlides/notesSlide2.xml" ContentType="application/vnd.openxmlformats-officedocument.presentationml.notesSlide+xml"/>
  <Override PartName="/ppt/comments/modernComment_376_3BD5D2B1.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comments/modernComment_175_AE95A507.xml" ContentType="application/vnd.ms-powerpoint.comments+xml"/>
  <Override PartName="/ppt/notesSlides/notesSlide6.xml" ContentType="application/vnd.openxmlformats-officedocument.presentationml.notesSlide+xml"/>
  <Override PartName="/ppt/comments/modernComment_4A3_4ACDF37A.xml" ContentType="application/vnd.ms-powerpoint.comments+xml"/>
  <Override PartName="/ppt/notesSlides/notesSlide7.xml" ContentType="application/vnd.openxmlformats-officedocument.presentationml.notesSlide+xml"/>
  <Override PartName="/ppt/comments/modernComment_4CB_179C9791.xml" ContentType="application/vnd.ms-powerpoint.comments+xml"/>
  <Override PartName="/ppt/notesSlides/notesSlide8.xml" ContentType="application/vnd.openxmlformats-officedocument.presentationml.notesSlide+xml"/>
  <Override PartName="/ppt/tags/tag3.xml" ContentType="application/vnd.openxmlformats-officedocument.presentationml.tags+xml"/>
  <Override PartName="/ppt/comments/modernComment_361_5B0F72CC.xml" ContentType="application/vnd.ms-powerpoint.comments+xml"/>
  <Override PartName="/ppt/tags/tag4.xml" ContentType="application/vnd.openxmlformats-officedocument.presentationml.tags+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4A4_8D7FEFF9.xml" ContentType="application/vnd.ms-powerpoint.comments+xml"/>
  <Override PartName="/ppt/notesSlides/notesSlide29.xml" ContentType="application/vnd.openxmlformats-officedocument.presentationml.notesSlide+xml"/>
  <Override PartName="/ppt/comments/modernComment_4E2_91DF626F.xml" ContentType="application/vnd.ms-powerpoint.comments+xml"/>
  <Override PartName="/ppt/notesSlides/notesSlide30.xml" ContentType="application/vnd.openxmlformats-officedocument.presentationml.notesSlide+xml"/>
  <Override PartName="/ppt/comments/modernComment_4A5_1452AD59.xml" ContentType="application/vnd.ms-powerpoint.comments+xml"/>
  <Override PartName="/ppt/notesSlides/notesSlide31.xml" ContentType="application/vnd.openxmlformats-officedocument.presentationml.notesSlide+xml"/>
  <Override PartName="/ppt/comments/modernComment_4A9_8E946F45.xml" ContentType="application/vnd.ms-powerpoint.comments+xml"/>
  <Override PartName="/ppt/notesSlides/notesSlide32.xml" ContentType="application/vnd.openxmlformats-officedocument.presentationml.notesSlide+xml"/>
  <Override PartName="/ppt/comments/modernComment_4AA_547ADA24.xml" ContentType="application/vnd.ms-powerpoint.comments+xml"/>
  <Override PartName="/ppt/notesSlides/notesSlide33.xml" ContentType="application/vnd.openxmlformats-officedocument.presentationml.notesSlide+xml"/>
  <Override PartName="/ppt/comments/modernComment_4DF_66AFBC81.xml" ContentType="application/vnd.ms-powerpoint.comments+xml"/>
  <Override PartName="/ppt/notesSlides/notesSlide3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48" r:id="rId1"/>
  </p:sldMasterIdLst>
  <p:notesMasterIdLst>
    <p:notesMasterId r:id="rId62"/>
  </p:notesMasterIdLst>
  <p:handoutMasterIdLst>
    <p:handoutMasterId r:id="rId63"/>
  </p:handoutMasterIdLst>
  <p:sldIdLst>
    <p:sldId id="1097" r:id="rId2"/>
    <p:sldId id="298" r:id="rId3"/>
    <p:sldId id="1003" r:id="rId4"/>
    <p:sldId id="886" r:id="rId5"/>
    <p:sldId id="972" r:id="rId6"/>
    <p:sldId id="889" r:id="rId7"/>
    <p:sldId id="373" r:id="rId8"/>
    <p:sldId id="1187" r:id="rId9"/>
    <p:sldId id="1227" r:id="rId10"/>
    <p:sldId id="374" r:id="rId11"/>
    <p:sldId id="877" r:id="rId12"/>
    <p:sldId id="441" r:id="rId13"/>
    <p:sldId id="865" r:id="rId14"/>
    <p:sldId id="955" r:id="rId15"/>
    <p:sldId id="1229" r:id="rId16"/>
    <p:sldId id="949" r:id="rId17"/>
    <p:sldId id="475" r:id="rId18"/>
    <p:sldId id="1252" r:id="rId19"/>
    <p:sldId id="951" r:id="rId20"/>
    <p:sldId id="911" r:id="rId21"/>
    <p:sldId id="1234" r:id="rId22"/>
    <p:sldId id="1235" r:id="rId23"/>
    <p:sldId id="830" r:id="rId24"/>
    <p:sldId id="845" r:id="rId25"/>
    <p:sldId id="847" r:id="rId26"/>
    <p:sldId id="831" r:id="rId27"/>
    <p:sldId id="832" r:id="rId28"/>
    <p:sldId id="849" r:id="rId29"/>
    <p:sldId id="836" r:id="rId30"/>
    <p:sldId id="1251" r:id="rId31"/>
    <p:sldId id="841" r:id="rId32"/>
    <p:sldId id="996" r:id="rId33"/>
    <p:sldId id="850" r:id="rId34"/>
    <p:sldId id="1242" r:id="rId35"/>
    <p:sldId id="1243" r:id="rId36"/>
    <p:sldId id="856" r:id="rId37"/>
    <p:sldId id="1244" r:id="rId38"/>
    <p:sldId id="1245" r:id="rId39"/>
    <p:sldId id="1246" r:id="rId40"/>
    <p:sldId id="915" r:id="rId41"/>
    <p:sldId id="917" r:id="rId42"/>
    <p:sldId id="957" r:id="rId43"/>
    <p:sldId id="1182" r:id="rId44"/>
    <p:sldId id="1206" r:id="rId45"/>
    <p:sldId id="1207" r:id="rId46"/>
    <p:sldId id="1208" r:id="rId47"/>
    <p:sldId id="1209" r:id="rId48"/>
    <p:sldId id="1210" r:id="rId49"/>
    <p:sldId id="1211" r:id="rId50"/>
    <p:sldId id="1177" r:id="rId51"/>
    <p:sldId id="1188" r:id="rId52"/>
    <p:sldId id="1250" r:id="rId53"/>
    <p:sldId id="1189" r:id="rId54"/>
    <p:sldId id="1193" r:id="rId55"/>
    <p:sldId id="1194" r:id="rId56"/>
    <p:sldId id="1247" r:id="rId57"/>
    <p:sldId id="1215" r:id="rId58"/>
    <p:sldId id="1216" r:id="rId59"/>
    <p:sldId id="1259" r:id="rId60"/>
    <p:sldId id="1249" r:id="rId61"/>
  </p:sldIdLst>
  <p:sldSz cx="12192000" cy="6858000"/>
  <p:notesSz cx="6858000" cy="9144000"/>
  <p:embeddedFontLst>
    <p:embeddedFont>
      <p:font typeface="Avenir" panose="02000503020000020003" pitchFamily="2" charset="0"/>
      <p:regular r:id="rId64"/>
      <p:italic r:id="rId65"/>
    </p:embeddedFont>
    <p:embeddedFont>
      <p:font typeface="Avenir Book" panose="02000503020000020003" pitchFamily="2" charset="0"/>
      <p:regular r:id="rId66"/>
      <p:italic r:id="rId67"/>
    </p:embeddedFont>
    <p:embeddedFont>
      <p:font typeface="Avenir Next" panose="020B0503020202020204" pitchFamily="34" charset="0"/>
      <p:regular r:id="rId68"/>
      <p:bold r:id="rId69"/>
      <p:italic r:id="rId70"/>
      <p:boldItalic r:id="rId71"/>
    </p:embeddedFont>
    <p:embeddedFont>
      <p:font typeface="Avenir Next Medium" panose="020B0503020202020204" pitchFamily="34" charset="0"/>
      <p:regular r:id="rId72"/>
      <p:italic r:id="rId73"/>
    </p:embeddedFont>
    <p:embeddedFont>
      <p:font typeface="Calibri" panose="020F0502020204030204" pitchFamily="34" charset="0"/>
      <p:regular r:id="rId74"/>
      <p:bold r:id="rId75"/>
      <p:italic r:id="rId76"/>
      <p:boldItalic r:id="rId77"/>
    </p:embeddedFont>
    <p:embeddedFont>
      <p:font typeface="Cambria Math" panose="02040503050406030204" pitchFamily="18" charset="0"/>
      <p:regular r:id="rId7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CD77E04-3578-3A4F-80EE-DC002EFC7F53}">
          <p14:sldIdLst>
            <p14:sldId id="1097"/>
            <p14:sldId id="298"/>
          </p14:sldIdLst>
        </p14:section>
        <p14:section name="Introduction" id="{553904EF-3AF1-1F4E-9C21-9403F54C7907}">
          <p14:sldIdLst>
            <p14:sldId id="1003"/>
            <p14:sldId id="886"/>
            <p14:sldId id="972"/>
            <p14:sldId id="889"/>
            <p14:sldId id="373"/>
            <p14:sldId id="1187"/>
            <p14:sldId id="1227"/>
            <p14:sldId id="374"/>
            <p14:sldId id="877"/>
            <p14:sldId id="441"/>
            <p14:sldId id="865"/>
            <p14:sldId id="955"/>
            <p14:sldId id="1229"/>
            <p14:sldId id="949"/>
            <p14:sldId id="475"/>
            <p14:sldId id="1252"/>
            <p14:sldId id="951"/>
            <p14:sldId id="911"/>
            <p14:sldId id="1234"/>
            <p14:sldId id="1235"/>
            <p14:sldId id="830"/>
            <p14:sldId id="845"/>
            <p14:sldId id="847"/>
            <p14:sldId id="831"/>
            <p14:sldId id="832"/>
            <p14:sldId id="849"/>
            <p14:sldId id="836"/>
            <p14:sldId id="1251"/>
            <p14:sldId id="841"/>
            <p14:sldId id="996"/>
            <p14:sldId id="850"/>
            <p14:sldId id="1242"/>
            <p14:sldId id="1243"/>
            <p14:sldId id="856"/>
            <p14:sldId id="1244"/>
            <p14:sldId id="1245"/>
            <p14:sldId id="1246"/>
            <p14:sldId id="915"/>
            <p14:sldId id="917"/>
            <p14:sldId id="957"/>
            <p14:sldId id="1182"/>
            <p14:sldId id="1206"/>
            <p14:sldId id="1207"/>
            <p14:sldId id="1208"/>
            <p14:sldId id="1209"/>
            <p14:sldId id="1210"/>
            <p14:sldId id="1211"/>
            <p14:sldId id="1177"/>
            <p14:sldId id="1188"/>
            <p14:sldId id="1250"/>
            <p14:sldId id="1189"/>
            <p14:sldId id="1193"/>
            <p14:sldId id="1194"/>
            <p14:sldId id="1247"/>
            <p14:sldId id="1215"/>
            <p14:sldId id="1216"/>
            <p14:sldId id="1259"/>
            <p14:sldId id="1249"/>
          </p14:sldIdLst>
        </p14:section>
      </p14:sectionLst>
    </p:ext>
    <p:ext uri="{EFAFB233-063F-42B5-8137-9DF3F51BA10A}">
      <p15:sldGuideLst xmlns:p15="http://schemas.microsoft.com/office/powerpoint/2012/main">
        <p15:guide id="2" pos="3840" userDrawn="1">
          <p15:clr>
            <a:srgbClr val="A4A3A4"/>
          </p15:clr>
        </p15:guide>
        <p15:guide id="8" orient="horz" pos="4320" userDrawn="1">
          <p15:clr>
            <a:srgbClr val="A4A3A4"/>
          </p15:clr>
        </p15:guide>
        <p15:guide id="9" orient="horz" pos="216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B04CA6-8D42-BEA8-4641-060821A1E4C5}" name="Jaewon Lee" initials="JL" userId="S::jwonlee@berkeley.edu::a59c7866-5f0a-4c9d-84f4-f0b1130d10c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13C5A"/>
    <a:srgbClr val="000000"/>
    <a:srgbClr val="84C8EA"/>
    <a:srgbClr val="63666A"/>
    <a:srgbClr val="B3CDE4"/>
    <a:srgbClr val="CCEBC5"/>
    <a:srgbClr val="FBB4A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49"/>
    <p:restoredTop sz="96774"/>
  </p:normalViewPr>
  <p:slideViewPr>
    <p:cSldViewPr snapToGrid="0" snapToObjects="1" showGuides="1">
      <p:cViewPr varScale="1">
        <p:scale>
          <a:sx n="142" d="100"/>
          <a:sy n="142" d="100"/>
        </p:scale>
        <p:origin x="192" y="272"/>
      </p:cViewPr>
      <p:guideLst>
        <p:guide pos="3840"/>
        <p:guide orient="horz" pos="4320"/>
        <p:guide orient="horz" pos="216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handoutMaster" Target="handoutMasters/handoutMaster1.xml"/><Relationship Id="rId68" Type="http://schemas.openxmlformats.org/officeDocument/2006/relationships/font" Target="fonts/font5.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1.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9.fntdata"/><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font" Target="fonts/font7.fntdata"/><Relationship Id="rId75" Type="http://schemas.openxmlformats.org/officeDocument/2006/relationships/font" Target="fonts/font12.fntdata"/><Relationship Id="rId83"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3.fntdata"/><Relationship Id="rId7" Type="http://schemas.openxmlformats.org/officeDocument/2006/relationships/slide" Target="slides/slide6.xml"/><Relationship Id="rId71" Type="http://schemas.openxmlformats.org/officeDocument/2006/relationships/font" Target="fonts/font8.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3.fntdata"/></Relationships>
</file>

<file path=ppt/comments/modernComment_12A_E23EF8DA.xml><?xml version="1.0" encoding="utf-8"?>
<p188:cmLst xmlns:a="http://schemas.openxmlformats.org/drawingml/2006/main" xmlns:r="http://schemas.openxmlformats.org/officeDocument/2006/relationships" xmlns:p188="http://schemas.microsoft.com/office/powerpoint/2018/8/main">
  <p188:cm id="{8DE748C1-2A80-D647-8C01-7276E8F8524A}" authorId="{80B04CA6-8D42-BEA8-4641-060821A1E4C5}" created="2022-05-13T21:59:17.919">
    <pc:sldMkLst xmlns:pc="http://schemas.microsoft.com/office/powerpoint/2013/main/command">
      <pc:docMk/>
      <pc:sldMk cId="3795777754" sldId="298"/>
    </pc:sldMkLst>
    <p188:txBody>
      <a:bodyPr/>
      <a:lstStyle/>
      <a:p>
        <a:r>
          <a:rPr lang="en-US"/>
          <a:t>Introduction 3-5 min, 
KLD MLEM - 10min,
GPP-10 min,
BUQ - 10 min,
Future work 10 min
</a:t>
        </a:r>
      </a:p>
    </p188:txBody>
  </p188:cm>
</p188:cmLst>
</file>

<file path=ppt/comments/modernComment_175_AE95A507.xml><?xml version="1.0" encoding="utf-8"?>
<p188:cmLst xmlns:a="http://schemas.openxmlformats.org/drawingml/2006/main" xmlns:r="http://schemas.openxmlformats.org/officeDocument/2006/relationships" xmlns:p188="http://schemas.microsoft.com/office/powerpoint/2018/8/main">
  <p188:cm id="{E1A1EAAB-DD51-C345-91C3-8E5EEF76B23E}" authorId="{80B04CA6-8D42-BEA8-4641-060821A1E4C5}" created="2022-05-15T07:21:18.412">
    <ac:deMkLst xmlns:ac="http://schemas.microsoft.com/office/drawing/2013/main/command">
      <pc:docMk xmlns:pc="http://schemas.microsoft.com/office/powerpoint/2013/main/command"/>
      <pc:sldMk xmlns:pc="http://schemas.microsoft.com/office/powerpoint/2013/main/command" cId="2929042695" sldId="373"/>
      <ac:spMk id="9" creationId="{A408A28E-12BA-4B3A-B2EB-8DEF232BA3B3}"/>
    </ac:deMkLst>
    <p188:txBody>
      <a:bodyPr/>
      <a:lstStyle/>
      <a:p>
        <a:r>
          <a:rPr lang="en-US"/>
          <a:t>Mapping? Occlusion?</a:t>
        </a:r>
      </a:p>
    </p188:txBody>
  </p188:cm>
</p188:cmLst>
</file>

<file path=ppt/comments/modernComment_361_5B0F72CC.xml><?xml version="1.0" encoding="utf-8"?>
<p188:cmLst xmlns:a="http://schemas.openxmlformats.org/drawingml/2006/main" xmlns:r="http://schemas.openxmlformats.org/officeDocument/2006/relationships" xmlns:p188="http://schemas.microsoft.com/office/powerpoint/2018/8/main">
  <p188:cm id="{50D8C0A9-2074-3748-BA3E-E6744363C80C}" authorId="{80B04CA6-8D42-BEA8-4641-060821A1E4C5}" created="2022-05-14T05:06:58.752">
    <ac:deMkLst xmlns:ac="http://schemas.microsoft.com/office/drawing/2013/main/command">
      <pc:docMk xmlns:pc="http://schemas.microsoft.com/office/powerpoint/2013/main/command"/>
      <pc:sldMk xmlns:pc="http://schemas.microsoft.com/office/powerpoint/2013/main/command" cId="1527739084" sldId="865"/>
      <ac:picMk id="3" creationId="{0013BEE2-3696-5B4F-9B97-D26BFDA208C5}"/>
    </ac:deMkLst>
    <p188:replyLst>
      <p188:reply id="{031EECE4-3FCD-0A4A-83C6-6CA38012BB70}" authorId="{80B04CA6-8D42-BEA8-4641-060821A1E4C5}" created="2022-05-14T05:15:37.733">
        <p188:txBody>
          <a:bodyPr/>
          <a:lstStyle/>
          <a:p>
            <a:r>
              <a:rPr lang="en-US"/>
              <a:t>Maybe it would be good to make my own figure..?</a:t>
            </a:r>
          </a:p>
        </p188:txBody>
      </p188:reply>
    </p188:replyLst>
    <p188:txBody>
      <a:bodyPr/>
      <a:lstStyle/>
      <a:p>
        <a:r>
          <a:rPr lang="en-US"/>
          <a:t>If I can find a better figure it would be good… </a:t>
        </a:r>
      </a:p>
    </p188:txBody>
  </p188:cm>
</p188:cmLst>
</file>

<file path=ppt/comments/modernComment_376_3BD5D2B1.xml><?xml version="1.0" encoding="utf-8"?>
<p188:cmLst xmlns:a="http://schemas.openxmlformats.org/drawingml/2006/main" xmlns:r="http://schemas.openxmlformats.org/officeDocument/2006/relationships" xmlns:p188="http://schemas.microsoft.com/office/powerpoint/2018/8/main">
  <p188:cm id="{495F4602-637B-6C43-92F1-7D291A1C8296}" authorId="{80B04CA6-8D42-BEA8-4641-060821A1E4C5}" created="2022-05-13T23:47:10.793">
    <ac:deMkLst xmlns:ac="http://schemas.microsoft.com/office/drawing/2013/main/command">
      <pc:docMk xmlns:pc="http://schemas.microsoft.com/office/powerpoint/2013/main/command"/>
      <pc:sldMk xmlns:pc="http://schemas.microsoft.com/office/powerpoint/2013/main/command" cId="1003868849" sldId="886"/>
      <ac:picMk id="2" creationId="{84EDD764-D290-EB48-AFF2-F0D1321FCE8E}"/>
    </ac:deMkLst>
    <p188:txBody>
      <a:bodyPr/>
      <a:lstStyle/>
      <a:p>
        <a:r>
          <a:rPr lang="en-US"/>
          <a:t>https://www.youtube.com/watch?v=08GTGfNneCI
</a:t>
        </a:r>
      </a:p>
    </p188:txBody>
  </p188:cm>
</p188:cmLst>
</file>

<file path=ppt/comments/modernComment_3EB_A2D705D7.xml><?xml version="1.0" encoding="utf-8"?>
<p188:cmLst xmlns:a="http://schemas.openxmlformats.org/drawingml/2006/main" xmlns:r="http://schemas.openxmlformats.org/officeDocument/2006/relationships" xmlns:p188="http://schemas.microsoft.com/office/powerpoint/2018/8/main">
  <p188:cm id="{1CFCA4C2-93B4-D047-BDFA-9CB67F564C16}" authorId="{80B04CA6-8D42-BEA8-4641-060821A1E4C5}" created="2022-05-13T22:49:07.669">
    <pc:sldMkLst xmlns:pc="http://schemas.microsoft.com/office/powerpoint/2013/main/command">
      <pc:docMk/>
      <pc:sldMk cId="3578034090" sldId="885"/>
    </pc:sldMkLst>
    <p188:txBody>
      <a:bodyPr/>
      <a:lstStyle/>
      <a:p>
        <a:r>
          <a:rPr lang="en-US"/>
          <a:t>img source 
https://www.sciencedirect.com/science/article/pii/S0168900209012819
</a:t>
        </a:r>
      </a:p>
    </p188:txBody>
  </p188:cm>
  <p188:cm id="{FDEAB1AF-7025-5942-BFF2-C2A639B6720E}" authorId="{80B04CA6-8D42-BEA8-4641-060821A1E4C5}" created="2022-05-13T22:49:17.646">
    <ac:deMkLst xmlns:ac="http://schemas.microsoft.com/office/drawing/2013/main/command">
      <pc:docMk xmlns:pc="http://schemas.microsoft.com/office/powerpoint/2013/main/command"/>
      <pc:sldMk xmlns:pc="http://schemas.microsoft.com/office/powerpoint/2013/main/command" cId="2732000727" sldId="1003"/>
      <ac:picMk id="9" creationId="{345D042F-592F-B84C-9FC5-8A1ECC273AFA}"/>
    </ac:deMkLst>
    <p188:txBody>
      <a:bodyPr/>
      <a:lstStyle/>
      <a:p>
        <a:r>
          <a:rPr lang="en-US"/>
          <a:t>img source Dan’s INMM paper
</a:t>
        </a:r>
      </a:p>
    </p188:txBody>
  </p188:cm>
</p188:cmLst>
</file>

<file path=ppt/comments/modernComment_4A3_4ACDF37A.xml><?xml version="1.0" encoding="utf-8"?>
<p188:cmLst xmlns:a="http://schemas.openxmlformats.org/drawingml/2006/main" xmlns:r="http://schemas.openxmlformats.org/officeDocument/2006/relationships" xmlns:p188="http://schemas.microsoft.com/office/powerpoint/2018/8/main">
  <p188:cm id="{2E0FD2F2-3EC5-B34F-8303-53AE60BD2928}" authorId="{80B04CA6-8D42-BEA8-4641-060821A1E4C5}" created="2022-05-13T22:49:07.669">
    <pc:sldMkLst xmlns:pc="http://schemas.microsoft.com/office/powerpoint/2013/main/command">
      <pc:docMk/>
      <pc:sldMk cId="3578034090" sldId="885"/>
    </pc:sldMkLst>
    <p188:txBody>
      <a:bodyPr/>
      <a:lstStyle/>
      <a:p>
        <a:r>
          <a:rPr lang="en-US"/>
          <a:t>img source 
https://www.sciencedirect.com/science/article/pii/S0168900209012819
</a:t>
        </a:r>
      </a:p>
    </p188:txBody>
  </p188:cm>
  <p188:cm id="{C96CBACA-BEF6-314B-8092-B8315070AE16}" authorId="{80B04CA6-8D42-BEA8-4641-060821A1E4C5}" created="2022-05-13T22:49:17.646">
    <ac:deMkLst xmlns:ac="http://schemas.microsoft.com/office/drawing/2013/main/command">
      <pc:docMk xmlns:pc="http://schemas.microsoft.com/office/powerpoint/2013/main/command"/>
      <pc:sldMk xmlns:pc="http://schemas.microsoft.com/office/powerpoint/2013/main/command" cId="1429783819" sldId="1065"/>
      <ac:spMk id="9" creationId="{6CEFD887-0C0A-564A-9AB4-8385A7EF1F7D}"/>
    </ac:deMkLst>
    <p188:txBody>
      <a:bodyPr/>
      <a:lstStyle/>
      <a:p>
        <a:r>
          <a:rPr lang="en-US"/>
          <a:t>img source Dan’s INMM paper
</a:t>
        </a:r>
      </a:p>
    </p188:txBody>
  </p188:cm>
</p188:cmLst>
</file>

<file path=ppt/comments/modernComment_4A4_8D7FEFF9.xml><?xml version="1.0" encoding="utf-8"?>
<p188:cmLst xmlns:a="http://schemas.openxmlformats.org/drawingml/2006/main" xmlns:r="http://schemas.openxmlformats.org/officeDocument/2006/relationships" xmlns:p188="http://schemas.microsoft.com/office/powerpoint/2018/8/main">
  <p188:cm id="{ED7B553F-0231-8840-9F69-44406DF46916}" authorId="{80B04CA6-8D42-BEA8-4641-060821A1E4C5}" created="2022-05-13T22:49:07.669">
    <pc:sldMkLst xmlns:pc="http://schemas.microsoft.com/office/powerpoint/2013/main/command">
      <pc:docMk/>
      <pc:sldMk cId="3578034090" sldId="885"/>
    </pc:sldMkLst>
    <p188:txBody>
      <a:bodyPr/>
      <a:lstStyle/>
      <a:p>
        <a:r>
          <a:rPr lang="en-US"/>
          <a:t>img source 
https://www.sciencedirect.com/science/article/pii/S0168900209012819
</a:t>
        </a:r>
      </a:p>
    </p188:txBody>
  </p188:cm>
  <p188:cm id="{E5BC6546-D38A-EF41-8C41-4E4E99A7CF32}" authorId="{80B04CA6-8D42-BEA8-4641-060821A1E4C5}" created="2022-05-13T22:49:17.646">
    <ac:deMkLst xmlns:ac="http://schemas.microsoft.com/office/drawing/2013/main/command">
      <pc:docMk xmlns:pc="http://schemas.microsoft.com/office/powerpoint/2013/main/command"/>
      <pc:sldMk xmlns:pc="http://schemas.microsoft.com/office/powerpoint/2013/main/command" cId="1429783819" sldId="1065"/>
      <ac:spMk id="9" creationId="{6CEFD887-0C0A-564A-9AB4-8385A7EF1F7D}"/>
    </ac:deMkLst>
    <p188:txBody>
      <a:bodyPr/>
      <a:lstStyle/>
      <a:p>
        <a:r>
          <a:rPr lang="en-US"/>
          <a:t>img source Dan’s INMM paper
</a:t>
        </a:r>
      </a:p>
    </p188:txBody>
  </p188:cm>
</p188:cmLst>
</file>

<file path=ppt/comments/modernComment_4A5_1452AD59.xml><?xml version="1.0" encoding="utf-8"?>
<p188:cmLst xmlns:a="http://schemas.openxmlformats.org/drawingml/2006/main" xmlns:r="http://schemas.openxmlformats.org/officeDocument/2006/relationships" xmlns:p188="http://schemas.microsoft.com/office/powerpoint/2018/8/main">
  <p188:cm id="{4F663D31-D674-7B43-9D0E-FB061C4512F4}" authorId="{80B04CA6-8D42-BEA8-4641-060821A1E4C5}" created="2022-05-13T22:49:07.669">
    <pc:sldMkLst xmlns:pc="http://schemas.microsoft.com/office/powerpoint/2013/main/command">
      <pc:docMk/>
      <pc:sldMk cId="3578034090" sldId="885"/>
    </pc:sldMkLst>
    <p188:txBody>
      <a:bodyPr/>
      <a:lstStyle/>
      <a:p>
        <a:r>
          <a:rPr lang="en-US"/>
          <a:t>img source 
https://www.sciencedirect.com/science/article/pii/S0168900209012819
</a:t>
        </a:r>
      </a:p>
    </p188:txBody>
  </p188:cm>
  <p188:cm id="{138AC509-D7C6-C64F-BF62-8B7FAB7A8787}" authorId="{80B04CA6-8D42-BEA8-4641-060821A1E4C5}" created="2022-05-13T22:49:17.646">
    <ac:deMkLst xmlns:ac="http://schemas.microsoft.com/office/drawing/2013/main/command">
      <pc:docMk xmlns:pc="http://schemas.microsoft.com/office/powerpoint/2013/main/command"/>
      <pc:sldMk xmlns:pc="http://schemas.microsoft.com/office/powerpoint/2013/main/command" cId="340962649" sldId="1189"/>
      <ac:spMk id="9" creationId="{A8D206B9-7660-6000-6BD7-90BEB2F116E0}"/>
    </ac:deMkLst>
    <p188:txBody>
      <a:bodyPr/>
      <a:lstStyle/>
      <a:p>
        <a:r>
          <a:rPr lang="en-US"/>
          <a:t>img source Dan’s INMM paper
</a:t>
        </a:r>
      </a:p>
    </p188:txBody>
  </p188:cm>
</p188:cmLst>
</file>

<file path=ppt/comments/modernComment_4A9_8E946F45.xml><?xml version="1.0" encoding="utf-8"?>
<p188:cmLst xmlns:a="http://schemas.openxmlformats.org/drawingml/2006/main" xmlns:r="http://schemas.openxmlformats.org/officeDocument/2006/relationships" xmlns:p188="http://schemas.microsoft.com/office/powerpoint/2018/8/main">
  <p188:cm id="{A56D6ECF-0B2B-384C-857A-70F0A125166B}" authorId="{80B04CA6-8D42-BEA8-4641-060821A1E4C5}" created="2022-05-13T22:49:07.669">
    <pc:sldMkLst xmlns:pc="http://schemas.microsoft.com/office/powerpoint/2013/main/command">
      <pc:docMk/>
      <pc:sldMk cId="3578034090" sldId="885"/>
    </pc:sldMkLst>
    <p188:txBody>
      <a:bodyPr/>
      <a:lstStyle/>
      <a:p>
        <a:r>
          <a:rPr lang="en-US"/>
          <a:t>img source 
https://www.sciencedirect.com/science/article/pii/S0168900209012819
</a:t>
        </a:r>
      </a:p>
    </p188:txBody>
  </p188:cm>
  <p188:cm id="{FB15F540-087C-3247-93E5-1BE5A994ACE9}" authorId="{80B04CA6-8D42-BEA8-4641-060821A1E4C5}" created="2022-05-13T22:49:17.646">
    <ac:deMkLst xmlns:ac="http://schemas.microsoft.com/office/drawing/2013/main/command">
      <pc:docMk xmlns:pc="http://schemas.microsoft.com/office/powerpoint/2013/main/command"/>
      <pc:sldMk xmlns:pc="http://schemas.microsoft.com/office/powerpoint/2013/main/command" cId="2392092485" sldId="1193"/>
      <ac:spMk id="9" creationId="{C0C42317-5C26-2330-F8C0-D7CA975D5B04}"/>
    </ac:deMkLst>
    <p188:txBody>
      <a:bodyPr/>
      <a:lstStyle/>
      <a:p>
        <a:r>
          <a:rPr lang="en-US"/>
          <a:t>img source Dan’s INMM paper
</a:t>
        </a:r>
      </a:p>
    </p188:txBody>
  </p188:cm>
</p188:cmLst>
</file>

<file path=ppt/comments/modernComment_4AA_547ADA24.xml><?xml version="1.0" encoding="utf-8"?>
<p188:cmLst xmlns:a="http://schemas.openxmlformats.org/drawingml/2006/main" xmlns:r="http://schemas.openxmlformats.org/officeDocument/2006/relationships" xmlns:p188="http://schemas.microsoft.com/office/powerpoint/2018/8/main">
  <p188:cm id="{559A670D-BBC0-C64A-9C0B-804C43224B66}" authorId="{80B04CA6-8D42-BEA8-4641-060821A1E4C5}" created="2022-05-13T22:49:07.669">
    <pc:sldMkLst xmlns:pc="http://schemas.microsoft.com/office/powerpoint/2013/main/command">
      <pc:docMk/>
      <pc:sldMk cId="3578034090" sldId="885"/>
    </pc:sldMkLst>
    <p188:txBody>
      <a:bodyPr/>
      <a:lstStyle/>
      <a:p>
        <a:r>
          <a:rPr lang="en-US"/>
          <a:t>img source 
https://www.sciencedirect.com/science/article/pii/S0168900209012819
</a:t>
        </a:r>
      </a:p>
    </p188:txBody>
  </p188:cm>
  <p188:cm id="{F14CE89B-27EF-4443-B013-EA68638949F3}" authorId="{80B04CA6-8D42-BEA8-4641-060821A1E4C5}" created="2022-05-13T22:49:17.646">
    <ac:deMkLst xmlns:ac="http://schemas.microsoft.com/office/drawing/2013/main/command">
      <pc:docMk xmlns:pc="http://schemas.microsoft.com/office/powerpoint/2013/main/command"/>
      <pc:sldMk xmlns:pc="http://schemas.microsoft.com/office/powerpoint/2013/main/command" cId="1417337380" sldId="1194"/>
      <ac:spMk id="9" creationId="{992B1D9F-B464-2422-3074-EDBD911BFA50}"/>
    </ac:deMkLst>
    <p188:txBody>
      <a:bodyPr/>
      <a:lstStyle/>
      <a:p>
        <a:r>
          <a:rPr lang="en-US"/>
          <a:t>img source Dan’s INMM paper
</a:t>
        </a:r>
      </a:p>
    </p188:txBody>
  </p188:cm>
</p188:cmLst>
</file>

<file path=ppt/comments/modernComment_4CB_179C9791.xml><?xml version="1.0" encoding="utf-8"?>
<p188:cmLst xmlns:a="http://schemas.openxmlformats.org/drawingml/2006/main" xmlns:r="http://schemas.openxmlformats.org/officeDocument/2006/relationships" xmlns:p188="http://schemas.microsoft.com/office/powerpoint/2018/8/main">
  <p188:cm id="{755D8AC9-8C04-1242-9BCF-C8B894A986C4}" authorId="{80B04CA6-8D42-BEA8-4641-060821A1E4C5}" created="2022-05-13T22:49:07.669">
    <pc:sldMkLst xmlns:pc="http://schemas.microsoft.com/office/powerpoint/2013/main/command">
      <pc:docMk/>
      <pc:sldMk cId="3578034090" sldId="885"/>
    </pc:sldMkLst>
    <p188:txBody>
      <a:bodyPr/>
      <a:lstStyle/>
      <a:p>
        <a:r>
          <a:rPr lang="en-US"/>
          <a:t>img source 
https://www.sciencedirect.com/science/article/pii/S0168900209012819
</a:t>
        </a:r>
      </a:p>
    </p188:txBody>
  </p188:cm>
  <p188:cm id="{EA91B58D-4799-D143-B92F-4447DB061DCF}" authorId="{80B04CA6-8D42-BEA8-4641-060821A1E4C5}" created="2022-05-13T22:49:17.646">
    <ac:deMkLst xmlns:ac="http://schemas.microsoft.com/office/drawing/2013/main/command">
      <pc:docMk xmlns:pc="http://schemas.microsoft.com/office/powerpoint/2013/main/command"/>
      <pc:sldMk xmlns:pc="http://schemas.microsoft.com/office/powerpoint/2013/main/command" cId="396138385" sldId="1227"/>
      <ac:spMk id="9" creationId="{44C4A1B8-5828-9458-72E7-FB4B9DECAD97}"/>
    </ac:deMkLst>
    <p188:txBody>
      <a:bodyPr/>
      <a:lstStyle/>
      <a:p>
        <a:r>
          <a:rPr lang="en-US"/>
          <a:t>img source Dan’s INMM paper
</a:t>
        </a:r>
      </a:p>
    </p188:txBody>
  </p188:cm>
</p188:cmLst>
</file>

<file path=ppt/comments/modernComment_4DF_66AFBC81.xml><?xml version="1.0" encoding="utf-8"?>
<p188:cmLst xmlns:a="http://schemas.openxmlformats.org/drawingml/2006/main" xmlns:r="http://schemas.openxmlformats.org/officeDocument/2006/relationships" xmlns:p188="http://schemas.microsoft.com/office/powerpoint/2018/8/main">
  <p188:cm id="{435A0419-7FD9-2D4C-A40C-E3A9F9D9CB1A}" authorId="{80B04CA6-8D42-BEA8-4641-060821A1E4C5}" created="2022-05-13T22:49:07.669">
    <pc:sldMkLst xmlns:pc="http://schemas.microsoft.com/office/powerpoint/2013/main/command">
      <pc:docMk/>
      <pc:sldMk cId="3578034090" sldId="885"/>
    </pc:sldMkLst>
    <p188:txBody>
      <a:bodyPr/>
      <a:lstStyle/>
      <a:p>
        <a:r>
          <a:rPr lang="en-US"/>
          <a:t>img source 
https://www.sciencedirect.com/science/article/pii/S0168900209012819
</a:t>
        </a:r>
      </a:p>
    </p188:txBody>
  </p188:cm>
  <p188:cm id="{BAD01782-6672-9644-96CC-803C29998608}" authorId="{80B04CA6-8D42-BEA8-4641-060821A1E4C5}" created="2022-05-13T22:49:17.646">
    <ac:deMkLst xmlns:ac="http://schemas.microsoft.com/office/drawing/2013/main/command">
      <pc:docMk xmlns:pc="http://schemas.microsoft.com/office/powerpoint/2013/main/command"/>
      <pc:sldMk xmlns:pc="http://schemas.microsoft.com/office/powerpoint/2013/main/command" cId="1722793089" sldId="1247"/>
      <ac:spMk id="9" creationId="{992B1D9F-B464-2422-3074-EDBD911BFA50}"/>
    </ac:deMkLst>
    <p188:txBody>
      <a:bodyPr/>
      <a:lstStyle/>
      <a:p>
        <a:r>
          <a:rPr lang="en-US"/>
          <a:t>img source Dan’s INMM paper
</a:t>
        </a:r>
      </a:p>
    </p188:txBody>
  </p188:cm>
</p188:cmLst>
</file>

<file path=ppt/comments/modernComment_4E2_91DF626F.xml><?xml version="1.0" encoding="utf-8"?>
<p188:cmLst xmlns:a="http://schemas.openxmlformats.org/drawingml/2006/main" xmlns:r="http://schemas.openxmlformats.org/officeDocument/2006/relationships" xmlns:p188="http://schemas.microsoft.com/office/powerpoint/2018/8/main">
  <p188:cm id="{086AD046-886B-204A-B565-AF873EEEDB08}" authorId="{80B04CA6-8D42-BEA8-4641-060821A1E4C5}" created="2022-05-13T22:49:07.669">
    <pc:sldMkLst xmlns:pc="http://schemas.microsoft.com/office/powerpoint/2013/main/command">
      <pc:docMk/>
      <pc:sldMk cId="3578034090" sldId="885"/>
    </pc:sldMkLst>
    <p188:txBody>
      <a:bodyPr/>
      <a:lstStyle/>
      <a:p>
        <a:r>
          <a:rPr lang="en-US"/>
          <a:t>img source 
https://www.sciencedirect.com/science/article/pii/S0168900209012819
</a:t>
        </a:r>
      </a:p>
    </p188:txBody>
  </p188:cm>
  <p188:cm id="{9ACBAB8D-084E-A74F-9C58-257CB2045CA0}" authorId="{80B04CA6-8D42-BEA8-4641-060821A1E4C5}" created="2022-05-13T22:49:17.646">
    <ac:deMkLst xmlns:ac="http://schemas.microsoft.com/office/drawing/2013/main/command">
      <pc:docMk xmlns:pc="http://schemas.microsoft.com/office/powerpoint/2013/main/command"/>
      <pc:sldMk xmlns:pc="http://schemas.microsoft.com/office/powerpoint/2013/main/command" cId="1429783819" sldId="1065"/>
      <ac:spMk id="9" creationId="{6CEFD887-0C0A-564A-9AB4-8385A7EF1F7D}"/>
    </ac:deMkLst>
    <p188:txBody>
      <a:bodyPr/>
      <a:lstStyle/>
      <a:p>
        <a:r>
          <a:rPr lang="en-US"/>
          <a:t>img source Dan’s INMM paper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D3D39A6-77E7-444E-A642-9A63D17658CA}" type="datetimeFigureOut">
              <a:rPr lang="en-US" smtClean="0"/>
              <a:t>3/8/24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E223C63-8C3D-434D-B393-CC73251942D8}" type="slidenum">
              <a:rPr lang="en-US" smtClean="0"/>
              <a:t>‹#›</a:t>
            </a:fld>
            <a:endParaRPr lang="en-US" dirty="0"/>
          </a:p>
        </p:txBody>
      </p:sp>
    </p:spTree>
    <p:extLst>
      <p:ext uri="{BB962C8B-B14F-4D97-AF65-F5344CB8AC3E}">
        <p14:creationId xmlns:p14="http://schemas.microsoft.com/office/powerpoint/2010/main" val="18926181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5E984D-96FD-2C4B-AC84-701CA62C147F}" type="datetimeFigureOut">
              <a:rPr lang="en-US" smtClean="0"/>
              <a:t>3/8/24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FDD09A-A7EA-F240-8C4A-3FAABB2D807F}" type="slidenum">
              <a:rPr lang="en-US" smtClean="0"/>
              <a:t>‹#›</a:t>
            </a:fld>
            <a:endParaRPr lang="en-US" dirty="0"/>
          </a:p>
        </p:txBody>
      </p:sp>
    </p:spTree>
    <p:extLst>
      <p:ext uri="{BB962C8B-B14F-4D97-AF65-F5344CB8AC3E}">
        <p14:creationId xmlns:p14="http://schemas.microsoft.com/office/powerpoint/2010/main" val="395111348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Img</a:t>
            </a:r>
            <a:r>
              <a:rPr lang="en-US" dirty="0"/>
              <a:t> source https://</a:t>
            </a:r>
            <a:r>
              <a:rPr lang="en-US" dirty="0" err="1"/>
              <a:t>www.sciencedirect.com</a:t>
            </a:r>
            <a:r>
              <a:rPr lang="en-US" dirty="0"/>
              <a:t>/science/article/</a:t>
            </a:r>
            <a:r>
              <a:rPr lang="en-US" dirty="0" err="1"/>
              <a:t>pii</a:t>
            </a:r>
            <a:r>
              <a:rPr lang="en-US" dirty="0"/>
              <a:t>/S0168900209012819</a:t>
            </a:r>
          </a:p>
          <a:p>
            <a:r>
              <a:rPr lang="en-US" dirty="0" err="1"/>
              <a:t>Todo</a:t>
            </a:r>
            <a:r>
              <a:rPr lang="en-US" dirty="0"/>
              <a:t> read about some Compton Imaging reconstruction algorithm (Don’s paper, </a:t>
            </a:r>
            <a:r>
              <a:rPr lang="en-US"/>
              <a:t>Dan xu’s paper, )</a:t>
            </a:r>
            <a:endParaRPr lang="en-US" dirty="0"/>
          </a:p>
        </p:txBody>
      </p:sp>
      <p:sp>
        <p:nvSpPr>
          <p:cNvPr id="4" name="Slide Number Placeholder 3"/>
          <p:cNvSpPr>
            <a:spLocks noGrp="1"/>
          </p:cNvSpPr>
          <p:nvPr>
            <p:ph type="sldNum" sz="quarter" idx="5"/>
          </p:nvPr>
        </p:nvSpPr>
        <p:spPr/>
        <p:txBody>
          <a:bodyPr/>
          <a:lstStyle/>
          <a:p>
            <a:fld id="{24FDD09A-A7EA-F240-8C4A-3FAABB2D807F}" type="slidenum">
              <a:rPr lang="en-US" smtClean="0"/>
              <a:t>3</a:t>
            </a:fld>
            <a:endParaRPr lang="en-US" dirty="0"/>
          </a:p>
        </p:txBody>
      </p:sp>
    </p:spTree>
    <p:extLst>
      <p:ext uri="{BB962C8B-B14F-4D97-AF65-F5344CB8AC3E}">
        <p14:creationId xmlns:p14="http://schemas.microsoft.com/office/powerpoint/2010/main" val="877845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Showing the Bayesian form of posterior</a:t>
            </a:r>
          </a:p>
          <a:p>
            <a:endParaRPr lang="en-US" dirty="0"/>
          </a:p>
          <a:p>
            <a:endParaRPr lang="en-US" dirty="0"/>
          </a:p>
        </p:txBody>
      </p:sp>
      <p:sp>
        <p:nvSpPr>
          <p:cNvPr id="4" name="Slide Number Placeholder 3"/>
          <p:cNvSpPr>
            <a:spLocks noGrp="1"/>
          </p:cNvSpPr>
          <p:nvPr>
            <p:ph type="sldNum" sz="quarter" idx="5"/>
          </p:nvPr>
        </p:nvSpPr>
        <p:spPr/>
        <p:txBody>
          <a:bodyPr/>
          <a:lstStyle/>
          <a:p>
            <a:fld id="{24FDD09A-A7EA-F240-8C4A-3FAABB2D807F}" type="slidenum">
              <a:rPr lang="en-US" smtClean="0"/>
              <a:t>24</a:t>
            </a:fld>
            <a:endParaRPr lang="en-US" dirty="0"/>
          </a:p>
        </p:txBody>
      </p:sp>
    </p:spTree>
    <p:extLst>
      <p:ext uri="{BB962C8B-B14F-4D97-AF65-F5344CB8AC3E}">
        <p14:creationId xmlns:p14="http://schemas.microsoft.com/office/powerpoint/2010/main" val="3615115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Showing the Bayesian form of posterior</a:t>
            </a:r>
          </a:p>
          <a:p>
            <a:endParaRPr lang="en-US" dirty="0"/>
          </a:p>
          <a:p>
            <a:endParaRPr lang="en-US" dirty="0"/>
          </a:p>
        </p:txBody>
      </p:sp>
      <p:sp>
        <p:nvSpPr>
          <p:cNvPr id="4" name="Slide Number Placeholder 3"/>
          <p:cNvSpPr>
            <a:spLocks noGrp="1"/>
          </p:cNvSpPr>
          <p:nvPr>
            <p:ph type="sldNum" sz="quarter" idx="5"/>
          </p:nvPr>
        </p:nvSpPr>
        <p:spPr/>
        <p:txBody>
          <a:bodyPr/>
          <a:lstStyle/>
          <a:p>
            <a:fld id="{24FDD09A-A7EA-F240-8C4A-3FAABB2D807F}" type="slidenum">
              <a:rPr lang="en-US" smtClean="0"/>
              <a:t>25</a:t>
            </a:fld>
            <a:endParaRPr lang="en-US" dirty="0"/>
          </a:p>
        </p:txBody>
      </p:sp>
    </p:spTree>
    <p:extLst>
      <p:ext uri="{BB962C8B-B14F-4D97-AF65-F5344CB8AC3E}">
        <p14:creationId xmlns:p14="http://schemas.microsoft.com/office/powerpoint/2010/main" val="2943191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MCMC</a:t>
            </a:r>
          </a:p>
          <a:p>
            <a:endParaRPr lang="en-US" dirty="0"/>
          </a:p>
          <a:p>
            <a:endParaRPr lang="en-US" dirty="0"/>
          </a:p>
        </p:txBody>
      </p:sp>
      <p:sp>
        <p:nvSpPr>
          <p:cNvPr id="4" name="Slide Number Placeholder 3"/>
          <p:cNvSpPr>
            <a:spLocks noGrp="1"/>
          </p:cNvSpPr>
          <p:nvPr>
            <p:ph type="sldNum" sz="quarter" idx="5"/>
          </p:nvPr>
        </p:nvSpPr>
        <p:spPr/>
        <p:txBody>
          <a:bodyPr/>
          <a:lstStyle/>
          <a:p>
            <a:fld id="{24FDD09A-A7EA-F240-8C4A-3FAABB2D807F}" type="slidenum">
              <a:rPr lang="en-US" smtClean="0"/>
              <a:t>26</a:t>
            </a:fld>
            <a:endParaRPr lang="en-US" dirty="0"/>
          </a:p>
        </p:txBody>
      </p:sp>
    </p:spTree>
    <p:extLst>
      <p:ext uri="{BB962C8B-B14F-4D97-AF65-F5344CB8AC3E}">
        <p14:creationId xmlns:p14="http://schemas.microsoft.com/office/powerpoint/2010/main" val="2803611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MCMC</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4FDD09A-A7EA-F240-8C4A-3FAABB2D807F}" type="slidenum">
              <a:rPr lang="en-US" smtClean="0"/>
              <a:t>27</a:t>
            </a:fld>
            <a:endParaRPr lang="en-US" dirty="0"/>
          </a:p>
        </p:txBody>
      </p:sp>
    </p:spTree>
    <p:extLst>
      <p:ext uri="{BB962C8B-B14F-4D97-AF65-F5344CB8AC3E}">
        <p14:creationId xmlns:p14="http://schemas.microsoft.com/office/powerpoint/2010/main" val="737692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MCMC</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4FDD09A-A7EA-F240-8C4A-3FAABB2D807F}" type="slidenum">
              <a:rPr lang="en-US" smtClean="0"/>
              <a:t>28</a:t>
            </a:fld>
            <a:endParaRPr lang="en-US" dirty="0"/>
          </a:p>
        </p:txBody>
      </p:sp>
    </p:spTree>
    <p:extLst>
      <p:ext uri="{BB962C8B-B14F-4D97-AF65-F5344CB8AC3E}">
        <p14:creationId xmlns:p14="http://schemas.microsoft.com/office/powerpoint/2010/main" val="316377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Laplace approximation</a:t>
            </a:r>
          </a:p>
          <a:p>
            <a:endParaRPr lang="en-US" dirty="0"/>
          </a:p>
          <a:p>
            <a:endParaRPr lang="en-US" dirty="0"/>
          </a:p>
        </p:txBody>
      </p:sp>
      <p:sp>
        <p:nvSpPr>
          <p:cNvPr id="4" name="Slide Number Placeholder 3"/>
          <p:cNvSpPr>
            <a:spLocks noGrp="1"/>
          </p:cNvSpPr>
          <p:nvPr>
            <p:ph type="sldNum" sz="quarter" idx="5"/>
          </p:nvPr>
        </p:nvSpPr>
        <p:spPr/>
        <p:txBody>
          <a:bodyPr/>
          <a:lstStyle/>
          <a:p>
            <a:fld id="{24FDD09A-A7EA-F240-8C4A-3FAABB2D807F}" type="slidenum">
              <a:rPr lang="en-US" smtClean="0"/>
              <a:t>29</a:t>
            </a:fld>
            <a:endParaRPr lang="en-US" dirty="0"/>
          </a:p>
        </p:txBody>
      </p:sp>
    </p:spTree>
    <p:extLst>
      <p:ext uri="{BB962C8B-B14F-4D97-AF65-F5344CB8AC3E}">
        <p14:creationId xmlns:p14="http://schemas.microsoft.com/office/powerpoint/2010/main" val="393308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Comparison between </a:t>
            </a:r>
            <a:r>
              <a:rPr lang="en-US" dirty="0" err="1"/>
              <a:t>pcn</a:t>
            </a:r>
            <a:r>
              <a:rPr lang="en-US" dirty="0"/>
              <a:t> </a:t>
            </a:r>
            <a:r>
              <a:rPr lang="en-US" dirty="0" err="1"/>
              <a:t>mcmc</a:t>
            </a:r>
            <a:r>
              <a:rPr lang="en-US" dirty="0"/>
              <a:t> and </a:t>
            </a:r>
            <a:r>
              <a:rPr lang="en-US" dirty="0" err="1"/>
              <a:t>laplace’s</a:t>
            </a:r>
            <a:r>
              <a:rPr lang="en-US" dirty="0"/>
              <a:t> approximation</a:t>
            </a:r>
          </a:p>
          <a:p>
            <a:endParaRPr lang="en-US" dirty="0"/>
          </a:p>
          <a:p>
            <a:endParaRPr lang="en-US" dirty="0"/>
          </a:p>
        </p:txBody>
      </p:sp>
      <p:sp>
        <p:nvSpPr>
          <p:cNvPr id="4" name="Slide Number Placeholder 3"/>
          <p:cNvSpPr>
            <a:spLocks noGrp="1"/>
          </p:cNvSpPr>
          <p:nvPr>
            <p:ph type="sldNum" sz="quarter" idx="5"/>
          </p:nvPr>
        </p:nvSpPr>
        <p:spPr/>
        <p:txBody>
          <a:bodyPr/>
          <a:lstStyle/>
          <a:p>
            <a:fld id="{24FDD09A-A7EA-F240-8C4A-3FAABB2D807F}" type="slidenum">
              <a:rPr lang="en-US" smtClean="0"/>
              <a:t>30</a:t>
            </a:fld>
            <a:endParaRPr lang="en-US" dirty="0"/>
          </a:p>
        </p:txBody>
      </p:sp>
    </p:spTree>
    <p:extLst>
      <p:ext uri="{BB962C8B-B14F-4D97-AF65-F5344CB8AC3E}">
        <p14:creationId xmlns:p14="http://schemas.microsoft.com/office/powerpoint/2010/main" val="1685793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Some more figures</a:t>
            </a:r>
          </a:p>
          <a:p>
            <a:endParaRPr lang="en-US" dirty="0"/>
          </a:p>
          <a:p>
            <a:endParaRPr lang="en-US" dirty="0"/>
          </a:p>
        </p:txBody>
      </p:sp>
      <p:sp>
        <p:nvSpPr>
          <p:cNvPr id="4" name="Slide Number Placeholder 3"/>
          <p:cNvSpPr>
            <a:spLocks noGrp="1"/>
          </p:cNvSpPr>
          <p:nvPr>
            <p:ph type="sldNum" sz="quarter" idx="5"/>
          </p:nvPr>
        </p:nvSpPr>
        <p:spPr/>
        <p:txBody>
          <a:bodyPr/>
          <a:lstStyle/>
          <a:p>
            <a:fld id="{24FDD09A-A7EA-F240-8C4A-3FAABB2D807F}" type="slidenum">
              <a:rPr lang="en-US" smtClean="0"/>
              <a:t>31</a:t>
            </a:fld>
            <a:endParaRPr lang="en-US" dirty="0"/>
          </a:p>
        </p:txBody>
      </p:sp>
    </p:spTree>
    <p:extLst>
      <p:ext uri="{BB962C8B-B14F-4D97-AF65-F5344CB8AC3E}">
        <p14:creationId xmlns:p14="http://schemas.microsoft.com/office/powerpoint/2010/main" val="37209597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Some more figures</a:t>
            </a:r>
          </a:p>
          <a:p>
            <a:endParaRPr lang="en-US" dirty="0"/>
          </a:p>
          <a:p>
            <a:endParaRPr lang="en-US" dirty="0"/>
          </a:p>
        </p:txBody>
      </p:sp>
      <p:sp>
        <p:nvSpPr>
          <p:cNvPr id="4" name="Slide Number Placeholder 3"/>
          <p:cNvSpPr>
            <a:spLocks noGrp="1"/>
          </p:cNvSpPr>
          <p:nvPr>
            <p:ph type="sldNum" sz="quarter" idx="5"/>
          </p:nvPr>
        </p:nvSpPr>
        <p:spPr/>
        <p:txBody>
          <a:bodyPr/>
          <a:lstStyle/>
          <a:p>
            <a:fld id="{24FDD09A-A7EA-F240-8C4A-3FAABB2D807F}" type="slidenum">
              <a:rPr lang="en-US" smtClean="0"/>
              <a:t>32</a:t>
            </a:fld>
            <a:endParaRPr lang="en-US" dirty="0"/>
          </a:p>
        </p:txBody>
      </p:sp>
    </p:spTree>
    <p:extLst>
      <p:ext uri="{BB962C8B-B14F-4D97-AF65-F5344CB8AC3E}">
        <p14:creationId xmlns:p14="http://schemas.microsoft.com/office/powerpoint/2010/main" val="40530929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Laplace approximation</a:t>
            </a:r>
          </a:p>
          <a:p>
            <a:endParaRPr lang="en-US" dirty="0"/>
          </a:p>
          <a:p>
            <a:endParaRPr lang="en-US" dirty="0"/>
          </a:p>
        </p:txBody>
      </p:sp>
      <p:sp>
        <p:nvSpPr>
          <p:cNvPr id="4" name="Slide Number Placeholder 3"/>
          <p:cNvSpPr>
            <a:spLocks noGrp="1"/>
          </p:cNvSpPr>
          <p:nvPr>
            <p:ph type="sldNum" sz="quarter" idx="5"/>
          </p:nvPr>
        </p:nvSpPr>
        <p:spPr/>
        <p:txBody>
          <a:bodyPr/>
          <a:lstStyle/>
          <a:p>
            <a:fld id="{24FDD09A-A7EA-F240-8C4A-3FAABB2D807F}" type="slidenum">
              <a:rPr lang="en-US" smtClean="0"/>
              <a:t>33</a:t>
            </a:fld>
            <a:endParaRPr lang="en-US" dirty="0"/>
          </a:p>
        </p:txBody>
      </p:sp>
    </p:spTree>
    <p:extLst>
      <p:ext uri="{BB962C8B-B14F-4D97-AF65-F5344CB8AC3E}">
        <p14:creationId xmlns:p14="http://schemas.microsoft.com/office/powerpoint/2010/main" val="1933819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first I’ll start with a brief introduction. Radioactive source imaging is an important task with many applications related to nuclear safety and security,  such as accident remediation, lost source search, and accident response. And many different radiation imagers with different concepts have been developed in the past, such as Compton imager or coded aperture. </a:t>
            </a:r>
          </a:p>
          <a:p>
            <a:endParaRPr lang="en-US" dirty="0"/>
          </a:p>
          <a:p>
            <a:r>
              <a:rPr lang="en-US" dirty="0"/>
              <a:t>On the other hand, what we have today is this enormous advance in computer vision technology, such as Simultaneous localization and mapping, using lidar and stereo camaras. </a:t>
            </a:r>
          </a:p>
        </p:txBody>
      </p:sp>
      <p:sp>
        <p:nvSpPr>
          <p:cNvPr id="4" name="Slide Number Placeholder 3"/>
          <p:cNvSpPr>
            <a:spLocks noGrp="1"/>
          </p:cNvSpPr>
          <p:nvPr>
            <p:ph type="sldNum" sz="quarter" idx="5"/>
          </p:nvPr>
        </p:nvSpPr>
        <p:spPr/>
        <p:txBody>
          <a:bodyPr/>
          <a:lstStyle/>
          <a:p>
            <a:fld id="{24FDD09A-A7EA-F240-8C4A-3FAABB2D807F}" type="slidenum">
              <a:rPr lang="en-US" smtClean="0"/>
              <a:t>4</a:t>
            </a:fld>
            <a:endParaRPr lang="en-US" dirty="0"/>
          </a:p>
        </p:txBody>
      </p:sp>
    </p:spTree>
    <p:extLst>
      <p:ext uri="{BB962C8B-B14F-4D97-AF65-F5344CB8AC3E}">
        <p14:creationId xmlns:p14="http://schemas.microsoft.com/office/powerpoint/2010/main" val="278616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Laplace approximation</a:t>
            </a:r>
          </a:p>
          <a:p>
            <a:endParaRPr lang="en-US" dirty="0"/>
          </a:p>
          <a:p>
            <a:endParaRPr lang="en-US" dirty="0"/>
          </a:p>
        </p:txBody>
      </p:sp>
      <p:sp>
        <p:nvSpPr>
          <p:cNvPr id="4" name="Slide Number Placeholder 3"/>
          <p:cNvSpPr>
            <a:spLocks noGrp="1"/>
          </p:cNvSpPr>
          <p:nvPr>
            <p:ph type="sldNum" sz="quarter" idx="5"/>
          </p:nvPr>
        </p:nvSpPr>
        <p:spPr/>
        <p:txBody>
          <a:bodyPr/>
          <a:lstStyle/>
          <a:p>
            <a:fld id="{24FDD09A-A7EA-F240-8C4A-3FAABB2D807F}" type="slidenum">
              <a:rPr lang="en-US" smtClean="0"/>
              <a:t>34</a:t>
            </a:fld>
            <a:endParaRPr lang="en-US" dirty="0"/>
          </a:p>
        </p:txBody>
      </p:sp>
    </p:spTree>
    <p:extLst>
      <p:ext uri="{BB962C8B-B14F-4D97-AF65-F5344CB8AC3E}">
        <p14:creationId xmlns:p14="http://schemas.microsoft.com/office/powerpoint/2010/main" val="245299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Laplace approximation</a:t>
            </a:r>
          </a:p>
          <a:p>
            <a:endParaRPr lang="en-US" dirty="0"/>
          </a:p>
          <a:p>
            <a:endParaRPr lang="en-US" dirty="0"/>
          </a:p>
        </p:txBody>
      </p:sp>
      <p:sp>
        <p:nvSpPr>
          <p:cNvPr id="4" name="Slide Number Placeholder 3"/>
          <p:cNvSpPr>
            <a:spLocks noGrp="1"/>
          </p:cNvSpPr>
          <p:nvPr>
            <p:ph type="sldNum" sz="quarter" idx="5"/>
          </p:nvPr>
        </p:nvSpPr>
        <p:spPr/>
        <p:txBody>
          <a:bodyPr/>
          <a:lstStyle/>
          <a:p>
            <a:fld id="{24FDD09A-A7EA-F240-8C4A-3FAABB2D807F}" type="slidenum">
              <a:rPr lang="en-US" smtClean="0"/>
              <a:t>35</a:t>
            </a:fld>
            <a:endParaRPr lang="en-US" dirty="0"/>
          </a:p>
        </p:txBody>
      </p:sp>
    </p:spTree>
    <p:extLst>
      <p:ext uri="{BB962C8B-B14F-4D97-AF65-F5344CB8AC3E}">
        <p14:creationId xmlns:p14="http://schemas.microsoft.com/office/powerpoint/2010/main" val="2369264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Laplace approximation</a:t>
            </a:r>
          </a:p>
          <a:p>
            <a:endParaRPr lang="en-US" dirty="0"/>
          </a:p>
          <a:p>
            <a:endParaRPr lang="en-US" dirty="0"/>
          </a:p>
        </p:txBody>
      </p:sp>
      <p:sp>
        <p:nvSpPr>
          <p:cNvPr id="4" name="Slide Number Placeholder 3"/>
          <p:cNvSpPr>
            <a:spLocks noGrp="1"/>
          </p:cNvSpPr>
          <p:nvPr>
            <p:ph type="sldNum" sz="quarter" idx="5"/>
          </p:nvPr>
        </p:nvSpPr>
        <p:spPr/>
        <p:txBody>
          <a:bodyPr/>
          <a:lstStyle/>
          <a:p>
            <a:fld id="{24FDD09A-A7EA-F240-8C4A-3FAABB2D807F}" type="slidenum">
              <a:rPr lang="en-US" smtClean="0"/>
              <a:t>36</a:t>
            </a:fld>
            <a:endParaRPr lang="en-US" dirty="0"/>
          </a:p>
        </p:txBody>
      </p:sp>
    </p:spTree>
    <p:extLst>
      <p:ext uri="{BB962C8B-B14F-4D97-AF65-F5344CB8AC3E}">
        <p14:creationId xmlns:p14="http://schemas.microsoft.com/office/powerpoint/2010/main" val="25541243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Laplace approximation</a:t>
            </a:r>
          </a:p>
          <a:p>
            <a:endParaRPr lang="en-US" dirty="0"/>
          </a:p>
          <a:p>
            <a:endParaRPr lang="en-US" dirty="0"/>
          </a:p>
        </p:txBody>
      </p:sp>
      <p:sp>
        <p:nvSpPr>
          <p:cNvPr id="4" name="Slide Number Placeholder 3"/>
          <p:cNvSpPr>
            <a:spLocks noGrp="1"/>
          </p:cNvSpPr>
          <p:nvPr>
            <p:ph type="sldNum" sz="quarter" idx="5"/>
          </p:nvPr>
        </p:nvSpPr>
        <p:spPr/>
        <p:txBody>
          <a:bodyPr/>
          <a:lstStyle/>
          <a:p>
            <a:fld id="{24FDD09A-A7EA-F240-8C4A-3FAABB2D807F}" type="slidenum">
              <a:rPr lang="en-US" smtClean="0"/>
              <a:t>37</a:t>
            </a:fld>
            <a:endParaRPr lang="en-US" dirty="0"/>
          </a:p>
        </p:txBody>
      </p:sp>
    </p:spTree>
    <p:extLst>
      <p:ext uri="{BB962C8B-B14F-4D97-AF65-F5344CB8AC3E}">
        <p14:creationId xmlns:p14="http://schemas.microsoft.com/office/powerpoint/2010/main" val="14560028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Laplace approximation</a:t>
            </a:r>
          </a:p>
          <a:p>
            <a:endParaRPr lang="en-US" dirty="0"/>
          </a:p>
          <a:p>
            <a:endParaRPr lang="en-US" dirty="0"/>
          </a:p>
        </p:txBody>
      </p:sp>
      <p:sp>
        <p:nvSpPr>
          <p:cNvPr id="4" name="Slide Number Placeholder 3"/>
          <p:cNvSpPr>
            <a:spLocks noGrp="1"/>
          </p:cNvSpPr>
          <p:nvPr>
            <p:ph type="sldNum" sz="quarter" idx="5"/>
          </p:nvPr>
        </p:nvSpPr>
        <p:spPr/>
        <p:txBody>
          <a:bodyPr/>
          <a:lstStyle/>
          <a:p>
            <a:fld id="{24FDD09A-A7EA-F240-8C4A-3FAABB2D807F}" type="slidenum">
              <a:rPr lang="en-US" smtClean="0"/>
              <a:t>38</a:t>
            </a:fld>
            <a:endParaRPr lang="en-US" dirty="0"/>
          </a:p>
        </p:txBody>
      </p:sp>
    </p:spTree>
    <p:extLst>
      <p:ext uri="{BB962C8B-B14F-4D97-AF65-F5344CB8AC3E}">
        <p14:creationId xmlns:p14="http://schemas.microsoft.com/office/powerpoint/2010/main" val="3043670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Laplace approximation</a:t>
            </a:r>
          </a:p>
          <a:p>
            <a:endParaRPr lang="en-US" dirty="0"/>
          </a:p>
          <a:p>
            <a:endParaRPr lang="en-US" dirty="0"/>
          </a:p>
        </p:txBody>
      </p:sp>
      <p:sp>
        <p:nvSpPr>
          <p:cNvPr id="4" name="Slide Number Placeholder 3"/>
          <p:cNvSpPr>
            <a:spLocks noGrp="1"/>
          </p:cNvSpPr>
          <p:nvPr>
            <p:ph type="sldNum" sz="quarter" idx="5"/>
          </p:nvPr>
        </p:nvSpPr>
        <p:spPr/>
        <p:txBody>
          <a:bodyPr/>
          <a:lstStyle/>
          <a:p>
            <a:fld id="{24FDD09A-A7EA-F240-8C4A-3FAABB2D807F}" type="slidenum">
              <a:rPr lang="en-US" smtClean="0"/>
              <a:t>40</a:t>
            </a:fld>
            <a:endParaRPr lang="en-US" dirty="0"/>
          </a:p>
        </p:txBody>
      </p:sp>
    </p:spTree>
    <p:extLst>
      <p:ext uri="{BB962C8B-B14F-4D97-AF65-F5344CB8AC3E}">
        <p14:creationId xmlns:p14="http://schemas.microsoft.com/office/powerpoint/2010/main" val="21607652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Caveat!</a:t>
            </a:r>
          </a:p>
          <a:p>
            <a:endParaRPr lang="en-US" dirty="0"/>
          </a:p>
          <a:p>
            <a:endParaRPr lang="en-US" dirty="0"/>
          </a:p>
        </p:txBody>
      </p:sp>
      <p:sp>
        <p:nvSpPr>
          <p:cNvPr id="4" name="Slide Number Placeholder 3"/>
          <p:cNvSpPr>
            <a:spLocks noGrp="1"/>
          </p:cNvSpPr>
          <p:nvPr>
            <p:ph type="sldNum" sz="quarter" idx="5"/>
          </p:nvPr>
        </p:nvSpPr>
        <p:spPr/>
        <p:txBody>
          <a:bodyPr/>
          <a:lstStyle/>
          <a:p>
            <a:fld id="{24FDD09A-A7EA-F240-8C4A-3FAABB2D807F}" type="slidenum">
              <a:rPr lang="en-US" smtClean="0"/>
              <a:t>41</a:t>
            </a:fld>
            <a:endParaRPr lang="en-US" dirty="0"/>
          </a:p>
        </p:txBody>
      </p:sp>
    </p:spTree>
    <p:extLst>
      <p:ext uri="{BB962C8B-B14F-4D97-AF65-F5344CB8AC3E}">
        <p14:creationId xmlns:p14="http://schemas.microsoft.com/office/powerpoint/2010/main" val="35841530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Caveat!</a:t>
            </a:r>
          </a:p>
          <a:p>
            <a:endParaRPr lang="en-US" dirty="0"/>
          </a:p>
          <a:p>
            <a:endParaRPr lang="en-US" dirty="0"/>
          </a:p>
        </p:txBody>
      </p:sp>
      <p:sp>
        <p:nvSpPr>
          <p:cNvPr id="4" name="Slide Number Placeholder 3"/>
          <p:cNvSpPr>
            <a:spLocks noGrp="1"/>
          </p:cNvSpPr>
          <p:nvPr>
            <p:ph type="sldNum" sz="quarter" idx="5"/>
          </p:nvPr>
        </p:nvSpPr>
        <p:spPr/>
        <p:txBody>
          <a:bodyPr/>
          <a:lstStyle/>
          <a:p>
            <a:fld id="{24FDD09A-A7EA-F240-8C4A-3FAABB2D807F}" type="slidenum">
              <a:rPr lang="en-US" smtClean="0"/>
              <a:t>42</a:t>
            </a:fld>
            <a:endParaRPr lang="en-US" dirty="0"/>
          </a:p>
        </p:txBody>
      </p:sp>
    </p:spTree>
    <p:extLst>
      <p:ext uri="{BB962C8B-B14F-4D97-AF65-F5344CB8AC3E}">
        <p14:creationId xmlns:p14="http://schemas.microsoft.com/office/powerpoint/2010/main" val="8896251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FDD09A-A7EA-F240-8C4A-3FAABB2D807F}" type="slidenum">
              <a:rPr lang="en-US" smtClean="0"/>
              <a:t>51</a:t>
            </a:fld>
            <a:endParaRPr lang="en-US" dirty="0"/>
          </a:p>
        </p:txBody>
      </p:sp>
    </p:spTree>
    <p:extLst>
      <p:ext uri="{BB962C8B-B14F-4D97-AF65-F5344CB8AC3E}">
        <p14:creationId xmlns:p14="http://schemas.microsoft.com/office/powerpoint/2010/main" val="32753348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FDD09A-A7EA-F240-8C4A-3FAABB2D807F}" type="slidenum">
              <a:rPr lang="en-US" smtClean="0"/>
              <a:t>52</a:t>
            </a:fld>
            <a:endParaRPr lang="en-US" dirty="0"/>
          </a:p>
        </p:txBody>
      </p:sp>
    </p:spTree>
    <p:extLst>
      <p:ext uri="{BB962C8B-B14F-4D97-AF65-F5344CB8AC3E}">
        <p14:creationId xmlns:p14="http://schemas.microsoft.com/office/powerpoint/2010/main" val="2916132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first I’ll start with a brief introduction. Radioactive source imaging is an important task with many applications related to nuclear safety and security,  such as accident remediation, lost source search, and accident response. And many different radiation imagers with different concepts have been developed in the past, such as Compton imager or coded aperture. </a:t>
            </a:r>
          </a:p>
          <a:p>
            <a:endParaRPr lang="en-US" dirty="0"/>
          </a:p>
          <a:p>
            <a:r>
              <a:rPr lang="en-US" dirty="0"/>
              <a:t>On the other hand, what we have today is this enormous advance in computer vision technology, such as Simultaneous localization and mapping, using lidar and stereo camaras. </a:t>
            </a:r>
          </a:p>
        </p:txBody>
      </p:sp>
      <p:sp>
        <p:nvSpPr>
          <p:cNvPr id="4" name="Slide Number Placeholder 3"/>
          <p:cNvSpPr>
            <a:spLocks noGrp="1"/>
          </p:cNvSpPr>
          <p:nvPr>
            <p:ph type="sldNum" sz="quarter" idx="5"/>
          </p:nvPr>
        </p:nvSpPr>
        <p:spPr/>
        <p:txBody>
          <a:bodyPr/>
          <a:lstStyle/>
          <a:p>
            <a:fld id="{24FDD09A-A7EA-F240-8C4A-3FAABB2D807F}" type="slidenum">
              <a:rPr lang="en-US" smtClean="0"/>
              <a:t>5</a:t>
            </a:fld>
            <a:endParaRPr lang="en-US" dirty="0"/>
          </a:p>
        </p:txBody>
      </p:sp>
    </p:spTree>
    <p:extLst>
      <p:ext uri="{BB962C8B-B14F-4D97-AF65-F5344CB8AC3E}">
        <p14:creationId xmlns:p14="http://schemas.microsoft.com/office/powerpoint/2010/main" val="6337353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FDD09A-A7EA-F240-8C4A-3FAABB2D807F}" type="slidenum">
              <a:rPr lang="en-US" smtClean="0"/>
              <a:t>53</a:t>
            </a:fld>
            <a:endParaRPr lang="en-US" dirty="0"/>
          </a:p>
        </p:txBody>
      </p:sp>
    </p:spTree>
    <p:extLst>
      <p:ext uri="{BB962C8B-B14F-4D97-AF65-F5344CB8AC3E}">
        <p14:creationId xmlns:p14="http://schemas.microsoft.com/office/powerpoint/2010/main" val="28260761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FDD09A-A7EA-F240-8C4A-3FAABB2D807F}" type="slidenum">
              <a:rPr lang="en-US" smtClean="0"/>
              <a:t>54</a:t>
            </a:fld>
            <a:endParaRPr lang="en-US" dirty="0"/>
          </a:p>
        </p:txBody>
      </p:sp>
    </p:spTree>
    <p:extLst>
      <p:ext uri="{BB962C8B-B14F-4D97-AF65-F5344CB8AC3E}">
        <p14:creationId xmlns:p14="http://schemas.microsoft.com/office/powerpoint/2010/main" val="32865830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FDD09A-A7EA-F240-8C4A-3FAABB2D807F}" type="slidenum">
              <a:rPr lang="en-US" smtClean="0"/>
              <a:t>55</a:t>
            </a:fld>
            <a:endParaRPr lang="en-US" dirty="0"/>
          </a:p>
        </p:txBody>
      </p:sp>
    </p:spTree>
    <p:extLst>
      <p:ext uri="{BB962C8B-B14F-4D97-AF65-F5344CB8AC3E}">
        <p14:creationId xmlns:p14="http://schemas.microsoft.com/office/powerpoint/2010/main" val="8664716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FDD09A-A7EA-F240-8C4A-3FAABB2D807F}" type="slidenum">
              <a:rPr lang="en-US" smtClean="0"/>
              <a:t>56</a:t>
            </a:fld>
            <a:endParaRPr lang="en-US" dirty="0"/>
          </a:p>
        </p:txBody>
      </p:sp>
    </p:spTree>
    <p:extLst>
      <p:ext uri="{BB962C8B-B14F-4D97-AF65-F5344CB8AC3E}">
        <p14:creationId xmlns:p14="http://schemas.microsoft.com/office/powerpoint/2010/main" val="23965953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FDD09A-A7EA-F240-8C4A-3FAABB2D807F}" type="slidenum">
              <a:rPr lang="en-US" smtClean="0"/>
              <a:t>59</a:t>
            </a:fld>
            <a:endParaRPr lang="en-US" dirty="0"/>
          </a:p>
        </p:txBody>
      </p:sp>
    </p:spTree>
    <p:extLst>
      <p:ext uri="{BB962C8B-B14F-4D97-AF65-F5344CB8AC3E}">
        <p14:creationId xmlns:p14="http://schemas.microsoft.com/office/powerpoint/2010/main" val="678771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first I’ll start with a brief introduction. Radioactive source imaging is an important task with many applications related to nuclear safety and security,  such as accident remediation, lost source search, and accident response. And many different radiation imagers with different concepts have been developed in the past, such as Compton imager or coded aperture. </a:t>
            </a:r>
          </a:p>
          <a:p>
            <a:endParaRPr lang="en-US" dirty="0"/>
          </a:p>
          <a:p>
            <a:r>
              <a:rPr lang="en-US" dirty="0"/>
              <a:t>On the other hand, what we have today is this enormous advance in computer vision technology, such as Simultaneous localization and mapping, using lidar and stereo camaras. </a:t>
            </a:r>
          </a:p>
        </p:txBody>
      </p:sp>
      <p:sp>
        <p:nvSpPr>
          <p:cNvPr id="4" name="Slide Number Placeholder 3"/>
          <p:cNvSpPr>
            <a:spLocks noGrp="1"/>
          </p:cNvSpPr>
          <p:nvPr>
            <p:ph type="sldNum" sz="quarter" idx="5"/>
          </p:nvPr>
        </p:nvSpPr>
        <p:spPr/>
        <p:txBody>
          <a:bodyPr/>
          <a:lstStyle/>
          <a:p>
            <a:fld id="{24FDD09A-A7EA-F240-8C4A-3FAABB2D807F}" type="slidenum">
              <a:rPr lang="en-US" smtClean="0"/>
              <a:t>6</a:t>
            </a:fld>
            <a:endParaRPr lang="en-US" dirty="0"/>
          </a:p>
        </p:txBody>
      </p:sp>
    </p:spTree>
    <p:extLst>
      <p:ext uri="{BB962C8B-B14F-4D97-AF65-F5344CB8AC3E}">
        <p14:creationId xmlns:p14="http://schemas.microsoft.com/office/powerpoint/2010/main" val="126038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 is a simulated example scenario. A point source of 10 microcurie is placed in the middle of the imaging space, and it is marked with red x. We assume a constant background of 50 cps, and the detector is moving around, and the moving path is drawn with arrows, starting from the bottom left corner. The integration time is 0.1 second per measurement, so each arrow represents 0.1 second of measurement.  And the arrows are colored differently, depending on the number of counts we get from the source in the middle. The variance in count rate is also shown in the figure bottom right. Here the x axis is the measurement number, and y axis is the number counts in each measurement. </a:t>
            </a:r>
          </a:p>
          <a:p>
            <a:endParaRPr lang="en-US" dirty="0"/>
          </a:p>
          <a:p>
            <a:r>
              <a:rPr lang="en-US" dirty="0"/>
              <a:t>And although here we are showing only 2-d image, the simulation was full 3d, so that the simulated space is 10x10x10m 3d space, and only the projection onto the </a:t>
            </a:r>
            <a:r>
              <a:rPr lang="en-US" dirty="0" err="1"/>
              <a:t>xy</a:t>
            </a:r>
            <a:r>
              <a:rPr lang="en-US" dirty="0"/>
              <a:t> plane is shown here. .</a:t>
            </a:r>
          </a:p>
          <a:p>
            <a:endParaRPr lang="en-US" dirty="0"/>
          </a:p>
          <a:p>
            <a:r>
              <a:rPr lang="en-US" dirty="0"/>
              <a:t>For image reconstruction, ML-EM algorithm is often a popular choice, so we can use MLEM algorithm on this data, </a:t>
            </a:r>
          </a:p>
        </p:txBody>
      </p:sp>
      <p:sp>
        <p:nvSpPr>
          <p:cNvPr id="4" name="Slide Number Placeholder 3"/>
          <p:cNvSpPr>
            <a:spLocks noGrp="1"/>
          </p:cNvSpPr>
          <p:nvPr>
            <p:ph type="sldNum" sz="quarter" idx="5"/>
          </p:nvPr>
        </p:nvSpPr>
        <p:spPr/>
        <p:txBody>
          <a:bodyPr/>
          <a:lstStyle/>
          <a:p>
            <a:fld id="{24FDD09A-A7EA-F240-8C4A-3FAABB2D807F}" type="slidenum">
              <a:rPr lang="en-US" smtClean="0"/>
              <a:t>7</a:t>
            </a:fld>
            <a:endParaRPr lang="en-US" dirty="0"/>
          </a:p>
        </p:txBody>
      </p:sp>
    </p:spTree>
    <p:extLst>
      <p:ext uri="{BB962C8B-B14F-4D97-AF65-F5344CB8AC3E}">
        <p14:creationId xmlns:p14="http://schemas.microsoft.com/office/powerpoint/2010/main" val="1639204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FDD09A-A7EA-F240-8C4A-3FAABB2D807F}" type="slidenum">
              <a:rPr lang="en-US" smtClean="0"/>
              <a:t>8</a:t>
            </a:fld>
            <a:endParaRPr lang="en-US" dirty="0"/>
          </a:p>
        </p:txBody>
      </p:sp>
    </p:spTree>
    <p:extLst>
      <p:ext uri="{BB962C8B-B14F-4D97-AF65-F5344CB8AC3E}">
        <p14:creationId xmlns:p14="http://schemas.microsoft.com/office/powerpoint/2010/main" val="3823871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FDD09A-A7EA-F240-8C4A-3FAABB2D807F}" type="slidenum">
              <a:rPr lang="en-US" smtClean="0"/>
              <a:t>9</a:t>
            </a:fld>
            <a:endParaRPr lang="en-US" dirty="0"/>
          </a:p>
        </p:txBody>
      </p:sp>
    </p:spTree>
    <p:extLst>
      <p:ext uri="{BB962C8B-B14F-4D97-AF65-F5344CB8AC3E}">
        <p14:creationId xmlns:p14="http://schemas.microsoft.com/office/powerpoint/2010/main" val="539888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I the reconstructed image we get after 200 iterations of MLEM algorithm. As you can see, the </a:t>
            </a:r>
            <a:r>
              <a:rPr lang="en-US" dirty="0" err="1"/>
              <a:t>mlem</a:t>
            </a:r>
            <a:r>
              <a:rPr lang="en-US" dirty="0"/>
              <a:t> algorithm completely fails to localize the source. And interestingly, the </a:t>
            </a:r>
            <a:r>
              <a:rPr lang="en-US" dirty="0" err="1"/>
              <a:t>mlem</a:t>
            </a:r>
            <a:r>
              <a:rPr lang="en-US" dirty="0"/>
              <a:t> reconstruction prefers images with high voxel values close to the moving path. Also, as you can see in the forward projection plotted in orange in the figure bottom right, there is some signs of the forward projection overfitting to the data. </a:t>
            </a:r>
          </a:p>
        </p:txBody>
      </p:sp>
      <p:sp>
        <p:nvSpPr>
          <p:cNvPr id="4" name="Slide Number Placeholder 3"/>
          <p:cNvSpPr>
            <a:spLocks noGrp="1"/>
          </p:cNvSpPr>
          <p:nvPr>
            <p:ph type="sldNum" sz="quarter" idx="5"/>
          </p:nvPr>
        </p:nvSpPr>
        <p:spPr/>
        <p:txBody>
          <a:bodyPr/>
          <a:lstStyle/>
          <a:p>
            <a:fld id="{24FDD09A-A7EA-F240-8C4A-3FAABB2D807F}" type="slidenum">
              <a:rPr lang="en-US" smtClean="0"/>
              <a:t>10</a:t>
            </a:fld>
            <a:endParaRPr lang="en-US" dirty="0"/>
          </a:p>
        </p:txBody>
      </p:sp>
    </p:spTree>
    <p:extLst>
      <p:ext uri="{BB962C8B-B14F-4D97-AF65-F5344CB8AC3E}">
        <p14:creationId xmlns:p14="http://schemas.microsoft.com/office/powerpoint/2010/main" val="3156169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Showing the Bayesian form of posterior</a:t>
            </a:r>
          </a:p>
          <a:p>
            <a:endParaRPr lang="en-US" dirty="0"/>
          </a:p>
          <a:p>
            <a:endParaRPr lang="en-US" dirty="0"/>
          </a:p>
        </p:txBody>
      </p:sp>
      <p:sp>
        <p:nvSpPr>
          <p:cNvPr id="4" name="Slide Number Placeholder 3"/>
          <p:cNvSpPr>
            <a:spLocks noGrp="1"/>
          </p:cNvSpPr>
          <p:nvPr>
            <p:ph type="sldNum" sz="quarter" idx="5"/>
          </p:nvPr>
        </p:nvSpPr>
        <p:spPr/>
        <p:txBody>
          <a:bodyPr/>
          <a:lstStyle/>
          <a:p>
            <a:fld id="{24FDD09A-A7EA-F240-8C4A-3FAABB2D807F}" type="slidenum">
              <a:rPr lang="en-US" smtClean="0"/>
              <a:t>23</a:t>
            </a:fld>
            <a:endParaRPr lang="en-US" dirty="0"/>
          </a:p>
        </p:txBody>
      </p:sp>
    </p:spTree>
    <p:extLst>
      <p:ext uri="{BB962C8B-B14F-4D97-AF65-F5344CB8AC3E}">
        <p14:creationId xmlns:p14="http://schemas.microsoft.com/office/powerpoint/2010/main" val="3792232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Color Backgrounds">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0309" y="3886201"/>
            <a:ext cx="10968907" cy="1092083"/>
          </a:xfrm>
        </p:spPr>
        <p:txBody>
          <a:bodyPr>
            <a:noAutofit/>
          </a:bodyPr>
          <a:lstStyle>
            <a:lvl1pPr marL="0" indent="0" algn="ctr">
              <a:buNone/>
              <a:defRPr b="0" i="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8" name="Group 7"/>
          <p:cNvGrpSpPr/>
          <p:nvPr userDrawn="1"/>
        </p:nvGrpSpPr>
        <p:grpSpPr>
          <a:xfrm>
            <a:off x="-201766" y="-141165"/>
            <a:ext cx="12586564" cy="7136527"/>
            <a:chOff x="-151325" y="-141165"/>
            <a:chExt cx="9439923" cy="7136527"/>
          </a:xfrm>
        </p:grpSpPr>
        <p:grpSp>
          <p:nvGrpSpPr>
            <p:cNvPr id="9" name="Group 8"/>
            <p:cNvGrpSpPr/>
            <p:nvPr userDrawn="1"/>
          </p:nvGrpSpPr>
          <p:grpSpPr>
            <a:xfrm>
              <a:off x="457731" y="6873247"/>
              <a:ext cx="8226688" cy="122115"/>
              <a:chOff x="457731" y="6582508"/>
              <a:chExt cx="8226688" cy="486507"/>
            </a:xfrm>
          </p:grpSpPr>
          <p:cxnSp>
            <p:nvCxnSpPr>
              <p:cNvPr id="118" name="Straight Connector 117"/>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0" name="Group 119"/>
              <p:cNvGrpSpPr/>
              <p:nvPr userDrawn="1"/>
            </p:nvGrpSpPr>
            <p:grpSpPr>
              <a:xfrm>
                <a:off x="7986158"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userDrawn="1"/>
            </p:nvGrpSpPr>
            <p:grpSpPr>
              <a:xfrm>
                <a:off x="7287901"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userDrawn="1"/>
            </p:nvGrpSpPr>
            <p:grpSpPr>
              <a:xfrm>
                <a:off x="6589644"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userDrawn="1"/>
            </p:nvGrpSpPr>
            <p:grpSpPr>
              <a:xfrm>
                <a:off x="5891387"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userDrawn="1"/>
            </p:nvGrpSpPr>
            <p:grpSpPr>
              <a:xfrm>
                <a:off x="5193130"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4494873"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3796616"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3098359"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2400102"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1701845" y="6582508"/>
                <a:ext cx="152400" cy="486507"/>
                <a:chOff x="7983415" y="6582508"/>
                <a:chExt cx="152400" cy="486507"/>
              </a:xfrm>
            </p:grpSpPr>
            <p:cxnSp>
              <p:nvCxnSpPr>
                <p:cNvPr id="133" name="Straight Connector 1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1003588" y="6582508"/>
                <a:ext cx="152400" cy="486507"/>
                <a:chOff x="7983415" y="6582508"/>
                <a:chExt cx="152400" cy="486507"/>
              </a:xfrm>
            </p:grpSpPr>
            <p:cxnSp>
              <p:nvCxnSpPr>
                <p:cNvPr id="131" name="Straight Connector 1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0" name="Group 9"/>
            <p:cNvGrpSpPr/>
            <p:nvPr userDrawn="1"/>
          </p:nvGrpSpPr>
          <p:grpSpPr>
            <a:xfrm>
              <a:off x="-151325" y="454007"/>
              <a:ext cx="122115" cy="5945205"/>
              <a:chOff x="-238875" y="454007"/>
              <a:chExt cx="122115" cy="5945205"/>
            </a:xfrm>
          </p:grpSpPr>
          <p:cxnSp>
            <p:nvCxnSpPr>
              <p:cNvPr id="83" name="Straight Connector 82"/>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4" name="Group 83"/>
              <p:cNvGrpSpPr/>
              <p:nvPr userDrawn="1"/>
            </p:nvGrpSpPr>
            <p:grpSpPr>
              <a:xfrm rot="5400000">
                <a:off x="-254017" y="5940709"/>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userDrawn="1"/>
            </p:nvGrpSpPr>
            <p:grpSpPr>
              <a:xfrm rot="5400000">
                <a:off x="-254017" y="5467067"/>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userDrawn="1"/>
            </p:nvGrpSpPr>
            <p:grpSpPr>
              <a:xfrm rot="5400000">
                <a:off x="-254017" y="4993425"/>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userDrawn="1"/>
            </p:nvGrpSpPr>
            <p:grpSpPr>
              <a:xfrm rot="5400000">
                <a:off x="-254017" y="4519783"/>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userDrawn="1"/>
            </p:nvGrpSpPr>
            <p:grpSpPr>
              <a:xfrm rot="5400000">
                <a:off x="-254017" y="4046141"/>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3572499"/>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3098857"/>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2625215"/>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2151573"/>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1677931"/>
                <a:ext cx="152400" cy="122115"/>
                <a:chOff x="7983415" y="6582508"/>
                <a:chExt cx="152400" cy="486507"/>
              </a:xfrm>
            </p:grpSpPr>
            <p:cxnSp>
              <p:nvCxnSpPr>
                <p:cNvPr id="98" name="Straight Connector 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997340"/>
                <a:ext cx="152400" cy="122115"/>
                <a:chOff x="7983415" y="6582508"/>
                <a:chExt cx="152400" cy="486507"/>
              </a:xfrm>
            </p:grpSpPr>
            <p:cxnSp>
              <p:nvCxnSpPr>
                <p:cNvPr id="96" name="Straight Connector 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5" name="Straight Connector 94"/>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userDrawn="1"/>
          </p:nvGrpSpPr>
          <p:grpSpPr>
            <a:xfrm>
              <a:off x="9166483" y="454007"/>
              <a:ext cx="122115" cy="5945205"/>
              <a:chOff x="-238875" y="454007"/>
              <a:chExt cx="122115" cy="5945205"/>
            </a:xfrm>
          </p:grpSpPr>
          <p:cxnSp>
            <p:nvCxnSpPr>
              <p:cNvPr id="48" name="Straight Connector 47"/>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9" name="Group 48"/>
              <p:cNvGrpSpPr/>
              <p:nvPr userDrawn="1"/>
            </p:nvGrpSpPr>
            <p:grpSpPr>
              <a:xfrm rot="5400000">
                <a:off x="-254017" y="5940709"/>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userDrawn="1"/>
            </p:nvGrpSpPr>
            <p:grpSpPr>
              <a:xfrm rot="5400000">
                <a:off x="-254017" y="5467067"/>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userDrawn="1"/>
            </p:nvGrpSpPr>
            <p:grpSpPr>
              <a:xfrm rot="5400000">
                <a:off x="-254017" y="4993425"/>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userDrawn="1"/>
            </p:nvGrpSpPr>
            <p:grpSpPr>
              <a:xfrm rot="5400000">
                <a:off x="-254017" y="4519783"/>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userDrawn="1"/>
            </p:nvGrpSpPr>
            <p:grpSpPr>
              <a:xfrm rot="5400000">
                <a:off x="-254017" y="4046141"/>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3572499"/>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3098857"/>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2625215"/>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2151573"/>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1677931"/>
                <a:ext cx="152400" cy="122115"/>
                <a:chOff x="7983415" y="6582508"/>
                <a:chExt cx="152400" cy="486507"/>
              </a:xfrm>
            </p:grpSpPr>
            <p:cxnSp>
              <p:nvCxnSpPr>
                <p:cNvPr id="63" name="Straight Connector 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997340"/>
                <a:ext cx="152400" cy="122115"/>
                <a:chOff x="7983415" y="6582508"/>
                <a:chExt cx="152400" cy="486507"/>
              </a:xfrm>
            </p:grpSpPr>
            <p:cxnSp>
              <p:nvCxnSpPr>
                <p:cNvPr id="61" name="Straight Connector 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0" name="Straight Connector 59"/>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userDrawn="1"/>
          </p:nvGrpSpPr>
          <p:grpSpPr>
            <a:xfrm>
              <a:off x="457731" y="-141165"/>
              <a:ext cx="8226688" cy="122115"/>
              <a:chOff x="457731" y="6582508"/>
              <a:chExt cx="8226688" cy="486507"/>
            </a:xfrm>
          </p:grpSpPr>
          <p:cxnSp>
            <p:nvCxnSpPr>
              <p:cNvPr id="13" name="Straight Connector 12"/>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5" name="Group 14"/>
              <p:cNvGrpSpPr/>
              <p:nvPr userDrawn="1"/>
            </p:nvGrpSpPr>
            <p:grpSpPr>
              <a:xfrm>
                <a:off x="7986158"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7287901"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userDrawn="1"/>
            </p:nvGrpSpPr>
            <p:grpSpPr>
              <a:xfrm>
                <a:off x="6589644"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5891387"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a:off x="5193130"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4494873"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3796616"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3098359"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2400102"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1701845" y="6582508"/>
                <a:ext cx="152400" cy="486507"/>
                <a:chOff x="7983415" y="6582508"/>
                <a:chExt cx="152400" cy="486507"/>
              </a:xfrm>
            </p:grpSpPr>
            <p:cxnSp>
              <p:nvCxnSpPr>
                <p:cNvPr id="28" name="Straight Connector 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1003588" y="6582508"/>
                <a:ext cx="152400" cy="486507"/>
                <a:chOff x="7983415" y="6582508"/>
                <a:chExt cx="152400" cy="486507"/>
              </a:xfrm>
            </p:grpSpPr>
            <p:cxnSp>
              <p:nvCxnSpPr>
                <p:cNvPr id="26" name="Straight Connector 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4" name="Text Placeholder 153"/>
          <p:cNvSpPr>
            <a:spLocks noGrp="1"/>
          </p:cNvSpPr>
          <p:nvPr>
            <p:ph type="body" sz="quarter" idx="13"/>
          </p:nvPr>
        </p:nvSpPr>
        <p:spPr>
          <a:xfrm>
            <a:off x="610309" y="5327650"/>
            <a:ext cx="10968907" cy="520700"/>
          </a:xfrm>
        </p:spPr>
        <p:txBody>
          <a:bodyPr>
            <a:noAutofit/>
          </a:bodyPr>
          <a:lstStyle>
            <a:lvl1pPr marL="0" indent="0" algn="ctr">
              <a:buNone/>
              <a:defRPr sz="1200" b="1" baseline="0">
                <a:solidFill>
                  <a:schemeClr val="bg1"/>
                </a:solidFill>
              </a:defRPr>
            </a:lvl1pPr>
          </a:lstStyle>
          <a:p>
            <a:pPr lvl="0"/>
            <a:r>
              <a:rPr lang="en-US"/>
              <a:t>Click to edit Master text styles</a:t>
            </a:r>
          </a:p>
        </p:txBody>
      </p:sp>
      <p:pic>
        <p:nvPicPr>
          <p:cNvPr id="153" name="Picture 152" descr="DOE_Office_Science_white.png">
            <a:extLst>
              <a:ext uri="{FF2B5EF4-FFF2-40B4-BE49-F238E27FC236}">
                <a16:creationId xmlns:a16="http://schemas.microsoft.com/office/drawing/2014/main" id="{4327B12B-9E2F-EA47-9B79-D54BD52AFA1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043692" y="406400"/>
            <a:ext cx="1769532" cy="588347"/>
          </a:xfrm>
          <a:prstGeom prst="rect">
            <a:avLst/>
          </a:prstGeom>
        </p:spPr>
      </p:pic>
      <p:pic>
        <p:nvPicPr>
          <p:cNvPr id="155" name="Picture 154" descr="A close up of a sign&#10;&#10;Description automatically generated">
            <a:extLst>
              <a:ext uri="{FF2B5EF4-FFF2-40B4-BE49-F238E27FC236}">
                <a16:creationId xmlns:a16="http://schemas.microsoft.com/office/drawing/2014/main" id="{9C7CFF29-BDD8-8C48-BBAA-96D01327FD64}"/>
              </a:ext>
            </a:extLst>
          </p:cNvPr>
          <p:cNvPicPr>
            <a:picLocks noChangeAspect="1"/>
          </p:cNvPicPr>
          <p:nvPr userDrawn="1"/>
        </p:nvPicPr>
        <p:blipFill>
          <a:blip r:embed="rId3"/>
          <a:stretch>
            <a:fillRect/>
          </a:stretch>
        </p:blipFill>
        <p:spPr>
          <a:xfrm>
            <a:off x="569360" y="406400"/>
            <a:ext cx="3200400" cy="817306"/>
          </a:xfrm>
          <a:prstGeom prst="rect">
            <a:avLst/>
          </a:prstGeom>
        </p:spPr>
      </p:pic>
      <p:sp>
        <p:nvSpPr>
          <p:cNvPr id="157" name="Slide Number Placeholder 5">
            <a:extLst>
              <a:ext uri="{FF2B5EF4-FFF2-40B4-BE49-F238E27FC236}">
                <a16:creationId xmlns:a16="http://schemas.microsoft.com/office/drawing/2014/main" id="{14DA2014-7887-BA4D-83B9-38292F42E8D7}"/>
              </a:ext>
            </a:extLst>
          </p:cNvPr>
          <p:cNvSpPr>
            <a:spLocks noGrp="1"/>
          </p:cNvSpPr>
          <p:nvPr>
            <p:ph type="sldNum" sz="quarter" idx="4"/>
          </p:nvPr>
        </p:nvSpPr>
        <p:spPr>
          <a:xfrm>
            <a:off x="10851411" y="6356349"/>
            <a:ext cx="708868" cy="365125"/>
          </a:xfrm>
          <a:prstGeom prst="rect">
            <a:avLst/>
          </a:prstGeom>
        </p:spPr>
        <p:txBody>
          <a:bodyPr vert="horz" lIns="91440" tIns="45720" rIns="91440" bIns="45720" rtlCol="0" anchor="ctr"/>
          <a:lstStyle>
            <a:lvl1pPr algn="r">
              <a:defRPr sz="1000" baseline="0">
                <a:solidFill>
                  <a:schemeClr val="tx1">
                    <a:tint val="75000"/>
                  </a:schemeClr>
                </a:solidFill>
                <a:latin typeface="Arial" panose="020B0604020202020204" pitchFamily="34" charset="0"/>
              </a:defRPr>
            </a:lvl1pPr>
          </a:lstStyle>
          <a:p>
            <a:fld id="{0EF2EA88-E9D4-0C4F-A5DF-5FE49FAF8E2F}" type="slidenum">
              <a:rPr lang="en-US" smtClean="0"/>
              <a:pPr/>
              <a:t>‹#›</a:t>
            </a:fld>
            <a:endParaRPr lang="en-US" dirty="0"/>
          </a:p>
        </p:txBody>
      </p:sp>
      <p:sp>
        <p:nvSpPr>
          <p:cNvPr id="2" name="Title 1">
            <a:extLst>
              <a:ext uri="{FF2B5EF4-FFF2-40B4-BE49-F238E27FC236}">
                <a16:creationId xmlns:a16="http://schemas.microsoft.com/office/drawing/2014/main" id="{B42229F5-E56E-3F9F-969D-95511DB5CC4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02876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2" y="1816102"/>
            <a:ext cx="3520837" cy="4261104"/>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1" name="Content Placeholder 2"/>
          <p:cNvSpPr>
            <a:spLocks noGrp="1"/>
          </p:cNvSpPr>
          <p:nvPr>
            <p:ph idx="11"/>
          </p:nvPr>
        </p:nvSpPr>
        <p:spPr>
          <a:xfrm>
            <a:off x="4329867" y="1816102"/>
            <a:ext cx="3520837" cy="4261866"/>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3" name="Content Placeholder 2"/>
          <p:cNvSpPr>
            <a:spLocks noGrp="1"/>
          </p:cNvSpPr>
          <p:nvPr>
            <p:ph idx="12"/>
          </p:nvPr>
        </p:nvSpPr>
        <p:spPr>
          <a:xfrm>
            <a:off x="8058383" y="1816102"/>
            <a:ext cx="3520837" cy="4261866"/>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76" name="Straight Connector 275"/>
          <p:cNvCxnSpPr/>
          <p:nvPr userDrawn="1"/>
        </p:nvCxnSpPr>
        <p:spPr>
          <a:xfrm>
            <a:off x="610308"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11579225"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10648211" y="6873248"/>
            <a:ext cx="203200" cy="122115"/>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9717201" y="6873248"/>
            <a:ext cx="203200" cy="122115"/>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8786192" y="6873248"/>
            <a:ext cx="203200" cy="122115"/>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7855183" y="6873248"/>
            <a:ext cx="203200" cy="122115"/>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6924173" y="6873248"/>
            <a:ext cx="203200" cy="122115"/>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5993164" y="6873248"/>
            <a:ext cx="203200" cy="122115"/>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062155" y="6873248"/>
            <a:ext cx="203200" cy="122115"/>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4131145" y="6873248"/>
            <a:ext cx="203200" cy="122115"/>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3200136" y="6873248"/>
            <a:ext cx="203200" cy="122115"/>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2269127" y="6873248"/>
            <a:ext cx="203200" cy="122115"/>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338117" y="6873248"/>
            <a:ext cx="203200" cy="122115"/>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20356"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196556" y="5920357"/>
            <a:ext cx="152400" cy="162820"/>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196556" y="5446715"/>
            <a:ext cx="152400" cy="162820"/>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196556" y="4973073"/>
            <a:ext cx="152400" cy="162820"/>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196556" y="4499431"/>
            <a:ext cx="152400" cy="162820"/>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196556" y="4025789"/>
            <a:ext cx="152400" cy="162820"/>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196556" y="3552147"/>
            <a:ext cx="152400" cy="162820"/>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196556" y="3078505"/>
            <a:ext cx="152400" cy="162820"/>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196556" y="2604863"/>
            <a:ext cx="152400" cy="162820"/>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196556" y="2131221"/>
            <a:ext cx="152400" cy="162820"/>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196556" y="1657579"/>
            <a:ext cx="152400" cy="162820"/>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196556" y="976988"/>
            <a:ext cx="152400" cy="162820"/>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20356"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rot="5400000">
            <a:off x="12303388"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12227188" y="5920357"/>
            <a:ext cx="152400" cy="162820"/>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12227188" y="5446715"/>
            <a:ext cx="152400" cy="162820"/>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12227188" y="4973073"/>
            <a:ext cx="152400" cy="162820"/>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12227188" y="4499431"/>
            <a:ext cx="152400" cy="162820"/>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12227188" y="4025789"/>
            <a:ext cx="152400" cy="162820"/>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12227188" y="3552147"/>
            <a:ext cx="152400" cy="162820"/>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12227188" y="3078505"/>
            <a:ext cx="152400" cy="162820"/>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12227188" y="2604863"/>
            <a:ext cx="152400" cy="162820"/>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12227188" y="2131221"/>
            <a:ext cx="152400" cy="162820"/>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12227188" y="1657579"/>
            <a:ext cx="152400" cy="162820"/>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12227188" y="976988"/>
            <a:ext cx="152400" cy="162820"/>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2303388"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userDrawn="1"/>
        </p:nvCxnSpPr>
        <p:spPr>
          <a:xfrm>
            <a:off x="610308"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11579225"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10648211" y="-141165"/>
            <a:ext cx="203200" cy="122115"/>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9717201" y="-141165"/>
            <a:ext cx="203200" cy="122115"/>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8786192" y="-141165"/>
            <a:ext cx="203200" cy="122115"/>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7855183" y="-141165"/>
            <a:ext cx="203200" cy="122115"/>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6924173" y="-141165"/>
            <a:ext cx="203200" cy="122115"/>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5993164" y="-141165"/>
            <a:ext cx="203200" cy="122115"/>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062155" y="-141165"/>
            <a:ext cx="203200" cy="122115"/>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4131145" y="-141165"/>
            <a:ext cx="203200" cy="122115"/>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3200136" y="-141165"/>
            <a:ext cx="203200" cy="122115"/>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2269127" y="-141165"/>
            <a:ext cx="203200" cy="122115"/>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338117" y="-141165"/>
            <a:ext cx="203200" cy="122115"/>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49" name="Title 1"/>
          <p:cNvSpPr>
            <a:spLocks noGrp="1"/>
          </p:cNvSpPr>
          <p:nvPr>
            <p:ph type="title"/>
          </p:nvPr>
        </p:nvSpPr>
        <p:spPr>
          <a:xfrm>
            <a:off x="573618" y="457200"/>
            <a:ext cx="10972799" cy="548640"/>
          </a:xfrm>
        </p:spPr>
        <p:txBody>
          <a:bodyPr anchor="t" anchorCtr="0"/>
          <a:lstStyle/>
          <a:p>
            <a:r>
              <a:rPr lang="en-US"/>
              <a:t>Click to edit Master title style</a:t>
            </a:r>
            <a:endParaRPr lang="en-US" dirty="0"/>
          </a:p>
        </p:txBody>
      </p:sp>
      <p:sp>
        <p:nvSpPr>
          <p:cNvPr id="150" name="Text Placeholder 8"/>
          <p:cNvSpPr>
            <a:spLocks noGrp="1"/>
          </p:cNvSpPr>
          <p:nvPr>
            <p:ph type="body" sz="quarter" idx="13"/>
          </p:nvPr>
        </p:nvSpPr>
        <p:spPr>
          <a:xfrm>
            <a:off x="576072" y="1055688"/>
            <a:ext cx="10972800" cy="457200"/>
          </a:xfrm>
        </p:spPr>
        <p:txBody>
          <a:bodyPr anchor="b" anchorCtr="0"/>
          <a:lstStyle>
            <a:lvl1pPr marL="0" indent="0">
              <a:buNone/>
              <a:defRPr sz="2000" i="0" baseline="0">
                <a:solidFill>
                  <a:schemeClr val="accent2"/>
                </a:solidFill>
              </a:defRPr>
            </a:lvl1pPr>
          </a:lstStyle>
          <a:p>
            <a:pPr lvl="0"/>
            <a:r>
              <a:rPr lang="en-US"/>
              <a:t>Click to edit Master text styles</a:t>
            </a:r>
          </a:p>
        </p:txBody>
      </p:sp>
      <p:sp>
        <p:nvSpPr>
          <p:cNvPr id="5" name="Slide Number Placeholder 4">
            <a:extLst>
              <a:ext uri="{FF2B5EF4-FFF2-40B4-BE49-F238E27FC236}">
                <a16:creationId xmlns:a16="http://schemas.microsoft.com/office/drawing/2014/main" id="{C705ACEE-C45C-DF42-B5FB-48F6EF283034}"/>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111676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2" y="1828800"/>
            <a:ext cx="2589828" cy="4261866"/>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6" name="Content Placeholder 2"/>
          <p:cNvSpPr>
            <a:spLocks noGrp="1"/>
          </p:cNvSpPr>
          <p:nvPr>
            <p:ph idx="11"/>
          </p:nvPr>
        </p:nvSpPr>
        <p:spPr>
          <a:xfrm>
            <a:off x="3381572" y="1828800"/>
            <a:ext cx="2589828" cy="4261866"/>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7" name="Content Placeholder 2"/>
          <p:cNvSpPr>
            <a:spLocks noGrp="1"/>
          </p:cNvSpPr>
          <p:nvPr>
            <p:ph idx="12"/>
          </p:nvPr>
        </p:nvSpPr>
        <p:spPr>
          <a:xfrm>
            <a:off x="6187072" y="1828800"/>
            <a:ext cx="2589828" cy="4261866"/>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8" name="Content Placeholder 2"/>
          <p:cNvSpPr>
            <a:spLocks noGrp="1"/>
          </p:cNvSpPr>
          <p:nvPr>
            <p:ph idx="13"/>
          </p:nvPr>
        </p:nvSpPr>
        <p:spPr>
          <a:xfrm>
            <a:off x="8992573" y="1828800"/>
            <a:ext cx="2589828" cy="4261866"/>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169" name="Group 168"/>
          <p:cNvGrpSpPr/>
          <p:nvPr userDrawn="1"/>
        </p:nvGrpSpPr>
        <p:grpSpPr>
          <a:xfrm>
            <a:off x="-201766" y="-141165"/>
            <a:ext cx="12586564" cy="7136527"/>
            <a:chOff x="-151325" y="-141165"/>
            <a:chExt cx="9439923" cy="7136527"/>
          </a:xfrm>
        </p:grpSpPr>
        <p:grpSp>
          <p:nvGrpSpPr>
            <p:cNvPr id="170" name="Group 169"/>
            <p:cNvGrpSpPr/>
            <p:nvPr userDrawn="1"/>
          </p:nvGrpSpPr>
          <p:grpSpPr>
            <a:xfrm>
              <a:off x="457731" y="6873247"/>
              <a:ext cx="8226688" cy="122115"/>
              <a:chOff x="457731" y="6582508"/>
              <a:chExt cx="8226688" cy="486507"/>
            </a:xfrm>
          </p:grpSpPr>
          <p:cxnSp>
            <p:nvCxnSpPr>
              <p:cNvPr id="279" name="Straight Connector 27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81" name="Group 280"/>
              <p:cNvGrpSpPr/>
              <p:nvPr userDrawn="1"/>
            </p:nvGrpSpPr>
            <p:grpSpPr>
              <a:xfrm>
                <a:off x="7986158" y="6582508"/>
                <a:ext cx="152400" cy="486507"/>
                <a:chOff x="7983415" y="6582508"/>
                <a:chExt cx="152400" cy="486507"/>
              </a:xfrm>
            </p:grpSpPr>
            <p:cxnSp>
              <p:nvCxnSpPr>
                <p:cNvPr id="312" name="Straight Connector 3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7287901" y="6582508"/>
                <a:ext cx="152400" cy="486507"/>
                <a:chOff x="7983415" y="6582508"/>
                <a:chExt cx="152400" cy="486507"/>
              </a:xfrm>
            </p:grpSpPr>
            <p:cxnSp>
              <p:nvCxnSpPr>
                <p:cNvPr id="310" name="Straight Connector 3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6589644" y="6582508"/>
                <a:ext cx="152400" cy="486507"/>
                <a:chOff x="7983415" y="6582508"/>
                <a:chExt cx="152400" cy="486507"/>
              </a:xfrm>
            </p:grpSpPr>
            <p:cxnSp>
              <p:nvCxnSpPr>
                <p:cNvPr id="308" name="Straight Connector 3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891387" y="6582508"/>
                <a:ext cx="152400" cy="486507"/>
                <a:chOff x="7983415" y="6582508"/>
                <a:chExt cx="152400" cy="486507"/>
              </a:xfrm>
            </p:grpSpPr>
            <p:cxnSp>
              <p:nvCxnSpPr>
                <p:cNvPr id="306" name="Straight Connector 3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5193130" y="6582508"/>
                <a:ext cx="152400" cy="486507"/>
                <a:chOff x="7983415" y="6582508"/>
                <a:chExt cx="152400" cy="486507"/>
              </a:xfrm>
            </p:grpSpPr>
            <p:cxnSp>
              <p:nvCxnSpPr>
                <p:cNvPr id="304" name="Straight Connector 3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4494873" y="6582508"/>
                <a:ext cx="152400" cy="486507"/>
                <a:chOff x="7983415" y="6582508"/>
                <a:chExt cx="152400" cy="486507"/>
              </a:xfrm>
            </p:grpSpPr>
            <p:cxnSp>
              <p:nvCxnSpPr>
                <p:cNvPr id="302" name="Straight Connector 3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3796616" y="6582508"/>
                <a:ext cx="152400" cy="486507"/>
                <a:chOff x="7983415" y="6582508"/>
                <a:chExt cx="152400" cy="486507"/>
              </a:xfrm>
            </p:grpSpPr>
            <p:cxnSp>
              <p:nvCxnSpPr>
                <p:cNvPr id="300" name="Straight Connector 2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3098359" y="6582508"/>
                <a:ext cx="152400" cy="486507"/>
                <a:chOff x="7983415" y="6582508"/>
                <a:chExt cx="152400" cy="486507"/>
              </a:xfrm>
            </p:grpSpPr>
            <p:cxnSp>
              <p:nvCxnSpPr>
                <p:cNvPr id="298" name="Straight Connector 2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9" name="Group 288"/>
              <p:cNvGrpSpPr/>
              <p:nvPr userDrawn="1"/>
            </p:nvGrpSpPr>
            <p:grpSpPr>
              <a:xfrm>
                <a:off x="2400102" y="6582508"/>
                <a:ext cx="152400" cy="486507"/>
                <a:chOff x="7983415" y="6582508"/>
                <a:chExt cx="152400" cy="486507"/>
              </a:xfrm>
            </p:grpSpPr>
            <p:cxnSp>
              <p:nvCxnSpPr>
                <p:cNvPr id="296" name="Straight Connector 2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0" name="Group 289"/>
              <p:cNvGrpSpPr/>
              <p:nvPr userDrawn="1"/>
            </p:nvGrpSpPr>
            <p:grpSpPr>
              <a:xfrm>
                <a:off x="1701845" y="6582508"/>
                <a:ext cx="152400" cy="486507"/>
                <a:chOff x="7983415" y="6582508"/>
                <a:chExt cx="152400" cy="486507"/>
              </a:xfrm>
            </p:grpSpPr>
            <p:cxnSp>
              <p:nvCxnSpPr>
                <p:cNvPr id="294" name="Straight Connector 2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1" name="Group 290"/>
              <p:cNvGrpSpPr/>
              <p:nvPr userDrawn="1"/>
            </p:nvGrpSpPr>
            <p:grpSpPr>
              <a:xfrm>
                <a:off x="1003588" y="6582508"/>
                <a:ext cx="152400" cy="486507"/>
                <a:chOff x="7983415" y="6582508"/>
                <a:chExt cx="152400" cy="486507"/>
              </a:xfrm>
            </p:grpSpPr>
            <p:cxnSp>
              <p:nvCxnSpPr>
                <p:cNvPr id="292" name="Straight Connector 2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71" name="Group 170"/>
            <p:cNvGrpSpPr/>
            <p:nvPr userDrawn="1"/>
          </p:nvGrpSpPr>
          <p:grpSpPr>
            <a:xfrm>
              <a:off x="-151325" y="454007"/>
              <a:ext cx="122115" cy="5945205"/>
              <a:chOff x="-238875" y="454007"/>
              <a:chExt cx="122115" cy="5945205"/>
            </a:xfrm>
          </p:grpSpPr>
          <p:cxnSp>
            <p:nvCxnSpPr>
              <p:cNvPr id="244" name="Straight Connector 24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5" name="Group 244"/>
              <p:cNvGrpSpPr/>
              <p:nvPr userDrawn="1"/>
            </p:nvGrpSpPr>
            <p:grpSpPr>
              <a:xfrm rot="5400000">
                <a:off x="-254017" y="5940709"/>
                <a:ext cx="152400" cy="122115"/>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254017" y="5467067"/>
                <a:ext cx="152400" cy="122115"/>
                <a:chOff x="7983415" y="6582508"/>
                <a:chExt cx="152400" cy="486507"/>
              </a:xfrm>
            </p:grpSpPr>
            <p:cxnSp>
              <p:nvCxnSpPr>
                <p:cNvPr id="275" name="Straight Connector 2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254017" y="4993425"/>
                <a:ext cx="152400" cy="122115"/>
                <a:chOff x="7983415" y="6582508"/>
                <a:chExt cx="152400" cy="486507"/>
              </a:xfrm>
            </p:grpSpPr>
            <p:cxnSp>
              <p:nvCxnSpPr>
                <p:cNvPr id="273" name="Straight Connector 2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254017" y="4519783"/>
                <a:ext cx="152400" cy="122115"/>
                <a:chOff x="7983415" y="6582508"/>
                <a:chExt cx="152400" cy="486507"/>
              </a:xfrm>
            </p:grpSpPr>
            <p:cxnSp>
              <p:nvCxnSpPr>
                <p:cNvPr id="271" name="Straight Connector 2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254017" y="4046141"/>
                <a:ext cx="152400" cy="122115"/>
                <a:chOff x="7983415" y="6582508"/>
                <a:chExt cx="152400" cy="486507"/>
              </a:xfrm>
            </p:grpSpPr>
            <p:cxnSp>
              <p:nvCxnSpPr>
                <p:cNvPr id="269" name="Straight Connector 2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254017" y="3572499"/>
                <a:ext cx="152400" cy="122115"/>
                <a:chOff x="7983415" y="6582508"/>
                <a:chExt cx="152400" cy="486507"/>
              </a:xfrm>
            </p:grpSpPr>
            <p:cxnSp>
              <p:nvCxnSpPr>
                <p:cNvPr id="267" name="Straight Connector 2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254017" y="3098857"/>
                <a:ext cx="152400" cy="122115"/>
                <a:chOff x="7983415" y="6582508"/>
                <a:chExt cx="152400" cy="486507"/>
              </a:xfrm>
            </p:grpSpPr>
            <p:cxnSp>
              <p:nvCxnSpPr>
                <p:cNvPr id="265" name="Straight Connector 2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254017" y="2625215"/>
                <a:ext cx="152400" cy="122115"/>
                <a:chOff x="7983415" y="6582508"/>
                <a:chExt cx="152400" cy="486507"/>
              </a:xfrm>
            </p:grpSpPr>
            <p:cxnSp>
              <p:nvCxnSpPr>
                <p:cNvPr id="263" name="Straight Connector 2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3" name="Group 252"/>
              <p:cNvGrpSpPr/>
              <p:nvPr userDrawn="1"/>
            </p:nvGrpSpPr>
            <p:grpSpPr>
              <a:xfrm rot="5400000">
                <a:off x="-254017" y="2151573"/>
                <a:ext cx="152400" cy="122115"/>
                <a:chOff x="7983415" y="6582508"/>
                <a:chExt cx="152400" cy="486507"/>
              </a:xfrm>
            </p:grpSpPr>
            <p:cxnSp>
              <p:nvCxnSpPr>
                <p:cNvPr id="261" name="Straight Connector 2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4" name="Group 253"/>
              <p:cNvGrpSpPr/>
              <p:nvPr userDrawn="1"/>
            </p:nvGrpSpPr>
            <p:grpSpPr>
              <a:xfrm rot="5400000">
                <a:off x="-254017" y="1677931"/>
                <a:ext cx="152400" cy="122115"/>
                <a:chOff x="7983415" y="6582508"/>
                <a:chExt cx="152400" cy="486507"/>
              </a:xfrm>
            </p:grpSpPr>
            <p:cxnSp>
              <p:nvCxnSpPr>
                <p:cNvPr id="259" name="Straight Connector 25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userDrawn="1"/>
            </p:nvGrpSpPr>
            <p:grpSpPr>
              <a:xfrm rot="5400000">
                <a:off x="-254017" y="997340"/>
                <a:ext cx="152400" cy="122115"/>
                <a:chOff x="7983415" y="6582508"/>
                <a:chExt cx="152400" cy="486507"/>
              </a:xfrm>
            </p:grpSpPr>
            <p:cxnSp>
              <p:nvCxnSpPr>
                <p:cNvPr id="257" name="Straight Connector 25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6" name="Straight Connector 25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2" name="Group 171"/>
            <p:cNvGrpSpPr/>
            <p:nvPr userDrawn="1"/>
          </p:nvGrpSpPr>
          <p:grpSpPr>
            <a:xfrm>
              <a:off x="9166483" y="454007"/>
              <a:ext cx="122115" cy="5945205"/>
              <a:chOff x="-238875" y="454007"/>
              <a:chExt cx="122115" cy="5945205"/>
            </a:xfrm>
          </p:grpSpPr>
          <p:cxnSp>
            <p:nvCxnSpPr>
              <p:cNvPr id="209" name="Straight Connector 20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10" name="Group 209"/>
              <p:cNvGrpSpPr/>
              <p:nvPr userDrawn="1"/>
            </p:nvGrpSpPr>
            <p:grpSpPr>
              <a:xfrm rot="5400000">
                <a:off x="-254017" y="5940709"/>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254017" y="5467067"/>
                <a:ext cx="152400" cy="122115"/>
                <a:chOff x="7983415" y="6582508"/>
                <a:chExt cx="152400" cy="486507"/>
              </a:xfrm>
            </p:grpSpPr>
            <p:cxnSp>
              <p:nvCxnSpPr>
                <p:cNvPr id="240" name="Straight Connector 2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254017" y="4993425"/>
                <a:ext cx="152400" cy="122115"/>
                <a:chOff x="7983415" y="6582508"/>
                <a:chExt cx="152400" cy="486507"/>
              </a:xfrm>
            </p:grpSpPr>
            <p:cxnSp>
              <p:nvCxnSpPr>
                <p:cNvPr id="238" name="Straight Connector 2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254017" y="4519783"/>
                <a:ext cx="152400" cy="122115"/>
                <a:chOff x="7983415" y="6582508"/>
                <a:chExt cx="152400" cy="486507"/>
              </a:xfrm>
            </p:grpSpPr>
            <p:cxnSp>
              <p:nvCxnSpPr>
                <p:cNvPr id="236" name="Straight Connector 2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254017" y="4046141"/>
                <a:ext cx="152400" cy="122115"/>
                <a:chOff x="7983415" y="6582508"/>
                <a:chExt cx="152400" cy="486507"/>
              </a:xfrm>
            </p:grpSpPr>
            <p:cxnSp>
              <p:nvCxnSpPr>
                <p:cNvPr id="234" name="Straight Connector 2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254017" y="3572499"/>
                <a:ext cx="152400" cy="122115"/>
                <a:chOff x="7983415" y="6582508"/>
                <a:chExt cx="152400" cy="486507"/>
              </a:xfrm>
            </p:grpSpPr>
            <p:cxnSp>
              <p:nvCxnSpPr>
                <p:cNvPr id="232" name="Straight Connector 2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254017" y="3098857"/>
                <a:ext cx="152400" cy="122115"/>
                <a:chOff x="7983415" y="6582508"/>
                <a:chExt cx="152400" cy="486507"/>
              </a:xfrm>
            </p:grpSpPr>
            <p:cxnSp>
              <p:nvCxnSpPr>
                <p:cNvPr id="230" name="Straight Connector 2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254017" y="2625215"/>
                <a:ext cx="152400" cy="122115"/>
                <a:chOff x="7983415" y="6582508"/>
                <a:chExt cx="152400" cy="486507"/>
              </a:xfrm>
            </p:grpSpPr>
            <p:cxnSp>
              <p:nvCxnSpPr>
                <p:cNvPr id="228" name="Straight Connector 2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8" name="Group 217"/>
              <p:cNvGrpSpPr/>
              <p:nvPr userDrawn="1"/>
            </p:nvGrpSpPr>
            <p:grpSpPr>
              <a:xfrm rot="5400000">
                <a:off x="-254017" y="2151573"/>
                <a:ext cx="152400" cy="122115"/>
                <a:chOff x="7983415" y="6582508"/>
                <a:chExt cx="152400" cy="486507"/>
              </a:xfrm>
            </p:grpSpPr>
            <p:cxnSp>
              <p:nvCxnSpPr>
                <p:cNvPr id="226" name="Straight Connector 2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9" name="Group 218"/>
              <p:cNvGrpSpPr/>
              <p:nvPr userDrawn="1"/>
            </p:nvGrpSpPr>
            <p:grpSpPr>
              <a:xfrm rot="5400000">
                <a:off x="-254017" y="1677931"/>
                <a:ext cx="152400" cy="122115"/>
                <a:chOff x="7983415" y="6582508"/>
                <a:chExt cx="152400" cy="486507"/>
              </a:xfrm>
            </p:grpSpPr>
            <p:cxnSp>
              <p:nvCxnSpPr>
                <p:cNvPr id="224" name="Straight Connector 22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0" name="Group 219"/>
              <p:cNvGrpSpPr/>
              <p:nvPr userDrawn="1"/>
            </p:nvGrpSpPr>
            <p:grpSpPr>
              <a:xfrm rot="5400000">
                <a:off x="-254017" y="997340"/>
                <a:ext cx="152400" cy="122115"/>
                <a:chOff x="7983415" y="6582508"/>
                <a:chExt cx="152400" cy="486507"/>
              </a:xfrm>
            </p:grpSpPr>
            <p:cxnSp>
              <p:nvCxnSpPr>
                <p:cNvPr id="222" name="Straight Connector 2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21" name="Straight Connector 22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3" name="Group 172"/>
            <p:cNvGrpSpPr/>
            <p:nvPr userDrawn="1"/>
          </p:nvGrpSpPr>
          <p:grpSpPr>
            <a:xfrm>
              <a:off x="457731" y="-141165"/>
              <a:ext cx="8226688" cy="122115"/>
              <a:chOff x="457731" y="6582508"/>
              <a:chExt cx="8226688" cy="486507"/>
            </a:xfrm>
          </p:grpSpPr>
          <p:cxnSp>
            <p:nvCxnSpPr>
              <p:cNvPr id="174" name="Straight Connector 17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6" name="Group 175"/>
              <p:cNvGrpSpPr/>
              <p:nvPr userDrawn="1"/>
            </p:nvGrpSpPr>
            <p:grpSpPr>
              <a:xfrm>
                <a:off x="7986158" y="6582508"/>
                <a:ext cx="152400" cy="486507"/>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7287901" y="6582508"/>
                <a:ext cx="152400" cy="486507"/>
                <a:chOff x="7983415" y="6582508"/>
                <a:chExt cx="152400" cy="486507"/>
              </a:xfrm>
            </p:grpSpPr>
            <p:cxnSp>
              <p:nvCxnSpPr>
                <p:cNvPr id="205" name="Straight Connector 2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6589644" y="6582508"/>
                <a:ext cx="152400" cy="486507"/>
                <a:chOff x="7983415" y="6582508"/>
                <a:chExt cx="152400" cy="486507"/>
              </a:xfrm>
            </p:grpSpPr>
            <p:cxnSp>
              <p:nvCxnSpPr>
                <p:cNvPr id="203" name="Straight Connector 2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891387" y="6582508"/>
                <a:ext cx="152400" cy="486507"/>
                <a:chOff x="7983415" y="6582508"/>
                <a:chExt cx="152400" cy="486507"/>
              </a:xfrm>
            </p:grpSpPr>
            <p:cxnSp>
              <p:nvCxnSpPr>
                <p:cNvPr id="201" name="Straight Connector 2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5193130" y="6582508"/>
                <a:ext cx="152400" cy="486507"/>
                <a:chOff x="7983415" y="6582508"/>
                <a:chExt cx="152400" cy="486507"/>
              </a:xfrm>
            </p:grpSpPr>
            <p:cxnSp>
              <p:nvCxnSpPr>
                <p:cNvPr id="199" name="Straight Connector 1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4494873" y="6582508"/>
                <a:ext cx="152400" cy="486507"/>
                <a:chOff x="7983415" y="6582508"/>
                <a:chExt cx="152400" cy="486507"/>
              </a:xfrm>
            </p:grpSpPr>
            <p:cxnSp>
              <p:nvCxnSpPr>
                <p:cNvPr id="197" name="Straight Connector 1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3796616" y="6582508"/>
                <a:ext cx="152400" cy="486507"/>
                <a:chOff x="7983415" y="6582508"/>
                <a:chExt cx="152400" cy="486507"/>
              </a:xfrm>
            </p:grpSpPr>
            <p:cxnSp>
              <p:nvCxnSpPr>
                <p:cNvPr id="195" name="Straight Connector 1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3098359" y="6582508"/>
                <a:ext cx="152400" cy="486507"/>
                <a:chOff x="7983415" y="6582508"/>
                <a:chExt cx="152400" cy="486507"/>
              </a:xfrm>
            </p:grpSpPr>
            <p:cxnSp>
              <p:nvCxnSpPr>
                <p:cNvPr id="193" name="Straight Connector 1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4" name="Group 183"/>
              <p:cNvGrpSpPr/>
              <p:nvPr userDrawn="1"/>
            </p:nvGrpSpPr>
            <p:grpSpPr>
              <a:xfrm>
                <a:off x="2400102" y="6582508"/>
                <a:ext cx="152400" cy="486507"/>
                <a:chOff x="7983415" y="6582508"/>
                <a:chExt cx="152400" cy="486507"/>
              </a:xfrm>
            </p:grpSpPr>
            <p:cxnSp>
              <p:nvCxnSpPr>
                <p:cNvPr id="191" name="Straight Connector 1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5" name="Group 184"/>
              <p:cNvGrpSpPr/>
              <p:nvPr userDrawn="1"/>
            </p:nvGrpSpPr>
            <p:grpSpPr>
              <a:xfrm>
                <a:off x="1701845" y="6582508"/>
                <a:ext cx="152400" cy="486507"/>
                <a:chOff x="7983415" y="6582508"/>
                <a:chExt cx="152400" cy="486507"/>
              </a:xfrm>
            </p:grpSpPr>
            <p:cxnSp>
              <p:nvCxnSpPr>
                <p:cNvPr id="189" name="Straight Connector 1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6" name="Group 185"/>
              <p:cNvGrpSpPr/>
              <p:nvPr userDrawn="1"/>
            </p:nvGrpSpPr>
            <p:grpSpPr>
              <a:xfrm>
                <a:off x="1003588" y="6582508"/>
                <a:ext cx="152400" cy="486507"/>
                <a:chOff x="7983415" y="6582508"/>
                <a:chExt cx="152400" cy="486507"/>
              </a:xfrm>
            </p:grpSpPr>
            <p:cxnSp>
              <p:nvCxnSpPr>
                <p:cNvPr id="187" name="Straight Connector 1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4" name="Title 1"/>
          <p:cNvSpPr>
            <a:spLocks noGrp="1"/>
          </p:cNvSpPr>
          <p:nvPr>
            <p:ph type="title"/>
          </p:nvPr>
        </p:nvSpPr>
        <p:spPr>
          <a:xfrm>
            <a:off x="573618" y="457200"/>
            <a:ext cx="10972799" cy="548640"/>
          </a:xfrm>
        </p:spPr>
        <p:txBody>
          <a:bodyPr anchor="t" anchorCtr="0"/>
          <a:lstStyle/>
          <a:p>
            <a:r>
              <a:rPr lang="en-US"/>
              <a:t>Click to edit Master title style</a:t>
            </a:r>
            <a:endParaRPr lang="en-US" dirty="0"/>
          </a:p>
        </p:txBody>
      </p:sp>
      <p:sp>
        <p:nvSpPr>
          <p:cNvPr id="156" name="Text Placeholder 8"/>
          <p:cNvSpPr>
            <a:spLocks noGrp="1"/>
          </p:cNvSpPr>
          <p:nvPr>
            <p:ph type="body" sz="quarter" idx="15"/>
          </p:nvPr>
        </p:nvSpPr>
        <p:spPr>
          <a:xfrm>
            <a:off x="576072" y="1055688"/>
            <a:ext cx="10972800" cy="457200"/>
          </a:xfrm>
        </p:spPr>
        <p:txBody>
          <a:bodyPr anchor="b" anchorCtr="0"/>
          <a:lstStyle>
            <a:lvl1pPr marL="0" indent="0">
              <a:buNone/>
              <a:defRPr sz="2000" i="0">
                <a:solidFill>
                  <a:schemeClr val="accent2"/>
                </a:solidFill>
              </a:defRPr>
            </a:lvl1pPr>
          </a:lstStyle>
          <a:p>
            <a:pPr lvl="0"/>
            <a:r>
              <a:rPr lang="en-US"/>
              <a:t>Click to edit Master text styles</a:t>
            </a:r>
          </a:p>
        </p:txBody>
      </p:sp>
      <p:sp>
        <p:nvSpPr>
          <p:cNvPr id="5" name="Slide Number Placeholder 4">
            <a:extLst>
              <a:ext uri="{FF2B5EF4-FFF2-40B4-BE49-F238E27FC236}">
                <a16:creationId xmlns:a16="http://schemas.microsoft.com/office/drawing/2014/main" id="{1C7D8143-091E-944B-8ACD-1F19D50F881A}"/>
              </a:ext>
            </a:extLst>
          </p:cNvPr>
          <p:cNvSpPr>
            <a:spLocks noGrp="1"/>
          </p:cNvSpPr>
          <p:nvPr>
            <p:ph type="sldNum" sz="quarter" idx="18"/>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3164536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2" y="1828800"/>
            <a:ext cx="2031223" cy="4261866"/>
          </a:xfrm>
        </p:spPr>
        <p:txBody>
          <a:bodyPr>
            <a:noAutofit/>
          </a:bodyPr>
          <a:lstStyle>
            <a:lvl1pPr marL="0" indent="0">
              <a:buFontTx/>
              <a:buNone/>
              <a:tabLst/>
              <a:defRPr sz="1400"/>
            </a:lvl1pPr>
            <a:lvl2pPr marL="225425" indent="0">
              <a:buFontTx/>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69" name="Content Placeholder 2"/>
          <p:cNvSpPr>
            <a:spLocks noGrp="1"/>
          </p:cNvSpPr>
          <p:nvPr>
            <p:ph idx="11"/>
          </p:nvPr>
        </p:nvSpPr>
        <p:spPr>
          <a:xfrm>
            <a:off x="2819055" y="1828800"/>
            <a:ext cx="2031223" cy="4261866"/>
          </a:xfrm>
        </p:spPr>
        <p:txBody>
          <a:bodyPr>
            <a:noAutofit/>
          </a:bodyPr>
          <a:lstStyle>
            <a:lvl1pPr marL="0" indent="0">
              <a:buFontTx/>
              <a:buNone/>
              <a:defRPr sz="1400"/>
            </a:lvl1pPr>
            <a:lvl2pPr marL="225425" indent="0">
              <a:buFontTx/>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71" name="Content Placeholder 2"/>
          <p:cNvSpPr>
            <a:spLocks noGrp="1"/>
          </p:cNvSpPr>
          <p:nvPr>
            <p:ph idx="12"/>
          </p:nvPr>
        </p:nvSpPr>
        <p:spPr>
          <a:xfrm>
            <a:off x="5062038" y="1828800"/>
            <a:ext cx="2031223" cy="4261866"/>
          </a:xfrm>
        </p:spPr>
        <p:txBody>
          <a:bodyPr>
            <a:noAutofit/>
          </a:bodyPr>
          <a:lstStyle>
            <a:lvl1pPr marL="0" indent="0">
              <a:buFontTx/>
              <a:buNone/>
              <a:defRPr sz="1400"/>
            </a:lvl1pPr>
            <a:lvl2pPr marL="225425" indent="0">
              <a:buFontTx/>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72" name="Content Placeholder 2"/>
          <p:cNvSpPr>
            <a:spLocks noGrp="1"/>
          </p:cNvSpPr>
          <p:nvPr>
            <p:ph idx="13"/>
          </p:nvPr>
        </p:nvSpPr>
        <p:spPr>
          <a:xfrm>
            <a:off x="7305021" y="1828800"/>
            <a:ext cx="2031223" cy="4261866"/>
          </a:xfrm>
        </p:spPr>
        <p:txBody>
          <a:bodyPr>
            <a:noAutofit/>
          </a:bodyPr>
          <a:lstStyle>
            <a:lvl1pPr marL="0" indent="0">
              <a:buFontTx/>
              <a:buNone/>
              <a:defRPr sz="1400"/>
            </a:lvl1pPr>
            <a:lvl2pPr marL="225425" indent="0">
              <a:buFontTx/>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73" name="Content Placeholder 2"/>
          <p:cNvSpPr>
            <a:spLocks noGrp="1"/>
          </p:cNvSpPr>
          <p:nvPr>
            <p:ph idx="14"/>
          </p:nvPr>
        </p:nvSpPr>
        <p:spPr>
          <a:xfrm>
            <a:off x="9548003" y="1828800"/>
            <a:ext cx="2031223" cy="4261866"/>
          </a:xfrm>
        </p:spPr>
        <p:txBody>
          <a:bodyPr>
            <a:noAutofit/>
          </a:bodyPr>
          <a:lstStyle>
            <a:lvl1pPr marL="0" indent="0">
              <a:buFontTx/>
              <a:buNone/>
              <a:defRPr sz="1400"/>
            </a:lvl1pPr>
            <a:lvl2pPr marL="225425" indent="0">
              <a:buFontTx/>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grpSp>
        <p:nvGrpSpPr>
          <p:cNvPr id="179" name="Group 178"/>
          <p:cNvGrpSpPr/>
          <p:nvPr userDrawn="1"/>
        </p:nvGrpSpPr>
        <p:grpSpPr>
          <a:xfrm>
            <a:off x="-201766" y="-141165"/>
            <a:ext cx="12586564" cy="7136527"/>
            <a:chOff x="-151325" y="-141165"/>
            <a:chExt cx="9439923" cy="7136527"/>
          </a:xfrm>
        </p:grpSpPr>
        <p:grpSp>
          <p:nvGrpSpPr>
            <p:cNvPr id="180" name="Group 179"/>
            <p:cNvGrpSpPr/>
            <p:nvPr userDrawn="1"/>
          </p:nvGrpSpPr>
          <p:grpSpPr>
            <a:xfrm>
              <a:off x="457731" y="6873247"/>
              <a:ext cx="8226688" cy="122115"/>
              <a:chOff x="457731" y="6582508"/>
              <a:chExt cx="8226688" cy="486507"/>
            </a:xfrm>
          </p:grpSpPr>
          <p:cxnSp>
            <p:nvCxnSpPr>
              <p:cNvPr id="289" name="Straight Connector 28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91" name="Group 290"/>
              <p:cNvGrpSpPr/>
              <p:nvPr userDrawn="1"/>
            </p:nvGrpSpPr>
            <p:grpSpPr>
              <a:xfrm>
                <a:off x="7986158" y="6582508"/>
                <a:ext cx="152400" cy="486507"/>
                <a:chOff x="7983415" y="6582508"/>
                <a:chExt cx="152400" cy="486507"/>
              </a:xfrm>
            </p:grpSpPr>
            <p:cxnSp>
              <p:nvCxnSpPr>
                <p:cNvPr id="322" name="Straight Connector 3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2" name="Group 291"/>
              <p:cNvGrpSpPr/>
              <p:nvPr userDrawn="1"/>
            </p:nvGrpSpPr>
            <p:grpSpPr>
              <a:xfrm>
                <a:off x="7287901" y="6582508"/>
                <a:ext cx="152400" cy="486507"/>
                <a:chOff x="7983415" y="6582508"/>
                <a:chExt cx="152400" cy="486507"/>
              </a:xfrm>
            </p:grpSpPr>
            <p:cxnSp>
              <p:nvCxnSpPr>
                <p:cNvPr id="320" name="Straight Connector 3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3" name="Group 292"/>
              <p:cNvGrpSpPr/>
              <p:nvPr userDrawn="1"/>
            </p:nvGrpSpPr>
            <p:grpSpPr>
              <a:xfrm>
                <a:off x="6589644" y="6582508"/>
                <a:ext cx="152400" cy="486507"/>
                <a:chOff x="7983415" y="6582508"/>
                <a:chExt cx="152400" cy="486507"/>
              </a:xfrm>
            </p:grpSpPr>
            <p:cxnSp>
              <p:nvCxnSpPr>
                <p:cNvPr id="318" name="Straight Connector 3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4" name="Group 293"/>
              <p:cNvGrpSpPr/>
              <p:nvPr userDrawn="1"/>
            </p:nvGrpSpPr>
            <p:grpSpPr>
              <a:xfrm>
                <a:off x="5891387" y="6582508"/>
                <a:ext cx="152400" cy="486507"/>
                <a:chOff x="7983415" y="6582508"/>
                <a:chExt cx="152400" cy="486507"/>
              </a:xfrm>
            </p:grpSpPr>
            <p:cxnSp>
              <p:nvCxnSpPr>
                <p:cNvPr id="316" name="Straight Connector 3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5" name="Group 294"/>
              <p:cNvGrpSpPr/>
              <p:nvPr userDrawn="1"/>
            </p:nvGrpSpPr>
            <p:grpSpPr>
              <a:xfrm>
                <a:off x="5193130" y="6582508"/>
                <a:ext cx="152400" cy="486507"/>
                <a:chOff x="7983415" y="6582508"/>
                <a:chExt cx="152400" cy="486507"/>
              </a:xfrm>
            </p:grpSpPr>
            <p:cxnSp>
              <p:nvCxnSpPr>
                <p:cNvPr id="314" name="Straight Connector 3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6" name="Group 295"/>
              <p:cNvGrpSpPr/>
              <p:nvPr userDrawn="1"/>
            </p:nvGrpSpPr>
            <p:grpSpPr>
              <a:xfrm>
                <a:off x="4494873" y="6582508"/>
                <a:ext cx="152400" cy="486507"/>
                <a:chOff x="7983415" y="6582508"/>
                <a:chExt cx="152400" cy="486507"/>
              </a:xfrm>
            </p:grpSpPr>
            <p:cxnSp>
              <p:nvCxnSpPr>
                <p:cNvPr id="312" name="Straight Connector 3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7" name="Group 296"/>
              <p:cNvGrpSpPr/>
              <p:nvPr userDrawn="1"/>
            </p:nvGrpSpPr>
            <p:grpSpPr>
              <a:xfrm>
                <a:off x="3796616" y="6582508"/>
                <a:ext cx="152400" cy="486507"/>
                <a:chOff x="7983415" y="6582508"/>
                <a:chExt cx="152400" cy="486507"/>
              </a:xfrm>
            </p:grpSpPr>
            <p:cxnSp>
              <p:nvCxnSpPr>
                <p:cNvPr id="310" name="Straight Connector 3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8" name="Group 297"/>
              <p:cNvGrpSpPr/>
              <p:nvPr userDrawn="1"/>
            </p:nvGrpSpPr>
            <p:grpSpPr>
              <a:xfrm>
                <a:off x="3098359" y="6582508"/>
                <a:ext cx="152400" cy="486507"/>
                <a:chOff x="7983415" y="6582508"/>
                <a:chExt cx="152400" cy="486507"/>
              </a:xfrm>
            </p:grpSpPr>
            <p:cxnSp>
              <p:nvCxnSpPr>
                <p:cNvPr id="308" name="Straight Connector 3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9" name="Group 298"/>
              <p:cNvGrpSpPr/>
              <p:nvPr userDrawn="1"/>
            </p:nvGrpSpPr>
            <p:grpSpPr>
              <a:xfrm>
                <a:off x="2400102" y="6582508"/>
                <a:ext cx="152400" cy="486507"/>
                <a:chOff x="7983415" y="6582508"/>
                <a:chExt cx="152400" cy="486507"/>
              </a:xfrm>
            </p:grpSpPr>
            <p:cxnSp>
              <p:nvCxnSpPr>
                <p:cNvPr id="306" name="Straight Connector 3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00" name="Group 299"/>
              <p:cNvGrpSpPr/>
              <p:nvPr userDrawn="1"/>
            </p:nvGrpSpPr>
            <p:grpSpPr>
              <a:xfrm>
                <a:off x="1701845" y="6582508"/>
                <a:ext cx="152400" cy="486507"/>
                <a:chOff x="7983415" y="6582508"/>
                <a:chExt cx="152400" cy="486507"/>
              </a:xfrm>
            </p:grpSpPr>
            <p:cxnSp>
              <p:nvCxnSpPr>
                <p:cNvPr id="304" name="Straight Connector 3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01" name="Group 300"/>
              <p:cNvGrpSpPr/>
              <p:nvPr userDrawn="1"/>
            </p:nvGrpSpPr>
            <p:grpSpPr>
              <a:xfrm>
                <a:off x="1003588" y="6582508"/>
                <a:ext cx="152400" cy="486507"/>
                <a:chOff x="7983415" y="6582508"/>
                <a:chExt cx="152400" cy="486507"/>
              </a:xfrm>
            </p:grpSpPr>
            <p:cxnSp>
              <p:nvCxnSpPr>
                <p:cNvPr id="302" name="Straight Connector 3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81" name="Group 180"/>
            <p:cNvGrpSpPr/>
            <p:nvPr userDrawn="1"/>
          </p:nvGrpSpPr>
          <p:grpSpPr>
            <a:xfrm>
              <a:off x="-151325" y="454007"/>
              <a:ext cx="122115" cy="5945205"/>
              <a:chOff x="-238875" y="454007"/>
              <a:chExt cx="122115" cy="5945205"/>
            </a:xfrm>
          </p:grpSpPr>
          <p:cxnSp>
            <p:nvCxnSpPr>
              <p:cNvPr id="254" name="Straight Connector 25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55" name="Group 254"/>
              <p:cNvGrpSpPr/>
              <p:nvPr userDrawn="1"/>
            </p:nvGrpSpPr>
            <p:grpSpPr>
              <a:xfrm rot="5400000">
                <a:off x="-254017" y="5940709"/>
                <a:ext cx="152400" cy="122115"/>
                <a:chOff x="7983415" y="6582508"/>
                <a:chExt cx="152400" cy="486507"/>
              </a:xfrm>
            </p:grpSpPr>
            <p:cxnSp>
              <p:nvCxnSpPr>
                <p:cNvPr id="287" name="Straight Connector 2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6" name="Group 255"/>
              <p:cNvGrpSpPr/>
              <p:nvPr userDrawn="1"/>
            </p:nvGrpSpPr>
            <p:grpSpPr>
              <a:xfrm rot="5400000">
                <a:off x="-254017" y="5467067"/>
                <a:ext cx="152400" cy="122115"/>
                <a:chOff x="7983415" y="6582508"/>
                <a:chExt cx="152400" cy="486507"/>
              </a:xfrm>
            </p:grpSpPr>
            <p:cxnSp>
              <p:nvCxnSpPr>
                <p:cNvPr id="285" name="Straight Connector 2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7" name="Group 256"/>
              <p:cNvGrpSpPr/>
              <p:nvPr userDrawn="1"/>
            </p:nvGrpSpPr>
            <p:grpSpPr>
              <a:xfrm rot="5400000">
                <a:off x="-254017" y="4993425"/>
                <a:ext cx="152400" cy="122115"/>
                <a:chOff x="7983415" y="6582508"/>
                <a:chExt cx="152400" cy="486507"/>
              </a:xfrm>
            </p:grpSpPr>
            <p:cxnSp>
              <p:nvCxnSpPr>
                <p:cNvPr id="283" name="Straight Connector 2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8" name="Group 257"/>
              <p:cNvGrpSpPr/>
              <p:nvPr userDrawn="1"/>
            </p:nvGrpSpPr>
            <p:grpSpPr>
              <a:xfrm rot="5400000">
                <a:off x="-254017" y="4519783"/>
                <a:ext cx="152400" cy="122115"/>
                <a:chOff x="7983415" y="6582508"/>
                <a:chExt cx="152400" cy="486507"/>
              </a:xfrm>
            </p:grpSpPr>
            <p:cxnSp>
              <p:nvCxnSpPr>
                <p:cNvPr id="281" name="Straight Connector 2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9" name="Group 258"/>
              <p:cNvGrpSpPr/>
              <p:nvPr userDrawn="1"/>
            </p:nvGrpSpPr>
            <p:grpSpPr>
              <a:xfrm rot="5400000">
                <a:off x="-254017" y="4046141"/>
                <a:ext cx="152400" cy="122115"/>
                <a:chOff x="7983415" y="6582508"/>
                <a:chExt cx="152400" cy="486507"/>
              </a:xfrm>
            </p:grpSpPr>
            <p:cxnSp>
              <p:nvCxnSpPr>
                <p:cNvPr id="279" name="Straight Connector 2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0" name="Group 259"/>
              <p:cNvGrpSpPr/>
              <p:nvPr userDrawn="1"/>
            </p:nvGrpSpPr>
            <p:grpSpPr>
              <a:xfrm rot="5400000">
                <a:off x="-254017" y="3572499"/>
                <a:ext cx="152400" cy="122115"/>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1" name="Group 260"/>
              <p:cNvGrpSpPr/>
              <p:nvPr userDrawn="1"/>
            </p:nvGrpSpPr>
            <p:grpSpPr>
              <a:xfrm rot="5400000">
                <a:off x="-254017" y="3098857"/>
                <a:ext cx="152400" cy="122115"/>
                <a:chOff x="7983415" y="6582508"/>
                <a:chExt cx="152400" cy="486507"/>
              </a:xfrm>
            </p:grpSpPr>
            <p:cxnSp>
              <p:nvCxnSpPr>
                <p:cNvPr id="275" name="Straight Connector 2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2" name="Group 261"/>
              <p:cNvGrpSpPr/>
              <p:nvPr userDrawn="1"/>
            </p:nvGrpSpPr>
            <p:grpSpPr>
              <a:xfrm rot="5400000">
                <a:off x="-254017" y="2625215"/>
                <a:ext cx="152400" cy="122115"/>
                <a:chOff x="7983415" y="6582508"/>
                <a:chExt cx="152400" cy="486507"/>
              </a:xfrm>
            </p:grpSpPr>
            <p:cxnSp>
              <p:nvCxnSpPr>
                <p:cNvPr id="273" name="Straight Connector 2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3" name="Group 262"/>
              <p:cNvGrpSpPr/>
              <p:nvPr userDrawn="1"/>
            </p:nvGrpSpPr>
            <p:grpSpPr>
              <a:xfrm rot="5400000">
                <a:off x="-254017" y="2151573"/>
                <a:ext cx="152400" cy="122115"/>
                <a:chOff x="7983415" y="6582508"/>
                <a:chExt cx="152400" cy="486507"/>
              </a:xfrm>
            </p:grpSpPr>
            <p:cxnSp>
              <p:nvCxnSpPr>
                <p:cNvPr id="271" name="Straight Connector 2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4" name="Group 263"/>
              <p:cNvGrpSpPr/>
              <p:nvPr userDrawn="1"/>
            </p:nvGrpSpPr>
            <p:grpSpPr>
              <a:xfrm rot="5400000">
                <a:off x="-254017" y="1677931"/>
                <a:ext cx="152400" cy="122115"/>
                <a:chOff x="7983415" y="6582508"/>
                <a:chExt cx="152400" cy="486507"/>
              </a:xfrm>
            </p:grpSpPr>
            <p:cxnSp>
              <p:nvCxnSpPr>
                <p:cNvPr id="269" name="Straight Connector 2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5" name="Group 264"/>
              <p:cNvGrpSpPr/>
              <p:nvPr userDrawn="1"/>
            </p:nvGrpSpPr>
            <p:grpSpPr>
              <a:xfrm rot="5400000">
                <a:off x="-254017" y="997340"/>
                <a:ext cx="152400" cy="122115"/>
                <a:chOff x="7983415" y="6582508"/>
                <a:chExt cx="152400" cy="486507"/>
              </a:xfrm>
            </p:grpSpPr>
            <p:cxnSp>
              <p:nvCxnSpPr>
                <p:cNvPr id="267" name="Straight Connector 2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66" name="Straight Connector 26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9166483" y="454007"/>
              <a:ext cx="122115" cy="5945205"/>
              <a:chOff x="-238875" y="454007"/>
              <a:chExt cx="122115" cy="5945205"/>
            </a:xfrm>
          </p:grpSpPr>
          <p:cxnSp>
            <p:nvCxnSpPr>
              <p:cNvPr id="219" name="Straight Connector 21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20" name="Group 219"/>
              <p:cNvGrpSpPr/>
              <p:nvPr userDrawn="1"/>
            </p:nvGrpSpPr>
            <p:grpSpPr>
              <a:xfrm rot="5400000">
                <a:off x="-254017" y="5940709"/>
                <a:ext cx="152400" cy="122115"/>
                <a:chOff x="7983415" y="6582508"/>
                <a:chExt cx="152400" cy="486507"/>
              </a:xfrm>
            </p:grpSpPr>
            <p:cxnSp>
              <p:nvCxnSpPr>
                <p:cNvPr id="252" name="Straight Connector 25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1" name="Group 220"/>
              <p:cNvGrpSpPr/>
              <p:nvPr userDrawn="1"/>
            </p:nvGrpSpPr>
            <p:grpSpPr>
              <a:xfrm rot="5400000">
                <a:off x="-254017" y="5467067"/>
                <a:ext cx="152400" cy="122115"/>
                <a:chOff x="7983415" y="6582508"/>
                <a:chExt cx="152400" cy="486507"/>
              </a:xfrm>
            </p:grpSpPr>
            <p:cxnSp>
              <p:nvCxnSpPr>
                <p:cNvPr id="250" name="Straight Connector 2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2" name="Group 221"/>
              <p:cNvGrpSpPr/>
              <p:nvPr userDrawn="1"/>
            </p:nvGrpSpPr>
            <p:grpSpPr>
              <a:xfrm rot="5400000">
                <a:off x="-254017" y="4993425"/>
                <a:ext cx="152400" cy="122115"/>
                <a:chOff x="7983415" y="6582508"/>
                <a:chExt cx="152400" cy="486507"/>
              </a:xfrm>
            </p:grpSpPr>
            <p:cxnSp>
              <p:nvCxnSpPr>
                <p:cNvPr id="248" name="Straight Connector 2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3" name="Group 222"/>
              <p:cNvGrpSpPr/>
              <p:nvPr userDrawn="1"/>
            </p:nvGrpSpPr>
            <p:grpSpPr>
              <a:xfrm rot="5400000">
                <a:off x="-254017" y="4519783"/>
                <a:ext cx="152400" cy="122115"/>
                <a:chOff x="7983415" y="6582508"/>
                <a:chExt cx="152400" cy="486507"/>
              </a:xfrm>
            </p:grpSpPr>
            <p:cxnSp>
              <p:nvCxnSpPr>
                <p:cNvPr id="246" name="Straight Connector 2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4" name="Group 223"/>
              <p:cNvGrpSpPr/>
              <p:nvPr userDrawn="1"/>
            </p:nvGrpSpPr>
            <p:grpSpPr>
              <a:xfrm rot="5400000">
                <a:off x="-254017" y="4046141"/>
                <a:ext cx="152400" cy="122115"/>
                <a:chOff x="7983415" y="6582508"/>
                <a:chExt cx="152400" cy="486507"/>
              </a:xfrm>
            </p:grpSpPr>
            <p:cxnSp>
              <p:nvCxnSpPr>
                <p:cNvPr id="244" name="Straight Connector 2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5" name="Group 224"/>
              <p:cNvGrpSpPr/>
              <p:nvPr userDrawn="1"/>
            </p:nvGrpSpPr>
            <p:grpSpPr>
              <a:xfrm rot="5400000">
                <a:off x="-254017" y="3572499"/>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6" name="Group 225"/>
              <p:cNvGrpSpPr/>
              <p:nvPr userDrawn="1"/>
            </p:nvGrpSpPr>
            <p:grpSpPr>
              <a:xfrm rot="5400000">
                <a:off x="-254017" y="3098857"/>
                <a:ext cx="152400" cy="122115"/>
                <a:chOff x="7983415" y="6582508"/>
                <a:chExt cx="152400" cy="486507"/>
              </a:xfrm>
            </p:grpSpPr>
            <p:cxnSp>
              <p:nvCxnSpPr>
                <p:cNvPr id="240" name="Straight Connector 2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7" name="Group 226"/>
              <p:cNvGrpSpPr/>
              <p:nvPr userDrawn="1"/>
            </p:nvGrpSpPr>
            <p:grpSpPr>
              <a:xfrm rot="5400000">
                <a:off x="-254017" y="2625215"/>
                <a:ext cx="152400" cy="122115"/>
                <a:chOff x="7983415" y="6582508"/>
                <a:chExt cx="152400" cy="486507"/>
              </a:xfrm>
            </p:grpSpPr>
            <p:cxnSp>
              <p:nvCxnSpPr>
                <p:cNvPr id="238" name="Straight Connector 2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8" name="Group 227"/>
              <p:cNvGrpSpPr/>
              <p:nvPr userDrawn="1"/>
            </p:nvGrpSpPr>
            <p:grpSpPr>
              <a:xfrm rot="5400000">
                <a:off x="-254017" y="2151573"/>
                <a:ext cx="152400" cy="122115"/>
                <a:chOff x="7983415" y="6582508"/>
                <a:chExt cx="152400" cy="486507"/>
              </a:xfrm>
            </p:grpSpPr>
            <p:cxnSp>
              <p:nvCxnSpPr>
                <p:cNvPr id="236" name="Straight Connector 2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9" name="Group 228"/>
              <p:cNvGrpSpPr/>
              <p:nvPr userDrawn="1"/>
            </p:nvGrpSpPr>
            <p:grpSpPr>
              <a:xfrm rot="5400000">
                <a:off x="-254017" y="1677931"/>
                <a:ext cx="152400" cy="122115"/>
                <a:chOff x="7983415" y="6582508"/>
                <a:chExt cx="152400" cy="486507"/>
              </a:xfrm>
            </p:grpSpPr>
            <p:cxnSp>
              <p:nvCxnSpPr>
                <p:cNvPr id="234" name="Straight Connector 2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0" name="Group 229"/>
              <p:cNvGrpSpPr/>
              <p:nvPr userDrawn="1"/>
            </p:nvGrpSpPr>
            <p:grpSpPr>
              <a:xfrm rot="5400000">
                <a:off x="-254017" y="997340"/>
                <a:ext cx="152400" cy="122115"/>
                <a:chOff x="7983415" y="6582508"/>
                <a:chExt cx="152400" cy="486507"/>
              </a:xfrm>
            </p:grpSpPr>
            <p:cxnSp>
              <p:nvCxnSpPr>
                <p:cNvPr id="232" name="Straight Connector 2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31" name="Straight Connector 23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457731" y="-141165"/>
              <a:ext cx="8226688" cy="122115"/>
              <a:chOff x="457731" y="6582508"/>
              <a:chExt cx="8226688" cy="486507"/>
            </a:xfrm>
          </p:grpSpPr>
          <p:cxnSp>
            <p:nvCxnSpPr>
              <p:cNvPr id="184" name="Straight Connector 18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86" name="Group 185"/>
              <p:cNvGrpSpPr/>
              <p:nvPr userDrawn="1"/>
            </p:nvGrpSpPr>
            <p:grpSpPr>
              <a:xfrm>
                <a:off x="7986158" y="6582508"/>
                <a:ext cx="152400" cy="486507"/>
                <a:chOff x="7983415" y="6582508"/>
                <a:chExt cx="152400" cy="486507"/>
              </a:xfrm>
            </p:grpSpPr>
            <p:cxnSp>
              <p:nvCxnSpPr>
                <p:cNvPr id="217" name="Straight Connector 21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7" name="Group 186"/>
              <p:cNvGrpSpPr/>
              <p:nvPr userDrawn="1"/>
            </p:nvGrpSpPr>
            <p:grpSpPr>
              <a:xfrm>
                <a:off x="7287901" y="6582508"/>
                <a:ext cx="152400" cy="486507"/>
                <a:chOff x="7983415" y="6582508"/>
                <a:chExt cx="152400" cy="486507"/>
              </a:xfrm>
            </p:grpSpPr>
            <p:cxnSp>
              <p:nvCxnSpPr>
                <p:cNvPr id="215" name="Straight Connector 2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8" name="Group 187"/>
              <p:cNvGrpSpPr/>
              <p:nvPr userDrawn="1"/>
            </p:nvGrpSpPr>
            <p:grpSpPr>
              <a:xfrm>
                <a:off x="6589644" y="6582508"/>
                <a:ext cx="152400" cy="486507"/>
                <a:chOff x="7983415" y="6582508"/>
                <a:chExt cx="152400" cy="486507"/>
              </a:xfrm>
            </p:grpSpPr>
            <p:cxnSp>
              <p:nvCxnSpPr>
                <p:cNvPr id="213" name="Straight Connector 2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9" name="Group 188"/>
              <p:cNvGrpSpPr/>
              <p:nvPr userDrawn="1"/>
            </p:nvGrpSpPr>
            <p:grpSpPr>
              <a:xfrm>
                <a:off x="5891387" y="6582508"/>
                <a:ext cx="152400" cy="486507"/>
                <a:chOff x="7983415" y="6582508"/>
                <a:chExt cx="152400" cy="486507"/>
              </a:xfrm>
            </p:grpSpPr>
            <p:cxnSp>
              <p:nvCxnSpPr>
                <p:cNvPr id="211" name="Straight Connector 2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0" name="Group 189"/>
              <p:cNvGrpSpPr/>
              <p:nvPr userDrawn="1"/>
            </p:nvGrpSpPr>
            <p:grpSpPr>
              <a:xfrm>
                <a:off x="5193130" y="6582508"/>
                <a:ext cx="152400" cy="486507"/>
                <a:chOff x="7983415" y="6582508"/>
                <a:chExt cx="152400" cy="486507"/>
              </a:xfrm>
            </p:grpSpPr>
            <p:cxnSp>
              <p:nvCxnSpPr>
                <p:cNvPr id="209" name="Straight Connector 2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1" name="Group 190"/>
              <p:cNvGrpSpPr/>
              <p:nvPr userDrawn="1"/>
            </p:nvGrpSpPr>
            <p:grpSpPr>
              <a:xfrm>
                <a:off x="4494873" y="6582508"/>
                <a:ext cx="152400" cy="486507"/>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2" name="Group 191"/>
              <p:cNvGrpSpPr/>
              <p:nvPr userDrawn="1"/>
            </p:nvGrpSpPr>
            <p:grpSpPr>
              <a:xfrm>
                <a:off x="3796616" y="6582508"/>
                <a:ext cx="152400" cy="486507"/>
                <a:chOff x="7983415" y="6582508"/>
                <a:chExt cx="152400" cy="486507"/>
              </a:xfrm>
            </p:grpSpPr>
            <p:cxnSp>
              <p:nvCxnSpPr>
                <p:cNvPr id="205" name="Straight Connector 2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3" name="Group 192"/>
              <p:cNvGrpSpPr/>
              <p:nvPr userDrawn="1"/>
            </p:nvGrpSpPr>
            <p:grpSpPr>
              <a:xfrm>
                <a:off x="3098359" y="6582508"/>
                <a:ext cx="152400" cy="486507"/>
                <a:chOff x="7983415" y="6582508"/>
                <a:chExt cx="152400" cy="486507"/>
              </a:xfrm>
            </p:grpSpPr>
            <p:cxnSp>
              <p:nvCxnSpPr>
                <p:cNvPr id="203" name="Straight Connector 2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4" name="Group 193"/>
              <p:cNvGrpSpPr/>
              <p:nvPr userDrawn="1"/>
            </p:nvGrpSpPr>
            <p:grpSpPr>
              <a:xfrm>
                <a:off x="2400102" y="6582508"/>
                <a:ext cx="152400" cy="486507"/>
                <a:chOff x="7983415" y="6582508"/>
                <a:chExt cx="152400" cy="486507"/>
              </a:xfrm>
            </p:grpSpPr>
            <p:cxnSp>
              <p:nvCxnSpPr>
                <p:cNvPr id="201" name="Straight Connector 2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5" name="Group 194"/>
              <p:cNvGrpSpPr/>
              <p:nvPr userDrawn="1"/>
            </p:nvGrpSpPr>
            <p:grpSpPr>
              <a:xfrm>
                <a:off x="1701845" y="6582508"/>
                <a:ext cx="152400" cy="486507"/>
                <a:chOff x="7983415" y="6582508"/>
                <a:chExt cx="152400" cy="486507"/>
              </a:xfrm>
            </p:grpSpPr>
            <p:cxnSp>
              <p:nvCxnSpPr>
                <p:cNvPr id="199" name="Straight Connector 1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6" name="Group 195"/>
              <p:cNvGrpSpPr/>
              <p:nvPr userDrawn="1"/>
            </p:nvGrpSpPr>
            <p:grpSpPr>
              <a:xfrm>
                <a:off x="1003588" y="6582508"/>
                <a:ext cx="152400" cy="486507"/>
                <a:chOff x="7983415" y="6582508"/>
                <a:chExt cx="152400" cy="486507"/>
              </a:xfrm>
            </p:grpSpPr>
            <p:cxnSp>
              <p:nvCxnSpPr>
                <p:cNvPr id="197" name="Straight Connector 1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5" name="Title 1"/>
          <p:cNvSpPr>
            <a:spLocks noGrp="1"/>
          </p:cNvSpPr>
          <p:nvPr>
            <p:ph type="title"/>
          </p:nvPr>
        </p:nvSpPr>
        <p:spPr>
          <a:xfrm>
            <a:off x="573618" y="457200"/>
            <a:ext cx="10972799" cy="548640"/>
          </a:xfrm>
        </p:spPr>
        <p:txBody>
          <a:bodyPr anchor="t" anchorCtr="0"/>
          <a:lstStyle/>
          <a:p>
            <a:r>
              <a:rPr lang="en-US"/>
              <a:t>Click to edit Master title style</a:t>
            </a:r>
            <a:endParaRPr lang="en-US" dirty="0"/>
          </a:p>
        </p:txBody>
      </p:sp>
      <p:sp>
        <p:nvSpPr>
          <p:cNvPr id="157" name="Text Placeholder 8"/>
          <p:cNvSpPr>
            <a:spLocks noGrp="1"/>
          </p:cNvSpPr>
          <p:nvPr>
            <p:ph type="body" sz="quarter" idx="16"/>
          </p:nvPr>
        </p:nvSpPr>
        <p:spPr>
          <a:xfrm>
            <a:off x="576072" y="1055688"/>
            <a:ext cx="10972800" cy="457200"/>
          </a:xfrm>
        </p:spPr>
        <p:txBody>
          <a:bodyPr anchor="b" anchorCtr="0"/>
          <a:lstStyle>
            <a:lvl1pPr marL="0" indent="0">
              <a:buNone/>
              <a:defRPr sz="2000" i="0">
                <a:solidFill>
                  <a:schemeClr val="accent2"/>
                </a:solidFill>
              </a:defRPr>
            </a:lvl1pPr>
          </a:lstStyle>
          <a:p>
            <a:pPr lvl="0"/>
            <a:r>
              <a:rPr lang="en-US"/>
              <a:t>Click to edit Master text styles</a:t>
            </a:r>
          </a:p>
        </p:txBody>
      </p:sp>
      <p:sp>
        <p:nvSpPr>
          <p:cNvPr id="5" name="Slide Number Placeholder 4">
            <a:extLst>
              <a:ext uri="{FF2B5EF4-FFF2-40B4-BE49-F238E27FC236}">
                <a16:creationId xmlns:a16="http://schemas.microsoft.com/office/drawing/2014/main" id="{B73373FF-1443-3646-BE53-30C874D19031}"/>
              </a:ext>
            </a:extLst>
          </p:cNvPr>
          <p:cNvSpPr>
            <a:spLocks noGrp="1"/>
          </p:cNvSpPr>
          <p:nvPr>
            <p:ph type="sldNum" sz="quarter" idx="19"/>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4133211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Split Horizontal">
    <p:spTree>
      <p:nvGrpSpPr>
        <p:cNvPr id="1" name=""/>
        <p:cNvGrpSpPr/>
        <p:nvPr/>
      </p:nvGrpSpPr>
      <p:grpSpPr>
        <a:xfrm>
          <a:off x="0" y="0"/>
          <a:ext cx="0" cy="0"/>
          <a:chOff x="0" y="0"/>
          <a:chExt cx="0" cy="0"/>
        </a:xfrm>
      </p:grpSpPr>
      <p:sp>
        <p:nvSpPr>
          <p:cNvPr id="3" name="Content Placeholder 2"/>
          <p:cNvSpPr>
            <a:spLocks noGrp="1"/>
          </p:cNvSpPr>
          <p:nvPr>
            <p:ph idx="1"/>
          </p:nvPr>
        </p:nvSpPr>
        <p:spPr>
          <a:xfrm>
            <a:off x="574325" y="1828800"/>
            <a:ext cx="2589828"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66" name="Content Placeholder 2"/>
          <p:cNvSpPr>
            <a:spLocks noGrp="1"/>
          </p:cNvSpPr>
          <p:nvPr>
            <p:ph idx="11"/>
          </p:nvPr>
        </p:nvSpPr>
        <p:spPr>
          <a:xfrm>
            <a:off x="3367354" y="1828800"/>
            <a:ext cx="2589828"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67" name="Content Placeholder 2"/>
          <p:cNvSpPr>
            <a:spLocks noGrp="1"/>
          </p:cNvSpPr>
          <p:nvPr>
            <p:ph idx="12"/>
          </p:nvPr>
        </p:nvSpPr>
        <p:spPr>
          <a:xfrm>
            <a:off x="6160384" y="1828800"/>
            <a:ext cx="2589828"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68" name="Content Placeholder 2"/>
          <p:cNvSpPr>
            <a:spLocks noGrp="1"/>
          </p:cNvSpPr>
          <p:nvPr>
            <p:ph idx="13"/>
          </p:nvPr>
        </p:nvSpPr>
        <p:spPr>
          <a:xfrm>
            <a:off x="8956588" y="1828800"/>
            <a:ext cx="2589828"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grpSp>
        <p:nvGrpSpPr>
          <p:cNvPr id="169" name="Group 168"/>
          <p:cNvGrpSpPr/>
          <p:nvPr userDrawn="1"/>
        </p:nvGrpSpPr>
        <p:grpSpPr>
          <a:xfrm>
            <a:off x="-201766" y="-141165"/>
            <a:ext cx="12586564" cy="7136527"/>
            <a:chOff x="-151325" y="-141165"/>
            <a:chExt cx="9439923" cy="7136527"/>
          </a:xfrm>
        </p:grpSpPr>
        <p:grpSp>
          <p:nvGrpSpPr>
            <p:cNvPr id="170" name="Group 169"/>
            <p:cNvGrpSpPr/>
            <p:nvPr userDrawn="1"/>
          </p:nvGrpSpPr>
          <p:grpSpPr>
            <a:xfrm>
              <a:off x="457731" y="6873247"/>
              <a:ext cx="8226688" cy="122115"/>
              <a:chOff x="457731" y="6582508"/>
              <a:chExt cx="8226688" cy="486507"/>
            </a:xfrm>
          </p:grpSpPr>
          <p:cxnSp>
            <p:nvCxnSpPr>
              <p:cNvPr id="279" name="Straight Connector 27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81" name="Group 280"/>
              <p:cNvGrpSpPr/>
              <p:nvPr userDrawn="1"/>
            </p:nvGrpSpPr>
            <p:grpSpPr>
              <a:xfrm>
                <a:off x="7986158" y="6582508"/>
                <a:ext cx="152400" cy="486507"/>
                <a:chOff x="7983415" y="6582508"/>
                <a:chExt cx="152400" cy="486507"/>
              </a:xfrm>
            </p:grpSpPr>
            <p:cxnSp>
              <p:nvCxnSpPr>
                <p:cNvPr id="312" name="Straight Connector 3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7287901" y="6582508"/>
                <a:ext cx="152400" cy="486507"/>
                <a:chOff x="7983415" y="6582508"/>
                <a:chExt cx="152400" cy="486507"/>
              </a:xfrm>
            </p:grpSpPr>
            <p:cxnSp>
              <p:nvCxnSpPr>
                <p:cNvPr id="310" name="Straight Connector 3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6589644" y="6582508"/>
                <a:ext cx="152400" cy="486507"/>
                <a:chOff x="7983415" y="6582508"/>
                <a:chExt cx="152400" cy="486507"/>
              </a:xfrm>
            </p:grpSpPr>
            <p:cxnSp>
              <p:nvCxnSpPr>
                <p:cNvPr id="308" name="Straight Connector 3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891387" y="6582508"/>
                <a:ext cx="152400" cy="486507"/>
                <a:chOff x="7983415" y="6582508"/>
                <a:chExt cx="152400" cy="486507"/>
              </a:xfrm>
            </p:grpSpPr>
            <p:cxnSp>
              <p:nvCxnSpPr>
                <p:cNvPr id="306" name="Straight Connector 3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5193130" y="6582508"/>
                <a:ext cx="152400" cy="486507"/>
                <a:chOff x="7983415" y="6582508"/>
                <a:chExt cx="152400" cy="486507"/>
              </a:xfrm>
            </p:grpSpPr>
            <p:cxnSp>
              <p:nvCxnSpPr>
                <p:cNvPr id="304" name="Straight Connector 3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4494873" y="6582508"/>
                <a:ext cx="152400" cy="486507"/>
                <a:chOff x="7983415" y="6582508"/>
                <a:chExt cx="152400" cy="486507"/>
              </a:xfrm>
            </p:grpSpPr>
            <p:cxnSp>
              <p:nvCxnSpPr>
                <p:cNvPr id="302" name="Straight Connector 3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3796616" y="6582508"/>
                <a:ext cx="152400" cy="486507"/>
                <a:chOff x="7983415" y="6582508"/>
                <a:chExt cx="152400" cy="486507"/>
              </a:xfrm>
            </p:grpSpPr>
            <p:cxnSp>
              <p:nvCxnSpPr>
                <p:cNvPr id="300" name="Straight Connector 2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3098359" y="6582508"/>
                <a:ext cx="152400" cy="486507"/>
                <a:chOff x="7983415" y="6582508"/>
                <a:chExt cx="152400" cy="486507"/>
              </a:xfrm>
            </p:grpSpPr>
            <p:cxnSp>
              <p:nvCxnSpPr>
                <p:cNvPr id="298" name="Straight Connector 2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9" name="Group 288"/>
              <p:cNvGrpSpPr/>
              <p:nvPr userDrawn="1"/>
            </p:nvGrpSpPr>
            <p:grpSpPr>
              <a:xfrm>
                <a:off x="2400102" y="6582508"/>
                <a:ext cx="152400" cy="486507"/>
                <a:chOff x="7983415" y="6582508"/>
                <a:chExt cx="152400" cy="486507"/>
              </a:xfrm>
            </p:grpSpPr>
            <p:cxnSp>
              <p:nvCxnSpPr>
                <p:cNvPr id="296" name="Straight Connector 2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0" name="Group 289"/>
              <p:cNvGrpSpPr/>
              <p:nvPr userDrawn="1"/>
            </p:nvGrpSpPr>
            <p:grpSpPr>
              <a:xfrm>
                <a:off x="1701845" y="6582508"/>
                <a:ext cx="152400" cy="486507"/>
                <a:chOff x="7983415" y="6582508"/>
                <a:chExt cx="152400" cy="486507"/>
              </a:xfrm>
            </p:grpSpPr>
            <p:cxnSp>
              <p:nvCxnSpPr>
                <p:cNvPr id="294" name="Straight Connector 2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1" name="Group 290"/>
              <p:cNvGrpSpPr/>
              <p:nvPr userDrawn="1"/>
            </p:nvGrpSpPr>
            <p:grpSpPr>
              <a:xfrm>
                <a:off x="1003588" y="6582508"/>
                <a:ext cx="152400" cy="486507"/>
                <a:chOff x="7983415" y="6582508"/>
                <a:chExt cx="152400" cy="486507"/>
              </a:xfrm>
            </p:grpSpPr>
            <p:cxnSp>
              <p:nvCxnSpPr>
                <p:cNvPr id="292" name="Straight Connector 2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71" name="Group 170"/>
            <p:cNvGrpSpPr/>
            <p:nvPr userDrawn="1"/>
          </p:nvGrpSpPr>
          <p:grpSpPr>
            <a:xfrm>
              <a:off x="-151325" y="454007"/>
              <a:ext cx="122115" cy="5945205"/>
              <a:chOff x="-238875" y="454007"/>
              <a:chExt cx="122115" cy="5945205"/>
            </a:xfrm>
          </p:grpSpPr>
          <p:cxnSp>
            <p:nvCxnSpPr>
              <p:cNvPr id="244" name="Straight Connector 24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5" name="Group 244"/>
              <p:cNvGrpSpPr/>
              <p:nvPr userDrawn="1"/>
            </p:nvGrpSpPr>
            <p:grpSpPr>
              <a:xfrm rot="5400000">
                <a:off x="-254017" y="5940709"/>
                <a:ext cx="152400" cy="122115"/>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254017" y="5467067"/>
                <a:ext cx="152400" cy="122115"/>
                <a:chOff x="7983415" y="6582508"/>
                <a:chExt cx="152400" cy="486507"/>
              </a:xfrm>
            </p:grpSpPr>
            <p:cxnSp>
              <p:nvCxnSpPr>
                <p:cNvPr id="275" name="Straight Connector 2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254017" y="4993425"/>
                <a:ext cx="152400" cy="122115"/>
                <a:chOff x="7983415" y="6582508"/>
                <a:chExt cx="152400" cy="486507"/>
              </a:xfrm>
            </p:grpSpPr>
            <p:cxnSp>
              <p:nvCxnSpPr>
                <p:cNvPr id="273" name="Straight Connector 2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254017" y="4519783"/>
                <a:ext cx="152400" cy="122115"/>
                <a:chOff x="7983415" y="6582508"/>
                <a:chExt cx="152400" cy="486507"/>
              </a:xfrm>
            </p:grpSpPr>
            <p:cxnSp>
              <p:nvCxnSpPr>
                <p:cNvPr id="271" name="Straight Connector 2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254017" y="4046141"/>
                <a:ext cx="152400" cy="122115"/>
                <a:chOff x="7983415" y="6582508"/>
                <a:chExt cx="152400" cy="486507"/>
              </a:xfrm>
            </p:grpSpPr>
            <p:cxnSp>
              <p:nvCxnSpPr>
                <p:cNvPr id="269" name="Straight Connector 2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254017" y="3572499"/>
                <a:ext cx="152400" cy="122115"/>
                <a:chOff x="7983415" y="6582508"/>
                <a:chExt cx="152400" cy="486507"/>
              </a:xfrm>
            </p:grpSpPr>
            <p:cxnSp>
              <p:nvCxnSpPr>
                <p:cNvPr id="267" name="Straight Connector 2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254017" y="3098857"/>
                <a:ext cx="152400" cy="122115"/>
                <a:chOff x="7983415" y="6582508"/>
                <a:chExt cx="152400" cy="486507"/>
              </a:xfrm>
            </p:grpSpPr>
            <p:cxnSp>
              <p:nvCxnSpPr>
                <p:cNvPr id="265" name="Straight Connector 2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254017" y="2625215"/>
                <a:ext cx="152400" cy="122115"/>
                <a:chOff x="7983415" y="6582508"/>
                <a:chExt cx="152400" cy="486507"/>
              </a:xfrm>
            </p:grpSpPr>
            <p:cxnSp>
              <p:nvCxnSpPr>
                <p:cNvPr id="263" name="Straight Connector 2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3" name="Group 252"/>
              <p:cNvGrpSpPr/>
              <p:nvPr userDrawn="1"/>
            </p:nvGrpSpPr>
            <p:grpSpPr>
              <a:xfrm rot="5400000">
                <a:off x="-254017" y="2151573"/>
                <a:ext cx="152400" cy="122115"/>
                <a:chOff x="7983415" y="6582508"/>
                <a:chExt cx="152400" cy="486507"/>
              </a:xfrm>
            </p:grpSpPr>
            <p:cxnSp>
              <p:nvCxnSpPr>
                <p:cNvPr id="261" name="Straight Connector 2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4" name="Group 253"/>
              <p:cNvGrpSpPr/>
              <p:nvPr userDrawn="1"/>
            </p:nvGrpSpPr>
            <p:grpSpPr>
              <a:xfrm rot="5400000">
                <a:off x="-254017" y="1677931"/>
                <a:ext cx="152400" cy="122115"/>
                <a:chOff x="7983415" y="6582508"/>
                <a:chExt cx="152400" cy="486507"/>
              </a:xfrm>
            </p:grpSpPr>
            <p:cxnSp>
              <p:nvCxnSpPr>
                <p:cNvPr id="259" name="Straight Connector 25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userDrawn="1"/>
            </p:nvGrpSpPr>
            <p:grpSpPr>
              <a:xfrm rot="5400000">
                <a:off x="-254017" y="997340"/>
                <a:ext cx="152400" cy="122115"/>
                <a:chOff x="7983415" y="6582508"/>
                <a:chExt cx="152400" cy="486507"/>
              </a:xfrm>
            </p:grpSpPr>
            <p:cxnSp>
              <p:nvCxnSpPr>
                <p:cNvPr id="257" name="Straight Connector 25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6" name="Straight Connector 25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2" name="Group 171"/>
            <p:cNvGrpSpPr/>
            <p:nvPr userDrawn="1"/>
          </p:nvGrpSpPr>
          <p:grpSpPr>
            <a:xfrm>
              <a:off x="9166483" y="454007"/>
              <a:ext cx="122115" cy="5945205"/>
              <a:chOff x="-238875" y="454007"/>
              <a:chExt cx="122115" cy="5945205"/>
            </a:xfrm>
          </p:grpSpPr>
          <p:cxnSp>
            <p:nvCxnSpPr>
              <p:cNvPr id="209" name="Straight Connector 20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10" name="Group 209"/>
              <p:cNvGrpSpPr/>
              <p:nvPr userDrawn="1"/>
            </p:nvGrpSpPr>
            <p:grpSpPr>
              <a:xfrm rot="5400000">
                <a:off x="-254017" y="5940709"/>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254017" y="5467067"/>
                <a:ext cx="152400" cy="122115"/>
                <a:chOff x="7983415" y="6582508"/>
                <a:chExt cx="152400" cy="486507"/>
              </a:xfrm>
            </p:grpSpPr>
            <p:cxnSp>
              <p:nvCxnSpPr>
                <p:cNvPr id="240" name="Straight Connector 2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254017" y="4993425"/>
                <a:ext cx="152400" cy="122115"/>
                <a:chOff x="7983415" y="6582508"/>
                <a:chExt cx="152400" cy="486507"/>
              </a:xfrm>
            </p:grpSpPr>
            <p:cxnSp>
              <p:nvCxnSpPr>
                <p:cNvPr id="238" name="Straight Connector 2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254017" y="4519783"/>
                <a:ext cx="152400" cy="122115"/>
                <a:chOff x="7983415" y="6582508"/>
                <a:chExt cx="152400" cy="486507"/>
              </a:xfrm>
            </p:grpSpPr>
            <p:cxnSp>
              <p:nvCxnSpPr>
                <p:cNvPr id="236" name="Straight Connector 2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254017" y="4046141"/>
                <a:ext cx="152400" cy="122115"/>
                <a:chOff x="7983415" y="6582508"/>
                <a:chExt cx="152400" cy="486507"/>
              </a:xfrm>
            </p:grpSpPr>
            <p:cxnSp>
              <p:nvCxnSpPr>
                <p:cNvPr id="234" name="Straight Connector 2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254017" y="3572499"/>
                <a:ext cx="152400" cy="122115"/>
                <a:chOff x="7983415" y="6582508"/>
                <a:chExt cx="152400" cy="486507"/>
              </a:xfrm>
            </p:grpSpPr>
            <p:cxnSp>
              <p:nvCxnSpPr>
                <p:cNvPr id="232" name="Straight Connector 2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254017" y="3098857"/>
                <a:ext cx="152400" cy="122115"/>
                <a:chOff x="7983415" y="6582508"/>
                <a:chExt cx="152400" cy="486507"/>
              </a:xfrm>
            </p:grpSpPr>
            <p:cxnSp>
              <p:nvCxnSpPr>
                <p:cNvPr id="230" name="Straight Connector 2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254017" y="2625215"/>
                <a:ext cx="152400" cy="122115"/>
                <a:chOff x="7983415" y="6582508"/>
                <a:chExt cx="152400" cy="486507"/>
              </a:xfrm>
            </p:grpSpPr>
            <p:cxnSp>
              <p:nvCxnSpPr>
                <p:cNvPr id="228" name="Straight Connector 2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8" name="Group 217"/>
              <p:cNvGrpSpPr/>
              <p:nvPr userDrawn="1"/>
            </p:nvGrpSpPr>
            <p:grpSpPr>
              <a:xfrm rot="5400000">
                <a:off x="-254017" y="2151573"/>
                <a:ext cx="152400" cy="122115"/>
                <a:chOff x="7983415" y="6582508"/>
                <a:chExt cx="152400" cy="486507"/>
              </a:xfrm>
            </p:grpSpPr>
            <p:cxnSp>
              <p:nvCxnSpPr>
                <p:cNvPr id="226" name="Straight Connector 2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9" name="Group 218"/>
              <p:cNvGrpSpPr/>
              <p:nvPr userDrawn="1"/>
            </p:nvGrpSpPr>
            <p:grpSpPr>
              <a:xfrm rot="5400000">
                <a:off x="-254017" y="1677931"/>
                <a:ext cx="152400" cy="122115"/>
                <a:chOff x="7983415" y="6582508"/>
                <a:chExt cx="152400" cy="486507"/>
              </a:xfrm>
            </p:grpSpPr>
            <p:cxnSp>
              <p:nvCxnSpPr>
                <p:cNvPr id="224" name="Straight Connector 22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0" name="Group 219"/>
              <p:cNvGrpSpPr/>
              <p:nvPr userDrawn="1"/>
            </p:nvGrpSpPr>
            <p:grpSpPr>
              <a:xfrm rot="5400000">
                <a:off x="-254017" y="997340"/>
                <a:ext cx="152400" cy="122115"/>
                <a:chOff x="7983415" y="6582508"/>
                <a:chExt cx="152400" cy="486507"/>
              </a:xfrm>
            </p:grpSpPr>
            <p:cxnSp>
              <p:nvCxnSpPr>
                <p:cNvPr id="222" name="Straight Connector 2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21" name="Straight Connector 22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3" name="Group 172"/>
            <p:cNvGrpSpPr/>
            <p:nvPr userDrawn="1"/>
          </p:nvGrpSpPr>
          <p:grpSpPr>
            <a:xfrm>
              <a:off x="457731" y="-141165"/>
              <a:ext cx="8226688" cy="122115"/>
              <a:chOff x="457731" y="6582508"/>
              <a:chExt cx="8226688" cy="486507"/>
            </a:xfrm>
          </p:grpSpPr>
          <p:cxnSp>
            <p:nvCxnSpPr>
              <p:cNvPr id="174" name="Straight Connector 17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6" name="Group 175"/>
              <p:cNvGrpSpPr/>
              <p:nvPr userDrawn="1"/>
            </p:nvGrpSpPr>
            <p:grpSpPr>
              <a:xfrm>
                <a:off x="7986158" y="6582508"/>
                <a:ext cx="152400" cy="486507"/>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7287901" y="6582508"/>
                <a:ext cx="152400" cy="486507"/>
                <a:chOff x="7983415" y="6582508"/>
                <a:chExt cx="152400" cy="486507"/>
              </a:xfrm>
            </p:grpSpPr>
            <p:cxnSp>
              <p:nvCxnSpPr>
                <p:cNvPr id="205" name="Straight Connector 2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6589644" y="6582508"/>
                <a:ext cx="152400" cy="486507"/>
                <a:chOff x="7983415" y="6582508"/>
                <a:chExt cx="152400" cy="486507"/>
              </a:xfrm>
            </p:grpSpPr>
            <p:cxnSp>
              <p:nvCxnSpPr>
                <p:cNvPr id="203" name="Straight Connector 2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891387" y="6582508"/>
                <a:ext cx="152400" cy="486507"/>
                <a:chOff x="7983415" y="6582508"/>
                <a:chExt cx="152400" cy="486507"/>
              </a:xfrm>
            </p:grpSpPr>
            <p:cxnSp>
              <p:nvCxnSpPr>
                <p:cNvPr id="201" name="Straight Connector 2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5193130" y="6582508"/>
                <a:ext cx="152400" cy="486507"/>
                <a:chOff x="7983415" y="6582508"/>
                <a:chExt cx="152400" cy="486507"/>
              </a:xfrm>
            </p:grpSpPr>
            <p:cxnSp>
              <p:nvCxnSpPr>
                <p:cNvPr id="199" name="Straight Connector 1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4494873" y="6582508"/>
                <a:ext cx="152400" cy="486507"/>
                <a:chOff x="7983415" y="6582508"/>
                <a:chExt cx="152400" cy="486507"/>
              </a:xfrm>
            </p:grpSpPr>
            <p:cxnSp>
              <p:nvCxnSpPr>
                <p:cNvPr id="197" name="Straight Connector 1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3796616" y="6582508"/>
                <a:ext cx="152400" cy="486507"/>
                <a:chOff x="7983415" y="6582508"/>
                <a:chExt cx="152400" cy="486507"/>
              </a:xfrm>
            </p:grpSpPr>
            <p:cxnSp>
              <p:nvCxnSpPr>
                <p:cNvPr id="195" name="Straight Connector 1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3098359" y="6582508"/>
                <a:ext cx="152400" cy="486507"/>
                <a:chOff x="7983415" y="6582508"/>
                <a:chExt cx="152400" cy="486507"/>
              </a:xfrm>
            </p:grpSpPr>
            <p:cxnSp>
              <p:nvCxnSpPr>
                <p:cNvPr id="193" name="Straight Connector 1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4" name="Group 183"/>
              <p:cNvGrpSpPr/>
              <p:nvPr userDrawn="1"/>
            </p:nvGrpSpPr>
            <p:grpSpPr>
              <a:xfrm>
                <a:off x="2400102" y="6582508"/>
                <a:ext cx="152400" cy="486507"/>
                <a:chOff x="7983415" y="6582508"/>
                <a:chExt cx="152400" cy="486507"/>
              </a:xfrm>
            </p:grpSpPr>
            <p:cxnSp>
              <p:nvCxnSpPr>
                <p:cNvPr id="191" name="Straight Connector 1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5" name="Group 184"/>
              <p:cNvGrpSpPr/>
              <p:nvPr userDrawn="1"/>
            </p:nvGrpSpPr>
            <p:grpSpPr>
              <a:xfrm>
                <a:off x="1701845" y="6582508"/>
                <a:ext cx="152400" cy="486507"/>
                <a:chOff x="7983415" y="6582508"/>
                <a:chExt cx="152400" cy="486507"/>
              </a:xfrm>
            </p:grpSpPr>
            <p:cxnSp>
              <p:nvCxnSpPr>
                <p:cNvPr id="189" name="Straight Connector 1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6" name="Group 185"/>
              <p:cNvGrpSpPr/>
              <p:nvPr userDrawn="1"/>
            </p:nvGrpSpPr>
            <p:grpSpPr>
              <a:xfrm>
                <a:off x="1003588" y="6582508"/>
                <a:ext cx="152400" cy="486507"/>
                <a:chOff x="7983415" y="6582508"/>
                <a:chExt cx="152400" cy="486507"/>
              </a:xfrm>
            </p:grpSpPr>
            <p:cxnSp>
              <p:nvCxnSpPr>
                <p:cNvPr id="187" name="Straight Connector 1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5" name="Content Placeholder 2"/>
          <p:cNvSpPr>
            <a:spLocks noGrp="1"/>
          </p:cNvSpPr>
          <p:nvPr>
            <p:ph idx="14"/>
          </p:nvPr>
        </p:nvSpPr>
        <p:spPr>
          <a:xfrm>
            <a:off x="574326" y="4114800"/>
            <a:ext cx="2586650"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56" name="Content Placeholder 2"/>
          <p:cNvSpPr>
            <a:spLocks noGrp="1"/>
          </p:cNvSpPr>
          <p:nvPr>
            <p:ph idx="15"/>
          </p:nvPr>
        </p:nvSpPr>
        <p:spPr>
          <a:xfrm>
            <a:off x="3367354" y="4114800"/>
            <a:ext cx="2586650"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57" name="Content Placeholder 2"/>
          <p:cNvSpPr>
            <a:spLocks noGrp="1"/>
          </p:cNvSpPr>
          <p:nvPr>
            <p:ph idx="16"/>
          </p:nvPr>
        </p:nvSpPr>
        <p:spPr>
          <a:xfrm>
            <a:off x="6160384" y="4114800"/>
            <a:ext cx="2586651"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58" name="Content Placeholder 2"/>
          <p:cNvSpPr>
            <a:spLocks noGrp="1"/>
          </p:cNvSpPr>
          <p:nvPr>
            <p:ph idx="17"/>
          </p:nvPr>
        </p:nvSpPr>
        <p:spPr>
          <a:xfrm>
            <a:off x="8953415" y="4114800"/>
            <a:ext cx="2593001"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59" name="Title 1"/>
          <p:cNvSpPr>
            <a:spLocks noGrp="1"/>
          </p:cNvSpPr>
          <p:nvPr>
            <p:ph type="title"/>
          </p:nvPr>
        </p:nvSpPr>
        <p:spPr>
          <a:xfrm>
            <a:off x="573618" y="457200"/>
            <a:ext cx="10972799" cy="548640"/>
          </a:xfrm>
        </p:spPr>
        <p:txBody>
          <a:bodyPr anchor="t" anchorCtr="0"/>
          <a:lstStyle/>
          <a:p>
            <a:r>
              <a:rPr lang="en-US"/>
              <a:t>Click to edit Master title style</a:t>
            </a:r>
            <a:endParaRPr lang="en-US" dirty="0"/>
          </a:p>
        </p:txBody>
      </p:sp>
      <p:sp>
        <p:nvSpPr>
          <p:cNvPr id="160" name="Text Placeholder 8"/>
          <p:cNvSpPr>
            <a:spLocks noGrp="1"/>
          </p:cNvSpPr>
          <p:nvPr>
            <p:ph type="body" sz="quarter" idx="18"/>
          </p:nvPr>
        </p:nvSpPr>
        <p:spPr>
          <a:xfrm>
            <a:off x="573617" y="1055688"/>
            <a:ext cx="10972799" cy="457200"/>
          </a:xfrm>
        </p:spPr>
        <p:txBody>
          <a:bodyPr anchor="b" anchorCtr="0"/>
          <a:lstStyle>
            <a:lvl1pPr marL="0" indent="0">
              <a:buNone/>
              <a:defRPr sz="2000" i="0">
                <a:solidFill>
                  <a:schemeClr val="accent2"/>
                </a:solidFill>
              </a:defRPr>
            </a:lvl1pPr>
          </a:lstStyle>
          <a:p>
            <a:pPr lvl="0"/>
            <a:r>
              <a:rPr lang="en-US"/>
              <a:t>Click to edit Master text styles</a:t>
            </a:r>
          </a:p>
        </p:txBody>
      </p:sp>
      <p:sp>
        <p:nvSpPr>
          <p:cNvPr id="5" name="Slide Number Placeholder 4">
            <a:extLst>
              <a:ext uri="{FF2B5EF4-FFF2-40B4-BE49-F238E27FC236}">
                <a16:creationId xmlns:a16="http://schemas.microsoft.com/office/drawing/2014/main" id="{DB07830B-F58C-2C4F-B2DA-7715A3F49166}"/>
              </a:ext>
            </a:extLst>
          </p:cNvPr>
          <p:cNvSpPr>
            <a:spLocks noGrp="1"/>
          </p:cNvSpPr>
          <p:nvPr>
            <p:ph type="sldNum" sz="quarter" idx="21"/>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3579964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573618" y="457200"/>
            <a:ext cx="10972799" cy="548640"/>
          </a:xfrm>
        </p:spPr>
        <p:txBody>
          <a:bodyPr anchor="t" anchorCtr="0"/>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C6625894-79D7-5644-B9F6-84C19E2C8E65}"/>
              </a:ext>
            </a:extLst>
          </p:cNvPr>
          <p:cNvSpPr>
            <a:spLocks noGrp="1"/>
          </p:cNvSpPr>
          <p:nvPr>
            <p:ph type="sldNum" sz="quarter" idx="12"/>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3828227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B8D2A51-DE47-3D41-9C30-741E5FFC5B63}"/>
              </a:ext>
            </a:extLst>
          </p:cNvPr>
          <p:cNvSpPr>
            <a:spLocks noGrp="1"/>
          </p:cNvSpPr>
          <p:nvPr>
            <p:ph type="dt" sz="half" idx="2"/>
          </p:nvPr>
        </p:nvSpPr>
        <p:spPr>
          <a:xfrm>
            <a:off x="9920402" y="6356349"/>
            <a:ext cx="726802" cy="365125"/>
          </a:xfrm>
          <a:prstGeom prst="rect">
            <a:avLst/>
          </a:prstGeom>
        </p:spPr>
        <p:txBody>
          <a:bodyPr vert="horz" lIns="91440" tIns="45720" rIns="91440" bIns="45720" rtlCol="0" anchor="ctr"/>
          <a:lstStyle>
            <a:lvl1pPr algn="ctr">
              <a:defRPr sz="1000" baseline="0">
                <a:solidFill>
                  <a:schemeClr val="tx1">
                    <a:tint val="75000"/>
                  </a:schemeClr>
                </a:solidFill>
                <a:latin typeface="Arial" panose="020B0604020202020204" pitchFamily="34" charset="0"/>
              </a:defRPr>
            </a:lvl1pPr>
          </a:lstStyle>
          <a:p>
            <a:endParaRPr lang="en-US" dirty="0"/>
          </a:p>
        </p:txBody>
      </p:sp>
      <p:sp>
        <p:nvSpPr>
          <p:cNvPr id="4" name="Slide Number Placeholder 5">
            <a:extLst>
              <a:ext uri="{FF2B5EF4-FFF2-40B4-BE49-F238E27FC236}">
                <a16:creationId xmlns:a16="http://schemas.microsoft.com/office/drawing/2014/main" id="{3A80D3C9-DAFC-4C4B-8A7A-ED0AD76656B5}"/>
              </a:ext>
            </a:extLst>
          </p:cNvPr>
          <p:cNvSpPr>
            <a:spLocks noGrp="1"/>
          </p:cNvSpPr>
          <p:nvPr>
            <p:ph type="sldNum" sz="quarter" idx="4"/>
          </p:nvPr>
        </p:nvSpPr>
        <p:spPr>
          <a:xfrm>
            <a:off x="10851411" y="6356349"/>
            <a:ext cx="708868" cy="365125"/>
          </a:xfrm>
          <a:prstGeom prst="rect">
            <a:avLst/>
          </a:prstGeom>
        </p:spPr>
        <p:txBody>
          <a:bodyPr vert="horz" lIns="91440" tIns="45720" rIns="91440" bIns="45720" rtlCol="0" anchor="ctr"/>
          <a:lstStyle>
            <a:lvl1pPr algn="r">
              <a:defRPr sz="1000" baseline="0">
                <a:solidFill>
                  <a:schemeClr val="tx1">
                    <a:tint val="75000"/>
                  </a:schemeClr>
                </a:solidFill>
                <a:latin typeface="Arial" panose="020B0604020202020204" pitchFamily="34" charset="0"/>
              </a:defRPr>
            </a:lvl1p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1031770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Left">
    <p:spTree>
      <p:nvGrpSpPr>
        <p:cNvPr id="1" name=""/>
        <p:cNvGrpSpPr/>
        <p:nvPr/>
      </p:nvGrpSpPr>
      <p:grpSpPr>
        <a:xfrm>
          <a:off x="0" y="0"/>
          <a:ext cx="0" cy="0"/>
          <a:chOff x="0" y="0"/>
          <a:chExt cx="0" cy="0"/>
        </a:xfrm>
      </p:grpSpPr>
      <p:sp>
        <p:nvSpPr>
          <p:cNvPr id="2" name="Title 1"/>
          <p:cNvSpPr>
            <a:spLocks noGrp="1"/>
          </p:cNvSpPr>
          <p:nvPr>
            <p:ph type="title"/>
          </p:nvPr>
        </p:nvSpPr>
        <p:spPr>
          <a:xfrm>
            <a:off x="576072" y="273050"/>
            <a:ext cx="4011084" cy="1162050"/>
          </a:xfrm>
        </p:spPr>
        <p:txBody>
          <a:bodyPr anchor="b">
            <a:noAutofit/>
          </a:bodyPr>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noAutofit/>
          </a:bodyPr>
          <a:lstStyle>
            <a:lvl1pPr>
              <a:buClr>
                <a:schemeClr val="accent2"/>
              </a:buClr>
              <a:defRPr sz="2000"/>
            </a:lvl1pPr>
            <a:lvl2pPr>
              <a:buClr>
                <a:schemeClr val="accent2"/>
              </a:buClr>
              <a:defRPr sz="2000"/>
            </a:lvl2pPr>
            <a:lvl3pPr>
              <a:buClr>
                <a:schemeClr val="accent2"/>
              </a:buClr>
              <a:defRPr sz="2000"/>
            </a:lvl3pPr>
            <a:lvl4pPr>
              <a:buClr>
                <a:schemeClr val="accent2"/>
              </a:buClr>
              <a:defRPr sz="2000"/>
            </a:lvl4pPr>
            <a:lvl5pPr>
              <a:buClr>
                <a:schemeClr val="accent2"/>
              </a:buCl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half" idx="2"/>
          </p:nvPr>
        </p:nvSpPr>
        <p:spPr>
          <a:xfrm>
            <a:off x="576072" y="1435101"/>
            <a:ext cx="4011084" cy="4691063"/>
          </a:xfrm>
        </p:spPr>
        <p:txBody>
          <a:bodyPr>
            <a:no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Slide Number Placeholder 8">
            <a:extLst>
              <a:ext uri="{FF2B5EF4-FFF2-40B4-BE49-F238E27FC236}">
                <a16:creationId xmlns:a16="http://schemas.microsoft.com/office/drawing/2014/main" id="{9184B3DD-8252-394C-9787-06EBDE1B25D2}"/>
              </a:ext>
            </a:extLst>
          </p:cNvPr>
          <p:cNvSpPr>
            <a:spLocks noGrp="1"/>
          </p:cNvSpPr>
          <p:nvPr>
            <p:ph type="sldNum" sz="quarter" idx="12"/>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2537425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R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2" y="273051"/>
            <a:ext cx="6815667" cy="5853113"/>
          </a:xfrm>
        </p:spPr>
        <p:txBody>
          <a:bodyPr>
            <a:noAutofit/>
          </a:bodyPr>
          <a:lstStyle>
            <a:lvl1pPr>
              <a:buClr>
                <a:schemeClr val="accent2"/>
              </a:buClr>
              <a:defRPr sz="2000"/>
            </a:lvl1pPr>
            <a:lvl2pPr>
              <a:buClr>
                <a:schemeClr val="accent2"/>
              </a:buClr>
              <a:defRPr sz="2000"/>
            </a:lvl2pPr>
            <a:lvl3pPr>
              <a:buClr>
                <a:schemeClr val="accent2"/>
              </a:buClr>
              <a:defRPr sz="2000"/>
            </a:lvl3pPr>
            <a:lvl4pPr>
              <a:buClr>
                <a:schemeClr val="accent2"/>
              </a:buClr>
              <a:defRPr sz="2000"/>
            </a:lvl4pPr>
            <a:lvl5pPr>
              <a:buClr>
                <a:schemeClr val="accent2"/>
              </a:buCl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3"/>
          <p:cNvSpPr>
            <a:spLocks noGrp="1"/>
          </p:cNvSpPr>
          <p:nvPr>
            <p:ph type="body" sz="half" idx="13"/>
          </p:nvPr>
        </p:nvSpPr>
        <p:spPr>
          <a:xfrm>
            <a:off x="7574882" y="1435101"/>
            <a:ext cx="4011084" cy="4691063"/>
          </a:xfrm>
        </p:spPr>
        <p:txBody>
          <a:bodyPr>
            <a:no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itle 1"/>
          <p:cNvSpPr>
            <a:spLocks noGrp="1"/>
          </p:cNvSpPr>
          <p:nvPr>
            <p:ph type="title"/>
          </p:nvPr>
        </p:nvSpPr>
        <p:spPr>
          <a:xfrm>
            <a:off x="7562613" y="273050"/>
            <a:ext cx="4011084" cy="1162050"/>
          </a:xfrm>
        </p:spPr>
        <p:txBody>
          <a:bodyPr anchor="b">
            <a:noAutofit/>
          </a:bodyPr>
          <a:lstStyle>
            <a:lvl1pPr algn="l">
              <a:defRPr sz="2000" b="1"/>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23C895CD-C1AB-B94A-8F36-56EB9A92444C}"/>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1471707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31720-9713-2A4E-B01C-5E6DF1CC28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A1E9F-1067-F44F-8D59-D0FF9AC485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B740D9-DFBE-3C4E-AAC5-1A2028F32529}"/>
              </a:ext>
            </a:extLst>
          </p:cNvPr>
          <p:cNvSpPr>
            <a:spLocks noGrp="1"/>
          </p:cNvSpPr>
          <p:nvPr>
            <p:ph type="dt" sz="half" idx="10"/>
          </p:nvPr>
        </p:nvSpPr>
        <p:spPr/>
        <p:txBody>
          <a:bodyPr/>
          <a:lstStyle/>
          <a:p>
            <a:endParaRPr lang="en-US"/>
          </a:p>
        </p:txBody>
      </p:sp>
      <p:sp>
        <p:nvSpPr>
          <p:cNvPr id="6" name="Slide Number Placeholder 5">
            <a:extLst>
              <a:ext uri="{FF2B5EF4-FFF2-40B4-BE49-F238E27FC236}">
                <a16:creationId xmlns:a16="http://schemas.microsoft.com/office/drawing/2014/main" id="{EFD91AA9-7DA7-1F4B-B137-1022A052B02B}"/>
              </a:ext>
            </a:extLst>
          </p:cNvPr>
          <p:cNvSpPr>
            <a:spLocks noGrp="1"/>
          </p:cNvSpPr>
          <p:nvPr>
            <p:ph type="sldNum" sz="quarter" idx="12"/>
          </p:nvPr>
        </p:nvSpPr>
        <p:spPr/>
        <p:txBody>
          <a:bodyPr/>
          <a:lstStyle/>
          <a:p>
            <a:fld id="{839B77E3-AABA-A644-9F8B-DCBB1CC5E0B2}" type="slidenum">
              <a:rPr lang="en-US" smtClean="0"/>
              <a:t>‹#›</a:t>
            </a:fld>
            <a:endParaRPr lang="en-US"/>
          </a:p>
        </p:txBody>
      </p:sp>
    </p:spTree>
    <p:extLst>
      <p:ext uri="{BB962C8B-B14F-4D97-AF65-F5344CB8AC3E}">
        <p14:creationId xmlns:p14="http://schemas.microsoft.com/office/powerpoint/2010/main" val="30350963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3596B11-91F4-CF4C-8B4C-4F54BCE01F3C}"/>
              </a:ext>
            </a:extLst>
          </p:cNvPr>
          <p:cNvSpPr>
            <a:spLocks noGrp="1"/>
          </p:cNvSpPr>
          <p:nvPr>
            <p:ph type="sldNum" sz="quarter" idx="11"/>
          </p:nvPr>
        </p:nvSpPr>
        <p:spPr/>
        <p:txBody>
          <a:bodyPr/>
          <a:lstStyle/>
          <a:p>
            <a:fld id="{0EF2EA88-E9D4-0C4F-A5DF-5FE49FAF8E2F}" type="slidenum">
              <a:rPr lang="en-US" smtClean="0"/>
              <a:pPr/>
              <a:t>‹#›</a:t>
            </a:fld>
            <a:endParaRPr lang="en-US" dirty="0"/>
          </a:p>
        </p:txBody>
      </p:sp>
      <p:sp>
        <p:nvSpPr>
          <p:cNvPr id="5" name="Title 4">
            <a:extLst>
              <a:ext uri="{FF2B5EF4-FFF2-40B4-BE49-F238E27FC236}">
                <a16:creationId xmlns:a16="http://schemas.microsoft.com/office/drawing/2014/main" id="{CAFDE813-B005-B54C-BEC2-389501B0794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46347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Dark Backgroun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0309" y="1134598"/>
            <a:ext cx="10968914" cy="2422759"/>
          </a:xfrm>
        </p:spPr>
        <p:txBody>
          <a:bodyPr anchor="b" anchorCtr="0">
            <a:noAutofit/>
          </a:bodyPr>
          <a:lstStyle>
            <a:lvl1pPr algn="ctr">
              <a:defRPr sz="5400" b="1" i="0" baseline="0">
                <a:solidFill>
                  <a:schemeClr val="bg1"/>
                </a:solidFill>
                <a:latin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610309" y="3886201"/>
            <a:ext cx="10968907" cy="1092083"/>
          </a:xfrm>
        </p:spPr>
        <p:txBody>
          <a:bodyPr>
            <a:noAutofit/>
          </a:bodyPr>
          <a:lstStyle>
            <a:lvl1pPr marL="0" indent="0" algn="ctr">
              <a:buNone/>
              <a:defRPr b="0" i="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8" name="Group 7"/>
          <p:cNvGrpSpPr/>
          <p:nvPr userDrawn="1"/>
        </p:nvGrpSpPr>
        <p:grpSpPr>
          <a:xfrm>
            <a:off x="-201766" y="-141165"/>
            <a:ext cx="12586564" cy="7136527"/>
            <a:chOff x="-151325" y="-141165"/>
            <a:chExt cx="9439923" cy="7136527"/>
          </a:xfrm>
        </p:grpSpPr>
        <p:grpSp>
          <p:nvGrpSpPr>
            <p:cNvPr id="9" name="Group 8"/>
            <p:cNvGrpSpPr/>
            <p:nvPr userDrawn="1"/>
          </p:nvGrpSpPr>
          <p:grpSpPr>
            <a:xfrm>
              <a:off x="457731" y="6873247"/>
              <a:ext cx="8226688" cy="122115"/>
              <a:chOff x="457731" y="6582508"/>
              <a:chExt cx="8226688" cy="486507"/>
            </a:xfrm>
          </p:grpSpPr>
          <p:cxnSp>
            <p:nvCxnSpPr>
              <p:cNvPr id="118" name="Straight Connector 117"/>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0" name="Group 119"/>
              <p:cNvGrpSpPr/>
              <p:nvPr userDrawn="1"/>
            </p:nvGrpSpPr>
            <p:grpSpPr>
              <a:xfrm>
                <a:off x="7986158"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userDrawn="1"/>
            </p:nvGrpSpPr>
            <p:grpSpPr>
              <a:xfrm>
                <a:off x="7287901"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userDrawn="1"/>
            </p:nvGrpSpPr>
            <p:grpSpPr>
              <a:xfrm>
                <a:off x="6589644"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userDrawn="1"/>
            </p:nvGrpSpPr>
            <p:grpSpPr>
              <a:xfrm>
                <a:off x="5891387"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userDrawn="1"/>
            </p:nvGrpSpPr>
            <p:grpSpPr>
              <a:xfrm>
                <a:off x="5193130"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4494873"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3796616"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3098359"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2400102"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1701845" y="6582508"/>
                <a:ext cx="152400" cy="486507"/>
                <a:chOff x="7983415" y="6582508"/>
                <a:chExt cx="152400" cy="486507"/>
              </a:xfrm>
            </p:grpSpPr>
            <p:cxnSp>
              <p:nvCxnSpPr>
                <p:cNvPr id="133" name="Straight Connector 1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1003588" y="6582508"/>
                <a:ext cx="152400" cy="486507"/>
                <a:chOff x="7983415" y="6582508"/>
                <a:chExt cx="152400" cy="486507"/>
              </a:xfrm>
            </p:grpSpPr>
            <p:cxnSp>
              <p:nvCxnSpPr>
                <p:cNvPr id="131" name="Straight Connector 1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0" name="Group 9"/>
            <p:cNvGrpSpPr/>
            <p:nvPr userDrawn="1"/>
          </p:nvGrpSpPr>
          <p:grpSpPr>
            <a:xfrm>
              <a:off x="-151325" y="454007"/>
              <a:ext cx="122115" cy="5945205"/>
              <a:chOff x="-238875" y="454007"/>
              <a:chExt cx="122115" cy="5945205"/>
            </a:xfrm>
          </p:grpSpPr>
          <p:cxnSp>
            <p:nvCxnSpPr>
              <p:cNvPr id="83" name="Straight Connector 82"/>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4" name="Group 83"/>
              <p:cNvGrpSpPr/>
              <p:nvPr userDrawn="1"/>
            </p:nvGrpSpPr>
            <p:grpSpPr>
              <a:xfrm rot="5400000">
                <a:off x="-254017" y="5940709"/>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userDrawn="1"/>
            </p:nvGrpSpPr>
            <p:grpSpPr>
              <a:xfrm rot="5400000">
                <a:off x="-254017" y="5467067"/>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userDrawn="1"/>
            </p:nvGrpSpPr>
            <p:grpSpPr>
              <a:xfrm rot="5400000">
                <a:off x="-254017" y="4993425"/>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userDrawn="1"/>
            </p:nvGrpSpPr>
            <p:grpSpPr>
              <a:xfrm rot="5400000">
                <a:off x="-254017" y="4519783"/>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userDrawn="1"/>
            </p:nvGrpSpPr>
            <p:grpSpPr>
              <a:xfrm rot="5400000">
                <a:off x="-254017" y="4046141"/>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3572499"/>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3098857"/>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2625215"/>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2151573"/>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1677931"/>
                <a:ext cx="152400" cy="122115"/>
                <a:chOff x="7983415" y="6582508"/>
                <a:chExt cx="152400" cy="486507"/>
              </a:xfrm>
            </p:grpSpPr>
            <p:cxnSp>
              <p:nvCxnSpPr>
                <p:cNvPr id="98" name="Straight Connector 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997340"/>
                <a:ext cx="152400" cy="122115"/>
                <a:chOff x="7983415" y="6582508"/>
                <a:chExt cx="152400" cy="486507"/>
              </a:xfrm>
            </p:grpSpPr>
            <p:cxnSp>
              <p:nvCxnSpPr>
                <p:cNvPr id="96" name="Straight Connector 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5" name="Straight Connector 94"/>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userDrawn="1"/>
          </p:nvGrpSpPr>
          <p:grpSpPr>
            <a:xfrm>
              <a:off x="9166483" y="454007"/>
              <a:ext cx="122115" cy="5945205"/>
              <a:chOff x="-238875" y="454007"/>
              <a:chExt cx="122115" cy="5945205"/>
            </a:xfrm>
          </p:grpSpPr>
          <p:cxnSp>
            <p:nvCxnSpPr>
              <p:cNvPr id="48" name="Straight Connector 47"/>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9" name="Group 48"/>
              <p:cNvGrpSpPr/>
              <p:nvPr userDrawn="1"/>
            </p:nvGrpSpPr>
            <p:grpSpPr>
              <a:xfrm rot="5400000">
                <a:off x="-254017" y="5940709"/>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userDrawn="1"/>
            </p:nvGrpSpPr>
            <p:grpSpPr>
              <a:xfrm rot="5400000">
                <a:off x="-254017" y="5467067"/>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userDrawn="1"/>
            </p:nvGrpSpPr>
            <p:grpSpPr>
              <a:xfrm rot="5400000">
                <a:off x="-254017" y="4993425"/>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userDrawn="1"/>
            </p:nvGrpSpPr>
            <p:grpSpPr>
              <a:xfrm rot="5400000">
                <a:off x="-254017" y="4519783"/>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userDrawn="1"/>
            </p:nvGrpSpPr>
            <p:grpSpPr>
              <a:xfrm rot="5400000">
                <a:off x="-254017" y="4046141"/>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3572499"/>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3098857"/>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2625215"/>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2151573"/>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1677931"/>
                <a:ext cx="152400" cy="122115"/>
                <a:chOff x="7983415" y="6582508"/>
                <a:chExt cx="152400" cy="486507"/>
              </a:xfrm>
            </p:grpSpPr>
            <p:cxnSp>
              <p:nvCxnSpPr>
                <p:cNvPr id="63" name="Straight Connector 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997340"/>
                <a:ext cx="152400" cy="122115"/>
                <a:chOff x="7983415" y="6582508"/>
                <a:chExt cx="152400" cy="486507"/>
              </a:xfrm>
            </p:grpSpPr>
            <p:cxnSp>
              <p:nvCxnSpPr>
                <p:cNvPr id="61" name="Straight Connector 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0" name="Straight Connector 59"/>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userDrawn="1"/>
          </p:nvGrpSpPr>
          <p:grpSpPr>
            <a:xfrm>
              <a:off x="457731" y="-141165"/>
              <a:ext cx="8226688" cy="122115"/>
              <a:chOff x="457731" y="6582508"/>
              <a:chExt cx="8226688" cy="486507"/>
            </a:xfrm>
          </p:grpSpPr>
          <p:cxnSp>
            <p:nvCxnSpPr>
              <p:cNvPr id="13" name="Straight Connector 12"/>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5" name="Group 14"/>
              <p:cNvGrpSpPr/>
              <p:nvPr userDrawn="1"/>
            </p:nvGrpSpPr>
            <p:grpSpPr>
              <a:xfrm>
                <a:off x="7986158"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7287901"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userDrawn="1"/>
            </p:nvGrpSpPr>
            <p:grpSpPr>
              <a:xfrm>
                <a:off x="6589644"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5891387"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a:off x="5193130"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4494873"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3796616"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3098359"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2400102"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1701845" y="6582508"/>
                <a:ext cx="152400" cy="486507"/>
                <a:chOff x="7983415" y="6582508"/>
                <a:chExt cx="152400" cy="486507"/>
              </a:xfrm>
            </p:grpSpPr>
            <p:cxnSp>
              <p:nvCxnSpPr>
                <p:cNvPr id="28" name="Straight Connector 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1003588" y="6582508"/>
                <a:ext cx="152400" cy="486507"/>
                <a:chOff x="7983415" y="6582508"/>
                <a:chExt cx="152400" cy="486507"/>
              </a:xfrm>
            </p:grpSpPr>
            <p:cxnSp>
              <p:nvCxnSpPr>
                <p:cNvPr id="26" name="Straight Connector 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4" name="Text Placeholder 153"/>
          <p:cNvSpPr>
            <a:spLocks noGrp="1"/>
          </p:cNvSpPr>
          <p:nvPr>
            <p:ph type="body" sz="quarter" idx="13"/>
          </p:nvPr>
        </p:nvSpPr>
        <p:spPr>
          <a:xfrm>
            <a:off x="610309" y="5327650"/>
            <a:ext cx="10968907" cy="520700"/>
          </a:xfrm>
        </p:spPr>
        <p:txBody>
          <a:bodyPr>
            <a:noAutofit/>
          </a:bodyPr>
          <a:lstStyle>
            <a:lvl1pPr marL="0" indent="0" algn="ctr">
              <a:buNone/>
              <a:defRPr sz="1200" b="1" baseline="0">
                <a:solidFill>
                  <a:schemeClr val="bg1"/>
                </a:solidFill>
              </a:defRPr>
            </a:lvl1pPr>
          </a:lstStyle>
          <a:p>
            <a:pPr lvl="0"/>
            <a:r>
              <a:rPr lang="en-US"/>
              <a:t>Click to edit Master text styles</a:t>
            </a:r>
          </a:p>
        </p:txBody>
      </p:sp>
      <p:pic>
        <p:nvPicPr>
          <p:cNvPr id="153" name="Picture 152" descr="DOE_Office_Science_white.png">
            <a:extLst>
              <a:ext uri="{FF2B5EF4-FFF2-40B4-BE49-F238E27FC236}">
                <a16:creationId xmlns:a16="http://schemas.microsoft.com/office/drawing/2014/main" id="{4327B12B-9E2F-EA47-9B79-D54BD52AFA1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043692" y="408349"/>
            <a:ext cx="1769532" cy="588347"/>
          </a:xfrm>
          <a:prstGeom prst="rect">
            <a:avLst/>
          </a:prstGeom>
        </p:spPr>
      </p:pic>
      <p:pic>
        <p:nvPicPr>
          <p:cNvPr id="156" name="Picture 155" descr="A picture containing drawing&#10;&#10;Description automatically generated">
            <a:extLst>
              <a:ext uri="{FF2B5EF4-FFF2-40B4-BE49-F238E27FC236}">
                <a16:creationId xmlns:a16="http://schemas.microsoft.com/office/drawing/2014/main" id="{187DB3F6-A168-E141-AC49-F54F3BED4F9C}"/>
              </a:ext>
            </a:extLst>
          </p:cNvPr>
          <p:cNvPicPr>
            <a:picLocks noChangeAspect="1"/>
          </p:cNvPicPr>
          <p:nvPr userDrawn="1"/>
        </p:nvPicPr>
        <p:blipFill>
          <a:blip r:embed="rId3"/>
          <a:stretch>
            <a:fillRect/>
          </a:stretch>
        </p:blipFill>
        <p:spPr>
          <a:xfrm>
            <a:off x="600149" y="323748"/>
            <a:ext cx="3200400" cy="722376"/>
          </a:xfrm>
          <a:prstGeom prst="rect">
            <a:avLst/>
          </a:prstGeom>
        </p:spPr>
      </p:pic>
      <p:sp>
        <p:nvSpPr>
          <p:cNvPr id="157" name="Slide Number Placeholder 5">
            <a:extLst>
              <a:ext uri="{FF2B5EF4-FFF2-40B4-BE49-F238E27FC236}">
                <a16:creationId xmlns:a16="http://schemas.microsoft.com/office/drawing/2014/main" id="{3FA22EAE-83D2-1343-83A1-55D73EA71AAA}"/>
              </a:ext>
            </a:extLst>
          </p:cNvPr>
          <p:cNvSpPr>
            <a:spLocks noGrp="1"/>
          </p:cNvSpPr>
          <p:nvPr>
            <p:ph type="sldNum" sz="quarter" idx="4"/>
          </p:nvPr>
        </p:nvSpPr>
        <p:spPr>
          <a:xfrm>
            <a:off x="10851411" y="6356349"/>
            <a:ext cx="708868" cy="365125"/>
          </a:xfrm>
          <a:prstGeom prst="rect">
            <a:avLst/>
          </a:prstGeom>
        </p:spPr>
        <p:txBody>
          <a:bodyPr vert="horz" lIns="91440" tIns="45720" rIns="91440" bIns="45720" rtlCol="0" anchor="ctr"/>
          <a:lstStyle>
            <a:lvl1pPr algn="r">
              <a:defRPr sz="1000" baseline="0">
                <a:solidFill>
                  <a:schemeClr val="tx1">
                    <a:tint val="75000"/>
                  </a:schemeClr>
                </a:solidFill>
                <a:latin typeface="Arial" panose="020B0604020202020204" pitchFamily="34" charset="0"/>
              </a:defRPr>
            </a:lvl1p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2955905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mage">
    <p:spTree>
      <p:nvGrpSpPr>
        <p:cNvPr id="1" name=""/>
        <p:cNvGrpSpPr/>
        <p:nvPr/>
      </p:nvGrpSpPr>
      <p:grpSpPr>
        <a:xfrm>
          <a:off x="0" y="0"/>
          <a:ext cx="0" cy="0"/>
          <a:chOff x="0" y="0"/>
          <a:chExt cx="0" cy="0"/>
        </a:xfrm>
      </p:grpSpPr>
      <p:sp>
        <p:nvSpPr>
          <p:cNvPr id="2" name="Title 1"/>
          <p:cNvSpPr>
            <a:spLocks noGrp="1"/>
          </p:cNvSpPr>
          <p:nvPr>
            <p:ph type="ctrTitle"/>
          </p:nvPr>
        </p:nvSpPr>
        <p:spPr>
          <a:xfrm>
            <a:off x="607059" y="1784905"/>
            <a:ext cx="10968916" cy="809919"/>
          </a:xfrm>
        </p:spPr>
        <p:txBody>
          <a:bodyPr anchor="b" anchorCtr="0">
            <a:noAutofit/>
          </a:bodyPr>
          <a:lstStyle>
            <a:lvl1pPr algn="ctr">
              <a:defRPr sz="5400" baseline="0">
                <a:solidFill>
                  <a:schemeClr val="accent2"/>
                </a:solidFill>
              </a:defRPr>
            </a:lvl1pPr>
          </a:lstStyle>
          <a:p>
            <a:r>
              <a:rPr lang="en-US" dirty="0"/>
              <a:t>Click to edit Master title style</a:t>
            </a:r>
          </a:p>
        </p:txBody>
      </p:sp>
      <p:sp>
        <p:nvSpPr>
          <p:cNvPr id="3" name="Subtitle 2"/>
          <p:cNvSpPr>
            <a:spLocks noGrp="1"/>
          </p:cNvSpPr>
          <p:nvPr>
            <p:ph type="subTitle" idx="1"/>
          </p:nvPr>
        </p:nvSpPr>
        <p:spPr>
          <a:xfrm>
            <a:off x="607059" y="2762473"/>
            <a:ext cx="10968916" cy="357392"/>
          </a:xfrm>
        </p:spPr>
        <p:txBody>
          <a:bodyPr>
            <a:noAutofit/>
          </a:bodyPr>
          <a:lstStyle>
            <a:lvl1pPr marL="0" indent="0" algn="ctr" fontAlgn="ctr">
              <a:buNone/>
              <a:defRPr b="0" i="0" baseline="0">
                <a:solidFill>
                  <a:schemeClr val="tx2"/>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grpSp>
        <p:nvGrpSpPr>
          <p:cNvPr id="8" name="Group 7"/>
          <p:cNvGrpSpPr/>
          <p:nvPr userDrawn="1"/>
        </p:nvGrpSpPr>
        <p:grpSpPr>
          <a:xfrm>
            <a:off x="-201766" y="-141165"/>
            <a:ext cx="12586564" cy="7136527"/>
            <a:chOff x="-151325" y="-141165"/>
            <a:chExt cx="9439923" cy="7136527"/>
          </a:xfrm>
        </p:grpSpPr>
        <p:grpSp>
          <p:nvGrpSpPr>
            <p:cNvPr id="9" name="Group 8"/>
            <p:cNvGrpSpPr/>
            <p:nvPr userDrawn="1"/>
          </p:nvGrpSpPr>
          <p:grpSpPr>
            <a:xfrm>
              <a:off x="457731" y="6873247"/>
              <a:ext cx="8226688" cy="122115"/>
              <a:chOff x="457731" y="6582508"/>
              <a:chExt cx="8226688" cy="486507"/>
            </a:xfrm>
          </p:grpSpPr>
          <p:cxnSp>
            <p:nvCxnSpPr>
              <p:cNvPr id="118" name="Straight Connector 117"/>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0" name="Group 119"/>
              <p:cNvGrpSpPr/>
              <p:nvPr userDrawn="1"/>
            </p:nvGrpSpPr>
            <p:grpSpPr>
              <a:xfrm>
                <a:off x="7986158"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userDrawn="1"/>
            </p:nvGrpSpPr>
            <p:grpSpPr>
              <a:xfrm>
                <a:off x="7287901"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userDrawn="1"/>
            </p:nvGrpSpPr>
            <p:grpSpPr>
              <a:xfrm>
                <a:off x="6589644"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userDrawn="1"/>
            </p:nvGrpSpPr>
            <p:grpSpPr>
              <a:xfrm>
                <a:off x="5891387"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userDrawn="1"/>
            </p:nvGrpSpPr>
            <p:grpSpPr>
              <a:xfrm>
                <a:off x="5193130"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4494873"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3796616"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3098359"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2400102"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1701845" y="6582508"/>
                <a:ext cx="152400" cy="486507"/>
                <a:chOff x="7983415" y="6582508"/>
                <a:chExt cx="152400" cy="486507"/>
              </a:xfrm>
            </p:grpSpPr>
            <p:cxnSp>
              <p:nvCxnSpPr>
                <p:cNvPr id="133" name="Straight Connector 1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1003588" y="6582508"/>
                <a:ext cx="152400" cy="486507"/>
                <a:chOff x="7983415" y="6582508"/>
                <a:chExt cx="152400" cy="486507"/>
              </a:xfrm>
            </p:grpSpPr>
            <p:cxnSp>
              <p:nvCxnSpPr>
                <p:cNvPr id="131" name="Straight Connector 1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0" name="Group 9"/>
            <p:cNvGrpSpPr/>
            <p:nvPr userDrawn="1"/>
          </p:nvGrpSpPr>
          <p:grpSpPr>
            <a:xfrm>
              <a:off x="-151325" y="454007"/>
              <a:ext cx="122115" cy="5945205"/>
              <a:chOff x="-238875" y="454007"/>
              <a:chExt cx="122115" cy="5945205"/>
            </a:xfrm>
          </p:grpSpPr>
          <p:cxnSp>
            <p:nvCxnSpPr>
              <p:cNvPr id="83" name="Straight Connector 82"/>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4" name="Group 83"/>
              <p:cNvGrpSpPr/>
              <p:nvPr userDrawn="1"/>
            </p:nvGrpSpPr>
            <p:grpSpPr>
              <a:xfrm rot="5400000">
                <a:off x="-254017" y="5940709"/>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userDrawn="1"/>
            </p:nvGrpSpPr>
            <p:grpSpPr>
              <a:xfrm rot="5400000">
                <a:off x="-254017" y="5467067"/>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userDrawn="1"/>
            </p:nvGrpSpPr>
            <p:grpSpPr>
              <a:xfrm rot="5400000">
                <a:off x="-254017" y="4993425"/>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userDrawn="1"/>
            </p:nvGrpSpPr>
            <p:grpSpPr>
              <a:xfrm rot="5400000">
                <a:off x="-254017" y="4519783"/>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userDrawn="1"/>
            </p:nvGrpSpPr>
            <p:grpSpPr>
              <a:xfrm rot="5400000">
                <a:off x="-254017" y="4046141"/>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3572499"/>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3098857"/>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2625215"/>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2151573"/>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1677931"/>
                <a:ext cx="152400" cy="122115"/>
                <a:chOff x="7983415" y="6582508"/>
                <a:chExt cx="152400" cy="486507"/>
              </a:xfrm>
            </p:grpSpPr>
            <p:cxnSp>
              <p:nvCxnSpPr>
                <p:cNvPr id="98" name="Straight Connector 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997340"/>
                <a:ext cx="152400" cy="122115"/>
                <a:chOff x="7983415" y="6582508"/>
                <a:chExt cx="152400" cy="486507"/>
              </a:xfrm>
            </p:grpSpPr>
            <p:cxnSp>
              <p:nvCxnSpPr>
                <p:cNvPr id="96" name="Straight Connector 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5" name="Straight Connector 94"/>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userDrawn="1"/>
          </p:nvGrpSpPr>
          <p:grpSpPr>
            <a:xfrm>
              <a:off x="9166483" y="454007"/>
              <a:ext cx="122115" cy="5945205"/>
              <a:chOff x="-238875" y="454007"/>
              <a:chExt cx="122115" cy="5945205"/>
            </a:xfrm>
          </p:grpSpPr>
          <p:cxnSp>
            <p:nvCxnSpPr>
              <p:cNvPr id="48" name="Straight Connector 47"/>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9" name="Group 48"/>
              <p:cNvGrpSpPr/>
              <p:nvPr userDrawn="1"/>
            </p:nvGrpSpPr>
            <p:grpSpPr>
              <a:xfrm rot="5400000">
                <a:off x="-254017" y="5940709"/>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userDrawn="1"/>
            </p:nvGrpSpPr>
            <p:grpSpPr>
              <a:xfrm rot="5400000">
                <a:off x="-254017" y="5467067"/>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userDrawn="1"/>
            </p:nvGrpSpPr>
            <p:grpSpPr>
              <a:xfrm rot="5400000">
                <a:off x="-254017" y="4993425"/>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userDrawn="1"/>
            </p:nvGrpSpPr>
            <p:grpSpPr>
              <a:xfrm rot="5400000">
                <a:off x="-254017" y="4519783"/>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userDrawn="1"/>
            </p:nvGrpSpPr>
            <p:grpSpPr>
              <a:xfrm rot="5400000">
                <a:off x="-254017" y="4046141"/>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3572499"/>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3098857"/>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2625215"/>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2151573"/>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1677931"/>
                <a:ext cx="152400" cy="122115"/>
                <a:chOff x="7983415" y="6582508"/>
                <a:chExt cx="152400" cy="486507"/>
              </a:xfrm>
            </p:grpSpPr>
            <p:cxnSp>
              <p:nvCxnSpPr>
                <p:cNvPr id="63" name="Straight Connector 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997340"/>
                <a:ext cx="152400" cy="122115"/>
                <a:chOff x="7983415" y="6582508"/>
                <a:chExt cx="152400" cy="486507"/>
              </a:xfrm>
            </p:grpSpPr>
            <p:cxnSp>
              <p:nvCxnSpPr>
                <p:cNvPr id="61" name="Straight Connector 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0" name="Straight Connector 59"/>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userDrawn="1"/>
          </p:nvGrpSpPr>
          <p:grpSpPr>
            <a:xfrm>
              <a:off x="457731" y="-141165"/>
              <a:ext cx="8226688" cy="122115"/>
              <a:chOff x="457731" y="6582508"/>
              <a:chExt cx="8226688" cy="486507"/>
            </a:xfrm>
          </p:grpSpPr>
          <p:cxnSp>
            <p:nvCxnSpPr>
              <p:cNvPr id="13" name="Straight Connector 12"/>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5" name="Group 14"/>
              <p:cNvGrpSpPr/>
              <p:nvPr userDrawn="1"/>
            </p:nvGrpSpPr>
            <p:grpSpPr>
              <a:xfrm>
                <a:off x="7986158"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7287901"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userDrawn="1"/>
            </p:nvGrpSpPr>
            <p:grpSpPr>
              <a:xfrm>
                <a:off x="6589644"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5891387"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a:off x="5193130"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4494873"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3796616"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3098359"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2400102"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1701845" y="6582508"/>
                <a:ext cx="152400" cy="486507"/>
                <a:chOff x="7983415" y="6582508"/>
                <a:chExt cx="152400" cy="486507"/>
              </a:xfrm>
            </p:grpSpPr>
            <p:cxnSp>
              <p:nvCxnSpPr>
                <p:cNvPr id="28" name="Straight Connector 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1003588" y="6582508"/>
                <a:ext cx="152400" cy="486507"/>
                <a:chOff x="7983415" y="6582508"/>
                <a:chExt cx="152400" cy="486507"/>
              </a:xfrm>
            </p:grpSpPr>
            <p:cxnSp>
              <p:nvCxnSpPr>
                <p:cNvPr id="26" name="Straight Connector 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4" name="Text Placeholder 153"/>
          <p:cNvSpPr>
            <a:spLocks noGrp="1"/>
          </p:cNvSpPr>
          <p:nvPr>
            <p:ph type="body" sz="quarter" idx="13"/>
          </p:nvPr>
        </p:nvSpPr>
        <p:spPr>
          <a:xfrm>
            <a:off x="607059" y="3289385"/>
            <a:ext cx="10968916" cy="267972"/>
          </a:xfrm>
        </p:spPr>
        <p:txBody>
          <a:bodyPr>
            <a:noAutofit/>
          </a:bodyPr>
          <a:lstStyle>
            <a:lvl1pPr marL="0" indent="0" algn="ctr">
              <a:buNone/>
              <a:defRPr sz="1200" b="1" baseline="0">
                <a:solidFill>
                  <a:schemeClr val="tx2"/>
                </a:solidFill>
              </a:defRPr>
            </a:lvl1pPr>
          </a:lstStyle>
          <a:p>
            <a:pPr lvl="0"/>
            <a:r>
              <a:rPr lang="en-US"/>
              <a:t>Click to edit Master text styles</a:t>
            </a:r>
          </a:p>
        </p:txBody>
      </p:sp>
      <p:sp>
        <p:nvSpPr>
          <p:cNvPr id="155" name="Picture Placeholder 154">
            <a:extLst>
              <a:ext uri="{FF2B5EF4-FFF2-40B4-BE49-F238E27FC236}">
                <a16:creationId xmlns:a16="http://schemas.microsoft.com/office/drawing/2014/main" id="{DDEDD069-6DED-8E45-89A4-F1AB098B03F4}"/>
              </a:ext>
            </a:extLst>
          </p:cNvPr>
          <p:cNvSpPr>
            <a:spLocks noGrp="1"/>
          </p:cNvSpPr>
          <p:nvPr>
            <p:ph type="pic" sz="quarter" idx="14"/>
          </p:nvPr>
        </p:nvSpPr>
        <p:spPr>
          <a:xfrm>
            <a:off x="1" y="3709988"/>
            <a:ext cx="12192000" cy="3148012"/>
          </a:xfrm>
        </p:spPr>
        <p:txBody>
          <a:bodyPr/>
          <a:lstStyle/>
          <a:p>
            <a:r>
              <a:rPr lang="en-US" dirty="0"/>
              <a:t>Click icon to add picture</a:t>
            </a:r>
          </a:p>
        </p:txBody>
      </p:sp>
      <p:pic>
        <p:nvPicPr>
          <p:cNvPr id="153" name="Picture 152" descr="A close up of a sign&#10;&#10;Description automatically generated">
            <a:extLst>
              <a:ext uri="{FF2B5EF4-FFF2-40B4-BE49-F238E27FC236}">
                <a16:creationId xmlns:a16="http://schemas.microsoft.com/office/drawing/2014/main" id="{4595E5C9-9D1D-E54F-A7EF-4D59140D6AA7}"/>
              </a:ext>
            </a:extLst>
          </p:cNvPr>
          <p:cNvPicPr>
            <a:picLocks noChangeAspect="1"/>
          </p:cNvPicPr>
          <p:nvPr userDrawn="1"/>
        </p:nvPicPr>
        <p:blipFill>
          <a:blip r:embed="rId2"/>
          <a:stretch>
            <a:fillRect/>
          </a:stretch>
        </p:blipFill>
        <p:spPr>
          <a:xfrm>
            <a:off x="569360" y="406400"/>
            <a:ext cx="3200400" cy="817306"/>
          </a:xfrm>
          <a:prstGeom prst="rect">
            <a:avLst/>
          </a:prstGeom>
        </p:spPr>
      </p:pic>
      <p:pic>
        <p:nvPicPr>
          <p:cNvPr id="5" name="Picture 4" descr="A close up of a sign&#10;&#10;Description automatically generated">
            <a:extLst>
              <a:ext uri="{FF2B5EF4-FFF2-40B4-BE49-F238E27FC236}">
                <a16:creationId xmlns:a16="http://schemas.microsoft.com/office/drawing/2014/main" id="{F9D89F58-FCB2-A04E-B6D9-68B5328B7FFE}"/>
              </a:ext>
            </a:extLst>
          </p:cNvPr>
          <p:cNvPicPr>
            <a:picLocks noChangeAspect="1"/>
          </p:cNvPicPr>
          <p:nvPr userDrawn="1"/>
        </p:nvPicPr>
        <p:blipFill>
          <a:blip r:embed="rId3"/>
          <a:stretch>
            <a:fillRect/>
          </a:stretch>
        </p:blipFill>
        <p:spPr>
          <a:xfrm>
            <a:off x="10040112" y="411480"/>
            <a:ext cx="1773936" cy="574312"/>
          </a:xfrm>
          <a:prstGeom prst="rect">
            <a:avLst/>
          </a:prstGeom>
        </p:spPr>
      </p:pic>
      <p:sp>
        <p:nvSpPr>
          <p:cNvPr id="157" name="Slide Number Placeholder 5">
            <a:extLst>
              <a:ext uri="{FF2B5EF4-FFF2-40B4-BE49-F238E27FC236}">
                <a16:creationId xmlns:a16="http://schemas.microsoft.com/office/drawing/2014/main" id="{179866EB-913A-2C4A-8B8D-02E1535CE766}"/>
              </a:ext>
            </a:extLst>
          </p:cNvPr>
          <p:cNvSpPr>
            <a:spLocks noGrp="1"/>
          </p:cNvSpPr>
          <p:nvPr>
            <p:ph type="sldNum" sz="quarter" idx="4"/>
          </p:nvPr>
        </p:nvSpPr>
        <p:spPr>
          <a:xfrm>
            <a:off x="10851411" y="6356349"/>
            <a:ext cx="708868" cy="365125"/>
          </a:xfrm>
          <a:prstGeom prst="rect">
            <a:avLst/>
          </a:prstGeom>
        </p:spPr>
        <p:txBody>
          <a:bodyPr vert="horz" lIns="91440" tIns="45720" rIns="91440" bIns="45720" rtlCol="0" anchor="ctr"/>
          <a:lstStyle>
            <a:lvl1pPr algn="r">
              <a:defRPr sz="1000" baseline="0">
                <a:solidFill>
                  <a:schemeClr val="tx1">
                    <a:tint val="75000"/>
                  </a:schemeClr>
                </a:solidFill>
                <a:latin typeface="Arial" panose="020B0604020202020204" pitchFamily="34" charset="0"/>
              </a:defRPr>
            </a:lvl1pPr>
          </a:lstStyle>
          <a:p>
            <a:fld id="{0EF2EA88-E9D4-0C4F-A5DF-5FE49FAF8E2F}" type="slidenum">
              <a:rPr lang="en-US" smtClean="0"/>
              <a:pPr/>
              <a:t>‹#›</a:t>
            </a:fld>
            <a:endParaRPr lang="en-US" dirty="0"/>
          </a:p>
        </p:txBody>
      </p:sp>
      <p:pic>
        <p:nvPicPr>
          <p:cNvPr id="4" name="Picture 2" descr="UC Berkeley Logo , symbol, meaning, history, PNG, brand">
            <a:extLst>
              <a:ext uri="{FF2B5EF4-FFF2-40B4-BE49-F238E27FC236}">
                <a16:creationId xmlns:a16="http://schemas.microsoft.com/office/drawing/2014/main" id="{F43BBDA3-0F43-6848-BB60-E9F538B77D5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7059" y="5710890"/>
            <a:ext cx="2447366" cy="1376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4312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6072" y="457200"/>
            <a:ext cx="10972799" cy="1143001"/>
          </a:xfrm>
        </p:spPr>
        <p:txBody>
          <a:bodyPr wrap="square" anchor="t" anchorCtr="0"/>
          <a:lstStyle>
            <a:lvl1pPr>
              <a:defRPr b="0" i="0" cap="none" baseline="0">
                <a:latin typeface="Avenir Next Medium" panose="020B0503020202020204" pitchFamily="34" charset="0"/>
              </a:defRPr>
            </a:lvl1pPr>
          </a:lstStyle>
          <a:p>
            <a:r>
              <a:rPr lang="en-US" dirty="0"/>
              <a:t>Click to edit Master title style</a:t>
            </a:r>
          </a:p>
        </p:txBody>
      </p:sp>
      <p:sp>
        <p:nvSpPr>
          <p:cNvPr id="3" name="Content Placeholder 2"/>
          <p:cNvSpPr>
            <a:spLocks noGrp="1"/>
          </p:cNvSpPr>
          <p:nvPr>
            <p:ph idx="1"/>
          </p:nvPr>
        </p:nvSpPr>
        <p:spPr>
          <a:xfrm>
            <a:off x="576072" y="1600201"/>
            <a:ext cx="10972800" cy="4508499"/>
          </a:xfrm>
        </p:spPr>
        <p:txBody>
          <a:bodyPr/>
          <a:lstStyle>
            <a:lvl1pPr>
              <a:buClr>
                <a:schemeClr val="accent2"/>
              </a:buClr>
              <a:defRPr/>
            </a:lvl1pPr>
            <a:lvl2pPr marL="457200" indent="-228600">
              <a:spcBef>
                <a:spcPts val="380"/>
              </a:spcBef>
              <a:buClr>
                <a:schemeClr val="accent2"/>
              </a:buClr>
              <a:defRPr baseline="0">
                <a:latin typeface="Arial" panose="020B0604020202020204" pitchFamily="34" charset="0"/>
              </a:defRPr>
            </a:lvl2pPr>
            <a:lvl3pPr>
              <a:buClr>
                <a:schemeClr val="accent2"/>
              </a:buClr>
              <a:defRPr baseline="0">
                <a:latin typeface="Arial" panose="020B0604020202020204" pitchFamily="34" charset="0"/>
              </a:defRPr>
            </a:lvl3pPr>
            <a:lvl4pPr>
              <a:buClr>
                <a:schemeClr val="accent2"/>
              </a:buClr>
              <a:defRPr baseline="0">
                <a:latin typeface="Arial" panose="020B0604020202020204" pitchFamily="34" charset="0"/>
              </a:defRPr>
            </a:lvl4pPr>
            <a:lvl5pPr>
              <a:buClr>
                <a:schemeClr val="accent2"/>
              </a:buClr>
              <a:defRPr baseline="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BD3DF37F-4300-7446-B86E-A122B61CBEC3}"/>
              </a:ext>
            </a:extLst>
          </p:cNvPr>
          <p:cNvSpPr>
            <a:spLocks noGrp="1"/>
          </p:cNvSpPr>
          <p:nvPr>
            <p:ph type="dt" sz="half" idx="10"/>
          </p:nvPr>
        </p:nvSpPr>
        <p:spPr>
          <a:xfrm>
            <a:off x="9920402" y="6356349"/>
            <a:ext cx="726802"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3F4CE0EE-5B5A-6145-8847-32783B915D88}"/>
              </a:ext>
            </a:extLst>
          </p:cNvPr>
          <p:cNvSpPr>
            <a:spLocks noGrp="1"/>
          </p:cNvSpPr>
          <p:nvPr>
            <p:ph type="sldNum" sz="quarter" idx="12"/>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517411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3618" y="457200"/>
            <a:ext cx="10972800" cy="548640"/>
          </a:xfrm>
        </p:spPr>
        <p:txBody>
          <a:bodyPr anchor="t" anchorCtr="0"/>
          <a:lstStyle>
            <a:lvl1pPr>
              <a:defRPr sz="3600" b="0" i="0" cap="none" baseline="0">
                <a:solidFill>
                  <a:srgbClr val="313C5A"/>
                </a:solidFill>
                <a:latin typeface="Avenir Next Medium" panose="020B0503020202020204" pitchFamily="34" charset="0"/>
              </a:defRPr>
            </a:lvl1pPr>
          </a:lstStyle>
          <a:p>
            <a:r>
              <a:rPr lang="en-US" dirty="0"/>
              <a:t>Click to edit Master title style</a:t>
            </a:r>
          </a:p>
        </p:txBody>
      </p:sp>
      <p:sp>
        <p:nvSpPr>
          <p:cNvPr id="3" name="Content Placeholder 2"/>
          <p:cNvSpPr>
            <a:spLocks noGrp="1"/>
          </p:cNvSpPr>
          <p:nvPr>
            <p:ph idx="1"/>
          </p:nvPr>
        </p:nvSpPr>
        <p:spPr>
          <a:xfrm>
            <a:off x="573616" y="1600201"/>
            <a:ext cx="11008784" cy="4495799"/>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8"/>
          <p:cNvSpPr>
            <a:spLocks noGrp="1"/>
          </p:cNvSpPr>
          <p:nvPr>
            <p:ph type="body" sz="quarter" idx="13"/>
          </p:nvPr>
        </p:nvSpPr>
        <p:spPr>
          <a:xfrm>
            <a:off x="576072" y="1055688"/>
            <a:ext cx="10936816" cy="457200"/>
          </a:xfrm>
        </p:spPr>
        <p:txBody>
          <a:bodyPr anchor="b" anchorCtr="0"/>
          <a:lstStyle>
            <a:lvl1pPr marL="0" indent="0">
              <a:buNone/>
              <a:defRPr sz="2000" i="0" baseline="0">
                <a:solidFill>
                  <a:schemeClr val="accent2"/>
                </a:solidFill>
              </a:defRPr>
            </a:lvl1pPr>
          </a:lstStyle>
          <a:p>
            <a:pPr lvl="0"/>
            <a:r>
              <a:rPr lang="en-US"/>
              <a:t>Click to edit Master text styles</a:t>
            </a:r>
          </a:p>
        </p:txBody>
      </p:sp>
      <p:sp>
        <p:nvSpPr>
          <p:cNvPr id="8" name="Slide Number Placeholder 7">
            <a:extLst>
              <a:ext uri="{FF2B5EF4-FFF2-40B4-BE49-F238E27FC236}">
                <a16:creationId xmlns:a16="http://schemas.microsoft.com/office/drawing/2014/main" id="{0C9A09C0-DCA8-BA45-84BB-3CD9C9C7BFD8}"/>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1125594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White">
    <p:spTree>
      <p:nvGrpSpPr>
        <p:cNvPr id="1" name=""/>
        <p:cNvGrpSpPr/>
        <p:nvPr/>
      </p:nvGrpSpPr>
      <p:grpSpPr>
        <a:xfrm>
          <a:off x="0" y="0"/>
          <a:ext cx="0" cy="0"/>
          <a:chOff x="0" y="0"/>
          <a:chExt cx="0" cy="0"/>
        </a:xfrm>
      </p:grpSpPr>
      <p:sp>
        <p:nvSpPr>
          <p:cNvPr id="2" name="Title 1"/>
          <p:cNvSpPr>
            <a:spLocks noGrp="1"/>
          </p:cNvSpPr>
          <p:nvPr>
            <p:ph type="title"/>
          </p:nvPr>
        </p:nvSpPr>
        <p:spPr>
          <a:xfrm>
            <a:off x="576072" y="1864177"/>
            <a:ext cx="10963079" cy="1362075"/>
          </a:xfrm>
        </p:spPr>
        <p:txBody>
          <a:bodyPr anchor="b" anchorCtr="0">
            <a:noAutofit/>
          </a:bodyPr>
          <a:lstStyle>
            <a:lvl1pPr algn="ctr">
              <a:defRPr sz="5400" b="1" i="0" cap="none" baseline="0">
                <a:solidFill>
                  <a:schemeClr val="accent2"/>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6072" y="3667126"/>
            <a:ext cx="10963079" cy="975895"/>
          </a:xfrm>
        </p:spPr>
        <p:txBody>
          <a:bodyPr anchor="b">
            <a:noAutofit/>
          </a:bodyPr>
          <a:lstStyle>
            <a:lvl1pPr marL="0" indent="0" algn="ctr">
              <a:buNone/>
              <a:defRPr sz="2000" b="0" i="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Content Placeholder 2"/>
          <p:cNvSpPr>
            <a:spLocks noGrp="1"/>
          </p:cNvSpPr>
          <p:nvPr>
            <p:ph idx="13"/>
          </p:nvPr>
        </p:nvSpPr>
        <p:spPr>
          <a:xfrm>
            <a:off x="576072" y="5083895"/>
            <a:ext cx="10963079" cy="1268528"/>
          </a:xfrm>
        </p:spPr>
        <p:txBody>
          <a:bodyPr>
            <a:noAutofit/>
          </a:bodyPr>
          <a:lstStyle>
            <a:lvl1pPr algn="ctr">
              <a:lnSpc>
                <a:spcPct val="110000"/>
              </a:lnSpc>
              <a:spcAft>
                <a:spcPts val="600"/>
              </a:spcAft>
              <a:buNone/>
              <a:defRPr sz="1100" b="0" i="0" baseline="0">
                <a:solidFill>
                  <a:schemeClr val="tx1"/>
                </a:solidFill>
                <a:latin typeface="+mn-lt"/>
              </a:defRPr>
            </a:lvl1pPr>
            <a:lvl2pPr>
              <a:defRPr sz="1100" b="0" i="0">
                <a:solidFill>
                  <a:schemeClr val="tx2"/>
                </a:solidFill>
                <a:latin typeface="+mj-lt"/>
              </a:defRPr>
            </a:lvl2pPr>
            <a:lvl3pPr>
              <a:defRPr sz="1100" b="0" i="0">
                <a:solidFill>
                  <a:schemeClr val="tx2"/>
                </a:solidFill>
                <a:latin typeface="+mj-lt"/>
              </a:defRPr>
            </a:lvl3pPr>
            <a:lvl4pPr>
              <a:defRPr sz="1100" b="0" i="0">
                <a:solidFill>
                  <a:schemeClr val="tx2"/>
                </a:solidFill>
                <a:latin typeface="+mj-lt"/>
              </a:defRPr>
            </a:lvl4pPr>
            <a:lvl5pPr>
              <a:defRPr sz="1100" b="0" i="0">
                <a:solidFill>
                  <a:schemeClr val="tx2"/>
                </a:solidFill>
                <a:latin typeface="+mj-lt"/>
              </a:defRPr>
            </a:lvl5pPr>
          </a:lstStyle>
          <a:p>
            <a:pPr lvl="0"/>
            <a:r>
              <a:rPr lang="en-US"/>
              <a:t>Click to edit Master text styles</a:t>
            </a:r>
          </a:p>
        </p:txBody>
      </p:sp>
      <p:cxnSp>
        <p:nvCxnSpPr>
          <p:cNvPr id="8" name="Straight Connector 7"/>
          <p:cNvCxnSpPr/>
          <p:nvPr userDrawn="1"/>
        </p:nvCxnSpPr>
        <p:spPr>
          <a:xfrm>
            <a:off x="614460" y="4931494"/>
            <a:ext cx="10963080" cy="0"/>
          </a:xfrm>
          <a:prstGeom prst="line">
            <a:avLst/>
          </a:prstGeom>
          <a:ln w="635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BBBF82B9-A148-A84F-BCA0-4034A3A8ADDD}"/>
              </a:ext>
            </a:extLst>
          </p:cNvPr>
          <p:cNvSpPr>
            <a:spLocks noGrp="1"/>
          </p:cNvSpPr>
          <p:nvPr>
            <p:ph type="dt" sz="half" idx="14"/>
          </p:nvPr>
        </p:nvSpPr>
        <p:spPr>
          <a:xfrm>
            <a:off x="9920402" y="6356349"/>
            <a:ext cx="726802"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7C13693B-CF22-D144-AFDE-69A55E267396}"/>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2892300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Color">
    <p:spTree>
      <p:nvGrpSpPr>
        <p:cNvPr id="1" name=""/>
        <p:cNvGrpSpPr/>
        <p:nvPr/>
      </p:nvGrpSpPr>
      <p:grpSpPr>
        <a:xfrm>
          <a:off x="0" y="0"/>
          <a:ext cx="0" cy="0"/>
          <a:chOff x="0" y="0"/>
          <a:chExt cx="0" cy="0"/>
        </a:xfrm>
      </p:grpSpPr>
      <p:sp>
        <p:nvSpPr>
          <p:cNvPr id="2" name="Title 1"/>
          <p:cNvSpPr>
            <a:spLocks noGrp="1"/>
          </p:cNvSpPr>
          <p:nvPr>
            <p:ph type="title"/>
          </p:nvPr>
        </p:nvSpPr>
        <p:spPr>
          <a:xfrm>
            <a:off x="576072" y="1828800"/>
            <a:ext cx="10963079" cy="1362075"/>
          </a:xfrm>
        </p:spPr>
        <p:txBody>
          <a:bodyPr anchor="b" anchorCtr="0">
            <a:noAutofit/>
          </a:bodyPr>
          <a:lstStyle>
            <a:lvl1pPr algn="ctr">
              <a:defRPr sz="5400" b="1" i="0" cap="none"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6072" y="3657600"/>
            <a:ext cx="10963079" cy="975895"/>
          </a:xfrm>
        </p:spPr>
        <p:txBody>
          <a:bodyPr anchor="b">
            <a:noAutofit/>
          </a:bodyPr>
          <a:lstStyle>
            <a:lvl1pPr marL="0" indent="0" algn="ctr">
              <a:buNone/>
              <a:defRPr sz="2000" b="0" i="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Content Placeholder 2"/>
          <p:cNvSpPr>
            <a:spLocks noGrp="1"/>
          </p:cNvSpPr>
          <p:nvPr>
            <p:ph idx="13"/>
          </p:nvPr>
        </p:nvSpPr>
        <p:spPr>
          <a:xfrm>
            <a:off x="576072" y="5029200"/>
            <a:ext cx="10972091" cy="1268528"/>
          </a:xfrm>
        </p:spPr>
        <p:txBody>
          <a:bodyPr>
            <a:noAutofit/>
          </a:bodyPr>
          <a:lstStyle>
            <a:lvl1pPr algn="ctr">
              <a:lnSpc>
                <a:spcPct val="110000"/>
              </a:lnSpc>
              <a:spcAft>
                <a:spcPts val="600"/>
              </a:spcAft>
              <a:buNone/>
              <a:defRPr sz="1100" b="1" i="0" baseline="0">
                <a:solidFill>
                  <a:schemeClr val="bg1"/>
                </a:solidFill>
                <a:latin typeface="+mn-lt"/>
              </a:defRPr>
            </a:lvl1pPr>
            <a:lvl2pPr>
              <a:defRPr sz="1100" b="0" i="0">
                <a:solidFill>
                  <a:schemeClr val="tx2"/>
                </a:solidFill>
                <a:latin typeface="+mj-lt"/>
              </a:defRPr>
            </a:lvl2pPr>
            <a:lvl3pPr>
              <a:defRPr sz="1100" b="0" i="0">
                <a:solidFill>
                  <a:schemeClr val="tx2"/>
                </a:solidFill>
                <a:latin typeface="+mj-lt"/>
              </a:defRPr>
            </a:lvl3pPr>
            <a:lvl4pPr>
              <a:defRPr sz="1100" b="0" i="0">
                <a:solidFill>
                  <a:schemeClr val="tx2"/>
                </a:solidFill>
                <a:latin typeface="+mj-lt"/>
              </a:defRPr>
            </a:lvl4pPr>
            <a:lvl5pPr>
              <a:defRPr sz="1100" b="0" i="0">
                <a:solidFill>
                  <a:schemeClr val="tx2"/>
                </a:solidFill>
                <a:latin typeface="+mj-lt"/>
              </a:defRPr>
            </a:lvl5pPr>
          </a:lstStyle>
          <a:p>
            <a:pPr lvl="0"/>
            <a:r>
              <a:rPr lang="en-US"/>
              <a:t>Click to edit Master text styles</a:t>
            </a:r>
          </a:p>
        </p:txBody>
      </p:sp>
      <p:sp>
        <p:nvSpPr>
          <p:cNvPr id="4" name="Date Placeholder 3">
            <a:extLst>
              <a:ext uri="{FF2B5EF4-FFF2-40B4-BE49-F238E27FC236}">
                <a16:creationId xmlns:a16="http://schemas.microsoft.com/office/drawing/2014/main" id="{521F621C-FC7B-AA4C-B773-C53AB56AC87A}"/>
              </a:ext>
            </a:extLst>
          </p:cNvPr>
          <p:cNvSpPr>
            <a:spLocks noGrp="1"/>
          </p:cNvSpPr>
          <p:nvPr>
            <p:ph type="dt" sz="half" idx="14"/>
          </p:nvPr>
        </p:nvSpPr>
        <p:spPr>
          <a:xfrm>
            <a:off x="9920402" y="6356349"/>
            <a:ext cx="726802"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373ABA0E-5CEB-3C4C-9288-67AEEFBD80F9}"/>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2825481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600201"/>
            <a:ext cx="5384800" cy="4525963"/>
          </a:xfrm>
        </p:spPr>
        <p:txBody>
          <a:bodyPr>
            <a:noAutofit/>
          </a:bodyPr>
          <a:lstStyle>
            <a:lvl1pPr>
              <a:lnSpc>
                <a:spcPct val="110000"/>
              </a:lnSpc>
              <a:spcBef>
                <a:spcPts val="800"/>
              </a:spcBef>
              <a:buClr>
                <a:schemeClr val="accent2"/>
              </a:buClr>
              <a:defRPr sz="1800"/>
            </a:lvl1pPr>
            <a:lvl2pPr marL="457200" indent="-228600">
              <a:lnSpc>
                <a:spcPct val="110000"/>
              </a:lnSpc>
              <a:spcBef>
                <a:spcPts val="300"/>
              </a:spcBef>
              <a:buClr>
                <a:schemeClr val="accent2"/>
              </a:buClr>
              <a:defRPr sz="1800"/>
            </a:lvl2pPr>
            <a:lvl3pPr>
              <a:lnSpc>
                <a:spcPct val="100000"/>
              </a:lnSpc>
              <a:spcBef>
                <a:spcPts val="300"/>
              </a:spcBef>
              <a:buClr>
                <a:schemeClr val="accent2"/>
              </a:buClr>
              <a:defRPr sz="1800"/>
            </a:lvl3pPr>
            <a:lvl4pPr>
              <a:lnSpc>
                <a:spcPct val="100000"/>
              </a:lnSpc>
              <a:spcBef>
                <a:spcPts val="300"/>
              </a:spcBef>
              <a:buClr>
                <a:schemeClr val="accent2"/>
              </a:buClr>
              <a:defRPr sz="1800"/>
            </a:lvl4pPr>
            <a:lvl5pPr>
              <a:buClr>
                <a:schemeClr val="accent2"/>
              </a:buCl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97600" y="1600201"/>
            <a:ext cx="5384800" cy="4525963"/>
          </a:xfrm>
        </p:spPr>
        <p:txBody>
          <a:bodyPr>
            <a:noAutofit/>
          </a:bodyPr>
          <a:lstStyle>
            <a:lvl1pPr>
              <a:lnSpc>
                <a:spcPct val="110000"/>
              </a:lnSpc>
              <a:spcBef>
                <a:spcPts val="800"/>
              </a:spcBef>
              <a:buClr>
                <a:schemeClr val="accent2"/>
              </a:buClr>
              <a:defRPr sz="1800"/>
            </a:lvl1pPr>
            <a:lvl2pPr marL="457200" indent="-228600">
              <a:lnSpc>
                <a:spcPct val="110000"/>
              </a:lnSpc>
              <a:spcBef>
                <a:spcPts val="300"/>
              </a:spcBef>
              <a:buClr>
                <a:schemeClr val="accent2"/>
              </a:buClr>
              <a:defRPr sz="1800"/>
            </a:lvl2pPr>
            <a:lvl3pPr>
              <a:lnSpc>
                <a:spcPct val="100000"/>
              </a:lnSpc>
              <a:spcBef>
                <a:spcPts val="300"/>
              </a:spcBef>
              <a:buClr>
                <a:schemeClr val="accent2"/>
              </a:buClr>
              <a:defRPr sz="1800"/>
            </a:lvl3pPr>
            <a:lvl4pPr>
              <a:lnSpc>
                <a:spcPct val="100000"/>
              </a:lnSpc>
              <a:spcBef>
                <a:spcPts val="300"/>
              </a:spcBef>
              <a:buClr>
                <a:schemeClr val="accent2"/>
              </a:buClr>
              <a:defRPr sz="1800"/>
            </a:lvl4pPr>
            <a:lvl5pPr>
              <a:buClr>
                <a:schemeClr val="accent2"/>
              </a:buCl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itle 1"/>
          <p:cNvSpPr>
            <a:spLocks noGrp="1"/>
          </p:cNvSpPr>
          <p:nvPr>
            <p:ph type="title"/>
          </p:nvPr>
        </p:nvSpPr>
        <p:spPr>
          <a:xfrm>
            <a:off x="576071" y="457200"/>
            <a:ext cx="10972800" cy="548640"/>
          </a:xfrm>
        </p:spPr>
        <p:txBody>
          <a:bodyPr anchor="t" anchorCtr="0"/>
          <a:lstStyle>
            <a:lvl1pPr>
              <a:defRPr b="1" i="0" cap="none" baseline="0"/>
            </a:lvl1pPr>
          </a:lstStyle>
          <a:p>
            <a:r>
              <a:rPr lang="en-US"/>
              <a:t>Click to edit Master title style</a:t>
            </a:r>
            <a:endParaRPr lang="en-US" dirty="0"/>
          </a:p>
        </p:txBody>
      </p:sp>
      <p:sp>
        <p:nvSpPr>
          <p:cNvPr id="9" name="Text Placeholder 8"/>
          <p:cNvSpPr>
            <a:spLocks noGrp="1"/>
          </p:cNvSpPr>
          <p:nvPr>
            <p:ph type="body" sz="quarter" idx="13"/>
          </p:nvPr>
        </p:nvSpPr>
        <p:spPr>
          <a:xfrm>
            <a:off x="576072" y="1055688"/>
            <a:ext cx="10972800" cy="457200"/>
          </a:xfrm>
        </p:spPr>
        <p:txBody>
          <a:bodyPr anchor="b" anchorCtr="0"/>
          <a:lstStyle>
            <a:lvl1pPr marL="0" indent="0">
              <a:buNone/>
              <a:defRPr sz="2000" i="0">
                <a:solidFill>
                  <a:schemeClr val="accent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A840A2F8-98C2-AE42-B80E-AFF286D61217}"/>
              </a:ext>
            </a:extLst>
          </p:cNvPr>
          <p:cNvSpPr>
            <a:spLocks noGrp="1"/>
          </p:cNvSpPr>
          <p:nvPr>
            <p:ph type="dt" sz="half" idx="14"/>
          </p:nvPr>
        </p:nvSpPr>
        <p:spPr>
          <a:xfrm>
            <a:off x="9920402" y="6356349"/>
            <a:ext cx="726802" cy="365125"/>
          </a:xfrm>
          <a:prstGeom prst="rect">
            <a:avLst/>
          </a:prstGeom>
        </p:spPr>
        <p:txBody>
          <a:bodyPr/>
          <a:lstStyle/>
          <a:p>
            <a:endParaRPr lang="en-US" dirty="0"/>
          </a:p>
        </p:txBody>
      </p:sp>
      <p:sp>
        <p:nvSpPr>
          <p:cNvPr id="10" name="Slide Number Placeholder 9">
            <a:extLst>
              <a:ext uri="{FF2B5EF4-FFF2-40B4-BE49-F238E27FC236}">
                <a16:creationId xmlns:a16="http://schemas.microsoft.com/office/drawing/2014/main" id="{4F648286-D5F1-064D-8702-CBF91A24FE82}"/>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3140422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76072" y="1535113"/>
            <a:ext cx="5386917" cy="639762"/>
          </a:xfrm>
        </p:spPr>
        <p:txBody>
          <a:bodyPr anchor="b">
            <a:noAutofit/>
          </a:bodyPr>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76072" y="2174875"/>
            <a:ext cx="5386917" cy="3951288"/>
          </a:xfrm>
        </p:spPr>
        <p:txBody>
          <a:bodyPr>
            <a:noAutofit/>
          </a:bodyPr>
          <a:lstStyle>
            <a:lvl1pPr>
              <a:buClr>
                <a:schemeClr val="accent2"/>
              </a:buClr>
              <a:defRPr sz="1800"/>
            </a:lvl1pPr>
            <a:lvl2pPr>
              <a:buClr>
                <a:schemeClr val="accent2"/>
              </a:buClr>
              <a:defRPr sz="1800"/>
            </a:lvl2pPr>
            <a:lvl3pPr>
              <a:buClr>
                <a:schemeClr val="accent2"/>
              </a:buClr>
              <a:defRPr sz="1800"/>
            </a:lvl3pPr>
            <a:lvl4pPr>
              <a:buClr>
                <a:schemeClr val="accent2"/>
              </a:buClr>
              <a:defRPr sz="1800"/>
            </a:lvl4pPr>
            <a:lvl5pPr>
              <a:buClr>
                <a:schemeClr val="accent2"/>
              </a:buCl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93368" y="1535113"/>
            <a:ext cx="5389033" cy="639762"/>
          </a:xfrm>
        </p:spPr>
        <p:txBody>
          <a:bodyPr anchor="b">
            <a:noAutofit/>
          </a:bodyPr>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noAutofit/>
          </a:bodyPr>
          <a:lstStyle>
            <a:lvl1pPr>
              <a:buClr>
                <a:schemeClr val="accent2"/>
              </a:buClr>
              <a:defRPr sz="1800"/>
            </a:lvl1pPr>
            <a:lvl2pPr>
              <a:buClr>
                <a:schemeClr val="accent2"/>
              </a:buClr>
              <a:defRPr sz="1800"/>
            </a:lvl2pPr>
            <a:lvl3pPr>
              <a:buClr>
                <a:schemeClr val="accent2"/>
              </a:buClr>
              <a:defRPr sz="1800"/>
            </a:lvl3pPr>
            <a:lvl4pPr>
              <a:buClr>
                <a:schemeClr val="accent2"/>
              </a:buClr>
              <a:defRPr sz="1800"/>
            </a:lvl4pPr>
            <a:lvl5pPr>
              <a:buClr>
                <a:schemeClr val="accent2"/>
              </a:buCl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1"/>
          <p:cNvSpPr>
            <a:spLocks noGrp="1"/>
          </p:cNvSpPr>
          <p:nvPr>
            <p:ph type="title"/>
          </p:nvPr>
        </p:nvSpPr>
        <p:spPr>
          <a:xfrm>
            <a:off x="573618" y="457200"/>
            <a:ext cx="10972800" cy="548640"/>
          </a:xfrm>
        </p:spPr>
        <p:txBody>
          <a:bodyPr anchor="t" anchorCtr="0"/>
          <a:lstStyle/>
          <a:p>
            <a:r>
              <a:rPr lang="en-US"/>
              <a:t>Click to edit Master title style</a:t>
            </a:r>
            <a:endParaRPr lang="en-US" dirty="0"/>
          </a:p>
        </p:txBody>
      </p:sp>
      <p:sp>
        <p:nvSpPr>
          <p:cNvPr id="11" name="Text Placeholder 8"/>
          <p:cNvSpPr>
            <a:spLocks noGrp="1"/>
          </p:cNvSpPr>
          <p:nvPr>
            <p:ph type="body" sz="quarter" idx="13"/>
          </p:nvPr>
        </p:nvSpPr>
        <p:spPr>
          <a:xfrm>
            <a:off x="576071" y="1055688"/>
            <a:ext cx="10972800" cy="457200"/>
          </a:xfrm>
        </p:spPr>
        <p:txBody>
          <a:bodyPr anchor="b" anchorCtr="0"/>
          <a:lstStyle>
            <a:lvl1pPr marL="0" indent="0">
              <a:buNone/>
              <a:defRPr sz="2000" i="0">
                <a:solidFill>
                  <a:schemeClr val="accent2"/>
                </a:solidFill>
              </a:defRPr>
            </a:lvl1pPr>
          </a:lstStyle>
          <a:p>
            <a:pPr lvl="0"/>
            <a:r>
              <a:rPr lang="en-US"/>
              <a:t>Click to edit Master text styles</a:t>
            </a:r>
          </a:p>
        </p:txBody>
      </p:sp>
      <p:sp>
        <p:nvSpPr>
          <p:cNvPr id="12" name="Slide Number Placeholder 11">
            <a:extLst>
              <a:ext uri="{FF2B5EF4-FFF2-40B4-BE49-F238E27FC236}">
                <a16:creationId xmlns:a16="http://schemas.microsoft.com/office/drawing/2014/main" id="{A468AB6F-7C5E-1842-B488-5444DE400A71}"/>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2300967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72" y="454005"/>
            <a:ext cx="10972800" cy="1146193"/>
          </a:xfrm>
          <a:prstGeom prst="rect">
            <a:avLst/>
          </a:prstGeom>
        </p:spPr>
        <p:txBody>
          <a:bodyPr vert="horz" lIns="91440" tIns="45720" rIns="91440" bIns="45720" rtlCol="0" anchor="t" anchorCtr="0">
            <a:noAutofit/>
          </a:bodyPr>
          <a:lstStyle/>
          <a:p>
            <a:r>
              <a:rPr lang="en-US" dirty="0"/>
              <a:t>Click to edit Master title style</a:t>
            </a:r>
          </a:p>
        </p:txBody>
      </p:sp>
      <p:sp>
        <p:nvSpPr>
          <p:cNvPr id="3" name="Text Placeholder 2"/>
          <p:cNvSpPr>
            <a:spLocks noGrp="1"/>
          </p:cNvSpPr>
          <p:nvPr>
            <p:ph type="body" idx="1"/>
          </p:nvPr>
        </p:nvSpPr>
        <p:spPr>
          <a:xfrm>
            <a:off x="576072" y="1600201"/>
            <a:ext cx="10972800" cy="452596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7" name="Group 6"/>
          <p:cNvGrpSpPr/>
          <p:nvPr userDrawn="1"/>
        </p:nvGrpSpPr>
        <p:grpSpPr>
          <a:xfrm>
            <a:off x="-201766" y="-141165"/>
            <a:ext cx="12586564" cy="7136527"/>
            <a:chOff x="-151325" y="-141165"/>
            <a:chExt cx="9439923" cy="7136527"/>
          </a:xfrm>
        </p:grpSpPr>
        <p:grpSp>
          <p:nvGrpSpPr>
            <p:cNvPr id="8" name="Group 7"/>
            <p:cNvGrpSpPr/>
            <p:nvPr userDrawn="1"/>
          </p:nvGrpSpPr>
          <p:grpSpPr>
            <a:xfrm>
              <a:off x="457731" y="6873247"/>
              <a:ext cx="8226688" cy="122115"/>
              <a:chOff x="457731" y="6582508"/>
              <a:chExt cx="8226688" cy="486507"/>
            </a:xfrm>
          </p:grpSpPr>
          <p:cxnSp>
            <p:nvCxnSpPr>
              <p:cNvPr id="117" name="Straight Connector 116"/>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19" name="Group 118"/>
              <p:cNvGrpSpPr/>
              <p:nvPr userDrawn="1"/>
            </p:nvGrpSpPr>
            <p:grpSpPr>
              <a:xfrm>
                <a:off x="7986158" y="6582508"/>
                <a:ext cx="152400" cy="486507"/>
                <a:chOff x="7983415" y="6582508"/>
                <a:chExt cx="152400" cy="486507"/>
              </a:xfrm>
            </p:grpSpPr>
            <p:cxnSp>
              <p:nvCxnSpPr>
                <p:cNvPr id="150" name="Straight Connector 1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0" name="Group 119"/>
              <p:cNvGrpSpPr/>
              <p:nvPr userDrawn="1"/>
            </p:nvGrpSpPr>
            <p:grpSpPr>
              <a:xfrm>
                <a:off x="7287901" y="6582508"/>
                <a:ext cx="152400" cy="486507"/>
                <a:chOff x="7983415" y="6582508"/>
                <a:chExt cx="152400" cy="486507"/>
              </a:xfrm>
            </p:grpSpPr>
            <p:cxnSp>
              <p:nvCxnSpPr>
                <p:cNvPr id="148" name="Straight Connector 1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userDrawn="1"/>
            </p:nvGrpSpPr>
            <p:grpSpPr>
              <a:xfrm>
                <a:off x="6589644" y="6582508"/>
                <a:ext cx="152400" cy="486507"/>
                <a:chOff x="7983415" y="6582508"/>
                <a:chExt cx="152400" cy="486507"/>
              </a:xfrm>
            </p:grpSpPr>
            <p:cxnSp>
              <p:nvCxnSpPr>
                <p:cNvPr id="146" name="Straight Connector 1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userDrawn="1"/>
            </p:nvGrpSpPr>
            <p:grpSpPr>
              <a:xfrm>
                <a:off x="5891387" y="6582508"/>
                <a:ext cx="152400" cy="486507"/>
                <a:chOff x="7983415" y="6582508"/>
                <a:chExt cx="152400" cy="486507"/>
              </a:xfrm>
            </p:grpSpPr>
            <p:cxnSp>
              <p:nvCxnSpPr>
                <p:cNvPr id="144" name="Straight Connector 1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userDrawn="1"/>
            </p:nvGrpSpPr>
            <p:grpSpPr>
              <a:xfrm>
                <a:off x="5193130" y="6582508"/>
                <a:ext cx="152400" cy="486507"/>
                <a:chOff x="7983415" y="6582508"/>
                <a:chExt cx="152400" cy="486507"/>
              </a:xfrm>
            </p:grpSpPr>
            <p:cxnSp>
              <p:nvCxnSpPr>
                <p:cNvPr id="142" name="Straight Connector 1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userDrawn="1"/>
            </p:nvGrpSpPr>
            <p:grpSpPr>
              <a:xfrm>
                <a:off x="4494873" y="6582508"/>
                <a:ext cx="152400" cy="486507"/>
                <a:chOff x="7983415" y="6582508"/>
                <a:chExt cx="152400" cy="486507"/>
              </a:xfrm>
            </p:grpSpPr>
            <p:cxnSp>
              <p:nvCxnSpPr>
                <p:cNvPr id="140" name="Straight Connector 1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3796616" y="6582508"/>
                <a:ext cx="152400" cy="486507"/>
                <a:chOff x="7983415" y="6582508"/>
                <a:chExt cx="152400" cy="486507"/>
              </a:xfrm>
            </p:grpSpPr>
            <p:cxnSp>
              <p:nvCxnSpPr>
                <p:cNvPr id="138" name="Straight Connector 1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3098359" y="6582508"/>
                <a:ext cx="152400" cy="486507"/>
                <a:chOff x="7983415" y="6582508"/>
                <a:chExt cx="152400" cy="486507"/>
              </a:xfrm>
            </p:grpSpPr>
            <p:cxnSp>
              <p:nvCxnSpPr>
                <p:cNvPr id="136" name="Straight Connector 1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2400102" y="6582508"/>
                <a:ext cx="152400" cy="486507"/>
                <a:chOff x="7983415" y="6582508"/>
                <a:chExt cx="152400" cy="486507"/>
              </a:xfrm>
            </p:grpSpPr>
            <p:cxnSp>
              <p:nvCxnSpPr>
                <p:cNvPr id="134" name="Straight Connector 1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1701845" y="6582508"/>
                <a:ext cx="152400" cy="486507"/>
                <a:chOff x="7983415" y="6582508"/>
                <a:chExt cx="152400" cy="486507"/>
              </a:xfrm>
            </p:grpSpPr>
            <p:cxnSp>
              <p:nvCxnSpPr>
                <p:cNvPr id="132" name="Straight Connector 1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1003588" y="6582508"/>
                <a:ext cx="152400" cy="486507"/>
                <a:chOff x="7983415" y="6582508"/>
                <a:chExt cx="152400" cy="486507"/>
              </a:xfrm>
            </p:grpSpPr>
            <p:cxnSp>
              <p:nvCxnSpPr>
                <p:cNvPr id="130" name="Straight Connector 1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p:cNvGrpSpPr/>
            <p:nvPr userDrawn="1"/>
          </p:nvGrpSpPr>
          <p:grpSpPr>
            <a:xfrm>
              <a:off x="-151325" y="454007"/>
              <a:ext cx="122115" cy="5945205"/>
              <a:chOff x="-238875" y="454007"/>
              <a:chExt cx="122115" cy="5945205"/>
            </a:xfrm>
          </p:grpSpPr>
          <p:cxnSp>
            <p:nvCxnSpPr>
              <p:cNvPr id="82" name="Straight Connector 81"/>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3" name="Group 82"/>
              <p:cNvGrpSpPr/>
              <p:nvPr userDrawn="1"/>
            </p:nvGrpSpPr>
            <p:grpSpPr>
              <a:xfrm rot="5400000">
                <a:off x="-254017" y="5940709"/>
                <a:ext cx="152400" cy="122115"/>
                <a:chOff x="7983415" y="6582508"/>
                <a:chExt cx="152400" cy="486507"/>
              </a:xfrm>
            </p:grpSpPr>
            <p:cxnSp>
              <p:nvCxnSpPr>
                <p:cNvPr id="115" name="Straight Connector 1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4" name="Group 83"/>
              <p:cNvGrpSpPr/>
              <p:nvPr userDrawn="1"/>
            </p:nvGrpSpPr>
            <p:grpSpPr>
              <a:xfrm rot="5400000">
                <a:off x="-254017" y="5467067"/>
                <a:ext cx="152400" cy="122115"/>
                <a:chOff x="7983415" y="6582508"/>
                <a:chExt cx="152400" cy="486507"/>
              </a:xfrm>
            </p:grpSpPr>
            <p:cxnSp>
              <p:nvCxnSpPr>
                <p:cNvPr id="113" name="Straight Connector 1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userDrawn="1"/>
            </p:nvGrpSpPr>
            <p:grpSpPr>
              <a:xfrm rot="5400000">
                <a:off x="-254017" y="4993425"/>
                <a:ext cx="152400" cy="122115"/>
                <a:chOff x="7983415" y="6582508"/>
                <a:chExt cx="152400" cy="486507"/>
              </a:xfrm>
            </p:grpSpPr>
            <p:cxnSp>
              <p:nvCxnSpPr>
                <p:cNvPr id="111" name="Straight Connector 1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userDrawn="1"/>
            </p:nvGrpSpPr>
            <p:grpSpPr>
              <a:xfrm rot="5400000">
                <a:off x="-254017" y="4519783"/>
                <a:ext cx="152400" cy="122115"/>
                <a:chOff x="7983415" y="6582508"/>
                <a:chExt cx="152400" cy="486507"/>
              </a:xfrm>
            </p:grpSpPr>
            <p:cxnSp>
              <p:nvCxnSpPr>
                <p:cNvPr id="109" name="Straight Connector 1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userDrawn="1"/>
            </p:nvGrpSpPr>
            <p:grpSpPr>
              <a:xfrm rot="5400000">
                <a:off x="-254017" y="4046141"/>
                <a:ext cx="152400" cy="122115"/>
                <a:chOff x="7983415" y="6582508"/>
                <a:chExt cx="152400" cy="486507"/>
              </a:xfrm>
            </p:grpSpPr>
            <p:cxnSp>
              <p:nvCxnSpPr>
                <p:cNvPr id="107" name="Straight Connector 1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userDrawn="1"/>
            </p:nvGrpSpPr>
            <p:grpSpPr>
              <a:xfrm rot="5400000">
                <a:off x="-254017" y="3572499"/>
                <a:ext cx="152400" cy="122115"/>
                <a:chOff x="7983415" y="6582508"/>
                <a:chExt cx="152400" cy="486507"/>
              </a:xfrm>
            </p:grpSpPr>
            <p:cxnSp>
              <p:nvCxnSpPr>
                <p:cNvPr id="105" name="Straight Connector 1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3098857"/>
                <a:ext cx="152400" cy="122115"/>
                <a:chOff x="7983415" y="6582508"/>
                <a:chExt cx="152400" cy="486507"/>
              </a:xfrm>
            </p:grpSpPr>
            <p:cxnSp>
              <p:nvCxnSpPr>
                <p:cNvPr id="103" name="Straight Connector 1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2625215"/>
                <a:ext cx="152400" cy="122115"/>
                <a:chOff x="7983415" y="6582508"/>
                <a:chExt cx="152400" cy="486507"/>
              </a:xfrm>
            </p:grpSpPr>
            <p:cxnSp>
              <p:nvCxnSpPr>
                <p:cNvPr id="101" name="Straight Connector 1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2151573"/>
                <a:ext cx="152400" cy="122115"/>
                <a:chOff x="7983415" y="6582508"/>
                <a:chExt cx="152400" cy="486507"/>
              </a:xfrm>
            </p:grpSpPr>
            <p:cxnSp>
              <p:nvCxnSpPr>
                <p:cNvPr id="99" name="Straight Connector 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1677931"/>
                <a:ext cx="152400" cy="122115"/>
                <a:chOff x="7983415" y="6582508"/>
                <a:chExt cx="152400" cy="486507"/>
              </a:xfrm>
            </p:grpSpPr>
            <p:cxnSp>
              <p:nvCxnSpPr>
                <p:cNvPr id="97" name="Straight Connector 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997340"/>
                <a:ext cx="152400" cy="122115"/>
                <a:chOff x="7983415" y="6582508"/>
                <a:chExt cx="152400" cy="486507"/>
              </a:xfrm>
            </p:grpSpPr>
            <p:cxnSp>
              <p:nvCxnSpPr>
                <p:cNvPr id="95" name="Straight Connector 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4" name="Straight Connector 93"/>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p:cNvGrpSpPr/>
            <p:nvPr userDrawn="1"/>
          </p:nvGrpSpPr>
          <p:grpSpPr>
            <a:xfrm>
              <a:off x="9166483" y="454007"/>
              <a:ext cx="122115" cy="5945205"/>
              <a:chOff x="-238875" y="454007"/>
              <a:chExt cx="122115" cy="5945205"/>
            </a:xfrm>
          </p:grpSpPr>
          <p:cxnSp>
            <p:nvCxnSpPr>
              <p:cNvPr id="47" name="Straight Connector 46"/>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p:cNvGrpSpPr/>
              <p:nvPr userDrawn="1"/>
            </p:nvGrpSpPr>
            <p:grpSpPr>
              <a:xfrm rot="5400000">
                <a:off x="-254017" y="5940709"/>
                <a:ext cx="152400" cy="122115"/>
                <a:chOff x="7983415" y="6582508"/>
                <a:chExt cx="152400" cy="486507"/>
              </a:xfrm>
            </p:grpSpPr>
            <p:cxnSp>
              <p:nvCxnSpPr>
                <p:cNvPr id="80" name="Straight Connector 7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userDrawn="1"/>
            </p:nvGrpSpPr>
            <p:grpSpPr>
              <a:xfrm rot="5400000">
                <a:off x="-254017" y="5467067"/>
                <a:ext cx="152400" cy="122115"/>
                <a:chOff x="7983415" y="6582508"/>
                <a:chExt cx="152400" cy="486507"/>
              </a:xfrm>
            </p:grpSpPr>
            <p:cxnSp>
              <p:nvCxnSpPr>
                <p:cNvPr id="78" name="Straight Connector 7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userDrawn="1"/>
            </p:nvGrpSpPr>
            <p:grpSpPr>
              <a:xfrm rot="5400000">
                <a:off x="-254017" y="4993425"/>
                <a:ext cx="152400" cy="122115"/>
                <a:chOff x="7983415" y="6582508"/>
                <a:chExt cx="152400" cy="486507"/>
              </a:xfrm>
            </p:grpSpPr>
            <p:cxnSp>
              <p:nvCxnSpPr>
                <p:cNvPr id="76" name="Straight Connector 7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userDrawn="1"/>
            </p:nvGrpSpPr>
            <p:grpSpPr>
              <a:xfrm rot="5400000">
                <a:off x="-254017" y="4519783"/>
                <a:ext cx="152400" cy="122115"/>
                <a:chOff x="7983415" y="6582508"/>
                <a:chExt cx="152400" cy="486507"/>
              </a:xfrm>
            </p:grpSpPr>
            <p:cxnSp>
              <p:nvCxnSpPr>
                <p:cNvPr id="74" name="Straight Connector 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userDrawn="1"/>
            </p:nvGrpSpPr>
            <p:grpSpPr>
              <a:xfrm rot="5400000">
                <a:off x="-254017" y="4046141"/>
                <a:ext cx="152400" cy="122115"/>
                <a:chOff x="7983415" y="6582508"/>
                <a:chExt cx="152400" cy="486507"/>
              </a:xfrm>
            </p:grpSpPr>
            <p:cxnSp>
              <p:nvCxnSpPr>
                <p:cNvPr id="72" name="Straight Connector 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userDrawn="1"/>
            </p:nvGrpSpPr>
            <p:grpSpPr>
              <a:xfrm rot="5400000">
                <a:off x="-254017" y="3572499"/>
                <a:ext cx="152400" cy="122115"/>
                <a:chOff x="7983415" y="6582508"/>
                <a:chExt cx="152400" cy="486507"/>
              </a:xfrm>
            </p:grpSpPr>
            <p:cxnSp>
              <p:nvCxnSpPr>
                <p:cNvPr id="70" name="Straight Connector 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3098857"/>
                <a:ext cx="152400" cy="122115"/>
                <a:chOff x="7983415" y="6582508"/>
                <a:chExt cx="152400" cy="486507"/>
              </a:xfrm>
            </p:grpSpPr>
            <p:cxnSp>
              <p:nvCxnSpPr>
                <p:cNvPr id="68" name="Straight Connector 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2625215"/>
                <a:ext cx="152400" cy="122115"/>
                <a:chOff x="7983415" y="6582508"/>
                <a:chExt cx="152400" cy="486507"/>
              </a:xfrm>
            </p:grpSpPr>
            <p:cxnSp>
              <p:nvCxnSpPr>
                <p:cNvPr id="66" name="Straight Connector 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2151573"/>
                <a:ext cx="152400" cy="122115"/>
                <a:chOff x="7983415" y="6582508"/>
                <a:chExt cx="152400" cy="486507"/>
              </a:xfrm>
            </p:grpSpPr>
            <p:cxnSp>
              <p:nvCxnSpPr>
                <p:cNvPr id="64" name="Straight Connector 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1677931"/>
                <a:ext cx="152400" cy="122115"/>
                <a:chOff x="7983415" y="6582508"/>
                <a:chExt cx="152400" cy="486507"/>
              </a:xfrm>
            </p:grpSpPr>
            <p:cxnSp>
              <p:nvCxnSpPr>
                <p:cNvPr id="62" name="Straight Connector 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997340"/>
                <a:ext cx="152400" cy="122115"/>
                <a:chOff x="7983415" y="6582508"/>
                <a:chExt cx="152400" cy="486507"/>
              </a:xfrm>
            </p:grpSpPr>
            <p:cxnSp>
              <p:nvCxnSpPr>
                <p:cNvPr id="60" name="Straight Connector 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userDrawn="1"/>
          </p:nvGrpSpPr>
          <p:grpSpPr>
            <a:xfrm>
              <a:off x="457731" y="-141165"/>
              <a:ext cx="8226688" cy="122115"/>
              <a:chOff x="457731" y="6582508"/>
              <a:chExt cx="8226688" cy="486507"/>
            </a:xfrm>
          </p:grpSpPr>
          <p:cxnSp>
            <p:nvCxnSpPr>
              <p:cNvPr id="12" name="Straight Connector 11"/>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p:cNvGrpSpPr/>
              <p:nvPr userDrawn="1"/>
            </p:nvGrpSpPr>
            <p:grpSpPr>
              <a:xfrm>
                <a:off x="7986158" y="6582508"/>
                <a:ext cx="152400" cy="486507"/>
                <a:chOff x="7983415" y="6582508"/>
                <a:chExt cx="152400" cy="486507"/>
              </a:xfrm>
            </p:grpSpPr>
            <p:cxnSp>
              <p:nvCxnSpPr>
                <p:cNvPr id="45" name="Straight Connector 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userDrawn="1"/>
            </p:nvGrpSpPr>
            <p:grpSpPr>
              <a:xfrm>
                <a:off x="7287901" y="6582508"/>
                <a:ext cx="152400" cy="486507"/>
                <a:chOff x="7983415" y="6582508"/>
                <a:chExt cx="152400" cy="486507"/>
              </a:xfrm>
            </p:grpSpPr>
            <p:cxnSp>
              <p:nvCxnSpPr>
                <p:cNvPr id="43" name="Straight Connector 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6589644" y="6582508"/>
                <a:ext cx="152400" cy="486507"/>
                <a:chOff x="7983415" y="6582508"/>
                <a:chExt cx="152400" cy="486507"/>
              </a:xfrm>
            </p:grpSpPr>
            <p:cxnSp>
              <p:nvCxnSpPr>
                <p:cNvPr id="41" name="Straight Connector 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userDrawn="1"/>
            </p:nvGrpSpPr>
            <p:grpSpPr>
              <a:xfrm>
                <a:off x="5891387" y="6582508"/>
                <a:ext cx="152400" cy="486507"/>
                <a:chOff x="7983415" y="6582508"/>
                <a:chExt cx="152400" cy="486507"/>
              </a:xfrm>
            </p:grpSpPr>
            <p:cxnSp>
              <p:nvCxnSpPr>
                <p:cNvPr id="39" name="Straight Connector 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5193130" y="6582508"/>
                <a:ext cx="152400" cy="486507"/>
                <a:chOff x="7983415" y="6582508"/>
                <a:chExt cx="152400" cy="486507"/>
              </a:xfrm>
            </p:grpSpPr>
            <p:cxnSp>
              <p:nvCxnSpPr>
                <p:cNvPr id="37" name="Straight Connector 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a:off x="4494873" y="6582508"/>
                <a:ext cx="152400" cy="486507"/>
                <a:chOff x="7983415" y="6582508"/>
                <a:chExt cx="152400" cy="486507"/>
              </a:xfrm>
            </p:grpSpPr>
            <p:cxnSp>
              <p:nvCxnSpPr>
                <p:cNvPr id="35" name="Straight Connector 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3796616" y="6582508"/>
                <a:ext cx="152400" cy="486507"/>
                <a:chOff x="7983415" y="6582508"/>
                <a:chExt cx="152400" cy="486507"/>
              </a:xfrm>
            </p:grpSpPr>
            <p:cxnSp>
              <p:nvCxnSpPr>
                <p:cNvPr id="33" name="Straight Connector 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3098359" y="6582508"/>
                <a:ext cx="152400" cy="486507"/>
                <a:chOff x="7983415" y="6582508"/>
                <a:chExt cx="152400" cy="486507"/>
              </a:xfrm>
            </p:grpSpPr>
            <p:cxnSp>
              <p:nvCxnSpPr>
                <p:cNvPr id="31" name="Straight Connector 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2400102" y="6582508"/>
                <a:ext cx="152400" cy="486507"/>
                <a:chOff x="7983415" y="6582508"/>
                <a:chExt cx="152400" cy="486507"/>
              </a:xfrm>
            </p:grpSpPr>
            <p:cxnSp>
              <p:nvCxnSpPr>
                <p:cNvPr id="29" name="Straight Connector 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1701845" y="6582508"/>
                <a:ext cx="152400" cy="486507"/>
                <a:chOff x="7983415" y="6582508"/>
                <a:chExt cx="152400" cy="486507"/>
              </a:xfrm>
            </p:grpSpPr>
            <p:cxnSp>
              <p:nvCxnSpPr>
                <p:cNvPr id="27" name="Straight Connector 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1003588" y="6582508"/>
                <a:ext cx="152400" cy="486507"/>
                <a:chOff x="7983415" y="6582508"/>
                <a:chExt cx="152400" cy="486507"/>
              </a:xfrm>
            </p:grpSpPr>
            <p:cxnSp>
              <p:nvCxnSpPr>
                <p:cNvPr id="25" name="Straight Connector 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6" name="Slide Number Placeholder 5">
            <a:extLst>
              <a:ext uri="{FF2B5EF4-FFF2-40B4-BE49-F238E27FC236}">
                <a16:creationId xmlns:a16="http://schemas.microsoft.com/office/drawing/2014/main" id="{1F3ED084-B76C-A64D-B9EC-DB4B52A93C9A}"/>
              </a:ext>
            </a:extLst>
          </p:cNvPr>
          <p:cNvSpPr>
            <a:spLocks noGrp="1"/>
          </p:cNvSpPr>
          <p:nvPr>
            <p:ph type="sldNum" sz="quarter" idx="4"/>
          </p:nvPr>
        </p:nvSpPr>
        <p:spPr>
          <a:xfrm>
            <a:off x="10851411" y="6356349"/>
            <a:ext cx="708868" cy="365125"/>
          </a:xfrm>
          <a:prstGeom prst="rect">
            <a:avLst/>
          </a:prstGeom>
        </p:spPr>
        <p:txBody>
          <a:bodyPr vert="horz" lIns="91440" tIns="45720" rIns="91440" bIns="45720" rtlCol="0" anchor="ctr"/>
          <a:lstStyle>
            <a:lvl1pPr algn="r">
              <a:defRPr sz="1000" baseline="0">
                <a:solidFill>
                  <a:schemeClr val="tx1">
                    <a:tint val="75000"/>
                  </a:schemeClr>
                </a:solidFill>
                <a:latin typeface="Arial" panose="020B0604020202020204" pitchFamily="34" charset="0"/>
              </a:defRPr>
            </a:lvl1p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3576153395"/>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7" r:id="rId3"/>
    <p:sldLayoutId id="2147483650" r:id="rId4"/>
    <p:sldLayoutId id="2147483658" r:id="rId5"/>
    <p:sldLayoutId id="2147483651" r:id="rId6"/>
    <p:sldLayoutId id="2147483664" r:id="rId7"/>
    <p:sldLayoutId id="2147483652" r:id="rId8"/>
    <p:sldLayoutId id="2147483653" r:id="rId9"/>
    <p:sldLayoutId id="2147483660" r:id="rId10"/>
    <p:sldLayoutId id="2147483661" r:id="rId11"/>
    <p:sldLayoutId id="2147483662" r:id="rId12"/>
    <p:sldLayoutId id="2147483663" r:id="rId13"/>
    <p:sldLayoutId id="2147483654" r:id="rId14"/>
    <p:sldLayoutId id="2147483655" r:id="rId15"/>
    <p:sldLayoutId id="2147483656" r:id="rId16"/>
    <p:sldLayoutId id="2147483659" r:id="rId17"/>
    <p:sldLayoutId id="2147483666" r:id="rId18"/>
    <p:sldLayoutId id="2147483667" r:id="rId19"/>
  </p:sldLayoutIdLst>
  <p:hf hdr="0" ftr="0" dt="0"/>
  <p:txStyles>
    <p:titleStyle>
      <a:lvl1pPr algn="l" defTabSz="457200" rtl="0" eaLnBrk="1" latinLnBrk="0" hangingPunct="1">
        <a:spcBef>
          <a:spcPct val="0"/>
        </a:spcBef>
        <a:buNone/>
        <a:defRPr sz="3600" b="0" i="0" kern="1200" cap="none" baseline="0">
          <a:solidFill>
            <a:schemeClr val="tx2"/>
          </a:solidFill>
          <a:latin typeface="Avenir Next" panose="020B0503020202020204" pitchFamily="34" charset="0"/>
          <a:ea typeface="+mj-ea"/>
          <a:cs typeface="+mj-cs"/>
        </a:defRPr>
      </a:lvl1pPr>
    </p:titleStyle>
    <p:bodyStyle>
      <a:lvl1pPr marL="225425" indent="-225425" algn="l" defTabSz="457200" rtl="0" eaLnBrk="1" latinLnBrk="0" hangingPunct="1">
        <a:lnSpc>
          <a:spcPct val="110000"/>
        </a:lnSpc>
        <a:spcBef>
          <a:spcPts val="800"/>
        </a:spcBef>
        <a:buClr>
          <a:schemeClr val="accent2"/>
        </a:buClr>
        <a:buFont typeface="Arial"/>
        <a:buChar char="•"/>
        <a:defRPr sz="2000" kern="1200">
          <a:solidFill>
            <a:schemeClr val="tx1"/>
          </a:solidFill>
          <a:latin typeface="Avenir Next" panose="020B0503020202020204" pitchFamily="34" charset="0"/>
          <a:ea typeface="+mn-ea"/>
          <a:cs typeface="+mn-cs"/>
        </a:defRPr>
      </a:lvl1pPr>
      <a:lvl2pPr marL="457200" indent="-228600" algn="l" defTabSz="457200" rtl="0" eaLnBrk="1" latinLnBrk="0" hangingPunct="1">
        <a:lnSpc>
          <a:spcPct val="110000"/>
        </a:lnSpc>
        <a:spcBef>
          <a:spcPts val="400"/>
        </a:spcBef>
        <a:buClr>
          <a:schemeClr val="accent2"/>
        </a:buClr>
        <a:buFont typeface="Arial"/>
        <a:buChar char="–"/>
        <a:defRPr sz="2000" kern="1200" baseline="0">
          <a:solidFill>
            <a:schemeClr val="tx1"/>
          </a:solidFill>
          <a:latin typeface="Avenir Next" panose="020B0503020202020204" pitchFamily="34" charset="0"/>
          <a:ea typeface="+mn-ea"/>
          <a:cs typeface="+mn-cs"/>
        </a:defRPr>
      </a:lvl2pPr>
      <a:lvl3pPr marL="687388" indent="-227013" algn="l" defTabSz="457200" rtl="0" eaLnBrk="1" latinLnBrk="0" hangingPunct="1">
        <a:spcBef>
          <a:spcPts val="400"/>
        </a:spcBef>
        <a:buClr>
          <a:schemeClr val="accent2"/>
        </a:buClr>
        <a:buSzPct val="85000"/>
        <a:buFont typeface="Arial"/>
        <a:buChar char="•"/>
        <a:defRPr sz="2000" kern="1200">
          <a:solidFill>
            <a:schemeClr val="tx1"/>
          </a:solidFill>
          <a:latin typeface="Avenir Next" panose="020B0503020202020204" pitchFamily="34" charset="0"/>
          <a:ea typeface="+mn-ea"/>
          <a:cs typeface="+mn-cs"/>
        </a:defRPr>
      </a:lvl3pPr>
      <a:lvl4pPr marL="912813" indent="-225425" algn="l" defTabSz="457200" rtl="0" eaLnBrk="1" latinLnBrk="0" hangingPunct="1">
        <a:spcBef>
          <a:spcPts val="400"/>
        </a:spcBef>
        <a:buClr>
          <a:schemeClr val="accent2"/>
        </a:buClr>
        <a:buSzPct val="85000"/>
        <a:buFont typeface="Arial"/>
        <a:buChar char="–"/>
        <a:defRPr sz="2000" kern="1200">
          <a:solidFill>
            <a:schemeClr val="tx1"/>
          </a:solidFill>
          <a:latin typeface="Avenir Next" panose="020B0503020202020204" pitchFamily="34" charset="0"/>
          <a:ea typeface="+mn-ea"/>
          <a:cs typeface="+mn-cs"/>
        </a:defRPr>
      </a:lvl4pPr>
      <a:lvl5pPr marL="1139825" indent="-227013" algn="l" defTabSz="457200" rtl="0" eaLnBrk="1" latinLnBrk="0" hangingPunct="1">
        <a:spcBef>
          <a:spcPct val="20000"/>
        </a:spcBef>
        <a:buClr>
          <a:schemeClr val="accent2"/>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microsoft.com/office/2018/10/relationships/comments" Target="../comments/modernComment_361_5B0F72CC.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8.emf"/><Relationship Id="rId7" Type="http://schemas.openxmlformats.org/officeDocument/2006/relationships/image" Target="../media/image33.png"/><Relationship Id="rId2" Type="http://schemas.openxmlformats.org/officeDocument/2006/relationships/slideLayout" Target="../slideLayouts/slideLayout5.xml"/><Relationship Id="rId1" Type="http://schemas.openxmlformats.org/officeDocument/2006/relationships/tags" Target="../tags/tag4.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1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slideLayout" Target="../slideLayouts/slideLayout5.xml"/><Relationship Id="rId1" Type="http://schemas.openxmlformats.org/officeDocument/2006/relationships/tags" Target="../tags/tag5.xml"/><Relationship Id="rId6" Type="http://schemas.openxmlformats.org/officeDocument/2006/relationships/image" Target="../media/image39.png"/><Relationship Id="rId5" Type="http://schemas.openxmlformats.org/officeDocument/2006/relationships/image" Target="../media/image32.png"/><Relationship Id="rId4" Type="http://schemas.openxmlformats.org/officeDocument/2006/relationships/image" Target="../media/image30.emf"/></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5.png"/><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1" Type="http://schemas.openxmlformats.org/officeDocument/2006/relationships/slideLayout" Target="../slideLayouts/slideLayout18.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microsoft.com/office/2018/10/relationships/comments" Target="../comments/modernComment_12A_E23EF8DA.xml"/><Relationship Id="rId2" Type="http://schemas.openxmlformats.org/officeDocument/2006/relationships/slideLayout" Target="../slideLayouts/slideLayout13.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18.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31.emf"/></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48.emf"/></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50.emf"/></Relationships>
</file>

<file path=ppt/slides/_rels/slide3.xml.rels><?xml version="1.0" encoding="UTF-8" standalone="yes"?>
<Relationships xmlns="http://schemas.openxmlformats.org/package/2006/relationships"><Relationship Id="rId3" Type="http://schemas.microsoft.com/office/2018/10/relationships/comments" Target="../comments/modernComment_3EB_A2D705D7.xm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8.gif"/><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52.emf"/></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54.em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tags" Target="../tags/tag6.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8.png"/><Relationship Id="rId7"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7.pn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61.png"/><Relationship Id="rId7"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36.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7.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7.pn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18.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microsoft.com/office/2018/10/relationships/comments" Target="../comments/modernComment_376_3BD5D2B1.xml"/><Relationship Id="rId4"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63.png"/><Relationship Id="rId7"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41.png"/><Relationship Id="rId4" Type="http://schemas.openxmlformats.org/officeDocument/2006/relationships/image" Target="../media/image64.png"/><Relationship Id="rId9"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8.png"/><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7.png"/><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xml"/><Relationship Id="rId5" Type="http://schemas.openxmlformats.org/officeDocument/2006/relationships/image" Target="../media/image81.png"/><Relationship Id="rId4" Type="http://schemas.openxmlformats.org/officeDocument/2006/relationships/image" Target="../media/image80.png"/></Relationships>
</file>

<file path=ppt/slides/_rels/slide51.xml.rels><?xml version="1.0" encoding="UTF-8" standalone="yes"?>
<Relationships xmlns="http://schemas.openxmlformats.org/package/2006/relationships"><Relationship Id="rId3" Type="http://schemas.microsoft.com/office/2018/10/relationships/comments" Target="../comments/modernComment_4A4_8D7FEFF9.xml"/><Relationship Id="rId7" Type="http://schemas.openxmlformats.org/officeDocument/2006/relationships/image" Target="../media/image85.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52.xml.rels><?xml version="1.0" encoding="UTF-8" standalone="yes"?>
<Relationships xmlns="http://schemas.openxmlformats.org/package/2006/relationships"><Relationship Id="rId3" Type="http://schemas.microsoft.com/office/2018/10/relationships/comments" Target="../comments/modernComment_4E2_91DF626F.xml"/><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82.png"/></Relationships>
</file>

<file path=ppt/slides/_rels/slide53.xml.rels><?xml version="1.0" encoding="UTF-8" standalone="yes"?>
<Relationships xmlns="http://schemas.openxmlformats.org/package/2006/relationships"><Relationship Id="rId8" Type="http://schemas.openxmlformats.org/officeDocument/2006/relationships/image" Target="../media/image90.png"/><Relationship Id="rId3" Type="http://schemas.microsoft.com/office/2018/10/relationships/comments" Target="../comments/modernComment_4A5_1452AD59.xml"/><Relationship Id="rId7" Type="http://schemas.openxmlformats.org/officeDocument/2006/relationships/image" Target="../media/image89.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4.xml.rels><?xml version="1.0" encoding="UTF-8" standalone="yes"?>
<Relationships xmlns="http://schemas.openxmlformats.org/package/2006/relationships"><Relationship Id="rId3" Type="http://schemas.microsoft.com/office/2018/10/relationships/comments" Target="../comments/modernComment_4A9_8E946F45.xml"/><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55.xml.rels><?xml version="1.0" encoding="UTF-8" standalone="yes"?>
<Relationships xmlns="http://schemas.openxmlformats.org/package/2006/relationships"><Relationship Id="rId3" Type="http://schemas.microsoft.com/office/2018/10/relationships/comments" Target="../comments/modernComment_4AA_547ADA24.xml"/><Relationship Id="rId7" Type="http://schemas.openxmlformats.org/officeDocument/2006/relationships/image" Target="../media/image93.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56.xml.rels><?xml version="1.0" encoding="UTF-8" standalone="yes"?>
<Relationships xmlns="http://schemas.openxmlformats.org/package/2006/relationships"><Relationship Id="rId3" Type="http://schemas.microsoft.com/office/2018/10/relationships/comments" Target="../comments/modernComment_4DF_66AFBC81.xml"/><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94.png"/></Relationships>
</file>

<file path=ppt/slides/_rels/slide5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4.xml"/><Relationship Id="rId4" Type="http://schemas.openxmlformats.org/officeDocument/2006/relationships/image" Target="../media/image99.png"/></Relationships>
</file>

<file path=ppt/slides/_rels/slide5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4.xml"/><Relationship Id="rId4" Type="http://schemas.openxmlformats.org/officeDocument/2006/relationships/image" Target="../media/image102.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7.png"/><Relationship Id="rId2" Type="http://schemas.openxmlformats.org/officeDocument/2006/relationships/slideLayout" Target="../slideLayouts/slideLayout5.xml"/><Relationship Id="rId1" Type="http://schemas.openxmlformats.org/officeDocument/2006/relationships/tags" Target="../tags/tag2.xml"/><Relationship Id="rId6" Type="http://schemas.openxmlformats.org/officeDocument/2006/relationships/image" Target="../media/image18.png"/><Relationship Id="rId5" Type="http://schemas.openxmlformats.org/officeDocument/2006/relationships/image" Target="../media/image16.png"/><Relationship Id="rId4" Type="http://schemas.microsoft.com/office/2018/10/relationships/comments" Target="../comments/modernComment_175_AE95A507.xml"/></Relationships>
</file>

<file path=ppt/slides/_rels/slide8.xml.rels><?xml version="1.0" encoding="UTF-8" standalone="yes"?>
<Relationships xmlns="http://schemas.openxmlformats.org/package/2006/relationships"><Relationship Id="rId3" Type="http://schemas.microsoft.com/office/2018/10/relationships/comments" Target="../comments/modernComment_4A3_4ACDF37A.xml"/><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18/10/relationships/comments" Target="../comments/modernComment_4CB_179C9791.xml"/><Relationship Id="rId7" Type="http://schemas.openxmlformats.org/officeDocument/2006/relationships/image" Target="../media/image23.emf"/><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01D40-74C7-7D43-96F5-FB33D86125EF}"/>
              </a:ext>
            </a:extLst>
          </p:cNvPr>
          <p:cNvSpPr>
            <a:spLocks noGrp="1"/>
          </p:cNvSpPr>
          <p:nvPr>
            <p:ph type="ctrTitle"/>
          </p:nvPr>
        </p:nvSpPr>
        <p:spPr>
          <a:xfrm>
            <a:off x="134983" y="2368920"/>
            <a:ext cx="11706010" cy="2120160"/>
          </a:xfrm>
        </p:spPr>
        <p:txBody>
          <a:bodyPr/>
          <a:lstStyle/>
          <a:p>
            <a:r>
              <a:rPr lang="en-US" sz="4800" b="0" dirty="0">
                <a:solidFill>
                  <a:schemeClr val="tx1"/>
                </a:solidFill>
                <a:latin typeface="Avenir Next" panose="020B0503020202020204" pitchFamily="34" charset="0"/>
              </a:rPr>
              <a:t>A Bayesian Approach to Radiation Image Reconstruction and Uncertainty Quantification</a:t>
            </a:r>
            <a:endParaRPr lang="en-US" sz="4800" dirty="0">
              <a:solidFill>
                <a:schemeClr val="tx1"/>
              </a:solidFill>
            </a:endParaRPr>
          </a:p>
        </p:txBody>
      </p:sp>
      <p:sp>
        <p:nvSpPr>
          <p:cNvPr id="3" name="Subtitle 12">
            <a:extLst>
              <a:ext uri="{FF2B5EF4-FFF2-40B4-BE49-F238E27FC236}">
                <a16:creationId xmlns:a16="http://schemas.microsoft.com/office/drawing/2014/main" id="{F372B82D-1C18-86AE-3A9E-6C6D3CED1DF9}"/>
              </a:ext>
            </a:extLst>
          </p:cNvPr>
          <p:cNvSpPr>
            <a:spLocks noGrp="1"/>
          </p:cNvSpPr>
          <p:nvPr>
            <p:ph type="subTitle" idx="1"/>
          </p:nvPr>
        </p:nvSpPr>
        <p:spPr>
          <a:xfrm>
            <a:off x="-1" y="4489080"/>
            <a:ext cx="11975977" cy="965496"/>
          </a:xfrm>
        </p:spPr>
        <p:txBody>
          <a:bodyPr/>
          <a:lstStyle/>
          <a:p>
            <a:pPr algn="r"/>
            <a:r>
              <a:rPr lang="en-US" sz="2000" dirty="0">
                <a:latin typeface="Avenir Next" panose="020B0503020202020204" pitchFamily="34" charset="0"/>
              </a:rPr>
              <a:t>NSD Meeting – Mar. 5, 2024</a:t>
            </a:r>
          </a:p>
          <a:p>
            <a:pPr algn="r"/>
            <a:r>
              <a:rPr lang="en-US" sz="2000" dirty="0">
                <a:latin typeface="Avenir Next" panose="020B0503020202020204" pitchFamily="34" charset="0"/>
              </a:rPr>
              <a:t>Jaewon Lee — </a:t>
            </a:r>
            <a:r>
              <a:rPr lang="en-US" sz="2000" dirty="0" err="1">
                <a:latin typeface="Avenir Next" panose="020B0503020202020204" pitchFamily="34" charset="0"/>
              </a:rPr>
              <a:t>jwonlee@berkeley.edu</a:t>
            </a:r>
            <a:endParaRPr lang="en-US" sz="2000" dirty="0">
              <a:latin typeface="Avenir Next" panose="020B0503020202020204" pitchFamily="34" charset="0"/>
            </a:endParaRPr>
          </a:p>
          <a:p>
            <a:pPr algn="r"/>
            <a:endParaRPr lang="en-US" sz="2000" dirty="0">
              <a:latin typeface="Avenir Next" panose="020B0503020202020204" pitchFamily="34" charset="0"/>
            </a:endParaRPr>
          </a:p>
          <a:p>
            <a:pPr algn="r"/>
            <a:endParaRPr lang="en-US" sz="2000" baseline="30000" dirty="0">
              <a:latin typeface="Avenir Next" panose="020B0503020202020204" pitchFamily="34" charset="0"/>
            </a:endParaRPr>
          </a:p>
        </p:txBody>
      </p:sp>
    </p:spTree>
    <p:extLst>
      <p:ext uri="{BB962C8B-B14F-4D97-AF65-F5344CB8AC3E}">
        <p14:creationId xmlns:p14="http://schemas.microsoft.com/office/powerpoint/2010/main" val="2648983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aph showing a number of numbers&#10;&#10;Description automatically generated with medium confidence">
            <a:extLst>
              <a:ext uri="{FF2B5EF4-FFF2-40B4-BE49-F238E27FC236}">
                <a16:creationId xmlns:a16="http://schemas.microsoft.com/office/drawing/2014/main" id="{9FAD7956-074E-85B8-9120-A082FC3C84C3}"/>
              </a:ext>
            </a:extLst>
          </p:cNvPr>
          <p:cNvPicPr>
            <a:picLocks noChangeAspect="1"/>
          </p:cNvPicPr>
          <p:nvPr/>
        </p:nvPicPr>
        <p:blipFill>
          <a:blip r:embed="rId3"/>
          <a:stretch>
            <a:fillRect/>
          </a:stretch>
        </p:blipFill>
        <p:spPr>
          <a:xfrm>
            <a:off x="6096000" y="4215386"/>
            <a:ext cx="5960637" cy="2287664"/>
          </a:xfrm>
          <a:prstGeom prst="rect">
            <a:avLst/>
          </a:prstGeom>
        </p:spPr>
      </p:pic>
      <p:pic>
        <p:nvPicPr>
          <p:cNvPr id="8" name="Picture 7" descr="A screen shot of a graph&#10;&#10;Description automatically generated">
            <a:extLst>
              <a:ext uri="{FF2B5EF4-FFF2-40B4-BE49-F238E27FC236}">
                <a16:creationId xmlns:a16="http://schemas.microsoft.com/office/drawing/2014/main" id="{803E21F7-B5F4-F655-A7E9-C79DD6631695}"/>
              </a:ext>
            </a:extLst>
          </p:cNvPr>
          <p:cNvPicPr>
            <a:picLocks noChangeAspect="1"/>
          </p:cNvPicPr>
          <p:nvPr/>
        </p:nvPicPr>
        <p:blipFill>
          <a:blip r:embed="rId4"/>
          <a:stretch>
            <a:fillRect/>
          </a:stretch>
        </p:blipFill>
        <p:spPr>
          <a:xfrm>
            <a:off x="9705" y="1079078"/>
            <a:ext cx="6130086" cy="4692411"/>
          </a:xfrm>
          <a:prstGeom prst="rect">
            <a:avLst/>
          </a:prstGeom>
        </p:spPr>
      </p:pic>
      <p:sp>
        <p:nvSpPr>
          <p:cNvPr id="7" name="Slide Number Placeholder 6">
            <a:extLst>
              <a:ext uri="{FF2B5EF4-FFF2-40B4-BE49-F238E27FC236}">
                <a16:creationId xmlns:a16="http://schemas.microsoft.com/office/drawing/2014/main" id="{AD5CEC13-18FB-FD44-9A15-423AAE676569}"/>
              </a:ext>
            </a:extLst>
          </p:cNvPr>
          <p:cNvSpPr>
            <a:spLocks noGrp="1"/>
          </p:cNvSpPr>
          <p:nvPr>
            <p:ph type="sldNum" sz="quarter" idx="16"/>
          </p:nvPr>
        </p:nvSpPr>
        <p:spPr/>
        <p:txBody>
          <a:bodyPr/>
          <a:lstStyle/>
          <a:p>
            <a:fld id="{0EF2EA88-E9D4-0C4F-A5DF-5FE49FAF8E2F}" type="slidenum">
              <a:rPr lang="en-US" smtClean="0"/>
              <a:pPr/>
              <a:t>10</a:t>
            </a:fld>
            <a:endParaRPr lang="en-US" dirty="0"/>
          </a:p>
        </p:txBody>
      </p:sp>
      <p:sp>
        <p:nvSpPr>
          <p:cNvPr id="10" name="TextBox 9">
            <a:extLst>
              <a:ext uri="{FF2B5EF4-FFF2-40B4-BE49-F238E27FC236}">
                <a16:creationId xmlns:a16="http://schemas.microsoft.com/office/drawing/2014/main" id="{09E90E5E-95A1-FE4B-A87E-95C5A83931FD}"/>
              </a:ext>
            </a:extLst>
          </p:cNvPr>
          <p:cNvSpPr txBox="1"/>
          <p:nvPr/>
        </p:nvSpPr>
        <p:spPr>
          <a:xfrm>
            <a:off x="6343529" y="1456871"/>
            <a:ext cx="6096840" cy="1384995"/>
          </a:xfrm>
          <a:prstGeom prst="rect">
            <a:avLst/>
          </a:prstGeom>
          <a:noFill/>
        </p:spPr>
        <p:txBody>
          <a:bodyPr wrap="square" rtlCol="0">
            <a:spAutoFit/>
          </a:bodyPr>
          <a:lstStyle/>
          <a:p>
            <a:r>
              <a:rPr lang="en-US" sz="2800" dirty="0">
                <a:latin typeface="Avenir Next" panose="020B0503020202020204" pitchFamily="34" charset="0"/>
              </a:rPr>
              <a:t>MLEM 200 iterations results.</a:t>
            </a:r>
          </a:p>
          <a:p>
            <a:r>
              <a:rPr lang="en-US" sz="2800" dirty="0">
                <a:latin typeface="Avenir Next" panose="020B0503020202020204" pitchFamily="34" charset="0"/>
              </a:rPr>
              <a:t>A major failure!</a:t>
            </a:r>
          </a:p>
          <a:p>
            <a:endParaRPr lang="en-US" sz="2800" dirty="0">
              <a:latin typeface="Avenir Next" panose="020B0503020202020204" pitchFamily="34" charset="0"/>
            </a:endParaRPr>
          </a:p>
        </p:txBody>
      </p:sp>
      <p:sp>
        <p:nvSpPr>
          <p:cNvPr id="13" name="Title 3">
            <a:extLst>
              <a:ext uri="{FF2B5EF4-FFF2-40B4-BE49-F238E27FC236}">
                <a16:creationId xmlns:a16="http://schemas.microsoft.com/office/drawing/2014/main" id="{2B25A7A0-3724-4883-8EBF-F2D7EE23822A}"/>
              </a:ext>
            </a:extLst>
          </p:cNvPr>
          <p:cNvSpPr txBox="1">
            <a:spLocks/>
          </p:cNvSpPr>
          <p:nvPr/>
        </p:nvSpPr>
        <p:spPr>
          <a:xfrm>
            <a:off x="228600" y="228600"/>
            <a:ext cx="10972800" cy="548640"/>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3600" b="0" i="0" kern="1200" cap="none" baseline="0">
                <a:solidFill>
                  <a:srgbClr val="313C5A"/>
                </a:solidFill>
                <a:latin typeface="Avenir Next Medium" panose="020B0503020202020204" pitchFamily="34" charset="0"/>
                <a:ea typeface="+mj-ea"/>
                <a:cs typeface="+mj-cs"/>
              </a:defRPr>
            </a:lvl1pPr>
          </a:lstStyle>
          <a:p>
            <a:r>
              <a:rPr lang="en-US" dirty="0"/>
              <a:t>Failure of ML-EM</a:t>
            </a:r>
          </a:p>
        </p:txBody>
      </p:sp>
    </p:spTree>
    <p:extLst>
      <p:ext uri="{BB962C8B-B14F-4D97-AF65-F5344CB8AC3E}">
        <p14:creationId xmlns:p14="http://schemas.microsoft.com/office/powerpoint/2010/main" val="13945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FF10101-1B42-7D47-8A74-6B7E853595D3}"/>
              </a:ext>
            </a:extLst>
          </p:cNvPr>
          <p:cNvSpPr>
            <a:spLocks noGrp="1"/>
          </p:cNvSpPr>
          <p:nvPr>
            <p:ph type="title"/>
          </p:nvPr>
        </p:nvSpPr>
        <p:spPr>
          <a:xfrm>
            <a:off x="304800" y="2530203"/>
            <a:ext cx="11582399" cy="1797593"/>
          </a:xfrm>
        </p:spPr>
        <p:txBody>
          <a:bodyPr/>
          <a:lstStyle/>
          <a:p>
            <a:pPr algn="ctr"/>
            <a:r>
              <a:rPr lang="en-US" sz="5400" dirty="0">
                <a:latin typeface="Avenir Next Medium" panose="020B0503020202020204" pitchFamily="34" charset="0"/>
              </a:rPr>
              <a:t>Gaussian Process Prior (GPP)</a:t>
            </a:r>
            <a:br>
              <a:rPr lang="en-US" sz="5400" dirty="0">
                <a:latin typeface="Avenir Next Medium" panose="020B0503020202020204" pitchFamily="34" charset="0"/>
              </a:rPr>
            </a:br>
            <a:r>
              <a:rPr lang="en-US" sz="5400" dirty="0">
                <a:latin typeface="Avenir Next Medium" panose="020B0503020202020204" pitchFamily="34" charset="0"/>
              </a:rPr>
              <a:t> Image Reconstruction</a:t>
            </a:r>
          </a:p>
        </p:txBody>
      </p:sp>
      <p:sp>
        <p:nvSpPr>
          <p:cNvPr id="6" name="Slide Number Placeholder 5">
            <a:extLst>
              <a:ext uri="{FF2B5EF4-FFF2-40B4-BE49-F238E27FC236}">
                <a16:creationId xmlns:a16="http://schemas.microsoft.com/office/drawing/2014/main" id="{AD5F41E7-8DF8-3F4E-ACF4-93E5E9E9E5EB}"/>
              </a:ext>
            </a:extLst>
          </p:cNvPr>
          <p:cNvSpPr>
            <a:spLocks noGrp="1"/>
          </p:cNvSpPr>
          <p:nvPr>
            <p:ph type="sldNum" sz="quarter" idx="21"/>
          </p:nvPr>
        </p:nvSpPr>
        <p:spPr/>
        <p:txBody>
          <a:bodyPr/>
          <a:lstStyle/>
          <a:p>
            <a:fld id="{0EF2EA88-E9D4-0C4F-A5DF-5FE49FAF8E2F}" type="slidenum">
              <a:rPr lang="en-US" smtClean="0"/>
              <a:pPr/>
              <a:t>11</a:t>
            </a:fld>
            <a:endParaRPr lang="en-US" dirty="0"/>
          </a:p>
        </p:txBody>
      </p:sp>
    </p:spTree>
    <p:extLst>
      <p:ext uri="{BB962C8B-B14F-4D97-AF65-F5344CB8AC3E}">
        <p14:creationId xmlns:p14="http://schemas.microsoft.com/office/powerpoint/2010/main" val="1393279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a galaxy&#10;&#10;Description automatically generated with medium confidence">
            <a:extLst>
              <a:ext uri="{FF2B5EF4-FFF2-40B4-BE49-F238E27FC236}">
                <a16:creationId xmlns:a16="http://schemas.microsoft.com/office/drawing/2014/main" id="{4167D0F3-A9BE-5B72-BDED-99D32D9A3236}"/>
              </a:ext>
            </a:extLst>
          </p:cNvPr>
          <p:cNvPicPr>
            <a:picLocks noChangeAspect="1"/>
          </p:cNvPicPr>
          <p:nvPr/>
        </p:nvPicPr>
        <p:blipFill>
          <a:blip r:embed="rId3"/>
          <a:stretch>
            <a:fillRect/>
          </a:stretch>
        </p:blipFill>
        <p:spPr>
          <a:xfrm>
            <a:off x="0" y="1420424"/>
            <a:ext cx="5465463" cy="4183660"/>
          </a:xfrm>
          <a:prstGeom prst="rect">
            <a:avLst/>
          </a:prstGeom>
        </p:spPr>
      </p:pic>
      <p:sp>
        <p:nvSpPr>
          <p:cNvPr id="7" name="Slide Number Placeholder 6">
            <a:extLst>
              <a:ext uri="{FF2B5EF4-FFF2-40B4-BE49-F238E27FC236}">
                <a16:creationId xmlns:a16="http://schemas.microsoft.com/office/drawing/2014/main" id="{AD5CEC13-18FB-FD44-9A15-423AAE676569}"/>
              </a:ext>
            </a:extLst>
          </p:cNvPr>
          <p:cNvSpPr>
            <a:spLocks noGrp="1"/>
          </p:cNvSpPr>
          <p:nvPr>
            <p:ph type="sldNum" sz="quarter" idx="16"/>
          </p:nvPr>
        </p:nvSpPr>
        <p:spPr/>
        <p:txBody>
          <a:bodyPr/>
          <a:lstStyle/>
          <a:p>
            <a:fld id="{0EF2EA88-E9D4-0C4F-A5DF-5FE49FAF8E2F}" type="slidenum">
              <a:rPr lang="en-US" smtClean="0"/>
              <a:pPr/>
              <a:t>12</a:t>
            </a:fld>
            <a:endParaRPr lang="en-US" dirty="0"/>
          </a:p>
        </p:txBody>
      </p:sp>
      <p:sp>
        <p:nvSpPr>
          <p:cNvPr id="4" name="Title 3">
            <a:extLst>
              <a:ext uri="{FF2B5EF4-FFF2-40B4-BE49-F238E27FC236}">
                <a16:creationId xmlns:a16="http://schemas.microsoft.com/office/drawing/2014/main" id="{79B8334B-57E5-F344-B47D-10726D054983}"/>
              </a:ext>
            </a:extLst>
          </p:cNvPr>
          <p:cNvSpPr>
            <a:spLocks noGrp="1"/>
          </p:cNvSpPr>
          <p:nvPr>
            <p:ph type="title"/>
          </p:nvPr>
        </p:nvSpPr>
        <p:spPr>
          <a:xfrm>
            <a:off x="228600" y="228600"/>
            <a:ext cx="10972800" cy="548640"/>
          </a:xfrm>
        </p:spPr>
        <p:txBody>
          <a:bodyPr/>
          <a:lstStyle/>
          <a:p>
            <a:r>
              <a:rPr lang="en-US" sz="3600" b="0" dirty="0">
                <a:latin typeface="Avenir Next Medium" panose="020B0503020202020204" pitchFamily="34" charset="0"/>
              </a:rPr>
              <a:t>Gaussian Process Prior - Introduction</a:t>
            </a:r>
          </a:p>
        </p:txBody>
      </p:sp>
      <p:sp>
        <p:nvSpPr>
          <p:cNvPr id="5" name="TextBox 4">
            <a:extLst>
              <a:ext uri="{FF2B5EF4-FFF2-40B4-BE49-F238E27FC236}">
                <a16:creationId xmlns:a16="http://schemas.microsoft.com/office/drawing/2014/main" id="{2C645805-EF51-7041-80A2-92640E14B86B}"/>
              </a:ext>
            </a:extLst>
          </p:cNvPr>
          <p:cNvSpPr txBox="1"/>
          <p:nvPr/>
        </p:nvSpPr>
        <p:spPr>
          <a:xfrm>
            <a:off x="5715000" y="1702931"/>
            <a:ext cx="6477000" cy="1815882"/>
          </a:xfrm>
          <a:prstGeom prst="rect">
            <a:avLst/>
          </a:prstGeom>
          <a:noFill/>
        </p:spPr>
        <p:txBody>
          <a:bodyPr wrap="square" rtlCol="0">
            <a:spAutoFit/>
          </a:bodyPr>
          <a:lstStyle/>
          <a:p>
            <a:r>
              <a:rPr lang="en-US" sz="2800" dirty="0">
                <a:latin typeface="Avenir Next" panose="020B0503020202020204" pitchFamily="34" charset="0"/>
              </a:rPr>
              <a:t>Image pixels are not independent! </a:t>
            </a:r>
          </a:p>
          <a:p>
            <a:endParaRPr lang="en-US" sz="2800" dirty="0">
              <a:latin typeface="Avenir Next" panose="020B0503020202020204" pitchFamily="34" charset="0"/>
            </a:endParaRPr>
          </a:p>
          <a:p>
            <a:r>
              <a:rPr lang="en-US" sz="2800" dirty="0">
                <a:latin typeface="Avenir Next" panose="020B0503020202020204" pitchFamily="34" charset="0"/>
              </a:rPr>
              <a:t>Pixels close to each other are more correlated than pixels afar.</a:t>
            </a:r>
          </a:p>
        </p:txBody>
      </p:sp>
    </p:spTree>
    <p:custDataLst>
      <p:tags r:id="rId1"/>
    </p:custDataLst>
    <p:extLst>
      <p:ext uri="{BB962C8B-B14F-4D97-AF65-F5344CB8AC3E}">
        <p14:creationId xmlns:p14="http://schemas.microsoft.com/office/powerpoint/2010/main" val="3260204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D5CEC13-18FB-FD44-9A15-423AAE676569}"/>
              </a:ext>
            </a:extLst>
          </p:cNvPr>
          <p:cNvSpPr>
            <a:spLocks noGrp="1"/>
          </p:cNvSpPr>
          <p:nvPr>
            <p:ph type="sldNum" sz="quarter" idx="16"/>
          </p:nvPr>
        </p:nvSpPr>
        <p:spPr/>
        <p:txBody>
          <a:bodyPr/>
          <a:lstStyle/>
          <a:p>
            <a:fld id="{0EF2EA88-E9D4-0C4F-A5DF-5FE49FAF8E2F}" type="slidenum">
              <a:rPr lang="en-US" smtClean="0"/>
              <a:pPr/>
              <a:t>13</a:t>
            </a:fld>
            <a:endParaRPr lang="en-US" dirty="0"/>
          </a:p>
        </p:txBody>
      </p:sp>
      <p:sp>
        <p:nvSpPr>
          <p:cNvPr id="4" name="Title 3">
            <a:extLst>
              <a:ext uri="{FF2B5EF4-FFF2-40B4-BE49-F238E27FC236}">
                <a16:creationId xmlns:a16="http://schemas.microsoft.com/office/drawing/2014/main" id="{79B8334B-57E5-F344-B47D-10726D054983}"/>
              </a:ext>
            </a:extLst>
          </p:cNvPr>
          <p:cNvSpPr>
            <a:spLocks noGrp="1"/>
          </p:cNvSpPr>
          <p:nvPr>
            <p:ph type="title"/>
          </p:nvPr>
        </p:nvSpPr>
        <p:spPr>
          <a:xfrm>
            <a:off x="228600" y="228600"/>
            <a:ext cx="10972800" cy="548640"/>
          </a:xfrm>
        </p:spPr>
        <p:txBody>
          <a:bodyPr/>
          <a:lstStyle/>
          <a:p>
            <a:r>
              <a:rPr lang="en-US" sz="3600" b="0" dirty="0">
                <a:latin typeface="Avenir Next Medium" panose="020B0503020202020204" pitchFamily="34" charset="0"/>
              </a:rPr>
              <a:t>Gaussian Process Prior - Introduction</a:t>
            </a:r>
          </a:p>
        </p:txBody>
      </p:sp>
      <p:pic>
        <p:nvPicPr>
          <p:cNvPr id="5" name="Picture 4">
            <a:extLst>
              <a:ext uri="{FF2B5EF4-FFF2-40B4-BE49-F238E27FC236}">
                <a16:creationId xmlns:a16="http://schemas.microsoft.com/office/drawing/2014/main" id="{ECD59C1B-B066-634B-A112-43E9A549063A}"/>
              </a:ext>
            </a:extLst>
          </p:cNvPr>
          <p:cNvPicPr>
            <a:picLocks noChangeAspect="1"/>
          </p:cNvPicPr>
          <p:nvPr/>
        </p:nvPicPr>
        <p:blipFill rotWithShape="1">
          <a:blip r:embed="rId3">
            <a:extLst>
              <a:ext uri="{28A0092B-C50C-407E-A947-70E740481C1C}">
                <a14:useLocalDpi xmlns:a14="http://schemas.microsoft.com/office/drawing/2010/main"/>
              </a:ext>
            </a:extLst>
          </a:blip>
          <a:srcRect l="11709" t="20513" r="11026" b="24832"/>
          <a:stretch/>
        </p:blipFill>
        <p:spPr>
          <a:xfrm>
            <a:off x="0" y="2110547"/>
            <a:ext cx="5796096" cy="3285319"/>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7F92956-982A-DE47-A364-A0E1B260C21C}"/>
                  </a:ext>
                </a:extLst>
              </p:cNvPr>
              <p:cNvSpPr txBox="1"/>
              <p:nvPr/>
            </p:nvSpPr>
            <p:spPr>
              <a:xfrm>
                <a:off x="5715000" y="1702931"/>
                <a:ext cx="6477000" cy="3539430"/>
              </a:xfrm>
              <a:prstGeom prst="rect">
                <a:avLst/>
              </a:prstGeom>
              <a:noFill/>
            </p:spPr>
            <p:txBody>
              <a:bodyPr wrap="square" rtlCol="0">
                <a:spAutoFit/>
              </a:bodyPr>
              <a:lstStyle/>
              <a:p>
                <a:r>
                  <a:rPr lang="en-US" sz="2800" dirty="0">
                    <a:latin typeface="Avenir Next" panose="020B0503020202020204" pitchFamily="34" charset="0"/>
                  </a:rPr>
                  <a:t>Image pixels are not independent! </a:t>
                </a:r>
              </a:p>
              <a:p>
                <a:endParaRPr lang="en-US" sz="2800" dirty="0">
                  <a:latin typeface="Avenir Next" panose="020B0503020202020204" pitchFamily="34" charset="0"/>
                </a:endParaRPr>
              </a:p>
              <a:p>
                <a:r>
                  <a:rPr lang="en-US" sz="2800" dirty="0">
                    <a:latin typeface="Avenir Next" panose="020B0503020202020204" pitchFamily="34" charset="0"/>
                  </a:rPr>
                  <a:t>Pixels close to each other are more correlated than pixels afar.</a:t>
                </a:r>
              </a:p>
              <a:p>
                <a:endParaRPr lang="en-US" sz="2800" dirty="0">
                  <a:latin typeface="Avenir Next" panose="020B0503020202020204" pitchFamily="34" charset="0"/>
                </a:endParaRPr>
              </a:p>
              <a:p>
                <a:r>
                  <a:rPr lang="en-US" sz="2800" dirty="0">
                    <a:latin typeface="Avenir Next" panose="020B0503020202020204" pitchFamily="34" charset="0"/>
                  </a:rPr>
                  <a:t>Using a </a:t>
                </a:r>
                <a:r>
                  <a:rPr lang="en-US" sz="2800" b="1" i="1" dirty="0">
                    <a:latin typeface="Avenir Next" panose="020B0503020202020204" pitchFamily="34" charset="0"/>
                  </a:rPr>
                  <a:t>Gaussian random field </a:t>
                </a:r>
                <a:r>
                  <a:rPr lang="en-US" sz="2800" dirty="0">
                    <a:latin typeface="Avenir Next" panose="020B0503020202020204" pitchFamily="34" charset="0"/>
                  </a:rPr>
                  <a:t>to model spatial correlation.</a:t>
                </a:r>
              </a:p>
              <a:p>
                <a:r>
                  <a:rPr lang="en-US" sz="2800" dirty="0">
                    <a:latin typeface="Avenir Next" panose="020B0503020202020204" pitchFamily="34" charset="0"/>
                  </a:rPr>
                  <a:t>	</a:t>
                </a:r>
                <a14:m>
                  <m:oMath xmlns:m="http://schemas.openxmlformats.org/officeDocument/2006/math">
                    <m:r>
                      <a:rPr lang="en-US" sz="2800" b="1" i="0" smtClean="0">
                        <a:latin typeface="Cambria Math" panose="02040503050406030204" pitchFamily="18" charset="0"/>
                        <a:ea typeface="Cambria Math" panose="02040503050406030204" pitchFamily="18" charset="0"/>
                      </a:rPr>
                      <m:t>→</m:t>
                    </m:r>
                  </m:oMath>
                </a14:m>
                <a:r>
                  <a:rPr lang="en-US" sz="2800" b="1" dirty="0">
                    <a:latin typeface="Avenir Next" panose="020B0503020202020204" pitchFamily="34" charset="0"/>
                  </a:rPr>
                  <a:t> </a:t>
                </a:r>
                <a:r>
                  <a:rPr lang="en-US" sz="2800" b="1" i="1" dirty="0">
                    <a:latin typeface="Avenir Next" panose="020B0503020202020204" pitchFamily="34" charset="0"/>
                  </a:rPr>
                  <a:t>Gaussian process, Kriging</a:t>
                </a:r>
              </a:p>
            </p:txBody>
          </p:sp>
        </mc:Choice>
        <mc:Fallback xmlns="">
          <p:sp>
            <p:nvSpPr>
              <p:cNvPr id="8" name="TextBox 7">
                <a:extLst>
                  <a:ext uri="{FF2B5EF4-FFF2-40B4-BE49-F238E27FC236}">
                    <a16:creationId xmlns:a16="http://schemas.microsoft.com/office/drawing/2014/main" id="{D7F92956-982A-DE47-A364-A0E1B260C21C}"/>
                  </a:ext>
                </a:extLst>
              </p:cNvPr>
              <p:cNvSpPr txBox="1">
                <a:spLocks noRot="1" noChangeAspect="1" noMove="1" noResize="1" noEditPoints="1" noAdjustHandles="1" noChangeArrowheads="1" noChangeShapeType="1" noTextEdit="1"/>
              </p:cNvSpPr>
              <p:nvPr/>
            </p:nvSpPr>
            <p:spPr>
              <a:xfrm>
                <a:off x="5715000" y="1702931"/>
                <a:ext cx="6477000" cy="3539430"/>
              </a:xfrm>
              <a:prstGeom prst="rect">
                <a:avLst/>
              </a:prstGeom>
              <a:blipFill>
                <a:blip r:embed="rId4"/>
                <a:stretch>
                  <a:fillRect l="-1957" t="-1429" b="-3929"/>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9F7D2142-29BD-234D-8890-A9DCDF8434F7}"/>
              </a:ext>
            </a:extLst>
          </p:cNvPr>
          <p:cNvSpPr txBox="1"/>
          <p:nvPr/>
        </p:nvSpPr>
        <p:spPr>
          <a:xfrm>
            <a:off x="228600" y="5395866"/>
            <a:ext cx="7227162" cy="400110"/>
          </a:xfrm>
          <a:prstGeom prst="rect">
            <a:avLst/>
          </a:prstGeom>
          <a:noFill/>
        </p:spPr>
        <p:txBody>
          <a:bodyPr wrap="square" rtlCol="0">
            <a:spAutoFit/>
          </a:bodyPr>
          <a:lstStyle/>
          <a:p>
            <a:r>
              <a:rPr lang="en-US" sz="2000" dirty="0">
                <a:latin typeface="Avenir Next" panose="020B0503020202020204" pitchFamily="34" charset="0"/>
              </a:rPr>
              <a:t>A Gaussian random field with local correlation</a:t>
            </a:r>
            <a:endParaRPr lang="en-US" sz="2000" b="1" i="1" dirty="0">
              <a:latin typeface="Avenir Next" panose="020B0503020202020204" pitchFamily="34" charset="0"/>
            </a:endParaRPr>
          </a:p>
        </p:txBody>
      </p:sp>
    </p:spTree>
    <p:extLst>
      <p:ext uri="{BB962C8B-B14F-4D97-AF65-F5344CB8AC3E}">
        <p14:creationId xmlns:p14="http://schemas.microsoft.com/office/powerpoint/2010/main" val="1527739084"/>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6453E5B-3645-A647-9D1C-9731D441A584}"/>
              </a:ext>
            </a:extLst>
          </p:cNvPr>
          <p:cNvSpPr>
            <a:spLocks noGrp="1"/>
          </p:cNvSpPr>
          <p:nvPr>
            <p:ph type="sldNum" sz="quarter" idx="16"/>
          </p:nvPr>
        </p:nvSpPr>
        <p:spPr/>
        <p:txBody>
          <a:bodyPr/>
          <a:lstStyle/>
          <a:p>
            <a:fld id="{0EF2EA88-E9D4-0C4F-A5DF-5FE49FAF8E2F}" type="slidenum">
              <a:rPr lang="en-US" smtClean="0"/>
              <a:pPr/>
              <a:t>14</a:t>
            </a:fld>
            <a:endParaRPr lang="en-US" dirty="0"/>
          </a:p>
        </p:txBody>
      </p:sp>
      <p:pic>
        <p:nvPicPr>
          <p:cNvPr id="2" name="Picture 1">
            <a:extLst>
              <a:ext uri="{FF2B5EF4-FFF2-40B4-BE49-F238E27FC236}">
                <a16:creationId xmlns:a16="http://schemas.microsoft.com/office/drawing/2014/main" id="{3FE389F8-F40E-0A47-BD73-608564BCA25A}"/>
              </a:ext>
            </a:extLst>
          </p:cNvPr>
          <p:cNvPicPr>
            <a:picLocks noChangeAspect="1"/>
          </p:cNvPicPr>
          <p:nvPr/>
        </p:nvPicPr>
        <p:blipFill rotWithShape="1">
          <a:blip r:embed="rId3">
            <a:extLst>
              <a:ext uri="{28A0092B-C50C-407E-A947-70E740481C1C}">
                <a14:useLocalDpi xmlns:a14="http://schemas.microsoft.com/office/drawing/2010/main"/>
              </a:ext>
            </a:extLst>
          </a:blip>
          <a:srcRect l="-243" t="33660" r="56820" b="59719"/>
          <a:stretch/>
        </p:blipFill>
        <p:spPr>
          <a:xfrm>
            <a:off x="4545295" y="5774709"/>
            <a:ext cx="5967557" cy="854691"/>
          </a:xfrm>
          <a:prstGeom prst="rect">
            <a:avLst/>
          </a:prstGeom>
        </p:spPr>
      </p:pic>
      <p:pic>
        <p:nvPicPr>
          <p:cNvPr id="12" name="Picture 11">
            <a:extLst>
              <a:ext uri="{FF2B5EF4-FFF2-40B4-BE49-F238E27FC236}">
                <a16:creationId xmlns:a16="http://schemas.microsoft.com/office/drawing/2014/main" id="{1F030145-C713-284A-A13C-E1B289083D39}"/>
              </a:ext>
            </a:extLst>
          </p:cNvPr>
          <p:cNvPicPr>
            <a:picLocks noChangeAspect="1"/>
          </p:cNvPicPr>
          <p:nvPr/>
        </p:nvPicPr>
        <p:blipFill rotWithShape="1">
          <a:blip r:embed="rId4">
            <a:extLst>
              <a:ext uri="{28A0092B-C50C-407E-A947-70E740481C1C}">
                <a14:useLocalDpi xmlns:a14="http://schemas.microsoft.com/office/drawing/2010/main"/>
              </a:ext>
            </a:extLst>
          </a:blip>
          <a:srcRect l="-1" t="27447" r="70663" b="66263"/>
          <a:stretch/>
        </p:blipFill>
        <p:spPr>
          <a:xfrm>
            <a:off x="4585683" y="3581962"/>
            <a:ext cx="4031973" cy="811908"/>
          </a:xfrm>
          <a:prstGeom prst="rect">
            <a:avLst/>
          </a:prstGeom>
        </p:spPr>
      </p:pic>
      <p:pic>
        <p:nvPicPr>
          <p:cNvPr id="5" name="Picture 4">
            <a:extLst>
              <a:ext uri="{FF2B5EF4-FFF2-40B4-BE49-F238E27FC236}">
                <a16:creationId xmlns:a16="http://schemas.microsoft.com/office/drawing/2014/main" id="{0152AFE5-48AB-CF4E-A273-F84941C4D548}"/>
              </a:ext>
            </a:extLst>
          </p:cNvPr>
          <p:cNvPicPr>
            <a:picLocks noChangeAspect="1"/>
          </p:cNvPicPr>
          <p:nvPr/>
        </p:nvPicPr>
        <p:blipFill rotWithShape="1">
          <a:blip r:embed="rId5">
            <a:extLst>
              <a:ext uri="{28A0092B-C50C-407E-A947-70E740481C1C}">
                <a14:useLocalDpi xmlns:a14="http://schemas.microsoft.com/office/drawing/2010/main"/>
              </a:ext>
            </a:extLst>
          </a:blip>
          <a:srcRect l="-590" t="5507" r="59643" b="89483"/>
          <a:stretch/>
        </p:blipFill>
        <p:spPr>
          <a:xfrm>
            <a:off x="630955" y="2268946"/>
            <a:ext cx="6745724" cy="775365"/>
          </a:xfrm>
          <a:prstGeom prst="rect">
            <a:avLst/>
          </a:prstGeom>
        </p:spPr>
      </p:pic>
      <p:pic>
        <p:nvPicPr>
          <p:cNvPr id="14" name="Picture 13">
            <a:extLst>
              <a:ext uri="{FF2B5EF4-FFF2-40B4-BE49-F238E27FC236}">
                <a16:creationId xmlns:a16="http://schemas.microsoft.com/office/drawing/2014/main" id="{CCE103B3-94AA-534A-BD7B-8E09CFD2B71D}"/>
              </a:ext>
            </a:extLst>
          </p:cNvPr>
          <p:cNvPicPr>
            <a:picLocks noChangeAspect="1"/>
          </p:cNvPicPr>
          <p:nvPr/>
        </p:nvPicPr>
        <p:blipFill rotWithShape="1">
          <a:blip r:embed="rId4">
            <a:extLst>
              <a:ext uri="{28A0092B-C50C-407E-A947-70E740481C1C}">
                <a14:useLocalDpi xmlns:a14="http://schemas.microsoft.com/office/drawing/2010/main"/>
              </a:ext>
            </a:extLst>
          </a:blip>
          <a:srcRect l="-1" t="17568" r="70663" b="72552"/>
          <a:stretch/>
        </p:blipFill>
        <p:spPr>
          <a:xfrm>
            <a:off x="630955" y="3132754"/>
            <a:ext cx="4031973" cy="1275309"/>
          </a:xfrm>
          <a:prstGeom prst="rect">
            <a:avLst/>
          </a:prstGeom>
        </p:spPr>
      </p:pic>
      <p:sp>
        <p:nvSpPr>
          <p:cNvPr id="16" name="TextBox 15">
            <a:extLst>
              <a:ext uri="{FF2B5EF4-FFF2-40B4-BE49-F238E27FC236}">
                <a16:creationId xmlns:a16="http://schemas.microsoft.com/office/drawing/2014/main" id="{EF42D1F7-DCFF-FD46-87C6-66496C35371F}"/>
              </a:ext>
            </a:extLst>
          </p:cNvPr>
          <p:cNvSpPr txBox="1"/>
          <p:nvPr/>
        </p:nvSpPr>
        <p:spPr>
          <a:xfrm>
            <a:off x="4545295" y="5240508"/>
            <a:ext cx="6655300" cy="523220"/>
          </a:xfrm>
          <a:prstGeom prst="rect">
            <a:avLst/>
          </a:prstGeom>
          <a:noFill/>
        </p:spPr>
        <p:txBody>
          <a:bodyPr wrap="square" rtlCol="0">
            <a:spAutoFit/>
          </a:bodyPr>
          <a:lstStyle/>
          <a:p>
            <a:r>
              <a:rPr lang="en-US" sz="2800" dirty="0">
                <a:latin typeface="Avenir Next" panose="020B0503020202020204" pitchFamily="34" charset="0"/>
              </a:rPr>
              <a:t>Gaussian-to-exponential link function</a:t>
            </a:r>
          </a:p>
        </p:txBody>
      </p:sp>
      <p:grpSp>
        <p:nvGrpSpPr>
          <p:cNvPr id="37" name="Group 36">
            <a:extLst>
              <a:ext uri="{FF2B5EF4-FFF2-40B4-BE49-F238E27FC236}">
                <a16:creationId xmlns:a16="http://schemas.microsoft.com/office/drawing/2014/main" id="{50C2E87F-8CE3-0848-9252-8FD7A7E7A669}"/>
              </a:ext>
            </a:extLst>
          </p:cNvPr>
          <p:cNvGrpSpPr/>
          <p:nvPr/>
        </p:nvGrpSpPr>
        <p:grpSpPr>
          <a:xfrm>
            <a:off x="630955" y="1234165"/>
            <a:ext cx="8991510" cy="1052508"/>
            <a:chOff x="630954" y="2124841"/>
            <a:chExt cx="6745723" cy="1052508"/>
          </a:xfrm>
        </p:grpSpPr>
        <p:sp>
          <p:nvSpPr>
            <p:cNvPr id="13" name="TextBox 12">
              <a:extLst>
                <a:ext uri="{FF2B5EF4-FFF2-40B4-BE49-F238E27FC236}">
                  <a16:creationId xmlns:a16="http://schemas.microsoft.com/office/drawing/2014/main" id="{BF4B2CA1-F7D5-7D47-83F1-3329A1463B47}"/>
                </a:ext>
              </a:extLst>
            </p:cNvPr>
            <p:cNvSpPr txBox="1"/>
            <p:nvPr/>
          </p:nvSpPr>
          <p:spPr>
            <a:xfrm>
              <a:off x="630954" y="2124841"/>
              <a:ext cx="6745723" cy="954107"/>
            </a:xfrm>
            <a:prstGeom prst="rect">
              <a:avLst/>
            </a:prstGeom>
            <a:noFill/>
          </p:spPr>
          <p:txBody>
            <a:bodyPr wrap="square" rtlCol="0">
              <a:spAutoFit/>
            </a:bodyPr>
            <a:lstStyle/>
            <a:p>
              <a:r>
                <a:rPr lang="en-US" sz="2800" dirty="0">
                  <a:latin typeface="Avenir Next" panose="020B0503020202020204" pitchFamily="34" charset="0"/>
                </a:rPr>
                <a:t>Image vector     is governed by a zero-mean multivariate Gaussian distribution   </a:t>
              </a:r>
            </a:p>
          </p:txBody>
        </p:sp>
        <p:pic>
          <p:nvPicPr>
            <p:cNvPr id="34" name="Picture 33">
              <a:extLst>
                <a:ext uri="{FF2B5EF4-FFF2-40B4-BE49-F238E27FC236}">
                  <a16:creationId xmlns:a16="http://schemas.microsoft.com/office/drawing/2014/main" id="{3870B5D6-D93C-6B47-80B2-3974405A08BA}"/>
                </a:ext>
              </a:extLst>
            </p:cNvPr>
            <p:cNvPicPr>
              <a:picLocks noChangeAspect="1"/>
            </p:cNvPicPr>
            <p:nvPr/>
          </p:nvPicPr>
          <p:blipFill rotWithShape="1">
            <a:blip r:embed="rId6">
              <a:extLst>
                <a:ext uri="{28A0092B-C50C-407E-A947-70E740481C1C}">
                  <a14:useLocalDpi xmlns:a14="http://schemas.microsoft.com/office/drawing/2010/main"/>
                </a:ext>
              </a:extLst>
            </a:blip>
            <a:srcRect l="20111" t="401" r="78202" b="98276"/>
            <a:stretch/>
          </p:blipFill>
          <p:spPr>
            <a:xfrm>
              <a:off x="2344421" y="2217686"/>
              <a:ext cx="262076" cy="264602"/>
            </a:xfrm>
            <a:prstGeom prst="rect">
              <a:avLst/>
            </a:prstGeom>
          </p:spPr>
        </p:pic>
        <p:pic>
          <p:nvPicPr>
            <p:cNvPr id="36" name="Picture 35">
              <a:extLst>
                <a:ext uri="{FF2B5EF4-FFF2-40B4-BE49-F238E27FC236}">
                  <a16:creationId xmlns:a16="http://schemas.microsoft.com/office/drawing/2014/main" id="{6CF267AF-9CD1-2440-81F2-F42E2ECA5452}"/>
                </a:ext>
              </a:extLst>
            </p:cNvPr>
            <p:cNvPicPr>
              <a:picLocks noChangeAspect="1"/>
            </p:cNvPicPr>
            <p:nvPr/>
          </p:nvPicPr>
          <p:blipFill rotWithShape="1">
            <a:blip r:embed="rId5">
              <a:extLst>
                <a:ext uri="{28A0092B-C50C-407E-A947-70E740481C1C}">
                  <a14:useLocalDpi xmlns:a14="http://schemas.microsoft.com/office/drawing/2010/main"/>
                </a:ext>
              </a:extLst>
            </a:blip>
            <a:srcRect l="-590" t="6863" r="98246" b="89483"/>
            <a:stretch/>
          </p:blipFill>
          <p:spPr>
            <a:xfrm>
              <a:off x="4761373" y="2611932"/>
              <a:ext cx="321784" cy="565417"/>
            </a:xfrm>
            <a:prstGeom prst="rect">
              <a:avLst/>
            </a:prstGeom>
          </p:spPr>
        </p:pic>
      </p:grpSp>
      <p:cxnSp>
        <p:nvCxnSpPr>
          <p:cNvPr id="22" name="Straight Arrow Connector 21">
            <a:extLst>
              <a:ext uri="{FF2B5EF4-FFF2-40B4-BE49-F238E27FC236}">
                <a16:creationId xmlns:a16="http://schemas.microsoft.com/office/drawing/2014/main" id="{E41008E4-5017-9141-918D-B8B41AF2FDE3}"/>
              </a:ext>
            </a:extLst>
          </p:cNvPr>
          <p:cNvCxnSpPr>
            <a:cxnSpLocks/>
          </p:cNvCxnSpPr>
          <p:nvPr/>
        </p:nvCxnSpPr>
        <p:spPr>
          <a:xfrm flipH="1">
            <a:off x="7344190" y="2624761"/>
            <a:ext cx="1343051" cy="1455697"/>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507E9D4B-246E-5744-B331-8EC2429A72F2}"/>
                  </a:ext>
                </a:extLst>
              </p:cNvPr>
              <p:cNvSpPr txBox="1"/>
              <p:nvPr/>
            </p:nvSpPr>
            <p:spPr>
              <a:xfrm>
                <a:off x="7953985" y="1399926"/>
                <a:ext cx="4116920" cy="1200329"/>
              </a:xfrm>
              <a:prstGeom prst="rect">
                <a:avLst/>
              </a:prstGeom>
              <a:noFill/>
            </p:spPr>
            <p:txBody>
              <a:bodyPr wrap="square" rtlCol="0">
                <a:spAutoFit/>
              </a:bodyPr>
              <a:lstStyle/>
              <a:p>
                <a:r>
                  <a:rPr lang="en-US" sz="2400" dirty="0">
                    <a:solidFill>
                      <a:srgbClr val="FF0000"/>
                    </a:solidFill>
                    <a:latin typeface="Avenir Next" panose="020B0503020202020204" pitchFamily="34" charset="0"/>
                  </a:rPr>
                  <a:t>Hyperparameter</a:t>
                </a:r>
                <a:r>
                  <a:rPr lang="en-US" sz="2400" dirty="0">
                    <a:solidFill>
                      <a:srgbClr val="FF0000"/>
                    </a:solidFill>
                  </a:rPr>
                  <a:t> </a:t>
                </a:r>
                <a14:m>
                  <m:oMath xmlns:m="http://schemas.openxmlformats.org/officeDocument/2006/math">
                    <m:r>
                      <a:rPr lang="en-US" sz="2400" b="0" i="1" smtClean="0">
                        <a:solidFill>
                          <a:srgbClr val="FF0000"/>
                        </a:solidFill>
                        <a:latin typeface="Cambria Math" panose="02040503050406030204" pitchFamily="18" charset="0"/>
                      </a:rPr>
                      <m:t>𝜎</m:t>
                    </m:r>
                  </m:oMath>
                </a14:m>
                <a:r>
                  <a:rPr lang="en-US" sz="2400" dirty="0">
                    <a:solidFill>
                      <a:srgbClr val="FF0000"/>
                    </a:solidFill>
                    <a:latin typeface="Avenir Next" panose="020B0503020202020204" pitchFamily="34" charset="0"/>
                  </a:rPr>
                  <a:t> determines “characteristic correlation length”</a:t>
                </a:r>
              </a:p>
            </p:txBody>
          </p:sp>
        </mc:Choice>
        <mc:Fallback xmlns="">
          <p:sp>
            <p:nvSpPr>
              <p:cNvPr id="23" name="TextBox 22">
                <a:extLst>
                  <a:ext uri="{FF2B5EF4-FFF2-40B4-BE49-F238E27FC236}">
                    <a16:creationId xmlns:a16="http://schemas.microsoft.com/office/drawing/2014/main" id="{507E9D4B-246E-5744-B331-8EC2429A72F2}"/>
                  </a:ext>
                </a:extLst>
              </p:cNvPr>
              <p:cNvSpPr txBox="1">
                <a:spLocks noRot="1" noChangeAspect="1" noMove="1" noResize="1" noEditPoints="1" noAdjustHandles="1" noChangeArrowheads="1" noChangeShapeType="1" noTextEdit="1"/>
              </p:cNvSpPr>
              <p:nvPr/>
            </p:nvSpPr>
            <p:spPr>
              <a:xfrm>
                <a:off x="7953985" y="1399926"/>
                <a:ext cx="4116920" cy="1200329"/>
              </a:xfrm>
              <a:prstGeom prst="rect">
                <a:avLst/>
              </a:prstGeom>
              <a:blipFill>
                <a:blip r:embed="rId7"/>
                <a:stretch>
                  <a:fillRect l="-2462" t="-3158" b="-11579"/>
                </a:stretch>
              </a:blipFill>
            </p:spPr>
            <p:txBody>
              <a:bodyPr/>
              <a:lstStyle/>
              <a:p>
                <a:r>
                  <a:rPr lang="en-US">
                    <a:noFill/>
                  </a:rPr>
                  <a:t> </a:t>
                </a:r>
              </a:p>
            </p:txBody>
          </p:sp>
        </mc:Fallback>
      </mc:AlternateContent>
      <p:sp>
        <p:nvSpPr>
          <p:cNvPr id="31" name="Title 3">
            <a:extLst>
              <a:ext uri="{FF2B5EF4-FFF2-40B4-BE49-F238E27FC236}">
                <a16:creationId xmlns:a16="http://schemas.microsoft.com/office/drawing/2014/main" id="{E247D194-375E-E04A-B16E-95F062A201AD}"/>
              </a:ext>
            </a:extLst>
          </p:cNvPr>
          <p:cNvSpPr>
            <a:spLocks noGrp="1"/>
          </p:cNvSpPr>
          <p:nvPr>
            <p:ph type="title"/>
          </p:nvPr>
        </p:nvSpPr>
        <p:spPr>
          <a:xfrm>
            <a:off x="228600" y="228600"/>
            <a:ext cx="10972800" cy="548640"/>
          </a:xfrm>
        </p:spPr>
        <p:txBody>
          <a:bodyPr/>
          <a:lstStyle/>
          <a:p>
            <a:r>
              <a:rPr lang="en-US" dirty="0"/>
              <a:t>Constructing a Gaussian Process Prior</a:t>
            </a:r>
            <a:endParaRPr lang="en-US" sz="3600" b="0" dirty="0">
              <a:latin typeface="Avenir Next Medium" panose="020B0503020202020204" pitchFamily="34" charset="0"/>
            </a:endParaRPr>
          </a:p>
        </p:txBody>
      </p:sp>
      <p:sp>
        <p:nvSpPr>
          <p:cNvPr id="18" name="TextBox 17">
            <a:extLst>
              <a:ext uri="{FF2B5EF4-FFF2-40B4-BE49-F238E27FC236}">
                <a16:creationId xmlns:a16="http://schemas.microsoft.com/office/drawing/2014/main" id="{7FA671BF-38F5-914A-8B53-60B18A6C9F12}"/>
              </a:ext>
            </a:extLst>
          </p:cNvPr>
          <p:cNvSpPr txBox="1"/>
          <p:nvPr/>
        </p:nvSpPr>
        <p:spPr>
          <a:xfrm>
            <a:off x="4546100" y="3027690"/>
            <a:ext cx="6655300" cy="523220"/>
          </a:xfrm>
          <a:prstGeom prst="rect">
            <a:avLst/>
          </a:prstGeom>
          <a:noFill/>
        </p:spPr>
        <p:txBody>
          <a:bodyPr wrap="square" rtlCol="0">
            <a:spAutoFit/>
          </a:bodyPr>
          <a:lstStyle/>
          <a:p>
            <a:r>
              <a:rPr lang="en-US" sz="2800" dirty="0">
                <a:latin typeface="Avenir Next" panose="020B0503020202020204" pitchFamily="34" charset="0"/>
              </a:rPr>
              <a:t>Squared exponential kernel</a:t>
            </a:r>
          </a:p>
        </p:txBody>
      </p:sp>
      <p:cxnSp>
        <p:nvCxnSpPr>
          <p:cNvPr id="21" name="Straight Arrow Connector 20">
            <a:extLst>
              <a:ext uri="{FF2B5EF4-FFF2-40B4-BE49-F238E27FC236}">
                <a16:creationId xmlns:a16="http://schemas.microsoft.com/office/drawing/2014/main" id="{CAD65F0B-1533-CF42-AB14-7C9F21DE2821}"/>
              </a:ext>
            </a:extLst>
          </p:cNvPr>
          <p:cNvCxnSpPr>
            <a:cxnSpLocks/>
          </p:cNvCxnSpPr>
          <p:nvPr/>
        </p:nvCxnSpPr>
        <p:spPr>
          <a:xfrm flipH="1">
            <a:off x="7078469" y="4821305"/>
            <a:ext cx="1343051" cy="1455697"/>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7F83720E-9C53-024B-ADB0-8319C5E36E75}"/>
                  </a:ext>
                </a:extLst>
              </p:cNvPr>
              <p:cNvSpPr txBox="1"/>
              <p:nvPr/>
            </p:nvSpPr>
            <p:spPr>
              <a:xfrm>
                <a:off x="8275841" y="3581962"/>
                <a:ext cx="3336960" cy="1200329"/>
              </a:xfrm>
              <a:prstGeom prst="rect">
                <a:avLst/>
              </a:prstGeom>
              <a:noFill/>
            </p:spPr>
            <p:txBody>
              <a:bodyPr wrap="square" rtlCol="0">
                <a:spAutoFit/>
              </a:bodyPr>
              <a:lstStyle/>
              <a:p>
                <a:r>
                  <a:rPr lang="en-US" sz="2400" dirty="0">
                    <a:solidFill>
                      <a:srgbClr val="FF0000"/>
                    </a:solidFill>
                    <a:latin typeface="Avenir Next" panose="020B0503020202020204" pitchFamily="34" charset="0"/>
                  </a:rPr>
                  <a:t>Hyperparameter </a:t>
                </a:r>
                <a14:m>
                  <m:oMath xmlns:m="http://schemas.openxmlformats.org/officeDocument/2006/math">
                    <m:r>
                      <a:rPr lang="en-US" sz="2400" i="1">
                        <a:solidFill>
                          <a:srgbClr val="FF0000"/>
                        </a:solidFill>
                        <a:latin typeface="Cambria Math" panose="02040503050406030204" pitchFamily="18" charset="0"/>
                      </a:rPr>
                      <m:t>𝜆</m:t>
                    </m:r>
                  </m:oMath>
                </a14:m>
                <a:r>
                  <a:rPr lang="en-US" sz="2400" dirty="0">
                    <a:solidFill>
                      <a:srgbClr val="FF0000"/>
                    </a:solidFill>
                    <a:latin typeface="Avenir Next" panose="020B0503020202020204" pitchFamily="34" charset="0"/>
                  </a:rPr>
                  <a:t> determines the “mean pixel intensity”</a:t>
                </a:r>
              </a:p>
            </p:txBody>
          </p:sp>
        </mc:Choice>
        <mc:Fallback xmlns="">
          <p:sp>
            <p:nvSpPr>
              <p:cNvPr id="24" name="TextBox 23">
                <a:extLst>
                  <a:ext uri="{FF2B5EF4-FFF2-40B4-BE49-F238E27FC236}">
                    <a16:creationId xmlns:a16="http://schemas.microsoft.com/office/drawing/2014/main" id="{7F83720E-9C53-024B-ADB0-8319C5E36E75}"/>
                  </a:ext>
                </a:extLst>
              </p:cNvPr>
              <p:cNvSpPr txBox="1">
                <a:spLocks noRot="1" noChangeAspect="1" noMove="1" noResize="1" noEditPoints="1" noAdjustHandles="1" noChangeArrowheads="1" noChangeShapeType="1" noTextEdit="1"/>
              </p:cNvSpPr>
              <p:nvPr/>
            </p:nvSpPr>
            <p:spPr>
              <a:xfrm>
                <a:off x="8275841" y="3581962"/>
                <a:ext cx="3336960" cy="1200329"/>
              </a:xfrm>
              <a:prstGeom prst="rect">
                <a:avLst/>
              </a:prstGeom>
              <a:blipFill>
                <a:blip r:embed="rId8"/>
                <a:stretch>
                  <a:fillRect l="-2652" t="-3158" r="-3030" b="-11579"/>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421936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22"/>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2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23" grpId="1"/>
      <p:bldP spid="18"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6453E5B-3645-A647-9D1C-9731D441A584}"/>
              </a:ext>
            </a:extLst>
          </p:cNvPr>
          <p:cNvSpPr>
            <a:spLocks noGrp="1"/>
          </p:cNvSpPr>
          <p:nvPr>
            <p:ph type="sldNum" sz="quarter" idx="16"/>
          </p:nvPr>
        </p:nvSpPr>
        <p:spPr/>
        <p:txBody>
          <a:bodyPr/>
          <a:lstStyle/>
          <a:p>
            <a:fld id="{0EF2EA88-E9D4-0C4F-A5DF-5FE49FAF8E2F}" type="slidenum">
              <a:rPr lang="en-US" smtClean="0"/>
              <a:pPr/>
              <a:t>15</a:t>
            </a:fld>
            <a:endParaRPr lang="en-US" dirty="0"/>
          </a:p>
        </p:txBody>
      </p:sp>
      <p:grpSp>
        <p:nvGrpSpPr>
          <p:cNvPr id="37" name="Group 36">
            <a:extLst>
              <a:ext uri="{FF2B5EF4-FFF2-40B4-BE49-F238E27FC236}">
                <a16:creationId xmlns:a16="http://schemas.microsoft.com/office/drawing/2014/main" id="{50C2E87F-8CE3-0848-9252-8FD7A7E7A669}"/>
              </a:ext>
            </a:extLst>
          </p:cNvPr>
          <p:cNvGrpSpPr/>
          <p:nvPr/>
        </p:nvGrpSpPr>
        <p:grpSpPr>
          <a:xfrm>
            <a:off x="630955" y="1234165"/>
            <a:ext cx="8991510" cy="1052508"/>
            <a:chOff x="630954" y="2124841"/>
            <a:chExt cx="6745723" cy="1052508"/>
          </a:xfrm>
        </p:grpSpPr>
        <p:sp>
          <p:nvSpPr>
            <p:cNvPr id="13" name="TextBox 12">
              <a:extLst>
                <a:ext uri="{FF2B5EF4-FFF2-40B4-BE49-F238E27FC236}">
                  <a16:creationId xmlns:a16="http://schemas.microsoft.com/office/drawing/2014/main" id="{BF4B2CA1-F7D5-7D47-83F1-3329A1463B47}"/>
                </a:ext>
              </a:extLst>
            </p:cNvPr>
            <p:cNvSpPr txBox="1"/>
            <p:nvPr/>
          </p:nvSpPr>
          <p:spPr>
            <a:xfrm>
              <a:off x="630954" y="2124841"/>
              <a:ext cx="6745723" cy="954107"/>
            </a:xfrm>
            <a:prstGeom prst="rect">
              <a:avLst/>
            </a:prstGeom>
            <a:noFill/>
          </p:spPr>
          <p:txBody>
            <a:bodyPr wrap="square" rtlCol="0">
              <a:spAutoFit/>
            </a:bodyPr>
            <a:lstStyle/>
            <a:p>
              <a:r>
                <a:rPr lang="en-US" sz="2800" dirty="0">
                  <a:latin typeface="Avenir Next" panose="020B0503020202020204" pitchFamily="34" charset="0"/>
                </a:rPr>
                <a:t>Image vector     is governed by a zero-mean multivariate Gaussian distribution   </a:t>
              </a:r>
            </a:p>
          </p:txBody>
        </p:sp>
        <p:pic>
          <p:nvPicPr>
            <p:cNvPr id="34" name="Picture 33">
              <a:extLst>
                <a:ext uri="{FF2B5EF4-FFF2-40B4-BE49-F238E27FC236}">
                  <a16:creationId xmlns:a16="http://schemas.microsoft.com/office/drawing/2014/main" id="{3870B5D6-D93C-6B47-80B2-3974405A08BA}"/>
                </a:ext>
              </a:extLst>
            </p:cNvPr>
            <p:cNvPicPr>
              <a:picLocks noChangeAspect="1"/>
            </p:cNvPicPr>
            <p:nvPr/>
          </p:nvPicPr>
          <p:blipFill rotWithShape="1">
            <a:blip r:embed="rId3">
              <a:extLst>
                <a:ext uri="{28A0092B-C50C-407E-A947-70E740481C1C}">
                  <a14:useLocalDpi xmlns:a14="http://schemas.microsoft.com/office/drawing/2010/main"/>
                </a:ext>
              </a:extLst>
            </a:blip>
            <a:srcRect l="20111" t="401" r="78202" b="98276"/>
            <a:stretch/>
          </p:blipFill>
          <p:spPr>
            <a:xfrm>
              <a:off x="2344421" y="2217686"/>
              <a:ext cx="262076" cy="264602"/>
            </a:xfrm>
            <a:prstGeom prst="rect">
              <a:avLst/>
            </a:prstGeom>
          </p:spPr>
        </p:pic>
        <p:pic>
          <p:nvPicPr>
            <p:cNvPr id="36" name="Picture 35">
              <a:extLst>
                <a:ext uri="{FF2B5EF4-FFF2-40B4-BE49-F238E27FC236}">
                  <a16:creationId xmlns:a16="http://schemas.microsoft.com/office/drawing/2014/main" id="{6CF267AF-9CD1-2440-81F2-F42E2ECA5452}"/>
                </a:ext>
              </a:extLst>
            </p:cNvPr>
            <p:cNvPicPr>
              <a:picLocks noChangeAspect="1"/>
            </p:cNvPicPr>
            <p:nvPr/>
          </p:nvPicPr>
          <p:blipFill rotWithShape="1">
            <a:blip r:embed="rId4">
              <a:extLst>
                <a:ext uri="{28A0092B-C50C-407E-A947-70E740481C1C}">
                  <a14:useLocalDpi xmlns:a14="http://schemas.microsoft.com/office/drawing/2010/main"/>
                </a:ext>
              </a:extLst>
            </a:blip>
            <a:srcRect l="-590" t="6863" r="98246" b="89483"/>
            <a:stretch/>
          </p:blipFill>
          <p:spPr>
            <a:xfrm>
              <a:off x="4761373" y="2611932"/>
              <a:ext cx="321784" cy="565417"/>
            </a:xfrm>
            <a:prstGeom prst="rect">
              <a:avLst/>
            </a:prstGeom>
          </p:spPr>
        </p:pic>
      </p:grpSp>
      <p:sp>
        <p:nvSpPr>
          <p:cNvPr id="31" name="Title 3">
            <a:extLst>
              <a:ext uri="{FF2B5EF4-FFF2-40B4-BE49-F238E27FC236}">
                <a16:creationId xmlns:a16="http://schemas.microsoft.com/office/drawing/2014/main" id="{E247D194-375E-E04A-B16E-95F062A201AD}"/>
              </a:ext>
            </a:extLst>
          </p:cNvPr>
          <p:cNvSpPr>
            <a:spLocks noGrp="1"/>
          </p:cNvSpPr>
          <p:nvPr>
            <p:ph type="title"/>
          </p:nvPr>
        </p:nvSpPr>
        <p:spPr>
          <a:xfrm>
            <a:off x="228600" y="228600"/>
            <a:ext cx="10972800" cy="548640"/>
          </a:xfrm>
        </p:spPr>
        <p:txBody>
          <a:bodyPr/>
          <a:lstStyle/>
          <a:p>
            <a:r>
              <a:rPr lang="en-US" dirty="0"/>
              <a:t>Constructing a Gaussian Process Prior</a:t>
            </a:r>
            <a:endParaRPr lang="en-US" sz="3600" b="0" dirty="0">
              <a:latin typeface="Avenir Next Medium" panose="020B0503020202020204" pitchFamily="34" charset="0"/>
            </a:endParaRPr>
          </a:p>
        </p:txBody>
      </p:sp>
      <p:pic>
        <p:nvPicPr>
          <p:cNvPr id="4" name="Picture 3">
            <a:extLst>
              <a:ext uri="{FF2B5EF4-FFF2-40B4-BE49-F238E27FC236}">
                <a16:creationId xmlns:a16="http://schemas.microsoft.com/office/drawing/2014/main" id="{97597E37-914E-FB56-1FC0-4D3BF8D9723E}"/>
              </a:ext>
            </a:extLst>
          </p:cNvPr>
          <p:cNvPicPr>
            <a:picLocks noChangeAspect="1"/>
          </p:cNvPicPr>
          <p:nvPr/>
        </p:nvPicPr>
        <p:blipFill>
          <a:blip r:embed="rId5"/>
          <a:stretch>
            <a:fillRect/>
          </a:stretch>
        </p:blipFill>
        <p:spPr>
          <a:xfrm>
            <a:off x="630955" y="2190984"/>
            <a:ext cx="2685142" cy="737902"/>
          </a:xfrm>
          <a:prstGeom prst="rect">
            <a:avLst/>
          </a:prstGeom>
        </p:spPr>
      </p:pic>
      <p:pic>
        <p:nvPicPr>
          <p:cNvPr id="7" name="Picture 6">
            <a:extLst>
              <a:ext uri="{FF2B5EF4-FFF2-40B4-BE49-F238E27FC236}">
                <a16:creationId xmlns:a16="http://schemas.microsoft.com/office/drawing/2014/main" id="{859DE7DA-105A-D221-209B-2F4ABACC00A8}"/>
              </a:ext>
            </a:extLst>
          </p:cNvPr>
          <p:cNvPicPr>
            <a:picLocks noChangeAspect="1"/>
          </p:cNvPicPr>
          <p:nvPr/>
        </p:nvPicPr>
        <p:blipFill rotWithShape="1">
          <a:blip r:embed="rId3">
            <a:extLst>
              <a:ext uri="{28A0092B-C50C-407E-A947-70E740481C1C}">
                <a14:useLocalDpi xmlns:a14="http://schemas.microsoft.com/office/drawing/2010/main"/>
              </a:ext>
            </a:extLst>
          </a:blip>
          <a:srcRect l="-38" t="11026" r="63158" b="82354"/>
          <a:stretch/>
        </p:blipFill>
        <p:spPr>
          <a:xfrm>
            <a:off x="630955" y="2953646"/>
            <a:ext cx="4714916" cy="795062"/>
          </a:xfrm>
          <a:prstGeom prst="rect">
            <a:avLst/>
          </a:prstGeom>
        </p:spPr>
      </p:pic>
      <p:pic>
        <p:nvPicPr>
          <p:cNvPr id="8" name="Picture 7">
            <a:extLst>
              <a:ext uri="{FF2B5EF4-FFF2-40B4-BE49-F238E27FC236}">
                <a16:creationId xmlns:a16="http://schemas.microsoft.com/office/drawing/2014/main" id="{109166A4-8435-DC61-FE60-B9D381253A96}"/>
              </a:ext>
            </a:extLst>
          </p:cNvPr>
          <p:cNvPicPr>
            <a:picLocks noChangeAspect="1"/>
          </p:cNvPicPr>
          <p:nvPr/>
        </p:nvPicPr>
        <p:blipFill rotWithShape="1">
          <a:blip r:embed="rId3">
            <a:extLst>
              <a:ext uri="{28A0092B-C50C-407E-A947-70E740481C1C}">
                <a14:useLocalDpi xmlns:a14="http://schemas.microsoft.com/office/drawing/2010/main"/>
              </a:ext>
            </a:extLst>
          </a:blip>
          <a:srcRect t="39395" r="30309" b="48381"/>
          <a:stretch/>
        </p:blipFill>
        <p:spPr>
          <a:xfrm>
            <a:off x="630955" y="3650475"/>
            <a:ext cx="8830345" cy="1454841"/>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DCB2A08-1157-CA11-6828-01AA76A67266}"/>
                  </a:ext>
                </a:extLst>
              </p:cNvPr>
              <p:cNvSpPr txBox="1"/>
              <p:nvPr/>
            </p:nvSpPr>
            <p:spPr>
              <a:xfrm>
                <a:off x="3550822" y="2334922"/>
                <a:ext cx="7421977" cy="461665"/>
              </a:xfrm>
              <a:prstGeom prst="rect">
                <a:avLst/>
              </a:prstGeom>
              <a:noFill/>
            </p:spPr>
            <p:txBody>
              <a:bodyPr wrap="square" rtlCol="0">
                <a:spAutoFit/>
              </a:bodyPr>
              <a:lstStyle/>
              <a:p>
                <a:r>
                  <a:rPr lang="en-US" sz="2400" dirty="0">
                    <a:solidFill>
                      <a:schemeClr val="accent2"/>
                    </a:solidFill>
                    <a:latin typeface="Avenir Next" panose="020B0503020202020204" pitchFamily="34" charset="0"/>
                  </a:rPr>
                  <a:t>Bayes’ rule in terms of the underlying variable </a:t>
                </a:r>
                <a14:m>
                  <m:oMath xmlns:m="http://schemas.openxmlformats.org/officeDocument/2006/math">
                    <m:r>
                      <a:rPr lang="en-US" sz="2400" b="1" i="1" smtClean="0">
                        <a:solidFill>
                          <a:schemeClr val="accent2"/>
                        </a:solidFill>
                        <a:latin typeface="Cambria Math" panose="02040503050406030204" pitchFamily="18" charset="0"/>
                      </a:rPr>
                      <m:t>𝝃</m:t>
                    </m:r>
                    <m:r>
                      <a:rPr lang="en-US" sz="2400" b="0" i="0" smtClean="0">
                        <a:solidFill>
                          <a:schemeClr val="accent2"/>
                        </a:solidFill>
                        <a:latin typeface="Cambria Math" panose="02040503050406030204" pitchFamily="18" charset="0"/>
                      </a:rPr>
                      <m:t>.</m:t>
                    </m:r>
                  </m:oMath>
                </a14:m>
                <a:endParaRPr lang="en-US" sz="2400" b="1" dirty="0">
                  <a:solidFill>
                    <a:schemeClr val="accent2"/>
                  </a:solidFill>
                  <a:latin typeface="Avenir Next" panose="020B0503020202020204" pitchFamily="34" charset="0"/>
                </a:endParaRPr>
              </a:p>
            </p:txBody>
          </p:sp>
        </mc:Choice>
        <mc:Fallback xmlns="">
          <p:sp>
            <p:nvSpPr>
              <p:cNvPr id="10" name="TextBox 9">
                <a:extLst>
                  <a:ext uri="{FF2B5EF4-FFF2-40B4-BE49-F238E27FC236}">
                    <a16:creationId xmlns:a16="http://schemas.microsoft.com/office/drawing/2014/main" id="{7DCB2A08-1157-CA11-6828-01AA76A67266}"/>
                  </a:ext>
                </a:extLst>
              </p:cNvPr>
              <p:cNvSpPr txBox="1">
                <a:spLocks noRot="1" noChangeAspect="1" noMove="1" noResize="1" noEditPoints="1" noAdjustHandles="1" noChangeArrowheads="1" noChangeShapeType="1" noTextEdit="1"/>
              </p:cNvSpPr>
              <p:nvPr/>
            </p:nvSpPr>
            <p:spPr>
              <a:xfrm>
                <a:off x="3550822" y="2334922"/>
                <a:ext cx="7421977" cy="461665"/>
              </a:xfrm>
              <a:prstGeom prst="rect">
                <a:avLst/>
              </a:prstGeom>
              <a:blipFill>
                <a:blip r:embed="rId6"/>
                <a:stretch>
                  <a:fillRect l="-1195" t="-7895" b="-31579"/>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8709A239-D2BF-7A1E-E465-DD61FE8041D0}"/>
              </a:ext>
            </a:extLst>
          </p:cNvPr>
          <p:cNvSpPr txBox="1"/>
          <p:nvPr/>
        </p:nvSpPr>
        <p:spPr>
          <a:xfrm>
            <a:off x="5222172" y="3140561"/>
            <a:ext cx="2686427" cy="461665"/>
          </a:xfrm>
          <a:prstGeom prst="rect">
            <a:avLst/>
          </a:prstGeom>
          <a:noFill/>
        </p:spPr>
        <p:txBody>
          <a:bodyPr wrap="square" rtlCol="0">
            <a:spAutoFit/>
          </a:bodyPr>
          <a:lstStyle/>
          <a:p>
            <a:r>
              <a:rPr lang="en-US" sz="2400" dirty="0">
                <a:solidFill>
                  <a:schemeClr val="accent2"/>
                </a:solidFill>
                <a:latin typeface="Avenir Next" panose="020B0503020202020204" pitchFamily="34" charset="0"/>
              </a:rPr>
              <a:t>Prior distribution</a:t>
            </a:r>
            <a:endParaRPr lang="en-US" sz="2400" b="1" dirty="0">
              <a:solidFill>
                <a:schemeClr val="accent2"/>
              </a:solidFill>
              <a:latin typeface="Avenir Next" panose="020B0503020202020204" pitchFamily="34" charset="0"/>
            </a:endParaRPr>
          </a:p>
        </p:txBody>
      </p:sp>
      <p:sp>
        <p:nvSpPr>
          <p:cNvPr id="17" name="TextBox 16">
            <a:extLst>
              <a:ext uri="{FF2B5EF4-FFF2-40B4-BE49-F238E27FC236}">
                <a16:creationId xmlns:a16="http://schemas.microsoft.com/office/drawing/2014/main" id="{CB267A69-141F-CBA1-31B3-8876918E18D7}"/>
              </a:ext>
            </a:extLst>
          </p:cNvPr>
          <p:cNvSpPr txBox="1"/>
          <p:nvPr/>
        </p:nvSpPr>
        <p:spPr>
          <a:xfrm>
            <a:off x="7908599" y="4083263"/>
            <a:ext cx="3678721" cy="830997"/>
          </a:xfrm>
          <a:prstGeom prst="rect">
            <a:avLst/>
          </a:prstGeom>
          <a:noFill/>
        </p:spPr>
        <p:txBody>
          <a:bodyPr wrap="square" rtlCol="0">
            <a:spAutoFit/>
          </a:bodyPr>
          <a:lstStyle/>
          <a:p>
            <a:r>
              <a:rPr lang="en-US" sz="2400" dirty="0">
                <a:solidFill>
                  <a:schemeClr val="accent2"/>
                </a:solidFill>
                <a:latin typeface="Avenir Next" panose="020B0503020202020204" pitchFamily="34" charset="0"/>
              </a:rPr>
              <a:t>Maximum</a:t>
            </a:r>
            <a:r>
              <a:rPr lang="en-US" sz="2400" i="1" dirty="0">
                <a:solidFill>
                  <a:schemeClr val="accent2"/>
                </a:solidFill>
                <a:latin typeface="Avenir Next" panose="020B0503020202020204" pitchFamily="34" charset="0"/>
              </a:rPr>
              <a:t> a posteriori (MAP)</a:t>
            </a:r>
            <a:r>
              <a:rPr lang="en-US" sz="2400" dirty="0">
                <a:solidFill>
                  <a:schemeClr val="accent2"/>
                </a:solidFill>
                <a:latin typeface="Avenir Next" panose="020B0503020202020204" pitchFamily="34" charset="0"/>
              </a:rPr>
              <a:t>  formulation</a:t>
            </a:r>
            <a:endParaRPr lang="en-US" sz="2400" b="1" dirty="0">
              <a:solidFill>
                <a:schemeClr val="accent2"/>
              </a:solidFill>
              <a:latin typeface="Avenir Next" panose="020B0503020202020204" pitchFamily="34" charset="0"/>
            </a:endParaRPr>
          </a:p>
        </p:txBody>
      </p:sp>
    </p:spTree>
    <p:custDataLst>
      <p:tags r:id="rId1"/>
    </p:custDataLst>
    <p:extLst>
      <p:ext uri="{BB962C8B-B14F-4D97-AF65-F5344CB8AC3E}">
        <p14:creationId xmlns:p14="http://schemas.microsoft.com/office/powerpoint/2010/main" val="111664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a:extLst>
              <a:ext uri="{FF2B5EF4-FFF2-40B4-BE49-F238E27FC236}">
                <a16:creationId xmlns:a16="http://schemas.microsoft.com/office/drawing/2014/main" id="{7DA876BA-F6C1-0D4F-B00C-2C18B2B778EE}"/>
              </a:ext>
            </a:extLst>
          </p:cNvPr>
          <p:cNvSpPr txBox="1">
            <a:spLocks/>
          </p:cNvSpPr>
          <p:nvPr/>
        </p:nvSpPr>
        <p:spPr>
          <a:xfrm>
            <a:off x="228600" y="320040"/>
            <a:ext cx="10972800" cy="548640"/>
          </a:xfrm>
          <a:prstGeom prst="rect">
            <a:avLst/>
          </a:prstGeom>
        </p:spPr>
        <p:txBody>
          <a:bodyPr vert="horz" lIns="91440" tIns="45720" rIns="91440" bIns="45720" rtlCol="0" anchor="b" anchorCtr="0">
            <a:noAutofit/>
          </a:bodyPr>
          <a:lstStyle>
            <a:lvl1pPr algn="ctr" defTabSz="457200" rtl="0" eaLnBrk="1" latinLnBrk="0" hangingPunct="1">
              <a:spcBef>
                <a:spcPct val="0"/>
              </a:spcBef>
              <a:buNone/>
              <a:defRPr sz="6000" b="0" i="0" kern="1200" cap="none" baseline="0">
                <a:solidFill>
                  <a:schemeClr val="tx2"/>
                </a:solidFill>
                <a:latin typeface="Avenir Next" panose="020B0503020202020204" pitchFamily="34" charset="0"/>
                <a:ea typeface="+mj-ea"/>
                <a:cs typeface="+mj-cs"/>
              </a:defRPr>
            </a:lvl1pPr>
          </a:lstStyle>
          <a:p>
            <a:pPr algn="l"/>
            <a:r>
              <a:rPr lang="en-US" sz="3600" dirty="0">
                <a:solidFill>
                  <a:srgbClr val="313C5A"/>
                </a:solidFill>
                <a:latin typeface="Avenir Next Medium" panose="020B0503020202020204" pitchFamily="34" charset="0"/>
              </a:rPr>
              <a:t>Gaussian Process Prior — Results</a:t>
            </a:r>
          </a:p>
        </p:txBody>
      </p:sp>
      <p:sp>
        <p:nvSpPr>
          <p:cNvPr id="5" name="Slide Number Placeholder 4">
            <a:extLst>
              <a:ext uri="{FF2B5EF4-FFF2-40B4-BE49-F238E27FC236}">
                <a16:creationId xmlns:a16="http://schemas.microsoft.com/office/drawing/2014/main" id="{2B847C20-EF61-B841-81D3-C3F3CE08AD08}"/>
              </a:ext>
            </a:extLst>
          </p:cNvPr>
          <p:cNvSpPr>
            <a:spLocks noGrp="1"/>
          </p:cNvSpPr>
          <p:nvPr>
            <p:ph type="sldNum" sz="quarter" idx="12"/>
          </p:nvPr>
        </p:nvSpPr>
        <p:spPr/>
        <p:txBody>
          <a:bodyPr/>
          <a:lstStyle/>
          <a:p>
            <a:fld id="{839B77E3-AABA-A644-9F8B-DCBB1CC5E0B2}" type="slidenum">
              <a:rPr lang="en-US" smtClean="0"/>
              <a:t>16</a:t>
            </a:fld>
            <a:endParaRPr lang="en-US"/>
          </a:p>
        </p:txBody>
      </p:sp>
      <p:sp>
        <p:nvSpPr>
          <p:cNvPr id="15" name="TextBox 14">
            <a:extLst>
              <a:ext uri="{FF2B5EF4-FFF2-40B4-BE49-F238E27FC236}">
                <a16:creationId xmlns:a16="http://schemas.microsoft.com/office/drawing/2014/main" id="{945CBFAE-33F5-D545-897D-32A0F741535A}"/>
              </a:ext>
            </a:extLst>
          </p:cNvPr>
          <p:cNvSpPr txBox="1"/>
          <p:nvPr/>
        </p:nvSpPr>
        <p:spPr>
          <a:xfrm>
            <a:off x="1809939" y="6014740"/>
            <a:ext cx="2500240" cy="523220"/>
          </a:xfrm>
          <a:prstGeom prst="rect">
            <a:avLst/>
          </a:prstGeom>
          <a:noFill/>
        </p:spPr>
        <p:txBody>
          <a:bodyPr wrap="square" rtlCol="0">
            <a:spAutoFit/>
          </a:bodyPr>
          <a:lstStyle/>
          <a:p>
            <a:r>
              <a:rPr lang="en-US" sz="2800" i="1" dirty="0">
                <a:latin typeface="Avenir Next" panose="020B0503020202020204" pitchFamily="34" charset="0"/>
              </a:rPr>
              <a:t>Ground truth</a:t>
            </a:r>
          </a:p>
        </p:txBody>
      </p:sp>
      <p:pic>
        <p:nvPicPr>
          <p:cNvPr id="6" name="Picture 5" descr="A map of a galaxy&#10;&#10;Description automatically generated with medium confidence">
            <a:extLst>
              <a:ext uri="{FF2B5EF4-FFF2-40B4-BE49-F238E27FC236}">
                <a16:creationId xmlns:a16="http://schemas.microsoft.com/office/drawing/2014/main" id="{B5DD7DB8-5CA0-C057-CFFB-70CB97409137}"/>
              </a:ext>
            </a:extLst>
          </p:cNvPr>
          <p:cNvPicPr>
            <a:picLocks noChangeAspect="1"/>
          </p:cNvPicPr>
          <p:nvPr/>
        </p:nvPicPr>
        <p:blipFill>
          <a:blip r:embed="rId2"/>
          <a:stretch>
            <a:fillRect/>
          </a:stretch>
        </p:blipFill>
        <p:spPr>
          <a:xfrm>
            <a:off x="0" y="1339213"/>
            <a:ext cx="5931085" cy="4540081"/>
          </a:xfrm>
          <a:prstGeom prst="rect">
            <a:avLst/>
          </a:prstGeom>
        </p:spPr>
      </p:pic>
    </p:spTree>
    <p:extLst>
      <p:ext uri="{BB962C8B-B14F-4D97-AF65-F5344CB8AC3E}">
        <p14:creationId xmlns:p14="http://schemas.microsoft.com/office/powerpoint/2010/main" val="331859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7C1B71-2AB4-3C4F-B8B8-9E3FBAEC165B}"/>
              </a:ext>
            </a:extLst>
          </p:cNvPr>
          <p:cNvSpPr>
            <a:spLocks noGrp="1"/>
          </p:cNvSpPr>
          <p:nvPr>
            <p:ph type="sldNum" sz="quarter" idx="12"/>
          </p:nvPr>
        </p:nvSpPr>
        <p:spPr/>
        <p:txBody>
          <a:bodyPr/>
          <a:lstStyle/>
          <a:p>
            <a:fld id="{839B77E3-AABA-A644-9F8B-DCBB1CC5E0B2}" type="slidenum">
              <a:rPr lang="en-US" smtClean="0"/>
              <a:t>17</a:t>
            </a:fld>
            <a:endParaRPr lang="en-US"/>
          </a:p>
        </p:txBody>
      </p:sp>
      <p:sp>
        <p:nvSpPr>
          <p:cNvPr id="17" name="TextBox 16">
            <a:extLst>
              <a:ext uri="{FF2B5EF4-FFF2-40B4-BE49-F238E27FC236}">
                <a16:creationId xmlns:a16="http://schemas.microsoft.com/office/drawing/2014/main" id="{7F11ADA1-A3BE-4740-86A6-C95C5B12D4BF}"/>
              </a:ext>
            </a:extLst>
          </p:cNvPr>
          <p:cNvSpPr txBox="1"/>
          <p:nvPr/>
        </p:nvSpPr>
        <p:spPr>
          <a:xfrm>
            <a:off x="1809939" y="6014740"/>
            <a:ext cx="2500240" cy="523220"/>
          </a:xfrm>
          <a:prstGeom prst="rect">
            <a:avLst/>
          </a:prstGeom>
          <a:noFill/>
        </p:spPr>
        <p:txBody>
          <a:bodyPr wrap="square" rtlCol="0">
            <a:spAutoFit/>
          </a:bodyPr>
          <a:lstStyle/>
          <a:p>
            <a:r>
              <a:rPr lang="en-US" sz="2800" i="1" dirty="0">
                <a:latin typeface="Avenir Next" panose="020B0503020202020204" pitchFamily="34" charset="0"/>
              </a:rPr>
              <a:t>Ground truth</a:t>
            </a:r>
          </a:p>
        </p:txBody>
      </p:sp>
      <p:sp>
        <p:nvSpPr>
          <p:cNvPr id="18" name="TextBox 17">
            <a:extLst>
              <a:ext uri="{FF2B5EF4-FFF2-40B4-BE49-F238E27FC236}">
                <a16:creationId xmlns:a16="http://schemas.microsoft.com/office/drawing/2014/main" id="{D2A0282D-A8EC-7744-AEEE-E7B500A5FF11}"/>
              </a:ext>
            </a:extLst>
          </p:cNvPr>
          <p:cNvSpPr txBox="1"/>
          <p:nvPr/>
        </p:nvSpPr>
        <p:spPr>
          <a:xfrm>
            <a:off x="6442307" y="5799296"/>
            <a:ext cx="5233662" cy="954107"/>
          </a:xfrm>
          <a:prstGeom prst="rect">
            <a:avLst/>
          </a:prstGeom>
          <a:noFill/>
        </p:spPr>
        <p:txBody>
          <a:bodyPr wrap="square" rtlCol="0">
            <a:spAutoFit/>
          </a:bodyPr>
          <a:lstStyle/>
          <a:p>
            <a:pPr algn="ctr"/>
            <a:r>
              <a:rPr lang="en-US" sz="2800" i="1" dirty="0">
                <a:latin typeface="Avenir Next" panose="020B0503020202020204" pitchFamily="34" charset="0"/>
              </a:rPr>
              <a:t>MLEM reconstruction</a:t>
            </a:r>
          </a:p>
          <a:p>
            <a:pPr algn="ctr"/>
            <a:r>
              <a:rPr lang="en-US" sz="2800" i="1" dirty="0">
                <a:latin typeface="Avenir Next" panose="020B0503020202020204" pitchFamily="34" charset="0"/>
              </a:rPr>
              <a:t>200 iterations</a:t>
            </a:r>
          </a:p>
        </p:txBody>
      </p:sp>
      <p:sp>
        <p:nvSpPr>
          <p:cNvPr id="19" name="Title 3">
            <a:extLst>
              <a:ext uri="{FF2B5EF4-FFF2-40B4-BE49-F238E27FC236}">
                <a16:creationId xmlns:a16="http://schemas.microsoft.com/office/drawing/2014/main" id="{FB5DD0DD-C30D-8A48-921B-7CB8EF41C092}"/>
              </a:ext>
            </a:extLst>
          </p:cNvPr>
          <p:cNvSpPr txBox="1">
            <a:spLocks/>
          </p:cNvSpPr>
          <p:nvPr/>
        </p:nvSpPr>
        <p:spPr>
          <a:xfrm>
            <a:off x="228600" y="320040"/>
            <a:ext cx="10972800" cy="548640"/>
          </a:xfrm>
          <a:prstGeom prst="rect">
            <a:avLst/>
          </a:prstGeom>
        </p:spPr>
        <p:txBody>
          <a:bodyPr vert="horz" lIns="91440" tIns="45720" rIns="91440" bIns="45720" rtlCol="0" anchor="b" anchorCtr="0">
            <a:noAutofit/>
          </a:bodyPr>
          <a:lstStyle>
            <a:lvl1pPr algn="ctr" defTabSz="457200" rtl="0" eaLnBrk="1" latinLnBrk="0" hangingPunct="1">
              <a:spcBef>
                <a:spcPct val="0"/>
              </a:spcBef>
              <a:buNone/>
              <a:defRPr sz="6000" b="0" i="0" kern="1200" cap="none" baseline="0">
                <a:solidFill>
                  <a:schemeClr val="tx2"/>
                </a:solidFill>
                <a:latin typeface="Avenir Next" panose="020B0503020202020204" pitchFamily="34" charset="0"/>
                <a:ea typeface="+mj-ea"/>
                <a:cs typeface="+mj-cs"/>
              </a:defRPr>
            </a:lvl1pPr>
          </a:lstStyle>
          <a:p>
            <a:pPr algn="l"/>
            <a:r>
              <a:rPr lang="en-US" sz="3600" dirty="0">
                <a:solidFill>
                  <a:srgbClr val="313C5A"/>
                </a:solidFill>
                <a:latin typeface="Avenir Next Medium" panose="020B0503020202020204" pitchFamily="34" charset="0"/>
              </a:rPr>
              <a:t>Gaussian Process Prior — Results</a:t>
            </a:r>
          </a:p>
        </p:txBody>
      </p:sp>
      <p:pic>
        <p:nvPicPr>
          <p:cNvPr id="3" name="Picture 2" descr="A map of a galaxy&#10;&#10;Description automatically generated with medium confidence">
            <a:extLst>
              <a:ext uri="{FF2B5EF4-FFF2-40B4-BE49-F238E27FC236}">
                <a16:creationId xmlns:a16="http://schemas.microsoft.com/office/drawing/2014/main" id="{3BBD375D-1641-A64E-067B-024CDA7F2D9D}"/>
              </a:ext>
            </a:extLst>
          </p:cNvPr>
          <p:cNvPicPr>
            <a:picLocks noChangeAspect="1"/>
          </p:cNvPicPr>
          <p:nvPr/>
        </p:nvPicPr>
        <p:blipFill>
          <a:blip r:embed="rId2"/>
          <a:stretch>
            <a:fillRect/>
          </a:stretch>
        </p:blipFill>
        <p:spPr>
          <a:xfrm>
            <a:off x="0" y="1339213"/>
            <a:ext cx="5931085" cy="4540081"/>
          </a:xfrm>
          <a:prstGeom prst="rect">
            <a:avLst/>
          </a:prstGeom>
        </p:spPr>
      </p:pic>
      <p:pic>
        <p:nvPicPr>
          <p:cNvPr id="2" name="Picture 1" descr="A screen shot of a graph&#10;&#10;Description automatically generated">
            <a:extLst>
              <a:ext uri="{FF2B5EF4-FFF2-40B4-BE49-F238E27FC236}">
                <a16:creationId xmlns:a16="http://schemas.microsoft.com/office/drawing/2014/main" id="{27BD3E85-C174-264D-EC1D-D6A6D87D91D4}"/>
              </a:ext>
            </a:extLst>
          </p:cNvPr>
          <p:cNvPicPr>
            <a:picLocks noChangeAspect="1"/>
          </p:cNvPicPr>
          <p:nvPr/>
        </p:nvPicPr>
        <p:blipFill>
          <a:blip r:embed="rId3"/>
          <a:stretch>
            <a:fillRect/>
          </a:stretch>
        </p:blipFill>
        <p:spPr>
          <a:xfrm>
            <a:off x="6098350" y="1339213"/>
            <a:ext cx="5931085" cy="4540081"/>
          </a:xfrm>
          <a:prstGeom prst="rect">
            <a:avLst/>
          </a:prstGeom>
        </p:spPr>
      </p:pic>
    </p:spTree>
    <p:extLst>
      <p:ext uri="{BB962C8B-B14F-4D97-AF65-F5344CB8AC3E}">
        <p14:creationId xmlns:p14="http://schemas.microsoft.com/office/powerpoint/2010/main" val="213385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7C1B71-2AB4-3C4F-B8B8-9E3FBAEC165B}"/>
              </a:ext>
            </a:extLst>
          </p:cNvPr>
          <p:cNvSpPr>
            <a:spLocks noGrp="1"/>
          </p:cNvSpPr>
          <p:nvPr>
            <p:ph type="sldNum" sz="quarter" idx="12"/>
          </p:nvPr>
        </p:nvSpPr>
        <p:spPr/>
        <p:txBody>
          <a:bodyPr/>
          <a:lstStyle/>
          <a:p>
            <a:fld id="{839B77E3-AABA-A644-9F8B-DCBB1CC5E0B2}" type="slidenum">
              <a:rPr lang="en-US" smtClean="0"/>
              <a:t>18</a:t>
            </a:fld>
            <a:endParaRPr lang="en-US"/>
          </a:p>
        </p:txBody>
      </p:sp>
      <p:sp>
        <p:nvSpPr>
          <p:cNvPr id="17" name="TextBox 16">
            <a:extLst>
              <a:ext uri="{FF2B5EF4-FFF2-40B4-BE49-F238E27FC236}">
                <a16:creationId xmlns:a16="http://schemas.microsoft.com/office/drawing/2014/main" id="{7F11ADA1-A3BE-4740-86A6-C95C5B12D4BF}"/>
              </a:ext>
            </a:extLst>
          </p:cNvPr>
          <p:cNvSpPr txBox="1"/>
          <p:nvPr/>
        </p:nvSpPr>
        <p:spPr>
          <a:xfrm>
            <a:off x="1809939" y="6014740"/>
            <a:ext cx="2500240" cy="523220"/>
          </a:xfrm>
          <a:prstGeom prst="rect">
            <a:avLst/>
          </a:prstGeom>
          <a:noFill/>
        </p:spPr>
        <p:txBody>
          <a:bodyPr wrap="square" rtlCol="0">
            <a:spAutoFit/>
          </a:bodyPr>
          <a:lstStyle/>
          <a:p>
            <a:r>
              <a:rPr lang="en-US" sz="2800" i="1" dirty="0">
                <a:latin typeface="Avenir Next" panose="020B0503020202020204" pitchFamily="34" charset="0"/>
              </a:rPr>
              <a:t>Ground truth</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D2A0282D-A8EC-7744-AEEE-E7B500A5FF11}"/>
                  </a:ext>
                </a:extLst>
              </p:cNvPr>
              <p:cNvSpPr txBox="1"/>
              <p:nvPr/>
            </p:nvSpPr>
            <p:spPr>
              <a:xfrm>
                <a:off x="6442307" y="5799296"/>
                <a:ext cx="5233662" cy="954107"/>
              </a:xfrm>
              <a:prstGeom prst="rect">
                <a:avLst/>
              </a:prstGeom>
              <a:noFill/>
            </p:spPr>
            <p:txBody>
              <a:bodyPr wrap="square" rtlCol="0">
                <a:spAutoFit/>
              </a:bodyPr>
              <a:lstStyle/>
              <a:p>
                <a:pPr algn="ctr"/>
                <a:r>
                  <a:rPr lang="en-US" sz="2800" i="1" dirty="0">
                    <a:latin typeface="Avenir Next" panose="020B0503020202020204" pitchFamily="34" charset="0"/>
                  </a:rPr>
                  <a:t>GPP reconstruction</a:t>
                </a:r>
              </a:p>
              <a:p>
                <a:pPr algn="ctr"/>
                <a:r>
                  <a:rPr lang="en-US" sz="2800" b="0" dirty="0"/>
                  <a:t>   </a:t>
                </a:r>
                <a14:m>
                  <m:oMath xmlns:m="http://schemas.openxmlformats.org/officeDocument/2006/math">
                    <m:r>
                      <a:rPr lang="en-US" sz="2800" b="0" i="1" smtClean="0">
                        <a:latin typeface="Cambria Math" panose="02040503050406030204" pitchFamily="18" charset="0"/>
                      </a:rPr>
                      <m:t>𝜎</m:t>
                    </m:r>
                    <m:r>
                      <a:rPr lang="en-US" sz="2800" b="0" i="1" smtClean="0">
                        <a:latin typeface="Cambria Math" panose="02040503050406030204" pitchFamily="18" charset="0"/>
                      </a:rPr>
                      <m:t>=4.1 </m:t>
                    </m:r>
                    <m:r>
                      <a:rPr lang="en-US" sz="2800" b="0" i="1" smtClean="0">
                        <a:latin typeface="Cambria Math" panose="02040503050406030204" pitchFamily="18" charset="0"/>
                      </a:rPr>
                      <m:t>𝑚</m:t>
                    </m:r>
                  </m:oMath>
                </a14:m>
                <a:r>
                  <a:rPr lang="en-US" sz="2800" i="1" dirty="0">
                    <a:latin typeface="Avenir Next" panose="020B0503020202020204" pitchFamily="34" charset="0"/>
                  </a:rPr>
                  <a:t>, </a:t>
                </a:r>
                <a14:m>
                  <m:oMath xmlns:m="http://schemas.openxmlformats.org/officeDocument/2006/math">
                    <m:r>
                      <a:rPr lang="en-US" sz="2800" b="0" i="1" smtClean="0">
                        <a:latin typeface="Cambria Math" panose="02040503050406030204" pitchFamily="18" charset="0"/>
                      </a:rPr>
                      <m:t>𝜆</m:t>
                    </m:r>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1.4×10</m:t>
                        </m:r>
                      </m:e>
                      <m:sup>
                        <m:r>
                          <a:rPr lang="en-US" sz="2800" b="0" i="1" smtClean="0">
                            <a:latin typeface="Cambria Math" panose="02040503050406030204" pitchFamily="18" charset="0"/>
                          </a:rPr>
                          <m:t>−4</m:t>
                        </m:r>
                      </m:sup>
                    </m:sSup>
                    <m:r>
                      <a:rPr lang="en-US" sz="2800" b="0" i="1" smtClean="0">
                        <a:latin typeface="Cambria Math" panose="02040503050406030204" pitchFamily="18" charset="0"/>
                      </a:rPr>
                      <m:t>𝐵</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𝑞</m:t>
                        </m:r>
                      </m:e>
                      <m:sup>
                        <m:r>
                          <a:rPr lang="en-US" sz="2800" b="0" i="1" smtClean="0">
                            <a:latin typeface="Cambria Math" panose="02040503050406030204" pitchFamily="18" charset="0"/>
                          </a:rPr>
                          <m:t>−1</m:t>
                        </m:r>
                      </m:sup>
                    </m:sSup>
                  </m:oMath>
                </a14:m>
                <a:r>
                  <a:rPr lang="en-US" sz="2800" i="1" dirty="0">
                    <a:latin typeface="Avenir Next" panose="020B0503020202020204" pitchFamily="34" charset="0"/>
                  </a:rPr>
                  <a:t> </a:t>
                </a:r>
              </a:p>
            </p:txBody>
          </p:sp>
        </mc:Choice>
        <mc:Fallback xmlns="">
          <p:sp>
            <p:nvSpPr>
              <p:cNvPr id="18" name="TextBox 17">
                <a:extLst>
                  <a:ext uri="{FF2B5EF4-FFF2-40B4-BE49-F238E27FC236}">
                    <a16:creationId xmlns:a16="http://schemas.microsoft.com/office/drawing/2014/main" id="{D2A0282D-A8EC-7744-AEEE-E7B500A5FF11}"/>
                  </a:ext>
                </a:extLst>
              </p:cNvPr>
              <p:cNvSpPr txBox="1">
                <a:spLocks noRot="1" noChangeAspect="1" noMove="1" noResize="1" noEditPoints="1" noAdjustHandles="1" noChangeArrowheads="1" noChangeShapeType="1" noTextEdit="1"/>
              </p:cNvSpPr>
              <p:nvPr/>
            </p:nvSpPr>
            <p:spPr>
              <a:xfrm>
                <a:off x="6442307" y="5799296"/>
                <a:ext cx="5233662" cy="954107"/>
              </a:xfrm>
              <a:prstGeom prst="rect">
                <a:avLst/>
              </a:prstGeom>
              <a:blipFill>
                <a:blip r:embed="rId2"/>
                <a:stretch>
                  <a:fillRect t="-6579" b="-18421"/>
                </a:stretch>
              </a:blipFill>
            </p:spPr>
            <p:txBody>
              <a:bodyPr/>
              <a:lstStyle/>
              <a:p>
                <a:r>
                  <a:rPr lang="en-US">
                    <a:noFill/>
                  </a:rPr>
                  <a:t> </a:t>
                </a:r>
              </a:p>
            </p:txBody>
          </p:sp>
        </mc:Fallback>
      </mc:AlternateContent>
      <p:sp>
        <p:nvSpPr>
          <p:cNvPr id="19" name="Title 3">
            <a:extLst>
              <a:ext uri="{FF2B5EF4-FFF2-40B4-BE49-F238E27FC236}">
                <a16:creationId xmlns:a16="http://schemas.microsoft.com/office/drawing/2014/main" id="{FB5DD0DD-C30D-8A48-921B-7CB8EF41C092}"/>
              </a:ext>
            </a:extLst>
          </p:cNvPr>
          <p:cNvSpPr txBox="1">
            <a:spLocks/>
          </p:cNvSpPr>
          <p:nvPr/>
        </p:nvSpPr>
        <p:spPr>
          <a:xfrm>
            <a:off x="228600" y="320040"/>
            <a:ext cx="10972800" cy="548640"/>
          </a:xfrm>
          <a:prstGeom prst="rect">
            <a:avLst/>
          </a:prstGeom>
        </p:spPr>
        <p:txBody>
          <a:bodyPr vert="horz" lIns="91440" tIns="45720" rIns="91440" bIns="45720" rtlCol="0" anchor="b" anchorCtr="0">
            <a:noAutofit/>
          </a:bodyPr>
          <a:lstStyle>
            <a:lvl1pPr algn="ctr" defTabSz="457200" rtl="0" eaLnBrk="1" latinLnBrk="0" hangingPunct="1">
              <a:spcBef>
                <a:spcPct val="0"/>
              </a:spcBef>
              <a:buNone/>
              <a:defRPr sz="6000" b="0" i="0" kern="1200" cap="none" baseline="0">
                <a:solidFill>
                  <a:schemeClr val="tx2"/>
                </a:solidFill>
                <a:latin typeface="Avenir Next" panose="020B0503020202020204" pitchFamily="34" charset="0"/>
                <a:ea typeface="+mj-ea"/>
                <a:cs typeface="+mj-cs"/>
              </a:defRPr>
            </a:lvl1pPr>
          </a:lstStyle>
          <a:p>
            <a:pPr algn="l"/>
            <a:r>
              <a:rPr lang="en-US" sz="3600" dirty="0">
                <a:solidFill>
                  <a:srgbClr val="313C5A"/>
                </a:solidFill>
                <a:latin typeface="Avenir Next Medium" panose="020B0503020202020204" pitchFamily="34" charset="0"/>
              </a:rPr>
              <a:t>Gaussian Process Prior — Results</a:t>
            </a:r>
          </a:p>
        </p:txBody>
      </p:sp>
      <p:pic>
        <p:nvPicPr>
          <p:cNvPr id="3" name="Picture 2" descr="A map of a galaxy&#10;&#10;Description automatically generated with medium confidence">
            <a:extLst>
              <a:ext uri="{FF2B5EF4-FFF2-40B4-BE49-F238E27FC236}">
                <a16:creationId xmlns:a16="http://schemas.microsoft.com/office/drawing/2014/main" id="{3BBD375D-1641-A64E-067B-024CDA7F2D9D}"/>
              </a:ext>
            </a:extLst>
          </p:cNvPr>
          <p:cNvPicPr>
            <a:picLocks noChangeAspect="1"/>
          </p:cNvPicPr>
          <p:nvPr/>
        </p:nvPicPr>
        <p:blipFill>
          <a:blip r:embed="rId3"/>
          <a:stretch>
            <a:fillRect/>
          </a:stretch>
        </p:blipFill>
        <p:spPr>
          <a:xfrm>
            <a:off x="0" y="1339213"/>
            <a:ext cx="5931085" cy="4540081"/>
          </a:xfrm>
          <a:prstGeom prst="rect">
            <a:avLst/>
          </a:prstGeom>
        </p:spPr>
      </p:pic>
      <p:pic>
        <p:nvPicPr>
          <p:cNvPr id="7176" name="Picture 8">
            <a:extLst>
              <a:ext uri="{FF2B5EF4-FFF2-40B4-BE49-F238E27FC236}">
                <a16:creationId xmlns:a16="http://schemas.microsoft.com/office/drawing/2014/main" id="{C2BF25D0-C5D3-FDE5-FA42-F62E38146F6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6000" y="1339212"/>
            <a:ext cx="5926277" cy="4540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8727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7C1B71-2AB4-3C4F-B8B8-9E3FBAEC165B}"/>
              </a:ext>
            </a:extLst>
          </p:cNvPr>
          <p:cNvSpPr>
            <a:spLocks noGrp="1"/>
          </p:cNvSpPr>
          <p:nvPr>
            <p:ph type="sldNum" sz="quarter" idx="12"/>
          </p:nvPr>
        </p:nvSpPr>
        <p:spPr/>
        <p:txBody>
          <a:bodyPr/>
          <a:lstStyle/>
          <a:p>
            <a:fld id="{839B77E3-AABA-A644-9F8B-DCBB1CC5E0B2}" type="slidenum">
              <a:rPr lang="en-US" smtClean="0"/>
              <a:t>19</a:t>
            </a:fld>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717EC37-C71E-ED4B-A58B-6E3E5FF5BC83}"/>
                  </a:ext>
                </a:extLst>
              </p:cNvPr>
              <p:cNvSpPr txBox="1"/>
              <p:nvPr/>
            </p:nvSpPr>
            <p:spPr>
              <a:xfrm>
                <a:off x="6164162" y="1809994"/>
                <a:ext cx="4518927" cy="684803"/>
              </a:xfrm>
              <a:prstGeom prst="rect">
                <a:avLst/>
              </a:prstGeom>
              <a:noFill/>
            </p:spPr>
            <p:txBody>
              <a:bodyPr wrap="square" rtlCol="0">
                <a:spAutoFit/>
              </a:bodyPr>
              <a:lstStyle/>
              <a:p>
                <a:pPr>
                  <a:lnSpc>
                    <a:spcPct val="150000"/>
                  </a:lnSpc>
                </a:pPr>
                <a:r>
                  <a:rPr lang="en-US" sz="2800" dirty="0">
                    <a:latin typeface="Avenir Next" panose="020B0503020202020204" pitchFamily="34" charset="0"/>
                  </a:rPr>
                  <a:t>300</a:t>
                </a:r>
                <a14:m>
                  <m:oMath xmlns:m="http://schemas.openxmlformats.org/officeDocument/2006/math">
                    <m:r>
                      <a:rPr lang="en-US" sz="2800" b="0" i="0" smtClean="0">
                        <a:latin typeface="Cambria Math" panose="02040503050406030204" pitchFamily="18" charset="0"/>
                        <a:ea typeface="Cambria Math" panose="02040503050406030204" pitchFamily="18" charset="0"/>
                      </a:rPr>
                      <m:t> </m:t>
                    </m:r>
                    <m:r>
                      <a:rPr lang="en-US" sz="2800" i="1" smtClean="0">
                        <a:latin typeface="Cambria Math" panose="02040503050406030204" pitchFamily="18" charset="0"/>
                        <a:ea typeface="Cambria Math" panose="02040503050406030204" pitchFamily="18" charset="0"/>
                      </a:rPr>
                      <m:t>𝜇</m:t>
                    </m:r>
                    <m:r>
                      <m:rPr>
                        <m:sty m:val="p"/>
                      </m:rPr>
                      <a:rPr lang="en-US" sz="2800" b="0" i="0" smtClean="0">
                        <a:latin typeface="Cambria Math" panose="02040503050406030204" pitchFamily="18" charset="0"/>
                        <a:ea typeface="Cambria Math" panose="02040503050406030204" pitchFamily="18" charset="0"/>
                      </a:rPr>
                      <m:t>Ci</m:t>
                    </m:r>
                  </m:oMath>
                </a14:m>
                <a:r>
                  <a:rPr lang="en-US" sz="2800" b="0" dirty="0">
                    <a:latin typeface="Avenir Next" panose="020B0503020202020204" pitchFamily="34" charset="0"/>
                  </a:rPr>
                  <a:t> </a:t>
                </a:r>
                <a:r>
                  <a:rPr lang="en-US" sz="2800" dirty="0">
                    <a:latin typeface="Avenir Next" panose="020B0503020202020204" pitchFamily="34" charset="0"/>
                  </a:rPr>
                  <a:t>distributed source</a:t>
                </a:r>
                <a:endParaRPr lang="en-US" sz="2800" b="0" dirty="0">
                  <a:latin typeface="Avenir Next" panose="020B0503020202020204" pitchFamily="34" charset="0"/>
                </a:endParaRPr>
              </a:p>
            </p:txBody>
          </p:sp>
        </mc:Choice>
        <mc:Fallback xmlns="">
          <p:sp>
            <p:nvSpPr>
              <p:cNvPr id="6" name="TextBox 5">
                <a:extLst>
                  <a:ext uri="{FF2B5EF4-FFF2-40B4-BE49-F238E27FC236}">
                    <a16:creationId xmlns:a16="http://schemas.microsoft.com/office/drawing/2014/main" id="{B717EC37-C71E-ED4B-A58B-6E3E5FF5BC83}"/>
                  </a:ext>
                </a:extLst>
              </p:cNvPr>
              <p:cNvSpPr txBox="1">
                <a:spLocks noRot="1" noChangeAspect="1" noMove="1" noResize="1" noEditPoints="1" noAdjustHandles="1" noChangeArrowheads="1" noChangeShapeType="1" noTextEdit="1"/>
              </p:cNvSpPr>
              <p:nvPr/>
            </p:nvSpPr>
            <p:spPr>
              <a:xfrm>
                <a:off x="6164162" y="1809994"/>
                <a:ext cx="4518927" cy="684803"/>
              </a:xfrm>
              <a:prstGeom prst="rect">
                <a:avLst/>
              </a:prstGeom>
              <a:blipFill>
                <a:blip r:embed="rId3"/>
                <a:stretch>
                  <a:fillRect l="-2809" r="-562" b="-25455"/>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0D5D3706-4E92-2849-BED1-4FA66466E150}"/>
              </a:ext>
            </a:extLst>
          </p:cNvPr>
          <p:cNvSpPr txBox="1"/>
          <p:nvPr/>
        </p:nvSpPr>
        <p:spPr>
          <a:xfrm>
            <a:off x="1809938" y="5745613"/>
            <a:ext cx="2500240" cy="523220"/>
          </a:xfrm>
          <a:prstGeom prst="rect">
            <a:avLst/>
          </a:prstGeom>
          <a:noFill/>
        </p:spPr>
        <p:txBody>
          <a:bodyPr wrap="square" rtlCol="0">
            <a:spAutoFit/>
          </a:bodyPr>
          <a:lstStyle/>
          <a:p>
            <a:r>
              <a:rPr lang="en-US" sz="2800" i="1" dirty="0">
                <a:latin typeface="Avenir Next" panose="020B0503020202020204" pitchFamily="34" charset="0"/>
              </a:rPr>
              <a:t>Ground truth</a:t>
            </a:r>
          </a:p>
        </p:txBody>
      </p:sp>
      <p:sp>
        <p:nvSpPr>
          <p:cNvPr id="9" name="Title 3">
            <a:extLst>
              <a:ext uri="{FF2B5EF4-FFF2-40B4-BE49-F238E27FC236}">
                <a16:creationId xmlns:a16="http://schemas.microsoft.com/office/drawing/2014/main" id="{1FEFE256-F9EE-DA42-896F-AEC1D679B7F0}"/>
              </a:ext>
            </a:extLst>
          </p:cNvPr>
          <p:cNvSpPr txBox="1">
            <a:spLocks/>
          </p:cNvSpPr>
          <p:nvPr/>
        </p:nvSpPr>
        <p:spPr>
          <a:xfrm>
            <a:off x="228600" y="320040"/>
            <a:ext cx="10972800" cy="548640"/>
          </a:xfrm>
          <a:prstGeom prst="rect">
            <a:avLst/>
          </a:prstGeom>
        </p:spPr>
        <p:txBody>
          <a:bodyPr vert="horz" lIns="91440" tIns="45720" rIns="91440" bIns="45720" rtlCol="0" anchor="b" anchorCtr="0">
            <a:noAutofit/>
          </a:bodyPr>
          <a:lstStyle>
            <a:lvl1pPr algn="ctr" defTabSz="457200" rtl="0" eaLnBrk="1" latinLnBrk="0" hangingPunct="1">
              <a:spcBef>
                <a:spcPct val="0"/>
              </a:spcBef>
              <a:buNone/>
              <a:defRPr sz="6000" b="0" i="0" kern="1200" cap="none" baseline="0">
                <a:solidFill>
                  <a:schemeClr val="tx2"/>
                </a:solidFill>
                <a:latin typeface="Avenir Next" panose="020B0503020202020204" pitchFamily="34" charset="0"/>
                <a:ea typeface="+mj-ea"/>
                <a:cs typeface="+mj-cs"/>
              </a:defRPr>
            </a:lvl1pPr>
          </a:lstStyle>
          <a:p>
            <a:pPr algn="l"/>
            <a:r>
              <a:rPr lang="en-US" sz="3600" dirty="0">
                <a:solidFill>
                  <a:srgbClr val="313C5A"/>
                </a:solidFill>
                <a:latin typeface="Avenir Next Medium" panose="020B0503020202020204" pitchFamily="34" charset="0"/>
              </a:rPr>
              <a:t>Gaussian Process Prior — Results</a:t>
            </a:r>
          </a:p>
        </p:txBody>
      </p:sp>
      <p:pic>
        <p:nvPicPr>
          <p:cNvPr id="9218" name="Picture 2">
            <a:extLst>
              <a:ext uri="{FF2B5EF4-FFF2-40B4-BE49-F238E27FC236}">
                <a16:creationId xmlns:a16="http://schemas.microsoft.com/office/drawing/2014/main" id="{2570149B-2FB5-A97B-EEAD-A51D5E4F43F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0364" y="1199902"/>
            <a:ext cx="5819389" cy="445819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E97D7327-1F16-327B-4BE2-04984FFE5AC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969753" y="4149413"/>
            <a:ext cx="5816496" cy="2206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17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D5F41E7-8DF8-3F4E-ACF4-93E5E9E9E5EB}"/>
              </a:ext>
            </a:extLst>
          </p:cNvPr>
          <p:cNvSpPr>
            <a:spLocks noGrp="1"/>
          </p:cNvSpPr>
          <p:nvPr>
            <p:ph type="sldNum" sz="quarter" idx="21"/>
          </p:nvPr>
        </p:nvSpPr>
        <p:spPr/>
        <p:txBody>
          <a:bodyPr/>
          <a:lstStyle/>
          <a:p>
            <a:fld id="{0EF2EA88-E9D4-0C4F-A5DF-5FE49FAF8E2F}" type="slidenum">
              <a:rPr lang="en-US" smtClean="0"/>
              <a:pPr/>
              <a:t>2</a:t>
            </a:fld>
            <a:endParaRPr lang="en-US" dirty="0"/>
          </a:p>
        </p:txBody>
      </p:sp>
      <p:sp>
        <p:nvSpPr>
          <p:cNvPr id="9" name="Title 3">
            <a:extLst>
              <a:ext uri="{FF2B5EF4-FFF2-40B4-BE49-F238E27FC236}">
                <a16:creationId xmlns:a16="http://schemas.microsoft.com/office/drawing/2014/main" id="{41070218-F926-1C49-A48D-DDDD44428C65}"/>
              </a:ext>
            </a:extLst>
          </p:cNvPr>
          <p:cNvSpPr txBox="1">
            <a:spLocks/>
          </p:cNvSpPr>
          <p:nvPr/>
        </p:nvSpPr>
        <p:spPr>
          <a:xfrm>
            <a:off x="228600" y="228600"/>
            <a:ext cx="10972800" cy="548640"/>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3600" b="0" i="0" kern="1200" cap="none" baseline="0">
                <a:solidFill>
                  <a:srgbClr val="313C5A"/>
                </a:solidFill>
                <a:latin typeface="Avenir Next Medium" panose="020B0503020202020204" pitchFamily="34" charset="0"/>
                <a:ea typeface="+mj-ea"/>
                <a:cs typeface="+mj-cs"/>
              </a:defRPr>
            </a:lvl1pPr>
          </a:lstStyle>
          <a:p>
            <a:r>
              <a:rPr lang="en-US" dirty="0"/>
              <a:t>Outline</a:t>
            </a:r>
          </a:p>
        </p:txBody>
      </p:sp>
      <p:sp>
        <p:nvSpPr>
          <p:cNvPr id="11" name="TextBox 10">
            <a:extLst>
              <a:ext uri="{FF2B5EF4-FFF2-40B4-BE49-F238E27FC236}">
                <a16:creationId xmlns:a16="http://schemas.microsoft.com/office/drawing/2014/main" id="{24ECCDF5-3084-77A4-DBA5-A74876647C81}"/>
              </a:ext>
            </a:extLst>
          </p:cNvPr>
          <p:cNvSpPr txBox="1"/>
          <p:nvPr/>
        </p:nvSpPr>
        <p:spPr>
          <a:xfrm>
            <a:off x="1" y="1053736"/>
            <a:ext cx="12192000" cy="3724096"/>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3200" dirty="0">
                <a:solidFill>
                  <a:srgbClr val="000000"/>
                </a:solidFill>
                <a:latin typeface="Avenir Next" panose="020B0503020202020204" pitchFamily="34" charset="0"/>
                <a:ea typeface="Tahoma" panose="020B0604030504040204" pitchFamily="34" charset="0"/>
                <a:cs typeface="Tahoma" panose="020B0604030504040204" pitchFamily="34" charset="0"/>
              </a:rPr>
              <a:t>Introduction — Scene Data Fusion / Single Detector Imaging</a:t>
            </a:r>
          </a:p>
          <a:p>
            <a:pPr marL="457200" indent="-457200">
              <a:lnSpc>
                <a:spcPct val="150000"/>
              </a:lnSpc>
              <a:buFont typeface="Arial" panose="020B0604020202020204" pitchFamily="34" charset="0"/>
              <a:buChar char="•"/>
            </a:pPr>
            <a:r>
              <a:rPr lang="en-US" sz="3200" dirty="0">
                <a:solidFill>
                  <a:srgbClr val="000000"/>
                </a:solidFill>
                <a:latin typeface="Avenir Next" panose="020B0503020202020204" pitchFamily="34" charset="0"/>
                <a:ea typeface="Tahoma" panose="020B0604030504040204" pitchFamily="34" charset="0"/>
                <a:cs typeface="Tahoma" panose="020B0604030504040204" pitchFamily="34" charset="0"/>
              </a:rPr>
              <a:t>Gaussian Process Prior (GPP) for Image Reconstruction</a:t>
            </a:r>
          </a:p>
          <a:p>
            <a:pPr marL="457200" indent="-457200">
              <a:lnSpc>
                <a:spcPct val="150000"/>
              </a:lnSpc>
              <a:buFont typeface="Arial" panose="020B0604020202020204" pitchFamily="34" charset="0"/>
              <a:buChar char="•"/>
            </a:pPr>
            <a:r>
              <a:rPr lang="en-US" sz="3200" dirty="0">
                <a:solidFill>
                  <a:srgbClr val="000000"/>
                </a:solidFill>
                <a:latin typeface="Avenir Next" panose="020B0503020202020204" pitchFamily="34" charset="0"/>
                <a:ea typeface="Tahoma" panose="020B0604030504040204" pitchFamily="34" charset="0"/>
                <a:cs typeface="Tahoma" panose="020B0604030504040204" pitchFamily="34" charset="0"/>
              </a:rPr>
              <a:t>Bayesian Uncertainty Quantification</a:t>
            </a:r>
          </a:p>
          <a:p>
            <a:pPr marL="457200" indent="-457200">
              <a:lnSpc>
                <a:spcPct val="150000"/>
              </a:lnSpc>
              <a:buFont typeface="Arial" panose="020B0604020202020204" pitchFamily="34" charset="0"/>
              <a:buChar char="•"/>
            </a:pPr>
            <a:r>
              <a:rPr lang="en-US" sz="3200" dirty="0">
                <a:solidFill>
                  <a:srgbClr val="000000"/>
                </a:solidFill>
                <a:latin typeface="Avenir Next" panose="020B0503020202020204" pitchFamily="34" charset="0"/>
                <a:ea typeface="Tahoma" panose="020B0604030504040204" pitchFamily="34" charset="0"/>
                <a:cs typeface="Tahoma" panose="020B0604030504040204" pitchFamily="34" charset="0"/>
              </a:rPr>
              <a:t>Simultaneous Full Spectral Imaging and Spectral Decomposition</a:t>
            </a:r>
          </a:p>
        </p:txBody>
      </p:sp>
    </p:spTree>
    <p:custDataLst>
      <p:tags r:id="rId1"/>
    </p:custDataLst>
    <p:extLst>
      <p:ext uri="{BB962C8B-B14F-4D97-AF65-F5344CB8AC3E}">
        <p14:creationId xmlns:p14="http://schemas.microsoft.com/office/powerpoint/2010/main" val="3795777754"/>
      </p:ext>
    </p:extLst>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7C1B71-2AB4-3C4F-B8B8-9E3FBAEC165B}"/>
              </a:ext>
            </a:extLst>
          </p:cNvPr>
          <p:cNvSpPr>
            <a:spLocks noGrp="1"/>
          </p:cNvSpPr>
          <p:nvPr>
            <p:ph type="sldNum" sz="quarter" idx="12"/>
          </p:nvPr>
        </p:nvSpPr>
        <p:spPr/>
        <p:txBody>
          <a:bodyPr/>
          <a:lstStyle/>
          <a:p>
            <a:fld id="{839B77E3-AABA-A644-9F8B-DCBB1CC5E0B2}" type="slidenum">
              <a:rPr lang="en-US" smtClean="0"/>
              <a:t>20</a:t>
            </a:fld>
            <a:endParaRPr lang="en-US"/>
          </a:p>
        </p:txBody>
      </p:sp>
      <p:sp>
        <p:nvSpPr>
          <p:cNvPr id="18" name="TextBox 17">
            <a:extLst>
              <a:ext uri="{FF2B5EF4-FFF2-40B4-BE49-F238E27FC236}">
                <a16:creationId xmlns:a16="http://schemas.microsoft.com/office/drawing/2014/main" id="{C14F6AE1-F00A-FC46-9686-2BF61A7038B4}"/>
              </a:ext>
            </a:extLst>
          </p:cNvPr>
          <p:cNvSpPr txBox="1"/>
          <p:nvPr/>
        </p:nvSpPr>
        <p:spPr>
          <a:xfrm>
            <a:off x="7029893" y="5658097"/>
            <a:ext cx="4203070" cy="954107"/>
          </a:xfrm>
          <a:prstGeom prst="rect">
            <a:avLst/>
          </a:prstGeom>
          <a:noFill/>
        </p:spPr>
        <p:txBody>
          <a:bodyPr wrap="square" rtlCol="0">
            <a:spAutoFit/>
          </a:bodyPr>
          <a:lstStyle/>
          <a:p>
            <a:pPr algn="ctr"/>
            <a:r>
              <a:rPr lang="en-US" sz="2800" i="1" dirty="0">
                <a:latin typeface="Avenir Next" panose="020B0503020202020204" pitchFamily="34" charset="0"/>
              </a:rPr>
              <a:t>MLEM reconstruction</a:t>
            </a:r>
          </a:p>
          <a:p>
            <a:pPr algn="ctr"/>
            <a:r>
              <a:rPr lang="en-US" sz="2800" i="1" dirty="0">
                <a:latin typeface="Avenir Next" panose="020B0503020202020204" pitchFamily="34" charset="0"/>
              </a:rPr>
              <a:t>200 iterations</a:t>
            </a:r>
          </a:p>
        </p:txBody>
      </p:sp>
      <p:sp>
        <p:nvSpPr>
          <p:cNvPr id="19" name="Title 3">
            <a:extLst>
              <a:ext uri="{FF2B5EF4-FFF2-40B4-BE49-F238E27FC236}">
                <a16:creationId xmlns:a16="http://schemas.microsoft.com/office/drawing/2014/main" id="{93C7069B-FDEF-634D-B46D-9E5E1679C4D6}"/>
              </a:ext>
            </a:extLst>
          </p:cNvPr>
          <p:cNvSpPr txBox="1">
            <a:spLocks/>
          </p:cNvSpPr>
          <p:nvPr/>
        </p:nvSpPr>
        <p:spPr>
          <a:xfrm>
            <a:off x="228600" y="320040"/>
            <a:ext cx="10972800" cy="548640"/>
          </a:xfrm>
          <a:prstGeom prst="rect">
            <a:avLst/>
          </a:prstGeom>
        </p:spPr>
        <p:txBody>
          <a:bodyPr vert="horz" lIns="91440" tIns="45720" rIns="91440" bIns="45720" rtlCol="0" anchor="b" anchorCtr="0">
            <a:noAutofit/>
          </a:bodyPr>
          <a:lstStyle>
            <a:lvl1pPr algn="ctr" defTabSz="457200" rtl="0" eaLnBrk="1" latinLnBrk="0" hangingPunct="1">
              <a:spcBef>
                <a:spcPct val="0"/>
              </a:spcBef>
              <a:buNone/>
              <a:defRPr sz="6000" b="0" i="0" kern="1200" cap="none" baseline="0">
                <a:solidFill>
                  <a:schemeClr val="tx2"/>
                </a:solidFill>
                <a:latin typeface="Avenir Next" panose="020B0503020202020204" pitchFamily="34" charset="0"/>
                <a:ea typeface="+mj-ea"/>
                <a:cs typeface="+mj-cs"/>
              </a:defRPr>
            </a:lvl1pPr>
          </a:lstStyle>
          <a:p>
            <a:pPr algn="l"/>
            <a:r>
              <a:rPr lang="en-US" sz="3600" dirty="0">
                <a:solidFill>
                  <a:srgbClr val="313C5A"/>
                </a:solidFill>
                <a:latin typeface="Avenir Next Medium" panose="020B0503020202020204" pitchFamily="34" charset="0"/>
              </a:rPr>
              <a:t>Gaussian Process Prior — Results</a:t>
            </a:r>
          </a:p>
        </p:txBody>
      </p:sp>
      <p:pic>
        <p:nvPicPr>
          <p:cNvPr id="3" name="Picture 2">
            <a:extLst>
              <a:ext uri="{FF2B5EF4-FFF2-40B4-BE49-F238E27FC236}">
                <a16:creationId xmlns:a16="http://schemas.microsoft.com/office/drawing/2014/main" id="{C705C991-77C9-7D1B-5D4C-A4B31B3B96E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0364" y="1199902"/>
            <a:ext cx="5819389" cy="44581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8521AE6-CB8C-0ACD-F2CD-2D46E3549B76}"/>
              </a:ext>
            </a:extLst>
          </p:cNvPr>
          <p:cNvSpPr txBox="1"/>
          <p:nvPr/>
        </p:nvSpPr>
        <p:spPr>
          <a:xfrm>
            <a:off x="1809938" y="5745613"/>
            <a:ext cx="2500240" cy="523220"/>
          </a:xfrm>
          <a:prstGeom prst="rect">
            <a:avLst/>
          </a:prstGeom>
          <a:noFill/>
        </p:spPr>
        <p:txBody>
          <a:bodyPr wrap="square" rtlCol="0">
            <a:spAutoFit/>
          </a:bodyPr>
          <a:lstStyle/>
          <a:p>
            <a:r>
              <a:rPr lang="en-US" sz="2800" i="1" dirty="0">
                <a:latin typeface="Avenir Next" panose="020B0503020202020204" pitchFamily="34" charset="0"/>
              </a:rPr>
              <a:t>Ground truth</a:t>
            </a:r>
          </a:p>
        </p:txBody>
      </p:sp>
      <p:pic>
        <p:nvPicPr>
          <p:cNvPr id="10242" name="Picture 2">
            <a:extLst>
              <a:ext uri="{FF2B5EF4-FFF2-40B4-BE49-F238E27FC236}">
                <a16:creationId xmlns:a16="http://schemas.microsoft.com/office/drawing/2014/main" id="{B3B137FA-106A-AB86-3A28-347EB0875ED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22249" y="1199902"/>
            <a:ext cx="5818359" cy="4458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692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7C1B71-2AB4-3C4F-B8B8-9E3FBAEC165B}"/>
              </a:ext>
            </a:extLst>
          </p:cNvPr>
          <p:cNvSpPr>
            <a:spLocks noGrp="1"/>
          </p:cNvSpPr>
          <p:nvPr>
            <p:ph type="sldNum" sz="quarter" idx="12"/>
          </p:nvPr>
        </p:nvSpPr>
        <p:spPr/>
        <p:txBody>
          <a:bodyPr/>
          <a:lstStyle/>
          <a:p>
            <a:fld id="{839B77E3-AABA-A644-9F8B-DCBB1CC5E0B2}" type="slidenum">
              <a:rPr lang="en-US" smtClean="0"/>
              <a:t>21</a:t>
            </a:fld>
            <a:endParaRPr lang="en-US"/>
          </a:p>
        </p:txBody>
      </p:sp>
      <p:sp>
        <p:nvSpPr>
          <p:cNvPr id="19" name="Title 3">
            <a:extLst>
              <a:ext uri="{FF2B5EF4-FFF2-40B4-BE49-F238E27FC236}">
                <a16:creationId xmlns:a16="http://schemas.microsoft.com/office/drawing/2014/main" id="{93C7069B-FDEF-634D-B46D-9E5E1679C4D6}"/>
              </a:ext>
            </a:extLst>
          </p:cNvPr>
          <p:cNvSpPr txBox="1">
            <a:spLocks/>
          </p:cNvSpPr>
          <p:nvPr/>
        </p:nvSpPr>
        <p:spPr>
          <a:xfrm>
            <a:off x="228600" y="320040"/>
            <a:ext cx="10972800" cy="548640"/>
          </a:xfrm>
          <a:prstGeom prst="rect">
            <a:avLst/>
          </a:prstGeom>
        </p:spPr>
        <p:txBody>
          <a:bodyPr vert="horz" lIns="91440" tIns="45720" rIns="91440" bIns="45720" rtlCol="0" anchor="b" anchorCtr="0">
            <a:noAutofit/>
          </a:bodyPr>
          <a:lstStyle>
            <a:lvl1pPr algn="ctr" defTabSz="457200" rtl="0" eaLnBrk="1" latinLnBrk="0" hangingPunct="1">
              <a:spcBef>
                <a:spcPct val="0"/>
              </a:spcBef>
              <a:buNone/>
              <a:defRPr sz="6000" b="0" i="0" kern="1200" cap="none" baseline="0">
                <a:solidFill>
                  <a:schemeClr val="tx2"/>
                </a:solidFill>
                <a:latin typeface="Avenir Next" panose="020B0503020202020204" pitchFamily="34" charset="0"/>
                <a:ea typeface="+mj-ea"/>
                <a:cs typeface="+mj-cs"/>
              </a:defRPr>
            </a:lvl1pPr>
          </a:lstStyle>
          <a:p>
            <a:pPr algn="l"/>
            <a:r>
              <a:rPr lang="en-US" sz="3600" dirty="0">
                <a:solidFill>
                  <a:srgbClr val="313C5A"/>
                </a:solidFill>
                <a:latin typeface="Avenir Next Medium" panose="020B0503020202020204" pitchFamily="34" charset="0"/>
              </a:rPr>
              <a:t>Gaussian Process Prior — Results</a:t>
            </a:r>
          </a:p>
        </p:txBody>
      </p:sp>
      <p:pic>
        <p:nvPicPr>
          <p:cNvPr id="3" name="Picture 2">
            <a:extLst>
              <a:ext uri="{FF2B5EF4-FFF2-40B4-BE49-F238E27FC236}">
                <a16:creationId xmlns:a16="http://schemas.microsoft.com/office/drawing/2014/main" id="{C705C991-77C9-7D1B-5D4C-A4B31B3B96E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0364" y="1199902"/>
            <a:ext cx="5819389" cy="44581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8521AE6-CB8C-0ACD-F2CD-2D46E3549B76}"/>
              </a:ext>
            </a:extLst>
          </p:cNvPr>
          <p:cNvSpPr txBox="1"/>
          <p:nvPr/>
        </p:nvSpPr>
        <p:spPr>
          <a:xfrm>
            <a:off x="1809938" y="5745613"/>
            <a:ext cx="2500240" cy="523220"/>
          </a:xfrm>
          <a:prstGeom prst="rect">
            <a:avLst/>
          </a:prstGeom>
          <a:noFill/>
        </p:spPr>
        <p:txBody>
          <a:bodyPr wrap="square" rtlCol="0">
            <a:spAutoFit/>
          </a:bodyPr>
          <a:lstStyle/>
          <a:p>
            <a:r>
              <a:rPr lang="en-US" sz="2800" i="1" dirty="0">
                <a:latin typeface="Avenir Next" panose="020B0503020202020204" pitchFamily="34" charset="0"/>
              </a:rPr>
              <a:t>Ground truth</a:t>
            </a:r>
          </a:p>
        </p:txBody>
      </p:sp>
      <p:pic>
        <p:nvPicPr>
          <p:cNvPr id="11266" name="Picture 2">
            <a:extLst>
              <a:ext uri="{FF2B5EF4-FFF2-40B4-BE49-F238E27FC236}">
                <a16:creationId xmlns:a16="http://schemas.microsoft.com/office/drawing/2014/main" id="{02A0AB85-C893-E5B9-0E14-26F43BD648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22249" y="1199902"/>
            <a:ext cx="5819391" cy="445819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BEA7DEB-0E28-4875-C741-79E3702180D4}"/>
                  </a:ext>
                </a:extLst>
              </p:cNvPr>
              <p:cNvSpPr txBox="1"/>
              <p:nvPr/>
            </p:nvSpPr>
            <p:spPr>
              <a:xfrm>
                <a:off x="6442307" y="5799296"/>
                <a:ext cx="5233662" cy="958980"/>
              </a:xfrm>
              <a:prstGeom prst="rect">
                <a:avLst/>
              </a:prstGeom>
              <a:noFill/>
            </p:spPr>
            <p:txBody>
              <a:bodyPr wrap="square" rtlCol="0">
                <a:spAutoFit/>
              </a:bodyPr>
              <a:lstStyle/>
              <a:p>
                <a:pPr algn="ctr"/>
                <a:r>
                  <a:rPr lang="en-US" sz="2800" i="1" dirty="0">
                    <a:latin typeface="Avenir Next" panose="020B0503020202020204" pitchFamily="34" charset="0"/>
                  </a:rPr>
                  <a:t>GPP reconstruction</a:t>
                </a:r>
              </a:p>
              <a:p>
                <a:pPr algn="ctr"/>
                <a:r>
                  <a:rPr lang="en-US" sz="2800" b="0" dirty="0"/>
                  <a:t>   </a:t>
                </a:r>
                <a14:m>
                  <m:oMath xmlns:m="http://schemas.openxmlformats.org/officeDocument/2006/math">
                    <m:r>
                      <a:rPr lang="en-US" sz="2800" b="0" i="1" smtClean="0">
                        <a:latin typeface="Cambria Math" panose="02040503050406030204" pitchFamily="18" charset="0"/>
                      </a:rPr>
                      <m:t>𝜎</m:t>
                    </m:r>
                    <m:r>
                      <a:rPr lang="en-US" sz="2800" b="0" i="1" smtClean="0">
                        <a:latin typeface="Cambria Math" panose="02040503050406030204" pitchFamily="18" charset="0"/>
                      </a:rPr>
                      <m:t>=2.4 </m:t>
                    </m:r>
                    <m:r>
                      <a:rPr lang="en-US" sz="2800" b="0" i="1" smtClean="0">
                        <a:latin typeface="Cambria Math" panose="02040503050406030204" pitchFamily="18" charset="0"/>
                      </a:rPr>
                      <m:t>𝑚</m:t>
                    </m:r>
                  </m:oMath>
                </a14:m>
                <a:r>
                  <a:rPr lang="en-US" sz="2800" i="1" dirty="0">
                    <a:latin typeface="Avenir Next" panose="020B0503020202020204" pitchFamily="34" charset="0"/>
                  </a:rPr>
                  <a:t>, </a:t>
                </a:r>
                <a14:m>
                  <m:oMath xmlns:m="http://schemas.openxmlformats.org/officeDocument/2006/math">
                    <m:r>
                      <a:rPr lang="en-US" sz="2800" b="0" i="1" smtClean="0">
                        <a:latin typeface="Cambria Math" panose="02040503050406030204" pitchFamily="18" charset="0"/>
                      </a:rPr>
                      <m:t>𝜆</m:t>
                    </m:r>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6.0×10</m:t>
                        </m:r>
                      </m:e>
                      <m:sup>
                        <m:r>
                          <a:rPr lang="en-US" sz="2800" b="0" i="1" smtClean="0">
                            <a:latin typeface="Cambria Math" panose="02040503050406030204" pitchFamily="18" charset="0"/>
                          </a:rPr>
                          <m:t>−5</m:t>
                        </m:r>
                      </m:sup>
                    </m:sSup>
                    <m:r>
                      <a:rPr lang="en-US" sz="2800" b="0" i="1" smtClean="0">
                        <a:latin typeface="Cambria Math" panose="02040503050406030204" pitchFamily="18" charset="0"/>
                      </a:rPr>
                      <m:t>𝐵</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𝑞</m:t>
                        </m:r>
                      </m:e>
                      <m:sup>
                        <m:r>
                          <a:rPr lang="en-US" sz="2800" b="0" i="1" smtClean="0">
                            <a:latin typeface="Cambria Math" panose="02040503050406030204" pitchFamily="18" charset="0"/>
                          </a:rPr>
                          <m:t>−1</m:t>
                        </m:r>
                      </m:sup>
                    </m:sSup>
                  </m:oMath>
                </a14:m>
                <a:r>
                  <a:rPr lang="en-US" sz="2800" i="1" dirty="0">
                    <a:latin typeface="Avenir Next" panose="020B0503020202020204" pitchFamily="34" charset="0"/>
                  </a:rPr>
                  <a:t> </a:t>
                </a:r>
              </a:p>
            </p:txBody>
          </p:sp>
        </mc:Choice>
        <mc:Fallback xmlns="">
          <p:sp>
            <p:nvSpPr>
              <p:cNvPr id="7" name="TextBox 6">
                <a:extLst>
                  <a:ext uri="{FF2B5EF4-FFF2-40B4-BE49-F238E27FC236}">
                    <a16:creationId xmlns:a16="http://schemas.microsoft.com/office/drawing/2014/main" id="{ABEA7DEB-0E28-4875-C741-79E3702180D4}"/>
                  </a:ext>
                </a:extLst>
              </p:cNvPr>
              <p:cNvSpPr txBox="1">
                <a:spLocks noRot="1" noChangeAspect="1" noMove="1" noResize="1" noEditPoints="1" noAdjustHandles="1" noChangeArrowheads="1" noChangeShapeType="1" noTextEdit="1"/>
              </p:cNvSpPr>
              <p:nvPr/>
            </p:nvSpPr>
            <p:spPr>
              <a:xfrm>
                <a:off x="6442307" y="5799296"/>
                <a:ext cx="5233662" cy="958980"/>
              </a:xfrm>
              <a:prstGeom prst="rect">
                <a:avLst/>
              </a:prstGeom>
              <a:blipFill>
                <a:blip r:embed="rId4"/>
                <a:stretch>
                  <a:fillRect t="-6494" b="-16883"/>
                </a:stretch>
              </a:blipFill>
            </p:spPr>
            <p:txBody>
              <a:bodyPr/>
              <a:lstStyle/>
              <a:p>
                <a:r>
                  <a:rPr lang="en-US">
                    <a:noFill/>
                  </a:rPr>
                  <a:t> </a:t>
                </a:r>
              </a:p>
            </p:txBody>
          </p:sp>
        </mc:Fallback>
      </mc:AlternateContent>
      <p:cxnSp>
        <p:nvCxnSpPr>
          <p:cNvPr id="8" name="Straight Arrow Connector 7">
            <a:extLst>
              <a:ext uri="{FF2B5EF4-FFF2-40B4-BE49-F238E27FC236}">
                <a16:creationId xmlns:a16="http://schemas.microsoft.com/office/drawing/2014/main" id="{D0B79B08-E036-7DF2-9F6A-D9D626CAD747}"/>
              </a:ext>
            </a:extLst>
          </p:cNvPr>
          <p:cNvCxnSpPr>
            <a:cxnSpLocks/>
          </p:cNvCxnSpPr>
          <p:nvPr/>
        </p:nvCxnSpPr>
        <p:spPr>
          <a:xfrm flipV="1">
            <a:off x="6884894" y="4087908"/>
            <a:ext cx="1067727" cy="1049165"/>
          </a:xfrm>
          <a:prstGeom prst="straightConnector1">
            <a:avLst/>
          </a:prstGeom>
          <a:ln w="38100">
            <a:solidFill>
              <a:srgbClr val="FF0000"/>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3B9146B-C90A-676C-D899-6BAEF16CDD3E}"/>
              </a:ext>
            </a:extLst>
          </p:cNvPr>
          <p:cNvSpPr txBox="1"/>
          <p:nvPr/>
        </p:nvSpPr>
        <p:spPr>
          <a:xfrm>
            <a:off x="3060059" y="5327380"/>
            <a:ext cx="8597590" cy="523220"/>
          </a:xfrm>
          <a:prstGeom prst="rect">
            <a:avLst/>
          </a:prstGeom>
          <a:solidFill>
            <a:schemeClr val="bg1">
              <a:alpha val="79592"/>
            </a:schemeClr>
          </a:solidFill>
        </p:spPr>
        <p:txBody>
          <a:bodyPr wrap="square" rtlCol="0">
            <a:spAutoFit/>
          </a:bodyPr>
          <a:lstStyle/>
          <a:p>
            <a:r>
              <a:rPr lang="en-US" sz="2800" dirty="0">
                <a:solidFill>
                  <a:srgbClr val="FF0000"/>
                </a:solidFill>
                <a:latin typeface="Avenir Next" panose="020B0503020202020204" pitchFamily="34" charset="0"/>
              </a:rPr>
              <a:t>How much can we trust this image reconstruction?</a:t>
            </a:r>
          </a:p>
        </p:txBody>
      </p:sp>
    </p:spTree>
    <p:extLst>
      <p:ext uri="{BB962C8B-B14F-4D97-AF65-F5344CB8AC3E}">
        <p14:creationId xmlns:p14="http://schemas.microsoft.com/office/powerpoint/2010/main" val="146533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FF10101-1B42-7D47-8A74-6B7E853595D3}"/>
              </a:ext>
            </a:extLst>
          </p:cNvPr>
          <p:cNvSpPr>
            <a:spLocks noGrp="1"/>
          </p:cNvSpPr>
          <p:nvPr>
            <p:ph type="title"/>
          </p:nvPr>
        </p:nvSpPr>
        <p:spPr>
          <a:xfrm>
            <a:off x="304801" y="2979602"/>
            <a:ext cx="11582399" cy="898797"/>
          </a:xfrm>
        </p:spPr>
        <p:txBody>
          <a:bodyPr/>
          <a:lstStyle/>
          <a:p>
            <a:pPr algn="ctr"/>
            <a:r>
              <a:rPr lang="en-US" sz="5400" dirty="0">
                <a:latin typeface="Avenir Next Medium" panose="020B0503020202020204" pitchFamily="34" charset="0"/>
              </a:rPr>
              <a:t>Bayesian Uncertainty Quantification</a:t>
            </a:r>
          </a:p>
        </p:txBody>
      </p:sp>
      <p:sp>
        <p:nvSpPr>
          <p:cNvPr id="6" name="Slide Number Placeholder 5">
            <a:extLst>
              <a:ext uri="{FF2B5EF4-FFF2-40B4-BE49-F238E27FC236}">
                <a16:creationId xmlns:a16="http://schemas.microsoft.com/office/drawing/2014/main" id="{AD5F41E7-8DF8-3F4E-ACF4-93E5E9E9E5EB}"/>
              </a:ext>
            </a:extLst>
          </p:cNvPr>
          <p:cNvSpPr>
            <a:spLocks noGrp="1"/>
          </p:cNvSpPr>
          <p:nvPr>
            <p:ph type="sldNum" sz="quarter" idx="21"/>
          </p:nvPr>
        </p:nvSpPr>
        <p:spPr/>
        <p:txBody>
          <a:bodyPr/>
          <a:lstStyle/>
          <a:p>
            <a:fld id="{0EF2EA88-E9D4-0C4F-A5DF-5FE49FAF8E2F}" type="slidenum">
              <a:rPr lang="en-US" smtClean="0"/>
              <a:pPr/>
              <a:t>22</a:t>
            </a:fld>
            <a:endParaRPr lang="en-US" dirty="0"/>
          </a:p>
        </p:txBody>
      </p:sp>
    </p:spTree>
    <p:extLst>
      <p:ext uri="{BB962C8B-B14F-4D97-AF65-F5344CB8AC3E}">
        <p14:creationId xmlns:p14="http://schemas.microsoft.com/office/powerpoint/2010/main" val="40648334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1ECE13-B737-2745-8CD0-CB396B8D749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77586" y="2794000"/>
            <a:ext cx="7810500" cy="4064000"/>
          </a:xfrm>
          <a:prstGeom prst="rect">
            <a:avLst/>
          </a:prstGeom>
        </p:spPr>
      </p:pic>
      <p:sp>
        <p:nvSpPr>
          <p:cNvPr id="12" name="Slide Number Placeholder 11">
            <a:extLst>
              <a:ext uri="{FF2B5EF4-FFF2-40B4-BE49-F238E27FC236}">
                <a16:creationId xmlns:a16="http://schemas.microsoft.com/office/drawing/2014/main" id="{8E89D117-AF23-144E-A34F-6E4489FA59DD}"/>
              </a:ext>
            </a:extLst>
          </p:cNvPr>
          <p:cNvSpPr>
            <a:spLocks noGrp="1"/>
          </p:cNvSpPr>
          <p:nvPr>
            <p:ph type="sldNum" sz="quarter" idx="16"/>
          </p:nvPr>
        </p:nvSpPr>
        <p:spPr/>
        <p:txBody>
          <a:bodyPr/>
          <a:lstStyle/>
          <a:p>
            <a:fld id="{0EF2EA88-E9D4-0C4F-A5DF-5FE49FAF8E2F}" type="slidenum">
              <a:rPr lang="en-US" smtClean="0"/>
              <a:pPr/>
              <a:t>23</a:t>
            </a:fld>
            <a:endParaRPr lang="en-US" dirty="0"/>
          </a:p>
        </p:txBody>
      </p:sp>
      <p:sp>
        <p:nvSpPr>
          <p:cNvPr id="8" name="Title 3">
            <a:extLst>
              <a:ext uri="{FF2B5EF4-FFF2-40B4-BE49-F238E27FC236}">
                <a16:creationId xmlns:a16="http://schemas.microsoft.com/office/drawing/2014/main" id="{7C3E026C-F8AD-CF41-B8D7-59C217ED8292}"/>
              </a:ext>
            </a:extLst>
          </p:cNvPr>
          <p:cNvSpPr txBox="1">
            <a:spLocks/>
          </p:cNvSpPr>
          <p:nvPr/>
        </p:nvSpPr>
        <p:spPr>
          <a:xfrm>
            <a:off x="228600" y="228600"/>
            <a:ext cx="10972800" cy="548640"/>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3600" b="0" i="0" kern="1200" cap="none" baseline="0">
                <a:solidFill>
                  <a:srgbClr val="313C5A"/>
                </a:solidFill>
                <a:latin typeface="Avenir Next Medium" panose="020B0503020202020204" pitchFamily="34" charset="0"/>
                <a:ea typeface="+mj-ea"/>
                <a:cs typeface="+mj-cs"/>
              </a:defRPr>
            </a:lvl1pPr>
          </a:lstStyle>
          <a:p>
            <a:r>
              <a:rPr lang="en-US"/>
              <a:t>Uncertainty — Bayesian Credible Interval</a:t>
            </a:r>
            <a:endParaRPr lang="en-US" dirty="0"/>
          </a:p>
        </p:txBody>
      </p:sp>
      <p:grpSp>
        <p:nvGrpSpPr>
          <p:cNvPr id="6" name="Group 5">
            <a:extLst>
              <a:ext uri="{FF2B5EF4-FFF2-40B4-BE49-F238E27FC236}">
                <a16:creationId xmlns:a16="http://schemas.microsoft.com/office/drawing/2014/main" id="{0CF57318-04A5-EA44-A0D5-10B48344D5CE}"/>
              </a:ext>
            </a:extLst>
          </p:cNvPr>
          <p:cNvGrpSpPr/>
          <p:nvPr/>
        </p:nvGrpSpPr>
        <p:grpSpPr>
          <a:xfrm>
            <a:off x="630955" y="922668"/>
            <a:ext cx="10686693" cy="1818444"/>
            <a:chOff x="630955" y="922668"/>
            <a:chExt cx="10686693" cy="1818444"/>
          </a:xfrm>
        </p:grpSpPr>
        <p:grpSp>
          <p:nvGrpSpPr>
            <p:cNvPr id="7" name="Group 6">
              <a:extLst>
                <a:ext uri="{FF2B5EF4-FFF2-40B4-BE49-F238E27FC236}">
                  <a16:creationId xmlns:a16="http://schemas.microsoft.com/office/drawing/2014/main" id="{DBCDF72A-D5BF-BB44-944D-8DADACDBE5A4}"/>
                </a:ext>
              </a:extLst>
            </p:cNvPr>
            <p:cNvGrpSpPr/>
            <p:nvPr/>
          </p:nvGrpSpPr>
          <p:grpSpPr>
            <a:xfrm>
              <a:off x="630955" y="1118065"/>
              <a:ext cx="6412866" cy="1148590"/>
              <a:chOff x="8080885" y="1501434"/>
              <a:chExt cx="6412866" cy="1148590"/>
            </a:xfrm>
          </p:grpSpPr>
          <p:pic>
            <p:nvPicPr>
              <p:cNvPr id="17" name="Picture 16">
                <a:extLst>
                  <a:ext uri="{FF2B5EF4-FFF2-40B4-BE49-F238E27FC236}">
                    <a16:creationId xmlns:a16="http://schemas.microsoft.com/office/drawing/2014/main" id="{76B06EC1-9D18-6C43-B7EA-F0694B542CC6}"/>
                  </a:ext>
                </a:extLst>
              </p:cNvPr>
              <p:cNvPicPr>
                <a:picLocks noChangeAspect="1"/>
              </p:cNvPicPr>
              <p:nvPr/>
            </p:nvPicPr>
            <p:blipFill rotWithShape="1">
              <a:blip r:embed="rId4">
                <a:extLst>
                  <a:ext uri="{28A0092B-C50C-407E-A947-70E740481C1C}">
                    <a14:useLocalDpi xmlns:a14="http://schemas.microsoft.com/office/drawing/2010/main"/>
                  </a:ext>
                </a:extLst>
              </a:blip>
              <a:srcRect l="2755" r="77164" b="94256"/>
              <a:stretch/>
            </p:blipFill>
            <p:spPr>
              <a:xfrm>
                <a:off x="10219924" y="1501434"/>
                <a:ext cx="4273827" cy="1148590"/>
              </a:xfrm>
              <a:prstGeom prst="rect">
                <a:avLst/>
              </a:prstGeom>
            </p:spPr>
          </p:pic>
          <p:sp>
            <p:nvSpPr>
              <p:cNvPr id="18" name="TextBox 17">
                <a:extLst>
                  <a:ext uri="{FF2B5EF4-FFF2-40B4-BE49-F238E27FC236}">
                    <a16:creationId xmlns:a16="http://schemas.microsoft.com/office/drawing/2014/main" id="{1E59732F-28D5-414B-B56A-4742FB47591A}"/>
                  </a:ext>
                </a:extLst>
              </p:cNvPr>
              <p:cNvSpPr txBox="1"/>
              <p:nvPr/>
            </p:nvSpPr>
            <p:spPr>
              <a:xfrm>
                <a:off x="8080885" y="1851576"/>
                <a:ext cx="1948070" cy="523220"/>
              </a:xfrm>
              <a:prstGeom prst="rect">
                <a:avLst/>
              </a:prstGeom>
              <a:noFill/>
            </p:spPr>
            <p:txBody>
              <a:bodyPr wrap="square" rtlCol="0">
                <a:spAutoFit/>
              </a:bodyPr>
              <a:lstStyle/>
              <a:p>
                <a:r>
                  <a:rPr lang="en-US" sz="2800" dirty="0">
                    <a:latin typeface="Avenir Next" panose="020B0503020202020204" pitchFamily="34" charset="0"/>
                  </a:rPr>
                  <a:t>Bayes’ rule</a:t>
                </a:r>
              </a:p>
            </p:txBody>
          </p:sp>
        </p:grpSp>
        <p:cxnSp>
          <p:nvCxnSpPr>
            <p:cNvPr id="9" name="Straight Arrow Connector 8">
              <a:extLst>
                <a:ext uri="{FF2B5EF4-FFF2-40B4-BE49-F238E27FC236}">
                  <a16:creationId xmlns:a16="http://schemas.microsoft.com/office/drawing/2014/main" id="{DB8D1F26-850B-434C-B5F7-2A887E0D3B7D}"/>
                </a:ext>
              </a:extLst>
            </p:cNvPr>
            <p:cNvCxnSpPr>
              <a:cxnSpLocks/>
            </p:cNvCxnSpPr>
            <p:nvPr/>
          </p:nvCxnSpPr>
          <p:spPr>
            <a:xfrm flipH="1">
              <a:off x="7043821" y="1155017"/>
              <a:ext cx="1602339" cy="22591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4EE62342-FD50-AB47-96CE-D6746BF42E41}"/>
                </a:ext>
              </a:extLst>
            </p:cNvPr>
            <p:cNvSpPr txBox="1"/>
            <p:nvPr/>
          </p:nvSpPr>
          <p:spPr>
            <a:xfrm>
              <a:off x="8768617" y="922668"/>
              <a:ext cx="2549031" cy="400110"/>
            </a:xfrm>
            <a:prstGeom prst="rect">
              <a:avLst/>
            </a:prstGeom>
            <a:noFill/>
            <a:effectLst/>
          </p:spPr>
          <p:txBody>
            <a:bodyPr wrap="square" rtlCol="0">
              <a:spAutoFit/>
            </a:bodyPr>
            <a:lstStyle/>
            <a:p>
              <a:r>
                <a:rPr lang="en-US" sz="2000" i="1" dirty="0">
                  <a:latin typeface="Avenir Next" panose="020B0503020202020204" pitchFamily="34" charset="0"/>
                </a:rPr>
                <a:t>Prior distribution</a:t>
              </a:r>
            </a:p>
          </p:txBody>
        </p:sp>
        <p:cxnSp>
          <p:nvCxnSpPr>
            <p:cNvPr id="13" name="Straight Arrow Connector 12">
              <a:extLst>
                <a:ext uri="{FF2B5EF4-FFF2-40B4-BE49-F238E27FC236}">
                  <a16:creationId xmlns:a16="http://schemas.microsoft.com/office/drawing/2014/main" id="{C726A210-14B3-8640-82DF-7B876E149A81}"/>
                </a:ext>
              </a:extLst>
            </p:cNvPr>
            <p:cNvCxnSpPr>
              <a:cxnSpLocks/>
            </p:cNvCxnSpPr>
            <p:nvPr/>
          </p:nvCxnSpPr>
          <p:spPr>
            <a:xfrm flipH="1" flipV="1">
              <a:off x="5648609" y="1628074"/>
              <a:ext cx="1504031" cy="61755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B10FED20-7C89-C34E-B0B4-0BE78654F046}"/>
                </a:ext>
              </a:extLst>
            </p:cNvPr>
            <p:cNvSpPr txBox="1"/>
            <p:nvPr/>
          </p:nvSpPr>
          <p:spPr>
            <a:xfrm>
              <a:off x="6494088" y="2341002"/>
              <a:ext cx="2020546" cy="400110"/>
            </a:xfrm>
            <a:prstGeom prst="rect">
              <a:avLst/>
            </a:prstGeom>
            <a:noFill/>
            <a:effectLst/>
          </p:spPr>
          <p:txBody>
            <a:bodyPr wrap="square" rtlCol="0">
              <a:spAutoFit/>
            </a:bodyPr>
            <a:lstStyle/>
            <a:p>
              <a:r>
                <a:rPr lang="en-US" sz="2000" i="1" dirty="0">
                  <a:latin typeface="Avenir Next" panose="020B0503020202020204" pitchFamily="34" charset="0"/>
                </a:rPr>
                <a:t>Likelihood</a:t>
              </a:r>
            </a:p>
          </p:txBody>
        </p:sp>
        <p:sp>
          <p:nvSpPr>
            <p:cNvPr id="15" name="TextBox 14">
              <a:extLst>
                <a:ext uri="{FF2B5EF4-FFF2-40B4-BE49-F238E27FC236}">
                  <a16:creationId xmlns:a16="http://schemas.microsoft.com/office/drawing/2014/main" id="{891BE578-C871-7449-B798-F55E14259947}"/>
                </a:ext>
              </a:extLst>
            </p:cNvPr>
            <p:cNvSpPr txBox="1"/>
            <p:nvPr/>
          </p:nvSpPr>
          <p:spPr>
            <a:xfrm>
              <a:off x="2022285" y="2245624"/>
              <a:ext cx="3107786" cy="400110"/>
            </a:xfrm>
            <a:prstGeom prst="rect">
              <a:avLst/>
            </a:prstGeom>
            <a:noFill/>
            <a:effectLst/>
          </p:spPr>
          <p:txBody>
            <a:bodyPr wrap="square" rtlCol="0">
              <a:spAutoFit/>
            </a:bodyPr>
            <a:lstStyle/>
            <a:p>
              <a:r>
                <a:rPr lang="en-US" sz="2000" i="1" dirty="0">
                  <a:latin typeface="Avenir Next" panose="020B0503020202020204" pitchFamily="34" charset="0"/>
                </a:rPr>
                <a:t>Posterior distribution</a:t>
              </a:r>
            </a:p>
          </p:txBody>
        </p:sp>
        <p:cxnSp>
          <p:nvCxnSpPr>
            <p:cNvPr id="16" name="Straight Arrow Connector 15">
              <a:extLst>
                <a:ext uri="{FF2B5EF4-FFF2-40B4-BE49-F238E27FC236}">
                  <a16:creationId xmlns:a16="http://schemas.microsoft.com/office/drawing/2014/main" id="{A0D6D780-7970-0D4A-AE20-17AD2AA62C70}"/>
                </a:ext>
              </a:extLst>
            </p:cNvPr>
            <p:cNvCxnSpPr>
              <a:cxnSpLocks/>
              <a:stCxn id="15" idx="0"/>
            </p:cNvCxnSpPr>
            <p:nvPr/>
          </p:nvCxnSpPr>
          <p:spPr>
            <a:xfrm flipV="1">
              <a:off x="3576178" y="1899920"/>
              <a:ext cx="0" cy="34570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1658351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FF90C-5180-EE40-AEB1-17B24088FB7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77586" y="2794000"/>
            <a:ext cx="7810500" cy="4064000"/>
          </a:xfrm>
          <a:prstGeom prst="rect">
            <a:avLst/>
          </a:prstGeom>
        </p:spPr>
      </p:pic>
      <p:sp>
        <p:nvSpPr>
          <p:cNvPr id="12" name="Slide Number Placeholder 11">
            <a:extLst>
              <a:ext uri="{FF2B5EF4-FFF2-40B4-BE49-F238E27FC236}">
                <a16:creationId xmlns:a16="http://schemas.microsoft.com/office/drawing/2014/main" id="{2BD8160E-B3D2-F248-95DF-4C7FA2FEDE2F}"/>
              </a:ext>
            </a:extLst>
          </p:cNvPr>
          <p:cNvSpPr>
            <a:spLocks noGrp="1"/>
          </p:cNvSpPr>
          <p:nvPr>
            <p:ph type="sldNum" sz="quarter" idx="16"/>
          </p:nvPr>
        </p:nvSpPr>
        <p:spPr/>
        <p:txBody>
          <a:bodyPr/>
          <a:lstStyle/>
          <a:p>
            <a:fld id="{0EF2EA88-E9D4-0C4F-A5DF-5FE49FAF8E2F}" type="slidenum">
              <a:rPr lang="en-US" smtClean="0"/>
              <a:pPr/>
              <a:t>24</a:t>
            </a:fld>
            <a:endParaRPr lang="en-US" dirty="0"/>
          </a:p>
        </p:txBody>
      </p:sp>
      <p:sp>
        <p:nvSpPr>
          <p:cNvPr id="8" name="Title 3">
            <a:extLst>
              <a:ext uri="{FF2B5EF4-FFF2-40B4-BE49-F238E27FC236}">
                <a16:creationId xmlns:a16="http://schemas.microsoft.com/office/drawing/2014/main" id="{E48954E2-F8DA-DB49-B054-7D3B890440F4}"/>
              </a:ext>
            </a:extLst>
          </p:cNvPr>
          <p:cNvSpPr>
            <a:spLocks noGrp="1"/>
          </p:cNvSpPr>
          <p:nvPr>
            <p:ph type="title"/>
          </p:nvPr>
        </p:nvSpPr>
        <p:spPr>
          <a:xfrm>
            <a:off x="228600" y="228600"/>
            <a:ext cx="10972800" cy="548640"/>
          </a:xfrm>
        </p:spPr>
        <p:txBody>
          <a:bodyPr/>
          <a:lstStyle/>
          <a:p>
            <a:r>
              <a:rPr lang="en-US" dirty="0"/>
              <a:t>Uncertainty — Bayesian Credible Interval</a:t>
            </a:r>
            <a:endParaRPr lang="en-US" sz="3600" b="0" dirty="0">
              <a:latin typeface="Avenir Next Medium" panose="020B0503020202020204" pitchFamily="34" charset="0"/>
            </a:endParaRPr>
          </a:p>
        </p:txBody>
      </p:sp>
      <p:sp>
        <p:nvSpPr>
          <p:cNvPr id="6" name="TextBox 5">
            <a:extLst>
              <a:ext uri="{FF2B5EF4-FFF2-40B4-BE49-F238E27FC236}">
                <a16:creationId xmlns:a16="http://schemas.microsoft.com/office/drawing/2014/main" id="{AAC447F3-A2D3-BA46-8DA0-FA4BEF6BF216}"/>
              </a:ext>
            </a:extLst>
          </p:cNvPr>
          <p:cNvSpPr txBox="1"/>
          <p:nvPr/>
        </p:nvSpPr>
        <p:spPr>
          <a:xfrm>
            <a:off x="228600" y="1431677"/>
            <a:ext cx="11963400" cy="461665"/>
          </a:xfrm>
          <a:prstGeom prst="rect">
            <a:avLst/>
          </a:prstGeom>
          <a:noFill/>
        </p:spPr>
        <p:txBody>
          <a:bodyPr wrap="square" rtlCol="0">
            <a:spAutoFit/>
          </a:bodyPr>
          <a:lstStyle/>
          <a:p>
            <a:r>
              <a:rPr lang="en-US" sz="2400" dirty="0">
                <a:latin typeface="Avenir Next" panose="020B0503020202020204" pitchFamily="34" charset="0"/>
              </a:rPr>
              <a:t>In Bayesian statistics, </a:t>
            </a:r>
            <a:r>
              <a:rPr lang="en-US" sz="2400" b="1" i="1" dirty="0">
                <a:latin typeface="Avenir Next" panose="020B0503020202020204" pitchFamily="34" charset="0"/>
              </a:rPr>
              <a:t>credible intervals </a:t>
            </a:r>
            <a:r>
              <a:rPr lang="en-US" sz="2400" dirty="0">
                <a:latin typeface="Avenir Next" panose="020B0503020202020204" pitchFamily="34" charset="0"/>
              </a:rPr>
              <a:t>are often quoted to represent uncertainties. </a:t>
            </a:r>
            <a:endParaRPr lang="en-US" sz="2400" b="1" dirty="0">
              <a:latin typeface="Avenir Next" panose="020B0503020202020204" pitchFamily="34" charset="0"/>
            </a:endParaRPr>
          </a:p>
        </p:txBody>
      </p:sp>
    </p:spTree>
    <p:extLst>
      <p:ext uri="{BB962C8B-B14F-4D97-AF65-F5344CB8AC3E}">
        <p14:creationId xmlns:p14="http://schemas.microsoft.com/office/powerpoint/2010/main" val="40974867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A6EC55-DABB-0145-9051-7BD07E3105E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33600" y="2794000"/>
            <a:ext cx="7924800" cy="4064000"/>
          </a:xfrm>
          <a:prstGeom prst="rect">
            <a:avLst/>
          </a:prstGeom>
        </p:spPr>
      </p:pic>
      <p:sp>
        <p:nvSpPr>
          <p:cNvPr id="9" name="TextBox 8">
            <a:extLst>
              <a:ext uri="{FF2B5EF4-FFF2-40B4-BE49-F238E27FC236}">
                <a16:creationId xmlns:a16="http://schemas.microsoft.com/office/drawing/2014/main" id="{752E3FF6-29CC-CC40-A745-0A621787E219}"/>
              </a:ext>
            </a:extLst>
          </p:cNvPr>
          <p:cNvSpPr txBox="1"/>
          <p:nvPr/>
        </p:nvSpPr>
        <p:spPr>
          <a:xfrm>
            <a:off x="228600" y="1431677"/>
            <a:ext cx="11708473" cy="1077218"/>
          </a:xfrm>
          <a:prstGeom prst="rect">
            <a:avLst/>
          </a:prstGeom>
          <a:noFill/>
        </p:spPr>
        <p:txBody>
          <a:bodyPr wrap="square" rtlCol="0">
            <a:spAutoFit/>
          </a:bodyPr>
          <a:lstStyle/>
          <a:p>
            <a:r>
              <a:rPr lang="en-US" sz="3200" dirty="0">
                <a:latin typeface="Avenir Next" panose="020B0503020202020204" pitchFamily="34" charset="0"/>
              </a:rPr>
              <a:t>How can we find the credible interval, when </a:t>
            </a:r>
            <a:r>
              <a:rPr lang="en-US" sz="3200" b="1" u="sng" dirty="0">
                <a:latin typeface="Avenir Next" panose="020B0503020202020204" pitchFamily="34" charset="0"/>
              </a:rPr>
              <a:t>the posterior is not analytically available? </a:t>
            </a:r>
          </a:p>
        </p:txBody>
      </p:sp>
      <p:sp>
        <p:nvSpPr>
          <p:cNvPr id="11" name="Slide Number Placeholder 10">
            <a:extLst>
              <a:ext uri="{FF2B5EF4-FFF2-40B4-BE49-F238E27FC236}">
                <a16:creationId xmlns:a16="http://schemas.microsoft.com/office/drawing/2014/main" id="{489E655F-80F4-824E-91B9-058B94ADA6AF}"/>
              </a:ext>
            </a:extLst>
          </p:cNvPr>
          <p:cNvSpPr>
            <a:spLocks noGrp="1"/>
          </p:cNvSpPr>
          <p:nvPr>
            <p:ph type="sldNum" sz="quarter" idx="16"/>
          </p:nvPr>
        </p:nvSpPr>
        <p:spPr/>
        <p:txBody>
          <a:bodyPr/>
          <a:lstStyle/>
          <a:p>
            <a:fld id="{0EF2EA88-E9D4-0C4F-A5DF-5FE49FAF8E2F}" type="slidenum">
              <a:rPr lang="en-US" smtClean="0"/>
              <a:pPr/>
              <a:t>25</a:t>
            </a:fld>
            <a:endParaRPr lang="en-US" dirty="0"/>
          </a:p>
        </p:txBody>
      </p:sp>
      <p:sp>
        <p:nvSpPr>
          <p:cNvPr id="6" name="Title 3">
            <a:extLst>
              <a:ext uri="{FF2B5EF4-FFF2-40B4-BE49-F238E27FC236}">
                <a16:creationId xmlns:a16="http://schemas.microsoft.com/office/drawing/2014/main" id="{E2A51581-E2C2-6D46-A35C-BEB5082F7A36}"/>
              </a:ext>
            </a:extLst>
          </p:cNvPr>
          <p:cNvSpPr>
            <a:spLocks noGrp="1"/>
          </p:cNvSpPr>
          <p:nvPr>
            <p:ph type="title"/>
          </p:nvPr>
        </p:nvSpPr>
        <p:spPr>
          <a:xfrm>
            <a:off x="228600" y="228600"/>
            <a:ext cx="10972800" cy="548640"/>
          </a:xfrm>
        </p:spPr>
        <p:txBody>
          <a:bodyPr/>
          <a:lstStyle/>
          <a:p>
            <a:r>
              <a:rPr lang="en-US" dirty="0"/>
              <a:t>Uncertainty — Bayesian Credible Interval</a:t>
            </a:r>
            <a:endParaRPr lang="en-US" sz="3600" b="0" dirty="0">
              <a:latin typeface="Avenir Next Medium" panose="020B0503020202020204" pitchFamily="34" charset="0"/>
            </a:endParaRPr>
          </a:p>
        </p:txBody>
      </p:sp>
    </p:spTree>
    <p:extLst>
      <p:ext uri="{BB962C8B-B14F-4D97-AF65-F5344CB8AC3E}">
        <p14:creationId xmlns:p14="http://schemas.microsoft.com/office/powerpoint/2010/main" val="21249217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5B27F3-6027-BB4F-93C0-768F4F4F596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33224" y="2794000"/>
            <a:ext cx="8140700" cy="4064000"/>
          </a:xfrm>
          <a:prstGeom prst="rect">
            <a:avLst/>
          </a:prstGeom>
        </p:spPr>
      </p:pic>
      <p:sp>
        <p:nvSpPr>
          <p:cNvPr id="7" name="TextBox 6">
            <a:extLst>
              <a:ext uri="{FF2B5EF4-FFF2-40B4-BE49-F238E27FC236}">
                <a16:creationId xmlns:a16="http://schemas.microsoft.com/office/drawing/2014/main" id="{D92691DF-43C2-8C44-961A-2F2D79B9EF89}"/>
              </a:ext>
            </a:extLst>
          </p:cNvPr>
          <p:cNvSpPr txBox="1"/>
          <p:nvPr/>
        </p:nvSpPr>
        <p:spPr>
          <a:xfrm>
            <a:off x="228600" y="1431677"/>
            <a:ext cx="11708473" cy="1077218"/>
          </a:xfrm>
          <a:prstGeom prst="rect">
            <a:avLst/>
          </a:prstGeom>
          <a:noFill/>
        </p:spPr>
        <p:txBody>
          <a:bodyPr wrap="square" rtlCol="0">
            <a:spAutoFit/>
          </a:bodyPr>
          <a:lstStyle/>
          <a:p>
            <a:r>
              <a:rPr lang="en-US" sz="3200" dirty="0">
                <a:latin typeface="Avenir Next" panose="020B0503020202020204" pitchFamily="34" charset="0"/>
              </a:rPr>
              <a:t>How can we find the credible interval, when </a:t>
            </a:r>
            <a:r>
              <a:rPr lang="en-US" sz="3200" b="1" u="sng" dirty="0">
                <a:latin typeface="Avenir Next" panose="020B0503020202020204" pitchFamily="34" charset="0"/>
              </a:rPr>
              <a:t>the posterior is not analytically available? : Collect samples.</a:t>
            </a:r>
          </a:p>
        </p:txBody>
      </p:sp>
      <p:sp>
        <p:nvSpPr>
          <p:cNvPr id="5" name="Slide Number Placeholder 4">
            <a:extLst>
              <a:ext uri="{FF2B5EF4-FFF2-40B4-BE49-F238E27FC236}">
                <a16:creationId xmlns:a16="http://schemas.microsoft.com/office/drawing/2014/main" id="{0FD9ED6F-1CF8-4641-97AF-DD48E1635EB0}"/>
              </a:ext>
            </a:extLst>
          </p:cNvPr>
          <p:cNvSpPr>
            <a:spLocks noGrp="1"/>
          </p:cNvSpPr>
          <p:nvPr>
            <p:ph type="sldNum" sz="quarter" idx="16"/>
          </p:nvPr>
        </p:nvSpPr>
        <p:spPr/>
        <p:txBody>
          <a:bodyPr/>
          <a:lstStyle/>
          <a:p>
            <a:fld id="{0EF2EA88-E9D4-0C4F-A5DF-5FE49FAF8E2F}" type="slidenum">
              <a:rPr lang="en-US" smtClean="0"/>
              <a:pPr/>
              <a:t>26</a:t>
            </a:fld>
            <a:endParaRPr lang="en-US" dirty="0"/>
          </a:p>
        </p:txBody>
      </p:sp>
      <p:sp>
        <p:nvSpPr>
          <p:cNvPr id="8" name="Title 3">
            <a:extLst>
              <a:ext uri="{FF2B5EF4-FFF2-40B4-BE49-F238E27FC236}">
                <a16:creationId xmlns:a16="http://schemas.microsoft.com/office/drawing/2014/main" id="{DA4CC2F2-7D83-5D42-9501-88F3B333830A}"/>
              </a:ext>
            </a:extLst>
          </p:cNvPr>
          <p:cNvSpPr>
            <a:spLocks noGrp="1"/>
          </p:cNvSpPr>
          <p:nvPr>
            <p:ph type="title"/>
          </p:nvPr>
        </p:nvSpPr>
        <p:spPr>
          <a:xfrm>
            <a:off x="228600" y="228600"/>
            <a:ext cx="10972800" cy="548640"/>
          </a:xfrm>
        </p:spPr>
        <p:txBody>
          <a:bodyPr/>
          <a:lstStyle/>
          <a:p>
            <a:r>
              <a:rPr lang="en-US" dirty="0"/>
              <a:t>Uncertainty — Bayesian Credible Interval</a:t>
            </a:r>
            <a:endParaRPr lang="en-US" sz="3600" b="0" dirty="0">
              <a:latin typeface="Avenir Next Medium" panose="020B0503020202020204" pitchFamily="34" charset="0"/>
            </a:endParaRPr>
          </a:p>
        </p:txBody>
      </p:sp>
    </p:spTree>
    <p:extLst>
      <p:ext uri="{BB962C8B-B14F-4D97-AF65-F5344CB8AC3E}">
        <p14:creationId xmlns:p14="http://schemas.microsoft.com/office/powerpoint/2010/main" val="30424277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3D5582-B392-0C49-B64C-6B4F9BDBAA9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33224" y="2794000"/>
            <a:ext cx="8140700" cy="4064000"/>
          </a:xfrm>
          <a:prstGeom prst="rect">
            <a:avLst/>
          </a:prstGeom>
        </p:spPr>
      </p:pic>
      <p:sp>
        <p:nvSpPr>
          <p:cNvPr id="9" name="TextBox 8">
            <a:extLst>
              <a:ext uri="{FF2B5EF4-FFF2-40B4-BE49-F238E27FC236}">
                <a16:creationId xmlns:a16="http://schemas.microsoft.com/office/drawing/2014/main" id="{02B66009-B1A9-6540-BA1D-1ACC4AAEA0C7}"/>
              </a:ext>
            </a:extLst>
          </p:cNvPr>
          <p:cNvSpPr txBox="1"/>
          <p:nvPr/>
        </p:nvSpPr>
        <p:spPr>
          <a:xfrm>
            <a:off x="228600" y="1431677"/>
            <a:ext cx="11708473" cy="1077218"/>
          </a:xfrm>
          <a:prstGeom prst="rect">
            <a:avLst/>
          </a:prstGeom>
          <a:noFill/>
        </p:spPr>
        <p:txBody>
          <a:bodyPr wrap="square" rtlCol="0">
            <a:spAutoFit/>
          </a:bodyPr>
          <a:lstStyle/>
          <a:p>
            <a:r>
              <a:rPr lang="en-US" sz="3200" dirty="0">
                <a:latin typeface="Avenir Next" panose="020B0503020202020204" pitchFamily="34" charset="0"/>
              </a:rPr>
              <a:t>How can we find the credible interval, when </a:t>
            </a:r>
            <a:r>
              <a:rPr lang="en-US" sz="3200" b="1" u="sng" dirty="0">
                <a:latin typeface="Avenir Next" panose="020B0503020202020204" pitchFamily="34" charset="0"/>
              </a:rPr>
              <a:t>the posterior is not analytically available? : Collect samples.</a:t>
            </a:r>
          </a:p>
        </p:txBody>
      </p:sp>
      <p:sp>
        <p:nvSpPr>
          <p:cNvPr id="6" name="Slide Number Placeholder 5">
            <a:extLst>
              <a:ext uri="{FF2B5EF4-FFF2-40B4-BE49-F238E27FC236}">
                <a16:creationId xmlns:a16="http://schemas.microsoft.com/office/drawing/2014/main" id="{2AF29E85-1315-5146-B7DF-3D85EA90BD20}"/>
              </a:ext>
            </a:extLst>
          </p:cNvPr>
          <p:cNvSpPr>
            <a:spLocks noGrp="1"/>
          </p:cNvSpPr>
          <p:nvPr>
            <p:ph type="sldNum" sz="quarter" idx="16"/>
          </p:nvPr>
        </p:nvSpPr>
        <p:spPr/>
        <p:txBody>
          <a:bodyPr/>
          <a:lstStyle/>
          <a:p>
            <a:fld id="{0EF2EA88-E9D4-0C4F-A5DF-5FE49FAF8E2F}" type="slidenum">
              <a:rPr lang="en-US" smtClean="0"/>
              <a:pPr/>
              <a:t>27</a:t>
            </a:fld>
            <a:endParaRPr lang="en-US" dirty="0"/>
          </a:p>
        </p:txBody>
      </p:sp>
      <p:sp>
        <p:nvSpPr>
          <p:cNvPr id="10" name="Title 3">
            <a:extLst>
              <a:ext uri="{FF2B5EF4-FFF2-40B4-BE49-F238E27FC236}">
                <a16:creationId xmlns:a16="http://schemas.microsoft.com/office/drawing/2014/main" id="{325E2905-702E-0A4A-B9E6-881907485B63}"/>
              </a:ext>
            </a:extLst>
          </p:cNvPr>
          <p:cNvSpPr>
            <a:spLocks noGrp="1"/>
          </p:cNvSpPr>
          <p:nvPr>
            <p:ph type="title"/>
          </p:nvPr>
        </p:nvSpPr>
        <p:spPr>
          <a:xfrm>
            <a:off x="228600" y="228600"/>
            <a:ext cx="10972800" cy="548640"/>
          </a:xfrm>
        </p:spPr>
        <p:txBody>
          <a:bodyPr/>
          <a:lstStyle/>
          <a:p>
            <a:r>
              <a:rPr lang="en-US" dirty="0"/>
              <a:t>Uncertainty — Bayesian Credible Interval</a:t>
            </a:r>
            <a:endParaRPr lang="en-US" sz="3600" b="0" dirty="0">
              <a:latin typeface="Avenir Next Medium" panose="020B0503020202020204" pitchFamily="34" charset="0"/>
            </a:endParaRPr>
          </a:p>
        </p:txBody>
      </p:sp>
    </p:spTree>
    <p:extLst>
      <p:ext uri="{BB962C8B-B14F-4D97-AF65-F5344CB8AC3E}">
        <p14:creationId xmlns:p14="http://schemas.microsoft.com/office/powerpoint/2010/main" val="32330349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C01BDB5-FF7B-1344-9127-50D568699229}"/>
              </a:ext>
            </a:extLst>
          </p:cNvPr>
          <p:cNvSpPr txBox="1"/>
          <p:nvPr/>
        </p:nvSpPr>
        <p:spPr>
          <a:xfrm>
            <a:off x="241763" y="916066"/>
            <a:ext cx="11708473" cy="523220"/>
          </a:xfrm>
          <a:prstGeom prst="rect">
            <a:avLst/>
          </a:prstGeom>
          <a:noFill/>
        </p:spPr>
        <p:txBody>
          <a:bodyPr wrap="square" rtlCol="0">
            <a:spAutoFit/>
          </a:bodyPr>
          <a:lstStyle/>
          <a:p>
            <a:r>
              <a:rPr lang="en-US" sz="2800" b="1" dirty="0">
                <a:latin typeface="Avenir Next" panose="020B0503020202020204" pitchFamily="34" charset="0"/>
              </a:rPr>
              <a:t>Posterior from the GPP algorithm :</a:t>
            </a:r>
          </a:p>
        </p:txBody>
      </p:sp>
      <p:pic>
        <p:nvPicPr>
          <p:cNvPr id="9" name="Picture 8">
            <a:extLst>
              <a:ext uri="{FF2B5EF4-FFF2-40B4-BE49-F238E27FC236}">
                <a16:creationId xmlns:a16="http://schemas.microsoft.com/office/drawing/2014/main" id="{21C70CA4-8BA5-614A-98BB-1C39A2580BE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33224" y="2794000"/>
            <a:ext cx="8140700" cy="4064000"/>
          </a:xfrm>
          <a:prstGeom prst="rect">
            <a:avLst/>
          </a:prstGeom>
        </p:spPr>
      </p:pic>
      <p:sp>
        <p:nvSpPr>
          <p:cNvPr id="5" name="Slide Number Placeholder 4">
            <a:extLst>
              <a:ext uri="{FF2B5EF4-FFF2-40B4-BE49-F238E27FC236}">
                <a16:creationId xmlns:a16="http://schemas.microsoft.com/office/drawing/2014/main" id="{7EEC5D75-82DE-2A4D-8B54-88C5BC6AA005}"/>
              </a:ext>
            </a:extLst>
          </p:cNvPr>
          <p:cNvSpPr>
            <a:spLocks noGrp="1"/>
          </p:cNvSpPr>
          <p:nvPr>
            <p:ph type="sldNum" sz="quarter" idx="16"/>
          </p:nvPr>
        </p:nvSpPr>
        <p:spPr/>
        <p:txBody>
          <a:bodyPr/>
          <a:lstStyle/>
          <a:p>
            <a:fld id="{0EF2EA88-E9D4-0C4F-A5DF-5FE49FAF8E2F}" type="slidenum">
              <a:rPr lang="en-US" smtClean="0"/>
              <a:pPr/>
              <a:t>28</a:t>
            </a:fld>
            <a:endParaRPr lang="en-US" dirty="0"/>
          </a:p>
        </p:txBody>
      </p:sp>
      <p:pic>
        <p:nvPicPr>
          <p:cNvPr id="11" name="Picture 10">
            <a:extLst>
              <a:ext uri="{FF2B5EF4-FFF2-40B4-BE49-F238E27FC236}">
                <a16:creationId xmlns:a16="http://schemas.microsoft.com/office/drawing/2014/main" id="{E9CDDA3E-980F-734E-94AA-0F2628464D6A}"/>
              </a:ext>
            </a:extLst>
          </p:cNvPr>
          <p:cNvPicPr>
            <a:picLocks noChangeAspect="1"/>
          </p:cNvPicPr>
          <p:nvPr/>
        </p:nvPicPr>
        <p:blipFill>
          <a:blip r:embed="rId4"/>
          <a:stretch>
            <a:fillRect/>
          </a:stretch>
        </p:blipFill>
        <p:spPr>
          <a:xfrm>
            <a:off x="519247" y="1530001"/>
            <a:ext cx="11153503" cy="761187"/>
          </a:xfrm>
          <a:prstGeom prst="rect">
            <a:avLst/>
          </a:prstGeom>
        </p:spPr>
      </p:pic>
      <p:sp>
        <p:nvSpPr>
          <p:cNvPr id="10" name="Title 3">
            <a:extLst>
              <a:ext uri="{FF2B5EF4-FFF2-40B4-BE49-F238E27FC236}">
                <a16:creationId xmlns:a16="http://schemas.microsoft.com/office/drawing/2014/main" id="{2D10B5B4-5086-3340-8375-0F602654D019}"/>
              </a:ext>
            </a:extLst>
          </p:cNvPr>
          <p:cNvSpPr>
            <a:spLocks noGrp="1"/>
          </p:cNvSpPr>
          <p:nvPr>
            <p:ph type="title"/>
          </p:nvPr>
        </p:nvSpPr>
        <p:spPr>
          <a:xfrm>
            <a:off x="228600" y="228600"/>
            <a:ext cx="10972800" cy="548640"/>
          </a:xfrm>
        </p:spPr>
        <p:txBody>
          <a:bodyPr/>
          <a:lstStyle/>
          <a:p>
            <a:r>
              <a:rPr lang="en-US" dirty="0"/>
              <a:t>Uncertainty — Bayesian Credible Interval</a:t>
            </a:r>
            <a:endParaRPr lang="en-US" sz="3600" b="0" dirty="0">
              <a:latin typeface="Avenir Next Medium" panose="020B0503020202020204" pitchFamily="34" charset="0"/>
            </a:endParaRPr>
          </a:p>
        </p:txBody>
      </p:sp>
      <p:sp>
        <p:nvSpPr>
          <p:cNvPr id="7" name="TextBox 6">
            <a:extLst>
              <a:ext uri="{FF2B5EF4-FFF2-40B4-BE49-F238E27FC236}">
                <a16:creationId xmlns:a16="http://schemas.microsoft.com/office/drawing/2014/main" id="{41A43A0D-B1C8-FF4C-8C72-4B3A5B8DE1A3}"/>
              </a:ext>
            </a:extLst>
          </p:cNvPr>
          <p:cNvSpPr txBox="1"/>
          <p:nvPr/>
        </p:nvSpPr>
        <p:spPr>
          <a:xfrm>
            <a:off x="241763" y="2381903"/>
            <a:ext cx="11708473" cy="461665"/>
          </a:xfrm>
          <a:prstGeom prst="rect">
            <a:avLst/>
          </a:prstGeom>
          <a:noFill/>
        </p:spPr>
        <p:txBody>
          <a:bodyPr wrap="square" rtlCol="0">
            <a:spAutoFit/>
          </a:bodyPr>
          <a:lstStyle/>
          <a:p>
            <a:r>
              <a:rPr lang="en-US" sz="2400" b="1" i="1" dirty="0">
                <a:latin typeface="Avenir Next" panose="020B0503020202020204" pitchFamily="34" charset="0"/>
              </a:rPr>
              <a:t>Markov Chain Monte Carlo (MCMC) </a:t>
            </a:r>
            <a:r>
              <a:rPr lang="en-US" sz="2400" dirty="0">
                <a:latin typeface="Avenir Next" panose="020B0503020202020204" pitchFamily="34" charset="0"/>
              </a:rPr>
              <a:t>to sample from the intractable posterior</a:t>
            </a:r>
          </a:p>
        </p:txBody>
      </p:sp>
    </p:spTree>
    <p:extLst>
      <p:ext uri="{BB962C8B-B14F-4D97-AF65-F5344CB8AC3E}">
        <p14:creationId xmlns:p14="http://schemas.microsoft.com/office/powerpoint/2010/main" val="21747822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B8334B-57E5-F344-B47D-10726D054983}"/>
              </a:ext>
            </a:extLst>
          </p:cNvPr>
          <p:cNvSpPr>
            <a:spLocks noGrp="1"/>
          </p:cNvSpPr>
          <p:nvPr>
            <p:ph type="title"/>
          </p:nvPr>
        </p:nvSpPr>
        <p:spPr>
          <a:xfrm>
            <a:off x="228600" y="228600"/>
            <a:ext cx="10972800" cy="548640"/>
          </a:xfrm>
        </p:spPr>
        <p:txBody>
          <a:bodyPr/>
          <a:lstStyle/>
          <a:p>
            <a:r>
              <a:rPr lang="en-US" dirty="0"/>
              <a:t>Laplace Approximation</a:t>
            </a:r>
            <a:endParaRPr lang="en-US" sz="3600" b="0" dirty="0">
              <a:latin typeface="Avenir Next Medium" panose="020B0503020202020204" pitchFamily="34" charset="0"/>
            </a:endParaRPr>
          </a:p>
        </p:txBody>
      </p:sp>
      <p:pic>
        <p:nvPicPr>
          <p:cNvPr id="3" name="Picture 2">
            <a:extLst>
              <a:ext uri="{FF2B5EF4-FFF2-40B4-BE49-F238E27FC236}">
                <a16:creationId xmlns:a16="http://schemas.microsoft.com/office/drawing/2014/main" id="{C2541F60-3327-B445-902A-AFB31BCA0F1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33600" y="2794000"/>
            <a:ext cx="7924800" cy="4064000"/>
          </a:xfrm>
          <a:prstGeom prst="rect">
            <a:avLst/>
          </a:prstGeom>
        </p:spPr>
      </p:pic>
      <p:sp>
        <p:nvSpPr>
          <p:cNvPr id="14" name="TextBox 13">
            <a:extLst>
              <a:ext uri="{FF2B5EF4-FFF2-40B4-BE49-F238E27FC236}">
                <a16:creationId xmlns:a16="http://schemas.microsoft.com/office/drawing/2014/main" id="{2D3882F6-B2AC-4642-B24D-83B91977953E}"/>
              </a:ext>
            </a:extLst>
          </p:cNvPr>
          <p:cNvSpPr txBox="1"/>
          <p:nvPr/>
        </p:nvSpPr>
        <p:spPr>
          <a:xfrm>
            <a:off x="241763" y="1104458"/>
            <a:ext cx="11708473" cy="461665"/>
          </a:xfrm>
          <a:prstGeom prst="rect">
            <a:avLst/>
          </a:prstGeom>
          <a:noFill/>
        </p:spPr>
        <p:txBody>
          <a:bodyPr wrap="square" rtlCol="0">
            <a:spAutoFit/>
          </a:bodyPr>
          <a:lstStyle/>
          <a:p>
            <a:r>
              <a:rPr lang="en-US" sz="2400" dirty="0">
                <a:latin typeface="Avenir Next" panose="020B0503020202020204" pitchFamily="34" charset="0"/>
              </a:rPr>
              <a:t>Instead of sampling the posterior, </a:t>
            </a:r>
            <a:r>
              <a:rPr lang="en-US" sz="2400" b="1" u="sng" dirty="0">
                <a:latin typeface="Avenir Next" panose="020B0503020202020204" pitchFamily="34" charset="0"/>
              </a:rPr>
              <a:t>we approximate the posterior</a:t>
            </a:r>
          </a:p>
        </p:txBody>
      </p:sp>
      <p:sp>
        <p:nvSpPr>
          <p:cNvPr id="12" name="Slide Number Placeholder 11">
            <a:extLst>
              <a:ext uri="{FF2B5EF4-FFF2-40B4-BE49-F238E27FC236}">
                <a16:creationId xmlns:a16="http://schemas.microsoft.com/office/drawing/2014/main" id="{19651604-8159-844A-9506-9D82F7DAFA30}"/>
              </a:ext>
            </a:extLst>
          </p:cNvPr>
          <p:cNvSpPr>
            <a:spLocks noGrp="1"/>
          </p:cNvSpPr>
          <p:nvPr>
            <p:ph type="sldNum" sz="quarter" idx="16"/>
          </p:nvPr>
        </p:nvSpPr>
        <p:spPr/>
        <p:txBody>
          <a:bodyPr/>
          <a:lstStyle/>
          <a:p>
            <a:fld id="{0EF2EA88-E9D4-0C4F-A5DF-5FE49FAF8E2F}" type="slidenum">
              <a:rPr lang="en-US" smtClean="0"/>
              <a:pPr/>
              <a:t>29</a:t>
            </a:fld>
            <a:endParaRPr lang="en-US" dirty="0"/>
          </a:p>
        </p:txBody>
      </p:sp>
      <p:pic>
        <p:nvPicPr>
          <p:cNvPr id="15" name="Picture 14">
            <a:extLst>
              <a:ext uri="{FF2B5EF4-FFF2-40B4-BE49-F238E27FC236}">
                <a16:creationId xmlns:a16="http://schemas.microsoft.com/office/drawing/2014/main" id="{94384712-3EE5-B540-8426-BB4BC6C08464}"/>
              </a:ext>
            </a:extLst>
          </p:cNvPr>
          <p:cNvPicPr>
            <a:picLocks noChangeAspect="1"/>
          </p:cNvPicPr>
          <p:nvPr/>
        </p:nvPicPr>
        <p:blipFill>
          <a:blip r:embed="rId4"/>
          <a:stretch>
            <a:fillRect/>
          </a:stretch>
        </p:blipFill>
        <p:spPr>
          <a:xfrm>
            <a:off x="2435038" y="1694307"/>
            <a:ext cx="7321924" cy="931748"/>
          </a:xfrm>
          <a:prstGeom prst="rect">
            <a:avLst/>
          </a:prstGeom>
        </p:spPr>
      </p:pic>
    </p:spTree>
    <p:extLst>
      <p:ext uri="{BB962C8B-B14F-4D97-AF65-F5344CB8AC3E}">
        <p14:creationId xmlns:p14="http://schemas.microsoft.com/office/powerpoint/2010/main" val="2217111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5A39A06-B5D4-F94A-A93E-771F1C9ADB88}"/>
              </a:ext>
            </a:extLst>
          </p:cNvPr>
          <p:cNvPicPr>
            <a:picLocks noChangeAspect="1"/>
          </p:cNvPicPr>
          <p:nvPr/>
        </p:nvPicPr>
        <p:blipFill>
          <a:blip r:embed="rId4"/>
          <a:stretch>
            <a:fillRect/>
          </a:stretch>
        </p:blipFill>
        <p:spPr>
          <a:xfrm>
            <a:off x="2707287" y="3482706"/>
            <a:ext cx="2594475" cy="2511771"/>
          </a:xfrm>
          <a:prstGeom prst="rect">
            <a:avLst/>
          </a:prstGeom>
        </p:spPr>
      </p:pic>
      <p:sp>
        <p:nvSpPr>
          <p:cNvPr id="7" name="Slide Number Placeholder 6">
            <a:extLst>
              <a:ext uri="{FF2B5EF4-FFF2-40B4-BE49-F238E27FC236}">
                <a16:creationId xmlns:a16="http://schemas.microsoft.com/office/drawing/2014/main" id="{AD5CEC13-18FB-FD44-9A15-423AAE676569}"/>
              </a:ext>
            </a:extLst>
          </p:cNvPr>
          <p:cNvSpPr>
            <a:spLocks noGrp="1"/>
          </p:cNvSpPr>
          <p:nvPr>
            <p:ph type="sldNum" sz="quarter" idx="16"/>
          </p:nvPr>
        </p:nvSpPr>
        <p:spPr/>
        <p:txBody>
          <a:bodyPr/>
          <a:lstStyle/>
          <a:p>
            <a:fld id="{0EF2EA88-E9D4-0C4F-A5DF-5FE49FAF8E2F}" type="slidenum">
              <a:rPr lang="en-US" smtClean="0"/>
              <a:pPr/>
              <a:t>3</a:t>
            </a:fld>
            <a:endParaRPr lang="en-US" dirty="0"/>
          </a:p>
        </p:txBody>
      </p:sp>
      <p:sp>
        <p:nvSpPr>
          <p:cNvPr id="18" name="Title 3">
            <a:extLst>
              <a:ext uri="{FF2B5EF4-FFF2-40B4-BE49-F238E27FC236}">
                <a16:creationId xmlns:a16="http://schemas.microsoft.com/office/drawing/2014/main" id="{26D6E77D-02B2-6D48-B137-D5482A7A669E}"/>
              </a:ext>
            </a:extLst>
          </p:cNvPr>
          <p:cNvSpPr txBox="1">
            <a:spLocks/>
          </p:cNvSpPr>
          <p:nvPr/>
        </p:nvSpPr>
        <p:spPr>
          <a:xfrm>
            <a:off x="228600" y="228600"/>
            <a:ext cx="10972800" cy="548640"/>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3600" b="0" i="0" kern="1200" cap="none" baseline="0">
                <a:solidFill>
                  <a:srgbClr val="313C5A"/>
                </a:solidFill>
                <a:latin typeface="Avenir Next Medium" panose="020B0503020202020204" pitchFamily="34" charset="0"/>
                <a:ea typeface="+mj-ea"/>
                <a:cs typeface="+mj-cs"/>
              </a:defRPr>
            </a:lvl1pPr>
          </a:lstStyle>
          <a:p>
            <a:r>
              <a:rPr lang="en-US" dirty="0"/>
              <a:t>Single Detector Imaging - Introduction</a:t>
            </a:r>
          </a:p>
        </p:txBody>
      </p:sp>
      <p:pic>
        <p:nvPicPr>
          <p:cNvPr id="9" name="Picture 8">
            <a:extLst>
              <a:ext uri="{FF2B5EF4-FFF2-40B4-BE49-F238E27FC236}">
                <a16:creationId xmlns:a16="http://schemas.microsoft.com/office/drawing/2014/main" id="{345D042F-592F-B84C-9FC5-8A1ECC273AFA}"/>
              </a:ext>
            </a:extLst>
          </p:cNvPr>
          <p:cNvPicPr>
            <a:picLocks noChangeAspect="1"/>
          </p:cNvPicPr>
          <p:nvPr/>
        </p:nvPicPr>
        <p:blipFill>
          <a:blip r:embed="rId5"/>
          <a:stretch>
            <a:fillRect/>
          </a:stretch>
        </p:blipFill>
        <p:spPr>
          <a:xfrm>
            <a:off x="69442" y="1913698"/>
            <a:ext cx="2656218" cy="2570730"/>
          </a:xfrm>
          <a:prstGeom prst="rect">
            <a:avLst/>
          </a:prstGeom>
        </p:spPr>
      </p:pic>
      <p:sp>
        <p:nvSpPr>
          <p:cNvPr id="10" name="Rectangle 9">
            <a:extLst>
              <a:ext uri="{FF2B5EF4-FFF2-40B4-BE49-F238E27FC236}">
                <a16:creationId xmlns:a16="http://schemas.microsoft.com/office/drawing/2014/main" id="{2E3F06B3-87C9-4D4E-884E-5EC27EB574DD}"/>
              </a:ext>
            </a:extLst>
          </p:cNvPr>
          <p:cNvSpPr/>
          <p:nvPr/>
        </p:nvSpPr>
        <p:spPr>
          <a:xfrm>
            <a:off x="-271591" y="4397652"/>
            <a:ext cx="3689622" cy="546652"/>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rgbClr val="002060"/>
                </a:solidFill>
                <a:latin typeface="Avenir Next" panose="020B0503020202020204" pitchFamily="34" charset="0"/>
                <a:ea typeface="Tahoma" panose="020B0604030504040204" pitchFamily="34" charset="0"/>
                <a:cs typeface="Tahoma" panose="020B0604030504040204" pitchFamily="34" charset="0"/>
              </a:rPr>
              <a:t>Compton imaging</a:t>
            </a:r>
          </a:p>
        </p:txBody>
      </p:sp>
      <p:sp>
        <p:nvSpPr>
          <p:cNvPr id="12" name="Rectangle 11">
            <a:extLst>
              <a:ext uri="{FF2B5EF4-FFF2-40B4-BE49-F238E27FC236}">
                <a16:creationId xmlns:a16="http://schemas.microsoft.com/office/drawing/2014/main" id="{AB0524BD-C137-8E41-81DE-ABD92B627465}"/>
              </a:ext>
            </a:extLst>
          </p:cNvPr>
          <p:cNvSpPr/>
          <p:nvPr/>
        </p:nvSpPr>
        <p:spPr>
          <a:xfrm>
            <a:off x="228600" y="997716"/>
            <a:ext cx="3542848" cy="915981"/>
          </a:xfrm>
          <a:prstGeom prst="rect">
            <a:avLst/>
          </a:prstGeom>
          <a:noFill/>
          <a:ln w="38100">
            <a:solidFill>
              <a:srgbClr val="4D72A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rgbClr val="002060"/>
                </a:solidFill>
                <a:latin typeface="Avenir Next" panose="020B0503020202020204" pitchFamily="34" charset="0"/>
                <a:ea typeface="Tahoma" panose="020B0604030504040204" pitchFamily="34" charset="0"/>
                <a:cs typeface="Tahoma" panose="020B0604030504040204" pitchFamily="34" charset="0"/>
              </a:rPr>
              <a:t>Radiation Imagers</a:t>
            </a:r>
          </a:p>
        </p:txBody>
      </p:sp>
      <p:pic>
        <p:nvPicPr>
          <p:cNvPr id="17" name="Picture 16">
            <a:extLst>
              <a:ext uri="{FF2B5EF4-FFF2-40B4-BE49-F238E27FC236}">
                <a16:creationId xmlns:a16="http://schemas.microsoft.com/office/drawing/2014/main" id="{AB22AA71-4894-3A4C-9E6D-A9DF01B90DA3}"/>
              </a:ext>
            </a:extLst>
          </p:cNvPr>
          <p:cNvPicPr>
            <a:picLocks noChangeAspect="1"/>
          </p:cNvPicPr>
          <p:nvPr/>
        </p:nvPicPr>
        <p:blipFill rotWithShape="1">
          <a:blip r:embed="rId6">
            <a:extLst>
              <a:ext uri="{28A0092B-C50C-407E-A947-70E740481C1C}">
                <a14:useLocalDpi xmlns:a14="http://schemas.microsoft.com/office/drawing/2010/main"/>
              </a:ext>
            </a:extLst>
          </a:blip>
          <a:srcRect r="6596" b="4578"/>
          <a:stretch/>
        </p:blipFill>
        <p:spPr>
          <a:xfrm>
            <a:off x="6096000" y="1082885"/>
            <a:ext cx="5743074" cy="4629865"/>
          </a:xfrm>
          <a:prstGeom prst="rect">
            <a:avLst/>
          </a:prstGeom>
        </p:spPr>
      </p:pic>
      <p:sp>
        <p:nvSpPr>
          <p:cNvPr id="14" name="Rectangle 13">
            <a:extLst>
              <a:ext uri="{FF2B5EF4-FFF2-40B4-BE49-F238E27FC236}">
                <a16:creationId xmlns:a16="http://schemas.microsoft.com/office/drawing/2014/main" id="{C55FA0DD-BDF9-DE4B-8A9F-06F3AA836478}"/>
              </a:ext>
            </a:extLst>
          </p:cNvPr>
          <p:cNvSpPr/>
          <p:nvPr/>
        </p:nvSpPr>
        <p:spPr>
          <a:xfrm>
            <a:off x="1573220" y="5859250"/>
            <a:ext cx="4668413" cy="546652"/>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rgbClr val="002060"/>
                </a:solidFill>
                <a:latin typeface="Avenir Next" panose="020B0503020202020204" pitchFamily="34" charset="0"/>
                <a:ea typeface="Tahoma" panose="020B0604030504040204" pitchFamily="34" charset="0"/>
                <a:cs typeface="Tahoma" panose="020B0604030504040204" pitchFamily="34" charset="0"/>
              </a:rPr>
              <a:t>Coded aperture imaging</a:t>
            </a:r>
          </a:p>
        </p:txBody>
      </p:sp>
      <p:sp>
        <p:nvSpPr>
          <p:cNvPr id="15" name="Rectangle 14">
            <a:extLst>
              <a:ext uri="{FF2B5EF4-FFF2-40B4-BE49-F238E27FC236}">
                <a16:creationId xmlns:a16="http://schemas.microsoft.com/office/drawing/2014/main" id="{F823AEEE-9D23-D04C-9E61-B3BB35909196}"/>
              </a:ext>
            </a:extLst>
          </p:cNvPr>
          <p:cNvSpPr/>
          <p:nvPr/>
        </p:nvSpPr>
        <p:spPr>
          <a:xfrm>
            <a:off x="6633330" y="5992259"/>
            <a:ext cx="4668413" cy="546652"/>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rgbClr val="002060"/>
                </a:solidFill>
                <a:latin typeface="Avenir Next" panose="020B0503020202020204" pitchFamily="34" charset="0"/>
                <a:ea typeface="Tahoma" panose="020B0604030504040204" pitchFamily="34" charset="0"/>
                <a:cs typeface="Tahoma" panose="020B0604030504040204" pitchFamily="34" charset="0"/>
              </a:rPr>
              <a:t>Co-60 Imaging using a Compton camera</a:t>
            </a:r>
          </a:p>
        </p:txBody>
      </p:sp>
      <p:sp>
        <p:nvSpPr>
          <p:cNvPr id="3" name="TextBox 2">
            <a:extLst>
              <a:ext uri="{FF2B5EF4-FFF2-40B4-BE49-F238E27FC236}">
                <a16:creationId xmlns:a16="http://schemas.microsoft.com/office/drawing/2014/main" id="{D5C8D697-9012-B84F-A679-2302095795B7}"/>
              </a:ext>
            </a:extLst>
          </p:cNvPr>
          <p:cNvSpPr txBox="1"/>
          <p:nvPr/>
        </p:nvSpPr>
        <p:spPr>
          <a:xfrm>
            <a:off x="5948482" y="1082885"/>
            <a:ext cx="147518" cy="276999"/>
          </a:xfrm>
          <a:prstGeom prst="rect">
            <a:avLst/>
          </a:prstGeom>
          <a:noFill/>
        </p:spPr>
        <p:txBody>
          <a:bodyPr wrap="square" lIns="0" tIns="0" rIns="0" bIns="0" rtlCol="0">
            <a:spAutoFit/>
          </a:bodyPr>
          <a:lstStyle/>
          <a:p>
            <a:r>
              <a:rPr lang="en-US" dirty="0"/>
              <a:t>†</a:t>
            </a:r>
          </a:p>
        </p:txBody>
      </p:sp>
      <p:sp>
        <p:nvSpPr>
          <p:cNvPr id="4" name="TextBox 3">
            <a:extLst>
              <a:ext uri="{FF2B5EF4-FFF2-40B4-BE49-F238E27FC236}">
                <a16:creationId xmlns:a16="http://schemas.microsoft.com/office/drawing/2014/main" id="{CF602BF0-FEC3-3348-ACCE-DDF6B8EA54E1}"/>
              </a:ext>
            </a:extLst>
          </p:cNvPr>
          <p:cNvSpPr txBox="1"/>
          <p:nvPr/>
        </p:nvSpPr>
        <p:spPr>
          <a:xfrm>
            <a:off x="0" y="6399848"/>
            <a:ext cx="5380892" cy="261610"/>
          </a:xfrm>
          <a:prstGeom prst="rect">
            <a:avLst/>
          </a:prstGeom>
          <a:noFill/>
        </p:spPr>
        <p:txBody>
          <a:bodyPr wrap="square" rtlCol="0">
            <a:spAutoFit/>
          </a:bodyPr>
          <a:lstStyle/>
          <a:p>
            <a:r>
              <a:rPr lang="en-US" sz="1100" dirty="0"/>
              <a:t>† https://h3dgamma.com/</a:t>
            </a:r>
          </a:p>
        </p:txBody>
      </p:sp>
    </p:spTree>
    <p:extLst>
      <p:ext uri="{BB962C8B-B14F-4D97-AF65-F5344CB8AC3E}">
        <p14:creationId xmlns:p14="http://schemas.microsoft.com/office/powerpoint/2010/main" val="2732000727"/>
      </p:ext>
    </p:extLst>
  </p:cSld>
  <p:clrMapOvr>
    <a:masterClrMapping/>
  </p:clrMapOvr>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704B5B-C244-D646-A80E-A38DF631176D}"/>
              </a:ext>
            </a:extLst>
          </p:cNvPr>
          <p:cNvPicPr>
            <a:picLocks noChangeAspect="1"/>
          </p:cNvPicPr>
          <p:nvPr/>
        </p:nvPicPr>
        <p:blipFill>
          <a:blip r:embed="rId3"/>
          <a:stretch>
            <a:fillRect/>
          </a:stretch>
        </p:blipFill>
        <p:spPr>
          <a:xfrm>
            <a:off x="2133600" y="2794000"/>
            <a:ext cx="7924800" cy="4064000"/>
          </a:xfrm>
          <a:prstGeom prst="rect">
            <a:avLst/>
          </a:prstGeom>
        </p:spPr>
      </p:pic>
      <p:pic>
        <p:nvPicPr>
          <p:cNvPr id="9" name="Picture 8">
            <a:extLst>
              <a:ext uri="{FF2B5EF4-FFF2-40B4-BE49-F238E27FC236}">
                <a16:creationId xmlns:a16="http://schemas.microsoft.com/office/drawing/2014/main" id="{D3B0751B-B7D7-4541-BE56-140B08C94720}"/>
              </a:ext>
            </a:extLst>
          </p:cNvPr>
          <p:cNvPicPr>
            <a:picLocks noChangeAspect="1"/>
          </p:cNvPicPr>
          <p:nvPr/>
        </p:nvPicPr>
        <p:blipFill>
          <a:blip r:embed="rId4"/>
          <a:stretch>
            <a:fillRect/>
          </a:stretch>
        </p:blipFill>
        <p:spPr>
          <a:xfrm>
            <a:off x="1917699" y="1522517"/>
            <a:ext cx="8356600" cy="965200"/>
          </a:xfrm>
          <a:prstGeom prst="rect">
            <a:avLst/>
          </a:prstGeom>
        </p:spPr>
      </p:pic>
      <p:sp>
        <p:nvSpPr>
          <p:cNvPr id="11" name="TextBox 10">
            <a:extLst>
              <a:ext uri="{FF2B5EF4-FFF2-40B4-BE49-F238E27FC236}">
                <a16:creationId xmlns:a16="http://schemas.microsoft.com/office/drawing/2014/main" id="{50C770AA-4758-E24B-A8B9-E6C258EB859A}"/>
              </a:ext>
            </a:extLst>
          </p:cNvPr>
          <p:cNvSpPr txBox="1"/>
          <p:nvPr/>
        </p:nvSpPr>
        <p:spPr>
          <a:xfrm>
            <a:off x="241763" y="1104458"/>
            <a:ext cx="11708473" cy="461665"/>
          </a:xfrm>
          <a:prstGeom prst="rect">
            <a:avLst/>
          </a:prstGeom>
          <a:noFill/>
        </p:spPr>
        <p:txBody>
          <a:bodyPr wrap="square" rtlCol="0">
            <a:spAutoFit/>
          </a:bodyPr>
          <a:lstStyle/>
          <a:p>
            <a:r>
              <a:rPr lang="en-US" sz="2400" dirty="0">
                <a:latin typeface="Avenir Next" panose="020B0503020202020204" pitchFamily="34" charset="0"/>
              </a:rPr>
              <a:t>Approximate the posterior with a multivariate Gaussian distribution</a:t>
            </a:r>
          </a:p>
        </p:txBody>
      </p:sp>
      <p:sp>
        <p:nvSpPr>
          <p:cNvPr id="14" name="Title 3">
            <a:extLst>
              <a:ext uri="{FF2B5EF4-FFF2-40B4-BE49-F238E27FC236}">
                <a16:creationId xmlns:a16="http://schemas.microsoft.com/office/drawing/2014/main" id="{156CCEAC-ECF7-124F-AC0C-32AAE00669EA}"/>
              </a:ext>
            </a:extLst>
          </p:cNvPr>
          <p:cNvSpPr txBox="1">
            <a:spLocks/>
          </p:cNvSpPr>
          <p:nvPr/>
        </p:nvSpPr>
        <p:spPr>
          <a:xfrm>
            <a:off x="228600" y="228600"/>
            <a:ext cx="10972800" cy="548640"/>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3600" b="0" i="0" kern="1200" cap="none" baseline="0">
                <a:solidFill>
                  <a:srgbClr val="313C5A"/>
                </a:solidFill>
                <a:latin typeface="Avenir Next Medium" panose="020B0503020202020204" pitchFamily="34" charset="0"/>
                <a:ea typeface="+mj-ea"/>
                <a:cs typeface="+mj-cs"/>
              </a:defRPr>
            </a:lvl1pPr>
          </a:lstStyle>
          <a:p>
            <a:r>
              <a:rPr lang="en-US" dirty="0"/>
              <a:t>Laplace Approximation</a:t>
            </a:r>
          </a:p>
        </p:txBody>
      </p:sp>
      <p:sp>
        <p:nvSpPr>
          <p:cNvPr id="13" name="Slide Number Placeholder 12">
            <a:extLst>
              <a:ext uri="{FF2B5EF4-FFF2-40B4-BE49-F238E27FC236}">
                <a16:creationId xmlns:a16="http://schemas.microsoft.com/office/drawing/2014/main" id="{6F92CD80-7117-4344-95C6-EDE252F76A86}"/>
              </a:ext>
            </a:extLst>
          </p:cNvPr>
          <p:cNvSpPr>
            <a:spLocks noGrp="1"/>
          </p:cNvSpPr>
          <p:nvPr>
            <p:ph type="sldNum" sz="quarter" idx="16"/>
          </p:nvPr>
        </p:nvSpPr>
        <p:spPr/>
        <p:txBody>
          <a:bodyPr/>
          <a:lstStyle/>
          <a:p>
            <a:fld id="{0EF2EA88-E9D4-0C4F-A5DF-5FE49FAF8E2F}" type="slidenum">
              <a:rPr lang="en-US" smtClean="0"/>
              <a:pPr/>
              <a:t>30</a:t>
            </a:fld>
            <a:endParaRPr lang="en-US" dirty="0"/>
          </a:p>
        </p:txBody>
      </p:sp>
    </p:spTree>
    <p:extLst>
      <p:ext uri="{BB962C8B-B14F-4D97-AF65-F5344CB8AC3E}">
        <p14:creationId xmlns:p14="http://schemas.microsoft.com/office/powerpoint/2010/main" val="15150140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658F2F-867D-A34D-A98A-CCB919A1A6C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33600" y="2794000"/>
            <a:ext cx="7924800" cy="4064000"/>
          </a:xfrm>
          <a:prstGeom prst="rect">
            <a:avLst/>
          </a:prstGeom>
        </p:spPr>
      </p:pic>
      <p:pic>
        <p:nvPicPr>
          <p:cNvPr id="3" name="Picture 2">
            <a:extLst>
              <a:ext uri="{FF2B5EF4-FFF2-40B4-BE49-F238E27FC236}">
                <a16:creationId xmlns:a16="http://schemas.microsoft.com/office/drawing/2014/main" id="{FA3F5BFF-59EA-D945-83A3-E146F44E35E0}"/>
              </a:ext>
            </a:extLst>
          </p:cNvPr>
          <p:cNvPicPr>
            <a:picLocks noChangeAspect="1"/>
          </p:cNvPicPr>
          <p:nvPr/>
        </p:nvPicPr>
        <p:blipFill>
          <a:blip r:embed="rId4"/>
          <a:stretch>
            <a:fillRect/>
          </a:stretch>
        </p:blipFill>
        <p:spPr>
          <a:xfrm>
            <a:off x="228600" y="1303020"/>
            <a:ext cx="11684000" cy="965200"/>
          </a:xfrm>
          <a:prstGeom prst="rect">
            <a:avLst/>
          </a:prstGeom>
        </p:spPr>
      </p:pic>
      <p:sp>
        <p:nvSpPr>
          <p:cNvPr id="10" name="Title 3">
            <a:extLst>
              <a:ext uri="{FF2B5EF4-FFF2-40B4-BE49-F238E27FC236}">
                <a16:creationId xmlns:a16="http://schemas.microsoft.com/office/drawing/2014/main" id="{719E8D51-7DCE-654A-8CAC-B90286AFB7F0}"/>
              </a:ext>
            </a:extLst>
          </p:cNvPr>
          <p:cNvSpPr txBox="1">
            <a:spLocks/>
          </p:cNvSpPr>
          <p:nvPr/>
        </p:nvSpPr>
        <p:spPr>
          <a:xfrm>
            <a:off x="228600" y="228600"/>
            <a:ext cx="10972800" cy="548640"/>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3600" b="0" i="0" kern="1200" cap="none" baseline="0">
                <a:solidFill>
                  <a:srgbClr val="313C5A"/>
                </a:solidFill>
                <a:latin typeface="Avenir Next Medium" panose="020B0503020202020204" pitchFamily="34" charset="0"/>
                <a:ea typeface="+mj-ea"/>
                <a:cs typeface="+mj-cs"/>
              </a:defRPr>
            </a:lvl1pPr>
          </a:lstStyle>
          <a:p>
            <a:r>
              <a:rPr lang="en-US" dirty="0"/>
              <a:t>Laplace Approximation</a:t>
            </a:r>
          </a:p>
        </p:txBody>
      </p:sp>
      <p:sp>
        <p:nvSpPr>
          <p:cNvPr id="9" name="Slide Number Placeholder 8">
            <a:extLst>
              <a:ext uri="{FF2B5EF4-FFF2-40B4-BE49-F238E27FC236}">
                <a16:creationId xmlns:a16="http://schemas.microsoft.com/office/drawing/2014/main" id="{AECB6C63-3DC9-8B4A-B1CF-02CF7BE4BD7F}"/>
              </a:ext>
            </a:extLst>
          </p:cNvPr>
          <p:cNvSpPr>
            <a:spLocks noGrp="1"/>
          </p:cNvSpPr>
          <p:nvPr>
            <p:ph type="sldNum" sz="quarter" idx="16"/>
          </p:nvPr>
        </p:nvSpPr>
        <p:spPr/>
        <p:txBody>
          <a:bodyPr/>
          <a:lstStyle/>
          <a:p>
            <a:fld id="{0EF2EA88-E9D4-0C4F-A5DF-5FE49FAF8E2F}" type="slidenum">
              <a:rPr lang="en-US" smtClean="0"/>
              <a:pPr/>
              <a:t>31</a:t>
            </a:fld>
            <a:endParaRPr lang="en-US" dirty="0"/>
          </a:p>
        </p:txBody>
      </p:sp>
    </p:spTree>
    <p:extLst>
      <p:ext uri="{BB962C8B-B14F-4D97-AF65-F5344CB8AC3E}">
        <p14:creationId xmlns:p14="http://schemas.microsoft.com/office/powerpoint/2010/main" val="40866015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719E8D51-7DCE-654A-8CAC-B90286AFB7F0}"/>
              </a:ext>
            </a:extLst>
          </p:cNvPr>
          <p:cNvSpPr txBox="1">
            <a:spLocks/>
          </p:cNvSpPr>
          <p:nvPr/>
        </p:nvSpPr>
        <p:spPr>
          <a:xfrm>
            <a:off x="228600" y="228600"/>
            <a:ext cx="10972800" cy="548640"/>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3600" b="0" i="0" kern="1200" cap="none" baseline="0">
                <a:solidFill>
                  <a:srgbClr val="313C5A"/>
                </a:solidFill>
                <a:latin typeface="Avenir Next Medium" panose="020B0503020202020204" pitchFamily="34" charset="0"/>
                <a:ea typeface="+mj-ea"/>
                <a:cs typeface="+mj-cs"/>
              </a:defRPr>
            </a:lvl1pPr>
          </a:lstStyle>
          <a:p>
            <a:r>
              <a:rPr lang="en-US" dirty="0"/>
              <a:t>Bayesian UQ Can Be Done in Two Ways…</a:t>
            </a:r>
          </a:p>
        </p:txBody>
      </p:sp>
      <p:sp>
        <p:nvSpPr>
          <p:cNvPr id="9" name="Slide Number Placeholder 8">
            <a:extLst>
              <a:ext uri="{FF2B5EF4-FFF2-40B4-BE49-F238E27FC236}">
                <a16:creationId xmlns:a16="http://schemas.microsoft.com/office/drawing/2014/main" id="{AECB6C63-3DC9-8B4A-B1CF-02CF7BE4BD7F}"/>
              </a:ext>
            </a:extLst>
          </p:cNvPr>
          <p:cNvSpPr>
            <a:spLocks noGrp="1"/>
          </p:cNvSpPr>
          <p:nvPr>
            <p:ph type="sldNum" sz="quarter" idx="16"/>
          </p:nvPr>
        </p:nvSpPr>
        <p:spPr/>
        <p:txBody>
          <a:bodyPr/>
          <a:lstStyle/>
          <a:p>
            <a:fld id="{0EF2EA88-E9D4-0C4F-A5DF-5FE49FAF8E2F}" type="slidenum">
              <a:rPr lang="en-US" smtClean="0"/>
              <a:pPr/>
              <a:t>32</a:t>
            </a:fld>
            <a:endParaRPr lang="en-US" dirty="0"/>
          </a:p>
        </p:txBody>
      </p:sp>
      <p:sp>
        <p:nvSpPr>
          <p:cNvPr id="8" name="TextBox 7">
            <a:extLst>
              <a:ext uri="{FF2B5EF4-FFF2-40B4-BE49-F238E27FC236}">
                <a16:creationId xmlns:a16="http://schemas.microsoft.com/office/drawing/2014/main" id="{81E5F31B-105F-4F4C-9427-F46CC46E437F}"/>
              </a:ext>
            </a:extLst>
          </p:cNvPr>
          <p:cNvSpPr txBox="1"/>
          <p:nvPr/>
        </p:nvSpPr>
        <p:spPr>
          <a:xfrm>
            <a:off x="593481" y="1355915"/>
            <a:ext cx="7328388" cy="707886"/>
          </a:xfrm>
          <a:prstGeom prst="rect">
            <a:avLst/>
          </a:prstGeom>
          <a:noFill/>
        </p:spPr>
        <p:txBody>
          <a:bodyPr wrap="square" rtlCol="0">
            <a:spAutoFit/>
          </a:bodyPr>
          <a:lstStyle/>
          <a:p>
            <a:r>
              <a:rPr lang="en-US" sz="4000" b="1" i="1" dirty="0">
                <a:latin typeface="Avenir Next" panose="020B0503020202020204" pitchFamily="34" charset="0"/>
              </a:rPr>
              <a:t>1. Sampling method</a:t>
            </a:r>
          </a:p>
        </p:txBody>
      </p:sp>
      <p:sp>
        <p:nvSpPr>
          <p:cNvPr id="11" name="TextBox 10">
            <a:extLst>
              <a:ext uri="{FF2B5EF4-FFF2-40B4-BE49-F238E27FC236}">
                <a16:creationId xmlns:a16="http://schemas.microsoft.com/office/drawing/2014/main" id="{6B2C95C2-1065-164F-A829-C27FE80ED9F0}"/>
              </a:ext>
            </a:extLst>
          </p:cNvPr>
          <p:cNvSpPr txBox="1"/>
          <p:nvPr/>
        </p:nvSpPr>
        <p:spPr>
          <a:xfrm>
            <a:off x="593481" y="4361618"/>
            <a:ext cx="7592157" cy="707886"/>
          </a:xfrm>
          <a:prstGeom prst="rect">
            <a:avLst/>
          </a:prstGeom>
          <a:noFill/>
        </p:spPr>
        <p:txBody>
          <a:bodyPr wrap="square" rtlCol="0">
            <a:spAutoFit/>
          </a:bodyPr>
          <a:lstStyle/>
          <a:p>
            <a:r>
              <a:rPr lang="en-US" sz="4000" b="1" i="1" dirty="0">
                <a:latin typeface="Avenir Next" panose="020B0503020202020204" pitchFamily="34" charset="0"/>
              </a:rPr>
              <a:t>2. Approximation method</a:t>
            </a:r>
          </a:p>
        </p:txBody>
      </p:sp>
      <p:sp>
        <p:nvSpPr>
          <p:cNvPr id="12" name="TextBox 11">
            <a:extLst>
              <a:ext uri="{FF2B5EF4-FFF2-40B4-BE49-F238E27FC236}">
                <a16:creationId xmlns:a16="http://schemas.microsoft.com/office/drawing/2014/main" id="{8D5C81E8-104F-2948-B9B3-CEA94483A844}"/>
              </a:ext>
            </a:extLst>
          </p:cNvPr>
          <p:cNvSpPr txBox="1"/>
          <p:nvPr/>
        </p:nvSpPr>
        <p:spPr>
          <a:xfrm>
            <a:off x="593480" y="2095030"/>
            <a:ext cx="11598519" cy="954107"/>
          </a:xfrm>
          <a:prstGeom prst="rect">
            <a:avLst/>
          </a:prstGeom>
          <a:noFill/>
        </p:spPr>
        <p:txBody>
          <a:bodyPr wrap="square" rtlCol="0">
            <a:spAutoFit/>
          </a:bodyPr>
          <a:lstStyle/>
          <a:p>
            <a:r>
              <a:rPr lang="en-US" sz="3200" i="1" dirty="0">
                <a:latin typeface="Avenir Next" panose="020B0503020202020204" pitchFamily="34" charset="0"/>
              </a:rPr>
              <a:t>Slow, but more accurate</a:t>
            </a:r>
          </a:p>
          <a:p>
            <a:r>
              <a:rPr lang="en-US" sz="2400" i="1" dirty="0">
                <a:latin typeface="Avenir Next" panose="020B0503020202020204" pitchFamily="34" charset="0"/>
              </a:rPr>
              <a:t>— Preconditioned Crank-Nicolson Markov Chain Monte Carlo (</a:t>
            </a:r>
            <a:r>
              <a:rPr lang="en-US" sz="2400" i="1" dirty="0" err="1">
                <a:latin typeface="Avenir Next" panose="020B0503020202020204" pitchFamily="34" charset="0"/>
              </a:rPr>
              <a:t>pCN</a:t>
            </a:r>
            <a:r>
              <a:rPr lang="en-US" sz="2400" i="1" dirty="0">
                <a:latin typeface="Avenir Next" panose="020B0503020202020204" pitchFamily="34" charset="0"/>
              </a:rPr>
              <a:t> MCMC)</a:t>
            </a:r>
          </a:p>
        </p:txBody>
      </p:sp>
      <p:sp>
        <p:nvSpPr>
          <p:cNvPr id="14" name="TextBox 13">
            <a:extLst>
              <a:ext uri="{FF2B5EF4-FFF2-40B4-BE49-F238E27FC236}">
                <a16:creationId xmlns:a16="http://schemas.microsoft.com/office/drawing/2014/main" id="{3F5C4A68-8E96-5C4A-93D0-BBCEA1A33BCE}"/>
              </a:ext>
            </a:extLst>
          </p:cNvPr>
          <p:cNvSpPr txBox="1"/>
          <p:nvPr/>
        </p:nvSpPr>
        <p:spPr>
          <a:xfrm>
            <a:off x="593481" y="5087337"/>
            <a:ext cx="7716714" cy="954107"/>
          </a:xfrm>
          <a:prstGeom prst="rect">
            <a:avLst/>
          </a:prstGeom>
          <a:noFill/>
        </p:spPr>
        <p:txBody>
          <a:bodyPr wrap="square" rtlCol="0">
            <a:spAutoFit/>
          </a:bodyPr>
          <a:lstStyle/>
          <a:p>
            <a:r>
              <a:rPr lang="en-US" sz="3200" i="1" dirty="0">
                <a:latin typeface="Avenir Next" panose="020B0503020202020204" pitchFamily="34" charset="0"/>
              </a:rPr>
              <a:t>Fast, but less accurate</a:t>
            </a:r>
          </a:p>
          <a:p>
            <a:r>
              <a:rPr lang="en-US" sz="2400" i="1" dirty="0">
                <a:latin typeface="Avenir Next" panose="020B0503020202020204" pitchFamily="34" charset="0"/>
              </a:rPr>
              <a:t>— Laplace approximation</a:t>
            </a:r>
          </a:p>
        </p:txBody>
      </p:sp>
    </p:spTree>
    <p:custDataLst>
      <p:tags r:id="rId1"/>
    </p:custDataLst>
    <p:extLst>
      <p:ext uri="{BB962C8B-B14F-4D97-AF65-F5344CB8AC3E}">
        <p14:creationId xmlns:p14="http://schemas.microsoft.com/office/powerpoint/2010/main" val="3234273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B8334B-57E5-F344-B47D-10726D054983}"/>
              </a:ext>
            </a:extLst>
          </p:cNvPr>
          <p:cNvSpPr>
            <a:spLocks noGrp="1"/>
          </p:cNvSpPr>
          <p:nvPr>
            <p:ph type="title"/>
          </p:nvPr>
        </p:nvSpPr>
        <p:spPr>
          <a:xfrm>
            <a:off x="228600" y="228600"/>
            <a:ext cx="11658600" cy="548640"/>
          </a:xfrm>
        </p:spPr>
        <p:txBody>
          <a:bodyPr/>
          <a:lstStyle/>
          <a:p>
            <a:r>
              <a:rPr lang="en-US" dirty="0" err="1"/>
              <a:t>pCN</a:t>
            </a:r>
            <a:r>
              <a:rPr lang="en-US" dirty="0"/>
              <a:t> MCMC Uncertainty Quantification</a:t>
            </a:r>
            <a:endParaRPr lang="en-US" sz="3600" b="0" dirty="0">
              <a:latin typeface="Avenir Next Medium" panose="020B0503020202020204" pitchFamily="34" charset="0"/>
            </a:endParaRPr>
          </a:p>
        </p:txBody>
      </p:sp>
      <p:sp>
        <p:nvSpPr>
          <p:cNvPr id="7" name="Slide Number Placeholder 6">
            <a:extLst>
              <a:ext uri="{FF2B5EF4-FFF2-40B4-BE49-F238E27FC236}">
                <a16:creationId xmlns:a16="http://schemas.microsoft.com/office/drawing/2014/main" id="{F92BF914-137E-924F-9C9C-7C89DCDFC1A1}"/>
              </a:ext>
            </a:extLst>
          </p:cNvPr>
          <p:cNvSpPr>
            <a:spLocks noGrp="1"/>
          </p:cNvSpPr>
          <p:nvPr>
            <p:ph type="sldNum" sz="quarter" idx="16"/>
          </p:nvPr>
        </p:nvSpPr>
        <p:spPr/>
        <p:txBody>
          <a:bodyPr/>
          <a:lstStyle/>
          <a:p>
            <a:fld id="{0EF2EA88-E9D4-0C4F-A5DF-5FE49FAF8E2F}" type="slidenum">
              <a:rPr lang="en-US" smtClean="0"/>
              <a:pPr/>
              <a:t>33</a:t>
            </a:fld>
            <a:endParaRPr lang="en-US" dirty="0"/>
          </a:p>
        </p:txBody>
      </p:sp>
      <p:sp>
        <p:nvSpPr>
          <p:cNvPr id="3" name="TextBox 2">
            <a:extLst>
              <a:ext uri="{FF2B5EF4-FFF2-40B4-BE49-F238E27FC236}">
                <a16:creationId xmlns:a16="http://schemas.microsoft.com/office/drawing/2014/main" id="{60D85FCD-4F5C-DB14-743B-6B4EAFBFCBFB}"/>
              </a:ext>
            </a:extLst>
          </p:cNvPr>
          <p:cNvSpPr txBox="1"/>
          <p:nvPr/>
        </p:nvSpPr>
        <p:spPr>
          <a:xfrm>
            <a:off x="1809939" y="6014740"/>
            <a:ext cx="2500240" cy="523220"/>
          </a:xfrm>
          <a:prstGeom prst="rect">
            <a:avLst/>
          </a:prstGeom>
          <a:noFill/>
        </p:spPr>
        <p:txBody>
          <a:bodyPr wrap="square" rtlCol="0">
            <a:spAutoFit/>
          </a:bodyPr>
          <a:lstStyle/>
          <a:p>
            <a:r>
              <a:rPr lang="en-US" sz="2800" i="1" dirty="0">
                <a:latin typeface="Avenir Next" panose="020B0503020202020204" pitchFamily="34" charset="0"/>
              </a:rPr>
              <a:t>Ground truth</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858CA50-14DF-1440-0774-E5B6B615EBC5}"/>
                  </a:ext>
                </a:extLst>
              </p:cNvPr>
              <p:cNvSpPr txBox="1"/>
              <p:nvPr/>
            </p:nvSpPr>
            <p:spPr>
              <a:xfrm>
                <a:off x="6442307" y="5799296"/>
                <a:ext cx="5233662" cy="954107"/>
              </a:xfrm>
              <a:prstGeom prst="rect">
                <a:avLst/>
              </a:prstGeom>
              <a:noFill/>
            </p:spPr>
            <p:txBody>
              <a:bodyPr wrap="square" rtlCol="0">
                <a:spAutoFit/>
              </a:bodyPr>
              <a:lstStyle/>
              <a:p>
                <a:pPr algn="ctr"/>
                <a:r>
                  <a:rPr lang="en-US" sz="2800" i="1" dirty="0">
                    <a:latin typeface="Avenir Next" panose="020B0503020202020204" pitchFamily="34" charset="0"/>
                  </a:rPr>
                  <a:t>GPP reconstruction</a:t>
                </a:r>
              </a:p>
              <a:p>
                <a:pPr algn="ctr"/>
                <a:r>
                  <a:rPr lang="en-US" sz="2800" b="0" dirty="0"/>
                  <a:t>   </a:t>
                </a:r>
                <a14:m>
                  <m:oMath xmlns:m="http://schemas.openxmlformats.org/officeDocument/2006/math">
                    <m:r>
                      <a:rPr lang="en-US" sz="2800" b="0" i="1" smtClean="0">
                        <a:latin typeface="Cambria Math" panose="02040503050406030204" pitchFamily="18" charset="0"/>
                      </a:rPr>
                      <m:t>𝜎</m:t>
                    </m:r>
                    <m:r>
                      <a:rPr lang="en-US" sz="2800" b="0" i="1" smtClean="0">
                        <a:latin typeface="Cambria Math" panose="02040503050406030204" pitchFamily="18" charset="0"/>
                      </a:rPr>
                      <m:t>=4.1 </m:t>
                    </m:r>
                    <m:r>
                      <a:rPr lang="en-US" sz="2800" b="0" i="1" smtClean="0">
                        <a:latin typeface="Cambria Math" panose="02040503050406030204" pitchFamily="18" charset="0"/>
                      </a:rPr>
                      <m:t>𝑚</m:t>
                    </m:r>
                  </m:oMath>
                </a14:m>
                <a:r>
                  <a:rPr lang="en-US" sz="2800" i="1" dirty="0">
                    <a:latin typeface="Avenir Next" panose="020B0503020202020204" pitchFamily="34" charset="0"/>
                  </a:rPr>
                  <a:t>, </a:t>
                </a:r>
                <a14:m>
                  <m:oMath xmlns:m="http://schemas.openxmlformats.org/officeDocument/2006/math">
                    <m:r>
                      <a:rPr lang="en-US" sz="2800" b="0" i="1" smtClean="0">
                        <a:latin typeface="Cambria Math" panose="02040503050406030204" pitchFamily="18" charset="0"/>
                      </a:rPr>
                      <m:t>𝜆</m:t>
                    </m:r>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1.4×10</m:t>
                        </m:r>
                      </m:e>
                      <m:sup>
                        <m:r>
                          <a:rPr lang="en-US" sz="2800" b="0" i="1" smtClean="0">
                            <a:latin typeface="Cambria Math" panose="02040503050406030204" pitchFamily="18" charset="0"/>
                          </a:rPr>
                          <m:t>−4</m:t>
                        </m:r>
                      </m:sup>
                    </m:sSup>
                    <m:r>
                      <a:rPr lang="en-US" sz="2800" b="0" i="1" smtClean="0">
                        <a:latin typeface="Cambria Math" panose="02040503050406030204" pitchFamily="18" charset="0"/>
                      </a:rPr>
                      <m:t>𝐵</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𝑞</m:t>
                        </m:r>
                      </m:e>
                      <m:sup>
                        <m:r>
                          <a:rPr lang="en-US" sz="2800" b="0" i="1" smtClean="0">
                            <a:latin typeface="Cambria Math" panose="02040503050406030204" pitchFamily="18" charset="0"/>
                          </a:rPr>
                          <m:t>−1</m:t>
                        </m:r>
                      </m:sup>
                    </m:sSup>
                  </m:oMath>
                </a14:m>
                <a:r>
                  <a:rPr lang="en-US" sz="2800" i="1" dirty="0">
                    <a:latin typeface="Avenir Next" panose="020B0503020202020204" pitchFamily="34" charset="0"/>
                  </a:rPr>
                  <a:t> </a:t>
                </a:r>
              </a:p>
            </p:txBody>
          </p:sp>
        </mc:Choice>
        <mc:Fallback xmlns="">
          <p:sp>
            <p:nvSpPr>
              <p:cNvPr id="6" name="TextBox 5">
                <a:extLst>
                  <a:ext uri="{FF2B5EF4-FFF2-40B4-BE49-F238E27FC236}">
                    <a16:creationId xmlns:a16="http://schemas.microsoft.com/office/drawing/2014/main" id="{6858CA50-14DF-1440-0774-E5B6B615EBC5}"/>
                  </a:ext>
                </a:extLst>
              </p:cNvPr>
              <p:cNvSpPr txBox="1">
                <a:spLocks noRot="1" noChangeAspect="1" noMove="1" noResize="1" noEditPoints="1" noAdjustHandles="1" noChangeArrowheads="1" noChangeShapeType="1" noTextEdit="1"/>
              </p:cNvSpPr>
              <p:nvPr/>
            </p:nvSpPr>
            <p:spPr>
              <a:xfrm>
                <a:off x="6442307" y="5799296"/>
                <a:ext cx="5233662" cy="954107"/>
              </a:xfrm>
              <a:prstGeom prst="rect">
                <a:avLst/>
              </a:prstGeom>
              <a:blipFill>
                <a:blip r:embed="rId3"/>
                <a:stretch>
                  <a:fillRect t="-6579" b="-18421"/>
                </a:stretch>
              </a:blipFill>
            </p:spPr>
            <p:txBody>
              <a:bodyPr/>
              <a:lstStyle/>
              <a:p>
                <a:r>
                  <a:rPr lang="en-US">
                    <a:noFill/>
                  </a:rPr>
                  <a:t> </a:t>
                </a:r>
              </a:p>
            </p:txBody>
          </p:sp>
        </mc:Fallback>
      </mc:AlternateContent>
      <p:pic>
        <p:nvPicPr>
          <p:cNvPr id="11" name="Picture 10" descr="A map of a galaxy&#10;&#10;Description automatically generated with medium confidence">
            <a:extLst>
              <a:ext uri="{FF2B5EF4-FFF2-40B4-BE49-F238E27FC236}">
                <a16:creationId xmlns:a16="http://schemas.microsoft.com/office/drawing/2014/main" id="{2C9D89E0-F9A9-64D3-A81C-C63C58B8C24D}"/>
              </a:ext>
            </a:extLst>
          </p:cNvPr>
          <p:cNvPicPr>
            <a:picLocks noChangeAspect="1"/>
          </p:cNvPicPr>
          <p:nvPr/>
        </p:nvPicPr>
        <p:blipFill>
          <a:blip r:embed="rId4"/>
          <a:stretch>
            <a:fillRect/>
          </a:stretch>
        </p:blipFill>
        <p:spPr>
          <a:xfrm>
            <a:off x="0" y="1339213"/>
            <a:ext cx="5931085" cy="4540081"/>
          </a:xfrm>
          <a:prstGeom prst="rect">
            <a:avLst/>
          </a:prstGeom>
        </p:spPr>
      </p:pic>
      <p:pic>
        <p:nvPicPr>
          <p:cNvPr id="12" name="Picture 8">
            <a:extLst>
              <a:ext uri="{FF2B5EF4-FFF2-40B4-BE49-F238E27FC236}">
                <a16:creationId xmlns:a16="http://schemas.microsoft.com/office/drawing/2014/main" id="{F51A6F82-7A9E-785A-E0C3-3305CF51BF0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96000" y="1339212"/>
            <a:ext cx="5926277" cy="4540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2641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B8334B-57E5-F344-B47D-10726D054983}"/>
              </a:ext>
            </a:extLst>
          </p:cNvPr>
          <p:cNvSpPr>
            <a:spLocks noGrp="1"/>
          </p:cNvSpPr>
          <p:nvPr>
            <p:ph type="title"/>
          </p:nvPr>
        </p:nvSpPr>
        <p:spPr>
          <a:xfrm>
            <a:off x="228600" y="228600"/>
            <a:ext cx="11658600" cy="548640"/>
          </a:xfrm>
        </p:spPr>
        <p:txBody>
          <a:bodyPr/>
          <a:lstStyle/>
          <a:p>
            <a:r>
              <a:rPr lang="en-US" dirty="0" err="1"/>
              <a:t>pCN</a:t>
            </a:r>
            <a:r>
              <a:rPr lang="en-US" dirty="0"/>
              <a:t> MCMC Uncertainty Quantification</a:t>
            </a:r>
            <a:endParaRPr lang="en-US" sz="3600" b="0" dirty="0">
              <a:latin typeface="Avenir Next Medium" panose="020B0503020202020204" pitchFamily="34" charset="0"/>
            </a:endParaRPr>
          </a:p>
        </p:txBody>
      </p:sp>
      <p:sp>
        <p:nvSpPr>
          <p:cNvPr id="7" name="Slide Number Placeholder 6">
            <a:extLst>
              <a:ext uri="{FF2B5EF4-FFF2-40B4-BE49-F238E27FC236}">
                <a16:creationId xmlns:a16="http://schemas.microsoft.com/office/drawing/2014/main" id="{F92BF914-137E-924F-9C9C-7C89DCDFC1A1}"/>
              </a:ext>
            </a:extLst>
          </p:cNvPr>
          <p:cNvSpPr>
            <a:spLocks noGrp="1"/>
          </p:cNvSpPr>
          <p:nvPr>
            <p:ph type="sldNum" sz="quarter" idx="16"/>
          </p:nvPr>
        </p:nvSpPr>
        <p:spPr/>
        <p:txBody>
          <a:bodyPr/>
          <a:lstStyle/>
          <a:p>
            <a:fld id="{0EF2EA88-E9D4-0C4F-A5DF-5FE49FAF8E2F}" type="slidenum">
              <a:rPr lang="en-US" smtClean="0"/>
              <a:pPr/>
              <a:t>34</a:t>
            </a:fld>
            <a:endParaRPr lang="en-US"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858CA50-14DF-1440-0774-E5B6B615EBC5}"/>
                  </a:ext>
                </a:extLst>
              </p:cNvPr>
              <p:cNvSpPr txBox="1"/>
              <p:nvPr/>
            </p:nvSpPr>
            <p:spPr>
              <a:xfrm>
                <a:off x="6442307" y="5799296"/>
                <a:ext cx="5233662" cy="954107"/>
              </a:xfrm>
              <a:prstGeom prst="rect">
                <a:avLst/>
              </a:prstGeom>
              <a:noFill/>
            </p:spPr>
            <p:txBody>
              <a:bodyPr wrap="square" rtlCol="0">
                <a:spAutoFit/>
              </a:bodyPr>
              <a:lstStyle/>
              <a:p>
                <a:pPr algn="ctr"/>
                <a:r>
                  <a:rPr lang="en-US" sz="2800" i="1" dirty="0">
                    <a:latin typeface="Avenir Next" panose="020B0503020202020204" pitchFamily="34" charset="0"/>
                  </a:rPr>
                  <a:t>GPP reconstruction</a:t>
                </a:r>
              </a:p>
              <a:p>
                <a:pPr algn="ctr"/>
                <a:r>
                  <a:rPr lang="en-US" sz="2800" b="0" dirty="0"/>
                  <a:t>   </a:t>
                </a:r>
                <a14:m>
                  <m:oMath xmlns:m="http://schemas.openxmlformats.org/officeDocument/2006/math">
                    <m:r>
                      <a:rPr lang="en-US" sz="2800" b="0" i="1" smtClean="0">
                        <a:latin typeface="Cambria Math" panose="02040503050406030204" pitchFamily="18" charset="0"/>
                      </a:rPr>
                      <m:t>𝜎</m:t>
                    </m:r>
                    <m:r>
                      <a:rPr lang="en-US" sz="2800" b="0" i="1" smtClean="0">
                        <a:latin typeface="Cambria Math" panose="02040503050406030204" pitchFamily="18" charset="0"/>
                      </a:rPr>
                      <m:t>=4.1 </m:t>
                    </m:r>
                    <m:r>
                      <a:rPr lang="en-US" sz="2800" b="0" i="1" smtClean="0">
                        <a:latin typeface="Cambria Math" panose="02040503050406030204" pitchFamily="18" charset="0"/>
                      </a:rPr>
                      <m:t>𝑚</m:t>
                    </m:r>
                  </m:oMath>
                </a14:m>
                <a:r>
                  <a:rPr lang="en-US" sz="2800" i="1" dirty="0">
                    <a:latin typeface="Avenir Next" panose="020B0503020202020204" pitchFamily="34" charset="0"/>
                  </a:rPr>
                  <a:t>, </a:t>
                </a:r>
                <a14:m>
                  <m:oMath xmlns:m="http://schemas.openxmlformats.org/officeDocument/2006/math">
                    <m:r>
                      <a:rPr lang="en-US" sz="2800" b="0" i="1" smtClean="0">
                        <a:latin typeface="Cambria Math" panose="02040503050406030204" pitchFamily="18" charset="0"/>
                      </a:rPr>
                      <m:t>𝜆</m:t>
                    </m:r>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1.4×10</m:t>
                        </m:r>
                      </m:e>
                      <m:sup>
                        <m:r>
                          <a:rPr lang="en-US" sz="2800" b="0" i="1" smtClean="0">
                            <a:latin typeface="Cambria Math" panose="02040503050406030204" pitchFamily="18" charset="0"/>
                          </a:rPr>
                          <m:t>−4</m:t>
                        </m:r>
                      </m:sup>
                    </m:sSup>
                    <m:r>
                      <a:rPr lang="en-US" sz="2800" b="0" i="1" smtClean="0">
                        <a:latin typeface="Cambria Math" panose="02040503050406030204" pitchFamily="18" charset="0"/>
                      </a:rPr>
                      <m:t>𝐵</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𝑞</m:t>
                        </m:r>
                      </m:e>
                      <m:sup>
                        <m:r>
                          <a:rPr lang="en-US" sz="2800" b="0" i="1" smtClean="0">
                            <a:latin typeface="Cambria Math" panose="02040503050406030204" pitchFamily="18" charset="0"/>
                          </a:rPr>
                          <m:t>−1</m:t>
                        </m:r>
                      </m:sup>
                    </m:sSup>
                  </m:oMath>
                </a14:m>
                <a:r>
                  <a:rPr lang="en-US" sz="2800" i="1" dirty="0">
                    <a:latin typeface="Avenir Next" panose="020B0503020202020204" pitchFamily="34" charset="0"/>
                  </a:rPr>
                  <a:t> </a:t>
                </a:r>
              </a:p>
            </p:txBody>
          </p:sp>
        </mc:Choice>
        <mc:Fallback xmlns="">
          <p:sp>
            <p:nvSpPr>
              <p:cNvPr id="6" name="TextBox 5">
                <a:extLst>
                  <a:ext uri="{FF2B5EF4-FFF2-40B4-BE49-F238E27FC236}">
                    <a16:creationId xmlns:a16="http://schemas.microsoft.com/office/drawing/2014/main" id="{6858CA50-14DF-1440-0774-E5B6B615EBC5}"/>
                  </a:ext>
                </a:extLst>
              </p:cNvPr>
              <p:cNvSpPr txBox="1">
                <a:spLocks noRot="1" noChangeAspect="1" noMove="1" noResize="1" noEditPoints="1" noAdjustHandles="1" noChangeArrowheads="1" noChangeShapeType="1" noTextEdit="1"/>
              </p:cNvSpPr>
              <p:nvPr/>
            </p:nvSpPr>
            <p:spPr>
              <a:xfrm>
                <a:off x="6442307" y="5799296"/>
                <a:ext cx="5233662" cy="954107"/>
              </a:xfrm>
              <a:prstGeom prst="rect">
                <a:avLst/>
              </a:prstGeom>
              <a:blipFill>
                <a:blip r:embed="rId3"/>
                <a:stretch>
                  <a:fillRect t="-6579" b="-18421"/>
                </a:stretch>
              </a:blipFill>
            </p:spPr>
            <p:txBody>
              <a:bodyPr/>
              <a:lstStyle/>
              <a:p>
                <a:r>
                  <a:rPr lang="en-US">
                    <a:noFill/>
                  </a:rPr>
                  <a:t> </a:t>
                </a:r>
              </a:p>
            </p:txBody>
          </p:sp>
        </mc:Fallback>
      </mc:AlternateContent>
      <p:pic>
        <p:nvPicPr>
          <p:cNvPr id="5" name="Picture 4" descr="A blue and red lines on a dark background&#10;&#10;Description automatically generated">
            <a:extLst>
              <a:ext uri="{FF2B5EF4-FFF2-40B4-BE49-F238E27FC236}">
                <a16:creationId xmlns:a16="http://schemas.microsoft.com/office/drawing/2014/main" id="{3005C966-1805-CACC-6207-5EAABB4A7E8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9575" y="1339212"/>
            <a:ext cx="4670706" cy="4277797"/>
          </a:xfrm>
          <a:prstGeom prst="rect">
            <a:avLst/>
          </a:prstGeom>
        </p:spPr>
      </p:pic>
      <p:pic>
        <p:nvPicPr>
          <p:cNvPr id="8" name="Picture 8">
            <a:extLst>
              <a:ext uri="{FF2B5EF4-FFF2-40B4-BE49-F238E27FC236}">
                <a16:creationId xmlns:a16="http://schemas.microsoft.com/office/drawing/2014/main" id="{3AFDAEEE-6B7F-90D8-8C9F-E91EA6022D8A}"/>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5241071" y="3032061"/>
            <a:ext cx="178419" cy="8920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a:extLst>
              <a:ext uri="{FF2B5EF4-FFF2-40B4-BE49-F238E27FC236}">
                <a16:creationId xmlns:a16="http://schemas.microsoft.com/office/drawing/2014/main" id="{840F8C8E-9558-25FA-30FA-FEE052A6FBD3}"/>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2064" y="1427355"/>
            <a:ext cx="661639" cy="45188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E6A6A208-AC5D-77C8-D185-2F0F3F34CFEA}"/>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b="-1799"/>
          <a:stretch/>
        </p:blipFill>
        <p:spPr bwMode="auto">
          <a:xfrm>
            <a:off x="-1664" y="5591699"/>
            <a:ext cx="4986259" cy="3545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a:extLst>
              <a:ext uri="{FF2B5EF4-FFF2-40B4-BE49-F238E27FC236}">
                <a16:creationId xmlns:a16="http://schemas.microsoft.com/office/drawing/2014/main" id="{3245EB21-BF8C-1240-E8CD-ED8A9238908D}"/>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096000" y="1339212"/>
            <a:ext cx="5926277" cy="454008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94493F3-D710-9599-9B83-0A9E7B330406}"/>
              </a:ext>
            </a:extLst>
          </p:cNvPr>
          <p:cNvSpPr txBox="1"/>
          <p:nvPr/>
        </p:nvSpPr>
        <p:spPr>
          <a:xfrm>
            <a:off x="-43475" y="5767367"/>
            <a:ext cx="6197531" cy="954107"/>
          </a:xfrm>
          <a:prstGeom prst="rect">
            <a:avLst/>
          </a:prstGeom>
          <a:noFill/>
        </p:spPr>
        <p:txBody>
          <a:bodyPr wrap="square" rtlCol="0">
            <a:spAutoFit/>
          </a:bodyPr>
          <a:lstStyle/>
          <a:p>
            <a:pPr algn="ctr"/>
            <a:r>
              <a:rPr lang="en-US" sz="2800" i="1" dirty="0">
                <a:latin typeface="Avenir Next" panose="020B0503020202020204" pitchFamily="34" charset="0"/>
              </a:rPr>
              <a:t>90% Bayesian credible interval</a:t>
            </a:r>
          </a:p>
          <a:p>
            <a:pPr algn="ctr"/>
            <a:r>
              <a:rPr lang="en-US" sz="2800" i="1" dirty="0">
                <a:latin typeface="Avenir Next" panose="020B0503020202020204" pitchFamily="34" charset="0"/>
              </a:rPr>
              <a:t>(</a:t>
            </a:r>
            <a:r>
              <a:rPr lang="en-US" sz="2800" i="1" dirty="0" err="1">
                <a:latin typeface="Avenir Next" panose="020B0503020202020204" pitchFamily="34" charset="0"/>
              </a:rPr>
              <a:t>pCN</a:t>
            </a:r>
            <a:r>
              <a:rPr lang="en-US" sz="2800" i="1" dirty="0">
                <a:latin typeface="Avenir Next" panose="020B0503020202020204" pitchFamily="34" charset="0"/>
              </a:rPr>
              <a:t> MCMC, 10</a:t>
            </a:r>
            <a:r>
              <a:rPr lang="en-US" sz="2800" i="1" baseline="30000" dirty="0">
                <a:latin typeface="Avenir Next" panose="020B0503020202020204" pitchFamily="34" charset="0"/>
              </a:rPr>
              <a:t>6 </a:t>
            </a:r>
            <a:r>
              <a:rPr lang="en-US" sz="2800" i="1" dirty="0">
                <a:latin typeface="Avenir Next" panose="020B0503020202020204" pitchFamily="34" charset="0"/>
              </a:rPr>
              <a:t>samples, ~45 min)</a:t>
            </a:r>
          </a:p>
        </p:txBody>
      </p:sp>
      <p:cxnSp>
        <p:nvCxnSpPr>
          <p:cNvPr id="2" name="Straight Arrow Connector 1">
            <a:extLst>
              <a:ext uri="{FF2B5EF4-FFF2-40B4-BE49-F238E27FC236}">
                <a16:creationId xmlns:a16="http://schemas.microsoft.com/office/drawing/2014/main" id="{03DC05AA-5F6F-6FEB-911B-5C2A5863D28A}"/>
              </a:ext>
            </a:extLst>
          </p:cNvPr>
          <p:cNvCxnSpPr>
            <a:cxnSpLocks/>
          </p:cNvCxnSpPr>
          <p:nvPr/>
        </p:nvCxnSpPr>
        <p:spPr>
          <a:xfrm flipH="1">
            <a:off x="3341902" y="1785756"/>
            <a:ext cx="2250696" cy="3493254"/>
          </a:xfrm>
          <a:prstGeom prst="straightConnector1">
            <a:avLst/>
          </a:prstGeom>
          <a:ln w="19050">
            <a:solidFill>
              <a:srgbClr val="FF0000"/>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48971C4-3D63-4898-0E37-EB2F1B27BFD3}"/>
              </a:ext>
            </a:extLst>
          </p:cNvPr>
          <p:cNvSpPr txBox="1"/>
          <p:nvPr/>
        </p:nvSpPr>
        <p:spPr>
          <a:xfrm>
            <a:off x="5217513" y="831649"/>
            <a:ext cx="4271521" cy="954107"/>
          </a:xfrm>
          <a:prstGeom prst="rect">
            <a:avLst/>
          </a:prstGeom>
          <a:solidFill>
            <a:schemeClr val="bg1">
              <a:alpha val="85000"/>
            </a:schemeClr>
          </a:solidFill>
        </p:spPr>
        <p:txBody>
          <a:bodyPr wrap="square" rtlCol="0">
            <a:spAutoFit/>
          </a:bodyPr>
          <a:lstStyle/>
          <a:p>
            <a:r>
              <a:rPr lang="en-US" sz="2800" dirty="0">
                <a:solidFill>
                  <a:srgbClr val="FF0000"/>
                </a:solidFill>
                <a:latin typeface="Avenir Next" panose="020B0503020202020204" pitchFamily="34" charset="0"/>
              </a:rPr>
              <a:t>High uncertainties in the “unexplored regions”</a:t>
            </a:r>
          </a:p>
        </p:txBody>
      </p:sp>
      <p:cxnSp>
        <p:nvCxnSpPr>
          <p:cNvPr id="9" name="Straight Arrow Connector 8">
            <a:extLst>
              <a:ext uri="{FF2B5EF4-FFF2-40B4-BE49-F238E27FC236}">
                <a16:creationId xmlns:a16="http://schemas.microsoft.com/office/drawing/2014/main" id="{17F445D0-119C-78DE-0B9F-BF9E84141450}"/>
              </a:ext>
            </a:extLst>
          </p:cNvPr>
          <p:cNvCxnSpPr>
            <a:cxnSpLocks/>
            <a:stCxn id="3" idx="1"/>
          </p:cNvCxnSpPr>
          <p:nvPr/>
        </p:nvCxnSpPr>
        <p:spPr>
          <a:xfrm flipH="1">
            <a:off x="4642340" y="1308703"/>
            <a:ext cx="575173" cy="350073"/>
          </a:xfrm>
          <a:prstGeom prst="straightConnector1">
            <a:avLst/>
          </a:prstGeom>
          <a:ln w="19050">
            <a:solidFill>
              <a:srgbClr val="FF0000"/>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95E8E54-9ECB-E799-6D4D-B90C84937684}"/>
              </a:ext>
            </a:extLst>
          </p:cNvPr>
          <p:cNvCxnSpPr>
            <a:cxnSpLocks/>
          </p:cNvCxnSpPr>
          <p:nvPr/>
        </p:nvCxnSpPr>
        <p:spPr>
          <a:xfrm flipH="1" flipV="1">
            <a:off x="2224726" y="3361437"/>
            <a:ext cx="3752492" cy="834045"/>
          </a:xfrm>
          <a:prstGeom prst="straightConnector1">
            <a:avLst/>
          </a:prstGeom>
          <a:ln w="19050">
            <a:solidFill>
              <a:srgbClr val="FF0000"/>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9D7363F-56B4-DD27-210E-B6208B13498A}"/>
              </a:ext>
            </a:extLst>
          </p:cNvPr>
          <p:cNvSpPr txBox="1"/>
          <p:nvPr/>
        </p:nvSpPr>
        <p:spPr>
          <a:xfrm>
            <a:off x="5977218" y="3677923"/>
            <a:ext cx="5117281" cy="1384995"/>
          </a:xfrm>
          <a:prstGeom prst="rect">
            <a:avLst/>
          </a:prstGeom>
          <a:solidFill>
            <a:schemeClr val="bg1">
              <a:alpha val="85000"/>
            </a:schemeClr>
          </a:solidFill>
        </p:spPr>
        <p:txBody>
          <a:bodyPr wrap="square" rtlCol="0">
            <a:spAutoFit/>
          </a:bodyPr>
          <a:lstStyle/>
          <a:p>
            <a:r>
              <a:rPr lang="en-US" sz="2800" dirty="0">
                <a:solidFill>
                  <a:srgbClr val="FF0000"/>
                </a:solidFill>
                <a:latin typeface="Avenir Next" panose="020B0503020202020204" pitchFamily="34" charset="0"/>
              </a:rPr>
              <a:t>High uncertainties around the source and low uncertainties along the path</a:t>
            </a:r>
          </a:p>
        </p:txBody>
      </p:sp>
    </p:spTree>
    <p:extLst>
      <p:ext uri="{BB962C8B-B14F-4D97-AF65-F5344CB8AC3E}">
        <p14:creationId xmlns:p14="http://schemas.microsoft.com/office/powerpoint/2010/main" val="16483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2"/>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wing of a map&#10;&#10;Description automatically generated">
            <a:extLst>
              <a:ext uri="{FF2B5EF4-FFF2-40B4-BE49-F238E27FC236}">
                <a16:creationId xmlns:a16="http://schemas.microsoft.com/office/drawing/2014/main" id="{015BE58E-5F17-8E7B-4569-0C3212E2EDC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9576" y="1427354"/>
            <a:ext cx="4759170" cy="4189655"/>
          </a:xfrm>
          <a:prstGeom prst="rect">
            <a:avLst/>
          </a:prstGeom>
        </p:spPr>
      </p:pic>
      <p:sp>
        <p:nvSpPr>
          <p:cNvPr id="4" name="Title 3">
            <a:extLst>
              <a:ext uri="{FF2B5EF4-FFF2-40B4-BE49-F238E27FC236}">
                <a16:creationId xmlns:a16="http://schemas.microsoft.com/office/drawing/2014/main" id="{79B8334B-57E5-F344-B47D-10726D054983}"/>
              </a:ext>
            </a:extLst>
          </p:cNvPr>
          <p:cNvSpPr>
            <a:spLocks noGrp="1"/>
          </p:cNvSpPr>
          <p:nvPr>
            <p:ph type="title"/>
          </p:nvPr>
        </p:nvSpPr>
        <p:spPr>
          <a:xfrm>
            <a:off x="228600" y="228600"/>
            <a:ext cx="11658600" cy="548640"/>
          </a:xfrm>
        </p:spPr>
        <p:txBody>
          <a:bodyPr/>
          <a:lstStyle/>
          <a:p>
            <a:r>
              <a:rPr lang="en-US" dirty="0" err="1"/>
              <a:t>pCN</a:t>
            </a:r>
            <a:r>
              <a:rPr lang="en-US" dirty="0"/>
              <a:t> MCMC Uncertainty Quantification</a:t>
            </a:r>
            <a:endParaRPr lang="en-US" sz="3600" b="0" dirty="0">
              <a:latin typeface="Avenir Next Medium" panose="020B0503020202020204" pitchFamily="34" charset="0"/>
            </a:endParaRPr>
          </a:p>
        </p:txBody>
      </p:sp>
      <p:sp>
        <p:nvSpPr>
          <p:cNvPr id="7" name="Slide Number Placeholder 6">
            <a:extLst>
              <a:ext uri="{FF2B5EF4-FFF2-40B4-BE49-F238E27FC236}">
                <a16:creationId xmlns:a16="http://schemas.microsoft.com/office/drawing/2014/main" id="{F92BF914-137E-924F-9C9C-7C89DCDFC1A1}"/>
              </a:ext>
            </a:extLst>
          </p:cNvPr>
          <p:cNvSpPr>
            <a:spLocks noGrp="1"/>
          </p:cNvSpPr>
          <p:nvPr>
            <p:ph type="sldNum" sz="quarter" idx="16"/>
          </p:nvPr>
        </p:nvSpPr>
        <p:spPr/>
        <p:txBody>
          <a:bodyPr/>
          <a:lstStyle/>
          <a:p>
            <a:fld id="{0EF2EA88-E9D4-0C4F-A5DF-5FE49FAF8E2F}" type="slidenum">
              <a:rPr lang="en-US" smtClean="0"/>
              <a:pPr/>
              <a:t>35</a:t>
            </a:fld>
            <a:endParaRPr lang="en-US"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858CA50-14DF-1440-0774-E5B6B615EBC5}"/>
                  </a:ext>
                </a:extLst>
              </p:cNvPr>
              <p:cNvSpPr txBox="1"/>
              <p:nvPr/>
            </p:nvSpPr>
            <p:spPr>
              <a:xfrm>
                <a:off x="6442307" y="5799296"/>
                <a:ext cx="5233662" cy="954107"/>
              </a:xfrm>
              <a:prstGeom prst="rect">
                <a:avLst/>
              </a:prstGeom>
              <a:noFill/>
            </p:spPr>
            <p:txBody>
              <a:bodyPr wrap="square" rtlCol="0">
                <a:spAutoFit/>
              </a:bodyPr>
              <a:lstStyle/>
              <a:p>
                <a:pPr algn="ctr"/>
                <a:r>
                  <a:rPr lang="en-US" sz="2800" i="1" dirty="0">
                    <a:latin typeface="Avenir Next" panose="020B0503020202020204" pitchFamily="34" charset="0"/>
                  </a:rPr>
                  <a:t>GPP reconstruction</a:t>
                </a:r>
              </a:p>
              <a:p>
                <a:pPr algn="ctr"/>
                <a:r>
                  <a:rPr lang="en-US" sz="2800" b="0" dirty="0"/>
                  <a:t>   </a:t>
                </a:r>
                <a14:m>
                  <m:oMath xmlns:m="http://schemas.openxmlformats.org/officeDocument/2006/math">
                    <m:r>
                      <a:rPr lang="en-US" sz="2800" b="0" i="1" smtClean="0">
                        <a:latin typeface="Cambria Math" panose="02040503050406030204" pitchFamily="18" charset="0"/>
                      </a:rPr>
                      <m:t>𝜎</m:t>
                    </m:r>
                    <m:r>
                      <a:rPr lang="en-US" sz="2800" b="0" i="1" smtClean="0">
                        <a:latin typeface="Cambria Math" panose="02040503050406030204" pitchFamily="18" charset="0"/>
                      </a:rPr>
                      <m:t>=4.1 </m:t>
                    </m:r>
                    <m:r>
                      <a:rPr lang="en-US" sz="2800" b="0" i="1" smtClean="0">
                        <a:latin typeface="Cambria Math" panose="02040503050406030204" pitchFamily="18" charset="0"/>
                      </a:rPr>
                      <m:t>𝑚</m:t>
                    </m:r>
                  </m:oMath>
                </a14:m>
                <a:r>
                  <a:rPr lang="en-US" sz="2800" i="1" dirty="0">
                    <a:latin typeface="Avenir Next" panose="020B0503020202020204" pitchFamily="34" charset="0"/>
                  </a:rPr>
                  <a:t>, </a:t>
                </a:r>
                <a14:m>
                  <m:oMath xmlns:m="http://schemas.openxmlformats.org/officeDocument/2006/math">
                    <m:r>
                      <a:rPr lang="en-US" sz="2800" b="0" i="1" smtClean="0">
                        <a:latin typeface="Cambria Math" panose="02040503050406030204" pitchFamily="18" charset="0"/>
                      </a:rPr>
                      <m:t>𝜆</m:t>
                    </m:r>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1.4×10</m:t>
                        </m:r>
                      </m:e>
                      <m:sup>
                        <m:r>
                          <a:rPr lang="en-US" sz="2800" b="0" i="1" smtClean="0">
                            <a:latin typeface="Cambria Math" panose="02040503050406030204" pitchFamily="18" charset="0"/>
                          </a:rPr>
                          <m:t>−4</m:t>
                        </m:r>
                      </m:sup>
                    </m:sSup>
                    <m:r>
                      <a:rPr lang="en-US" sz="2800" b="0" i="1" smtClean="0">
                        <a:latin typeface="Cambria Math" panose="02040503050406030204" pitchFamily="18" charset="0"/>
                      </a:rPr>
                      <m:t>𝐵</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𝑞</m:t>
                        </m:r>
                      </m:e>
                      <m:sup>
                        <m:r>
                          <a:rPr lang="en-US" sz="2800" b="0" i="1" smtClean="0">
                            <a:latin typeface="Cambria Math" panose="02040503050406030204" pitchFamily="18" charset="0"/>
                          </a:rPr>
                          <m:t>−1</m:t>
                        </m:r>
                      </m:sup>
                    </m:sSup>
                  </m:oMath>
                </a14:m>
                <a:r>
                  <a:rPr lang="en-US" sz="2800" i="1" dirty="0">
                    <a:latin typeface="Avenir Next" panose="020B0503020202020204" pitchFamily="34" charset="0"/>
                  </a:rPr>
                  <a:t> </a:t>
                </a:r>
              </a:p>
            </p:txBody>
          </p:sp>
        </mc:Choice>
        <mc:Fallback xmlns="">
          <p:sp>
            <p:nvSpPr>
              <p:cNvPr id="6" name="TextBox 5">
                <a:extLst>
                  <a:ext uri="{FF2B5EF4-FFF2-40B4-BE49-F238E27FC236}">
                    <a16:creationId xmlns:a16="http://schemas.microsoft.com/office/drawing/2014/main" id="{6858CA50-14DF-1440-0774-E5B6B615EBC5}"/>
                  </a:ext>
                </a:extLst>
              </p:cNvPr>
              <p:cNvSpPr txBox="1">
                <a:spLocks noRot="1" noChangeAspect="1" noMove="1" noResize="1" noEditPoints="1" noAdjustHandles="1" noChangeArrowheads="1" noChangeShapeType="1" noTextEdit="1"/>
              </p:cNvSpPr>
              <p:nvPr/>
            </p:nvSpPr>
            <p:spPr>
              <a:xfrm>
                <a:off x="6442307" y="5799296"/>
                <a:ext cx="5233662" cy="954107"/>
              </a:xfrm>
              <a:prstGeom prst="rect">
                <a:avLst/>
              </a:prstGeom>
              <a:blipFill>
                <a:blip r:embed="rId4"/>
                <a:stretch>
                  <a:fillRect t="-6579" b="-18421"/>
                </a:stretch>
              </a:blipFill>
            </p:spPr>
            <p:txBody>
              <a:bodyPr/>
              <a:lstStyle/>
              <a:p>
                <a:r>
                  <a:rPr lang="en-US">
                    <a:noFill/>
                  </a:rPr>
                  <a:t> </a:t>
                </a:r>
              </a:p>
            </p:txBody>
          </p:sp>
        </mc:Fallback>
      </mc:AlternateContent>
      <p:pic>
        <p:nvPicPr>
          <p:cNvPr id="14" name="Picture 8">
            <a:extLst>
              <a:ext uri="{FF2B5EF4-FFF2-40B4-BE49-F238E27FC236}">
                <a16:creationId xmlns:a16="http://schemas.microsoft.com/office/drawing/2014/main" id="{840F8C8E-9558-25FA-30FA-FEE052A6FBD3}"/>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2064" y="1427355"/>
            <a:ext cx="661639" cy="45188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E6A6A208-AC5D-77C8-D185-2F0F3F34CFEA}"/>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b="-1799"/>
          <a:stretch/>
        </p:blipFill>
        <p:spPr bwMode="auto">
          <a:xfrm>
            <a:off x="-1664" y="5591699"/>
            <a:ext cx="4986259" cy="3545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a:extLst>
              <a:ext uri="{FF2B5EF4-FFF2-40B4-BE49-F238E27FC236}">
                <a16:creationId xmlns:a16="http://schemas.microsoft.com/office/drawing/2014/main" id="{3245EB21-BF8C-1240-E8CD-ED8A9238908D}"/>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096000" y="1339212"/>
            <a:ext cx="5926277" cy="4540081"/>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5011BEC7-1FF0-FE9F-FE86-6722C951986F}"/>
              </a:ext>
            </a:extLst>
          </p:cNvPr>
          <p:cNvCxnSpPr>
            <a:cxnSpLocks/>
            <a:stCxn id="10" idx="1"/>
          </p:cNvCxnSpPr>
          <p:nvPr/>
        </p:nvCxnSpPr>
        <p:spPr>
          <a:xfrm flipH="1">
            <a:off x="3374796" y="1242084"/>
            <a:ext cx="990712" cy="1171178"/>
          </a:xfrm>
          <a:prstGeom prst="straightConnector1">
            <a:avLst/>
          </a:prstGeom>
          <a:ln w="19050">
            <a:solidFill>
              <a:srgbClr val="FF0000"/>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34B4DA3-CA0A-3C37-46AA-293B9ED75660}"/>
              </a:ext>
            </a:extLst>
          </p:cNvPr>
          <p:cNvSpPr txBox="1"/>
          <p:nvPr/>
        </p:nvSpPr>
        <p:spPr>
          <a:xfrm>
            <a:off x="4365508" y="765030"/>
            <a:ext cx="5117281" cy="954107"/>
          </a:xfrm>
          <a:prstGeom prst="rect">
            <a:avLst/>
          </a:prstGeom>
          <a:solidFill>
            <a:schemeClr val="bg1">
              <a:alpha val="84000"/>
            </a:schemeClr>
          </a:solidFill>
        </p:spPr>
        <p:txBody>
          <a:bodyPr wrap="square" rtlCol="0">
            <a:spAutoFit/>
          </a:bodyPr>
          <a:lstStyle/>
          <a:p>
            <a:r>
              <a:rPr lang="en-US" sz="2800" dirty="0">
                <a:solidFill>
                  <a:srgbClr val="FF0000"/>
                </a:solidFill>
                <a:latin typeface="Avenir Next" panose="020B0503020202020204" pitchFamily="34" charset="0"/>
              </a:rPr>
              <a:t>Non-zero true source activities inside the red boundary (ROI)</a:t>
            </a:r>
          </a:p>
        </p:txBody>
      </p:sp>
      <p:sp>
        <p:nvSpPr>
          <p:cNvPr id="11" name="TextBox 10">
            <a:extLst>
              <a:ext uri="{FF2B5EF4-FFF2-40B4-BE49-F238E27FC236}">
                <a16:creationId xmlns:a16="http://schemas.microsoft.com/office/drawing/2014/main" id="{E9792FF4-4989-26F3-DFC5-FC8EED8EC002}"/>
              </a:ext>
            </a:extLst>
          </p:cNvPr>
          <p:cNvSpPr txBox="1"/>
          <p:nvPr/>
        </p:nvSpPr>
        <p:spPr>
          <a:xfrm>
            <a:off x="21936" y="5852229"/>
            <a:ext cx="5555070" cy="1461939"/>
          </a:xfrm>
          <a:prstGeom prst="rect">
            <a:avLst/>
          </a:prstGeom>
          <a:noFill/>
        </p:spPr>
        <p:txBody>
          <a:bodyPr wrap="square" rtlCol="0">
            <a:spAutoFit/>
          </a:bodyPr>
          <a:lstStyle/>
          <a:p>
            <a:pPr algn="ctr"/>
            <a:r>
              <a:rPr lang="en-US" sz="2000" i="1" dirty="0">
                <a:latin typeface="Avenir Next" panose="020B0503020202020204" pitchFamily="34" charset="0"/>
              </a:rPr>
              <a:t>Boolean map (</a:t>
            </a:r>
            <a:r>
              <a:rPr lang="en-US" sz="2000" i="1" dirty="0" err="1">
                <a:latin typeface="Avenir Next" panose="020B0503020202020204" pitchFamily="34" charset="0"/>
              </a:rPr>
              <a:t>pCN</a:t>
            </a:r>
            <a:r>
              <a:rPr lang="en-US" sz="2000" i="1" dirty="0">
                <a:latin typeface="Avenir Next" panose="020B0503020202020204" pitchFamily="34" charset="0"/>
              </a:rPr>
              <a:t> MCMC ~45 min)</a:t>
            </a:r>
          </a:p>
          <a:p>
            <a:pPr algn="ctr"/>
            <a:r>
              <a:rPr lang="en-US" sz="1500" dirty="0">
                <a:solidFill>
                  <a:srgbClr val="FBB4AE"/>
                </a:solidFill>
                <a:latin typeface="Avenir Next" panose="020B0503020202020204" pitchFamily="34" charset="0"/>
              </a:rPr>
              <a:t>Red</a:t>
            </a:r>
            <a:r>
              <a:rPr lang="en-US" sz="1500" dirty="0">
                <a:latin typeface="Avenir Next" panose="020B0503020202020204" pitchFamily="34" charset="0"/>
              </a:rPr>
              <a:t> 		: True value above the interval</a:t>
            </a:r>
          </a:p>
          <a:p>
            <a:pPr algn="ctr"/>
            <a:r>
              <a:rPr lang="en-US" sz="1500" dirty="0">
                <a:solidFill>
                  <a:srgbClr val="CCEBC5"/>
                </a:solidFill>
                <a:latin typeface="Avenir Next" panose="020B0503020202020204" pitchFamily="34" charset="0"/>
              </a:rPr>
              <a:t>Green</a:t>
            </a:r>
            <a:r>
              <a:rPr lang="en-US" sz="1500" dirty="0">
                <a:latin typeface="Avenir Next" panose="020B0503020202020204" pitchFamily="34" charset="0"/>
              </a:rPr>
              <a:t> 	: True value within the interval</a:t>
            </a:r>
          </a:p>
          <a:p>
            <a:pPr algn="ctr"/>
            <a:r>
              <a:rPr lang="en-US" sz="1500" dirty="0">
                <a:solidFill>
                  <a:srgbClr val="B3CDE4"/>
                </a:solidFill>
                <a:latin typeface="Avenir Next" panose="020B0503020202020204" pitchFamily="34" charset="0"/>
              </a:rPr>
              <a:t>Blue</a:t>
            </a:r>
            <a:r>
              <a:rPr lang="en-US" sz="1500" dirty="0">
                <a:latin typeface="Avenir Next" panose="020B0503020202020204" pitchFamily="34" charset="0"/>
              </a:rPr>
              <a:t> 		: True value below the interval</a:t>
            </a:r>
          </a:p>
          <a:p>
            <a:endParaRPr lang="en-US" sz="2400" dirty="0">
              <a:latin typeface="Avenir Next" panose="020B0503020202020204" pitchFamily="34" charset="0"/>
            </a:endParaRPr>
          </a:p>
        </p:txBody>
      </p:sp>
    </p:spTree>
    <p:extLst>
      <p:ext uri="{BB962C8B-B14F-4D97-AF65-F5344CB8AC3E}">
        <p14:creationId xmlns:p14="http://schemas.microsoft.com/office/powerpoint/2010/main" val="38861295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blue and green background with lines and numbers&#10;&#10;Description automatically generated with medium confidence">
            <a:extLst>
              <a:ext uri="{FF2B5EF4-FFF2-40B4-BE49-F238E27FC236}">
                <a16:creationId xmlns:a16="http://schemas.microsoft.com/office/drawing/2014/main" id="{3D175E9B-B93B-87DB-7139-4B985529941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9575" y="1339212"/>
            <a:ext cx="4670706" cy="4277797"/>
          </a:xfrm>
          <a:prstGeom prst="rect">
            <a:avLst/>
          </a:prstGeom>
        </p:spPr>
      </p:pic>
      <p:sp>
        <p:nvSpPr>
          <p:cNvPr id="7" name="Title 3">
            <a:extLst>
              <a:ext uri="{FF2B5EF4-FFF2-40B4-BE49-F238E27FC236}">
                <a16:creationId xmlns:a16="http://schemas.microsoft.com/office/drawing/2014/main" id="{70D34811-E5B2-FD49-B647-A8F00D16AE17}"/>
              </a:ext>
            </a:extLst>
          </p:cNvPr>
          <p:cNvSpPr txBox="1">
            <a:spLocks/>
          </p:cNvSpPr>
          <p:nvPr/>
        </p:nvSpPr>
        <p:spPr>
          <a:xfrm>
            <a:off x="228600" y="228600"/>
            <a:ext cx="10972800" cy="548640"/>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3600" b="0" i="0" kern="1200" cap="none" baseline="0">
                <a:solidFill>
                  <a:srgbClr val="313C5A"/>
                </a:solidFill>
                <a:latin typeface="Avenir Next Medium" panose="020B0503020202020204" pitchFamily="34" charset="0"/>
                <a:ea typeface="+mj-ea"/>
                <a:cs typeface="+mj-cs"/>
              </a:defRPr>
            </a:lvl1pPr>
          </a:lstStyle>
          <a:p>
            <a:r>
              <a:rPr lang="en-US" dirty="0"/>
              <a:t>Laplace Approximation Uncertainty Quantification</a:t>
            </a:r>
          </a:p>
        </p:txBody>
      </p:sp>
      <p:sp>
        <p:nvSpPr>
          <p:cNvPr id="11" name="Slide Number Placeholder 10">
            <a:extLst>
              <a:ext uri="{FF2B5EF4-FFF2-40B4-BE49-F238E27FC236}">
                <a16:creationId xmlns:a16="http://schemas.microsoft.com/office/drawing/2014/main" id="{A6DE1EE9-F69A-0444-A5D3-5FDD944ECE5E}"/>
              </a:ext>
            </a:extLst>
          </p:cNvPr>
          <p:cNvSpPr>
            <a:spLocks noGrp="1"/>
          </p:cNvSpPr>
          <p:nvPr>
            <p:ph type="sldNum" sz="quarter" idx="16"/>
          </p:nvPr>
        </p:nvSpPr>
        <p:spPr/>
        <p:txBody>
          <a:bodyPr/>
          <a:lstStyle/>
          <a:p>
            <a:fld id="{0EF2EA88-E9D4-0C4F-A5DF-5FE49FAF8E2F}" type="slidenum">
              <a:rPr lang="en-US" smtClean="0"/>
              <a:pPr/>
              <a:t>36</a:t>
            </a:fld>
            <a:endParaRPr lang="en-US"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B77F444-57DD-62A5-E165-60D63D8D4F8E}"/>
                  </a:ext>
                </a:extLst>
              </p:cNvPr>
              <p:cNvSpPr txBox="1"/>
              <p:nvPr/>
            </p:nvSpPr>
            <p:spPr>
              <a:xfrm>
                <a:off x="6442307" y="5799296"/>
                <a:ext cx="5233662" cy="954107"/>
              </a:xfrm>
              <a:prstGeom prst="rect">
                <a:avLst/>
              </a:prstGeom>
              <a:noFill/>
            </p:spPr>
            <p:txBody>
              <a:bodyPr wrap="square" rtlCol="0">
                <a:spAutoFit/>
              </a:bodyPr>
              <a:lstStyle/>
              <a:p>
                <a:pPr algn="ctr"/>
                <a:r>
                  <a:rPr lang="en-US" sz="2800" i="1" dirty="0">
                    <a:latin typeface="Avenir Next" panose="020B0503020202020204" pitchFamily="34" charset="0"/>
                  </a:rPr>
                  <a:t>GPP reconstruction</a:t>
                </a:r>
              </a:p>
              <a:p>
                <a:pPr algn="ctr"/>
                <a:r>
                  <a:rPr lang="en-US" sz="2800" b="0" dirty="0"/>
                  <a:t>   </a:t>
                </a:r>
                <a14:m>
                  <m:oMath xmlns:m="http://schemas.openxmlformats.org/officeDocument/2006/math">
                    <m:r>
                      <a:rPr lang="en-US" sz="2800" b="0" i="1" smtClean="0">
                        <a:latin typeface="Cambria Math" panose="02040503050406030204" pitchFamily="18" charset="0"/>
                      </a:rPr>
                      <m:t>𝜎</m:t>
                    </m:r>
                    <m:r>
                      <a:rPr lang="en-US" sz="2800" b="0" i="1" smtClean="0">
                        <a:latin typeface="Cambria Math" panose="02040503050406030204" pitchFamily="18" charset="0"/>
                      </a:rPr>
                      <m:t>=4.1 </m:t>
                    </m:r>
                    <m:r>
                      <a:rPr lang="en-US" sz="2800" b="0" i="1" smtClean="0">
                        <a:latin typeface="Cambria Math" panose="02040503050406030204" pitchFamily="18" charset="0"/>
                      </a:rPr>
                      <m:t>𝑚</m:t>
                    </m:r>
                  </m:oMath>
                </a14:m>
                <a:r>
                  <a:rPr lang="en-US" sz="2800" i="1" dirty="0">
                    <a:latin typeface="Avenir Next" panose="020B0503020202020204" pitchFamily="34" charset="0"/>
                  </a:rPr>
                  <a:t>, </a:t>
                </a:r>
                <a14:m>
                  <m:oMath xmlns:m="http://schemas.openxmlformats.org/officeDocument/2006/math">
                    <m:r>
                      <a:rPr lang="en-US" sz="2800" b="0" i="1" smtClean="0">
                        <a:latin typeface="Cambria Math" panose="02040503050406030204" pitchFamily="18" charset="0"/>
                      </a:rPr>
                      <m:t>𝜆</m:t>
                    </m:r>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1.4×10</m:t>
                        </m:r>
                      </m:e>
                      <m:sup>
                        <m:r>
                          <a:rPr lang="en-US" sz="2800" b="0" i="1" smtClean="0">
                            <a:latin typeface="Cambria Math" panose="02040503050406030204" pitchFamily="18" charset="0"/>
                          </a:rPr>
                          <m:t>−4</m:t>
                        </m:r>
                      </m:sup>
                    </m:sSup>
                    <m:r>
                      <a:rPr lang="en-US" sz="2800" b="0" i="1" smtClean="0">
                        <a:latin typeface="Cambria Math" panose="02040503050406030204" pitchFamily="18" charset="0"/>
                      </a:rPr>
                      <m:t>𝐵</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𝑞</m:t>
                        </m:r>
                      </m:e>
                      <m:sup>
                        <m:r>
                          <a:rPr lang="en-US" sz="2800" b="0" i="1" smtClean="0">
                            <a:latin typeface="Cambria Math" panose="02040503050406030204" pitchFamily="18" charset="0"/>
                          </a:rPr>
                          <m:t>−1</m:t>
                        </m:r>
                      </m:sup>
                    </m:sSup>
                  </m:oMath>
                </a14:m>
                <a:r>
                  <a:rPr lang="en-US" sz="2800" i="1" dirty="0">
                    <a:latin typeface="Avenir Next" panose="020B0503020202020204" pitchFamily="34" charset="0"/>
                  </a:rPr>
                  <a:t> </a:t>
                </a:r>
              </a:p>
            </p:txBody>
          </p:sp>
        </mc:Choice>
        <mc:Fallback xmlns="">
          <p:sp>
            <p:nvSpPr>
              <p:cNvPr id="2" name="TextBox 1">
                <a:extLst>
                  <a:ext uri="{FF2B5EF4-FFF2-40B4-BE49-F238E27FC236}">
                    <a16:creationId xmlns:a16="http://schemas.microsoft.com/office/drawing/2014/main" id="{9B77F444-57DD-62A5-E165-60D63D8D4F8E}"/>
                  </a:ext>
                </a:extLst>
              </p:cNvPr>
              <p:cNvSpPr txBox="1">
                <a:spLocks noRot="1" noChangeAspect="1" noMove="1" noResize="1" noEditPoints="1" noAdjustHandles="1" noChangeArrowheads="1" noChangeShapeType="1" noTextEdit="1"/>
              </p:cNvSpPr>
              <p:nvPr/>
            </p:nvSpPr>
            <p:spPr>
              <a:xfrm>
                <a:off x="6442307" y="5799296"/>
                <a:ext cx="5233662" cy="954107"/>
              </a:xfrm>
              <a:prstGeom prst="rect">
                <a:avLst/>
              </a:prstGeom>
              <a:blipFill>
                <a:blip r:embed="rId4"/>
                <a:stretch>
                  <a:fillRect t="-6579" b="-18421"/>
                </a:stretch>
              </a:blipFill>
            </p:spPr>
            <p:txBody>
              <a:bodyPr/>
              <a:lstStyle/>
              <a:p>
                <a:r>
                  <a:rPr lang="en-US">
                    <a:noFill/>
                  </a:rPr>
                  <a:t> </a:t>
                </a:r>
              </a:p>
            </p:txBody>
          </p:sp>
        </mc:Fallback>
      </mc:AlternateContent>
      <p:pic>
        <p:nvPicPr>
          <p:cNvPr id="3" name="Picture 8">
            <a:extLst>
              <a:ext uri="{FF2B5EF4-FFF2-40B4-BE49-F238E27FC236}">
                <a16:creationId xmlns:a16="http://schemas.microsoft.com/office/drawing/2014/main" id="{415596D6-7E0A-B3CF-D845-9EC6BCCE8EE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96000" y="1339212"/>
            <a:ext cx="5926277" cy="454008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a:extLst>
              <a:ext uri="{FF2B5EF4-FFF2-40B4-BE49-F238E27FC236}">
                <a16:creationId xmlns:a16="http://schemas.microsoft.com/office/drawing/2014/main" id="{0172CF40-587A-D193-65FF-3BD8F10D499A}"/>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5241071" y="3032061"/>
            <a:ext cx="178419" cy="89209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a:extLst>
              <a:ext uri="{FF2B5EF4-FFF2-40B4-BE49-F238E27FC236}">
                <a16:creationId xmlns:a16="http://schemas.microsoft.com/office/drawing/2014/main" id="{29191E14-7593-F87C-1369-5873A0C32650}"/>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2064" y="1427355"/>
            <a:ext cx="661639" cy="451884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a:extLst>
              <a:ext uri="{FF2B5EF4-FFF2-40B4-BE49-F238E27FC236}">
                <a16:creationId xmlns:a16="http://schemas.microsoft.com/office/drawing/2014/main" id="{AA109330-22D8-A394-46FA-611349E2DB15}"/>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b="-1799"/>
          <a:stretch/>
        </p:blipFill>
        <p:spPr bwMode="auto">
          <a:xfrm>
            <a:off x="-1664" y="5591699"/>
            <a:ext cx="4986259" cy="3545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E7459C6-16AA-0244-BAC3-07C57E41E83F}"/>
              </a:ext>
            </a:extLst>
          </p:cNvPr>
          <p:cNvSpPr txBox="1"/>
          <p:nvPr/>
        </p:nvSpPr>
        <p:spPr>
          <a:xfrm>
            <a:off x="288783" y="5791069"/>
            <a:ext cx="5208324" cy="954107"/>
          </a:xfrm>
          <a:prstGeom prst="rect">
            <a:avLst/>
          </a:prstGeom>
          <a:noFill/>
        </p:spPr>
        <p:txBody>
          <a:bodyPr wrap="square" rtlCol="0">
            <a:spAutoFit/>
          </a:bodyPr>
          <a:lstStyle/>
          <a:p>
            <a:pPr algn="ctr"/>
            <a:r>
              <a:rPr lang="en-US" sz="2800" i="1" dirty="0">
                <a:latin typeface="Avenir Next" panose="020B0503020202020204" pitchFamily="34" charset="0"/>
              </a:rPr>
              <a:t>90% Bayesian credible interval</a:t>
            </a:r>
          </a:p>
          <a:p>
            <a:pPr algn="ctr"/>
            <a:r>
              <a:rPr lang="en-US" sz="2800" i="1" dirty="0">
                <a:latin typeface="Avenir Next" panose="020B0503020202020204" pitchFamily="34" charset="0"/>
              </a:rPr>
              <a:t>(Laplace approx., ~0.5 s)</a:t>
            </a:r>
          </a:p>
        </p:txBody>
      </p:sp>
    </p:spTree>
    <p:extLst>
      <p:ext uri="{BB962C8B-B14F-4D97-AF65-F5344CB8AC3E}">
        <p14:creationId xmlns:p14="http://schemas.microsoft.com/office/powerpoint/2010/main" val="28308638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blue and green background with lines and numbers&#10;&#10;Description automatically generated with medium confidence">
            <a:extLst>
              <a:ext uri="{FF2B5EF4-FFF2-40B4-BE49-F238E27FC236}">
                <a16:creationId xmlns:a16="http://schemas.microsoft.com/office/drawing/2014/main" id="{3D175E9B-B93B-87DB-7139-4B985529941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9575" y="1339212"/>
            <a:ext cx="4670706" cy="4277797"/>
          </a:xfrm>
          <a:prstGeom prst="rect">
            <a:avLst/>
          </a:prstGeom>
        </p:spPr>
      </p:pic>
      <p:sp>
        <p:nvSpPr>
          <p:cNvPr id="7" name="Title 3">
            <a:extLst>
              <a:ext uri="{FF2B5EF4-FFF2-40B4-BE49-F238E27FC236}">
                <a16:creationId xmlns:a16="http://schemas.microsoft.com/office/drawing/2014/main" id="{70D34811-E5B2-FD49-B647-A8F00D16AE17}"/>
              </a:ext>
            </a:extLst>
          </p:cNvPr>
          <p:cNvSpPr txBox="1">
            <a:spLocks/>
          </p:cNvSpPr>
          <p:nvPr/>
        </p:nvSpPr>
        <p:spPr>
          <a:xfrm>
            <a:off x="228600" y="228600"/>
            <a:ext cx="10972800" cy="548640"/>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3600" b="0" i="0" kern="1200" cap="none" baseline="0">
                <a:solidFill>
                  <a:srgbClr val="313C5A"/>
                </a:solidFill>
                <a:latin typeface="Avenir Next Medium" panose="020B0503020202020204" pitchFamily="34" charset="0"/>
                <a:ea typeface="+mj-ea"/>
                <a:cs typeface="+mj-cs"/>
              </a:defRPr>
            </a:lvl1pPr>
          </a:lstStyle>
          <a:p>
            <a:r>
              <a:rPr lang="en-US" dirty="0"/>
              <a:t>Laplace Approximation Uncertainty Quantification</a:t>
            </a:r>
          </a:p>
        </p:txBody>
      </p:sp>
      <p:sp>
        <p:nvSpPr>
          <p:cNvPr id="11" name="Slide Number Placeholder 10">
            <a:extLst>
              <a:ext uri="{FF2B5EF4-FFF2-40B4-BE49-F238E27FC236}">
                <a16:creationId xmlns:a16="http://schemas.microsoft.com/office/drawing/2014/main" id="{A6DE1EE9-F69A-0444-A5D3-5FDD944ECE5E}"/>
              </a:ext>
            </a:extLst>
          </p:cNvPr>
          <p:cNvSpPr>
            <a:spLocks noGrp="1"/>
          </p:cNvSpPr>
          <p:nvPr>
            <p:ph type="sldNum" sz="quarter" idx="16"/>
          </p:nvPr>
        </p:nvSpPr>
        <p:spPr/>
        <p:txBody>
          <a:bodyPr/>
          <a:lstStyle/>
          <a:p>
            <a:fld id="{0EF2EA88-E9D4-0C4F-A5DF-5FE49FAF8E2F}" type="slidenum">
              <a:rPr lang="en-US" smtClean="0"/>
              <a:pPr/>
              <a:t>37</a:t>
            </a:fld>
            <a:endParaRPr lang="en-US" dirty="0"/>
          </a:p>
        </p:txBody>
      </p:sp>
      <p:pic>
        <p:nvPicPr>
          <p:cNvPr id="22" name="Picture 8">
            <a:extLst>
              <a:ext uri="{FF2B5EF4-FFF2-40B4-BE49-F238E27FC236}">
                <a16:creationId xmlns:a16="http://schemas.microsoft.com/office/drawing/2014/main" id="{0172CF40-587A-D193-65FF-3BD8F10D499A}"/>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5241071" y="3032061"/>
            <a:ext cx="178419" cy="89209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a:extLst>
              <a:ext uri="{FF2B5EF4-FFF2-40B4-BE49-F238E27FC236}">
                <a16:creationId xmlns:a16="http://schemas.microsoft.com/office/drawing/2014/main" id="{29191E14-7593-F87C-1369-5873A0C32650}"/>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2064" y="1427355"/>
            <a:ext cx="661639" cy="451884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a:extLst>
              <a:ext uri="{FF2B5EF4-FFF2-40B4-BE49-F238E27FC236}">
                <a16:creationId xmlns:a16="http://schemas.microsoft.com/office/drawing/2014/main" id="{AA109330-22D8-A394-46FA-611349E2DB15}"/>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b="-1799"/>
          <a:stretch/>
        </p:blipFill>
        <p:spPr bwMode="auto">
          <a:xfrm>
            <a:off x="-1664" y="5591699"/>
            <a:ext cx="4986259" cy="3545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E7459C6-16AA-0244-BAC3-07C57E41E83F}"/>
              </a:ext>
            </a:extLst>
          </p:cNvPr>
          <p:cNvSpPr txBox="1"/>
          <p:nvPr/>
        </p:nvSpPr>
        <p:spPr>
          <a:xfrm>
            <a:off x="288783" y="5791069"/>
            <a:ext cx="5208324" cy="954107"/>
          </a:xfrm>
          <a:prstGeom prst="rect">
            <a:avLst/>
          </a:prstGeom>
          <a:noFill/>
        </p:spPr>
        <p:txBody>
          <a:bodyPr wrap="square" rtlCol="0">
            <a:spAutoFit/>
          </a:bodyPr>
          <a:lstStyle/>
          <a:p>
            <a:pPr algn="ctr"/>
            <a:r>
              <a:rPr lang="en-US" sz="2800" i="1" dirty="0">
                <a:latin typeface="Avenir Next" panose="020B0503020202020204" pitchFamily="34" charset="0"/>
              </a:rPr>
              <a:t>90% Bayesian credible interval</a:t>
            </a:r>
          </a:p>
          <a:p>
            <a:pPr algn="ctr"/>
            <a:r>
              <a:rPr lang="en-US" sz="2800" i="1" dirty="0">
                <a:latin typeface="Avenir Next" panose="020B0503020202020204" pitchFamily="34" charset="0"/>
              </a:rPr>
              <a:t>(Laplace approx., ~0.5 s)</a:t>
            </a:r>
          </a:p>
        </p:txBody>
      </p:sp>
      <p:pic>
        <p:nvPicPr>
          <p:cNvPr id="4" name="Picture 3" descr="A blue and red lines on a dark background&#10;&#10;Description automatically generated">
            <a:extLst>
              <a:ext uri="{FF2B5EF4-FFF2-40B4-BE49-F238E27FC236}">
                <a16:creationId xmlns:a16="http://schemas.microsoft.com/office/drawing/2014/main" id="{02E9EF1F-B34B-055F-D30C-544ADA296C9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754556" y="1339212"/>
            <a:ext cx="4670706" cy="4277797"/>
          </a:xfrm>
          <a:prstGeom prst="rect">
            <a:avLst/>
          </a:prstGeom>
        </p:spPr>
      </p:pic>
      <p:sp>
        <p:nvSpPr>
          <p:cNvPr id="5" name="TextBox 4">
            <a:extLst>
              <a:ext uri="{FF2B5EF4-FFF2-40B4-BE49-F238E27FC236}">
                <a16:creationId xmlns:a16="http://schemas.microsoft.com/office/drawing/2014/main" id="{F200F409-6CDD-434E-B7EC-17C31A6462B0}"/>
              </a:ext>
            </a:extLst>
          </p:cNvPr>
          <p:cNvSpPr txBox="1"/>
          <p:nvPr/>
        </p:nvSpPr>
        <p:spPr>
          <a:xfrm>
            <a:off x="6051506" y="5767367"/>
            <a:ext cx="6197531" cy="954107"/>
          </a:xfrm>
          <a:prstGeom prst="rect">
            <a:avLst/>
          </a:prstGeom>
          <a:noFill/>
        </p:spPr>
        <p:txBody>
          <a:bodyPr wrap="square" rtlCol="0">
            <a:spAutoFit/>
          </a:bodyPr>
          <a:lstStyle/>
          <a:p>
            <a:pPr algn="ctr"/>
            <a:r>
              <a:rPr lang="en-US" sz="2800" i="1" dirty="0">
                <a:latin typeface="Avenir Next" panose="020B0503020202020204" pitchFamily="34" charset="0"/>
              </a:rPr>
              <a:t>90% Bayesian credible interval</a:t>
            </a:r>
          </a:p>
          <a:p>
            <a:pPr algn="ctr"/>
            <a:r>
              <a:rPr lang="en-US" sz="2800" i="1" dirty="0">
                <a:latin typeface="Avenir Next" panose="020B0503020202020204" pitchFamily="34" charset="0"/>
              </a:rPr>
              <a:t>(</a:t>
            </a:r>
            <a:r>
              <a:rPr lang="en-US" sz="2800" i="1" dirty="0" err="1">
                <a:latin typeface="Avenir Next" panose="020B0503020202020204" pitchFamily="34" charset="0"/>
              </a:rPr>
              <a:t>pCN</a:t>
            </a:r>
            <a:r>
              <a:rPr lang="en-US" sz="2800" i="1" dirty="0">
                <a:latin typeface="Avenir Next" panose="020B0503020202020204" pitchFamily="34" charset="0"/>
              </a:rPr>
              <a:t> MCMC, 10</a:t>
            </a:r>
            <a:r>
              <a:rPr lang="en-US" sz="2800" i="1" baseline="30000" dirty="0">
                <a:latin typeface="Avenir Next" panose="020B0503020202020204" pitchFamily="34" charset="0"/>
              </a:rPr>
              <a:t>6 </a:t>
            </a:r>
            <a:r>
              <a:rPr lang="en-US" sz="2800" i="1" dirty="0">
                <a:latin typeface="Avenir Next" panose="020B0503020202020204" pitchFamily="34" charset="0"/>
              </a:rPr>
              <a:t>samples, ~45 min)</a:t>
            </a:r>
          </a:p>
        </p:txBody>
      </p:sp>
      <p:pic>
        <p:nvPicPr>
          <p:cNvPr id="8" name="Picture 8">
            <a:extLst>
              <a:ext uri="{FF2B5EF4-FFF2-40B4-BE49-F238E27FC236}">
                <a16:creationId xmlns:a16="http://schemas.microsoft.com/office/drawing/2014/main" id="{DF8A5409-F46F-0829-6790-6191D1EDE76E}"/>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11339135" y="2929462"/>
            <a:ext cx="178419" cy="8920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5E2C087-DA78-A7AB-FA2A-13B3419519BF}"/>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6096000" y="1324756"/>
            <a:ext cx="661639" cy="45188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88D0CD5A-2015-A251-B9CF-D0AD924F0B7C}"/>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b="-1799"/>
          <a:stretch/>
        </p:blipFill>
        <p:spPr bwMode="auto">
          <a:xfrm>
            <a:off x="6096400" y="5489100"/>
            <a:ext cx="4986259" cy="35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1514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drawing of a red and blue line&#10;&#10;Description automatically generated">
            <a:extLst>
              <a:ext uri="{FF2B5EF4-FFF2-40B4-BE49-F238E27FC236}">
                <a16:creationId xmlns:a16="http://schemas.microsoft.com/office/drawing/2014/main" id="{0647F5DD-1A28-CD5F-7962-C0BE1B3EC4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7107" y="1403922"/>
            <a:ext cx="4759170" cy="4189654"/>
          </a:xfrm>
          <a:prstGeom prst="rect">
            <a:avLst/>
          </a:prstGeom>
        </p:spPr>
      </p:pic>
      <p:pic>
        <p:nvPicPr>
          <p:cNvPr id="20" name="Picture 19" descr="A drawing of a map&#10;&#10;Description automatically generated">
            <a:extLst>
              <a:ext uri="{FF2B5EF4-FFF2-40B4-BE49-F238E27FC236}">
                <a16:creationId xmlns:a16="http://schemas.microsoft.com/office/drawing/2014/main" id="{7AAEFADB-FBBD-9A21-FFC1-F9C1119DD00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73256" y="1414699"/>
            <a:ext cx="4759170" cy="4189655"/>
          </a:xfrm>
          <a:prstGeom prst="rect">
            <a:avLst/>
          </a:prstGeom>
        </p:spPr>
      </p:pic>
      <p:sp>
        <p:nvSpPr>
          <p:cNvPr id="7" name="Slide Number Placeholder 6">
            <a:extLst>
              <a:ext uri="{FF2B5EF4-FFF2-40B4-BE49-F238E27FC236}">
                <a16:creationId xmlns:a16="http://schemas.microsoft.com/office/drawing/2014/main" id="{F92BF914-137E-924F-9C9C-7C89DCDFC1A1}"/>
              </a:ext>
            </a:extLst>
          </p:cNvPr>
          <p:cNvSpPr>
            <a:spLocks noGrp="1"/>
          </p:cNvSpPr>
          <p:nvPr>
            <p:ph type="sldNum" sz="quarter" idx="16"/>
          </p:nvPr>
        </p:nvSpPr>
        <p:spPr/>
        <p:txBody>
          <a:bodyPr/>
          <a:lstStyle/>
          <a:p>
            <a:fld id="{0EF2EA88-E9D4-0C4F-A5DF-5FE49FAF8E2F}" type="slidenum">
              <a:rPr lang="en-US" smtClean="0"/>
              <a:pPr/>
              <a:t>38</a:t>
            </a:fld>
            <a:endParaRPr lang="en-US" dirty="0"/>
          </a:p>
        </p:txBody>
      </p:sp>
      <p:pic>
        <p:nvPicPr>
          <p:cNvPr id="14" name="Picture 8">
            <a:extLst>
              <a:ext uri="{FF2B5EF4-FFF2-40B4-BE49-F238E27FC236}">
                <a16:creationId xmlns:a16="http://schemas.microsoft.com/office/drawing/2014/main" id="{840F8C8E-9558-25FA-30FA-FEE052A6FBD3}"/>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2064" y="1427355"/>
            <a:ext cx="661639" cy="45188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E6A6A208-AC5D-77C8-D185-2F0F3F34CFEA}"/>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b="-1799"/>
          <a:stretch/>
        </p:blipFill>
        <p:spPr bwMode="auto">
          <a:xfrm>
            <a:off x="-1664" y="5591699"/>
            <a:ext cx="4986259" cy="3545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3">
            <a:extLst>
              <a:ext uri="{FF2B5EF4-FFF2-40B4-BE49-F238E27FC236}">
                <a16:creationId xmlns:a16="http://schemas.microsoft.com/office/drawing/2014/main" id="{BF6AA707-6985-37D2-F264-2BFD392BDA77}"/>
              </a:ext>
            </a:extLst>
          </p:cNvPr>
          <p:cNvSpPr txBox="1">
            <a:spLocks/>
          </p:cNvSpPr>
          <p:nvPr/>
        </p:nvSpPr>
        <p:spPr>
          <a:xfrm>
            <a:off x="228600" y="228600"/>
            <a:ext cx="10972800" cy="548640"/>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3600" b="0" i="0" kern="1200" cap="none" baseline="0">
                <a:solidFill>
                  <a:srgbClr val="313C5A"/>
                </a:solidFill>
                <a:latin typeface="Avenir Next Medium" panose="020B0503020202020204" pitchFamily="34" charset="0"/>
                <a:ea typeface="+mj-ea"/>
                <a:cs typeface="+mj-cs"/>
              </a:defRPr>
            </a:lvl1pPr>
          </a:lstStyle>
          <a:p>
            <a:r>
              <a:rPr lang="en-US" dirty="0"/>
              <a:t>Laplace Approximation Uncertainty Quantification</a:t>
            </a:r>
          </a:p>
        </p:txBody>
      </p:sp>
      <p:pic>
        <p:nvPicPr>
          <p:cNvPr id="12" name="Picture 8">
            <a:extLst>
              <a:ext uri="{FF2B5EF4-FFF2-40B4-BE49-F238E27FC236}">
                <a16:creationId xmlns:a16="http://schemas.microsoft.com/office/drawing/2014/main" id="{2D2026D9-9046-CE43-A8F1-5EB07361CC97}"/>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6083532" y="1427354"/>
            <a:ext cx="661639" cy="45188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a:extLst>
              <a:ext uri="{FF2B5EF4-FFF2-40B4-BE49-F238E27FC236}">
                <a16:creationId xmlns:a16="http://schemas.microsoft.com/office/drawing/2014/main" id="{DD5A2804-EFD4-A7CC-5BD9-118684630957}"/>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b="-1799"/>
          <a:stretch/>
        </p:blipFill>
        <p:spPr bwMode="auto">
          <a:xfrm>
            <a:off x="6083932" y="5591698"/>
            <a:ext cx="4986259" cy="3545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3223E17-862C-0D87-A466-A72D25479A93}"/>
              </a:ext>
            </a:extLst>
          </p:cNvPr>
          <p:cNvSpPr txBox="1"/>
          <p:nvPr/>
        </p:nvSpPr>
        <p:spPr>
          <a:xfrm>
            <a:off x="25807" y="5791265"/>
            <a:ext cx="5555070" cy="1461939"/>
          </a:xfrm>
          <a:prstGeom prst="rect">
            <a:avLst/>
          </a:prstGeom>
          <a:noFill/>
        </p:spPr>
        <p:txBody>
          <a:bodyPr wrap="square" rtlCol="0">
            <a:spAutoFit/>
          </a:bodyPr>
          <a:lstStyle/>
          <a:p>
            <a:pPr algn="ctr"/>
            <a:r>
              <a:rPr lang="en-US" sz="2000" i="1" dirty="0">
                <a:latin typeface="Avenir Next" panose="020B0503020202020204" pitchFamily="34" charset="0"/>
              </a:rPr>
              <a:t>Boolean map (Laplace approx. ~0.5 s)</a:t>
            </a:r>
          </a:p>
          <a:p>
            <a:pPr algn="ctr"/>
            <a:r>
              <a:rPr lang="en-US" sz="1500" dirty="0">
                <a:solidFill>
                  <a:srgbClr val="FBB4AE"/>
                </a:solidFill>
                <a:latin typeface="Avenir Next" panose="020B0503020202020204" pitchFamily="34" charset="0"/>
              </a:rPr>
              <a:t>Red</a:t>
            </a:r>
            <a:r>
              <a:rPr lang="en-US" sz="1500" dirty="0">
                <a:latin typeface="Avenir Next" panose="020B0503020202020204" pitchFamily="34" charset="0"/>
              </a:rPr>
              <a:t> 		: True value above the interval</a:t>
            </a:r>
          </a:p>
          <a:p>
            <a:pPr algn="ctr"/>
            <a:r>
              <a:rPr lang="en-US" sz="1500" dirty="0">
                <a:solidFill>
                  <a:srgbClr val="CCEBC5"/>
                </a:solidFill>
                <a:latin typeface="Avenir Next" panose="020B0503020202020204" pitchFamily="34" charset="0"/>
              </a:rPr>
              <a:t>Green</a:t>
            </a:r>
            <a:r>
              <a:rPr lang="en-US" sz="1500" dirty="0">
                <a:latin typeface="Avenir Next" panose="020B0503020202020204" pitchFamily="34" charset="0"/>
              </a:rPr>
              <a:t> 	: True value within the interval</a:t>
            </a:r>
          </a:p>
          <a:p>
            <a:pPr algn="ctr"/>
            <a:r>
              <a:rPr lang="en-US" sz="1500" dirty="0">
                <a:solidFill>
                  <a:srgbClr val="B3CDE4"/>
                </a:solidFill>
                <a:latin typeface="Avenir Next" panose="020B0503020202020204" pitchFamily="34" charset="0"/>
              </a:rPr>
              <a:t>Blue</a:t>
            </a:r>
            <a:r>
              <a:rPr lang="en-US" sz="1500" dirty="0">
                <a:latin typeface="Avenir Next" panose="020B0503020202020204" pitchFamily="34" charset="0"/>
              </a:rPr>
              <a:t> 		: True value below the interval</a:t>
            </a:r>
          </a:p>
          <a:p>
            <a:endParaRPr lang="en-US" sz="2400" dirty="0">
              <a:latin typeface="Avenir Next" panose="020B0503020202020204" pitchFamily="34" charset="0"/>
            </a:endParaRPr>
          </a:p>
        </p:txBody>
      </p:sp>
      <p:sp>
        <p:nvSpPr>
          <p:cNvPr id="19" name="TextBox 18">
            <a:extLst>
              <a:ext uri="{FF2B5EF4-FFF2-40B4-BE49-F238E27FC236}">
                <a16:creationId xmlns:a16="http://schemas.microsoft.com/office/drawing/2014/main" id="{87492C94-A241-B931-1FBF-AB09751DA74F}"/>
              </a:ext>
            </a:extLst>
          </p:cNvPr>
          <p:cNvSpPr txBox="1"/>
          <p:nvPr/>
        </p:nvSpPr>
        <p:spPr>
          <a:xfrm>
            <a:off x="6177158" y="5815653"/>
            <a:ext cx="5555070" cy="1461939"/>
          </a:xfrm>
          <a:prstGeom prst="rect">
            <a:avLst/>
          </a:prstGeom>
          <a:noFill/>
        </p:spPr>
        <p:txBody>
          <a:bodyPr wrap="square" rtlCol="0">
            <a:spAutoFit/>
          </a:bodyPr>
          <a:lstStyle/>
          <a:p>
            <a:pPr algn="ctr"/>
            <a:r>
              <a:rPr lang="en-US" sz="2000" i="1" dirty="0">
                <a:latin typeface="Avenir Next" panose="020B0503020202020204" pitchFamily="34" charset="0"/>
              </a:rPr>
              <a:t>Boolean map (</a:t>
            </a:r>
            <a:r>
              <a:rPr lang="en-US" sz="2000" i="1" dirty="0" err="1">
                <a:latin typeface="Avenir Next" panose="020B0503020202020204" pitchFamily="34" charset="0"/>
              </a:rPr>
              <a:t>pCN</a:t>
            </a:r>
            <a:r>
              <a:rPr lang="en-US" sz="2000" i="1" dirty="0">
                <a:latin typeface="Avenir Next" panose="020B0503020202020204" pitchFamily="34" charset="0"/>
              </a:rPr>
              <a:t> MCMC ~45 min)</a:t>
            </a:r>
          </a:p>
          <a:p>
            <a:pPr algn="ctr"/>
            <a:r>
              <a:rPr lang="en-US" sz="1500" dirty="0">
                <a:solidFill>
                  <a:srgbClr val="FBB4AE"/>
                </a:solidFill>
                <a:latin typeface="Avenir Next" panose="020B0503020202020204" pitchFamily="34" charset="0"/>
              </a:rPr>
              <a:t>Red</a:t>
            </a:r>
            <a:r>
              <a:rPr lang="en-US" sz="1500" dirty="0">
                <a:latin typeface="Avenir Next" panose="020B0503020202020204" pitchFamily="34" charset="0"/>
              </a:rPr>
              <a:t> 		: True value above the interval</a:t>
            </a:r>
          </a:p>
          <a:p>
            <a:pPr algn="ctr"/>
            <a:r>
              <a:rPr lang="en-US" sz="1500" dirty="0">
                <a:solidFill>
                  <a:srgbClr val="CCEBC5"/>
                </a:solidFill>
                <a:latin typeface="Avenir Next" panose="020B0503020202020204" pitchFamily="34" charset="0"/>
              </a:rPr>
              <a:t>Green</a:t>
            </a:r>
            <a:r>
              <a:rPr lang="en-US" sz="1500" dirty="0">
                <a:latin typeface="Avenir Next" panose="020B0503020202020204" pitchFamily="34" charset="0"/>
              </a:rPr>
              <a:t> 	: True value within the interval</a:t>
            </a:r>
          </a:p>
          <a:p>
            <a:pPr algn="ctr"/>
            <a:r>
              <a:rPr lang="en-US" sz="1500" dirty="0">
                <a:solidFill>
                  <a:srgbClr val="B3CDE4"/>
                </a:solidFill>
                <a:latin typeface="Avenir Next" panose="020B0503020202020204" pitchFamily="34" charset="0"/>
              </a:rPr>
              <a:t>Blue</a:t>
            </a:r>
            <a:r>
              <a:rPr lang="en-US" sz="1500" dirty="0">
                <a:latin typeface="Avenir Next" panose="020B0503020202020204" pitchFamily="34" charset="0"/>
              </a:rPr>
              <a:t> 		: True value below the interval</a:t>
            </a:r>
          </a:p>
          <a:p>
            <a:endParaRPr lang="en-US" sz="2400" dirty="0">
              <a:latin typeface="Avenir Next" panose="020B0503020202020204" pitchFamily="34" charset="0"/>
            </a:endParaRPr>
          </a:p>
        </p:txBody>
      </p:sp>
    </p:spTree>
    <p:extLst>
      <p:ext uri="{BB962C8B-B14F-4D97-AF65-F5344CB8AC3E}">
        <p14:creationId xmlns:p14="http://schemas.microsoft.com/office/powerpoint/2010/main" val="33203012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7C1B71-2AB4-3C4F-B8B8-9E3FBAEC165B}"/>
              </a:ext>
            </a:extLst>
          </p:cNvPr>
          <p:cNvSpPr>
            <a:spLocks noGrp="1"/>
          </p:cNvSpPr>
          <p:nvPr>
            <p:ph type="sldNum" sz="quarter" idx="12"/>
          </p:nvPr>
        </p:nvSpPr>
        <p:spPr/>
        <p:txBody>
          <a:bodyPr/>
          <a:lstStyle/>
          <a:p>
            <a:fld id="{839B77E3-AABA-A644-9F8B-DCBB1CC5E0B2}" type="slidenum">
              <a:rPr lang="en-US" smtClean="0"/>
              <a:t>39</a:t>
            </a:fld>
            <a:endParaRPr lang="en-US"/>
          </a:p>
        </p:txBody>
      </p:sp>
      <p:pic>
        <p:nvPicPr>
          <p:cNvPr id="3" name="Picture 2">
            <a:extLst>
              <a:ext uri="{FF2B5EF4-FFF2-40B4-BE49-F238E27FC236}">
                <a16:creationId xmlns:a16="http://schemas.microsoft.com/office/drawing/2014/main" id="{C705C991-77C9-7D1B-5D4C-A4B31B3B96E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0364" y="1199902"/>
            <a:ext cx="5819389" cy="44581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8521AE6-CB8C-0ACD-F2CD-2D46E3549B76}"/>
              </a:ext>
            </a:extLst>
          </p:cNvPr>
          <p:cNvSpPr txBox="1"/>
          <p:nvPr/>
        </p:nvSpPr>
        <p:spPr>
          <a:xfrm>
            <a:off x="1809938" y="5745613"/>
            <a:ext cx="2500240" cy="523220"/>
          </a:xfrm>
          <a:prstGeom prst="rect">
            <a:avLst/>
          </a:prstGeom>
          <a:noFill/>
        </p:spPr>
        <p:txBody>
          <a:bodyPr wrap="square" rtlCol="0">
            <a:spAutoFit/>
          </a:bodyPr>
          <a:lstStyle/>
          <a:p>
            <a:r>
              <a:rPr lang="en-US" sz="2800" i="1" dirty="0">
                <a:latin typeface="Avenir Next" panose="020B0503020202020204" pitchFamily="34" charset="0"/>
              </a:rPr>
              <a:t>Ground truth</a:t>
            </a:r>
          </a:p>
        </p:txBody>
      </p:sp>
      <p:pic>
        <p:nvPicPr>
          <p:cNvPr id="11266" name="Picture 2">
            <a:extLst>
              <a:ext uri="{FF2B5EF4-FFF2-40B4-BE49-F238E27FC236}">
                <a16:creationId xmlns:a16="http://schemas.microsoft.com/office/drawing/2014/main" id="{02A0AB85-C893-E5B9-0E14-26F43BD648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22249" y="1199902"/>
            <a:ext cx="5819391" cy="445819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BEA7DEB-0E28-4875-C741-79E3702180D4}"/>
                  </a:ext>
                </a:extLst>
              </p:cNvPr>
              <p:cNvSpPr txBox="1"/>
              <p:nvPr/>
            </p:nvSpPr>
            <p:spPr>
              <a:xfrm>
                <a:off x="6442307" y="5799296"/>
                <a:ext cx="5233662" cy="958980"/>
              </a:xfrm>
              <a:prstGeom prst="rect">
                <a:avLst/>
              </a:prstGeom>
              <a:noFill/>
            </p:spPr>
            <p:txBody>
              <a:bodyPr wrap="square" rtlCol="0">
                <a:spAutoFit/>
              </a:bodyPr>
              <a:lstStyle/>
              <a:p>
                <a:pPr algn="ctr"/>
                <a:r>
                  <a:rPr lang="en-US" sz="2800" i="1" dirty="0">
                    <a:latin typeface="Avenir Next" panose="020B0503020202020204" pitchFamily="34" charset="0"/>
                  </a:rPr>
                  <a:t>GPP reconstruction</a:t>
                </a:r>
              </a:p>
              <a:p>
                <a:pPr algn="ctr"/>
                <a:r>
                  <a:rPr lang="en-US" sz="2800" b="0" dirty="0"/>
                  <a:t>   </a:t>
                </a:r>
                <a14:m>
                  <m:oMath xmlns:m="http://schemas.openxmlformats.org/officeDocument/2006/math">
                    <m:r>
                      <a:rPr lang="en-US" sz="2800" b="0" i="1" smtClean="0">
                        <a:latin typeface="Cambria Math" panose="02040503050406030204" pitchFamily="18" charset="0"/>
                      </a:rPr>
                      <m:t>𝜎</m:t>
                    </m:r>
                    <m:r>
                      <a:rPr lang="en-US" sz="2800" b="0" i="1" smtClean="0">
                        <a:latin typeface="Cambria Math" panose="02040503050406030204" pitchFamily="18" charset="0"/>
                      </a:rPr>
                      <m:t>=2.4 </m:t>
                    </m:r>
                    <m:r>
                      <a:rPr lang="en-US" sz="2800" b="0" i="1" smtClean="0">
                        <a:latin typeface="Cambria Math" panose="02040503050406030204" pitchFamily="18" charset="0"/>
                      </a:rPr>
                      <m:t>𝑚</m:t>
                    </m:r>
                  </m:oMath>
                </a14:m>
                <a:r>
                  <a:rPr lang="en-US" sz="2800" i="1" dirty="0">
                    <a:latin typeface="Avenir Next" panose="020B0503020202020204" pitchFamily="34" charset="0"/>
                  </a:rPr>
                  <a:t>, </a:t>
                </a:r>
                <a14:m>
                  <m:oMath xmlns:m="http://schemas.openxmlformats.org/officeDocument/2006/math">
                    <m:r>
                      <a:rPr lang="en-US" sz="2800" b="0" i="1" smtClean="0">
                        <a:latin typeface="Cambria Math" panose="02040503050406030204" pitchFamily="18" charset="0"/>
                      </a:rPr>
                      <m:t>𝜆</m:t>
                    </m:r>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6.0×10</m:t>
                        </m:r>
                      </m:e>
                      <m:sup>
                        <m:r>
                          <a:rPr lang="en-US" sz="2800" b="0" i="1" smtClean="0">
                            <a:latin typeface="Cambria Math" panose="02040503050406030204" pitchFamily="18" charset="0"/>
                          </a:rPr>
                          <m:t>−5</m:t>
                        </m:r>
                      </m:sup>
                    </m:sSup>
                    <m:r>
                      <a:rPr lang="en-US" sz="2800" b="0" i="1" smtClean="0">
                        <a:latin typeface="Cambria Math" panose="02040503050406030204" pitchFamily="18" charset="0"/>
                      </a:rPr>
                      <m:t>𝐵</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𝑞</m:t>
                        </m:r>
                      </m:e>
                      <m:sup>
                        <m:r>
                          <a:rPr lang="en-US" sz="2800" b="0" i="1" smtClean="0">
                            <a:latin typeface="Cambria Math" panose="02040503050406030204" pitchFamily="18" charset="0"/>
                          </a:rPr>
                          <m:t>−1</m:t>
                        </m:r>
                      </m:sup>
                    </m:sSup>
                  </m:oMath>
                </a14:m>
                <a:r>
                  <a:rPr lang="en-US" sz="2800" i="1" dirty="0">
                    <a:latin typeface="Avenir Next" panose="020B0503020202020204" pitchFamily="34" charset="0"/>
                  </a:rPr>
                  <a:t> </a:t>
                </a:r>
              </a:p>
            </p:txBody>
          </p:sp>
        </mc:Choice>
        <mc:Fallback xmlns="">
          <p:sp>
            <p:nvSpPr>
              <p:cNvPr id="7" name="TextBox 6">
                <a:extLst>
                  <a:ext uri="{FF2B5EF4-FFF2-40B4-BE49-F238E27FC236}">
                    <a16:creationId xmlns:a16="http://schemas.microsoft.com/office/drawing/2014/main" id="{ABEA7DEB-0E28-4875-C741-79E3702180D4}"/>
                  </a:ext>
                </a:extLst>
              </p:cNvPr>
              <p:cNvSpPr txBox="1">
                <a:spLocks noRot="1" noChangeAspect="1" noMove="1" noResize="1" noEditPoints="1" noAdjustHandles="1" noChangeArrowheads="1" noChangeShapeType="1" noTextEdit="1"/>
              </p:cNvSpPr>
              <p:nvPr/>
            </p:nvSpPr>
            <p:spPr>
              <a:xfrm>
                <a:off x="6442307" y="5799296"/>
                <a:ext cx="5233662" cy="958980"/>
              </a:xfrm>
              <a:prstGeom prst="rect">
                <a:avLst/>
              </a:prstGeom>
              <a:blipFill>
                <a:blip r:embed="rId4"/>
                <a:stretch>
                  <a:fillRect t="-6494" b="-16883"/>
                </a:stretch>
              </a:blipFill>
            </p:spPr>
            <p:txBody>
              <a:bodyPr/>
              <a:lstStyle/>
              <a:p>
                <a:r>
                  <a:rPr lang="en-US">
                    <a:noFill/>
                  </a:rPr>
                  <a:t> </a:t>
                </a:r>
              </a:p>
            </p:txBody>
          </p:sp>
        </mc:Fallback>
      </mc:AlternateContent>
      <p:sp>
        <p:nvSpPr>
          <p:cNvPr id="6" name="Title 3">
            <a:extLst>
              <a:ext uri="{FF2B5EF4-FFF2-40B4-BE49-F238E27FC236}">
                <a16:creationId xmlns:a16="http://schemas.microsoft.com/office/drawing/2014/main" id="{251B3B69-FE82-9676-54D8-F7A1D9443675}"/>
              </a:ext>
            </a:extLst>
          </p:cNvPr>
          <p:cNvSpPr txBox="1">
            <a:spLocks/>
          </p:cNvSpPr>
          <p:nvPr/>
        </p:nvSpPr>
        <p:spPr>
          <a:xfrm>
            <a:off x="228600" y="228600"/>
            <a:ext cx="10972800" cy="548640"/>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3600" b="0" i="0" kern="1200" cap="none" baseline="0">
                <a:solidFill>
                  <a:srgbClr val="313C5A"/>
                </a:solidFill>
                <a:latin typeface="Avenir Next Medium" panose="020B0503020202020204" pitchFamily="34" charset="0"/>
                <a:ea typeface="+mj-ea"/>
                <a:cs typeface="+mj-cs"/>
              </a:defRPr>
            </a:lvl1pPr>
          </a:lstStyle>
          <a:p>
            <a:r>
              <a:rPr lang="en-US" dirty="0"/>
              <a:t>Laplace Approximation Uncertainty Quantification</a:t>
            </a:r>
          </a:p>
        </p:txBody>
      </p:sp>
    </p:spTree>
    <p:extLst>
      <p:ext uri="{BB962C8B-B14F-4D97-AF65-F5344CB8AC3E}">
        <p14:creationId xmlns:p14="http://schemas.microsoft.com/office/powerpoint/2010/main" val="1034515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electronics, projector&#10;&#10;Description automatically generated">
            <a:extLst>
              <a:ext uri="{FF2B5EF4-FFF2-40B4-BE49-F238E27FC236}">
                <a16:creationId xmlns:a16="http://schemas.microsoft.com/office/drawing/2014/main" id="{CCE1F3A8-1DCB-B842-B262-49B43ACE7553}"/>
              </a:ext>
            </a:extLst>
          </p:cNvPr>
          <p:cNvPicPr>
            <a:picLocks noChangeAspect="1"/>
          </p:cNvPicPr>
          <p:nvPr/>
        </p:nvPicPr>
        <p:blipFill>
          <a:blip r:embed="rId6"/>
          <a:stretch>
            <a:fillRect/>
          </a:stretch>
        </p:blipFill>
        <p:spPr>
          <a:xfrm>
            <a:off x="543870" y="4179216"/>
            <a:ext cx="3217402" cy="2148117"/>
          </a:xfrm>
          <a:prstGeom prst="rect">
            <a:avLst/>
          </a:prstGeom>
        </p:spPr>
      </p:pic>
      <p:sp>
        <p:nvSpPr>
          <p:cNvPr id="7" name="Slide Number Placeholder 6">
            <a:extLst>
              <a:ext uri="{FF2B5EF4-FFF2-40B4-BE49-F238E27FC236}">
                <a16:creationId xmlns:a16="http://schemas.microsoft.com/office/drawing/2014/main" id="{AD5CEC13-18FB-FD44-9A15-423AAE676569}"/>
              </a:ext>
            </a:extLst>
          </p:cNvPr>
          <p:cNvSpPr>
            <a:spLocks noGrp="1"/>
          </p:cNvSpPr>
          <p:nvPr>
            <p:ph type="sldNum" sz="quarter" idx="16"/>
          </p:nvPr>
        </p:nvSpPr>
        <p:spPr/>
        <p:txBody>
          <a:bodyPr/>
          <a:lstStyle/>
          <a:p>
            <a:fld id="{0EF2EA88-E9D4-0C4F-A5DF-5FE49FAF8E2F}" type="slidenum">
              <a:rPr lang="en-US" smtClean="0"/>
              <a:pPr/>
              <a:t>4</a:t>
            </a:fld>
            <a:endParaRPr lang="en-US" dirty="0"/>
          </a:p>
        </p:txBody>
      </p:sp>
      <p:sp>
        <p:nvSpPr>
          <p:cNvPr id="18" name="Title 3">
            <a:extLst>
              <a:ext uri="{FF2B5EF4-FFF2-40B4-BE49-F238E27FC236}">
                <a16:creationId xmlns:a16="http://schemas.microsoft.com/office/drawing/2014/main" id="{26D6E77D-02B2-6D48-B137-D5482A7A669E}"/>
              </a:ext>
            </a:extLst>
          </p:cNvPr>
          <p:cNvSpPr txBox="1">
            <a:spLocks/>
          </p:cNvSpPr>
          <p:nvPr/>
        </p:nvSpPr>
        <p:spPr>
          <a:xfrm>
            <a:off x="228600" y="228600"/>
            <a:ext cx="10972800" cy="548640"/>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3600" b="0" i="0" kern="1200" cap="none" baseline="0">
                <a:solidFill>
                  <a:srgbClr val="313C5A"/>
                </a:solidFill>
                <a:latin typeface="Avenir Next Medium" panose="020B0503020202020204" pitchFamily="34" charset="0"/>
                <a:ea typeface="+mj-ea"/>
                <a:cs typeface="+mj-cs"/>
              </a:defRPr>
            </a:lvl1pPr>
          </a:lstStyle>
          <a:p>
            <a:r>
              <a:rPr lang="en-US" dirty="0"/>
              <a:t>Single Detector Imaging - Introduction</a:t>
            </a:r>
          </a:p>
        </p:txBody>
      </p:sp>
      <p:sp>
        <p:nvSpPr>
          <p:cNvPr id="27" name="Rectangle 26">
            <a:extLst>
              <a:ext uri="{FF2B5EF4-FFF2-40B4-BE49-F238E27FC236}">
                <a16:creationId xmlns:a16="http://schemas.microsoft.com/office/drawing/2014/main" id="{D973270D-20C5-6244-90CC-5EC8FBCF1B0E}"/>
              </a:ext>
            </a:extLst>
          </p:cNvPr>
          <p:cNvSpPr/>
          <p:nvPr/>
        </p:nvSpPr>
        <p:spPr>
          <a:xfrm>
            <a:off x="4303644" y="6226644"/>
            <a:ext cx="7829925" cy="402756"/>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dirty="0">
                <a:solidFill>
                  <a:srgbClr val="002060"/>
                </a:solidFill>
                <a:latin typeface="Avenir Next" panose="020B0503020202020204" pitchFamily="34" charset="0"/>
                <a:ea typeface="Tahoma" panose="020B0604030504040204" pitchFamily="34" charset="0"/>
                <a:cs typeface="Tahoma" panose="020B0604030504040204" pitchFamily="34" charset="0"/>
              </a:rPr>
              <a:t>Simultaneous Localization and Mapping (SLAM)</a:t>
            </a:r>
          </a:p>
        </p:txBody>
      </p:sp>
      <p:pic>
        <p:nvPicPr>
          <p:cNvPr id="2" name="slam" descr="slam">
            <a:hlinkClick r:id="" action="ppaction://media"/>
            <a:extLst>
              <a:ext uri="{FF2B5EF4-FFF2-40B4-BE49-F238E27FC236}">
                <a16:creationId xmlns:a16="http://schemas.microsoft.com/office/drawing/2014/main" id="{84EDD764-D290-EB48-AFF2-F0D1321FCE8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486776" y="2002149"/>
            <a:ext cx="7299565" cy="4106006"/>
          </a:xfrm>
          <a:prstGeom prst="rect">
            <a:avLst/>
          </a:prstGeom>
        </p:spPr>
      </p:pic>
      <p:pic>
        <p:nvPicPr>
          <p:cNvPr id="4" name="Picture 3" descr="A blue and white logo&#10;&#10;Description automatically generated with low confidence">
            <a:extLst>
              <a:ext uri="{FF2B5EF4-FFF2-40B4-BE49-F238E27FC236}">
                <a16:creationId xmlns:a16="http://schemas.microsoft.com/office/drawing/2014/main" id="{862D7FA7-022A-E649-96E1-41F36CF80425}"/>
              </a:ext>
            </a:extLst>
          </p:cNvPr>
          <p:cNvPicPr>
            <a:picLocks noChangeAspect="1"/>
          </p:cNvPicPr>
          <p:nvPr/>
        </p:nvPicPr>
        <p:blipFill>
          <a:blip r:embed="rId8"/>
          <a:stretch>
            <a:fillRect/>
          </a:stretch>
        </p:blipFill>
        <p:spPr>
          <a:xfrm>
            <a:off x="630543" y="1617366"/>
            <a:ext cx="2850786" cy="2850786"/>
          </a:xfrm>
          <a:prstGeom prst="rect">
            <a:avLst/>
          </a:prstGeom>
        </p:spPr>
      </p:pic>
      <p:sp>
        <p:nvSpPr>
          <p:cNvPr id="19" name="Rectangle 18">
            <a:extLst>
              <a:ext uri="{FF2B5EF4-FFF2-40B4-BE49-F238E27FC236}">
                <a16:creationId xmlns:a16="http://schemas.microsoft.com/office/drawing/2014/main" id="{C929E8A5-6E37-7B44-AA59-EE653C5B6F28}"/>
              </a:ext>
            </a:extLst>
          </p:cNvPr>
          <p:cNvSpPr/>
          <p:nvPr/>
        </p:nvSpPr>
        <p:spPr>
          <a:xfrm>
            <a:off x="543870" y="4060810"/>
            <a:ext cx="3024129" cy="402756"/>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rgbClr val="002060"/>
                </a:solidFill>
                <a:latin typeface="Avenir Next" panose="020B0503020202020204" pitchFamily="34" charset="0"/>
                <a:ea typeface="Tahoma" panose="020B0604030504040204" pitchFamily="34" charset="0"/>
                <a:cs typeface="Tahoma" panose="020B0604030504040204" pitchFamily="34" charset="0"/>
              </a:rPr>
              <a:t>LiDAR</a:t>
            </a:r>
          </a:p>
        </p:txBody>
      </p:sp>
      <p:sp>
        <p:nvSpPr>
          <p:cNvPr id="12" name="Rectangle 11">
            <a:extLst>
              <a:ext uri="{FF2B5EF4-FFF2-40B4-BE49-F238E27FC236}">
                <a16:creationId xmlns:a16="http://schemas.microsoft.com/office/drawing/2014/main" id="{3135ABC1-9E64-7E49-BB60-D48F16548955}"/>
              </a:ext>
            </a:extLst>
          </p:cNvPr>
          <p:cNvSpPr/>
          <p:nvPr/>
        </p:nvSpPr>
        <p:spPr>
          <a:xfrm>
            <a:off x="228600" y="997716"/>
            <a:ext cx="3542848" cy="915981"/>
          </a:xfrm>
          <a:prstGeom prst="rect">
            <a:avLst/>
          </a:prstGeom>
          <a:noFill/>
          <a:ln w="38100">
            <a:solidFill>
              <a:srgbClr val="4D72A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rgbClr val="002060"/>
                </a:solidFill>
                <a:latin typeface="Avenir Next" panose="020B0503020202020204" pitchFamily="34" charset="0"/>
                <a:ea typeface="Tahoma" panose="020B0604030504040204" pitchFamily="34" charset="0"/>
                <a:cs typeface="Tahoma" panose="020B0604030504040204" pitchFamily="34" charset="0"/>
              </a:rPr>
              <a:t>Radiation Imagers</a:t>
            </a:r>
          </a:p>
        </p:txBody>
      </p:sp>
      <p:sp>
        <p:nvSpPr>
          <p:cNvPr id="14" name="Rectangle 13">
            <a:extLst>
              <a:ext uri="{FF2B5EF4-FFF2-40B4-BE49-F238E27FC236}">
                <a16:creationId xmlns:a16="http://schemas.microsoft.com/office/drawing/2014/main" id="{EC83FDA7-01D8-DA48-9ED1-053ABC83F7B9}"/>
              </a:ext>
            </a:extLst>
          </p:cNvPr>
          <p:cNvSpPr/>
          <p:nvPr/>
        </p:nvSpPr>
        <p:spPr>
          <a:xfrm>
            <a:off x="4409661" y="1009194"/>
            <a:ext cx="3542848" cy="915981"/>
          </a:xfrm>
          <a:prstGeom prst="rect">
            <a:avLst/>
          </a:prstGeom>
          <a:noFill/>
          <a:ln w="38100">
            <a:solidFill>
              <a:srgbClr val="4D72A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rgbClr val="002060"/>
                </a:solidFill>
                <a:latin typeface="Avenir Next" panose="020B0503020202020204" pitchFamily="34" charset="0"/>
                <a:ea typeface="Tahoma" panose="020B0604030504040204" pitchFamily="34" charset="0"/>
                <a:cs typeface="Tahoma" panose="020B0604030504040204" pitchFamily="34" charset="0"/>
              </a:rPr>
              <a:t>SLAM, Odometry</a:t>
            </a:r>
          </a:p>
        </p:txBody>
      </p:sp>
      <p:sp>
        <p:nvSpPr>
          <p:cNvPr id="17" name="Rectangle 16">
            <a:extLst>
              <a:ext uri="{FF2B5EF4-FFF2-40B4-BE49-F238E27FC236}">
                <a16:creationId xmlns:a16="http://schemas.microsoft.com/office/drawing/2014/main" id="{396DD67C-A34B-C946-8515-6916EC860990}"/>
              </a:ext>
            </a:extLst>
          </p:cNvPr>
          <p:cNvSpPr/>
          <p:nvPr/>
        </p:nvSpPr>
        <p:spPr>
          <a:xfrm>
            <a:off x="-181636" y="6024203"/>
            <a:ext cx="4668413" cy="546652"/>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rgbClr val="002060"/>
                </a:solidFill>
                <a:latin typeface="Avenir Next" panose="020B0503020202020204" pitchFamily="34" charset="0"/>
                <a:ea typeface="Tahoma" panose="020B0604030504040204" pitchFamily="34" charset="0"/>
                <a:cs typeface="Tahoma" panose="020B0604030504040204" pitchFamily="34" charset="0"/>
              </a:rPr>
              <a:t>Stereo camera \ IMU</a:t>
            </a:r>
          </a:p>
        </p:txBody>
      </p:sp>
      <p:sp>
        <p:nvSpPr>
          <p:cNvPr id="15" name="TextBox 14">
            <a:extLst>
              <a:ext uri="{FF2B5EF4-FFF2-40B4-BE49-F238E27FC236}">
                <a16:creationId xmlns:a16="http://schemas.microsoft.com/office/drawing/2014/main" id="{FDBD2D8A-1846-B14A-B939-E1FC1A11738B}"/>
              </a:ext>
            </a:extLst>
          </p:cNvPr>
          <p:cNvSpPr txBox="1"/>
          <p:nvPr/>
        </p:nvSpPr>
        <p:spPr>
          <a:xfrm>
            <a:off x="4262143" y="2002149"/>
            <a:ext cx="147518" cy="276999"/>
          </a:xfrm>
          <a:prstGeom prst="rect">
            <a:avLst/>
          </a:prstGeom>
          <a:noFill/>
        </p:spPr>
        <p:txBody>
          <a:bodyPr wrap="square" lIns="0" tIns="0" rIns="0" bIns="0" rtlCol="0">
            <a:spAutoFit/>
          </a:bodyPr>
          <a:lstStyle/>
          <a:p>
            <a:r>
              <a:rPr lang="en-US" dirty="0"/>
              <a:t>†</a:t>
            </a:r>
          </a:p>
        </p:txBody>
      </p:sp>
      <p:sp>
        <p:nvSpPr>
          <p:cNvPr id="16" name="TextBox 15">
            <a:extLst>
              <a:ext uri="{FF2B5EF4-FFF2-40B4-BE49-F238E27FC236}">
                <a16:creationId xmlns:a16="http://schemas.microsoft.com/office/drawing/2014/main" id="{97EF722C-9B20-7F4D-BCD9-55E2303FDA86}"/>
              </a:ext>
            </a:extLst>
          </p:cNvPr>
          <p:cNvSpPr txBox="1"/>
          <p:nvPr/>
        </p:nvSpPr>
        <p:spPr>
          <a:xfrm>
            <a:off x="0" y="6445739"/>
            <a:ext cx="8097625" cy="430887"/>
          </a:xfrm>
          <a:prstGeom prst="rect">
            <a:avLst/>
          </a:prstGeom>
          <a:noFill/>
        </p:spPr>
        <p:txBody>
          <a:bodyPr wrap="square" rtlCol="0">
            <a:spAutoFit/>
          </a:bodyPr>
          <a:lstStyle/>
          <a:p>
            <a:r>
              <a:rPr lang="en-US" sz="1100" dirty="0"/>
              <a:t>† BLAM, https://</a:t>
            </a:r>
            <a:r>
              <a:rPr lang="en-US" sz="1100" dirty="0" err="1"/>
              <a:t>www.youtube.com</a:t>
            </a:r>
            <a:r>
              <a:rPr lang="en-US" sz="1100" dirty="0"/>
              <a:t>/</a:t>
            </a:r>
            <a:r>
              <a:rPr lang="en-US" sz="1100" dirty="0" err="1"/>
              <a:t>watch?v</a:t>
            </a:r>
            <a:r>
              <a:rPr lang="en-US" sz="1100" dirty="0"/>
              <a:t>=08GTGfNneCI</a:t>
            </a:r>
          </a:p>
          <a:p>
            <a:endParaRPr lang="en-US" sz="1100" dirty="0"/>
          </a:p>
        </p:txBody>
      </p:sp>
    </p:spTree>
    <p:extLst>
      <p:ext uri="{BB962C8B-B14F-4D97-AF65-F5344CB8AC3E}">
        <p14:creationId xmlns:p14="http://schemas.microsoft.com/office/powerpoint/2010/main" val="100386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4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extLst>
    <p:ext uri="{6950BFC3-D8DA-4A85-94F7-54DA5524770B}">
      <p188:commentRel xmlns:p188="http://schemas.microsoft.com/office/powerpoint/2018/8/main" r:id="rId5"/>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omputer screen shot of a map&#10;&#10;Description automatically generated with medium confidence">
            <a:extLst>
              <a:ext uri="{FF2B5EF4-FFF2-40B4-BE49-F238E27FC236}">
                <a16:creationId xmlns:a16="http://schemas.microsoft.com/office/drawing/2014/main" id="{E7547C1A-7C67-9FEB-4823-9A74B2EA8F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9575" y="1194911"/>
            <a:ext cx="4622854" cy="4229523"/>
          </a:xfrm>
          <a:prstGeom prst="rect">
            <a:avLst/>
          </a:prstGeom>
        </p:spPr>
      </p:pic>
      <p:pic>
        <p:nvPicPr>
          <p:cNvPr id="17" name="Picture 16" descr="A computer generated image of lines&#10;&#10;Description automatically generated">
            <a:extLst>
              <a:ext uri="{FF2B5EF4-FFF2-40B4-BE49-F238E27FC236}">
                <a16:creationId xmlns:a16="http://schemas.microsoft.com/office/drawing/2014/main" id="{3B353142-7906-0410-334B-E734F0FABB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1085" y="1159826"/>
            <a:ext cx="4622854" cy="4229523"/>
          </a:xfrm>
          <a:prstGeom prst="rect">
            <a:avLst/>
          </a:prstGeom>
        </p:spPr>
      </p:pic>
      <p:sp>
        <p:nvSpPr>
          <p:cNvPr id="7" name="Title 3">
            <a:extLst>
              <a:ext uri="{FF2B5EF4-FFF2-40B4-BE49-F238E27FC236}">
                <a16:creationId xmlns:a16="http://schemas.microsoft.com/office/drawing/2014/main" id="{70D34811-E5B2-FD49-B647-A8F00D16AE17}"/>
              </a:ext>
            </a:extLst>
          </p:cNvPr>
          <p:cNvSpPr txBox="1">
            <a:spLocks/>
          </p:cNvSpPr>
          <p:nvPr/>
        </p:nvSpPr>
        <p:spPr>
          <a:xfrm>
            <a:off x="228600" y="228600"/>
            <a:ext cx="10972800" cy="548640"/>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3600" b="0" i="0" kern="1200" cap="none" baseline="0">
                <a:solidFill>
                  <a:srgbClr val="313C5A"/>
                </a:solidFill>
                <a:latin typeface="Avenir Next Medium" panose="020B0503020202020204" pitchFamily="34" charset="0"/>
                <a:ea typeface="+mj-ea"/>
                <a:cs typeface="+mj-cs"/>
              </a:defRPr>
            </a:lvl1pPr>
          </a:lstStyle>
          <a:p>
            <a:r>
              <a:rPr lang="en-US" dirty="0"/>
              <a:t>Laplace Approximation Uncertainty Quantification</a:t>
            </a:r>
          </a:p>
        </p:txBody>
      </p:sp>
      <p:sp>
        <p:nvSpPr>
          <p:cNvPr id="12" name="TextBox 11">
            <a:extLst>
              <a:ext uri="{FF2B5EF4-FFF2-40B4-BE49-F238E27FC236}">
                <a16:creationId xmlns:a16="http://schemas.microsoft.com/office/drawing/2014/main" id="{19F40362-27FB-0D4C-80A8-1BAE3D157D14}"/>
              </a:ext>
            </a:extLst>
          </p:cNvPr>
          <p:cNvSpPr txBox="1"/>
          <p:nvPr/>
        </p:nvSpPr>
        <p:spPr>
          <a:xfrm>
            <a:off x="330830" y="5798403"/>
            <a:ext cx="5208324" cy="954107"/>
          </a:xfrm>
          <a:prstGeom prst="rect">
            <a:avLst/>
          </a:prstGeom>
          <a:noFill/>
        </p:spPr>
        <p:txBody>
          <a:bodyPr wrap="square" rtlCol="0">
            <a:spAutoFit/>
          </a:bodyPr>
          <a:lstStyle/>
          <a:p>
            <a:pPr algn="ctr"/>
            <a:r>
              <a:rPr lang="en-US" sz="2800" i="1" dirty="0">
                <a:latin typeface="Avenir Next" panose="020B0503020202020204" pitchFamily="34" charset="0"/>
              </a:rPr>
              <a:t>90% Bayesian credible interval</a:t>
            </a:r>
          </a:p>
          <a:p>
            <a:pPr algn="ctr"/>
            <a:r>
              <a:rPr lang="en-US" sz="2800" i="1" dirty="0">
                <a:latin typeface="Avenir Next" panose="020B0503020202020204" pitchFamily="34" charset="0"/>
              </a:rPr>
              <a:t>(Laplace approx., ~0.5 s)</a:t>
            </a:r>
          </a:p>
        </p:txBody>
      </p:sp>
      <p:sp>
        <p:nvSpPr>
          <p:cNvPr id="2" name="Slide Number Placeholder 1">
            <a:extLst>
              <a:ext uri="{FF2B5EF4-FFF2-40B4-BE49-F238E27FC236}">
                <a16:creationId xmlns:a16="http://schemas.microsoft.com/office/drawing/2014/main" id="{DD2FA23F-658F-8546-B522-5602415CDC85}"/>
              </a:ext>
            </a:extLst>
          </p:cNvPr>
          <p:cNvSpPr>
            <a:spLocks noGrp="1"/>
          </p:cNvSpPr>
          <p:nvPr>
            <p:ph type="sldNum" sz="quarter" idx="16"/>
          </p:nvPr>
        </p:nvSpPr>
        <p:spPr/>
        <p:txBody>
          <a:bodyPr/>
          <a:lstStyle/>
          <a:p>
            <a:fld id="{0EF2EA88-E9D4-0C4F-A5DF-5FE49FAF8E2F}" type="slidenum">
              <a:rPr lang="en-US" smtClean="0"/>
              <a:pPr/>
              <a:t>40</a:t>
            </a:fld>
            <a:endParaRPr lang="en-US" dirty="0"/>
          </a:p>
        </p:txBody>
      </p:sp>
      <p:pic>
        <p:nvPicPr>
          <p:cNvPr id="4" name="Picture 2">
            <a:extLst>
              <a:ext uri="{FF2B5EF4-FFF2-40B4-BE49-F238E27FC236}">
                <a16:creationId xmlns:a16="http://schemas.microsoft.com/office/drawing/2014/main" id="{F192B8A9-ED4E-8497-945F-D685465F264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222249" y="1199902"/>
            <a:ext cx="5819391" cy="445819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5EB6654-F835-1BC8-9872-1B0AF1DE3311}"/>
                  </a:ext>
                </a:extLst>
              </p:cNvPr>
              <p:cNvSpPr txBox="1"/>
              <p:nvPr/>
            </p:nvSpPr>
            <p:spPr>
              <a:xfrm>
                <a:off x="6442307" y="5799296"/>
                <a:ext cx="5233662" cy="958980"/>
              </a:xfrm>
              <a:prstGeom prst="rect">
                <a:avLst/>
              </a:prstGeom>
              <a:noFill/>
            </p:spPr>
            <p:txBody>
              <a:bodyPr wrap="square" rtlCol="0">
                <a:spAutoFit/>
              </a:bodyPr>
              <a:lstStyle/>
              <a:p>
                <a:pPr algn="ctr"/>
                <a:r>
                  <a:rPr lang="en-US" sz="2800" i="1" dirty="0">
                    <a:latin typeface="Avenir Next" panose="020B0503020202020204" pitchFamily="34" charset="0"/>
                  </a:rPr>
                  <a:t>GPP reconstruction</a:t>
                </a:r>
              </a:p>
              <a:p>
                <a:pPr algn="ctr"/>
                <a:r>
                  <a:rPr lang="en-US" sz="2800" b="0" dirty="0"/>
                  <a:t>   </a:t>
                </a:r>
                <a14:m>
                  <m:oMath xmlns:m="http://schemas.openxmlformats.org/officeDocument/2006/math">
                    <m:r>
                      <a:rPr lang="en-US" sz="2800" b="0" i="1" smtClean="0">
                        <a:latin typeface="Cambria Math" panose="02040503050406030204" pitchFamily="18" charset="0"/>
                      </a:rPr>
                      <m:t>𝜎</m:t>
                    </m:r>
                    <m:r>
                      <a:rPr lang="en-US" sz="2800" b="0" i="1" smtClean="0">
                        <a:latin typeface="Cambria Math" panose="02040503050406030204" pitchFamily="18" charset="0"/>
                      </a:rPr>
                      <m:t>=2.4 </m:t>
                    </m:r>
                    <m:r>
                      <a:rPr lang="en-US" sz="2800" b="0" i="1" smtClean="0">
                        <a:latin typeface="Cambria Math" panose="02040503050406030204" pitchFamily="18" charset="0"/>
                      </a:rPr>
                      <m:t>𝑚</m:t>
                    </m:r>
                  </m:oMath>
                </a14:m>
                <a:r>
                  <a:rPr lang="en-US" sz="2800" i="1" dirty="0">
                    <a:latin typeface="Avenir Next" panose="020B0503020202020204" pitchFamily="34" charset="0"/>
                  </a:rPr>
                  <a:t>, </a:t>
                </a:r>
                <a14:m>
                  <m:oMath xmlns:m="http://schemas.openxmlformats.org/officeDocument/2006/math">
                    <m:r>
                      <a:rPr lang="en-US" sz="2800" b="0" i="1" smtClean="0">
                        <a:latin typeface="Cambria Math" panose="02040503050406030204" pitchFamily="18" charset="0"/>
                      </a:rPr>
                      <m:t>𝜆</m:t>
                    </m:r>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6.0×10</m:t>
                        </m:r>
                      </m:e>
                      <m:sup>
                        <m:r>
                          <a:rPr lang="en-US" sz="2800" b="0" i="1" smtClean="0">
                            <a:latin typeface="Cambria Math" panose="02040503050406030204" pitchFamily="18" charset="0"/>
                          </a:rPr>
                          <m:t>−5</m:t>
                        </m:r>
                      </m:sup>
                    </m:sSup>
                    <m:r>
                      <a:rPr lang="en-US" sz="2800" b="0" i="1" smtClean="0">
                        <a:latin typeface="Cambria Math" panose="02040503050406030204" pitchFamily="18" charset="0"/>
                      </a:rPr>
                      <m:t>𝐵</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𝑞</m:t>
                        </m:r>
                      </m:e>
                      <m:sup>
                        <m:r>
                          <a:rPr lang="en-US" sz="2800" b="0" i="1" smtClean="0">
                            <a:latin typeface="Cambria Math" panose="02040503050406030204" pitchFamily="18" charset="0"/>
                          </a:rPr>
                          <m:t>−1</m:t>
                        </m:r>
                      </m:sup>
                    </m:sSup>
                  </m:oMath>
                </a14:m>
                <a:r>
                  <a:rPr lang="en-US" sz="2800" i="1" dirty="0">
                    <a:latin typeface="Avenir Next" panose="020B0503020202020204" pitchFamily="34" charset="0"/>
                  </a:rPr>
                  <a:t> </a:t>
                </a:r>
              </a:p>
            </p:txBody>
          </p:sp>
        </mc:Choice>
        <mc:Fallback xmlns="">
          <p:sp>
            <p:nvSpPr>
              <p:cNvPr id="5" name="TextBox 4">
                <a:extLst>
                  <a:ext uri="{FF2B5EF4-FFF2-40B4-BE49-F238E27FC236}">
                    <a16:creationId xmlns:a16="http://schemas.microsoft.com/office/drawing/2014/main" id="{B5EB6654-F835-1BC8-9872-1B0AF1DE3311}"/>
                  </a:ext>
                </a:extLst>
              </p:cNvPr>
              <p:cNvSpPr txBox="1">
                <a:spLocks noRot="1" noChangeAspect="1" noMove="1" noResize="1" noEditPoints="1" noAdjustHandles="1" noChangeArrowheads="1" noChangeShapeType="1" noTextEdit="1"/>
              </p:cNvSpPr>
              <p:nvPr/>
            </p:nvSpPr>
            <p:spPr>
              <a:xfrm>
                <a:off x="6442307" y="5799296"/>
                <a:ext cx="5233662" cy="958980"/>
              </a:xfrm>
              <a:prstGeom prst="rect">
                <a:avLst/>
              </a:prstGeom>
              <a:blipFill>
                <a:blip r:embed="rId6"/>
                <a:stretch>
                  <a:fillRect t="-6494" b="-16883"/>
                </a:stretch>
              </a:blipFill>
            </p:spPr>
            <p:txBody>
              <a:bodyPr/>
              <a:lstStyle/>
              <a:p>
                <a:r>
                  <a:rPr lang="en-US">
                    <a:noFill/>
                  </a:rPr>
                  <a:t> </a:t>
                </a:r>
              </a:p>
            </p:txBody>
          </p:sp>
        </mc:Fallback>
      </mc:AlternateContent>
      <p:pic>
        <p:nvPicPr>
          <p:cNvPr id="13" name="Picture 8">
            <a:extLst>
              <a:ext uri="{FF2B5EF4-FFF2-40B4-BE49-F238E27FC236}">
                <a16:creationId xmlns:a16="http://schemas.microsoft.com/office/drawing/2014/main" id="{CB2E381C-DFE4-558F-F43A-6FD372463DE3}"/>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109446" y="1215486"/>
            <a:ext cx="661639" cy="451884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a:extLst>
              <a:ext uri="{FF2B5EF4-FFF2-40B4-BE49-F238E27FC236}">
                <a16:creationId xmlns:a16="http://schemas.microsoft.com/office/drawing/2014/main" id="{3C5FE97F-822C-58E0-C8ED-0FA46C5FC811}"/>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b="-1799"/>
          <a:stretch/>
        </p:blipFill>
        <p:spPr bwMode="auto">
          <a:xfrm>
            <a:off x="109846" y="5379830"/>
            <a:ext cx="4986259" cy="3545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ABE934C7-70E5-F09A-4226-44A1B0E6115C}"/>
              </a:ext>
            </a:extLst>
          </p:cNvPr>
          <p:cNvPicPr>
            <a:picLocks noChangeAspect="1" noChangeArrowheads="1"/>
          </p:cNvPicPr>
          <p:nvPr/>
        </p:nvPicPr>
        <p:blipFill rotWithShape="1">
          <a:blip r:embed="rId9">
            <a:extLst>
              <a:ext uri="{28A0092B-C50C-407E-A947-70E740481C1C}">
                <a14:useLocalDpi xmlns:a14="http://schemas.microsoft.com/office/drawing/2010/main"/>
              </a:ext>
            </a:extLst>
          </a:blip>
          <a:srcRect/>
          <a:stretch/>
        </p:blipFill>
        <p:spPr bwMode="auto">
          <a:xfrm>
            <a:off x="5352581" y="2987457"/>
            <a:ext cx="178419" cy="892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920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green and red background with lines and dots&#10;&#10;Description automatically generated with medium confidence">
            <a:extLst>
              <a:ext uri="{FF2B5EF4-FFF2-40B4-BE49-F238E27FC236}">
                <a16:creationId xmlns:a16="http://schemas.microsoft.com/office/drawing/2014/main" id="{A5E1253D-56AB-99F9-05BB-CCDA4E218B28}"/>
              </a:ext>
            </a:extLst>
          </p:cNvPr>
          <p:cNvPicPr>
            <a:picLocks noChangeAspect="1"/>
          </p:cNvPicPr>
          <p:nvPr/>
        </p:nvPicPr>
        <p:blipFill>
          <a:blip r:embed="rId3"/>
          <a:stretch>
            <a:fillRect/>
          </a:stretch>
        </p:blipFill>
        <p:spPr>
          <a:xfrm>
            <a:off x="785091" y="1241256"/>
            <a:ext cx="4645555" cy="4089635"/>
          </a:xfrm>
          <a:prstGeom prst="rect">
            <a:avLst/>
          </a:prstGeom>
        </p:spPr>
      </p:pic>
      <p:sp>
        <p:nvSpPr>
          <p:cNvPr id="10" name="Title 3">
            <a:extLst>
              <a:ext uri="{FF2B5EF4-FFF2-40B4-BE49-F238E27FC236}">
                <a16:creationId xmlns:a16="http://schemas.microsoft.com/office/drawing/2014/main" id="{8529FE9D-39AB-F040-8758-62E091AACF51}"/>
              </a:ext>
            </a:extLst>
          </p:cNvPr>
          <p:cNvSpPr txBox="1">
            <a:spLocks/>
          </p:cNvSpPr>
          <p:nvPr/>
        </p:nvSpPr>
        <p:spPr>
          <a:xfrm>
            <a:off x="228600" y="228600"/>
            <a:ext cx="10972800" cy="548640"/>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3600" b="0" i="0" kern="1200" cap="none" baseline="0">
                <a:solidFill>
                  <a:srgbClr val="313C5A"/>
                </a:solidFill>
                <a:latin typeface="Avenir Next Medium" panose="020B0503020202020204" pitchFamily="34" charset="0"/>
                <a:ea typeface="+mj-ea"/>
                <a:cs typeface="+mj-cs"/>
              </a:defRPr>
            </a:lvl1pPr>
          </a:lstStyle>
          <a:p>
            <a:r>
              <a:rPr lang="en-US" dirty="0"/>
              <a:t>Laplace Approximation Uncertainty Quantification</a:t>
            </a:r>
          </a:p>
        </p:txBody>
      </p:sp>
      <p:sp>
        <p:nvSpPr>
          <p:cNvPr id="16" name="Slide Number Placeholder 15">
            <a:extLst>
              <a:ext uri="{FF2B5EF4-FFF2-40B4-BE49-F238E27FC236}">
                <a16:creationId xmlns:a16="http://schemas.microsoft.com/office/drawing/2014/main" id="{585810A3-FE0F-6541-91B0-A7B66F4ED354}"/>
              </a:ext>
            </a:extLst>
          </p:cNvPr>
          <p:cNvSpPr>
            <a:spLocks noGrp="1"/>
          </p:cNvSpPr>
          <p:nvPr>
            <p:ph type="sldNum" sz="quarter" idx="16"/>
          </p:nvPr>
        </p:nvSpPr>
        <p:spPr/>
        <p:txBody>
          <a:bodyPr/>
          <a:lstStyle/>
          <a:p>
            <a:fld id="{0EF2EA88-E9D4-0C4F-A5DF-5FE49FAF8E2F}" type="slidenum">
              <a:rPr lang="en-US" smtClean="0"/>
              <a:pPr/>
              <a:t>41</a:t>
            </a:fld>
            <a:endParaRPr lang="en-US" dirty="0"/>
          </a:p>
        </p:txBody>
      </p:sp>
      <p:pic>
        <p:nvPicPr>
          <p:cNvPr id="5" name="Picture 2">
            <a:extLst>
              <a:ext uri="{FF2B5EF4-FFF2-40B4-BE49-F238E27FC236}">
                <a16:creationId xmlns:a16="http://schemas.microsoft.com/office/drawing/2014/main" id="{D9BF1C31-40D6-A064-8717-A37E883DFBB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22249" y="1199902"/>
            <a:ext cx="5819391" cy="445819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A982ACE-2FEF-744A-A3BE-F0C1A0EBCCBC}"/>
                  </a:ext>
                </a:extLst>
              </p:cNvPr>
              <p:cNvSpPr txBox="1"/>
              <p:nvPr/>
            </p:nvSpPr>
            <p:spPr>
              <a:xfrm>
                <a:off x="6442307" y="5799296"/>
                <a:ext cx="5233662" cy="958980"/>
              </a:xfrm>
              <a:prstGeom prst="rect">
                <a:avLst/>
              </a:prstGeom>
              <a:noFill/>
            </p:spPr>
            <p:txBody>
              <a:bodyPr wrap="square" rtlCol="0">
                <a:spAutoFit/>
              </a:bodyPr>
              <a:lstStyle/>
              <a:p>
                <a:pPr algn="ctr"/>
                <a:r>
                  <a:rPr lang="en-US" sz="2800" i="1" dirty="0">
                    <a:latin typeface="Avenir Next" panose="020B0503020202020204" pitchFamily="34" charset="0"/>
                  </a:rPr>
                  <a:t>GPP reconstruction</a:t>
                </a:r>
              </a:p>
              <a:p>
                <a:pPr algn="ctr"/>
                <a:r>
                  <a:rPr lang="en-US" sz="2800" b="0" dirty="0"/>
                  <a:t>   </a:t>
                </a:r>
                <a14:m>
                  <m:oMath xmlns:m="http://schemas.openxmlformats.org/officeDocument/2006/math">
                    <m:r>
                      <a:rPr lang="en-US" sz="2800" b="0" i="1" smtClean="0">
                        <a:latin typeface="Cambria Math" panose="02040503050406030204" pitchFamily="18" charset="0"/>
                      </a:rPr>
                      <m:t>𝜎</m:t>
                    </m:r>
                    <m:r>
                      <a:rPr lang="en-US" sz="2800" b="0" i="1" smtClean="0">
                        <a:latin typeface="Cambria Math" panose="02040503050406030204" pitchFamily="18" charset="0"/>
                      </a:rPr>
                      <m:t>=2.4 </m:t>
                    </m:r>
                    <m:r>
                      <a:rPr lang="en-US" sz="2800" b="0" i="1" smtClean="0">
                        <a:latin typeface="Cambria Math" panose="02040503050406030204" pitchFamily="18" charset="0"/>
                      </a:rPr>
                      <m:t>𝑚</m:t>
                    </m:r>
                  </m:oMath>
                </a14:m>
                <a:r>
                  <a:rPr lang="en-US" sz="2800" i="1" dirty="0">
                    <a:latin typeface="Avenir Next" panose="020B0503020202020204" pitchFamily="34" charset="0"/>
                  </a:rPr>
                  <a:t>, </a:t>
                </a:r>
                <a14:m>
                  <m:oMath xmlns:m="http://schemas.openxmlformats.org/officeDocument/2006/math">
                    <m:r>
                      <a:rPr lang="en-US" sz="2800" b="0" i="1" smtClean="0">
                        <a:latin typeface="Cambria Math" panose="02040503050406030204" pitchFamily="18" charset="0"/>
                      </a:rPr>
                      <m:t>𝜆</m:t>
                    </m:r>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6.0×10</m:t>
                        </m:r>
                      </m:e>
                      <m:sup>
                        <m:r>
                          <a:rPr lang="en-US" sz="2800" b="0" i="1" smtClean="0">
                            <a:latin typeface="Cambria Math" panose="02040503050406030204" pitchFamily="18" charset="0"/>
                          </a:rPr>
                          <m:t>−5</m:t>
                        </m:r>
                      </m:sup>
                    </m:sSup>
                    <m:r>
                      <a:rPr lang="en-US" sz="2800" b="0" i="1" smtClean="0">
                        <a:latin typeface="Cambria Math" panose="02040503050406030204" pitchFamily="18" charset="0"/>
                      </a:rPr>
                      <m:t>𝐵</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𝑞</m:t>
                        </m:r>
                      </m:e>
                      <m:sup>
                        <m:r>
                          <a:rPr lang="en-US" sz="2800" b="0" i="1" smtClean="0">
                            <a:latin typeface="Cambria Math" panose="02040503050406030204" pitchFamily="18" charset="0"/>
                          </a:rPr>
                          <m:t>−1</m:t>
                        </m:r>
                      </m:sup>
                    </m:sSup>
                  </m:oMath>
                </a14:m>
                <a:r>
                  <a:rPr lang="en-US" sz="2800" i="1" dirty="0">
                    <a:latin typeface="Avenir Next" panose="020B0503020202020204" pitchFamily="34" charset="0"/>
                  </a:rPr>
                  <a:t> </a:t>
                </a:r>
              </a:p>
            </p:txBody>
          </p:sp>
        </mc:Choice>
        <mc:Fallback xmlns="">
          <p:sp>
            <p:nvSpPr>
              <p:cNvPr id="6" name="TextBox 5">
                <a:extLst>
                  <a:ext uri="{FF2B5EF4-FFF2-40B4-BE49-F238E27FC236}">
                    <a16:creationId xmlns:a16="http://schemas.microsoft.com/office/drawing/2014/main" id="{EA982ACE-2FEF-744A-A3BE-F0C1A0EBCCBC}"/>
                  </a:ext>
                </a:extLst>
              </p:cNvPr>
              <p:cNvSpPr txBox="1">
                <a:spLocks noRot="1" noChangeAspect="1" noMove="1" noResize="1" noEditPoints="1" noAdjustHandles="1" noChangeArrowheads="1" noChangeShapeType="1" noTextEdit="1"/>
              </p:cNvSpPr>
              <p:nvPr/>
            </p:nvSpPr>
            <p:spPr>
              <a:xfrm>
                <a:off x="6442307" y="5799296"/>
                <a:ext cx="5233662" cy="958980"/>
              </a:xfrm>
              <a:prstGeom prst="rect">
                <a:avLst/>
              </a:prstGeom>
              <a:blipFill>
                <a:blip r:embed="rId5"/>
                <a:stretch>
                  <a:fillRect t="-6494" b="-16883"/>
                </a:stretch>
              </a:blipFill>
            </p:spPr>
            <p:txBody>
              <a:bodyPr/>
              <a:lstStyle/>
              <a:p>
                <a:r>
                  <a:rPr lang="en-US">
                    <a:noFill/>
                  </a:rPr>
                  <a:t> </a:t>
                </a:r>
              </a:p>
            </p:txBody>
          </p:sp>
        </mc:Fallback>
      </mc:AlternateContent>
      <p:pic>
        <p:nvPicPr>
          <p:cNvPr id="7" name="Picture 8">
            <a:extLst>
              <a:ext uri="{FF2B5EF4-FFF2-40B4-BE49-F238E27FC236}">
                <a16:creationId xmlns:a16="http://schemas.microsoft.com/office/drawing/2014/main" id="{EC0FC03E-7B46-F40B-DF30-867E3BE3BA48}"/>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109446" y="1215486"/>
            <a:ext cx="661639" cy="45188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AC6817F0-05A3-25D2-04F0-117B033EE5B6}"/>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b="-1799"/>
          <a:stretch/>
        </p:blipFill>
        <p:spPr bwMode="auto">
          <a:xfrm>
            <a:off x="109846" y="5379830"/>
            <a:ext cx="4986259" cy="3545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7BC4BCA-7BDC-D49E-EB3E-702DBEF81AC6}"/>
              </a:ext>
            </a:extLst>
          </p:cNvPr>
          <p:cNvSpPr txBox="1"/>
          <p:nvPr/>
        </p:nvSpPr>
        <p:spPr>
          <a:xfrm>
            <a:off x="25807" y="5791265"/>
            <a:ext cx="5555070" cy="1461939"/>
          </a:xfrm>
          <a:prstGeom prst="rect">
            <a:avLst/>
          </a:prstGeom>
          <a:noFill/>
        </p:spPr>
        <p:txBody>
          <a:bodyPr wrap="square" rtlCol="0">
            <a:spAutoFit/>
          </a:bodyPr>
          <a:lstStyle/>
          <a:p>
            <a:pPr algn="ctr"/>
            <a:r>
              <a:rPr lang="en-US" sz="2000" i="1" dirty="0">
                <a:latin typeface="Avenir Next" panose="020B0503020202020204" pitchFamily="34" charset="0"/>
              </a:rPr>
              <a:t>Boolean map (Laplace approx. ~0.5 s)</a:t>
            </a:r>
          </a:p>
          <a:p>
            <a:pPr algn="ctr"/>
            <a:r>
              <a:rPr lang="en-US" sz="1500" dirty="0">
                <a:solidFill>
                  <a:srgbClr val="FBB4AE"/>
                </a:solidFill>
                <a:latin typeface="Avenir Next" panose="020B0503020202020204" pitchFamily="34" charset="0"/>
              </a:rPr>
              <a:t>Red</a:t>
            </a:r>
            <a:r>
              <a:rPr lang="en-US" sz="1500" dirty="0">
                <a:latin typeface="Avenir Next" panose="020B0503020202020204" pitchFamily="34" charset="0"/>
              </a:rPr>
              <a:t> 		: True value above the interval</a:t>
            </a:r>
          </a:p>
          <a:p>
            <a:pPr algn="ctr"/>
            <a:r>
              <a:rPr lang="en-US" sz="1500" dirty="0">
                <a:solidFill>
                  <a:srgbClr val="CCEBC5"/>
                </a:solidFill>
                <a:latin typeface="Avenir Next" panose="020B0503020202020204" pitchFamily="34" charset="0"/>
              </a:rPr>
              <a:t>Green</a:t>
            </a:r>
            <a:r>
              <a:rPr lang="en-US" sz="1500" dirty="0">
                <a:latin typeface="Avenir Next" panose="020B0503020202020204" pitchFamily="34" charset="0"/>
              </a:rPr>
              <a:t> 	: True value within the interval</a:t>
            </a:r>
          </a:p>
          <a:p>
            <a:pPr algn="ctr"/>
            <a:r>
              <a:rPr lang="en-US" sz="1500" dirty="0">
                <a:solidFill>
                  <a:srgbClr val="B3CDE4"/>
                </a:solidFill>
                <a:latin typeface="Avenir Next" panose="020B0503020202020204" pitchFamily="34" charset="0"/>
              </a:rPr>
              <a:t>Blue</a:t>
            </a:r>
            <a:r>
              <a:rPr lang="en-US" sz="1500" dirty="0">
                <a:latin typeface="Avenir Next" panose="020B0503020202020204" pitchFamily="34" charset="0"/>
              </a:rPr>
              <a:t> 		: True value below the interval</a:t>
            </a:r>
          </a:p>
          <a:p>
            <a:endParaRPr lang="en-US" sz="2400" dirty="0">
              <a:latin typeface="Avenir Next" panose="020B0503020202020204" pitchFamily="34" charset="0"/>
            </a:endParaRPr>
          </a:p>
        </p:txBody>
      </p:sp>
    </p:spTree>
    <p:extLst>
      <p:ext uri="{BB962C8B-B14F-4D97-AF65-F5344CB8AC3E}">
        <p14:creationId xmlns:p14="http://schemas.microsoft.com/office/powerpoint/2010/main" val="7588818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and red background with lines and dots&#10;&#10;Description automatically generated with medium confidence">
            <a:extLst>
              <a:ext uri="{FF2B5EF4-FFF2-40B4-BE49-F238E27FC236}">
                <a16:creationId xmlns:a16="http://schemas.microsoft.com/office/drawing/2014/main" id="{27208747-BFE4-D0EC-A6DF-B48B543D0F9B}"/>
              </a:ext>
            </a:extLst>
          </p:cNvPr>
          <p:cNvPicPr>
            <a:picLocks noChangeAspect="1"/>
          </p:cNvPicPr>
          <p:nvPr/>
        </p:nvPicPr>
        <p:blipFill>
          <a:blip r:embed="rId3"/>
          <a:stretch>
            <a:fillRect/>
          </a:stretch>
        </p:blipFill>
        <p:spPr>
          <a:xfrm>
            <a:off x="785091" y="1241256"/>
            <a:ext cx="4645555" cy="4089635"/>
          </a:xfrm>
          <a:prstGeom prst="rect">
            <a:avLst/>
          </a:prstGeom>
        </p:spPr>
      </p:pic>
      <p:sp>
        <p:nvSpPr>
          <p:cNvPr id="3" name="TextBox 2">
            <a:extLst>
              <a:ext uri="{FF2B5EF4-FFF2-40B4-BE49-F238E27FC236}">
                <a16:creationId xmlns:a16="http://schemas.microsoft.com/office/drawing/2014/main" id="{3A99D7FA-D84B-A6F4-3AF7-61F051622142}"/>
              </a:ext>
            </a:extLst>
          </p:cNvPr>
          <p:cNvSpPr txBox="1"/>
          <p:nvPr/>
        </p:nvSpPr>
        <p:spPr>
          <a:xfrm>
            <a:off x="25807" y="5791265"/>
            <a:ext cx="5555070" cy="1461939"/>
          </a:xfrm>
          <a:prstGeom prst="rect">
            <a:avLst/>
          </a:prstGeom>
          <a:noFill/>
        </p:spPr>
        <p:txBody>
          <a:bodyPr wrap="square" rtlCol="0">
            <a:spAutoFit/>
          </a:bodyPr>
          <a:lstStyle/>
          <a:p>
            <a:pPr algn="ctr"/>
            <a:r>
              <a:rPr lang="en-US" sz="2000" i="1" dirty="0">
                <a:latin typeface="Avenir Next" panose="020B0503020202020204" pitchFamily="34" charset="0"/>
              </a:rPr>
              <a:t>Boolean map (Laplace approx. ~0.5 s)</a:t>
            </a:r>
          </a:p>
          <a:p>
            <a:pPr algn="ctr"/>
            <a:r>
              <a:rPr lang="en-US" sz="1500" dirty="0">
                <a:solidFill>
                  <a:srgbClr val="FBB4AE"/>
                </a:solidFill>
                <a:latin typeface="Avenir Next" panose="020B0503020202020204" pitchFamily="34" charset="0"/>
              </a:rPr>
              <a:t>Red</a:t>
            </a:r>
            <a:r>
              <a:rPr lang="en-US" sz="1500" dirty="0">
                <a:latin typeface="Avenir Next" panose="020B0503020202020204" pitchFamily="34" charset="0"/>
              </a:rPr>
              <a:t> 		: True value above the interval</a:t>
            </a:r>
          </a:p>
          <a:p>
            <a:pPr algn="ctr"/>
            <a:r>
              <a:rPr lang="en-US" sz="1500" dirty="0">
                <a:solidFill>
                  <a:srgbClr val="CCEBC5"/>
                </a:solidFill>
                <a:latin typeface="Avenir Next" panose="020B0503020202020204" pitchFamily="34" charset="0"/>
              </a:rPr>
              <a:t>Green</a:t>
            </a:r>
            <a:r>
              <a:rPr lang="en-US" sz="1500" dirty="0">
                <a:latin typeface="Avenir Next" panose="020B0503020202020204" pitchFamily="34" charset="0"/>
              </a:rPr>
              <a:t> 	: True value within the interval</a:t>
            </a:r>
          </a:p>
          <a:p>
            <a:pPr algn="ctr"/>
            <a:r>
              <a:rPr lang="en-US" sz="1500" dirty="0">
                <a:solidFill>
                  <a:srgbClr val="B3CDE4"/>
                </a:solidFill>
                <a:latin typeface="Avenir Next" panose="020B0503020202020204" pitchFamily="34" charset="0"/>
              </a:rPr>
              <a:t>Blue</a:t>
            </a:r>
            <a:r>
              <a:rPr lang="en-US" sz="1500" dirty="0">
                <a:latin typeface="Avenir Next" panose="020B0503020202020204" pitchFamily="34" charset="0"/>
              </a:rPr>
              <a:t> 		: True value below the interval</a:t>
            </a:r>
          </a:p>
          <a:p>
            <a:endParaRPr lang="en-US" sz="2400" dirty="0">
              <a:latin typeface="Avenir Next" panose="020B0503020202020204" pitchFamily="34" charset="0"/>
            </a:endParaRPr>
          </a:p>
        </p:txBody>
      </p:sp>
      <p:sp>
        <p:nvSpPr>
          <p:cNvPr id="10" name="Title 3">
            <a:extLst>
              <a:ext uri="{FF2B5EF4-FFF2-40B4-BE49-F238E27FC236}">
                <a16:creationId xmlns:a16="http://schemas.microsoft.com/office/drawing/2014/main" id="{8529FE9D-39AB-F040-8758-62E091AACF51}"/>
              </a:ext>
            </a:extLst>
          </p:cNvPr>
          <p:cNvSpPr txBox="1">
            <a:spLocks/>
          </p:cNvSpPr>
          <p:nvPr/>
        </p:nvSpPr>
        <p:spPr>
          <a:xfrm>
            <a:off x="228600" y="228600"/>
            <a:ext cx="10972800" cy="548640"/>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3600" b="0" i="0" kern="1200" cap="none" baseline="0">
                <a:solidFill>
                  <a:srgbClr val="313C5A"/>
                </a:solidFill>
                <a:latin typeface="Avenir Next Medium" panose="020B0503020202020204" pitchFamily="34" charset="0"/>
                <a:ea typeface="+mj-ea"/>
                <a:cs typeface="+mj-cs"/>
              </a:defRPr>
            </a:lvl1pPr>
          </a:lstStyle>
          <a:p>
            <a:r>
              <a:rPr lang="en-US" dirty="0"/>
              <a:t>Laplace Approximation Uncertainty Quantification</a:t>
            </a:r>
          </a:p>
        </p:txBody>
      </p:sp>
      <p:sp>
        <p:nvSpPr>
          <p:cNvPr id="16" name="Slide Number Placeholder 15">
            <a:extLst>
              <a:ext uri="{FF2B5EF4-FFF2-40B4-BE49-F238E27FC236}">
                <a16:creationId xmlns:a16="http://schemas.microsoft.com/office/drawing/2014/main" id="{585810A3-FE0F-6541-91B0-A7B66F4ED354}"/>
              </a:ext>
            </a:extLst>
          </p:cNvPr>
          <p:cNvSpPr>
            <a:spLocks noGrp="1"/>
          </p:cNvSpPr>
          <p:nvPr>
            <p:ph type="sldNum" sz="quarter" idx="16"/>
          </p:nvPr>
        </p:nvSpPr>
        <p:spPr/>
        <p:txBody>
          <a:bodyPr/>
          <a:lstStyle/>
          <a:p>
            <a:fld id="{0EF2EA88-E9D4-0C4F-A5DF-5FE49FAF8E2F}" type="slidenum">
              <a:rPr lang="en-US" smtClean="0"/>
              <a:pPr/>
              <a:t>42</a:t>
            </a:fld>
            <a:endParaRPr lang="en-US" dirty="0"/>
          </a:p>
        </p:txBody>
      </p:sp>
      <p:cxnSp>
        <p:nvCxnSpPr>
          <p:cNvPr id="11" name="Straight Connector 10">
            <a:extLst>
              <a:ext uri="{FF2B5EF4-FFF2-40B4-BE49-F238E27FC236}">
                <a16:creationId xmlns:a16="http://schemas.microsoft.com/office/drawing/2014/main" id="{D1DA1438-D52C-5647-848F-088EEB38C2A1}"/>
              </a:ext>
            </a:extLst>
          </p:cNvPr>
          <p:cNvCxnSpPr>
            <a:cxnSpLocks/>
          </p:cNvCxnSpPr>
          <p:nvPr/>
        </p:nvCxnSpPr>
        <p:spPr>
          <a:xfrm>
            <a:off x="847493" y="3345366"/>
            <a:ext cx="4014439" cy="37"/>
          </a:xfrm>
          <a:prstGeom prst="line">
            <a:avLst/>
          </a:prstGeom>
          <a:ln w="31750">
            <a:solidFill>
              <a:srgbClr val="FF0000"/>
            </a:solidFill>
            <a:prstDash val="lgDash"/>
          </a:ln>
        </p:spPr>
        <p:style>
          <a:lnRef idx="1">
            <a:schemeClr val="accent6"/>
          </a:lnRef>
          <a:fillRef idx="0">
            <a:schemeClr val="accent6"/>
          </a:fillRef>
          <a:effectRef idx="0">
            <a:schemeClr val="accent6"/>
          </a:effectRef>
          <a:fontRef idx="minor">
            <a:schemeClr val="tx1"/>
          </a:fontRef>
        </p:style>
      </p:cxnSp>
      <p:pic>
        <p:nvPicPr>
          <p:cNvPr id="8" name="Picture 7" descr="A graph of a diagram&#10;&#10;Description automatically generated with medium confidence">
            <a:extLst>
              <a:ext uri="{FF2B5EF4-FFF2-40B4-BE49-F238E27FC236}">
                <a16:creationId xmlns:a16="http://schemas.microsoft.com/office/drawing/2014/main" id="{E617FD98-7241-7414-28F3-C78351174183}"/>
              </a:ext>
            </a:extLst>
          </p:cNvPr>
          <p:cNvPicPr>
            <a:picLocks noChangeAspect="1"/>
          </p:cNvPicPr>
          <p:nvPr/>
        </p:nvPicPr>
        <p:blipFill>
          <a:blip r:embed="rId4"/>
          <a:stretch>
            <a:fillRect/>
          </a:stretch>
        </p:blipFill>
        <p:spPr>
          <a:xfrm>
            <a:off x="5978939" y="2004091"/>
            <a:ext cx="5559038" cy="2849818"/>
          </a:xfrm>
          <a:prstGeom prst="rect">
            <a:avLst/>
          </a:prstGeom>
        </p:spPr>
      </p:pic>
      <p:pic>
        <p:nvPicPr>
          <p:cNvPr id="12" name="Picture 8">
            <a:extLst>
              <a:ext uri="{FF2B5EF4-FFF2-40B4-BE49-F238E27FC236}">
                <a16:creationId xmlns:a16="http://schemas.microsoft.com/office/drawing/2014/main" id="{E2AACDCD-CF81-E49B-6FA0-A9E142C4791A}"/>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109446" y="1215486"/>
            <a:ext cx="661639" cy="451884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a:extLst>
              <a:ext uri="{FF2B5EF4-FFF2-40B4-BE49-F238E27FC236}">
                <a16:creationId xmlns:a16="http://schemas.microsoft.com/office/drawing/2014/main" id="{6EE1CAE5-0CF1-50C0-F1FA-A5ACAAAAFE52}"/>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b="-1799"/>
          <a:stretch/>
        </p:blipFill>
        <p:spPr bwMode="auto">
          <a:xfrm>
            <a:off x="109846" y="5379830"/>
            <a:ext cx="4986259" cy="35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204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FF10101-1B42-7D47-8A74-6B7E853595D3}"/>
              </a:ext>
            </a:extLst>
          </p:cNvPr>
          <p:cNvSpPr>
            <a:spLocks noGrp="1"/>
          </p:cNvSpPr>
          <p:nvPr>
            <p:ph type="title"/>
          </p:nvPr>
        </p:nvSpPr>
        <p:spPr>
          <a:xfrm>
            <a:off x="0" y="2691032"/>
            <a:ext cx="12407590" cy="1475935"/>
          </a:xfrm>
        </p:spPr>
        <p:txBody>
          <a:bodyPr/>
          <a:lstStyle/>
          <a:p>
            <a:pPr algn="ctr"/>
            <a:r>
              <a:rPr lang="en-US" sz="4800" dirty="0">
                <a:latin typeface="Avenir Next Medium" panose="020B0503020202020204" pitchFamily="34" charset="0"/>
              </a:rPr>
              <a:t>Simultaneous Spectral Decomposition and Full Spectral Imaging </a:t>
            </a:r>
          </a:p>
        </p:txBody>
      </p:sp>
      <p:sp>
        <p:nvSpPr>
          <p:cNvPr id="6" name="Slide Number Placeholder 5">
            <a:extLst>
              <a:ext uri="{FF2B5EF4-FFF2-40B4-BE49-F238E27FC236}">
                <a16:creationId xmlns:a16="http://schemas.microsoft.com/office/drawing/2014/main" id="{AD5F41E7-8DF8-3F4E-ACF4-93E5E9E9E5EB}"/>
              </a:ext>
            </a:extLst>
          </p:cNvPr>
          <p:cNvSpPr>
            <a:spLocks noGrp="1"/>
          </p:cNvSpPr>
          <p:nvPr>
            <p:ph type="sldNum" sz="quarter" idx="4294967295"/>
          </p:nvPr>
        </p:nvSpPr>
        <p:spPr>
          <a:xfrm>
            <a:off x="10840004" y="6492875"/>
            <a:ext cx="708868" cy="365125"/>
          </a:xfrm>
          <a:prstGeom prst="rect">
            <a:avLst/>
          </a:prstGeom>
        </p:spPr>
        <p:txBody>
          <a:bodyPr/>
          <a:lstStyle/>
          <a:p>
            <a:fld id="{0EF2EA88-E9D4-0C4F-A5DF-5FE49FAF8E2F}" type="slidenum">
              <a:rPr lang="en-US" smtClean="0"/>
              <a:pPr/>
              <a:t>43</a:t>
            </a:fld>
            <a:endParaRPr lang="en-US" dirty="0"/>
          </a:p>
        </p:txBody>
      </p:sp>
    </p:spTree>
    <p:extLst>
      <p:ext uri="{BB962C8B-B14F-4D97-AF65-F5344CB8AC3E}">
        <p14:creationId xmlns:p14="http://schemas.microsoft.com/office/powerpoint/2010/main" val="10417293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783C7-D48B-B845-9702-DF5B72450A0E}"/>
              </a:ext>
            </a:extLst>
          </p:cNvPr>
          <p:cNvSpPr>
            <a:spLocks noGrp="1"/>
          </p:cNvSpPr>
          <p:nvPr>
            <p:ph type="title"/>
          </p:nvPr>
        </p:nvSpPr>
        <p:spPr>
          <a:xfrm>
            <a:off x="221638" y="248332"/>
            <a:ext cx="11970362" cy="642920"/>
          </a:xfrm>
        </p:spPr>
        <p:txBody>
          <a:bodyPr/>
          <a:lstStyle/>
          <a:p>
            <a:r>
              <a:rPr lang="en-US" sz="3000" dirty="0">
                <a:solidFill>
                  <a:srgbClr val="313C5A"/>
                </a:solidFill>
                <a:latin typeface="Avenir Next Medium" panose="020B0503020202020204" pitchFamily="34" charset="0"/>
              </a:rPr>
              <a:t>SRNL H Area Contamination Measurements</a:t>
            </a:r>
          </a:p>
        </p:txBody>
      </p:sp>
      <p:sp>
        <p:nvSpPr>
          <p:cNvPr id="4" name="Slide Number Placeholder 3">
            <a:extLst>
              <a:ext uri="{FF2B5EF4-FFF2-40B4-BE49-F238E27FC236}">
                <a16:creationId xmlns:a16="http://schemas.microsoft.com/office/drawing/2014/main" id="{B5CD33C4-FC27-894B-89DC-4F60254ACBCF}"/>
              </a:ext>
            </a:extLst>
          </p:cNvPr>
          <p:cNvSpPr>
            <a:spLocks noGrp="1"/>
          </p:cNvSpPr>
          <p:nvPr>
            <p:ph type="sldNum" sz="quarter" idx="12"/>
          </p:nvPr>
        </p:nvSpPr>
        <p:spPr/>
        <p:txBody>
          <a:bodyPr/>
          <a:lstStyle/>
          <a:p>
            <a:fld id="{0EF2EA88-E9D4-0C4F-A5DF-5FE49FAF8E2F}" type="slidenum">
              <a:rPr lang="en-US" smtClean="0"/>
              <a:pPr/>
              <a:t>44</a:t>
            </a:fld>
            <a:endParaRPr lang="en-US" dirty="0"/>
          </a:p>
        </p:txBody>
      </p:sp>
      <p:pic>
        <p:nvPicPr>
          <p:cNvPr id="3" name="Picture 2">
            <a:extLst>
              <a:ext uri="{FF2B5EF4-FFF2-40B4-BE49-F238E27FC236}">
                <a16:creationId xmlns:a16="http://schemas.microsoft.com/office/drawing/2014/main" id="{4222575A-CE1F-7519-C970-973E83D1D55A}"/>
              </a:ext>
            </a:extLst>
          </p:cNvPr>
          <p:cNvPicPr>
            <a:picLocks noChangeAspect="1"/>
          </p:cNvPicPr>
          <p:nvPr/>
        </p:nvPicPr>
        <p:blipFill>
          <a:blip r:embed="rId2"/>
          <a:stretch>
            <a:fillRect/>
          </a:stretch>
        </p:blipFill>
        <p:spPr>
          <a:xfrm>
            <a:off x="720634" y="1083572"/>
            <a:ext cx="7772400" cy="3377170"/>
          </a:xfrm>
          <a:prstGeom prst="rect">
            <a:avLst/>
          </a:prstGeom>
        </p:spPr>
      </p:pic>
      <p:pic>
        <p:nvPicPr>
          <p:cNvPr id="5" name="Picture 4">
            <a:extLst>
              <a:ext uri="{FF2B5EF4-FFF2-40B4-BE49-F238E27FC236}">
                <a16:creationId xmlns:a16="http://schemas.microsoft.com/office/drawing/2014/main" id="{09448140-5AB3-A539-10EF-4699B061965A}"/>
              </a:ext>
            </a:extLst>
          </p:cNvPr>
          <p:cNvPicPr>
            <a:picLocks noChangeAspect="1"/>
          </p:cNvPicPr>
          <p:nvPr/>
        </p:nvPicPr>
        <p:blipFill>
          <a:blip r:embed="rId3"/>
          <a:stretch>
            <a:fillRect/>
          </a:stretch>
        </p:blipFill>
        <p:spPr>
          <a:xfrm>
            <a:off x="8565310" y="1083572"/>
            <a:ext cx="2633647" cy="5409303"/>
          </a:xfrm>
          <a:prstGeom prst="rect">
            <a:avLst/>
          </a:prstGeom>
        </p:spPr>
      </p:pic>
      <p:cxnSp>
        <p:nvCxnSpPr>
          <p:cNvPr id="6" name="Straight Arrow Connector 5">
            <a:extLst>
              <a:ext uri="{FF2B5EF4-FFF2-40B4-BE49-F238E27FC236}">
                <a16:creationId xmlns:a16="http://schemas.microsoft.com/office/drawing/2014/main" id="{048A3D34-9B82-1CA9-6D87-4F6339DB5A4F}"/>
              </a:ext>
            </a:extLst>
          </p:cNvPr>
          <p:cNvCxnSpPr>
            <a:cxnSpLocks/>
          </p:cNvCxnSpPr>
          <p:nvPr/>
        </p:nvCxnSpPr>
        <p:spPr>
          <a:xfrm flipV="1">
            <a:off x="4746171" y="3091543"/>
            <a:ext cx="3746863" cy="6966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D58FCAE-867D-D575-FF38-0B5B1B39AA9D}"/>
              </a:ext>
            </a:extLst>
          </p:cNvPr>
          <p:cNvSpPr/>
          <p:nvPr/>
        </p:nvSpPr>
        <p:spPr>
          <a:xfrm>
            <a:off x="4606833" y="2977959"/>
            <a:ext cx="139337" cy="340007"/>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7157AF6-CDC9-89DC-D101-39D15BA44513}"/>
              </a:ext>
            </a:extLst>
          </p:cNvPr>
          <p:cNvSpPr txBox="1"/>
          <p:nvPr/>
        </p:nvSpPr>
        <p:spPr>
          <a:xfrm>
            <a:off x="1332411" y="4574326"/>
            <a:ext cx="6183086" cy="523220"/>
          </a:xfrm>
          <a:prstGeom prst="rect">
            <a:avLst/>
          </a:prstGeom>
          <a:noFill/>
        </p:spPr>
        <p:txBody>
          <a:bodyPr wrap="square" rtlCol="0">
            <a:spAutoFit/>
          </a:bodyPr>
          <a:lstStyle/>
          <a:p>
            <a:r>
              <a:rPr lang="en-US" sz="2800" dirty="0">
                <a:latin typeface="Avenir" panose="02000503020000020003" pitchFamily="2" charset="0"/>
              </a:rPr>
              <a:t>Savannah River National Lab (SRNL)</a:t>
            </a:r>
            <a:endParaRPr lang="en-US" sz="2800" dirty="0">
              <a:solidFill>
                <a:schemeClr val="tx1"/>
              </a:solidFill>
              <a:latin typeface="Avenir" panose="02000503020000020003" pitchFamily="2" charset="0"/>
            </a:endParaRPr>
          </a:p>
        </p:txBody>
      </p:sp>
      <p:sp>
        <p:nvSpPr>
          <p:cNvPr id="15" name="TextBox 14">
            <a:extLst>
              <a:ext uri="{FF2B5EF4-FFF2-40B4-BE49-F238E27FC236}">
                <a16:creationId xmlns:a16="http://schemas.microsoft.com/office/drawing/2014/main" id="{907CA2ED-7819-417A-DC90-3E666E5792C0}"/>
              </a:ext>
            </a:extLst>
          </p:cNvPr>
          <p:cNvSpPr txBox="1"/>
          <p:nvPr/>
        </p:nvSpPr>
        <p:spPr>
          <a:xfrm>
            <a:off x="8730424" y="5242792"/>
            <a:ext cx="2303418" cy="523220"/>
          </a:xfrm>
          <a:prstGeom prst="rect">
            <a:avLst/>
          </a:prstGeom>
          <a:solidFill>
            <a:schemeClr val="bg1">
              <a:alpha val="71000"/>
            </a:schemeClr>
          </a:solidFill>
        </p:spPr>
        <p:txBody>
          <a:bodyPr wrap="square" rtlCol="0">
            <a:spAutoFit/>
          </a:bodyPr>
          <a:lstStyle/>
          <a:p>
            <a:r>
              <a:rPr lang="en-US" sz="2800" dirty="0">
                <a:latin typeface="Avenir" panose="02000503020000020003" pitchFamily="2" charset="0"/>
              </a:rPr>
              <a:t>SRNL H-area</a:t>
            </a:r>
            <a:endParaRPr lang="en-US" sz="2800" dirty="0">
              <a:solidFill>
                <a:schemeClr val="tx1"/>
              </a:solidFill>
              <a:latin typeface="Avenir" panose="02000503020000020003" pitchFamily="2" charset="0"/>
            </a:endParaRPr>
          </a:p>
        </p:txBody>
      </p:sp>
      <p:sp>
        <p:nvSpPr>
          <p:cNvPr id="7" name="TextBox 6">
            <a:extLst>
              <a:ext uri="{FF2B5EF4-FFF2-40B4-BE49-F238E27FC236}">
                <a16:creationId xmlns:a16="http://schemas.microsoft.com/office/drawing/2014/main" id="{9F3DABF1-59A0-AD5B-FD98-527EEFA5AAB2}"/>
              </a:ext>
            </a:extLst>
          </p:cNvPr>
          <p:cNvSpPr txBox="1"/>
          <p:nvPr/>
        </p:nvSpPr>
        <p:spPr>
          <a:xfrm>
            <a:off x="8696794" y="1729787"/>
            <a:ext cx="1185339" cy="523220"/>
          </a:xfrm>
          <a:prstGeom prst="rect">
            <a:avLst/>
          </a:prstGeom>
          <a:solidFill>
            <a:schemeClr val="bg1">
              <a:alpha val="71000"/>
            </a:schemeClr>
          </a:solidFill>
        </p:spPr>
        <p:txBody>
          <a:bodyPr wrap="square" rtlCol="0">
            <a:spAutoFit/>
          </a:bodyPr>
          <a:lstStyle/>
          <a:p>
            <a:r>
              <a:rPr lang="en-US" sz="2800" dirty="0">
                <a:latin typeface="Avenir" panose="02000503020000020003" pitchFamily="2" charset="0"/>
              </a:rPr>
              <a:t>Fence</a:t>
            </a:r>
            <a:endParaRPr lang="en-US" sz="2800" dirty="0">
              <a:solidFill>
                <a:schemeClr val="tx1"/>
              </a:solidFill>
              <a:latin typeface="Avenir" panose="02000503020000020003" pitchFamily="2" charset="0"/>
            </a:endParaRPr>
          </a:p>
        </p:txBody>
      </p:sp>
      <p:sp>
        <p:nvSpPr>
          <p:cNvPr id="8" name="TextBox 7">
            <a:extLst>
              <a:ext uri="{FF2B5EF4-FFF2-40B4-BE49-F238E27FC236}">
                <a16:creationId xmlns:a16="http://schemas.microsoft.com/office/drawing/2014/main" id="{63C8034E-5C69-E03D-DB57-CC81A97C582E}"/>
              </a:ext>
            </a:extLst>
          </p:cNvPr>
          <p:cNvSpPr txBox="1"/>
          <p:nvPr/>
        </p:nvSpPr>
        <p:spPr>
          <a:xfrm>
            <a:off x="10878696" y="3937522"/>
            <a:ext cx="1185339" cy="523220"/>
          </a:xfrm>
          <a:prstGeom prst="rect">
            <a:avLst/>
          </a:prstGeom>
          <a:solidFill>
            <a:schemeClr val="bg1">
              <a:alpha val="71000"/>
            </a:schemeClr>
          </a:solidFill>
        </p:spPr>
        <p:txBody>
          <a:bodyPr wrap="square" rtlCol="0">
            <a:spAutoFit/>
          </a:bodyPr>
          <a:lstStyle/>
          <a:p>
            <a:r>
              <a:rPr lang="en-US" sz="2800" dirty="0">
                <a:latin typeface="Avenir" panose="02000503020000020003" pitchFamily="2" charset="0"/>
              </a:rPr>
              <a:t>Forest</a:t>
            </a:r>
            <a:endParaRPr lang="en-US" sz="2800" dirty="0">
              <a:solidFill>
                <a:schemeClr val="tx1"/>
              </a:solidFill>
              <a:latin typeface="Avenir" panose="02000503020000020003" pitchFamily="2" charset="0"/>
            </a:endParaRPr>
          </a:p>
        </p:txBody>
      </p:sp>
    </p:spTree>
    <p:extLst>
      <p:ext uri="{BB962C8B-B14F-4D97-AF65-F5344CB8AC3E}">
        <p14:creationId xmlns:p14="http://schemas.microsoft.com/office/powerpoint/2010/main" val="166563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7"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5CD33C4-FC27-894B-89DC-4F60254ACBCF}"/>
              </a:ext>
            </a:extLst>
          </p:cNvPr>
          <p:cNvSpPr>
            <a:spLocks noGrp="1"/>
          </p:cNvSpPr>
          <p:nvPr>
            <p:ph type="sldNum" sz="quarter" idx="12"/>
          </p:nvPr>
        </p:nvSpPr>
        <p:spPr/>
        <p:txBody>
          <a:bodyPr/>
          <a:lstStyle/>
          <a:p>
            <a:fld id="{0EF2EA88-E9D4-0C4F-A5DF-5FE49FAF8E2F}" type="slidenum">
              <a:rPr lang="en-US" smtClean="0"/>
              <a:pPr/>
              <a:t>45</a:t>
            </a:fld>
            <a:endParaRPr lang="en-US" dirty="0"/>
          </a:p>
        </p:txBody>
      </p:sp>
      <p:pic>
        <p:nvPicPr>
          <p:cNvPr id="1030" name="Picture 6">
            <a:extLst>
              <a:ext uri="{FF2B5EF4-FFF2-40B4-BE49-F238E27FC236}">
                <a16:creationId xmlns:a16="http://schemas.microsoft.com/office/drawing/2014/main" id="{1F031246-4B2E-CF4A-A790-35BB99C6C52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837" y="891252"/>
            <a:ext cx="5184344" cy="57841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540B5AE-7542-2C08-9EB6-CD78D188D1EA}"/>
              </a:ext>
            </a:extLst>
          </p:cNvPr>
          <p:cNvSpPr txBox="1"/>
          <p:nvPr/>
        </p:nvSpPr>
        <p:spPr>
          <a:xfrm>
            <a:off x="6073268" y="5552460"/>
            <a:ext cx="5317895" cy="523220"/>
          </a:xfrm>
          <a:prstGeom prst="rect">
            <a:avLst/>
          </a:prstGeom>
          <a:noFill/>
        </p:spPr>
        <p:txBody>
          <a:bodyPr wrap="square" rtlCol="0">
            <a:spAutoFit/>
          </a:bodyPr>
          <a:lstStyle/>
          <a:p>
            <a:r>
              <a:rPr lang="en-US" sz="2800" dirty="0">
                <a:latin typeface="Avenir" panose="02000503020000020003" pitchFamily="2" charset="0"/>
              </a:rPr>
              <a:t>H-area LiDAR point cloud map</a:t>
            </a:r>
            <a:endParaRPr lang="en-US" sz="2800" dirty="0">
              <a:solidFill>
                <a:schemeClr val="tx1"/>
              </a:solidFill>
              <a:latin typeface="Avenir" panose="02000503020000020003" pitchFamily="2" charset="0"/>
            </a:endParaRPr>
          </a:p>
        </p:txBody>
      </p:sp>
      <p:sp>
        <p:nvSpPr>
          <p:cNvPr id="8" name="Title 1">
            <a:extLst>
              <a:ext uri="{FF2B5EF4-FFF2-40B4-BE49-F238E27FC236}">
                <a16:creationId xmlns:a16="http://schemas.microsoft.com/office/drawing/2014/main" id="{767BBDE6-7684-38ED-E9B2-906F88D1BBDF}"/>
              </a:ext>
            </a:extLst>
          </p:cNvPr>
          <p:cNvSpPr>
            <a:spLocks noGrp="1"/>
          </p:cNvSpPr>
          <p:nvPr>
            <p:ph type="title"/>
          </p:nvPr>
        </p:nvSpPr>
        <p:spPr>
          <a:xfrm>
            <a:off x="221638" y="248332"/>
            <a:ext cx="11970362" cy="642920"/>
          </a:xfrm>
        </p:spPr>
        <p:txBody>
          <a:bodyPr/>
          <a:lstStyle/>
          <a:p>
            <a:r>
              <a:rPr lang="en-US" sz="3000" dirty="0">
                <a:solidFill>
                  <a:srgbClr val="313C5A"/>
                </a:solidFill>
                <a:latin typeface="Avenir Next Medium" panose="020B0503020202020204" pitchFamily="34" charset="0"/>
              </a:rPr>
              <a:t>SRNL H Area Contamination Measurements</a:t>
            </a:r>
          </a:p>
        </p:txBody>
      </p:sp>
      <p:pic>
        <p:nvPicPr>
          <p:cNvPr id="11" name="Picture 10" descr="A machine on a table&#10;&#10;Description automatically generated">
            <a:extLst>
              <a:ext uri="{FF2B5EF4-FFF2-40B4-BE49-F238E27FC236}">
                <a16:creationId xmlns:a16="http://schemas.microsoft.com/office/drawing/2014/main" id="{E2269BE9-6C7B-FD4B-2A33-3F4BE1D4E879}"/>
              </a:ext>
            </a:extLst>
          </p:cNvPr>
          <p:cNvPicPr>
            <a:picLocks noChangeAspect="1"/>
          </p:cNvPicPr>
          <p:nvPr/>
        </p:nvPicPr>
        <p:blipFill>
          <a:blip r:embed="rId3"/>
          <a:stretch>
            <a:fillRect/>
          </a:stretch>
        </p:blipFill>
        <p:spPr>
          <a:xfrm>
            <a:off x="6797040" y="891253"/>
            <a:ext cx="3625390" cy="2787534"/>
          </a:xfrm>
          <a:prstGeom prst="rect">
            <a:avLst/>
          </a:prstGeom>
        </p:spPr>
      </p:pic>
      <p:sp>
        <p:nvSpPr>
          <p:cNvPr id="12" name="TextBox 11">
            <a:extLst>
              <a:ext uri="{FF2B5EF4-FFF2-40B4-BE49-F238E27FC236}">
                <a16:creationId xmlns:a16="http://schemas.microsoft.com/office/drawing/2014/main" id="{AB241181-A3F6-38FF-75FD-32E449B8B133}"/>
              </a:ext>
            </a:extLst>
          </p:cNvPr>
          <p:cNvSpPr txBox="1"/>
          <p:nvPr/>
        </p:nvSpPr>
        <p:spPr>
          <a:xfrm>
            <a:off x="8405961" y="2896810"/>
            <a:ext cx="2160439" cy="400110"/>
          </a:xfrm>
          <a:prstGeom prst="rect">
            <a:avLst/>
          </a:prstGeom>
          <a:solidFill>
            <a:schemeClr val="bg1">
              <a:alpha val="70000"/>
            </a:schemeClr>
          </a:solidFill>
        </p:spPr>
        <p:txBody>
          <a:bodyPr wrap="square" rtlCol="0">
            <a:spAutoFit/>
          </a:bodyPr>
          <a:lstStyle>
            <a:defPPr>
              <a:defRPr lang="en-US"/>
            </a:defPPr>
            <a:lvl1pPr>
              <a:defRPr sz="2800">
                <a:latin typeface="Avenir Next" panose="020B0503020202020204" pitchFamily="34" charset="0"/>
              </a:defRPr>
            </a:lvl1pPr>
          </a:lstStyle>
          <a:p>
            <a:r>
              <a:rPr lang="en-US" sz="2000" dirty="0">
                <a:latin typeface="Avenir Book" panose="02000503020000020003" pitchFamily="2" charset="0"/>
              </a:rPr>
              <a:t>58 CZT detectors </a:t>
            </a:r>
          </a:p>
        </p:txBody>
      </p:sp>
      <p:sp>
        <p:nvSpPr>
          <p:cNvPr id="13" name="TextBox 12">
            <a:extLst>
              <a:ext uri="{FF2B5EF4-FFF2-40B4-BE49-F238E27FC236}">
                <a16:creationId xmlns:a16="http://schemas.microsoft.com/office/drawing/2014/main" id="{A084ECA6-5773-37D4-C230-F55BBF83ED0D}"/>
              </a:ext>
            </a:extLst>
          </p:cNvPr>
          <p:cNvSpPr txBox="1"/>
          <p:nvPr/>
        </p:nvSpPr>
        <p:spPr>
          <a:xfrm>
            <a:off x="6841419" y="2084965"/>
            <a:ext cx="941141" cy="400110"/>
          </a:xfrm>
          <a:prstGeom prst="rect">
            <a:avLst/>
          </a:prstGeom>
          <a:solidFill>
            <a:schemeClr val="bg1">
              <a:alpha val="70000"/>
            </a:schemeClr>
          </a:solidFill>
        </p:spPr>
        <p:txBody>
          <a:bodyPr wrap="square" rtlCol="0">
            <a:spAutoFit/>
          </a:bodyPr>
          <a:lstStyle>
            <a:defPPr>
              <a:defRPr lang="en-US"/>
            </a:defPPr>
            <a:lvl1pPr>
              <a:defRPr sz="2800">
                <a:latin typeface="Avenir Next" panose="020B0503020202020204" pitchFamily="34" charset="0"/>
              </a:defRPr>
            </a:lvl1pPr>
          </a:lstStyle>
          <a:p>
            <a:r>
              <a:rPr lang="en-US" sz="2000" dirty="0">
                <a:latin typeface="Avenir Book" panose="02000503020000020003" pitchFamily="2" charset="0"/>
              </a:rPr>
              <a:t>LiDAR</a:t>
            </a:r>
          </a:p>
        </p:txBody>
      </p:sp>
      <p:sp>
        <p:nvSpPr>
          <p:cNvPr id="14" name="TextBox 13">
            <a:extLst>
              <a:ext uri="{FF2B5EF4-FFF2-40B4-BE49-F238E27FC236}">
                <a16:creationId xmlns:a16="http://schemas.microsoft.com/office/drawing/2014/main" id="{09D9C60C-BCFA-DC96-5F74-E8EACD9C59C5}"/>
              </a:ext>
            </a:extLst>
          </p:cNvPr>
          <p:cNvSpPr txBox="1"/>
          <p:nvPr/>
        </p:nvSpPr>
        <p:spPr>
          <a:xfrm>
            <a:off x="6766560" y="3783344"/>
            <a:ext cx="5317895" cy="523220"/>
          </a:xfrm>
          <a:prstGeom prst="rect">
            <a:avLst/>
          </a:prstGeom>
          <a:noFill/>
        </p:spPr>
        <p:txBody>
          <a:bodyPr wrap="square" rtlCol="0">
            <a:spAutoFit/>
          </a:bodyPr>
          <a:lstStyle/>
          <a:p>
            <a:r>
              <a:rPr lang="en-US" sz="2800" dirty="0" err="1">
                <a:latin typeface="Avenir" panose="02000503020000020003" pitchFamily="2" charset="0"/>
              </a:rPr>
              <a:t>MiniPRiSM</a:t>
            </a:r>
            <a:r>
              <a:rPr lang="en-US" sz="2800" dirty="0">
                <a:latin typeface="Avenir" panose="02000503020000020003" pitchFamily="2" charset="0"/>
              </a:rPr>
              <a:t> imaging system</a:t>
            </a:r>
            <a:endParaRPr lang="en-US" sz="2800" dirty="0">
              <a:solidFill>
                <a:schemeClr val="tx1"/>
              </a:solidFill>
              <a:latin typeface="Avenir" panose="02000503020000020003" pitchFamily="2" charset="0"/>
            </a:endParaRPr>
          </a:p>
        </p:txBody>
      </p:sp>
    </p:spTree>
    <p:extLst>
      <p:ext uri="{BB962C8B-B14F-4D97-AF65-F5344CB8AC3E}">
        <p14:creationId xmlns:p14="http://schemas.microsoft.com/office/powerpoint/2010/main" val="669297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B270A24-8FCB-1B46-A0EF-47AEB89E1715}"/>
              </a:ext>
            </a:extLst>
          </p:cNvPr>
          <p:cNvSpPr>
            <a:spLocks noGrp="1"/>
          </p:cNvSpPr>
          <p:nvPr>
            <p:ph type="sldNum" sz="quarter" idx="12"/>
          </p:nvPr>
        </p:nvSpPr>
        <p:spPr/>
        <p:txBody>
          <a:bodyPr/>
          <a:lstStyle/>
          <a:p>
            <a:fld id="{0EF2EA88-E9D4-0C4F-A5DF-5FE49FAF8E2F}" type="slidenum">
              <a:rPr lang="en-US" smtClean="0"/>
              <a:pPr/>
              <a:t>46</a:t>
            </a:fld>
            <a:endParaRPr lang="en-US" dirty="0"/>
          </a:p>
        </p:txBody>
      </p:sp>
      <p:grpSp>
        <p:nvGrpSpPr>
          <p:cNvPr id="8" name="Group 7">
            <a:extLst>
              <a:ext uri="{FF2B5EF4-FFF2-40B4-BE49-F238E27FC236}">
                <a16:creationId xmlns:a16="http://schemas.microsoft.com/office/drawing/2014/main" id="{65DF434E-C733-D347-A88C-9F5062F4CB25}"/>
              </a:ext>
            </a:extLst>
          </p:cNvPr>
          <p:cNvGrpSpPr/>
          <p:nvPr/>
        </p:nvGrpSpPr>
        <p:grpSpPr>
          <a:xfrm>
            <a:off x="99174" y="1013304"/>
            <a:ext cx="11993652" cy="5728946"/>
            <a:chOff x="99174" y="763929"/>
            <a:chExt cx="11993652" cy="5728946"/>
          </a:xfrm>
        </p:grpSpPr>
        <p:pic>
          <p:nvPicPr>
            <p:cNvPr id="3074" name="Picture 2">
              <a:extLst>
                <a:ext uri="{FF2B5EF4-FFF2-40B4-BE49-F238E27FC236}">
                  <a16:creationId xmlns:a16="http://schemas.microsoft.com/office/drawing/2014/main" id="{007548A3-D98A-A74E-9E67-1333C2199B9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9174" y="763930"/>
              <a:ext cx="5996826" cy="572894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F23AFC03-4CCE-8640-B90C-A1D8C228D24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0" y="763929"/>
              <a:ext cx="5996826" cy="5728945"/>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itle 1">
            <a:extLst>
              <a:ext uri="{FF2B5EF4-FFF2-40B4-BE49-F238E27FC236}">
                <a16:creationId xmlns:a16="http://schemas.microsoft.com/office/drawing/2014/main" id="{213E4EB6-C9AE-DB6D-49DB-247438A27CF0}"/>
              </a:ext>
            </a:extLst>
          </p:cNvPr>
          <p:cNvSpPr>
            <a:spLocks noGrp="1"/>
          </p:cNvSpPr>
          <p:nvPr>
            <p:ph type="title"/>
          </p:nvPr>
        </p:nvSpPr>
        <p:spPr>
          <a:xfrm>
            <a:off x="221638" y="248332"/>
            <a:ext cx="11970362" cy="642920"/>
          </a:xfrm>
        </p:spPr>
        <p:txBody>
          <a:bodyPr/>
          <a:lstStyle/>
          <a:p>
            <a:r>
              <a:rPr lang="en-US" sz="3000" dirty="0">
                <a:solidFill>
                  <a:srgbClr val="313C5A"/>
                </a:solidFill>
                <a:latin typeface="Avenir Next Medium" panose="020B0503020202020204" pitchFamily="34" charset="0"/>
              </a:rPr>
              <a:t>SRNL H Area Contamination Measurements</a:t>
            </a:r>
          </a:p>
        </p:txBody>
      </p:sp>
      <p:sp>
        <p:nvSpPr>
          <p:cNvPr id="9" name="TextBox 8">
            <a:extLst>
              <a:ext uri="{FF2B5EF4-FFF2-40B4-BE49-F238E27FC236}">
                <a16:creationId xmlns:a16="http://schemas.microsoft.com/office/drawing/2014/main" id="{7D9CD725-2BA8-8A90-7F73-F6BC88797776}"/>
              </a:ext>
            </a:extLst>
          </p:cNvPr>
          <p:cNvSpPr txBox="1"/>
          <p:nvPr/>
        </p:nvSpPr>
        <p:spPr>
          <a:xfrm>
            <a:off x="4419600" y="1304304"/>
            <a:ext cx="6868160" cy="954107"/>
          </a:xfrm>
          <a:prstGeom prst="rect">
            <a:avLst/>
          </a:prstGeom>
          <a:solidFill>
            <a:schemeClr val="bg1">
              <a:alpha val="85000"/>
            </a:schemeClr>
          </a:solidFill>
        </p:spPr>
        <p:txBody>
          <a:bodyPr wrap="square" rtlCol="0">
            <a:spAutoFit/>
          </a:bodyPr>
          <a:lstStyle/>
          <a:p>
            <a:r>
              <a:rPr lang="en-US" sz="2800" dirty="0">
                <a:latin typeface="Avenir" panose="02000503020000020003" pitchFamily="2" charset="0"/>
              </a:rPr>
              <a:t>Elevated counts near the fence.</a:t>
            </a:r>
          </a:p>
          <a:p>
            <a:r>
              <a:rPr lang="en-US" sz="2800" dirty="0">
                <a:latin typeface="Avenir" panose="02000503020000020003" pitchFamily="2" charset="0"/>
              </a:rPr>
              <a:t>Is it the </a:t>
            </a:r>
            <a:r>
              <a:rPr lang="en-US" sz="2800" b="1" i="1" dirty="0">
                <a:latin typeface="Avenir" panose="02000503020000020003" pitchFamily="2" charset="0"/>
              </a:rPr>
              <a:t>source</a:t>
            </a:r>
            <a:r>
              <a:rPr lang="en-US" sz="2800" dirty="0">
                <a:latin typeface="Avenir" panose="02000503020000020003" pitchFamily="2" charset="0"/>
              </a:rPr>
              <a:t> </a:t>
            </a:r>
            <a:r>
              <a:rPr lang="en-US" sz="2800" b="1" i="1" dirty="0">
                <a:latin typeface="Avenir" panose="02000503020000020003" pitchFamily="2" charset="0"/>
              </a:rPr>
              <a:t>signal</a:t>
            </a:r>
            <a:r>
              <a:rPr lang="en-US" sz="2800" dirty="0">
                <a:latin typeface="Avenir" panose="02000503020000020003" pitchFamily="2" charset="0"/>
              </a:rPr>
              <a:t> </a:t>
            </a:r>
            <a:r>
              <a:rPr lang="en-US" sz="2800" b="1" i="1" dirty="0">
                <a:latin typeface="Avenir" panose="02000503020000020003" pitchFamily="2" charset="0"/>
              </a:rPr>
              <a:t>or the background</a:t>
            </a:r>
            <a:r>
              <a:rPr lang="en-US" sz="2800" dirty="0">
                <a:latin typeface="Avenir" panose="02000503020000020003" pitchFamily="2" charset="0"/>
              </a:rPr>
              <a:t>?</a:t>
            </a:r>
            <a:endParaRPr lang="en-US" sz="2800" dirty="0">
              <a:solidFill>
                <a:schemeClr val="tx1"/>
              </a:solidFill>
              <a:latin typeface="Avenir" panose="02000503020000020003" pitchFamily="2" charset="0"/>
            </a:endParaRPr>
          </a:p>
        </p:txBody>
      </p:sp>
      <p:cxnSp>
        <p:nvCxnSpPr>
          <p:cNvPr id="10" name="Straight Arrow Connector 9">
            <a:extLst>
              <a:ext uri="{FF2B5EF4-FFF2-40B4-BE49-F238E27FC236}">
                <a16:creationId xmlns:a16="http://schemas.microsoft.com/office/drawing/2014/main" id="{67098479-E28E-9E44-2485-E70BE690E9DF}"/>
              </a:ext>
            </a:extLst>
          </p:cNvPr>
          <p:cNvCxnSpPr>
            <a:cxnSpLocks/>
          </p:cNvCxnSpPr>
          <p:nvPr/>
        </p:nvCxnSpPr>
        <p:spPr>
          <a:xfrm flipH="1">
            <a:off x="3027680" y="2258411"/>
            <a:ext cx="2702560" cy="106390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E0E75D9-EBDE-9F13-7B9E-91C0465BB9A2}"/>
              </a:ext>
            </a:extLst>
          </p:cNvPr>
          <p:cNvCxnSpPr>
            <a:cxnSpLocks/>
          </p:cNvCxnSpPr>
          <p:nvPr/>
        </p:nvCxnSpPr>
        <p:spPr>
          <a:xfrm>
            <a:off x="5730240" y="2258411"/>
            <a:ext cx="2032000" cy="253710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293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B270A24-8FCB-1B46-A0EF-47AEB89E1715}"/>
              </a:ext>
            </a:extLst>
          </p:cNvPr>
          <p:cNvSpPr>
            <a:spLocks noGrp="1"/>
          </p:cNvSpPr>
          <p:nvPr>
            <p:ph type="sldNum" sz="quarter" idx="12"/>
          </p:nvPr>
        </p:nvSpPr>
        <p:spPr/>
        <p:txBody>
          <a:bodyPr/>
          <a:lstStyle/>
          <a:p>
            <a:fld id="{0EF2EA88-E9D4-0C4F-A5DF-5FE49FAF8E2F}" type="slidenum">
              <a:rPr lang="en-US" smtClean="0"/>
              <a:pPr/>
              <a:t>47</a:t>
            </a:fld>
            <a:endParaRPr lang="en-US" dirty="0"/>
          </a:p>
        </p:txBody>
      </p:sp>
      <p:grpSp>
        <p:nvGrpSpPr>
          <p:cNvPr id="2" name="Group 1">
            <a:extLst>
              <a:ext uri="{FF2B5EF4-FFF2-40B4-BE49-F238E27FC236}">
                <a16:creationId xmlns:a16="http://schemas.microsoft.com/office/drawing/2014/main" id="{546EC7FB-96E0-C2B3-F8A0-8FD0B422A82D}"/>
              </a:ext>
            </a:extLst>
          </p:cNvPr>
          <p:cNvGrpSpPr/>
          <p:nvPr/>
        </p:nvGrpSpPr>
        <p:grpSpPr>
          <a:xfrm>
            <a:off x="643128" y="952814"/>
            <a:ext cx="7919592" cy="5656854"/>
            <a:chOff x="1954644" y="891252"/>
            <a:chExt cx="7919592" cy="5656854"/>
          </a:xfrm>
        </p:grpSpPr>
        <p:pic>
          <p:nvPicPr>
            <p:cNvPr id="13" name="Picture 12">
              <a:extLst>
                <a:ext uri="{FF2B5EF4-FFF2-40B4-BE49-F238E27FC236}">
                  <a16:creationId xmlns:a16="http://schemas.microsoft.com/office/drawing/2014/main" id="{3F846C56-1869-354E-9067-1848FD59FF18}"/>
                </a:ext>
              </a:extLst>
            </p:cNvPr>
            <p:cNvPicPr>
              <a:picLocks noChangeAspect="1"/>
            </p:cNvPicPr>
            <p:nvPr/>
          </p:nvPicPr>
          <p:blipFill>
            <a:blip r:embed="rId2"/>
            <a:stretch>
              <a:fillRect/>
            </a:stretch>
          </p:blipFill>
          <p:spPr>
            <a:xfrm>
              <a:off x="1954644" y="891252"/>
              <a:ext cx="3959796" cy="5656851"/>
            </a:xfrm>
            <a:prstGeom prst="rect">
              <a:avLst/>
            </a:prstGeom>
          </p:spPr>
        </p:pic>
        <p:pic>
          <p:nvPicPr>
            <p:cNvPr id="14" name="Picture 13">
              <a:extLst>
                <a:ext uri="{FF2B5EF4-FFF2-40B4-BE49-F238E27FC236}">
                  <a16:creationId xmlns:a16="http://schemas.microsoft.com/office/drawing/2014/main" id="{062778F9-90EA-1F4F-BC0F-3E0C5C0D4A16}"/>
                </a:ext>
              </a:extLst>
            </p:cNvPr>
            <p:cNvPicPr>
              <a:picLocks noChangeAspect="1"/>
            </p:cNvPicPr>
            <p:nvPr/>
          </p:nvPicPr>
          <p:blipFill>
            <a:blip r:embed="rId3"/>
            <a:stretch>
              <a:fillRect/>
            </a:stretch>
          </p:blipFill>
          <p:spPr>
            <a:xfrm>
              <a:off x="5914440" y="891255"/>
              <a:ext cx="3959796" cy="5656851"/>
            </a:xfrm>
            <a:prstGeom prst="rect">
              <a:avLst/>
            </a:prstGeom>
          </p:spPr>
        </p:pic>
      </p:grpSp>
      <p:sp>
        <p:nvSpPr>
          <p:cNvPr id="10" name="Title 1">
            <a:extLst>
              <a:ext uri="{FF2B5EF4-FFF2-40B4-BE49-F238E27FC236}">
                <a16:creationId xmlns:a16="http://schemas.microsoft.com/office/drawing/2014/main" id="{FAE7CDFB-B629-D8DD-E934-8CD76F5058D4}"/>
              </a:ext>
            </a:extLst>
          </p:cNvPr>
          <p:cNvSpPr txBox="1">
            <a:spLocks/>
          </p:cNvSpPr>
          <p:nvPr/>
        </p:nvSpPr>
        <p:spPr>
          <a:xfrm>
            <a:off x="221638" y="248332"/>
            <a:ext cx="11970362" cy="642920"/>
          </a:xfrm>
          <a:prstGeom prst="rect">
            <a:avLst/>
          </a:prstGeom>
        </p:spPr>
        <p:txBody>
          <a:bodyPr vert="horz" wrap="square" lIns="91440" tIns="45720" rIns="91440" bIns="45720" rtlCol="0" anchor="t" anchorCtr="0">
            <a:noAutofit/>
          </a:bodyPr>
          <a:lstStyle>
            <a:lvl1pPr algn="l" defTabSz="457200" rtl="0" eaLnBrk="1" latinLnBrk="0" hangingPunct="1">
              <a:spcBef>
                <a:spcPct val="0"/>
              </a:spcBef>
              <a:buNone/>
              <a:defRPr sz="3600" b="0" i="0" kern="1200" cap="none" baseline="0">
                <a:solidFill>
                  <a:srgbClr val="000000"/>
                </a:solidFill>
                <a:latin typeface="Avenir Next" panose="020B0503020202020204" pitchFamily="34" charset="0"/>
                <a:ea typeface="+mj-ea"/>
                <a:cs typeface="+mj-cs"/>
              </a:defRPr>
            </a:lvl1pPr>
          </a:lstStyle>
          <a:p>
            <a:r>
              <a:rPr lang="en-US" sz="3000">
                <a:solidFill>
                  <a:srgbClr val="313C5A"/>
                </a:solidFill>
                <a:latin typeface="Avenir Next Medium" panose="020B0503020202020204" pitchFamily="34" charset="0"/>
              </a:rPr>
              <a:t>SRNL H Area Contamination Measurements</a:t>
            </a:r>
            <a:endParaRPr lang="en-US" sz="3000" dirty="0">
              <a:solidFill>
                <a:srgbClr val="313C5A"/>
              </a:solidFill>
              <a:latin typeface="Avenir Next Medium" panose="020B0503020202020204" pitchFamily="34" charset="0"/>
            </a:endParaRPr>
          </a:p>
        </p:txBody>
      </p:sp>
      <p:sp>
        <p:nvSpPr>
          <p:cNvPr id="3" name="TextBox 2">
            <a:extLst>
              <a:ext uri="{FF2B5EF4-FFF2-40B4-BE49-F238E27FC236}">
                <a16:creationId xmlns:a16="http://schemas.microsoft.com/office/drawing/2014/main" id="{14EC341F-904F-29FB-A62F-9E22BF32A85E}"/>
              </a:ext>
            </a:extLst>
          </p:cNvPr>
          <p:cNvSpPr txBox="1"/>
          <p:nvPr/>
        </p:nvSpPr>
        <p:spPr>
          <a:xfrm>
            <a:off x="8562720" y="1417515"/>
            <a:ext cx="3629280" cy="2246769"/>
          </a:xfrm>
          <a:prstGeom prst="rect">
            <a:avLst/>
          </a:prstGeom>
          <a:solidFill>
            <a:schemeClr val="bg1">
              <a:alpha val="85000"/>
            </a:schemeClr>
          </a:solidFill>
        </p:spPr>
        <p:txBody>
          <a:bodyPr wrap="square" rtlCol="0">
            <a:spAutoFit/>
          </a:bodyPr>
          <a:lstStyle/>
          <a:p>
            <a:r>
              <a:rPr lang="en-US" sz="2800" dirty="0">
                <a:latin typeface="Avenir" panose="02000503020000020003" pitchFamily="2" charset="0"/>
              </a:rPr>
              <a:t>“Waterfall plots” from the measurements</a:t>
            </a:r>
          </a:p>
          <a:p>
            <a:r>
              <a:rPr lang="en-US" sz="2800" dirty="0">
                <a:solidFill>
                  <a:schemeClr val="tx1"/>
                </a:solidFill>
                <a:latin typeface="Avenir" panose="02000503020000020003" pitchFamily="2" charset="0"/>
              </a:rPr>
              <a:t>2-D time-energy count histograms</a:t>
            </a:r>
          </a:p>
        </p:txBody>
      </p:sp>
    </p:spTree>
    <p:extLst>
      <p:ext uri="{BB962C8B-B14F-4D97-AF65-F5344CB8AC3E}">
        <p14:creationId xmlns:p14="http://schemas.microsoft.com/office/powerpoint/2010/main" val="2148541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6EBD6F0-CC39-B397-6101-F71B4445E5F1}"/>
              </a:ext>
            </a:extLst>
          </p:cNvPr>
          <p:cNvGrpSpPr/>
          <p:nvPr/>
        </p:nvGrpSpPr>
        <p:grpSpPr>
          <a:xfrm>
            <a:off x="643128" y="949529"/>
            <a:ext cx="7924190" cy="5660136"/>
            <a:chOff x="221638" y="891252"/>
            <a:chExt cx="7924190" cy="5660136"/>
          </a:xfrm>
        </p:grpSpPr>
        <p:pic>
          <p:nvPicPr>
            <p:cNvPr id="5" name="Picture 4">
              <a:extLst>
                <a:ext uri="{FF2B5EF4-FFF2-40B4-BE49-F238E27FC236}">
                  <a16:creationId xmlns:a16="http://schemas.microsoft.com/office/drawing/2014/main" id="{E2D6AFC6-E6D3-5743-B5E1-54C080F5DDB6}"/>
                </a:ext>
              </a:extLst>
            </p:cNvPr>
            <p:cNvPicPr>
              <a:picLocks noChangeAspect="1"/>
            </p:cNvPicPr>
            <p:nvPr/>
          </p:nvPicPr>
          <p:blipFill>
            <a:blip r:embed="rId2"/>
            <a:stretch>
              <a:fillRect/>
            </a:stretch>
          </p:blipFill>
          <p:spPr>
            <a:xfrm>
              <a:off x="221638" y="891252"/>
              <a:ext cx="3962095" cy="5660136"/>
            </a:xfrm>
            <a:prstGeom prst="rect">
              <a:avLst/>
            </a:prstGeom>
          </p:spPr>
        </p:pic>
        <p:pic>
          <p:nvPicPr>
            <p:cNvPr id="7" name="Picture 6">
              <a:extLst>
                <a:ext uri="{FF2B5EF4-FFF2-40B4-BE49-F238E27FC236}">
                  <a16:creationId xmlns:a16="http://schemas.microsoft.com/office/drawing/2014/main" id="{2E952107-341B-1A4B-92BB-7C6240D0A77C}"/>
                </a:ext>
              </a:extLst>
            </p:cNvPr>
            <p:cNvPicPr>
              <a:picLocks noChangeAspect="1"/>
            </p:cNvPicPr>
            <p:nvPr/>
          </p:nvPicPr>
          <p:blipFill>
            <a:blip r:embed="rId3"/>
            <a:stretch>
              <a:fillRect/>
            </a:stretch>
          </p:blipFill>
          <p:spPr>
            <a:xfrm>
              <a:off x="4183733" y="891252"/>
              <a:ext cx="3962095" cy="5660136"/>
            </a:xfrm>
            <a:prstGeom prst="rect">
              <a:avLst/>
            </a:prstGeom>
          </p:spPr>
        </p:pic>
      </p:grpSp>
      <p:sp>
        <p:nvSpPr>
          <p:cNvPr id="4" name="Slide Number Placeholder 3">
            <a:extLst>
              <a:ext uri="{FF2B5EF4-FFF2-40B4-BE49-F238E27FC236}">
                <a16:creationId xmlns:a16="http://schemas.microsoft.com/office/drawing/2014/main" id="{0B270A24-8FCB-1B46-A0EF-47AEB89E1715}"/>
              </a:ext>
            </a:extLst>
          </p:cNvPr>
          <p:cNvSpPr>
            <a:spLocks noGrp="1"/>
          </p:cNvSpPr>
          <p:nvPr>
            <p:ph type="sldNum" sz="quarter" idx="12"/>
          </p:nvPr>
        </p:nvSpPr>
        <p:spPr/>
        <p:txBody>
          <a:bodyPr/>
          <a:lstStyle/>
          <a:p>
            <a:fld id="{0EF2EA88-E9D4-0C4F-A5DF-5FE49FAF8E2F}" type="slidenum">
              <a:rPr lang="en-US" smtClean="0"/>
              <a:pPr/>
              <a:t>48</a:t>
            </a:fld>
            <a:endParaRPr lang="en-US" dirty="0"/>
          </a:p>
        </p:txBody>
      </p:sp>
      <p:sp>
        <p:nvSpPr>
          <p:cNvPr id="10" name="TextBox 9">
            <a:extLst>
              <a:ext uri="{FF2B5EF4-FFF2-40B4-BE49-F238E27FC236}">
                <a16:creationId xmlns:a16="http://schemas.microsoft.com/office/drawing/2014/main" id="{5BC25B93-8D2F-C5F0-C61F-67616A3540DE}"/>
              </a:ext>
            </a:extLst>
          </p:cNvPr>
          <p:cNvSpPr txBox="1"/>
          <p:nvPr/>
        </p:nvSpPr>
        <p:spPr>
          <a:xfrm>
            <a:off x="2933244" y="2399614"/>
            <a:ext cx="3162756" cy="707886"/>
          </a:xfrm>
          <a:prstGeom prst="rect">
            <a:avLst/>
          </a:prstGeom>
          <a:solidFill>
            <a:schemeClr val="bg1">
              <a:alpha val="78853"/>
            </a:schemeClr>
          </a:solidFill>
        </p:spPr>
        <p:txBody>
          <a:bodyPr wrap="square" rtlCol="0">
            <a:spAutoFit/>
          </a:bodyPr>
          <a:lstStyle>
            <a:defPPr>
              <a:defRPr lang="en-US"/>
            </a:defPPr>
            <a:lvl1pPr>
              <a:defRPr sz="2800">
                <a:latin typeface="Avenir Next" panose="020B0503020202020204" pitchFamily="34" charset="0"/>
              </a:defRPr>
            </a:lvl1pPr>
          </a:lstStyle>
          <a:p>
            <a:r>
              <a:rPr lang="en-US" sz="2000" dirty="0">
                <a:solidFill>
                  <a:srgbClr val="FF0000"/>
                </a:solidFill>
                <a:latin typeface="Avenir Book" panose="02000503020000020003" pitchFamily="2" charset="0"/>
              </a:rPr>
              <a:t>Very low Cs137 662 keV photopeak counts</a:t>
            </a:r>
          </a:p>
        </p:txBody>
      </p:sp>
      <p:cxnSp>
        <p:nvCxnSpPr>
          <p:cNvPr id="13" name="Straight Arrow Connector 12">
            <a:extLst>
              <a:ext uri="{FF2B5EF4-FFF2-40B4-BE49-F238E27FC236}">
                <a16:creationId xmlns:a16="http://schemas.microsoft.com/office/drawing/2014/main" id="{92387CF5-A221-3997-001A-0FD4A8B448D6}"/>
              </a:ext>
            </a:extLst>
          </p:cNvPr>
          <p:cNvCxnSpPr>
            <a:cxnSpLocks/>
            <a:stCxn id="10" idx="0"/>
          </p:cNvCxnSpPr>
          <p:nvPr/>
        </p:nvCxnSpPr>
        <p:spPr>
          <a:xfrm flipH="1" flipV="1">
            <a:off x="2017059" y="1532965"/>
            <a:ext cx="2497563" cy="86664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8914E54-AE9D-20EF-4143-E308287A4EBA}"/>
              </a:ext>
            </a:extLst>
          </p:cNvPr>
          <p:cNvCxnSpPr>
            <a:cxnSpLocks/>
            <a:stCxn id="10" idx="0"/>
          </p:cNvCxnSpPr>
          <p:nvPr/>
        </p:nvCxnSpPr>
        <p:spPr>
          <a:xfrm flipV="1">
            <a:off x="4514622" y="1438835"/>
            <a:ext cx="1186931" cy="96077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EB8CF986-4C97-F58D-5B01-08FD68FE248D}"/>
              </a:ext>
            </a:extLst>
          </p:cNvPr>
          <p:cNvSpPr txBox="1">
            <a:spLocks/>
          </p:cNvSpPr>
          <p:nvPr/>
        </p:nvSpPr>
        <p:spPr>
          <a:xfrm>
            <a:off x="221638" y="248332"/>
            <a:ext cx="11970362" cy="642920"/>
          </a:xfrm>
          <a:prstGeom prst="rect">
            <a:avLst/>
          </a:prstGeom>
        </p:spPr>
        <p:txBody>
          <a:bodyPr vert="horz" wrap="square" lIns="91440" tIns="45720" rIns="91440" bIns="45720" rtlCol="0" anchor="t" anchorCtr="0">
            <a:noAutofit/>
          </a:bodyPr>
          <a:lstStyle>
            <a:lvl1pPr algn="l" defTabSz="457200" rtl="0" eaLnBrk="1" latinLnBrk="0" hangingPunct="1">
              <a:spcBef>
                <a:spcPct val="0"/>
              </a:spcBef>
              <a:buNone/>
              <a:defRPr sz="3600" b="0" i="0" kern="1200" cap="none" baseline="0">
                <a:solidFill>
                  <a:srgbClr val="000000"/>
                </a:solidFill>
                <a:latin typeface="Avenir Next" panose="020B0503020202020204" pitchFamily="34" charset="0"/>
                <a:ea typeface="+mj-ea"/>
                <a:cs typeface="+mj-cs"/>
              </a:defRPr>
            </a:lvl1pPr>
          </a:lstStyle>
          <a:p>
            <a:r>
              <a:rPr lang="en-US" sz="3000">
                <a:solidFill>
                  <a:srgbClr val="313C5A"/>
                </a:solidFill>
                <a:latin typeface="Avenir Next Medium" panose="020B0503020202020204" pitchFamily="34" charset="0"/>
              </a:rPr>
              <a:t>SRNL H Area Contamination Measurements</a:t>
            </a:r>
            <a:endParaRPr lang="en-US" sz="3000" dirty="0">
              <a:solidFill>
                <a:srgbClr val="313C5A"/>
              </a:solidFill>
              <a:latin typeface="Avenir Next Medium" panose="020B0503020202020204" pitchFamily="34" charset="0"/>
            </a:endParaRPr>
          </a:p>
        </p:txBody>
      </p:sp>
      <p:cxnSp>
        <p:nvCxnSpPr>
          <p:cNvPr id="15" name="Straight Arrow Connector 14">
            <a:extLst>
              <a:ext uri="{FF2B5EF4-FFF2-40B4-BE49-F238E27FC236}">
                <a16:creationId xmlns:a16="http://schemas.microsoft.com/office/drawing/2014/main" id="{DA11EFE3-0706-D779-B23F-04516C1BF419}"/>
              </a:ext>
            </a:extLst>
          </p:cNvPr>
          <p:cNvCxnSpPr>
            <a:cxnSpLocks/>
          </p:cNvCxnSpPr>
          <p:nvPr/>
        </p:nvCxnSpPr>
        <p:spPr>
          <a:xfrm flipH="1" flipV="1">
            <a:off x="1983047" y="4100950"/>
            <a:ext cx="2366829" cy="108529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B045384-C0DC-42DC-B1D4-7ED7DBA5AB26}"/>
              </a:ext>
            </a:extLst>
          </p:cNvPr>
          <p:cNvSpPr txBox="1"/>
          <p:nvPr/>
        </p:nvSpPr>
        <p:spPr>
          <a:xfrm>
            <a:off x="3278228" y="5236327"/>
            <a:ext cx="5890842" cy="461665"/>
          </a:xfrm>
          <a:prstGeom prst="rect">
            <a:avLst/>
          </a:prstGeom>
          <a:solidFill>
            <a:schemeClr val="bg1">
              <a:alpha val="83000"/>
            </a:schemeClr>
          </a:solidFill>
        </p:spPr>
        <p:txBody>
          <a:bodyPr wrap="square" rtlCol="0">
            <a:spAutoFit/>
          </a:bodyPr>
          <a:lstStyle>
            <a:defPPr>
              <a:defRPr lang="en-US"/>
            </a:defPPr>
            <a:lvl1pPr>
              <a:defRPr sz="2800">
                <a:latin typeface="Avenir Next" panose="020B0503020202020204" pitchFamily="34" charset="0"/>
              </a:defRPr>
            </a:lvl1pPr>
          </a:lstStyle>
          <a:p>
            <a:r>
              <a:rPr lang="en-US" sz="2400" dirty="0">
                <a:solidFill>
                  <a:srgbClr val="FF0000"/>
                </a:solidFill>
                <a:latin typeface="Avenir Book" panose="02000503020000020003" pitchFamily="2" charset="0"/>
              </a:rPr>
              <a:t>Multiple background spectral features</a:t>
            </a:r>
          </a:p>
        </p:txBody>
      </p:sp>
      <p:cxnSp>
        <p:nvCxnSpPr>
          <p:cNvPr id="17" name="Straight Arrow Connector 16">
            <a:extLst>
              <a:ext uri="{FF2B5EF4-FFF2-40B4-BE49-F238E27FC236}">
                <a16:creationId xmlns:a16="http://schemas.microsoft.com/office/drawing/2014/main" id="{EB1554C8-46D2-0181-0091-89CADB628E6A}"/>
              </a:ext>
            </a:extLst>
          </p:cNvPr>
          <p:cNvCxnSpPr>
            <a:cxnSpLocks/>
          </p:cNvCxnSpPr>
          <p:nvPr/>
        </p:nvCxnSpPr>
        <p:spPr>
          <a:xfrm flipV="1">
            <a:off x="4349876" y="4316506"/>
            <a:ext cx="1230653" cy="86974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22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6EBD6F0-CC39-B397-6101-F71B4445E5F1}"/>
              </a:ext>
            </a:extLst>
          </p:cNvPr>
          <p:cNvGrpSpPr/>
          <p:nvPr/>
        </p:nvGrpSpPr>
        <p:grpSpPr>
          <a:xfrm>
            <a:off x="643128" y="949529"/>
            <a:ext cx="7924190" cy="5660136"/>
            <a:chOff x="221638" y="891252"/>
            <a:chExt cx="7924190" cy="5660136"/>
          </a:xfrm>
        </p:grpSpPr>
        <p:pic>
          <p:nvPicPr>
            <p:cNvPr id="5" name="Picture 4">
              <a:extLst>
                <a:ext uri="{FF2B5EF4-FFF2-40B4-BE49-F238E27FC236}">
                  <a16:creationId xmlns:a16="http://schemas.microsoft.com/office/drawing/2014/main" id="{E2D6AFC6-E6D3-5743-B5E1-54C080F5DDB6}"/>
                </a:ext>
              </a:extLst>
            </p:cNvPr>
            <p:cNvPicPr>
              <a:picLocks noChangeAspect="1"/>
            </p:cNvPicPr>
            <p:nvPr/>
          </p:nvPicPr>
          <p:blipFill>
            <a:blip r:embed="rId2"/>
            <a:stretch>
              <a:fillRect/>
            </a:stretch>
          </p:blipFill>
          <p:spPr>
            <a:xfrm>
              <a:off x="221638" y="891252"/>
              <a:ext cx="3962095" cy="5660136"/>
            </a:xfrm>
            <a:prstGeom prst="rect">
              <a:avLst/>
            </a:prstGeom>
          </p:spPr>
        </p:pic>
        <p:pic>
          <p:nvPicPr>
            <p:cNvPr id="7" name="Picture 6">
              <a:extLst>
                <a:ext uri="{FF2B5EF4-FFF2-40B4-BE49-F238E27FC236}">
                  <a16:creationId xmlns:a16="http://schemas.microsoft.com/office/drawing/2014/main" id="{2E952107-341B-1A4B-92BB-7C6240D0A77C}"/>
                </a:ext>
              </a:extLst>
            </p:cNvPr>
            <p:cNvPicPr>
              <a:picLocks noChangeAspect="1"/>
            </p:cNvPicPr>
            <p:nvPr/>
          </p:nvPicPr>
          <p:blipFill>
            <a:blip r:embed="rId3"/>
            <a:stretch>
              <a:fillRect/>
            </a:stretch>
          </p:blipFill>
          <p:spPr>
            <a:xfrm>
              <a:off x="4183733" y="891252"/>
              <a:ext cx="3962095" cy="5660136"/>
            </a:xfrm>
            <a:prstGeom prst="rect">
              <a:avLst/>
            </a:prstGeom>
          </p:spPr>
        </p:pic>
      </p:grpSp>
      <p:sp>
        <p:nvSpPr>
          <p:cNvPr id="4" name="Slide Number Placeholder 3">
            <a:extLst>
              <a:ext uri="{FF2B5EF4-FFF2-40B4-BE49-F238E27FC236}">
                <a16:creationId xmlns:a16="http://schemas.microsoft.com/office/drawing/2014/main" id="{0B270A24-8FCB-1B46-A0EF-47AEB89E1715}"/>
              </a:ext>
            </a:extLst>
          </p:cNvPr>
          <p:cNvSpPr>
            <a:spLocks noGrp="1"/>
          </p:cNvSpPr>
          <p:nvPr>
            <p:ph type="sldNum" sz="quarter" idx="12"/>
          </p:nvPr>
        </p:nvSpPr>
        <p:spPr/>
        <p:txBody>
          <a:bodyPr/>
          <a:lstStyle/>
          <a:p>
            <a:fld id="{0EF2EA88-E9D4-0C4F-A5DF-5FE49FAF8E2F}" type="slidenum">
              <a:rPr lang="en-US" smtClean="0"/>
              <a:pPr/>
              <a:t>49</a:t>
            </a:fld>
            <a:endParaRPr lang="en-US" dirty="0"/>
          </a:p>
        </p:txBody>
      </p:sp>
      <p:sp>
        <p:nvSpPr>
          <p:cNvPr id="3" name="TextBox 2">
            <a:extLst>
              <a:ext uri="{FF2B5EF4-FFF2-40B4-BE49-F238E27FC236}">
                <a16:creationId xmlns:a16="http://schemas.microsoft.com/office/drawing/2014/main" id="{4CDC7916-649E-8A0D-763C-67C8611A762B}"/>
              </a:ext>
            </a:extLst>
          </p:cNvPr>
          <p:cNvSpPr txBox="1"/>
          <p:nvPr/>
        </p:nvSpPr>
        <p:spPr>
          <a:xfrm>
            <a:off x="1811383" y="1167149"/>
            <a:ext cx="78377" cy="4423754"/>
          </a:xfrm>
          <a:prstGeom prst="rect">
            <a:avLst/>
          </a:prstGeom>
          <a:solidFill>
            <a:srgbClr val="FF0000">
              <a:alpha val="42835"/>
            </a:srgbClr>
          </a:solidFill>
        </p:spPr>
        <p:txBody>
          <a:bodyPr wrap="square" rtlCol="0">
            <a:spAutoFit/>
          </a:bodyPr>
          <a:lstStyle>
            <a:defPPr>
              <a:defRPr lang="en-US"/>
            </a:defPPr>
            <a:lvl1pPr>
              <a:defRPr sz="2800">
                <a:latin typeface="Avenir Next" panose="020B0503020202020204" pitchFamily="34" charset="0"/>
              </a:defRPr>
            </a:lvl1pPr>
          </a:lstStyle>
          <a:p>
            <a:endParaRPr lang="en-US" sz="2000" dirty="0">
              <a:solidFill>
                <a:srgbClr val="FF0000"/>
              </a:solidFill>
              <a:latin typeface="Avenir Book" panose="02000503020000020003" pitchFamily="2" charset="0"/>
            </a:endParaRPr>
          </a:p>
        </p:txBody>
      </p:sp>
      <p:sp>
        <p:nvSpPr>
          <p:cNvPr id="6" name="TextBox 5">
            <a:extLst>
              <a:ext uri="{FF2B5EF4-FFF2-40B4-BE49-F238E27FC236}">
                <a16:creationId xmlns:a16="http://schemas.microsoft.com/office/drawing/2014/main" id="{D5FF5073-D316-12CB-EB04-11F4A8B66896}"/>
              </a:ext>
            </a:extLst>
          </p:cNvPr>
          <p:cNvSpPr txBox="1"/>
          <p:nvPr/>
        </p:nvSpPr>
        <p:spPr>
          <a:xfrm>
            <a:off x="5773478" y="1167149"/>
            <a:ext cx="78377" cy="4423754"/>
          </a:xfrm>
          <a:prstGeom prst="rect">
            <a:avLst/>
          </a:prstGeom>
          <a:solidFill>
            <a:srgbClr val="FF0000">
              <a:alpha val="42835"/>
            </a:srgbClr>
          </a:solidFill>
        </p:spPr>
        <p:txBody>
          <a:bodyPr wrap="square" rtlCol="0">
            <a:spAutoFit/>
          </a:bodyPr>
          <a:lstStyle>
            <a:defPPr>
              <a:defRPr lang="en-US"/>
            </a:defPPr>
            <a:lvl1pPr>
              <a:defRPr sz="2800">
                <a:latin typeface="Avenir Next" panose="020B0503020202020204" pitchFamily="34" charset="0"/>
              </a:defRPr>
            </a:lvl1pPr>
          </a:lstStyle>
          <a:p>
            <a:endParaRPr lang="en-US" sz="2000" dirty="0">
              <a:solidFill>
                <a:srgbClr val="FF0000"/>
              </a:solidFill>
              <a:latin typeface="Avenir Book" panose="02000503020000020003" pitchFamily="2" charset="0"/>
            </a:endParaRPr>
          </a:p>
        </p:txBody>
      </p:sp>
      <p:sp>
        <p:nvSpPr>
          <p:cNvPr id="8" name="TextBox 7">
            <a:extLst>
              <a:ext uri="{FF2B5EF4-FFF2-40B4-BE49-F238E27FC236}">
                <a16:creationId xmlns:a16="http://schemas.microsoft.com/office/drawing/2014/main" id="{1552FDE3-C6FE-46EE-DBE9-AAC975ED421B}"/>
              </a:ext>
            </a:extLst>
          </p:cNvPr>
          <p:cNvSpPr txBox="1"/>
          <p:nvPr/>
        </p:nvSpPr>
        <p:spPr>
          <a:xfrm>
            <a:off x="2070171" y="3946865"/>
            <a:ext cx="3703308" cy="1323439"/>
          </a:xfrm>
          <a:prstGeom prst="rect">
            <a:avLst/>
          </a:prstGeom>
          <a:solidFill>
            <a:schemeClr val="bg1">
              <a:alpha val="78853"/>
            </a:schemeClr>
          </a:solidFill>
        </p:spPr>
        <p:txBody>
          <a:bodyPr wrap="square" rtlCol="0">
            <a:spAutoFit/>
          </a:bodyPr>
          <a:lstStyle>
            <a:defPPr>
              <a:defRPr lang="en-US"/>
            </a:defPPr>
            <a:lvl1pPr>
              <a:defRPr sz="2800">
                <a:latin typeface="Avenir Next" panose="020B0503020202020204" pitchFamily="34" charset="0"/>
              </a:defRPr>
            </a:lvl1pPr>
          </a:lstStyle>
          <a:p>
            <a:r>
              <a:rPr lang="en-US" sz="2000" dirty="0">
                <a:solidFill>
                  <a:srgbClr val="FF0000"/>
                </a:solidFill>
                <a:latin typeface="Avenir Book" panose="02000503020000020003" pitchFamily="2" charset="0"/>
              </a:rPr>
              <a:t>Setting energy ROIs around 662 keV and reconstruct images to increase the signal-to-noise ratio</a:t>
            </a:r>
          </a:p>
        </p:txBody>
      </p:sp>
      <p:sp>
        <p:nvSpPr>
          <p:cNvPr id="12" name="Title 1">
            <a:extLst>
              <a:ext uri="{FF2B5EF4-FFF2-40B4-BE49-F238E27FC236}">
                <a16:creationId xmlns:a16="http://schemas.microsoft.com/office/drawing/2014/main" id="{A749076C-030C-F50B-B74E-10B5F4C7C2E4}"/>
              </a:ext>
            </a:extLst>
          </p:cNvPr>
          <p:cNvSpPr>
            <a:spLocks noGrp="1"/>
          </p:cNvSpPr>
          <p:nvPr>
            <p:ph type="title"/>
          </p:nvPr>
        </p:nvSpPr>
        <p:spPr>
          <a:xfrm>
            <a:off x="221638" y="248332"/>
            <a:ext cx="11970362" cy="642920"/>
          </a:xfrm>
        </p:spPr>
        <p:txBody>
          <a:bodyPr/>
          <a:lstStyle/>
          <a:p>
            <a:r>
              <a:rPr lang="en-US" sz="3000" dirty="0">
                <a:solidFill>
                  <a:srgbClr val="313C5A"/>
                </a:solidFill>
                <a:latin typeface="Avenir Next Medium" panose="020B0503020202020204" pitchFamily="34" charset="0"/>
              </a:rPr>
              <a:t>SRNL H Area Contamination Measurements</a:t>
            </a:r>
          </a:p>
        </p:txBody>
      </p:sp>
    </p:spTree>
    <p:extLst>
      <p:ext uri="{BB962C8B-B14F-4D97-AF65-F5344CB8AC3E}">
        <p14:creationId xmlns:p14="http://schemas.microsoft.com/office/powerpoint/2010/main" val="2116822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D5CEC13-18FB-FD44-9A15-423AAE676569}"/>
              </a:ext>
            </a:extLst>
          </p:cNvPr>
          <p:cNvSpPr>
            <a:spLocks noGrp="1"/>
          </p:cNvSpPr>
          <p:nvPr>
            <p:ph type="sldNum" sz="quarter" idx="16"/>
          </p:nvPr>
        </p:nvSpPr>
        <p:spPr/>
        <p:txBody>
          <a:bodyPr/>
          <a:lstStyle/>
          <a:p>
            <a:fld id="{0EF2EA88-E9D4-0C4F-A5DF-5FE49FAF8E2F}" type="slidenum">
              <a:rPr lang="en-US" smtClean="0"/>
              <a:pPr/>
              <a:t>5</a:t>
            </a:fld>
            <a:endParaRPr lang="en-US" dirty="0"/>
          </a:p>
        </p:txBody>
      </p:sp>
      <p:sp>
        <p:nvSpPr>
          <p:cNvPr id="18" name="Title 3">
            <a:extLst>
              <a:ext uri="{FF2B5EF4-FFF2-40B4-BE49-F238E27FC236}">
                <a16:creationId xmlns:a16="http://schemas.microsoft.com/office/drawing/2014/main" id="{26D6E77D-02B2-6D48-B137-D5482A7A669E}"/>
              </a:ext>
            </a:extLst>
          </p:cNvPr>
          <p:cNvSpPr txBox="1">
            <a:spLocks/>
          </p:cNvSpPr>
          <p:nvPr/>
        </p:nvSpPr>
        <p:spPr>
          <a:xfrm>
            <a:off x="228600" y="228600"/>
            <a:ext cx="10972800" cy="548640"/>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3600" b="0" i="0" kern="1200" cap="none" baseline="0">
                <a:solidFill>
                  <a:srgbClr val="313C5A"/>
                </a:solidFill>
                <a:latin typeface="Avenir Next Medium" panose="020B0503020202020204" pitchFamily="34" charset="0"/>
                <a:ea typeface="+mj-ea"/>
                <a:cs typeface="+mj-cs"/>
              </a:defRPr>
            </a:lvl1pPr>
          </a:lstStyle>
          <a:p>
            <a:r>
              <a:rPr lang="en-US" dirty="0"/>
              <a:t>Single Detector Imaging - Introduction</a:t>
            </a:r>
          </a:p>
        </p:txBody>
      </p:sp>
      <p:sp>
        <p:nvSpPr>
          <p:cNvPr id="26" name="Rectangle 25">
            <a:extLst>
              <a:ext uri="{FF2B5EF4-FFF2-40B4-BE49-F238E27FC236}">
                <a16:creationId xmlns:a16="http://schemas.microsoft.com/office/drawing/2014/main" id="{0A911675-E323-DB42-86E5-DA74068C3247}"/>
              </a:ext>
            </a:extLst>
          </p:cNvPr>
          <p:cNvSpPr/>
          <p:nvPr/>
        </p:nvSpPr>
        <p:spPr>
          <a:xfrm>
            <a:off x="162490" y="5973111"/>
            <a:ext cx="3024129" cy="402756"/>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rgbClr val="002060"/>
                </a:solidFill>
                <a:latin typeface="Avenir Next" panose="020B0503020202020204" pitchFamily="34" charset="0"/>
                <a:ea typeface="Tahoma" panose="020B0604030504040204" pitchFamily="34" charset="0"/>
                <a:cs typeface="Tahoma" panose="020B0604030504040204" pitchFamily="34" charset="0"/>
              </a:rPr>
              <a:t>Polaris-LAMP</a:t>
            </a:r>
          </a:p>
        </p:txBody>
      </p:sp>
      <p:pic>
        <p:nvPicPr>
          <p:cNvPr id="3" name="Picture 2">
            <a:extLst>
              <a:ext uri="{FF2B5EF4-FFF2-40B4-BE49-F238E27FC236}">
                <a16:creationId xmlns:a16="http://schemas.microsoft.com/office/drawing/2014/main" id="{01C4AB70-0CD8-D844-BD74-34A47767D957}"/>
              </a:ext>
            </a:extLst>
          </p:cNvPr>
          <p:cNvPicPr>
            <a:picLocks noChangeAspect="1"/>
          </p:cNvPicPr>
          <p:nvPr/>
        </p:nvPicPr>
        <p:blipFill>
          <a:blip r:embed="rId3"/>
          <a:stretch>
            <a:fillRect/>
          </a:stretch>
        </p:blipFill>
        <p:spPr>
          <a:xfrm>
            <a:off x="317299" y="2237009"/>
            <a:ext cx="2977115" cy="3523810"/>
          </a:xfrm>
          <a:prstGeom prst="rect">
            <a:avLst/>
          </a:prstGeom>
        </p:spPr>
      </p:pic>
      <p:sp>
        <p:nvSpPr>
          <p:cNvPr id="9" name="Rectangle 8">
            <a:extLst>
              <a:ext uri="{FF2B5EF4-FFF2-40B4-BE49-F238E27FC236}">
                <a16:creationId xmlns:a16="http://schemas.microsoft.com/office/drawing/2014/main" id="{54D58476-5157-0149-A027-80F545557BFC}"/>
              </a:ext>
            </a:extLst>
          </p:cNvPr>
          <p:cNvSpPr/>
          <p:nvPr/>
        </p:nvSpPr>
        <p:spPr>
          <a:xfrm>
            <a:off x="228600" y="997716"/>
            <a:ext cx="3542848" cy="915981"/>
          </a:xfrm>
          <a:prstGeom prst="rect">
            <a:avLst/>
          </a:prstGeom>
          <a:noFill/>
          <a:ln w="38100">
            <a:solidFill>
              <a:srgbClr val="4D72A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rgbClr val="002060"/>
                </a:solidFill>
                <a:latin typeface="Avenir Next" panose="020B0503020202020204" pitchFamily="34" charset="0"/>
                <a:ea typeface="Tahoma" panose="020B0604030504040204" pitchFamily="34" charset="0"/>
                <a:cs typeface="Tahoma" panose="020B0604030504040204" pitchFamily="34" charset="0"/>
              </a:rPr>
              <a:t>Radiation Imagers</a:t>
            </a:r>
          </a:p>
        </p:txBody>
      </p:sp>
      <p:sp>
        <p:nvSpPr>
          <p:cNvPr id="11" name="Plus 25">
            <a:extLst>
              <a:ext uri="{FF2B5EF4-FFF2-40B4-BE49-F238E27FC236}">
                <a16:creationId xmlns:a16="http://schemas.microsoft.com/office/drawing/2014/main" id="{C19EE007-ADE9-F94F-9B5F-85C8961550EA}"/>
              </a:ext>
            </a:extLst>
          </p:cNvPr>
          <p:cNvSpPr/>
          <p:nvPr/>
        </p:nvSpPr>
        <p:spPr>
          <a:xfrm>
            <a:off x="3770514" y="1147144"/>
            <a:ext cx="640080" cy="640080"/>
          </a:xfrm>
          <a:prstGeom prst="mathPlus">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220EDDC-25FA-0E45-A08C-F9D5D99E07E0}"/>
              </a:ext>
            </a:extLst>
          </p:cNvPr>
          <p:cNvSpPr/>
          <p:nvPr/>
        </p:nvSpPr>
        <p:spPr>
          <a:xfrm>
            <a:off x="4409661" y="1009194"/>
            <a:ext cx="3542848" cy="915981"/>
          </a:xfrm>
          <a:prstGeom prst="rect">
            <a:avLst/>
          </a:prstGeom>
          <a:noFill/>
          <a:ln w="38100">
            <a:solidFill>
              <a:srgbClr val="4D72A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rgbClr val="002060"/>
                </a:solidFill>
                <a:latin typeface="Avenir Next" panose="020B0503020202020204" pitchFamily="34" charset="0"/>
                <a:ea typeface="Tahoma" panose="020B0604030504040204" pitchFamily="34" charset="0"/>
                <a:cs typeface="Tahoma" panose="020B0604030504040204" pitchFamily="34" charset="0"/>
              </a:rPr>
              <a:t>SLAM, Odometry</a:t>
            </a:r>
          </a:p>
        </p:txBody>
      </p:sp>
      <p:sp>
        <p:nvSpPr>
          <p:cNvPr id="13" name="Rectangle 12">
            <a:extLst>
              <a:ext uri="{FF2B5EF4-FFF2-40B4-BE49-F238E27FC236}">
                <a16:creationId xmlns:a16="http://schemas.microsoft.com/office/drawing/2014/main" id="{9C9955AC-AF18-FB44-B873-232833BD5BF2}"/>
              </a:ext>
            </a:extLst>
          </p:cNvPr>
          <p:cNvSpPr/>
          <p:nvPr/>
        </p:nvSpPr>
        <p:spPr>
          <a:xfrm>
            <a:off x="8590721" y="997715"/>
            <a:ext cx="3542848" cy="915981"/>
          </a:xfrm>
          <a:prstGeom prst="rect">
            <a:avLst/>
          </a:prstGeom>
          <a:noFill/>
          <a:ln w="38100">
            <a:solidFill>
              <a:srgbClr val="4D72A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rgbClr val="002060"/>
                </a:solidFill>
                <a:latin typeface="Avenir Next" panose="020B0503020202020204" pitchFamily="34" charset="0"/>
                <a:ea typeface="Tahoma" panose="020B0604030504040204" pitchFamily="34" charset="0"/>
                <a:cs typeface="Tahoma" panose="020B0604030504040204" pitchFamily="34" charset="0"/>
              </a:rPr>
              <a:t>Scene Data Fusion (SDF)</a:t>
            </a:r>
          </a:p>
        </p:txBody>
      </p:sp>
      <p:sp>
        <p:nvSpPr>
          <p:cNvPr id="14" name="Equal 13">
            <a:extLst>
              <a:ext uri="{FF2B5EF4-FFF2-40B4-BE49-F238E27FC236}">
                <a16:creationId xmlns:a16="http://schemas.microsoft.com/office/drawing/2014/main" id="{DB310F5B-11C5-FD44-B306-555B9C747550}"/>
              </a:ext>
            </a:extLst>
          </p:cNvPr>
          <p:cNvSpPr/>
          <p:nvPr/>
        </p:nvSpPr>
        <p:spPr>
          <a:xfrm>
            <a:off x="7988350" y="1173980"/>
            <a:ext cx="566530" cy="586408"/>
          </a:xfrm>
          <a:prstGeom prst="mathEqual">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CF71BEB-965F-5F40-9826-E57C4F507271}"/>
              </a:ext>
            </a:extLst>
          </p:cNvPr>
          <p:cNvSpPr/>
          <p:nvPr/>
        </p:nvSpPr>
        <p:spPr>
          <a:xfrm>
            <a:off x="4974564" y="5973111"/>
            <a:ext cx="6027572" cy="402756"/>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rgbClr val="002060"/>
                </a:solidFill>
                <a:latin typeface="Avenir Next" panose="020B0503020202020204" pitchFamily="34" charset="0"/>
                <a:ea typeface="Tahoma" panose="020B0604030504040204" pitchFamily="34" charset="0"/>
                <a:cs typeface="Tahoma" panose="020B0604030504040204" pitchFamily="34" charset="0"/>
              </a:rPr>
              <a:t>Free-moving, 3D radiation imaging</a:t>
            </a:r>
          </a:p>
        </p:txBody>
      </p:sp>
      <p:pic>
        <p:nvPicPr>
          <p:cNvPr id="2" name="Picture 1">
            <a:extLst>
              <a:ext uri="{FF2B5EF4-FFF2-40B4-BE49-F238E27FC236}">
                <a16:creationId xmlns:a16="http://schemas.microsoft.com/office/drawing/2014/main" id="{0582E9F4-6608-194C-835D-555CD0844F33}"/>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368345" y="2237009"/>
            <a:ext cx="3948526" cy="3523810"/>
          </a:xfrm>
          <a:prstGeom prst="rect">
            <a:avLst/>
          </a:prstGeom>
        </p:spPr>
      </p:pic>
      <p:pic>
        <p:nvPicPr>
          <p:cNvPr id="4" name="Picture 3">
            <a:extLst>
              <a:ext uri="{FF2B5EF4-FFF2-40B4-BE49-F238E27FC236}">
                <a16:creationId xmlns:a16="http://schemas.microsoft.com/office/drawing/2014/main" id="{B3CFC520-D0A1-CA49-951D-583A78B9354D}"/>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7390803" y="2237009"/>
            <a:ext cx="4483898" cy="3523810"/>
          </a:xfrm>
          <a:prstGeom prst="rect">
            <a:avLst/>
          </a:prstGeom>
        </p:spPr>
      </p:pic>
      <p:sp>
        <p:nvSpPr>
          <p:cNvPr id="17" name="TextBox 16">
            <a:extLst>
              <a:ext uri="{FF2B5EF4-FFF2-40B4-BE49-F238E27FC236}">
                <a16:creationId xmlns:a16="http://schemas.microsoft.com/office/drawing/2014/main" id="{CD60B742-0391-224D-AB49-87499C8DD895}"/>
              </a:ext>
            </a:extLst>
          </p:cNvPr>
          <p:cNvSpPr txBox="1"/>
          <p:nvPr/>
        </p:nvSpPr>
        <p:spPr>
          <a:xfrm>
            <a:off x="169781" y="2190122"/>
            <a:ext cx="147518" cy="276999"/>
          </a:xfrm>
          <a:prstGeom prst="rect">
            <a:avLst/>
          </a:prstGeom>
          <a:noFill/>
        </p:spPr>
        <p:txBody>
          <a:bodyPr wrap="square" lIns="0" tIns="0" rIns="0" bIns="0" rtlCol="0">
            <a:spAutoFit/>
          </a:bodyPr>
          <a:lstStyle/>
          <a:p>
            <a:r>
              <a:rPr lang="en-US" dirty="0"/>
              <a:t>†</a:t>
            </a:r>
          </a:p>
        </p:txBody>
      </p:sp>
      <p:sp>
        <p:nvSpPr>
          <p:cNvPr id="19" name="TextBox 18">
            <a:extLst>
              <a:ext uri="{FF2B5EF4-FFF2-40B4-BE49-F238E27FC236}">
                <a16:creationId xmlns:a16="http://schemas.microsoft.com/office/drawing/2014/main" id="{F1C3E9AD-A68A-D146-82DF-D74CB9CE7F52}"/>
              </a:ext>
            </a:extLst>
          </p:cNvPr>
          <p:cNvSpPr txBox="1"/>
          <p:nvPr/>
        </p:nvSpPr>
        <p:spPr>
          <a:xfrm>
            <a:off x="0" y="6421391"/>
            <a:ext cx="11560280" cy="600164"/>
          </a:xfrm>
          <a:prstGeom prst="rect">
            <a:avLst/>
          </a:prstGeom>
          <a:noFill/>
        </p:spPr>
        <p:txBody>
          <a:bodyPr wrap="square" rtlCol="0">
            <a:spAutoFit/>
          </a:bodyPr>
          <a:lstStyle/>
          <a:p>
            <a:r>
              <a:rPr lang="en-US" sz="1100" dirty="0"/>
              <a:t>† J. Hecla </a:t>
            </a:r>
            <a:r>
              <a:rPr lang="en-US" sz="1100" i="1" dirty="0"/>
              <a:t>et al.</a:t>
            </a:r>
            <a:r>
              <a:rPr lang="en-US" sz="1100" dirty="0"/>
              <a:t>, “Polaris-LAMP: Multi-Modal 3-D Image Reconstruction With a Commercial Gamma-Ray Imager,” </a:t>
            </a:r>
            <a:r>
              <a:rPr lang="en-US" sz="1100" i="1" dirty="0"/>
              <a:t>IEEE Transactions on Nuclear Science</a:t>
            </a:r>
            <a:endParaRPr lang="en-US" sz="1100" dirty="0"/>
          </a:p>
          <a:p>
            <a:endParaRPr lang="en-US" sz="1100" dirty="0"/>
          </a:p>
          <a:p>
            <a:endParaRPr lang="en-US" sz="1100" dirty="0"/>
          </a:p>
        </p:txBody>
      </p:sp>
    </p:spTree>
    <p:extLst>
      <p:ext uri="{BB962C8B-B14F-4D97-AF65-F5344CB8AC3E}">
        <p14:creationId xmlns:p14="http://schemas.microsoft.com/office/powerpoint/2010/main" val="9315570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309F68-7C34-AEB1-690F-79CD8E998FAD}"/>
              </a:ext>
            </a:extLst>
          </p:cNvPr>
          <p:cNvPicPr>
            <a:picLocks noChangeAspect="1"/>
          </p:cNvPicPr>
          <p:nvPr/>
        </p:nvPicPr>
        <p:blipFill>
          <a:blip r:embed="rId2"/>
          <a:stretch>
            <a:fillRect/>
          </a:stretch>
        </p:blipFill>
        <p:spPr>
          <a:xfrm>
            <a:off x="6206819" y="734201"/>
            <a:ext cx="5531923" cy="5052090"/>
          </a:xfrm>
          <a:prstGeom prst="rect">
            <a:avLst/>
          </a:prstGeom>
        </p:spPr>
      </p:pic>
      <p:pic>
        <p:nvPicPr>
          <p:cNvPr id="5" name="Picture 4">
            <a:extLst>
              <a:ext uri="{FF2B5EF4-FFF2-40B4-BE49-F238E27FC236}">
                <a16:creationId xmlns:a16="http://schemas.microsoft.com/office/drawing/2014/main" id="{C2BF5195-7B84-F149-C7B1-15111D4D4B7B}"/>
              </a:ext>
            </a:extLst>
          </p:cNvPr>
          <p:cNvPicPr>
            <a:picLocks noChangeAspect="1"/>
          </p:cNvPicPr>
          <p:nvPr/>
        </p:nvPicPr>
        <p:blipFill>
          <a:blip r:embed="rId3"/>
          <a:stretch>
            <a:fillRect/>
          </a:stretch>
        </p:blipFill>
        <p:spPr>
          <a:xfrm>
            <a:off x="564077" y="734201"/>
            <a:ext cx="5531923" cy="5052090"/>
          </a:xfrm>
          <a:prstGeom prst="rect">
            <a:avLst/>
          </a:prstGeom>
        </p:spPr>
      </p:pic>
      <p:sp>
        <p:nvSpPr>
          <p:cNvPr id="4" name="Slide Number Placeholder 3">
            <a:extLst>
              <a:ext uri="{FF2B5EF4-FFF2-40B4-BE49-F238E27FC236}">
                <a16:creationId xmlns:a16="http://schemas.microsoft.com/office/drawing/2014/main" id="{0B270A24-8FCB-1B46-A0EF-47AEB89E1715}"/>
              </a:ext>
            </a:extLst>
          </p:cNvPr>
          <p:cNvSpPr>
            <a:spLocks noGrp="1"/>
          </p:cNvSpPr>
          <p:nvPr>
            <p:ph type="sldNum" sz="quarter" idx="12"/>
          </p:nvPr>
        </p:nvSpPr>
        <p:spPr/>
        <p:txBody>
          <a:bodyPr/>
          <a:lstStyle/>
          <a:p>
            <a:fld id="{0EF2EA88-E9D4-0C4F-A5DF-5FE49FAF8E2F}" type="slidenum">
              <a:rPr lang="en-US" smtClean="0"/>
              <a:pPr/>
              <a:t>50</a:t>
            </a:fld>
            <a:endParaRPr lang="en-US" dirty="0"/>
          </a:p>
        </p:txBody>
      </p:sp>
      <p:sp>
        <p:nvSpPr>
          <p:cNvPr id="11" name="Title 1">
            <a:extLst>
              <a:ext uri="{FF2B5EF4-FFF2-40B4-BE49-F238E27FC236}">
                <a16:creationId xmlns:a16="http://schemas.microsoft.com/office/drawing/2014/main" id="{BD3E133E-2397-D640-899A-7998DA6AB599}"/>
              </a:ext>
            </a:extLst>
          </p:cNvPr>
          <p:cNvSpPr>
            <a:spLocks noGrp="1"/>
          </p:cNvSpPr>
          <p:nvPr>
            <p:ph type="title"/>
          </p:nvPr>
        </p:nvSpPr>
        <p:spPr>
          <a:xfrm>
            <a:off x="221638" y="248332"/>
            <a:ext cx="11970362" cy="642920"/>
          </a:xfrm>
        </p:spPr>
        <p:txBody>
          <a:bodyPr/>
          <a:lstStyle/>
          <a:p>
            <a:r>
              <a:rPr lang="en-US" dirty="0"/>
              <a:t>SRNL H Area Contamination Measurements</a:t>
            </a:r>
          </a:p>
        </p:txBody>
      </p:sp>
      <p:pic>
        <p:nvPicPr>
          <p:cNvPr id="3" name="Picture 2">
            <a:extLst>
              <a:ext uri="{FF2B5EF4-FFF2-40B4-BE49-F238E27FC236}">
                <a16:creationId xmlns:a16="http://schemas.microsoft.com/office/drawing/2014/main" id="{16FE7EB9-64E1-AD48-C920-07762D2F83D1}"/>
              </a:ext>
            </a:extLst>
          </p:cNvPr>
          <p:cNvPicPr>
            <a:picLocks noChangeAspect="1"/>
          </p:cNvPicPr>
          <p:nvPr/>
        </p:nvPicPr>
        <p:blipFill>
          <a:blip r:embed="rId4"/>
          <a:stretch>
            <a:fillRect/>
          </a:stretch>
        </p:blipFill>
        <p:spPr>
          <a:xfrm>
            <a:off x="6827000" y="5178650"/>
            <a:ext cx="4440950" cy="1679350"/>
          </a:xfrm>
          <a:prstGeom prst="rect">
            <a:avLst/>
          </a:prstGeom>
        </p:spPr>
      </p:pic>
      <p:pic>
        <p:nvPicPr>
          <p:cNvPr id="6" name="Picture 5">
            <a:extLst>
              <a:ext uri="{FF2B5EF4-FFF2-40B4-BE49-F238E27FC236}">
                <a16:creationId xmlns:a16="http://schemas.microsoft.com/office/drawing/2014/main" id="{5257583A-CCAC-2E86-944C-1DC7DDDF9CAF}"/>
              </a:ext>
            </a:extLst>
          </p:cNvPr>
          <p:cNvPicPr>
            <a:picLocks noChangeAspect="1"/>
          </p:cNvPicPr>
          <p:nvPr/>
        </p:nvPicPr>
        <p:blipFill>
          <a:blip r:embed="rId5"/>
          <a:stretch>
            <a:fillRect/>
          </a:stretch>
        </p:blipFill>
        <p:spPr>
          <a:xfrm>
            <a:off x="1166429" y="5084126"/>
            <a:ext cx="4375638" cy="1679349"/>
          </a:xfrm>
          <a:prstGeom prst="rect">
            <a:avLst/>
          </a:prstGeom>
        </p:spPr>
      </p:pic>
      <p:sp>
        <p:nvSpPr>
          <p:cNvPr id="16" name="TextBox 15">
            <a:extLst>
              <a:ext uri="{FF2B5EF4-FFF2-40B4-BE49-F238E27FC236}">
                <a16:creationId xmlns:a16="http://schemas.microsoft.com/office/drawing/2014/main" id="{422B44C3-3180-8F48-2A47-704F2705073C}"/>
              </a:ext>
            </a:extLst>
          </p:cNvPr>
          <p:cNvSpPr txBox="1"/>
          <p:nvPr/>
        </p:nvSpPr>
        <p:spPr>
          <a:xfrm>
            <a:off x="4287750" y="2246889"/>
            <a:ext cx="3297415" cy="400110"/>
          </a:xfrm>
          <a:prstGeom prst="rect">
            <a:avLst/>
          </a:prstGeom>
          <a:solidFill>
            <a:schemeClr val="bg1">
              <a:alpha val="78853"/>
            </a:schemeClr>
          </a:solidFill>
        </p:spPr>
        <p:txBody>
          <a:bodyPr wrap="square" rtlCol="0">
            <a:spAutoFit/>
          </a:bodyPr>
          <a:lstStyle>
            <a:defPPr>
              <a:defRPr lang="en-US"/>
            </a:defPPr>
            <a:lvl1pPr>
              <a:defRPr sz="2800">
                <a:latin typeface="Avenir Next" panose="020B0503020202020204" pitchFamily="34" charset="0"/>
              </a:defRPr>
            </a:lvl1pPr>
          </a:lstStyle>
          <a:p>
            <a:r>
              <a:rPr lang="en-US" sz="2000" dirty="0">
                <a:solidFill>
                  <a:srgbClr val="FF0000"/>
                </a:solidFill>
                <a:latin typeface="Avenir Book" panose="02000503020000020003" pitchFamily="2" charset="0"/>
              </a:rPr>
              <a:t>GPP reconstructed images</a:t>
            </a:r>
          </a:p>
        </p:txBody>
      </p:sp>
    </p:spTree>
    <p:extLst>
      <p:ext uri="{BB962C8B-B14F-4D97-AF65-F5344CB8AC3E}">
        <p14:creationId xmlns:p14="http://schemas.microsoft.com/office/powerpoint/2010/main" val="34911709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black background with a black square&#10;&#10;Description automatically generated with medium confidence">
            <a:extLst>
              <a:ext uri="{FF2B5EF4-FFF2-40B4-BE49-F238E27FC236}">
                <a16:creationId xmlns:a16="http://schemas.microsoft.com/office/drawing/2014/main" id="{83AFD792-788A-3EEC-FF49-7337CE16F5CA}"/>
              </a:ext>
            </a:extLst>
          </p:cNvPr>
          <p:cNvPicPr>
            <a:picLocks noChangeAspect="1"/>
          </p:cNvPicPr>
          <p:nvPr/>
        </p:nvPicPr>
        <p:blipFill>
          <a:blip r:embed="rId4"/>
          <a:stretch>
            <a:fillRect/>
          </a:stretch>
        </p:blipFill>
        <p:spPr>
          <a:xfrm>
            <a:off x="324418" y="914400"/>
            <a:ext cx="6403265" cy="5486400"/>
          </a:xfrm>
          <a:prstGeom prst="rect">
            <a:avLst/>
          </a:prstGeom>
        </p:spPr>
      </p:pic>
      <p:sp>
        <p:nvSpPr>
          <p:cNvPr id="18" name="Title 3">
            <a:extLst>
              <a:ext uri="{FF2B5EF4-FFF2-40B4-BE49-F238E27FC236}">
                <a16:creationId xmlns:a16="http://schemas.microsoft.com/office/drawing/2014/main" id="{26D6E77D-02B2-6D48-B137-D5482A7A669E}"/>
              </a:ext>
            </a:extLst>
          </p:cNvPr>
          <p:cNvSpPr txBox="1">
            <a:spLocks/>
          </p:cNvSpPr>
          <p:nvPr/>
        </p:nvSpPr>
        <p:spPr>
          <a:xfrm>
            <a:off x="228600" y="228600"/>
            <a:ext cx="12339320" cy="548640"/>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3600" b="0" i="0" kern="1200" cap="none" baseline="0">
                <a:solidFill>
                  <a:srgbClr val="313C5A"/>
                </a:solidFill>
                <a:latin typeface="Avenir Next Medium" panose="020B0503020202020204" pitchFamily="34" charset="0"/>
                <a:ea typeface="+mj-ea"/>
                <a:cs typeface="+mj-cs"/>
              </a:defRPr>
            </a:lvl1pPr>
          </a:lstStyle>
          <a:p>
            <a:r>
              <a:rPr lang="en-US" dirty="0"/>
              <a:t>Full Spectral Imaging and Spectral Decomposition</a:t>
            </a:r>
          </a:p>
        </p:txBody>
      </p:sp>
      <p:sp>
        <p:nvSpPr>
          <p:cNvPr id="38" name="Slide Number Placeholder 37">
            <a:extLst>
              <a:ext uri="{FF2B5EF4-FFF2-40B4-BE49-F238E27FC236}">
                <a16:creationId xmlns:a16="http://schemas.microsoft.com/office/drawing/2014/main" id="{5B59D78A-C0E1-0746-92BD-99BB77D25DFC}"/>
              </a:ext>
            </a:extLst>
          </p:cNvPr>
          <p:cNvSpPr>
            <a:spLocks noGrp="1"/>
          </p:cNvSpPr>
          <p:nvPr>
            <p:ph type="sldNum" sz="quarter" idx="16"/>
          </p:nvPr>
        </p:nvSpPr>
        <p:spPr/>
        <p:txBody>
          <a:bodyPr/>
          <a:lstStyle/>
          <a:p>
            <a:fld id="{0EF2EA88-E9D4-0C4F-A5DF-5FE49FAF8E2F}" type="slidenum">
              <a:rPr lang="en-US" smtClean="0"/>
              <a:pPr/>
              <a:t>51</a:t>
            </a:fld>
            <a:endParaRPr lang="en-US" dirty="0"/>
          </a:p>
        </p:txBody>
      </p:sp>
      <p:sp>
        <p:nvSpPr>
          <p:cNvPr id="17" name="TextBox 16">
            <a:extLst>
              <a:ext uri="{FF2B5EF4-FFF2-40B4-BE49-F238E27FC236}">
                <a16:creationId xmlns:a16="http://schemas.microsoft.com/office/drawing/2014/main" id="{B84EA7BE-96E3-E8D5-CADB-A1961BA96D1A}"/>
              </a:ext>
            </a:extLst>
          </p:cNvPr>
          <p:cNvSpPr txBox="1"/>
          <p:nvPr/>
        </p:nvSpPr>
        <p:spPr>
          <a:xfrm>
            <a:off x="82180" y="1266840"/>
            <a:ext cx="1560777" cy="338554"/>
          </a:xfrm>
          <a:prstGeom prst="rect">
            <a:avLst/>
          </a:prstGeom>
          <a:noFill/>
        </p:spPr>
        <p:txBody>
          <a:bodyPr wrap="square" rtlCol="0">
            <a:spAutoFit/>
          </a:bodyPr>
          <a:lstStyle/>
          <a:p>
            <a:pPr algn="ctr"/>
            <a:r>
              <a:rPr lang="en-US" sz="1600" dirty="0">
                <a:latin typeface="Avenir Next" panose="020B0503020202020204" pitchFamily="34" charset="0"/>
              </a:rPr>
              <a:t>Data matrix</a:t>
            </a:r>
          </a:p>
        </p:txBody>
      </p:sp>
      <p:sp>
        <p:nvSpPr>
          <p:cNvPr id="19" name="TextBox 18">
            <a:extLst>
              <a:ext uri="{FF2B5EF4-FFF2-40B4-BE49-F238E27FC236}">
                <a16:creationId xmlns:a16="http://schemas.microsoft.com/office/drawing/2014/main" id="{8C93C75D-B2D3-DD48-8E02-184F79BD36A1}"/>
              </a:ext>
            </a:extLst>
          </p:cNvPr>
          <p:cNvSpPr txBox="1"/>
          <p:nvPr/>
        </p:nvSpPr>
        <p:spPr>
          <a:xfrm>
            <a:off x="5314087" y="1266840"/>
            <a:ext cx="1810692" cy="338554"/>
          </a:xfrm>
          <a:prstGeom prst="rect">
            <a:avLst/>
          </a:prstGeom>
          <a:noFill/>
        </p:spPr>
        <p:txBody>
          <a:bodyPr wrap="square" rtlCol="0">
            <a:spAutoFit/>
          </a:bodyPr>
          <a:lstStyle/>
          <a:p>
            <a:pPr algn="ctr"/>
            <a:r>
              <a:rPr lang="en-US" sz="1600" dirty="0">
                <a:latin typeface="Avenir Next" panose="020B0503020202020204" pitchFamily="34" charset="0"/>
              </a:rPr>
              <a:t>Image matrix</a:t>
            </a:r>
          </a:p>
        </p:txBody>
      </p:sp>
      <p:sp>
        <p:nvSpPr>
          <p:cNvPr id="20" name="TextBox 19">
            <a:extLst>
              <a:ext uri="{FF2B5EF4-FFF2-40B4-BE49-F238E27FC236}">
                <a16:creationId xmlns:a16="http://schemas.microsoft.com/office/drawing/2014/main" id="{17FFBCCA-D133-48AB-8B1B-AA34C304F6A7}"/>
              </a:ext>
            </a:extLst>
          </p:cNvPr>
          <p:cNvSpPr txBox="1"/>
          <p:nvPr/>
        </p:nvSpPr>
        <p:spPr>
          <a:xfrm>
            <a:off x="3133537" y="1267152"/>
            <a:ext cx="1810692" cy="338554"/>
          </a:xfrm>
          <a:prstGeom prst="rect">
            <a:avLst/>
          </a:prstGeom>
          <a:noFill/>
        </p:spPr>
        <p:txBody>
          <a:bodyPr wrap="square" rtlCol="0">
            <a:spAutoFit/>
          </a:bodyPr>
          <a:lstStyle/>
          <a:p>
            <a:pPr algn="ctr"/>
            <a:r>
              <a:rPr lang="en-US" sz="1600" dirty="0">
                <a:latin typeface="Avenir Next" panose="020B0503020202020204" pitchFamily="34" charset="0"/>
              </a:rPr>
              <a:t>System matrix</a:t>
            </a:r>
          </a:p>
        </p:txBody>
      </p:sp>
      <p:cxnSp>
        <p:nvCxnSpPr>
          <p:cNvPr id="21" name="Straight Arrow Connector 20">
            <a:extLst>
              <a:ext uri="{FF2B5EF4-FFF2-40B4-BE49-F238E27FC236}">
                <a16:creationId xmlns:a16="http://schemas.microsoft.com/office/drawing/2014/main" id="{B95B32FA-3682-83FC-7E1A-CB0F6CCC1CAB}"/>
              </a:ext>
            </a:extLst>
          </p:cNvPr>
          <p:cNvCxnSpPr>
            <a:cxnSpLocks/>
          </p:cNvCxnSpPr>
          <p:nvPr/>
        </p:nvCxnSpPr>
        <p:spPr>
          <a:xfrm>
            <a:off x="1121788" y="3448878"/>
            <a:ext cx="0" cy="55221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B2D12EE3-ECF8-F12A-2254-6DFAE943800C}"/>
              </a:ext>
            </a:extLst>
          </p:cNvPr>
          <p:cNvSpPr/>
          <p:nvPr/>
        </p:nvSpPr>
        <p:spPr>
          <a:xfrm>
            <a:off x="334357" y="1578954"/>
            <a:ext cx="1067060" cy="1869924"/>
          </a:xfrm>
          <a:prstGeom prst="rect">
            <a:avLst/>
          </a:prstGeom>
          <a:noFill/>
          <a:ln w="317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FC748B2-00C0-3226-F6B4-E8F5A0274051}"/>
              </a:ext>
            </a:extLst>
          </p:cNvPr>
          <p:cNvSpPr/>
          <p:nvPr/>
        </p:nvSpPr>
        <p:spPr>
          <a:xfrm>
            <a:off x="5641853" y="1576560"/>
            <a:ext cx="1067060" cy="2945744"/>
          </a:xfrm>
          <a:prstGeom prst="rect">
            <a:avLst/>
          </a:prstGeom>
          <a:noFill/>
          <a:ln w="317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id="{625B3786-4A67-557A-B099-A1CE39E245EA}"/>
              </a:ext>
            </a:extLst>
          </p:cNvPr>
          <p:cNvCxnSpPr>
            <a:cxnSpLocks/>
          </p:cNvCxnSpPr>
          <p:nvPr/>
        </p:nvCxnSpPr>
        <p:spPr>
          <a:xfrm flipV="1">
            <a:off x="9484381" y="2412768"/>
            <a:ext cx="1814319" cy="2105493"/>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F299AEAD-456C-0F53-461B-14CBD8FD48B3}"/>
              </a:ext>
            </a:extLst>
          </p:cNvPr>
          <p:cNvSpPr txBox="1"/>
          <p:nvPr/>
        </p:nvSpPr>
        <p:spPr>
          <a:xfrm>
            <a:off x="10033945" y="3884610"/>
            <a:ext cx="1514927" cy="707886"/>
          </a:xfrm>
          <a:prstGeom prst="rect">
            <a:avLst/>
          </a:prstGeom>
          <a:solidFill>
            <a:schemeClr val="bg1">
              <a:alpha val="53005"/>
            </a:schemeClr>
          </a:solidFill>
        </p:spPr>
        <p:txBody>
          <a:bodyPr wrap="square" rtlCol="0">
            <a:spAutoFit/>
          </a:bodyPr>
          <a:lstStyle/>
          <a:p>
            <a:r>
              <a:rPr lang="en-US" sz="2000" dirty="0">
                <a:solidFill>
                  <a:srgbClr val="FF0000"/>
                </a:solidFill>
                <a:latin typeface="Avenir Next" panose="020B0503020202020204" pitchFamily="34" charset="0"/>
              </a:rPr>
              <a:t>Photon emission </a:t>
            </a:r>
            <a:r>
              <a:rPr lang="en-US" sz="2000" i="1" dirty="0">
                <a:solidFill>
                  <a:srgbClr val="FF0000"/>
                </a:solidFill>
                <a:latin typeface="Avenir Next" panose="020B0503020202020204" pitchFamily="34" charset="0"/>
              </a:rPr>
              <a:t>E</a:t>
            </a:r>
          </a:p>
        </p:txBody>
      </p:sp>
      <p:pic>
        <p:nvPicPr>
          <p:cNvPr id="72" name="Picture 71">
            <a:extLst>
              <a:ext uri="{FF2B5EF4-FFF2-40B4-BE49-F238E27FC236}">
                <a16:creationId xmlns:a16="http://schemas.microsoft.com/office/drawing/2014/main" id="{F64A2170-2B73-C99A-068B-EE3CBE35708A}"/>
              </a:ext>
            </a:extLst>
          </p:cNvPr>
          <p:cNvPicPr>
            <a:picLocks noChangeAspect="1"/>
          </p:cNvPicPr>
          <p:nvPr/>
        </p:nvPicPr>
        <p:blipFill>
          <a:blip r:embed="rId5"/>
          <a:stretch>
            <a:fillRect/>
          </a:stretch>
        </p:blipFill>
        <p:spPr>
          <a:xfrm>
            <a:off x="2332095" y="4891634"/>
            <a:ext cx="8335039" cy="569917"/>
          </a:xfrm>
          <a:prstGeom prst="rect">
            <a:avLst/>
          </a:prstGeom>
        </p:spPr>
      </p:pic>
      <p:pic>
        <p:nvPicPr>
          <p:cNvPr id="73" name="Picture 2">
            <a:extLst>
              <a:ext uri="{FF2B5EF4-FFF2-40B4-BE49-F238E27FC236}">
                <a16:creationId xmlns:a16="http://schemas.microsoft.com/office/drawing/2014/main" id="{5FB2A0FA-5483-16B2-63DF-9E4E0540C02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183" t="3497" r="18496" b="7735"/>
          <a:stretch/>
        </p:blipFill>
        <p:spPr bwMode="auto">
          <a:xfrm>
            <a:off x="9022601" y="1002144"/>
            <a:ext cx="1749877" cy="1691013"/>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a:extLst>
              <a:ext uri="{FF2B5EF4-FFF2-40B4-BE49-F238E27FC236}">
                <a16:creationId xmlns:a16="http://schemas.microsoft.com/office/drawing/2014/main" id="{650DAEE8-51F6-6D59-F293-6AD4244E2FD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183" t="3497" r="18496" b="7735"/>
          <a:stretch/>
        </p:blipFill>
        <p:spPr bwMode="auto">
          <a:xfrm>
            <a:off x="8794001" y="1230744"/>
            <a:ext cx="1749877" cy="1691013"/>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a:extLst>
              <a:ext uri="{FF2B5EF4-FFF2-40B4-BE49-F238E27FC236}">
                <a16:creationId xmlns:a16="http://schemas.microsoft.com/office/drawing/2014/main" id="{CB7100B4-4878-C7E3-3A10-D3BFF23F130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183" t="3497" r="18496" b="7735"/>
          <a:stretch/>
        </p:blipFill>
        <p:spPr bwMode="auto">
          <a:xfrm>
            <a:off x="8565401" y="1459344"/>
            <a:ext cx="1749877" cy="1691013"/>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a:extLst>
              <a:ext uri="{FF2B5EF4-FFF2-40B4-BE49-F238E27FC236}">
                <a16:creationId xmlns:a16="http://schemas.microsoft.com/office/drawing/2014/main" id="{4C102961-8278-05AA-DC07-F591710FED2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183" t="3497" r="18496" b="7735"/>
          <a:stretch/>
        </p:blipFill>
        <p:spPr bwMode="auto">
          <a:xfrm>
            <a:off x="8336801" y="1687944"/>
            <a:ext cx="1749877" cy="1691013"/>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a:extLst>
              <a:ext uri="{FF2B5EF4-FFF2-40B4-BE49-F238E27FC236}">
                <a16:creationId xmlns:a16="http://schemas.microsoft.com/office/drawing/2014/main" id="{5CA552BA-6B28-C7D6-BBFC-3061183BB71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183" t="3497" r="18496" b="7735"/>
          <a:stretch/>
        </p:blipFill>
        <p:spPr bwMode="auto">
          <a:xfrm>
            <a:off x="8108201" y="1916544"/>
            <a:ext cx="1749877" cy="1691013"/>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a:extLst>
              <a:ext uri="{FF2B5EF4-FFF2-40B4-BE49-F238E27FC236}">
                <a16:creationId xmlns:a16="http://schemas.microsoft.com/office/drawing/2014/main" id="{339C3615-61EE-147B-34D4-555C12D1F14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183" t="3497" r="18496" b="7735"/>
          <a:stretch/>
        </p:blipFill>
        <p:spPr bwMode="auto">
          <a:xfrm>
            <a:off x="7879601" y="2145144"/>
            <a:ext cx="1749877" cy="1691013"/>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a:extLst>
              <a:ext uri="{FF2B5EF4-FFF2-40B4-BE49-F238E27FC236}">
                <a16:creationId xmlns:a16="http://schemas.microsoft.com/office/drawing/2014/main" id="{74AD2078-5FD5-0985-68C4-1104FC74C0F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183" t="3497" r="18496" b="7735"/>
          <a:stretch/>
        </p:blipFill>
        <p:spPr bwMode="auto">
          <a:xfrm>
            <a:off x="7651001" y="2373744"/>
            <a:ext cx="1749877" cy="1691013"/>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a:extLst>
              <a:ext uri="{FF2B5EF4-FFF2-40B4-BE49-F238E27FC236}">
                <a16:creationId xmlns:a16="http://schemas.microsoft.com/office/drawing/2014/main" id="{88DE0D01-07BA-575A-5CBD-2FDB9AE4F03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183" t="3497" r="18496" b="7735"/>
          <a:stretch/>
        </p:blipFill>
        <p:spPr bwMode="auto">
          <a:xfrm>
            <a:off x="7422401" y="2602344"/>
            <a:ext cx="1749877" cy="1691013"/>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a:extLst>
              <a:ext uri="{FF2B5EF4-FFF2-40B4-BE49-F238E27FC236}">
                <a16:creationId xmlns:a16="http://schemas.microsoft.com/office/drawing/2014/main" id="{31983404-F23C-AE9B-ADC7-AFE48A40387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183" t="3497" r="18496" b="7735"/>
          <a:stretch/>
        </p:blipFill>
        <p:spPr bwMode="auto">
          <a:xfrm>
            <a:off x="7193801" y="2830944"/>
            <a:ext cx="1749877" cy="1691013"/>
          </a:xfrm>
          <a:prstGeom prst="rect">
            <a:avLst/>
          </a:prstGeom>
          <a:noFill/>
          <a:extLst>
            <a:ext uri="{909E8E84-426E-40DD-AFC4-6F175D3DCCD1}">
              <a14:hiddenFill xmlns:a14="http://schemas.microsoft.com/office/drawing/2010/main">
                <a:solidFill>
                  <a:srgbClr val="FFFFFF"/>
                </a:solidFill>
              </a14:hiddenFill>
            </a:ext>
          </a:extLst>
        </p:spPr>
      </p:pic>
      <p:cxnSp>
        <p:nvCxnSpPr>
          <p:cNvPr id="87" name="Straight Arrow Connector 86">
            <a:extLst>
              <a:ext uri="{FF2B5EF4-FFF2-40B4-BE49-F238E27FC236}">
                <a16:creationId xmlns:a16="http://schemas.microsoft.com/office/drawing/2014/main" id="{3BD09FE4-D8E1-57CB-E2BF-D82DCA78C13A}"/>
              </a:ext>
            </a:extLst>
          </p:cNvPr>
          <p:cNvCxnSpPr>
            <a:cxnSpLocks/>
          </p:cNvCxnSpPr>
          <p:nvPr/>
        </p:nvCxnSpPr>
        <p:spPr>
          <a:xfrm>
            <a:off x="3916017" y="2898259"/>
            <a:ext cx="0" cy="1833398"/>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70677086-0FD6-A461-EE11-F0444AFF0487}"/>
              </a:ext>
            </a:extLst>
          </p:cNvPr>
          <p:cNvSpPr/>
          <p:nvPr/>
        </p:nvSpPr>
        <p:spPr>
          <a:xfrm>
            <a:off x="3797960" y="2654959"/>
            <a:ext cx="258417" cy="254451"/>
          </a:xfrm>
          <a:prstGeom prst="rect">
            <a:avLst/>
          </a:prstGeom>
          <a:noFill/>
          <a:ln w="317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406E7751-6D82-41B3-6CDA-DCB39522E8A0}"/>
              </a:ext>
            </a:extLst>
          </p:cNvPr>
          <p:cNvSpPr txBox="1"/>
          <p:nvPr/>
        </p:nvSpPr>
        <p:spPr>
          <a:xfrm>
            <a:off x="2332095" y="5825776"/>
            <a:ext cx="9885680" cy="523220"/>
          </a:xfrm>
          <a:prstGeom prst="rect">
            <a:avLst/>
          </a:prstGeom>
          <a:solidFill>
            <a:schemeClr val="bg1">
              <a:alpha val="53005"/>
            </a:schemeClr>
          </a:solidFill>
        </p:spPr>
        <p:txBody>
          <a:bodyPr wrap="square" rtlCol="0">
            <a:spAutoFit/>
          </a:bodyPr>
          <a:lstStyle/>
          <a:p>
            <a:r>
              <a:rPr lang="en-US" sz="2800" b="1" i="1" dirty="0">
                <a:latin typeface="Avenir Next" panose="020B0503020202020204" pitchFamily="34" charset="0"/>
              </a:rPr>
              <a:t>Problem — Too large image matrix and the system matrix</a:t>
            </a:r>
          </a:p>
        </p:txBody>
      </p:sp>
      <p:pic>
        <p:nvPicPr>
          <p:cNvPr id="90" name="Picture 4">
            <a:extLst>
              <a:ext uri="{FF2B5EF4-FFF2-40B4-BE49-F238E27FC236}">
                <a16:creationId xmlns:a16="http://schemas.microsoft.com/office/drawing/2014/main" id="{50DE829E-508D-F875-0E0E-26071D4EA24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9082"/>
          <a:stretch/>
        </p:blipFill>
        <p:spPr bwMode="auto">
          <a:xfrm>
            <a:off x="33616" y="4064757"/>
            <a:ext cx="2012989" cy="2582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97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Lst>
  </p:timing>
  <p:extLst>
    <p:ext uri="{6950BFC3-D8DA-4A85-94F7-54DA5524770B}">
      <p188:commentRel xmlns:p188="http://schemas.microsoft.com/office/powerpoint/2018/8/main" r:id="rId3"/>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black background with a black square&#10;&#10;Description automatically generated with medium confidence">
            <a:extLst>
              <a:ext uri="{FF2B5EF4-FFF2-40B4-BE49-F238E27FC236}">
                <a16:creationId xmlns:a16="http://schemas.microsoft.com/office/drawing/2014/main" id="{83AFD792-788A-3EEC-FF49-7337CE16F5CA}"/>
              </a:ext>
            </a:extLst>
          </p:cNvPr>
          <p:cNvPicPr>
            <a:picLocks noChangeAspect="1"/>
          </p:cNvPicPr>
          <p:nvPr/>
        </p:nvPicPr>
        <p:blipFill>
          <a:blip r:embed="rId4"/>
          <a:stretch>
            <a:fillRect/>
          </a:stretch>
        </p:blipFill>
        <p:spPr>
          <a:xfrm>
            <a:off x="324418" y="914400"/>
            <a:ext cx="6403265" cy="5486400"/>
          </a:xfrm>
          <a:prstGeom prst="rect">
            <a:avLst/>
          </a:prstGeom>
        </p:spPr>
      </p:pic>
      <p:sp>
        <p:nvSpPr>
          <p:cNvPr id="18" name="Title 3">
            <a:extLst>
              <a:ext uri="{FF2B5EF4-FFF2-40B4-BE49-F238E27FC236}">
                <a16:creationId xmlns:a16="http://schemas.microsoft.com/office/drawing/2014/main" id="{26D6E77D-02B2-6D48-B137-D5482A7A669E}"/>
              </a:ext>
            </a:extLst>
          </p:cNvPr>
          <p:cNvSpPr txBox="1">
            <a:spLocks/>
          </p:cNvSpPr>
          <p:nvPr/>
        </p:nvSpPr>
        <p:spPr>
          <a:xfrm>
            <a:off x="228600" y="228600"/>
            <a:ext cx="12339320" cy="548640"/>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3600" b="0" i="0" kern="1200" cap="none" baseline="0">
                <a:solidFill>
                  <a:srgbClr val="313C5A"/>
                </a:solidFill>
                <a:latin typeface="Avenir Next Medium" panose="020B0503020202020204" pitchFamily="34" charset="0"/>
                <a:ea typeface="+mj-ea"/>
                <a:cs typeface="+mj-cs"/>
              </a:defRPr>
            </a:lvl1pPr>
          </a:lstStyle>
          <a:p>
            <a:r>
              <a:rPr lang="en-US" dirty="0"/>
              <a:t>Full Spectral Imaging and Spectral Decomposition</a:t>
            </a:r>
          </a:p>
        </p:txBody>
      </p:sp>
      <p:sp>
        <p:nvSpPr>
          <p:cNvPr id="38" name="Slide Number Placeholder 37">
            <a:extLst>
              <a:ext uri="{FF2B5EF4-FFF2-40B4-BE49-F238E27FC236}">
                <a16:creationId xmlns:a16="http://schemas.microsoft.com/office/drawing/2014/main" id="{5B59D78A-C0E1-0746-92BD-99BB77D25DFC}"/>
              </a:ext>
            </a:extLst>
          </p:cNvPr>
          <p:cNvSpPr>
            <a:spLocks noGrp="1"/>
          </p:cNvSpPr>
          <p:nvPr>
            <p:ph type="sldNum" sz="quarter" idx="16"/>
          </p:nvPr>
        </p:nvSpPr>
        <p:spPr/>
        <p:txBody>
          <a:bodyPr/>
          <a:lstStyle/>
          <a:p>
            <a:fld id="{0EF2EA88-E9D4-0C4F-A5DF-5FE49FAF8E2F}" type="slidenum">
              <a:rPr lang="en-US" smtClean="0"/>
              <a:pPr/>
              <a:t>52</a:t>
            </a:fld>
            <a:endParaRPr lang="en-US" dirty="0"/>
          </a:p>
        </p:txBody>
      </p:sp>
      <p:sp>
        <p:nvSpPr>
          <p:cNvPr id="17" name="TextBox 16">
            <a:extLst>
              <a:ext uri="{FF2B5EF4-FFF2-40B4-BE49-F238E27FC236}">
                <a16:creationId xmlns:a16="http://schemas.microsoft.com/office/drawing/2014/main" id="{B84EA7BE-96E3-E8D5-CADB-A1961BA96D1A}"/>
              </a:ext>
            </a:extLst>
          </p:cNvPr>
          <p:cNvSpPr txBox="1"/>
          <p:nvPr/>
        </p:nvSpPr>
        <p:spPr>
          <a:xfrm>
            <a:off x="82180" y="1266840"/>
            <a:ext cx="1560777" cy="338554"/>
          </a:xfrm>
          <a:prstGeom prst="rect">
            <a:avLst/>
          </a:prstGeom>
          <a:noFill/>
        </p:spPr>
        <p:txBody>
          <a:bodyPr wrap="square" rtlCol="0">
            <a:spAutoFit/>
          </a:bodyPr>
          <a:lstStyle/>
          <a:p>
            <a:pPr algn="ctr"/>
            <a:r>
              <a:rPr lang="en-US" sz="1600" dirty="0">
                <a:latin typeface="Avenir Next" panose="020B0503020202020204" pitchFamily="34" charset="0"/>
              </a:rPr>
              <a:t>Data matrix</a:t>
            </a:r>
          </a:p>
        </p:txBody>
      </p:sp>
      <p:sp>
        <p:nvSpPr>
          <p:cNvPr id="19" name="TextBox 18">
            <a:extLst>
              <a:ext uri="{FF2B5EF4-FFF2-40B4-BE49-F238E27FC236}">
                <a16:creationId xmlns:a16="http://schemas.microsoft.com/office/drawing/2014/main" id="{8C93C75D-B2D3-DD48-8E02-184F79BD36A1}"/>
              </a:ext>
            </a:extLst>
          </p:cNvPr>
          <p:cNvSpPr txBox="1"/>
          <p:nvPr/>
        </p:nvSpPr>
        <p:spPr>
          <a:xfrm>
            <a:off x="5314087" y="1266840"/>
            <a:ext cx="1810692" cy="338554"/>
          </a:xfrm>
          <a:prstGeom prst="rect">
            <a:avLst/>
          </a:prstGeom>
          <a:noFill/>
        </p:spPr>
        <p:txBody>
          <a:bodyPr wrap="square" rtlCol="0">
            <a:spAutoFit/>
          </a:bodyPr>
          <a:lstStyle/>
          <a:p>
            <a:pPr algn="ctr"/>
            <a:r>
              <a:rPr lang="en-US" sz="1600" dirty="0">
                <a:latin typeface="Avenir Next" panose="020B0503020202020204" pitchFamily="34" charset="0"/>
              </a:rPr>
              <a:t>Image matrix</a:t>
            </a:r>
          </a:p>
        </p:txBody>
      </p:sp>
      <p:sp>
        <p:nvSpPr>
          <p:cNvPr id="20" name="TextBox 19">
            <a:extLst>
              <a:ext uri="{FF2B5EF4-FFF2-40B4-BE49-F238E27FC236}">
                <a16:creationId xmlns:a16="http://schemas.microsoft.com/office/drawing/2014/main" id="{17FFBCCA-D133-48AB-8B1B-AA34C304F6A7}"/>
              </a:ext>
            </a:extLst>
          </p:cNvPr>
          <p:cNvSpPr txBox="1"/>
          <p:nvPr/>
        </p:nvSpPr>
        <p:spPr>
          <a:xfrm>
            <a:off x="3133537" y="1267152"/>
            <a:ext cx="1810692" cy="338554"/>
          </a:xfrm>
          <a:prstGeom prst="rect">
            <a:avLst/>
          </a:prstGeom>
          <a:noFill/>
        </p:spPr>
        <p:txBody>
          <a:bodyPr wrap="square" rtlCol="0">
            <a:spAutoFit/>
          </a:bodyPr>
          <a:lstStyle/>
          <a:p>
            <a:pPr algn="ctr"/>
            <a:r>
              <a:rPr lang="en-US" sz="1600" dirty="0">
                <a:latin typeface="Avenir Next" panose="020B0503020202020204" pitchFamily="34" charset="0"/>
              </a:rPr>
              <a:t>System matrix</a:t>
            </a:r>
          </a:p>
        </p:txBody>
      </p:sp>
    </p:spTree>
    <p:extLst>
      <p:ext uri="{BB962C8B-B14F-4D97-AF65-F5344CB8AC3E}">
        <p14:creationId xmlns:p14="http://schemas.microsoft.com/office/powerpoint/2010/main" val="2447336047"/>
      </p:ext>
    </p:extLst>
  </p:cSld>
  <p:clrMapOvr>
    <a:masterClrMapping/>
  </p:clrMapOvr>
  <p:extLst>
    <p:ext uri="{6950BFC3-D8DA-4A85-94F7-54DA5524770B}">
      <p188:commentRel xmlns:p188="http://schemas.microsoft.com/office/powerpoint/2018/8/main" r:id="rId3"/>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background with a black square&#10;&#10;Description automatically generated with medium confidence">
            <a:extLst>
              <a:ext uri="{FF2B5EF4-FFF2-40B4-BE49-F238E27FC236}">
                <a16:creationId xmlns:a16="http://schemas.microsoft.com/office/drawing/2014/main" id="{6B8F26CA-FB51-C0A7-146F-DC04F84603C7}"/>
              </a:ext>
            </a:extLst>
          </p:cNvPr>
          <p:cNvPicPr>
            <a:picLocks noChangeAspect="1"/>
          </p:cNvPicPr>
          <p:nvPr/>
        </p:nvPicPr>
        <p:blipFill>
          <a:blip r:embed="rId4"/>
          <a:stretch>
            <a:fillRect/>
          </a:stretch>
        </p:blipFill>
        <p:spPr>
          <a:xfrm>
            <a:off x="330801" y="914400"/>
            <a:ext cx="7201825" cy="5486400"/>
          </a:xfrm>
          <a:prstGeom prst="rect">
            <a:avLst/>
          </a:prstGeom>
        </p:spPr>
      </p:pic>
      <p:sp>
        <p:nvSpPr>
          <p:cNvPr id="38" name="Slide Number Placeholder 37">
            <a:extLst>
              <a:ext uri="{FF2B5EF4-FFF2-40B4-BE49-F238E27FC236}">
                <a16:creationId xmlns:a16="http://schemas.microsoft.com/office/drawing/2014/main" id="{5B59D78A-C0E1-0746-92BD-99BB77D25DFC}"/>
              </a:ext>
            </a:extLst>
          </p:cNvPr>
          <p:cNvSpPr>
            <a:spLocks noGrp="1"/>
          </p:cNvSpPr>
          <p:nvPr>
            <p:ph type="sldNum" sz="quarter" idx="16"/>
          </p:nvPr>
        </p:nvSpPr>
        <p:spPr/>
        <p:txBody>
          <a:bodyPr/>
          <a:lstStyle/>
          <a:p>
            <a:fld id="{0EF2EA88-E9D4-0C4F-A5DF-5FE49FAF8E2F}" type="slidenum">
              <a:rPr lang="en-US" smtClean="0"/>
              <a:pPr/>
              <a:t>53</a:t>
            </a:fld>
            <a:endParaRPr lang="en-US" dirty="0"/>
          </a:p>
        </p:txBody>
      </p:sp>
      <p:sp>
        <p:nvSpPr>
          <p:cNvPr id="2" name="TextBox 1">
            <a:extLst>
              <a:ext uri="{FF2B5EF4-FFF2-40B4-BE49-F238E27FC236}">
                <a16:creationId xmlns:a16="http://schemas.microsoft.com/office/drawing/2014/main" id="{646DB346-C0A9-69BD-F088-7980216F1838}"/>
              </a:ext>
            </a:extLst>
          </p:cNvPr>
          <p:cNvSpPr txBox="1"/>
          <p:nvPr/>
        </p:nvSpPr>
        <p:spPr>
          <a:xfrm>
            <a:off x="330801" y="3589470"/>
            <a:ext cx="4475375" cy="954107"/>
          </a:xfrm>
          <a:prstGeom prst="rect">
            <a:avLst/>
          </a:prstGeom>
          <a:solidFill>
            <a:schemeClr val="bg1">
              <a:alpha val="53005"/>
            </a:schemeClr>
          </a:solidFill>
        </p:spPr>
        <p:txBody>
          <a:bodyPr wrap="square" rtlCol="0">
            <a:spAutoFit/>
          </a:bodyPr>
          <a:lstStyle/>
          <a:p>
            <a:r>
              <a:rPr lang="en-US" sz="2800" b="1" i="1" dirty="0">
                <a:latin typeface="Avenir Next" panose="020B0503020202020204" pitchFamily="34" charset="0"/>
              </a:rPr>
              <a:t>Low-rank approximation </a:t>
            </a:r>
            <a:r>
              <a:rPr lang="en-US" sz="2800" dirty="0">
                <a:latin typeface="Avenir Next" panose="020B0503020202020204" pitchFamily="34" charset="0"/>
              </a:rPr>
              <a:t>of the image matrix</a:t>
            </a:r>
          </a:p>
        </p:txBody>
      </p:sp>
      <p:sp>
        <p:nvSpPr>
          <p:cNvPr id="7" name="TextBox 6">
            <a:extLst>
              <a:ext uri="{FF2B5EF4-FFF2-40B4-BE49-F238E27FC236}">
                <a16:creationId xmlns:a16="http://schemas.microsoft.com/office/drawing/2014/main" id="{FCEA4033-02F1-986B-F77B-73FE7A8AE68A}"/>
              </a:ext>
            </a:extLst>
          </p:cNvPr>
          <p:cNvSpPr txBox="1"/>
          <p:nvPr/>
        </p:nvSpPr>
        <p:spPr>
          <a:xfrm>
            <a:off x="82180" y="1266840"/>
            <a:ext cx="1560777" cy="338554"/>
          </a:xfrm>
          <a:prstGeom prst="rect">
            <a:avLst/>
          </a:prstGeom>
          <a:noFill/>
        </p:spPr>
        <p:txBody>
          <a:bodyPr wrap="square" rtlCol="0">
            <a:spAutoFit/>
          </a:bodyPr>
          <a:lstStyle/>
          <a:p>
            <a:pPr algn="ctr"/>
            <a:r>
              <a:rPr lang="en-US" sz="1600" dirty="0">
                <a:latin typeface="Avenir Next" panose="020B0503020202020204" pitchFamily="34" charset="0"/>
              </a:rPr>
              <a:t>Data matrix</a:t>
            </a:r>
          </a:p>
        </p:txBody>
      </p:sp>
      <p:sp>
        <p:nvSpPr>
          <p:cNvPr id="8" name="TextBox 7">
            <a:extLst>
              <a:ext uri="{FF2B5EF4-FFF2-40B4-BE49-F238E27FC236}">
                <a16:creationId xmlns:a16="http://schemas.microsoft.com/office/drawing/2014/main" id="{19C5F642-1971-0365-D0C3-ED8FA5A7D012}"/>
              </a:ext>
            </a:extLst>
          </p:cNvPr>
          <p:cNvSpPr txBox="1"/>
          <p:nvPr/>
        </p:nvSpPr>
        <p:spPr>
          <a:xfrm>
            <a:off x="5225124" y="1266840"/>
            <a:ext cx="1349847" cy="338554"/>
          </a:xfrm>
          <a:prstGeom prst="rect">
            <a:avLst/>
          </a:prstGeom>
          <a:noFill/>
        </p:spPr>
        <p:txBody>
          <a:bodyPr wrap="square" rtlCol="0">
            <a:spAutoFit/>
          </a:bodyPr>
          <a:lstStyle/>
          <a:p>
            <a:pPr algn="ctr"/>
            <a:r>
              <a:rPr lang="en-US" sz="1600" dirty="0">
                <a:latin typeface="Avenir Next" panose="020B0503020202020204" pitchFamily="34" charset="0"/>
              </a:rPr>
              <a:t>Images</a:t>
            </a:r>
          </a:p>
        </p:txBody>
      </p:sp>
      <p:sp>
        <p:nvSpPr>
          <p:cNvPr id="9" name="TextBox 8">
            <a:extLst>
              <a:ext uri="{FF2B5EF4-FFF2-40B4-BE49-F238E27FC236}">
                <a16:creationId xmlns:a16="http://schemas.microsoft.com/office/drawing/2014/main" id="{A8D206B9-7660-6000-6BD7-90BEB2F116E0}"/>
              </a:ext>
            </a:extLst>
          </p:cNvPr>
          <p:cNvSpPr txBox="1"/>
          <p:nvPr/>
        </p:nvSpPr>
        <p:spPr>
          <a:xfrm>
            <a:off x="3133537" y="1267152"/>
            <a:ext cx="1810692" cy="338554"/>
          </a:xfrm>
          <a:prstGeom prst="rect">
            <a:avLst/>
          </a:prstGeom>
          <a:noFill/>
        </p:spPr>
        <p:txBody>
          <a:bodyPr wrap="square" rtlCol="0">
            <a:spAutoFit/>
          </a:bodyPr>
          <a:lstStyle/>
          <a:p>
            <a:pPr algn="ctr"/>
            <a:r>
              <a:rPr lang="en-US" sz="1600" dirty="0">
                <a:latin typeface="Avenir Next" panose="020B0503020202020204" pitchFamily="34" charset="0"/>
              </a:rPr>
              <a:t>System matrix</a:t>
            </a:r>
          </a:p>
        </p:txBody>
      </p:sp>
      <p:sp>
        <p:nvSpPr>
          <p:cNvPr id="11" name="TextBox 10">
            <a:extLst>
              <a:ext uri="{FF2B5EF4-FFF2-40B4-BE49-F238E27FC236}">
                <a16:creationId xmlns:a16="http://schemas.microsoft.com/office/drawing/2014/main" id="{1F577B9E-BBEB-8602-5056-FD7DFE66506E}"/>
              </a:ext>
            </a:extLst>
          </p:cNvPr>
          <p:cNvSpPr txBox="1"/>
          <p:nvPr/>
        </p:nvSpPr>
        <p:spPr>
          <a:xfrm>
            <a:off x="6303742" y="1260687"/>
            <a:ext cx="1442057" cy="338554"/>
          </a:xfrm>
          <a:prstGeom prst="rect">
            <a:avLst/>
          </a:prstGeom>
          <a:noFill/>
        </p:spPr>
        <p:txBody>
          <a:bodyPr wrap="square" rtlCol="0">
            <a:spAutoFit/>
          </a:bodyPr>
          <a:lstStyle/>
          <a:p>
            <a:pPr algn="ctr"/>
            <a:r>
              <a:rPr lang="en-US" sz="1600" dirty="0">
                <a:latin typeface="Avenir Next" panose="020B0503020202020204" pitchFamily="34" charset="0"/>
              </a:rPr>
              <a:t>Components</a:t>
            </a:r>
          </a:p>
        </p:txBody>
      </p:sp>
      <p:pic>
        <p:nvPicPr>
          <p:cNvPr id="12" name="Picture 8">
            <a:extLst>
              <a:ext uri="{FF2B5EF4-FFF2-40B4-BE49-F238E27FC236}">
                <a16:creationId xmlns:a16="http://schemas.microsoft.com/office/drawing/2014/main" id="{C6640FAE-5478-DF34-471A-8249BD945BE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173" t="3490" r="18477" b="7368"/>
          <a:stretch/>
        </p:blipFill>
        <p:spPr bwMode="auto">
          <a:xfrm>
            <a:off x="3883943" y="4719412"/>
            <a:ext cx="1968988" cy="190998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EE689540-7E55-D8D4-06D5-61037BF5207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194" t="3284" r="18535" b="8293"/>
          <a:stretch/>
        </p:blipFill>
        <p:spPr bwMode="auto">
          <a:xfrm>
            <a:off x="5986536" y="4719411"/>
            <a:ext cx="1982749" cy="19099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a:extLst>
              <a:ext uri="{FF2B5EF4-FFF2-40B4-BE49-F238E27FC236}">
                <a16:creationId xmlns:a16="http://schemas.microsoft.com/office/drawing/2014/main" id="{90DAA70A-253E-E4B9-E255-BB797A8562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7994" y="2391611"/>
            <a:ext cx="3884050" cy="14600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a:extLst>
              <a:ext uri="{FF2B5EF4-FFF2-40B4-BE49-F238E27FC236}">
                <a16:creationId xmlns:a16="http://schemas.microsoft.com/office/drawing/2014/main" id="{1C55A96D-C15D-9357-614A-7E5C7A6DFB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80210" y="942427"/>
            <a:ext cx="3932768" cy="144918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A2F24A2A-F521-6B65-B72D-54CAEFF317C7}"/>
              </a:ext>
            </a:extLst>
          </p:cNvPr>
          <p:cNvSpPr/>
          <p:nvPr/>
        </p:nvSpPr>
        <p:spPr>
          <a:xfrm>
            <a:off x="5653004" y="1576560"/>
            <a:ext cx="535923" cy="2945744"/>
          </a:xfrm>
          <a:prstGeom prst="rect">
            <a:avLst/>
          </a:prstGeom>
          <a:noFill/>
          <a:ln w="317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1025E1B-1CA9-F89E-E30A-D97A5C4A2F09}"/>
              </a:ext>
            </a:extLst>
          </p:cNvPr>
          <p:cNvSpPr/>
          <p:nvPr/>
        </p:nvSpPr>
        <p:spPr>
          <a:xfrm>
            <a:off x="6460697" y="1584824"/>
            <a:ext cx="1071929" cy="532075"/>
          </a:xfrm>
          <a:prstGeom prst="rect">
            <a:avLst/>
          </a:prstGeom>
          <a:noFill/>
          <a:ln w="317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itle 3">
            <a:extLst>
              <a:ext uri="{FF2B5EF4-FFF2-40B4-BE49-F238E27FC236}">
                <a16:creationId xmlns:a16="http://schemas.microsoft.com/office/drawing/2014/main" id="{9BCFEB62-F38B-B28B-91BF-45831BFF4F4E}"/>
              </a:ext>
            </a:extLst>
          </p:cNvPr>
          <p:cNvSpPr txBox="1">
            <a:spLocks/>
          </p:cNvSpPr>
          <p:nvPr/>
        </p:nvSpPr>
        <p:spPr>
          <a:xfrm>
            <a:off x="228600" y="228600"/>
            <a:ext cx="12339320" cy="548640"/>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3600" b="0" i="0" kern="1200" cap="none" baseline="0">
                <a:solidFill>
                  <a:srgbClr val="313C5A"/>
                </a:solidFill>
                <a:latin typeface="Avenir Next Medium" panose="020B0503020202020204" pitchFamily="34" charset="0"/>
                <a:ea typeface="+mj-ea"/>
                <a:cs typeface="+mj-cs"/>
              </a:defRPr>
            </a:lvl1pPr>
          </a:lstStyle>
          <a:p>
            <a:r>
              <a:rPr lang="en-US" dirty="0"/>
              <a:t>Full Spectral Imaging and Spectral Decomposition</a:t>
            </a:r>
          </a:p>
        </p:txBody>
      </p:sp>
    </p:spTree>
    <p:extLst>
      <p:ext uri="{BB962C8B-B14F-4D97-AF65-F5344CB8AC3E}">
        <p14:creationId xmlns:p14="http://schemas.microsoft.com/office/powerpoint/2010/main" val="340962649"/>
      </p:ext>
    </p:extLst>
  </p:cSld>
  <p:clrMapOvr>
    <a:masterClrMapping/>
  </p:clrMapOvr>
  <p:extLst>
    <p:ext uri="{6950BFC3-D8DA-4A85-94F7-54DA5524770B}">
      <p188:commentRel xmlns:p188="http://schemas.microsoft.com/office/powerpoint/2018/8/main" r:id="rId3"/>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60BE80D9-E356-0F0F-CC67-A789801AF3FC}"/>
              </a:ext>
            </a:extLst>
          </p:cNvPr>
          <p:cNvPicPr>
            <a:picLocks noChangeAspect="1"/>
          </p:cNvPicPr>
          <p:nvPr/>
        </p:nvPicPr>
        <p:blipFill>
          <a:blip r:embed="rId4"/>
          <a:stretch>
            <a:fillRect/>
          </a:stretch>
        </p:blipFill>
        <p:spPr>
          <a:xfrm>
            <a:off x="327990" y="914400"/>
            <a:ext cx="8532757" cy="5486400"/>
          </a:xfrm>
          <a:prstGeom prst="rect">
            <a:avLst/>
          </a:prstGeom>
        </p:spPr>
      </p:pic>
      <p:sp>
        <p:nvSpPr>
          <p:cNvPr id="41" name="TextBox 40">
            <a:extLst>
              <a:ext uri="{FF2B5EF4-FFF2-40B4-BE49-F238E27FC236}">
                <a16:creationId xmlns:a16="http://schemas.microsoft.com/office/drawing/2014/main" id="{2FCA2593-B67E-E04F-B351-344AA1DA5CA7}"/>
              </a:ext>
            </a:extLst>
          </p:cNvPr>
          <p:cNvSpPr txBox="1"/>
          <p:nvPr/>
        </p:nvSpPr>
        <p:spPr>
          <a:xfrm>
            <a:off x="7653589" y="1267464"/>
            <a:ext cx="1495266" cy="338242"/>
          </a:xfrm>
          <a:prstGeom prst="rect">
            <a:avLst/>
          </a:prstGeom>
          <a:noFill/>
        </p:spPr>
        <p:txBody>
          <a:bodyPr wrap="square" rtlCol="0">
            <a:spAutoFit/>
          </a:bodyPr>
          <a:lstStyle/>
          <a:p>
            <a:r>
              <a:rPr lang="en-US" sz="1600" dirty="0">
                <a:latin typeface="Avenir Next" panose="020B0503020202020204" pitchFamily="34" charset="0"/>
              </a:rPr>
              <a:t>Det. response</a:t>
            </a:r>
          </a:p>
        </p:txBody>
      </p:sp>
      <p:sp>
        <p:nvSpPr>
          <p:cNvPr id="38" name="Slide Number Placeholder 37">
            <a:extLst>
              <a:ext uri="{FF2B5EF4-FFF2-40B4-BE49-F238E27FC236}">
                <a16:creationId xmlns:a16="http://schemas.microsoft.com/office/drawing/2014/main" id="{5B59D78A-C0E1-0746-92BD-99BB77D25DFC}"/>
              </a:ext>
            </a:extLst>
          </p:cNvPr>
          <p:cNvSpPr>
            <a:spLocks noGrp="1"/>
          </p:cNvSpPr>
          <p:nvPr>
            <p:ph type="sldNum" sz="quarter" idx="16"/>
          </p:nvPr>
        </p:nvSpPr>
        <p:spPr/>
        <p:txBody>
          <a:bodyPr/>
          <a:lstStyle/>
          <a:p>
            <a:fld id="{0EF2EA88-E9D4-0C4F-A5DF-5FE49FAF8E2F}" type="slidenum">
              <a:rPr lang="en-US" smtClean="0"/>
              <a:pPr/>
              <a:t>54</a:t>
            </a:fld>
            <a:endParaRPr lang="en-US" dirty="0"/>
          </a:p>
        </p:txBody>
      </p:sp>
      <p:sp>
        <p:nvSpPr>
          <p:cNvPr id="2" name="TextBox 1">
            <a:extLst>
              <a:ext uri="{FF2B5EF4-FFF2-40B4-BE49-F238E27FC236}">
                <a16:creationId xmlns:a16="http://schemas.microsoft.com/office/drawing/2014/main" id="{646DB346-C0A9-69BD-F088-7980216F1838}"/>
              </a:ext>
            </a:extLst>
          </p:cNvPr>
          <p:cNvSpPr txBox="1"/>
          <p:nvPr/>
        </p:nvSpPr>
        <p:spPr>
          <a:xfrm>
            <a:off x="228600" y="5018881"/>
            <a:ext cx="7009261" cy="1384995"/>
          </a:xfrm>
          <a:prstGeom prst="rect">
            <a:avLst/>
          </a:prstGeom>
          <a:solidFill>
            <a:schemeClr val="bg1">
              <a:alpha val="53005"/>
            </a:schemeClr>
          </a:solidFill>
        </p:spPr>
        <p:txBody>
          <a:bodyPr wrap="square" rtlCol="0">
            <a:spAutoFit/>
          </a:bodyPr>
          <a:lstStyle/>
          <a:p>
            <a:r>
              <a:rPr lang="en-US" sz="2800" b="1" i="1" dirty="0">
                <a:latin typeface="Avenir Next" panose="020B0503020202020204" pitchFamily="34" charset="0"/>
              </a:rPr>
              <a:t>Decompose the system matrix A</a:t>
            </a:r>
            <a:r>
              <a:rPr lang="en-US" sz="2800" dirty="0">
                <a:latin typeface="Avenir Next" panose="020B0503020202020204" pitchFamily="34" charset="0"/>
              </a:rPr>
              <a:t> into the </a:t>
            </a:r>
            <a:r>
              <a:rPr lang="en-US" sz="2800" b="1" i="1" dirty="0">
                <a:latin typeface="Avenir Next" panose="020B0503020202020204" pitchFamily="34" charset="0"/>
              </a:rPr>
              <a:t>geometric efficiency</a:t>
            </a:r>
            <a:r>
              <a:rPr lang="en-US" sz="2800" dirty="0">
                <a:latin typeface="Avenir Next" panose="020B0503020202020204" pitchFamily="34" charset="0"/>
              </a:rPr>
              <a:t> </a:t>
            </a:r>
            <a:r>
              <a:rPr lang="en-US" sz="2800" b="1" i="1" dirty="0">
                <a:latin typeface="Avenir Next" panose="020B0503020202020204" pitchFamily="34" charset="0"/>
              </a:rPr>
              <a:t>matrix</a:t>
            </a:r>
            <a:r>
              <a:rPr lang="en-US" sz="2800" dirty="0">
                <a:latin typeface="Avenir Next" panose="020B0503020202020204" pitchFamily="34" charset="0"/>
              </a:rPr>
              <a:t> </a:t>
            </a:r>
            <a:r>
              <a:rPr lang="en-US" sz="2800" b="1" i="1" dirty="0">
                <a:latin typeface="Avenir Next" panose="020B0503020202020204" pitchFamily="34" charset="0"/>
              </a:rPr>
              <a:t>A</a:t>
            </a:r>
            <a:r>
              <a:rPr lang="en-US" sz="2800" b="1" i="1" baseline="-25000" dirty="0">
                <a:latin typeface="Avenir Next" panose="020B0503020202020204" pitchFamily="34" charset="0"/>
              </a:rPr>
              <a:t>g</a:t>
            </a:r>
            <a:r>
              <a:rPr lang="en-US" sz="2800" dirty="0">
                <a:latin typeface="Avenir Next" panose="020B0503020202020204" pitchFamily="34" charset="0"/>
              </a:rPr>
              <a:t> and the </a:t>
            </a:r>
            <a:r>
              <a:rPr lang="en-US" sz="2800" b="1" i="1" dirty="0">
                <a:latin typeface="Avenir Next" panose="020B0503020202020204" pitchFamily="34" charset="0"/>
              </a:rPr>
              <a:t>detector response matrix R</a:t>
            </a:r>
          </a:p>
        </p:txBody>
      </p:sp>
      <p:sp>
        <p:nvSpPr>
          <p:cNvPr id="5" name="TextBox 4">
            <a:extLst>
              <a:ext uri="{FF2B5EF4-FFF2-40B4-BE49-F238E27FC236}">
                <a16:creationId xmlns:a16="http://schemas.microsoft.com/office/drawing/2014/main" id="{E4B57D25-D852-1593-064F-7B0BE9417C8F}"/>
              </a:ext>
            </a:extLst>
          </p:cNvPr>
          <p:cNvSpPr txBox="1"/>
          <p:nvPr/>
        </p:nvSpPr>
        <p:spPr>
          <a:xfrm>
            <a:off x="82180" y="1266840"/>
            <a:ext cx="1560777" cy="338554"/>
          </a:xfrm>
          <a:prstGeom prst="rect">
            <a:avLst/>
          </a:prstGeom>
          <a:noFill/>
        </p:spPr>
        <p:txBody>
          <a:bodyPr wrap="square" rtlCol="0">
            <a:spAutoFit/>
          </a:bodyPr>
          <a:lstStyle/>
          <a:p>
            <a:pPr algn="ctr"/>
            <a:r>
              <a:rPr lang="en-US" sz="1600" dirty="0">
                <a:latin typeface="Avenir Next" panose="020B0503020202020204" pitchFamily="34" charset="0"/>
              </a:rPr>
              <a:t>Data matrix</a:t>
            </a:r>
          </a:p>
        </p:txBody>
      </p:sp>
      <p:sp>
        <p:nvSpPr>
          <p:cNvPr id="8" name="TextBox 7">
            <a:extLst>
              <a:ext uri="{FF2B5EF4-FFF2-40B4-BE49-F238E27FC236}">
                <a16:creationId xmlns:a16="http://schemas.microsoft.com/office/drawing/2014/main" id="{A38ACCDF-9ECA-70AC-1A8B-0281F6297C0D}"/>
              </a:ext>
            </a:extLst>
          </p:cNvPr>
          <p:cNvSpPr txBox="1"/>
          <p:nvPr/>
        </p:nvSpPr>
        <p:spPr>
          <a:xfrm>
            <a:off x="3133537" y="1267152"/>
            <a:ext cx="1810692" cy="338554"/>
          </a:xfrm>
          <a:prstGeom prst="rect">
            <a:avLst/>
          </a:prstGeom>
          <a:noFill/>
        </p:spPr>
        <p:txBody>
          <a:bodyPr wrap="square" rtlCol="0">
            <a:spAutoFit/>
          </a:bodyPr>
          <a:lstStyle/>
          <a:p>
            <a:pPr algn="ctr"/>
            <a:r>
              <a:rPr lang="en-US" sz="1600" dirty="0">
                <a:latin typeface="Avenir Next" panose="020B0503020202020204" pitchFamily="34" charset="0"/>
              </a:rPr>
              <a:t>System matrix</a:t>
            </a:r>
          </a:p>
        </p:txBody>
      </p:sp>
      <p:sp>
        <p:nvSpPr>
          <p:cNvPr id="9" name="TextBox 8">
            <a:extLst>
              <a:ext uri="{FF2B5EF4-FFF2-40B4-BE49-F238E27FC236}">
                <a16:creationId xmlns:a16="http://schemas.microsoft.com/office/drawing/2014/main" id="{C0C42317-5C26-2330-F8C0-D7CA975D5B04}"/>
              </a:ext>
            </a:extLst>
          </p:cNvPr>
          <p:cNvSpPr txBox="1"/>
          <p:nvPr/>
        </p:nvSpPr>
        <p:spPr>
          <a:xfrm>
            <a:off x="5225124" y="1266840"/>
            <a:ext cx="1349847" cy="338554"/>
          </a:xfrm>
          <a:prstGeom prst="rect">
            <a:avLst/>
          </a:prstGeom>
          <a:noFill/>
        </p:spPr>
        <p:txBody>
          <a:bodyPr wrap="square" rtlCol="0">
            <a:spAutoFit/>
          </a:bodyPr>
          <a:lstStyle/>
          <a:p>
            <a:pPr algn="ctr"/>
            <a:r>
              <a:rPr lang="en-US" sz="1600" dirty="0">
                <a:latin typeface="Avenir Next" panose="020B0503020202020204" pitchFamily="34" charset="0"/>
              </a:rPr>
              <a:t>Images</a:t>
            </a:r>
          </a:p>
        </p:txBody>
      </p:sp>
      <p:sp>
        <p:nvSpPr>
          <p:cNvPr id="10" name="TextBox 9">
            <a:extLst>
              <a:ext uri="{FF2B5EF4-FFF2-40B4-BE49-F238E27FC236}">
                <a16:creationId xmlns:a16="http://schemas.microsoft.com/office/drawing/2014/main" id="{E3F19D3D-4631-1127-3A18-49ACAAF79A2D}"/>
              </a:ext>
            </a:extLst>
          </p:cNvPr>
          <p:cNvSpPr txBox="1"/>
          <p:nvPr/>
        </p:nvSpPr>
        <p:spPr>
          <a:xfrm>
            <a:off x="6303742" y="1260687"/>
            <a:ext cx="1442057" cy="338554"/>
          </a:xfrm>
          <a:prstGeom prst="rect">
            <a:avLst/>
          </a:prstGeom>
          <a:noFill/>
        </p:spPr>
        <p:txBody>
          <a:bodyPr wrap="square" rtlCol="0">
            <a:spAutoFit/>
          </a:bodyPr>
          <a:lstStyle/>
          <a:p>
            <a:pPr algn="ctr"/>
            <a:r>
              <a:rPr lang="en-US" sz="1600" dirty="0">
                <a:latin typeface="Avenir Next" panose="020B0503020202020204" pitchFamily="34" charset="0"/>
              </a:rPr>
              <a:t>Components</a:t>
            </a:r>
          </a:p>
        </p:txBody>
      </p:sp>
      <p:pic>
        <p:nvPicPr>
          <p:cNvPr id="21508" name="Picture 4">
            <a:extLst>
              <a:ext uri="{FF2B5EF4-FFF2-40B4-BE49-F238E27FC236}">
                <a16:creationId xmlns:a16="http://schemas.microsoft.com/office/drawing/2014/main" id="{323688FB-5378-47F3-DA56-DA26C8E3DE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7251" y="3323657"/>
            <a:ext cx="3347450" cy="3099224"/>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3">
            <a:extLst>
              <a:ext uri="{FF2B5EF4-FFF2-40B4-BE49-F238E27FC236}">
                <a16:creationId xmlns:a16="http://schemas.microsoft.com/office/drawing/2014/main" id="{9D8EE585-C883-D425-3E1D-716B6E230002}"/>
              </a:ext>
            </a:extLst>
          </p:cNvPr>
          <p:cNvSpPr txBox="1">
            <a:spLocks/>
          </p:cNvSpPr>
          <p:nvPr/>
        </p:nvSpPr>
        <p:spPr>
          <a:xfrm>
            <a:off x="228600" y="228600"/>
            <a:ext cx="12339320" cy="548640"/>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3600" b="0" i="0" kern="1200" cap="none" baseline="0">
                <a:solidFill>
                  <a:srgbClr val="313C5A"/>
                </a:solidFill>
                <a:latin typeface="Avenir Next Medium" panose="020B0503020202020204" pitchFamily="34" charset="0"/>
                <a:ea typeface="+mj-ea"/>
                <a:cs typeface="+mj-cs"/>
              </a:defRPr>
            </a:lvl1pPr>
          </a:lstStyle>
          <a:p>
            <a:r>
              <a:rPr lang="en-US" dirty="0"/>
              <a:t>Full Spectral Imaging and Spectral Decomposition</a:t>
            </a:r>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A5D0A58F-40C1-561B-AC58-711987340B03}"/>
              </a:ext>
            </a:extLst>
          </p:cNvPr>
          <p:cNvPicPr>
            <a:picLocks noChangeAspect="1"/>
          </p:cNvPicPr>
          <p:nvPr/>
        </p:nvPicPr>
        <p:blipFill rotWithShape="1">
          <a:blip r:embed="rId6"/>
          <a:srcRect l="30021" r="63545" b="93321"/>
          <a:stretch/>
        </p:blipFill>
        <p:spPr>
          <a:xfrm>
            <a:off x="3789680" y="913313"/>
            <a:ext cx="741680" cy="458287"/>
          </a:xfrm>
          <a:prstGeom prst="rect">
            <a:avLst/>
          </a:prstGeom>
        </p:spPr>
      </p:pic>
    </p:spTree>
    <p:extLst>
      <p:ext uri="{BB962C8B-B14F-4D97-AF65-F5344CB8AC3E}">
        <p14:creationId xmlns:p14="http://schemas.microsoft.com/office/powerpoint/2010/main" val="2392092485"/>
      </p:ext>
    </p:extLst>
  </p:cSld>
  <p:clrMapOvr>
    <a:masterClrMapping/>
  </p:clrMapOvr>
  <p:extLst>
    <p:ext uri="{6950BFC3-D8DA-4A85-94F7-54DA5524770B}">
      <p188:commentRel xmlns:p188="http://schemas.microsoft.com/office/powerpoint/2018/8/main" r:id="rId3"/>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a black square&#10;&#10;Description automatically generated with medium confidence">
            <a:extLst>
              <a:ext uri="{FF2B5EF4-FFF2-40B4-BE49-F238E27FC236}">
                <a16:creationId xmlns:a16="http://schemas.microsoft.com/office/drawing/2014/main" id="{4449ED82-3883-CF62-09C9-4058D2037AC3}"/>
              </a:ext>
            </a:extLst>
          </p:cNvPr>
          <p:cNvPicPr>
            <a:picLocks noChangeAspect="1"/>
          </p:cNvPicPr>
          <p:nvPr/>
        </p:nvPicPr>
        <p:blipFill>
          <a:blip r:embed="rId4"/>
          <a:stretch>
            <a:fillRect/>
          </a:stretch>
        </p:blipFill>
        <p:spPr>
          <a:xfrm>
            <a:off x="329184" y="924560"/>
            <a:ext cx="11527357" cy="5486400"/>
          </a:xfrm>
          <a:prstGeom prst="rect">
            <a:avLst/>
          </a:prstGeom>
        </p:spPr>
      </p:pic>
      <p:sp>
        <p:nvSpPr>
          <p:cNvPr id="44" name="TextBox 43">
            <a:extLst>
              <a:ext uri="{FF2B5EF4-FFF2-40B4-BE49-F238E27FC236}">
                <a16:creationId xmlns:a16="http://schemas.microsoft.com/office/drawing/2014/main" id="{F877C0B9-5022-0642-8F01-A19AEF6BEC88}"/>
              </a:ext>
            </a:extLst>
          </p:cNvPr>
          <p:cNvSpPr txBox="1"/>
          <p:nvPr/>
        </p:nvSpPr>
        <p:spPr>
          <a:xfrm>
            <a:off x="9414957" y="1281354"/>
            <a:ext cx="2907669" cy="338554"/>
          </a:xfrm>
          <a:prstGeom prst="rect">
            <a:avLst/>
          </a:prstGeom>
          <a:noFill/>
        </p:spPr>
        <p:txBody>
          <a:bodyPr wrap="square" rtlCol="0">
            <a:spAutoFit/>
          </a:bodyPr>
          <a:lstStyle/>
          <a:p>
            <a:r>
              <a:rPr lang="en-US" sz="1600" dirty="0" err="1">
                <a:latin typeface="Avenir Next" panose="020B0503020202020204" pitchFamily="34" charset="0"/>
              </a:rPr>
              <a:t>Bkg</a:t>
            </a:r>
            <a:r>
              <a:rPr lang="en-US" sz="1600" dirty="0">
                <a:latin typeface="Avenir Next" panose="020B0503020202020204" pitchFamily="34" charset="0"/>
              </a:rPr>
              <a:t>  weights &amp; components</a:t>
            </a:r>
          </a:p>
        </p:txBody>
      </p:sp>
      <p:sp>
        <p:nvSpPr>
          <p:cNvPr id="38" name="Slide Number Placeholder 37">
            <a:extLst>
              <a:ext uri="{FF2B5EF4-FFF2-40B4-BE49-F238E27FC236}">
                <a16:creationId xmlns:a16="http://schemas.microsoft.com/office/drawing/2014/main" id="{5B59D78A-C0E1-0746-92BD-99BB77D25DFC}"/>
              </a:ext>
            </a:extLst>
          </p:cNvPr>
          <p:cNvSpPr>
            <a:spLocks noGrp="1"/>
          </p:cNvSpPr>
          <p:nvPr>
            <p:ph type="sldNum" sz="quarter" idx="16"/>
          </p:nvPr>
        </p:nvSpPr>
        <p:spPr/>
        <p:txBody>
          <a:bodyPr/>
          <a:lstStyle/>
          <a:p>
            <a:fld id="{0EF2EA88-E9D4-0C4F-A5DF-5FE49FAF8E2F}" type="slidenum">
              <a:rPr lang="en-US" smtClean="0"/>
              <a:pPr/>
              <a:t>55</a:t>
            </a:fld>
            <a:endParaRPr lang="en-US" dirty="0"/>
          </a:p>
        </p:txBody>
      </p:sp>
      <p:sp>
        <p:nvSpPr>
          <p:cNvPr id="7" name="TextBox 6">
            <a:extLst>
              <a:ext uri="{FF2B5EF4-FFF2-40B4-BE49-F238E27FC236}">
                <a16:creationId xmlns:a16="http://schemas.microsoft.com/office/drawing/2014/main" id="{76EBAEB1-44E2-D290-C00C-43B512F31516}"/>
              </a:ext>
            </a:extLst>
          </p:cNvPr>
          <p:cNvSpPr txBox="1"/>
          <p:nvPr/>
        </p:nvSpPr>
        <p:spPr>
          <a:xfrm>
            <a:off x="82180" y="1266840"/>
            <a:ext cx="1560777" cy="338554"/>
          </a:xfrm>
          <a:prstGeom prst="rect">
            <a:avLst/>
          </a:prstGeom>
          <a:noFill/>
        </p:spPr>
        <p:txBody>
          <a:bodyPr wrap="square" rtlCol="0">
            <a:spAutoFit/>
          </a:bodyPr>
          <a:lstStyle/>
          <a:p>
            <a:pPr algn="ctr"/>
            <a:r>
              <a:rPr lang="en-US" sz="1600" dirty="0">
                <a:latin typeface="Avenir Next" panose="020B0503020202020204" pitchFamily="34" charset="0"/>
              </a:rPr>
              <a:t>Data matrix</a:t>
            </a:r>
          </a:p>
        </p:txBody>
      </p:sp>
      <p:sp>
        <p:nvSpPr>
          <p:cNvPr id="9" name="TextBox 8">
            <a:extLst>
              <a:ext uri="{FF2B5EF4-FFF2-40B4-BE49-F238E27FC236}">
                <a16:creationId xmlns:a16="http://schemas.microsoft.com/office/drawing/2014/main" id="{992B1D9F-B464-2422-3074-EDBD911BFA50}"/>
              </a:ext>
            </a:extLst>
          </p:cNvPr>
          <p:cNvSpPr txBox="1"/>
          <p:nvPr/>
        </p:nvSpPr>
        <p:spPr>
          <a:xfrm>
            <a:off x="3133537" y="1267152"/>
            <a:ext cx="1810692" cy="338554"/>
          </a:xfrm>
          <a:prstGeom prst="rect">
            <a:avLst/>
          </a:prstGeom>
          <a:noFill/>
        </p:spPr>
        <p:txBody>
          <a:bodyPr wrap="square" rtlCol="0">
            <a:spAutoFit/>
          </a:bodyPr>
          <a:lstStyle/>
          <a:p>
            <a:pPr algn="ctr"/>
            <a:r>
              <a:rPr lang="en-US" sz="1600" dirty="0">
                <a:latin typeface="Avenir Next" panose="020B0503020202020204" pitchFamily="34" charset="0"/>
              </a:rPr>
              <a:t>System matrix</a:t>
            </a:r>
          </a:p>
        </p:txBody>
      </p:sp>
      <p:sp>
        <p:nvSpPr>
          <p:cNvPr id="10" name="TextBox 9">
            <a:extLst>
              <a:ext uri="{FF2B5EF4-FFF2-40B4-BE49-F238E27FC236}">
                <a16:creationId xmlns:a16="http://schemas.microsoft.com/office/drawing/2014/main" id="{93D9E769-858D-937F-2CED-9368C9C199BB}"/>
              </a:ext>
            </a:extLst>
          </p:cNvPr>
          <p:cNvSpPr txBox="1"/>
          <p:nvPr/>
        </p:nvSpPr>
        <p:spPr>
          <a:xfrm>
            <a:off x="7653589" y="1267464"/>
            <a:ext cx="1495266" cy="338242"/>
          </a:xfrm>
          <a:prstGeom prst="rect">
            <a:avLst/>
          </a:prstGeom>
          <a:noFill/>
        </p:spPr>
        <p:txBody>
          <a:bodyPr wrap="square" rtlCol="0">
            <a:spAutoFit/>
          </a:bodyPr>
          <a:lstStyle/>
          <a:p>
            <a:r>
              <a:rPr lang="en-US" sz="1600" dirty="0">
                <a:latin typeface="Avenir Next" panose="020B0503020202020204" pitchFamily="34" charset="0"/>
              </a:rPr>
              <a:t>Det. response</a:t>
            </a:r>
          </a:p>
        </p:txBody>
      </p:sp>
      <p:sp>
        <p:nvSpPr>
          <p:cNvPr id="11" name="TextBox 10">
            <a:extLst>
              <a:ext uri="{FF2B5EF4-FFF2-40B4-BE49-F238E27FC236}">
                <a16:creationId xmlns:a16="http://schemas.microsoft.com/office/drawing/2014/main" id="{565AA267-4706-446C-FF71-037FBC1CB8C2}"/>
              </a:ext>
            </a:extLst>
          </p:cNvPr>
          <p:cNvSpPr txBox="1"/>
          <p:nvPr/>
        </p:nvSpPr>
        <p:spPr>
          <a:xfrm>
            <a:off x="5225124" y="1266840"/>
            <a:ext cx="1349847" cy="338554"/>
          </a:xfrm>
          <a:prstGeom prst="rect">
            <a:avLst/>
          </a:prstGeom>
          <a:noFill/>
        </p:spPr>
        <p:txBody>
          <a:bodyPr wrap="square" rtlCol="0">
            <a:spAutoFit/>
          </a:bodyPr>
          <a:lstStyle/>
          <a:p>
            <a:pPr algn="ctr"/>
            <a:r>
              <a:rPr lang="en-US" sz="1600" dirty="0">
                <a:latin typeface="Avenir Next" panose="020B0503020202020204" pitchFamily="34" charset="0"/>
              </a:rPr>
              <a:t>Images</a:t>
            </a:r>
          </a:p>
        </p:txBody>
      </p:sp>
      <p:sp>
        <p:nvSpPr>
          <p:cNvPr id="12" name="TextBox 11">
            <a:extLst>
              <a:ext uri="{FF2B5EF4-FFF2-40B4-BE49-F238E27FC236}">
                <a16:creationId xmlns:a16="http://schemas.microsoft.com/office/drawing/2014/main" id="{06C83AE2-24F8-3722-8159-DBAB98E2C129}"/>
              </a:ext>
            </a:extLst>
          </p:cNvPr>
          <p:cNvSpPr txBox="1"/>
          <p:nvPr/>
        </p:nvSpPr>
        <p:spPr>
          <a:xfrm>
            <a:off x="6303742" y="1260687"/>
            <a:ext cx="1442057" cy="338554"/>
          </a:xfrm>
          <a:prstGeom prst="rect">
            <a:avLst/>
          </a:prstGeom>
          <a:noFill/>
        </p:spPr>
        <p:txBody>
          <a:bodyPr wrap="square" rtlCol="0">
            <a:spAutoFit/>
          </a:bodyPr>
          <a:lstStyle/>
          <a:p>
            <a:pPr algn="ctr"/>
            <a:r>
              <a:rPr lang="en-US" sz="1600" dirty="0">
                <a:latin typeface="Avenir Next" panose="020B0503020202020204" pitchFamily="34" charset="0"/>
              </a:rPr>
              <a:t>Components</a:t>
            </a:r>
          </a:p>
        </p:txBody>
      </p:sp>
      <p:sp>
        <p:nvSpPr>
          <p:cNvPr id="14" name="TextBox 13">
            <a:extLst>
              <a:ext uri="{FF2B5EF4-FFF2-40B4-BE49-F238E27FC236}">
                <a16:creationId xmlns:a16="http://schemas.microsoft.com/office/drawing/2014/main" id="{90D243DB-3894-853A-DDED-48A1A5E6CDAC}"/>
              </a:ext>
            </a:extLst>
          </p:cNvPr>
          <p:cNvSpPr txBox="1"/>
          <p:nvPr/>
        </p:nvSpPr>
        <p:spPr>
          <a:xfrm>
            <a:off x="475990" y="5061842"/>
            <a:ext cx="8311675" cy="1384995"/>
          </a:xfrm>
          <a:prstGeom prst="rect">
            <a:avLst/>
          </a:prstGeom>
          <a:solidFill>
            <a:schemeClr val="bg1">
              <a:alpha val="53005"/>
            </a:schemeClr>
          </a:solidFill>
        </p:spPr>
        <p:txBody>
          <a:bodyPr wrap="square" rtlCol="0">
            <a:spAutoFit/>
          </a:bodyPr>
          <a:lstStyle/>
          <a:p>
            <a:r>
              <a:rPr lang="en-US" sz="2800" dirty="0">
                <a:latin typeface="Avenir Next" panose="020B0503020202020204" pitchFamily="34" charset="0"/>
              </a:rPr>
              <a:t>The background can also be decomposed into </a:t>
            </a:r>
            <a:r>
              <a:rPr lang="en-US" sz="2800" b="1" i="1" dirty="0">
                <a:latin typeface="Avenir Next" panose="020B0503020202020204" pitchFamily="34" charset="0"/>
              </a:rPr>
              <a:t>different background components</a:t>
            </a:r>
            <a:r>
              <a:rPr lang="en-US" sz="2800" b="1" dirty="0">
                <a:latin typeface="Avenir Next" panose="020B0503020202020204" pitchFamily="34" charset="0"/>
              </a:rPr>
              <a:t> </a:t>
            </a:r>
            <a:r>
              <a:rPr lang="en-US" sz="2800" dirty="0">
                <a:latin typeface="Avenir Next" panose="020B0503020202020204" pitchFamily="34" charset="0"/>
              </a:rPr>
              <a:t>and their corresponding </a:t>
            </a:r>
            <a:r>
              <a:rPr lang="en-US" sz="2800" b="1" i="1" dirty="0">
                <a:latin typeface="Avenir Next" panose="020B0503020202020204" pitchFamily="34" charset="0"/>
              </a:rPr>
              <a:t>count contribution.</a:t>
            </a:r>
          </a:p>
        </p:txBody>
      </p:sp>
      <p:pic>
        <p:nvPicPr>
          <p:cNvPr id="15" name="Picture 12">
            <a:extLst>
              <a:ext uri="{FF2B5EF4-FFF2-40B4-BE49-F238E27FC236}">
                <a16:creationId xmlns:a16="http://schemas.microsoft.com/office/drawing/2014/main" id="{7B97E80E-FCEC-7ADA-F7ED-61C0D77E9E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3742" y="3086947"/>
            <a:ext cx="3291195" cy="12234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id="{DF918703-DA1F-3D89-0613-B4A06CFFA6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94392" y="4613494"/>
            <a:ext cx="3291195" cy="1237198"/>
          </a:xfrm>
          <a:prstGeom prst="rect">
            <a:avLst/>
          </a:prstGeom>
          <a:noFill/>
          <a:extLst>
            <a:ext uri="{909E8E84-426E-40DD-AFC4-6F175D3DCCD1}">
              <a14:hiddenFill xmlns:a14="http://schemas.microsoft.com/office/drawing/2010/main">
                <a:solidFill>
                  <a:srgbClr val="FFFFFF"/>
                </a:solidFill>
              </a14:hiddenFill>
            </a:ext>
          </a:extLst>
        </p:spPr>
      </p:pic>
      <p:sp>
        <p:nvSpPr>
          <p:cNvPr id="19" name="Title 3">
            <a:extLst>
              <a:ext uri="{FF2B5EF4-FFF2-40B4-BE49-F238E27FC236}">
                <a16:creationId xmlns:a16="http://schemas.microsoft.com/office/drawing/2014/main" id="{9D43451C-7D27-0212-8E2E-8A694E66ACC6}"/>
              </a:ext>
            </a:extLst>
          </p:cNvPr>
          <p:cNvSpPr txBox="1">
            <a:spLocks/>
          </p:cNvSpPr>
          <p:nvPr/>
        </p:nvSpPr>
        <p:spPr>
          <a:xfrm>
            <a:off x="228600" y="228600"/>
            <a:ext cx="12339320" cy="548640"/>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3600" b="0" i="0" kern="1200" cap="none" baseline="0">
                <a:solidFill>
                  <a:srgbClr val="313C5A"/>
                </a:solidFill>
                <a:latin typeface="Avenir Next Medium" panose="020B0503020202020204" pitchFamily="34" charset="0"/>
                <a:ea typeface="+mj-ea"/>
                <a:cs typeface="+mj-cs"/>
              </a:defRPr>
            </a:lvl1pPr>
          </a:lstStyle>
          <a:p>
            <a:r>
              <a:rPr lang="en-US" dirty="0"/>
              <a:t>Full Spectral Imaging and Spectral Decomposition</a:t>
            </a:r>
          </a:p>
        </p:txBody>
      </p:sp>
      <p:sp>
        <p:nvSpPr>
          <p:cNvPr id="26" name="Rectangle 25">
            <a:extLst>
              <a:ext uri="{FF2B5EF4-FFF2-40B4-BE49-F238E27FC236}">
                <a16:creationId xmlns:a16="http://schemas.microsoft.com/office/drawing/2014/main" id="{E9A7EA06-B15D-DBBD-AE8F-128F7898C1F4}"/>
              </a:ext>
            </a:extLst>
          </p:cNvPr>
          <p:cNvSpPr/>
          <p:nvPr/>
        </p:nvSpPr>
        <p:spPr>
          <a:xfrm>
            <a:off x="9920204" y="1596880"/>
            <a:ext cx="535923" cy="1852440"/>
          </a:xfrm>
          <a:prstGeom prst="rect">
            <a:avLst/>
          </a:prstGeom>
          <a:noFill/>
          <a:ln w="317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43E0782-D9AA-E84D-50C6-876F03340181}"/>
              </a:ext>
            </a:extLst>
          </p:cNvPr>
          <p:cNvSpPr/>
          <p:nvPr/>
        </p:nvSpPr>
        <p:spPr>
          <a:xfrm>
            <a:off x="10778697" y="1584824"/>
            <a:ext cx="1071929" cy="532075"/>
          </a:xfrm>
          <a:prstGeom prst="rect">
            <a:avLst/>
          </a:prstGeom>
          <a:noFill/>
          <a:ln w="317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B8ADDECE-ECAD-3F59-DBBC-ECAA889E6367}"/>
              </a:ext>
            </a:extLst>
          </p:cNvPr>
          <p:cNvCxnSpPr>
            <a:cxnSpLocks/>
          </p:cNvCxnSpPr>
          <p:nvPr/>
        </p:nvCxnSpPr>
        <p:spPr>
          <a:xfrm flipH="1">
            <a:off x="8950960" y="2534737"/>
            <a:ext cx="969244" cy="55221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2C93B41-4448-CA9B-804A-C8E22161368D}"/>
              </a:ext>
            </a:extLst>
          </p:cNvPr>
          <p:cNvCxnSpPr>
            <a:cxnSpLocks/>
          </p:cNvCxnSpPr>
          <p:nvPr/>
        </p:nvCxnSpPr>
        <p:spPr>
          <a:xfrm flipH="1">
            <a:off x="11314661" y="2124022"/>
            <a:ext cx="9965" cy="2407557"/>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descr="A black background with a black square&#10;&#10;Description automatically generated with medium confidence">
            <a:extLst>
              <a:ext uri="{FF2B5EF4-FFF2-40B4-BE49-F238E27FC236}">
                <a16:creationId xmlns:a16="http://schemas.microsoft.com/office/drawing/2014/main" id="{25C3566F-6627-67B3-22F8-AAD0178900DB}"/>
              </a:ext>
            </a:extLst>
          </p:cNvPr>
          <p:cNvPicPr>
            <a:picLocks noChangeAspect="1"/>
          </p:cNvPicPr>
          <p:nvPr/>
        </p:nvPicPr>
        <p:blipFill rotWithShape="1">
          <a:blip r:embed="rId7"/>
          <a:srcRect l="30021" r="63545" b="93321"/>
          <a:stretch/>
        </p:blipFill>
        <p:spPr>
          <a:xfrm>
            <a:off x="3789680" y="913313"/>
            <a:ext cx="741680" cy="458287"/>
          </a:xfrm>
          <a:prstGeom prst="rect">
            <a:avLst/>
          </a:prstGeom>
        </p:spPr>
      </p:pic>
    </p:spTree>
    <p:extLst>
      <p:ext uri="{BB962C8B-B14F-4D97-AF65-F5344CB8AC3E}">
        <p14:creationId xmlns:p14="http://schemas.microsoft.com/office/powerpoint/2010/main" val="1417337380"/>
      </p:ext>
    </p:extLst>
  </p:cSld>
  <p:clrMapOvr>
    <a:masterClrMapping/>
  </p:clrMapOvr>
  <p:extLst>
    <p:ext uri="{6950BFC3-D8DA-4A85-94F7-54DA5524770B}">
      <p188:commentRel xmlns:p188="http://schemas.microsoft.com/office/powerpoint/2018/8/main" r:id="rId3"/>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a black square&#10;&#10;Description automatically generated with medium confidence">
            <a:extLst>
              <a:ext uri="{FF2B5EF4-FFF2-40B4-BE49-F238E27FC236}">
                <a16:creationId xmlns:a16="http://schemas.microsoft.com/office/drawing/2014/main" id="{4449ED82-3883-CF62-09C9-4058D2037AC3}"/>
              </a:ext>
            </a:extLst>
          </p:cNvPr>
          <p:cNvPicPr>
            <a:picLocks noChangeAspect="1"/>
          </p:cNvPicPr>
          <p:nvPr/>
        </p:nvPicPr>
        <p:blipFill>
          <a:blip r:embed="rId4"/>
          <a:stretch>
            <a:fillRect/>
          </a:stretch>
        </p:blipFill>
        <p:spPr>
          <a:xfrm>
            <a:off x="329184" y="914400"/>
            <a:ext cx="11527357" cy="5486400"/>
          </a:xfrm>
          <a:prstGeom prst="rect">
            <a:avLst/>
          </a:prstGeom>
        </p:spPr>
      </p:pic>
      <p:sp>
        <p:nvSpPr>
          <p:cNvPr id="44" name="TextBox 43">
            <a:extLst>
              <a:ext uri="{FF2B5EF4-FFF2-40B4-BE49-F238E27FC236}">
                <a16:creationId xmlns:a16="http://schemas.microsoft.com/office/drawing/2014/main" id="{F877C0B9-5022-0642-8F01-A19AEF6BEC88}"/>
              </a:ext>
            </a:extLst>
          </p:cNvPr>
          <p:cNvSpPr txBox="1"/>
          <p:nvPr/>
        </p:nvSpPr>
        <p:spPr>
          <a:xfrm>
            <a:off x="9414957" y="1281354"/>
            <a:ext cx="2907669" cy="338554"/>
          </a:xfrm>
          <a:prstGeom prst="rect">
            <a:avLst/>
          </a:prstGeom>
          <a:noFill/>
        </p:spPr>
        <p:txBody>
          <a:bodyPr wrap="square" rtlCol="0">
            <a:spAutoFit/>
          </a:bodyPr>
          <a:lstStyle/>
          <a:p>
            <a:r>
              <a:rPr lang="en-US" sz="1600" dirty="0" err="1">
                <a:latin typeface="Avenir Next" panose="020B0503020202020204" pitchFamily="34" charset="0"/>
              </a:rPr>
              <a:t>Bkg</a:t>
            </a:r>
            <a:r>
              <a:rPr lang="en-US" sz="1600" dirty="0">
                <a:latin typeface="Avenir Next" panose="020B0503020202020204" pitchFamily="34" charset="0"/>
              </a:rPr>
              <a:t>  weights &amp; components</a:t>
            </a:r>
          </a:p>
        </p:txBody>
      </p:sp>
      <p:sp>
        <p:nvSpPr>
          <p:cNvPr id="38" name="Slide Number Placeholder 37">
            <a:extLst>
              <a:ext uri="{FF2B5EF4-FFF2-40B4-BE49-F238E27FC236}">
                <a16:creationId xmlns:a16="http://schemas.microsoft.com/office/drawing/2014/main" id="{5B59D78A-C0E1-0746-92BD-99BB77D25DFC}"/>
              </a:ext>
            </a:extLst>
          </p:cNvPr>
          <p:cNvSpPr>
            <a:spLocks noGrp="1"/>
          </p:cNvSpPr>
          <p:nvPr>
            <p:ph type="sldNum" sz="quarter" idx="16"/>
          </p:nvPr>
        </p:nvSpPr>
        <p:spPr/>
        <p:txBody>
          <a:bodyPr/>
          <a:lstStyle/>
          <a:p>
            <a:fld id="{0EF2EA88-E9D4-0C4F-A5DF-5FE49FAF8E2F}" type="slidenum">
              <a:rPr lang="en-US" smtClean="0"/>
              <a:pPr/>
              <a:t>56</a:t>
            </a:fld>
            <a:endParaRPr lang="en-US" dirty="0"/>
          </a:p>
        </p:txBody>
      </p:sp>
      <p:sp>
        <p:nvSpPr>
          <p:cNvPr id="2" name="TextBox 1">
            <a:extLst>
              <a:ext uri="{FF2B5EF4-FFF2-40B4-BE49-F238E27FC236}">
                <a16:creationId xmlns:a16="http://schemas.microsoft.com/office/drawing/2014/main" id="{646DB346-C0A9-69BD-F088-7980216F1838}"/>
              </a:ext>
            </a:extLst>
          </p:cNvPr>
          <p:cNvSpPr txBox="1"/>
          <p:nvPr/>
        </p:nvSpPr>
        <p:spPr>
          <a:xfrm>
            <a:off x="4944229" y="5366480"/>
            <a:ext cx="7234324" cy="830997"/>
          </a:xfrm>
          <a:prstGeom prst="rect">
            <a:avLst/>
          </a:prstGeom>
          <a:solidFill>
            <a:schemeClr val="bg1">
              <a:alpha val="90000"/>
            </a:schemeClr>
          </a:solidFill>
        </p:spPr>
        <p:txBody>
          <a:bodyPr wrap="square" rtlCol="0">
            <a:spAutoFit/>
          </a:bodyPr>
          <a:lstStyle/>
          <a:p>
            <a:r>
              <a:rPr lang="en-US" sz="2400" i="1" dirty="0">
                <a:latin typeface="Avenir Next" panose="020B0503020202020204" pitchFamily="34" charset="0"/>
              </a:rPr>
              <a:t>Apply the GPP</a:t>
            </a:r>
            <a:r>
              <a:rPr lang="en-US" sz="2400" dirty="0">
                <a:latin typeface="Avenir Next" panose="020B0503020202020204" pitchFamily="34" charset="0"/>
              </a:rPr>
              <a:t> to the </a:t>
            </a:r>
            <a:r>
              <a:rPr lang="en-US" sz="2400" u="sng" dirty="0">
                <a:latin typeface="Avenir Next" panose="020B0503020202020204" pitchFamily="34" charset="0"/>
              </a:rPr>
              <a:t>images</a:t>
            </a:r>
            <a:r>
              <a:rPr lang="en-US" sz="2400" dirty="0">
                <a:latin typeface="Avenir Next" panose="020B0503020202020204" pitchFamily="34" charset="0"/>
              </a:rPr>
              <a:t>, </a:t>
            </a:r>
            <a:r>
              <a:rPr lang="en-US" sz="2400" u="sng" dirty="0">
                <a:latin typeface="Avenir Next" panose="020B0503020202020204" pitchFamily="34" charset="0"/>
              </a:rPr>
              <a:t>components</a:t>
            </a:r>
            <a:r>
              <a:rPr lang="en-US" sz="2400" dirty="0">
                <a:latin typeface="Avenir Next" panose="020B0503020202020204" pitchFamily="34" charset="0"/>
              </a:rPr>
              <a:t>, and the </a:t>
            </a:r>
            <a:r>
              <a:rPr lang="en-US" sz="2400" u="sng" dirty="0">
                <a:latin typeface="Avenir Next" panose="020B0503020202020204" pitchFamily="34" charset="0"/>
              </a:rPr>
              <a:t>background weights</a:t>
            </a:r>
          </a:p>
        </p:txBody>
      </p:sp>
      <p:sp>
        <p:nvSpPr>
          <p:cNvPr id="7" name="TextBox 6">
            <a:extLst>
              <a:ext uri="{FF2B5EF4-FFF2-40B4-BE49-F238E27FC236}">
                <a16:creationId xmlns:a16="http://schemas.microsoft.com/office/drawing/2014/main" id="{76EBAEB1-44E2-D290-C00C-43B512F31516}"/>
              </a:ext>
            </a:extLst>
          </p:cNvPr>
          <p:cNvSpPr txBox="1"/>
          <p:nvPr/>
        </p:nvSpPr>
        <p:spPr>
          <a:xfrm>
            <a:off x="82180" y="1266840"/>
            <a:ext cx="1560777" cy="338554"/>
          </a:xfrm>
          <a:prstGeom prst="rect">
            <a:avLst/>
          </a:prstGeom>
          <a:noFill/>
        </p:spPr>
        <p:txBody>
          <a:bodyPr wrap="square" rtlCol="0">
            <a:spAutoFit/>
          </a:bodyPr>
          <a:lstStyle/>
          <a:p>
            <a:pPr algn="ctr"/>
            <a:r>
              <a:rPr lang="en-US" sz="1600" dirty="0">
                <a:latin typeface="Avenir Next" panose="020B0503020202020204" pitchFamily="34" charset="0"/>
              </a:rPr>
              <a:t>Data matrix</a:t>
            </a:r>
          </a:p>
        </p:txBody>
      </p:sp>
      <p:sp>
        <p:nvSpPr>
          <p:cNvPr id="9" name="TextBox 8">
            <a:extLst>
              <a:ext uri="{FF2B5EF4-FFF2-40B4-BE49-F238E27FC236}">
                <a16:creationId xmlns:a16="http://schemas.microsoft.com/office/drawing/2014/main" id="{992B1D9F-B464-2422-3074-EDBD911BFA50}"/>
              </a:ext>
            </a:extLst>
          </p:cNvPr>
          <p:cNvSpPr txBox="1"/>
          <p:nvPr/>
        </p:nvSpPr>
        <p:spPr>
          <a:xfrm>
            <a:off x="3133537" y="1267152"/>
            <a:ext cx="1810692" cy="338554"/>
          </a:xfrm>
          <a:prstGeom prst="rect">
            <a:avLst/>
          </a:prstGeom>
          <a:noFill/>
        </p:spPr>
        <p:txBody>
          <a:bodyPr wrap="square" rtlCol="0">
            <a:spAutoFit/>
          </a:bodyPr>
          <a:lstStyle/>
          <a:p>
            <a:pPr algn="ctr"/>
            <a:r>
              <a:rPr lang="en-US" sz="1600" dirty="0">
                <a:latin typeface="Avenir Next" panose="020B0503020202020204" pitchFamily="34" charset="0"/>
              </a:rPr>
              <a:t>System matrix</a:t>
            </a:r>
          </a:p>
        </p:txBody>
      </p:sp>
      <p:sp>
        <p:nvSpPr>
          <p:cNvPr id="10" name="TextBox 9">
            <a:extLst>
              <a:ext uri="{FF2B5EF4-FFF2-40B4-BE49-F238E27FC236}">
                <a16:creationId xmlns:a16="http://schemas.microsoft.com/office/drawing/2014/main" id="{93D9E769-858D-937F-2CED-9368C9C199BB}"/>
              </a:ext>
            </a:extLst>
          </p:cNvPr>
          <p:cNvSpPr txBox="1"/>
          <p:nvPr/>
        </p:nvSpPr>
        <p:spPr>
          <a:xfrm>
            <a:off x="7653589" y="1267464"/>
            <a:ext cx="1495266" cy="338242"/>
          </a:xfrm>
          <a:prstGeom prst="rect">
            <a:avLst/>
          </a:prstGeom>
          <a:noFill/>
        </p:spPr>
        <p:txBody>
          <a:bodyPr wrap="square" rtlCol="0">
            <a:spAutoFit/>
          </a:bodyPr>
          <a:lstStyle/>
          <a:p>
            <a:r>
              <a:rPr lang="en-US" sz="1600" dirty="0">
                <a:latin typeface="Avenir Next" panose="020B0503020202020204" pitchFamily="34" charset="0"/>
              </a:rPr>
              <a:t>Det. response</a:t>
            </a:r>
          </a:p>
        </p:txBody>
      </p:sp>
      <p:sp>
        <p:nvSpPr>
          <p:cNvPr id="11" name="TextBox 10">
            <a:extLst>
              <a:ext uri="{FF2B5EF4-FFF2-40B4-BE49-F238E27FC236}">
                <a16:creationId xmlns:a16="http://schemas.microsoft.com/office/drawing/2014/main" id="{565AA267-4706-446C-FF71-037FBC1CB8C2}"/>
              </a:ext>
            </a:extLst>
          </p:cNvPr>
          <p:cNvSpPr txBox="1"/>
          <p:nvPr/>
        </p:nvSpPr>
        <p:spPr>
          <a:xfrm>
            <a:off x="5225124" y="1266840"/>
            <a:ext cx="1349847" cy="338554"/>
          </a:xfrm>
          <a:prstGeom prst="rect">
            <a:avLst/>
          </a:prstGeom>
          <a:noFill/>
        </p:spPr>
        <p:txBody>
          <a:bodyPr wrap="square" rtlCol="0">
            <a:spAutoFit/>
          </a:bodyPr>
          <a:lstStyle/>
          <a:p>
            <a:pPr algn="ctr"/>
            <a:r>
              <a:rPr lang="en-US" sz="1600" dirty="0">
                <a:latin typeface="Avenir Next" panose="020B0503020202020204" pitchFamily="34" charset="0"/>
              </a:rPr>
              <a:t>Images</a:t>
            </a:r>
          </a:p>
        </p:txBody>
      </p:sp>
      <p:sp>
        <p:nvSpPr>
          <p:cNvPr id="12" name="TextBox 11">
            <a:extLst>
              <a:ext uri="{FF2B5EF4-FFF2-40B4-BE49-F238E27FC236}">
                <a16:creationId xmlns:a16="http://schemas.microsoft.com/office/drawing/2014/main" id="{06C83AE2-24F8-3722-8159-DBAB98E2C129}"/>
              </a:ext>
            </a:extLst>
          </p:cNvPr>
          <p:cNvSpPr txBox="1"/>
          <p:nvPr/>
        </p:nvSpPr>
        <p:spPr>
          <a:xfrm>
            <a:off x="6303742" y="1260687"/>
            <a:ext cx="1442057" cy="338554"/>
          </a:xfrm>
          <a:prstGeom prst="rect">
            <a:avLst/>
          </a:prstGeom>
          <a:noFill/>
        </p:spPr>
        <p:txBody>
          <a:bodyPr wrap="square" rtlCol="0">
            <a:spAutoFit/>
          </a:bodyPr>
          <a:lstStyle/>
          <a:p>
            <a:pPr algn="ctr"/>
            <a:r>
              <a:rPr lang="en-US" sz="1600" dirty="0">
                <a:latin typeface="Avenir Next" panose="020B0503020202020204" pitchFamily="34" charset="0"/>
              </a:rPr>
              <a:t>Components</a:t>
            </a:r>
          </a:p>
        </p:txBody>
      </p:sp>
      <p:sp>
        <p:nvSpPr>
          <p:cNvPr id="3" name="Rectangle 2">
            <a:extLst>
              <a:ext uri="{FF2B5EF4-FFF2-40B4-BE49-F238E27FC236}">
                <a16:creationId xmlns:a16="http://schemas.microsoft.com/office/drawing/2014/main" id="{9EDEC8BB-3CA4-FE07-2004-A78A47F42E01}"/>
              </a:ext>
            </a:extLst>
          </p:cNvPr>
          <p:cNvSpPr/>
          <p:nvPr/>
        </p:nvSpPr>
        <p:spPr>
          <a:xfrm>
            <a:off x="5652013" y="1576560"/>
            <a:ext cx="543794" cy="2945744"/>
          </a:xfrm>
          <a:prstGeom prst="rect">
            <a:avLst/>
          </a:prstGeom>
          <a:noFill/>
          <a:ln w="317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CD14327-405D-13E4-24CF-0535F6CB88F9}"/>
              </a:ext>
            </a:extLst>
          </p:cNvPr>
          <p:cNvSpPr/>
          <p:nvPr/>
        </p:nvSpPr>
        <p:spPr>
          <a:xfrm>
            <a:off x="6470803" y="1592270"/>
            <a:ext cx="1059550" cy="518918"/>
          </a:xfrm>
          <a:prstGeom prst="rect">
            <a:avLst/>
          </a:prstGeom>
          <a:noFill/>
          <a:ln w="317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4F99F16-76E9-0F76-8B27-2337FE16817A}"/>
              </a:ext>
            </a:extLst>
          </p:cNvPr>
          <p:cNvSpPr/>
          <p:nvPr/>
        </p:nvSpPr>
        <p:spPr>
          <a:xfrm>
            <a:off x="9927893" y="1596752"/>
            <a:ext cx="517185" cy="1859142"/>
          </a:xfrm>
          <a:prstGeom prst="rect">
            <a:avLst/>
          </a:prstGeom>
          <a:noFill/>
          <a:ln w="317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0AAE-6C82-D424-5267-09970AA1A52F}"/>
              </a:ext>
            </a:extLst>
          </p:cNvPr>
          <p:cNvSpPr/>
          <p:nvPr/>
        </p:nvSpPr>
        <p:spPr>
          <a:xfrm>
            <a:off x="10782827" y="1601234"/>
            <a:ext cx="1064032" cy="523401"/>
          </a:xfrm>
          <a:prstGeom prst="rect">
            <a:avLst/>
          </a:prstGeom>
          <a:noFill/>
          <a:ln w="317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970ED6E9-7F44-CDEC-0FE3-9A1504471265}"/>
              </a:ext>
            </a:extLst>
          </p:cNvPr>
          <p:cNvCxnSpPr>
            <a:cxnSpLocks/>
            <a:stCxn id="2" idx="0"/>
          </p:cNvCxnSpPr>
          <p:nvPr/>
        </p:nvCxnSpPr>
        <p:spPr>
          <a:xfrm flipH="1" flipV="1">
            <a:off x="6290295" y="3455894"/>
            <a:ext cx="2271096" cy="1910586"/>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3A8B9DD-9BEB-62BB-7861-9177DD9DDD31}"/>
              </a:ext>
            </a:extLst>
          </p:cNvPr>
          <p:cNvCxnSpPr>
            <a:cxnSpLocks/>
            <a:stCxn id="2" idx="0"/>
          </p:cNvCxnSpPr>
          <p:nvPr/>
        </p:nvCxnSpPr>
        <p:spPr>
          <a:xfrm flipH="1" flipV="1">
            <a:off x="6992471" y="2124635"/>
            <a:ext cx="1568920" cy="3241845"/>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45276EA-F789-538E-0417-70D6134FC856}"/>
              </a:ext>
            </a:extLst>
          </p:cNvPr>
          <p:cNvCxnSpPr>
            <a:cxnSpLocks/>
            <a:stCxn id="2" idx="0"/>
          </p:cNvCxnSpPr>
          <p:nvPr/>
        </p:nvCxnSpPr>
        <p:spPr>
          <a:xfrm flipV="1">
            <a:off x="8561391" y="3563471"/>
            <a:ext cx="1342895" cy="1803009"/>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C0DAFF8-0E90-AFFE-18D1-857D15B9F5B3}"/>
              </a:ext>
            </a:extLst>
          </p:cNvPr>
          <p:cNvCxnSpPr>
            <a:cxnSpLocks/>
          </p:cNvCxnSpPr>
          <p:nvPr/>
        </p:nvCxnSpPr>
        <p:spPr>
          <a:xfrm flipV="1">
            <a:off x="8561391" y="2339788"/>
            <a:ext cx="2640009" cy="3026692"/>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18757B6F-2859-65AA-930D-AD07E731931B}"/>
              </a:ext>
            </a:extLst>
          </p:cNvPr>
          <p:cNvSpPr txBox="1"/>
          <p:nvPr/>
        </p:nvSpPr>
        <p:spPr>
          <a:xfrm>
            <a:off x="4944229" y="6213772"/>
            <a:ext cx="7234324" cy="461665"/>
          </a:xfrm>
          <a:prstGeom prst="rect">
            <a:avLst/>
          </a:prstGeom>
          <a:solidFill>
            <a:schemeClr val="bg1">
              <a:alpha val="90000"/>
            </a:schemeClr>
          </a:solidFill>
        </p:spPr>
        <p:txBody>
          <a:bodyPr wrap="square" rtlCol="0">
            <a:spAutoFit/>
          </a:bodyPr>
          <a:lstStyle/>
          <a:p>
            <a:r>
              <a:rPr lang="en-US" sz="2400" dirty="0">
                <a:latin typeface="Avenir Next" panose="020B0503020202020204" pitchFamily="34" charset="0"/>
              </a:rPr>
              <a:t>Estimating 4 matrices altogether!</a:t>
            </a:r>
          </a:p>
        </p:txBody>
      </p:sp>
      <p:sp>
        <p:nvSpPr>
          <p:cNvPr id="6" name="Title 3">
            <a:extLst>
              <a:ext uri="{FF2B5EF4-FFF2-40B4-BE49-F238E27FC236}">
                <a16:creationId xmlns:a16="http://schemas.microsoft.com/office/drawing/2014/main" id="{EF11CCE7-ABE9-58E5-D5A8-0E49975A3E07}"/>
              </a:ext>
            </a:extLst>
          </p:cNvPr>
          <p:cNvSpPr txBox="1">
            <a:spLocks/>
          </p:cNvSpPr>
          <p:nvPr/>
        </p:nvSpPr>
        <p:spPr>
          <a:xfrm>
            <a:off x="228600" y="228600"/>
            <a:ext cx="12339320" cy="548640"/>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3600" b="0" i="0" kern="1200" cap="none" baseline="0">
                <a:solidFill>
                  <a:srgbClr val="313C5A"/>
                </a:solidFill>
                <a:latin typeface="Avenir Next Medium" panose="020B0503020202020204" pitchFamily="34" charset="0"/>
                <a:ea typeface="+mj-ea"/>
                <a:cs typeface="+mj-cs"/>
              </a:defRPr>
            </a:lvl1pPr>
          </a:lstStyle>
          <a:p>
            <a:r>
              <a:rPr lang="en-US" dirty="0"/>
              <a:t>Full Spectral Imaging and Spectral Decomposition</a:t>
            </a:r>
          </a:p>
        </p:txBody>
      </p:sp>
    </p:spTree>
    <p:extLst>
      <p:ext uri="{BB962C8B-B14F-4D97-AF65-F5344CB8AC3E}">
        <p14:creationId xmlns:p14="http://schemas.microsoft.com/office/powerpoint/2010/main" val="1722793089"/>
      </p:ext>
    </p:extLst>
  </p:cSld>
  <p:clrMapOvr>
    <a:masterClrMapping/>
  </p:clrMapOvr>
  <p:extLst>
    <p:ext uri="{6950BFC3-D8DA-4A85-94F7-54DA5524770B}">
      <p188:commentRel xmlns:p188="http://schemas.microsoft.com/office/powerpoint/2018/8/main" r:id="rId3"/>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CE36F0D6-F46C-4E51-482F-CC47DEB7524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02478" y="1748470"/>
            <a:ext cx="5693352" cy="2140196"/>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53E5697D-C361-958D-BE97-FB653F5B401C}"/>
              </a:ext>
            </a:extLst>
          </p:cNvPr>
          <p:cNvCxnSpPr>
            <a:cxnSpLocks/>
          </p:cNvCxnSpPr>
          <p:nvPr/>
        </p:nvCxnSpPr>
        <p:spPr>
          <a:xfrm flipV="1">
            <a:off x="7733211" y="3302000"/>
            <a:ext cx="476069" cy="72136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C3AB31D-992F-2985-C834-6234BCB927EE}"/>
              </a:ext>
            </a:extLst>
          </p:cNvPr>
          <p:cNvSpPr txBox="1"/>
          <p:nvPr/>
        </p:nvSpPr>
        <p:spPr>
          <a:xfrm>
            <a:off x="6723017" y="4054418"/>
            <a:ext cx="5373959" cy="400110"/>
          </a:xfrm>
          <a:prstGeom prst="rect">
            <a:avLst/>
          </a:prstGeom>
          <a:noFill/>
        </p:spPr>
        <p:txBody>
          <a:bodyPr wrap="square" rtlCol="0">
            <a:spAutoFit/>
          </a:bodyPr>
          <a:lstStyle/>
          <a:p>
            <a:r>
              <a:rPr lang="en-US" sz="2000" dirty="0">
                <a:solidFill>
                  <a:srgbClr val="FF0000"/>
                </a:solidFill>
                <a:latin typeface="Avenir Next" panose="020B0503020202020204" pitchFamily="34" charset="0"/>
              </a:rPr>
              <a:t>Component containing the 662keV peak</a:t>
            </a:r>
          </a:p>
        </p:txBody>
      </p:sp>
      <p:cxnSp>
        <p:nvCxnSpPr>
          <p:cNvPr id="14" name="Straight Arrow Connector 13">
            <a:extLst>
              <a:ext uri="{FF2B5EF4-FFF2-40B4-BE49-F238E27FC236}">
                <a16:creationId xmlns:a16="http://schemas.microsoft.com/office/drawing/2014/main" id="{172D2F89-01C7-3542-DACD-9AADF8C04885}"/>
              </a:ext>
            </a:extLst>
          </p:cNvPr>
          <p:cNvCxnSpPr>
            <a:cxnSpLocks/>
          </p:cNvCxnSpPr>
          <p:nvPr/>
        </p:nvCxnSpPr>
        <p:spPr>
          <a:xfrm flipH="1">
            <a:off x="7955280" y="1477073"/>
            <a:ext cx="82731" cy="1224189"/>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092AA5C-A42E-42C2-393C-06477FF4C2D2}"/>
              </a:ext>
            </a:extLst>
          </p:cNvPr>
          <p:cNvSpPr txBox="1"/>
          <p:nvPr/>
        </p:nvSpPr>
        <p:spPr>
          <a:xfrm>
            <a:off x="7319555" y="1011449"/>
            <a:ext cx="5373959" cy="400110"/>
          </a:xfrm>
          <a:prstGeom prst="rect">
            <a:avLst/>
          </a:prstGeom>
          <a:noFill/>
        </p:spPr>
        <p:txBody>
          <a:bodyPr wrap="square" rtlCol="0">
            <a:spAutoFit/>
          </a:bodyPr>
          <a:lstStyle/>
          <a:p>
            <a:r>
              <a:rPr lang="en-US" sz="2000" dirty="0">
                <a:solidFill>
                  <a:srgbClr val="FF0000"/>
                </a:solidFill>
                <a:latin typeface="Avenir Next" panose="020B0503020202020204" pitchFamily="34" charset="0"/>
              </a:rPr>
              <a:t>Compton edge at 477 keV</a:t>
            </a:r>
          </a:p>
        </p:txBody>
      </p:sp>
      <p:pic>
        <p:nvPicPr>
          <p:cNvPr id="32770" name="Picture 2">
            <a:extLst>
              <a:ext uri="{FF2B5EF4-FFF2-40B4-BE49-F238E27FC236}">
                <a16:creationId xmlns:a16="http://schemas.microsoft.com/office/drawing/2014/main" id="{B29FFD5F-CD02-5AD8-8CBD-3ACC0C05BF0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47796"/>
            <a:ext cx="6291006" cy="5750560"/>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a:extLst>
              <a:ext uri="{FF2B5EF4-FFF2-40B4-BE49-F238E27FC236}">
                <a16:creationId xmlns:a16="http://schemas.microsoft.com/office/drawing/2014/main" id="{5F1FCD7F-A01B-6B37-2382-E2C4BE93314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26847" y="4569258"/>
            <a:ext cx="5468983" cy="2015263"/>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E5D77FF6-1AC3-84A7-5A79-7500B20CD84F}"/>
              </a:ext>
            </a:extLst>
          </p:cNvPr>
          <p:cNvSpPr>
            <a:spLocks noGrp="1"/>
          </p:cNvSpPr>
          <p:nvPr>
            <p:ph type="title"/>
          </p:nvPr>
        </p:nvSpPr>
        <p:spPr>
          <a:xfrm>
            <a:off x="221638" y="248332"/>
            <a:ext cx="11970362" cy="642920"/>
          </a:xfrm>
        </p:spPr>
        <p:txBody>
          <a:bodyPr/>
          <a:lstStyle/>
          <a:p>
            <a:r>
              <a:rPr lang="en-US" sz="3000" dirty="0">
                <a:solidFill>
                  <a:srgbClr val="313C5A"/>
                </a:solidFill>
                <a:latin typeface="Avenir Next Medium" panose="020B0503020202020204" pitchFamily="34" charset="0"/>
              </a:rPr>
              <a:t>SRNL H Area Contamination Measurements</a:t>
            </a:r>
          </a:p>
        </p:txBody>
      </p:sp>
      <p:sp>
        <p:nvSpPr>
          <p:cNvPr id="10" name="TextBox 9">
            <a:extLst>
              <a:ext uri="{FF2B5EF4-FFF2-40B4-BE49-F238E27FC236}">
                <a16:creationId xmlns:a16="http://schemas.microsoft.com/office/drawing/2014/main" id="{C378E55C-564C-075E-A99E-F95453AD466E}"/>
              </a:ext>
            </a:extLst>
          </p:cNvPr>
          <p:cNvSpPr txBox="1"/>
          <p:nvPr/>
        </p:nvSpPr>
        <p:spPr>
          <a:xfrm>
            <a:off x="816307" y="1411559"/>
            <a:ext cx="3793803" cy="400110"/>
          </a:xfrm>
          <a:prstGeom prst="rect">
            <a:avLst/>
          </a:prstGeom>
          <a:solidFill>
            <a:schemeClr val="bg1">
              <a:alpha val="78853"/>
            </a:schemeClr>
          </a:solidFill>
        </p:spPr>
        <p:txBody>
          <a:bodyPr wrap="square" rtlCol="0">
            <a:spAutoFit/>
          </a:bodyPr>
          <a:lstStyle>
            <a:defPPr>
              <a:defRPr lang="en-US"/>
            </a:defPPr>
            <a:lvl1pPr>
              <a:defRPr sz="2800">
                <a:latin typeface="Avenir Next" panose="020B0503020202020204" pitchFamily="34" charset="0"/>
              </a:defRPr>
            </a:lvl1pPr>
          </a:lstStyle>
          <a:p>
            <a:r>
              <a:rPr lang="en-US" sz="2000" dirty="0">
                <a:latin typeface="Avenir Book" panose="02000503020000020003" pitchFamily="2" charset="0"/>
              </a:rPr>
              <a:t>Combined data with the GPP</a:t>
            </a:r>
          </a:p>
        </p:txBody>
      </p:sp>
      <p:sp>
        <p:nvSpPr>
          <p:cNvPr id="2" name="Slide Number Placeholder 1">
            <a:extLst>
              <a:ext uri="{FF2B5EF4-FFF2-40B4-BE49-F238E27FC236}">
                <a16:creationId xmlns:a16="http://schemas.microsoft.com/office/drawing/2014/main" id="{EAD0C349-054D-117D-4269-8EF59BA1A382}"/>
              </a:ext>
            </a:extLst>
          </p:cNvPr>
          <p:cNvSpPr>
            <a:spLocks noGrp="1"/>
          </p:cNvSpPr>
          <p:nvPr>
            <p:ph type="sldNum" sz="quarter" idx="12"/>
          </p:nvPr>
        </p:nvSpPr>
        <p:spPr/>
        <p:txBody>
          <a:bodyPr/>
          <a:lstStyle/>
          <a:p>
            <a:fld id="{0EF2EA88-E9D4-0C4F-A5DF-5FE49FAF8E2F}" type="slidenum">
              <a:rPr lang="en-US" smtClean="0"/>
              <a:pPr/>
              <a:t>57</a:t>
            </a:fld>
            <a:endParaRPr lang="en-US" dirty="0"/>
          </a:p>
        </p:txBody>
      </p:sp>
    </p:spTree>
    <p:extLst>
      <p:ext uri="{BB962C8B-B14F-4D97-AF65-F5344CB8AC3E}">
        <p14:creationId xmlns:p14="http://schemas.microsoft.com/office/powerpoint/2010/main" val="3974021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a:extLst>
              <a:ext uri="{FF2B5EF4-FFF2-40B4-BE49-F238E27FC236}">
                <a16:creationId xmlns:a16="http://schemas.microsoft.com/office/drawing/2014/main" id="{4446831E-120F-B358-3418-2AB5C507DD9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40499" y="1856983"/>
            <a:ext cx="5404684" cy="2031683"/>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53E5697D-C361-958D-BE97-FB653F5B401C}"/>
              </a:ext>
            </a:extLst>
          </p:cNvPr>
          <p:cNvCxnSpPr>
            <a:cxnSpLocks/>
          </p:cNvCxnSpPr>
          <p:nvPr/>
        </p:nvCxnSpPr>
        <p:spPr>
          <a:xfrm flipV="1">
            <a:off x="7733211" y="3302000"/>
            <a:ext cx="476069" cy="72136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C3AB31D-992F-2985-C834-6234BCB927EE}"/>
              </a:ext>
            </a:extLst>
          </p:cNvPr>
          <p:cNvSpPr txBox="1"/>
          <p:nvPr/>
        </p:nvSpPr>
        <p:spPr>
          <a:xfrm>
            <a:off x="6723017" y="4054418"/>
            <a:ext cx="5373959" cy="400110"/>
          </a:xfrm>
          <a:prstGeom prst="rect">
            <a:avLst/>
          </a:prstGeom>
          <a:noFill/>
        </p:spPr>
        <p:txBody>
          <a:bodyPr wrap="square" rtlCol="0">
            <a:spAutoFit/>
          </a:bodyPr>
          <a:lstStyle/>
          <a:p>
            <a:r>
              <a:rPr lang="en-US" sz="2000" dirty="0">
                <a:solidFill>
                  <a:srgbClr val="FF0000"/>
                </a:solidFill>
                <a:latin typeface="Avenir Next" panose="020B0503020202020204" pitchFamily="34" charset="0"/>
              </a:rPr>
              <a:t>Component containing the 662keV peak</a:t>
            </a:r>
          </a:p>
        </p:txBody>
      </p:sp>
      <p:cxnSp>
        <p:nvCxnSpPr>
          <p:cNvPr id="14" name="Straight Arrow Connector 13">
            <a:extLst>
              <a:ext uri="{FF2B5EF4-FFF2-40B4-BE49-F238E27FC236}">
                <a16:creationId xmlns:a16="http://schemas.microsoft.com/office/drawing/2014/main" id="{172D2F89-01C7-3542-DACD-9AADF8C04885}"/>
              </a:ext>
            </a:extLst>
          </p:cNvPr>
          <p:cNvCxnSpPr>
            <a:cxnSpLocks/>
          </p:cNvCxnSpPr>
          <p:nvPr/>
        </p:nvCxnSpPr>
        <p:spPr>
          <a:xfrm flipH="1">
            <a:off x="7955280" y="1477073"/>
            <a:ext cx="82731" cy="1224189"/>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092AA5C-A42E-42C2-393C-06477FF4C2D2}"/>
              </a:ext>
            </a:extLst>
          </p:cNvPr>
          <p:cNvSpPr txBox="1"/>
          <p:nvPr/>
        </p:nvSpPr>
        <p:spPr>
          <a:xfrm>
            <a:off x="7319555" y="1011449"/>
            <a:ext cx="5373959" cy="400110"/>
          </a:xfrm>
          <a:prstGeom prst="rect">
            <a:avLst/>
          </a:prstGeom>
          <a:noFill/>
        </p:spPr>
        <p:txBody>
          <a:bodyPr wrap="square" rtlCol="0">
            <a:spAutoFit/>
          </a:bodyPr>
          <a:lstStyle/>
          <a:p>
            <a:r>
              <a:rPr lang="en-US" sz="2000" dirty="0">
                <a:solidFill>
                  <a:srgbClr val="FF0000"/>
                </a:solidFill>
                <a:latin typeface="Avenir Next" panose="020B0503020202020204" pitchFamily="34" charset="0"/>
              </a:rPr>
              <a:t>Compton edge at 477 keV</a:t>
            </a:r>
          </a:p>
        </p:txBody>
      </p:sp>
      <p:pic>
        <p:nvPicPr>
          <p:cNvPr id="34818" name="Picture 2">
            <a:extLst>
              <a:ext uri="{FF2B5EF4-FFF2-40B4-BE49-F238E27FC236}">
                <a16:creationId xmlns:a16="http://schemas.microsoft.com/office/drawing/2014/main" id="{586BF78F-9216-52D6-2CD8-FDE6311C39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38343"/>
            <a:ext cx="6292117" cy="5751576"/>
          </a:xfrm>
          <a:prstGeom prst="rect">
            <a:avLst/>
          </a:prstGeom>
          <a:noFill/>
          <a:extLst>
            <a:ext uri="{909E8E84-426E-40DD-AFC4-6F175D3DCCD1}">
              <a14:hiddenFill xmlns:a14="http://schemas.microsoft.com/office/drawing/2010/main">
                <a:solidFill>
                  <a:srgbClr val="FFFFFF"/>
                </a:solidFill>
              </a14:hiddenFill>
            </a:ext>
          </a:extLst>
        </p:spPr>
      </p:pic>
      <p:pic>
        <p:nvPicPr>
          <p:cNvPr id="34822" name="Picture 6">
            <a:extLst>
              <a:ext uri="{FF2B5EF4-FFF2-40B4-BE49-F238E27FC236}">
                <a16:creationId xmlns:a16="http://schemas.microsoft.com/office/drawing/2014/main" id="{0816F72C-0E6F-8FB3-D453-7F97DD26A30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41950" y="4485586"/>
            <a:ext cx="5404684" cy="208446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50FD9AF5-3844-44C2-77DF-5BF18EADE515}"/>
              </a:ext>
            </a:extLst>
          </p:cNvPr>
          <p:cNvSpPr txBox="1">
            <a:spLocks/>
          </p:cNvSpPr>
          <p:nvPr/>
        </p:nvSpPr>
        <p:spPr>
          <a:xfrm>
            <a:off x="221638" y="248332"/>
            <a:ext cx="11970362" cy="642920"/>
          </a:xfrm>
          <a:prstGeom prst="rect">
            <a:avLst/>
          </a:prstGeom>
        </p:spPr>
        <p:txBody>
          <a:bodyPr vert="horz" wrap="square" lIns="91440" tIns="45720" rIns="91440" bIns="45720" rtlCol="0" anchor="t" anchorCtr="0">
            <a:noAutofit/>
          </a:bodyPr>
          <a:lstStyle>
            <a:lvl1pPr algn="l" defTabSz="457200" rtl="0" eaLnBrk="1" latinLnBrk="0" hangingPunct="1">
              <a:spcBef>
                <a:spcPct val="0"/>
              </a:spcBef>
              <a:buNone/>
              <a:defRPr sz="3600" b="0" i="0" kern="1200" cap="none" baseline="0">
                <a:solidFill>
                  <a:srgbClr val="000000"/>
                </a:solidFill>
                <a:latin typeface="Avenir Next" panose="020B0503020202020204" pitchFamily="34" charset="0"/>
                <a:ea typeface="+mj-ea"/>
                <a:cs typeface="+mj-cs"/>
              </a:defRPr>
            </a:lvl1pPr>
          </a:lstStyle>
          <a:p>
            <a:r>
              <a:rPr lang="en-US" sz="3000">
                <a:solidFill>
                  <a:srgbClr val="313C5A"/>
                </a:solidFill>
                <a:latin typeface="Avenir Next Medium" panose="020B0503020202020204" pitchFamily="34" charset="0"/>
              </a:rPr>
              <a:t>SRNL H Area Contamination Measurements</a:t>
            </a:r>
            <a:endParaRPr lang="en-US" sz="3000" dirty="0">
              <a:solidFill>
                <a:srgbClr val="313C5A"/>
              </a:solidFill>
              <a:latin typeface="Avenir Next Medium" panose="020B0503020202020204" pitchFamily="34" charset="0"/>
            </a:endParaRPr>
          </a:p>
        </p:txBody>
      </p:sp>
      <p:sp>
        <p:nvSpPr>
          <p:cNvPr id="2" name="Slide Number Placeholder 1">
            <a:extLst>
              <a:ext uri="{FF2B5EF4-FFF2-40B4-BE49-F238E27FC236}">
                <a16:creationId xmlns:a16="http://schemas.microsoft.com/office/drawing/2014/main" id="{6816F895-B3DE-D95D-A175-A1D57B3E7C83}"/>
              </a:ext>
            </a:extLst>
          </p:cNvPr>
          <p:cNvSpPr>
            <a:spLocks noGrp="1"/>
          </p:cNvSpPr>
          <p:nvPr>
            <p:ph type="sldNum" sz="quarter" idx="12"/>
          </p:nvPr>
        </p:nvSpPr>
        <p:spPr/>
        <p:txBody>
          <a:bodyPr/>
          <a:lstStyle/>
          <a:p>
            <a:fld id="{0EF2EA88-E9D4-0C4F-A5DF-5FE49FAF8E2F}" type="slidenum">
              <a:rPr lang="en-US" smtClean="0"/>
              <a:pPr/>
              <a:t>58</a:t>
            </a:fld>
            <a:endParaRPr lang="en-US" dirty="0"/>
          </a:p>
        </p:txBody>
      </p:sp>
    </p:spTree>
    <p:extLst>
      <p:ext uri="{BB962C8B-B14F-4D97-AF65-F5344CB8AC3E}">
        <p14:creationId xmlns:p14="http://schemas.microsoft.com/office/powerpoint/2010/main" val="28283205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lide Number Placeholder 37">
            <a:extLst>
              <a:ext uri="{FF2B5EF4-FFF2-40B4-BE49-F238E27FC236}">
                <a16:creationId xmlns:a16="http://schemas.microsoft.com/office/drawing/2014/main" id="{5B59D78A-C0E1-0746-92BD-99BB77D25DFC}"/>
              </a:ext>
            </a:extLst>
          </p:cNvPr>
          <p:cNvSpPr>
            <a:spLocks noGrp="1"/>
          </p:cNvSpPr>
          <p:nvPr>
            <p:ph type="sldNum" sz="quarter" idx="16"/>
          </p:nvPr>
        </p:nvSpPr>
        <p:spPr/>
        <p:txBody>
          <a:bodyPr/>
          <a:lstStyle/>
          <a:p>
            <a:fld id="{0EF2EA88-E9D4-0C4F-A5DF-5FE49FAF8E2F}" type="slidenum">
              <a:rPr lang="en-US" smtClean="0"/>
              <a:pPr/>
              <a:t>59</a:t>
            </a:fld>
            <a:endParaRPr lang="en-US" dirty="0"/>
          </a:p>
        </p:txBody>
      </p:sp>
      <p:sp>
        <p:nvSpPr>
          <p:cNvPr id="9" name="Title 3">
            <a:extLst>
              <a:ext uri="{FF2B5EF4-FFF2-40B4-BE49-F238E27FC236}">
                <a16:creationId xmlns:a16="http://schemas.microsoft.com/office/drawing/2014/main" id="{44C4A1B8-5828-9458-72E7-FB4B9DECAD97}"/>
              </a:ext>
            </a:extLst>
          </p:cNvPr>
          <p:cNvSpPr txBox="1">
            <a:spLocks/>
          </p:cNvSpPr>
          <p:nvPr/>
        </p:nvSpPr>
        <p:spPr>
          <a:xfrm>
            <a:off x="228600" y="228600"/>
            <a:ext cx="10972800" cy="548640"/>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3600" b="0" i="0" kern="1200" cap="none" baseline="0">
                <a:solidFill>
                  <a:srgbClr val="313C5A"/>
                </a:solidFill>
                <a:latin typeface="Avenir Next Medium" panose="020B0503020202020204" pitchFamily="34" charset="0"/>
                <a:ea typeface="+mj-ea"/>
                <a:cs typeface="+mj-cs"/>
              </a:defRPr>
            </a:lvl1pPr>
          </a:lstStyle>
          <a:p>
            <a:r>
              <a:rPr lang="en-US" dirty="0"/>
              <a:t>Conclusions / Future works</a:t>
            </a:r>
          </a:p>
        </p:txBody>
      </p:sp>
      <p:sp>
        <p:nvSpPr>
          <p:cNvPr id="3" name="TextBox 2">
            <a:extLst>
              <a:ext uri="{FF2B5EF4-FFF2-40B4-BE49-F238E27FC236}">
                <a16:creationId xmlns:a16="http://schemas.microsoft.com/office/drawing/2014/main" id="{9CFA414B-99B6-155B-5444-50D81C741FC2}"/>
              </a:ext>
            </a:extLst>
          </p:cNvPr>
          <p:cNvSpPr txBox="1"/>
          <p:nvPr/>
        </p:nvSpPr>
        <p:spPr>
          <a:xfrm>
            <a:off x="227511" y="1259790"/>
            <a:ext cx="11736978" cy="5262979"/>
          </a:xfrm>
          <a:prstGeom prst="rect">
            <a:avLst/>
          </a:prstGeom>
          <a:solidFill>
            <a:schemeClr val="bg1">
              <a:alpha val="94758"/>
            </a:schemeClr>
          </a:solidFill>
        </p:spPr>
        <p:txBody>
          <a:bodyPr wrap="square" rtlCol="0">
            <a:spAutoFit/>
          </a:bodyPr>
          <a:lstStyle/>
          <a:p>
            <a:pPr marL="514350" indent="-514350">
              <a:buFont typeface="Arial" panose="020B0604020202020204" pitchFamily="34" charset="0"/>
              <a:buChar char="•"/>
            </a:pPr>
            <a:r>
              <a:rPr lang="en-US" sz="2400" b="1" i="1" dirty="0">
                <a:latin typeface="Avenir Next" panose="020B0503020202020204" pitchFamily="34" charset="0"/>
              </a:rPr>
              <a:t>Scene Data Fusion </a:t>
            </a:r>
            <a:r>
              <a:rPr lang="en-US" sz="2400" i="1" dirty="0">
                <a:latin typeface="Avenir Next" panose="020B0503020202020204" pitchFamily="34" charset="0"/>
              </a:rPr>
              <a:t>(SDF)</a:t>
            </a:r>
            <a:r>
              <a:rPr lang="en-US" sz="2400" b="1" i="1" dirty="0">
                <a:latin typeface="Avenir Next" panose="020B0503020202020204" pitchFamily="34" charset="0"/>
              </a:rPr>
              <a:t> </a:t>
            </a:r>
            <a:r>
              <a:rPr lang="en-US" sz="2400" i="1" dirty="0">
                <a:latin typeface="Avenir Next" panose="020B0503020202020204" pitchFamily="34" charset="0"/>
              </a:rPr>
              <a:t>enables </a:t>
            </a:r>
            <a:r>
              <a:rPr lang="en-US" sz="2400" b="1" i="1" dirty="0">
                <a:latin typeface="Avenir Next" panose="020B0503020202020204" pitchFamily="34" charset="0"/>
              </a:rPr>
              <a:t>imaging with a single detector, </a:t>
            </a:r>
            <a:r>
              <a:rPr lang="en-US" sz="2400" i="1" dirty="0">
                <a:latin typeface="Avenir Next" panose="020B0503020202020204" pitchFamily="34" charset="0"/>
              </a:rPr>
              <a:t>which has </a:t>
            </a:r>
            <a:r>
              <a:rPr lang="en-US" sz="2400" b="1" i="1" dirty="0">
                <a:latin typeface="Avenir Next" panose="020B0503020202020204" pitchFamily="34" charset="0"/>
              </a:rPr>
              <a:t>a significant potential impact on radiation safety and security applications</a:t>
            </a:r>
            <a:r>
              <a:rPr lang="en-US" sz="2400" i="1" dirty="0">
                <a:latin typeface="Avenir Next" panose="020B0503020202020204" pitchFamily="34" charset="0"/>
              </a:rPr>
              <a:t>.</a:t>
            </a:r>
            <a:endParaRPr lang="en-US" sz="2400" dirty="0">
              <a:latin typeface="Avenir Next" panose="020B0503020202020204" pitchFamily="34" charset="0"/>
            </a:endParaRPr>
          </a:p>
          <a:p>
            <a:pPr marL="514350" indent="-514350">
              <a:buFont typeface="Arial" panose="020B0604020202020204" pitchFamily="34" charset="0"/>
              <a:buChar char="•"/>
            </a:pPr>
            <a:endParaRPr lang="en-US" sz="2400" dirty="0">
              <a:latin typeface="Avenir Next" panose="020B0503020202020204" pitchFamily="34" charset="0"/>
            </a:endParaRPr>
          </a:p>
          <a:p>
            <a:pPr marL="514350" indent="-514350">
              <a:buFont typeface="Arial" panose="020B0604020202020204" pitchFamily="34" charset="0"/>
              <a:buChar char="•"/>
            </a:pPr>
            <a:r>
              <a:rPr lang="en-US" sz="2400" dirty="0">
                <a:latin typeface="Avenir Next" panose="020B0503020202020204" pitchFamily="34" charset="0"/>
              </a:rPr>
              <a:t>The proposed </a:t>
            </a:r>
            <a:r>
              <a:rPr lang="en-US" sz="2400" b="1" dirty="0">
                <a:latin typeface="Avenir Next" panose="020B0503020202020204" pitchFamily="34" charset="0"/>
              </a:rPr>
              <a:t>GPP algorithm can significantly improve image reconstruction quality </a:t>
            </a:r>
            <a:r>
              <a:rPr lang="en-US" sz="2400" dirty="0">
                <a:latin typeface="Avenir Next" panose="020B0503020202020204" pitchFamily="34" charset="0"/>
              </a:rPr>
              <a:t>over the conventional reconstruction methods while providing the </a:t>
            </a:r>
            <a:r>
              <a:rPr lang="en-US" sz="2400" b="1" dirty="0">
                <a:latin typeface="Avenir Next" panose="020B0503020202020204" pitchFamily="34" charset="0"/>
              </a:rPr>
              <a:t>uncertainty quantification capabilities.</a:t>
            </a:r>
          </a:p>
          <a:p>
            <a:pPr marL="514350" indent="-514350">
              <a:buFont typeface="Arial" panose="020B0604020202020204" pitchFamily="34" charset="0"/>
              <a:buChar char="•"/>
            </a:pPr>
            <a:endParaRPr lang="en-US" sz="2400" dirty="0">
              <a:latin typeface="Avenir Next" panose="020B0503020202020204" pitchFamily="34" charset="0"/>
            </a:endParaRPr>
          </a:p>
          <a:p>
            <a:pPr marL="457200" indent="-457200">
              <a:buFont typeface="Arial" panose="020B0604020202020204" pitchFamily="34" charset="0"/>
              <a:buChar char="•"/>
            </a:pPr>
            <a:r>
              <a:rPr lang="en-US" sz="2400" b="1" dirty="0">
                <a:latin typeface="Avenir Next" panose="020B0503020202020204" pitchFamily="34" charset="0"/>
              </a:rPr>
              <a:t>The full spectral GPP </a:t>
            </a:r>
            <a:r>
              <a:rPr lang="en-US" sz="2400" dirty="0">
                <a:latin typeface="Avenir Next" panose="020B0503020202020204" pitchFamily="34" charset="0"/>
              </a:rPr>
              <a:t>allows for radiation mapping in scenarios with</a:t>
            </a:r>
            <a:r>
              <a:rPr lang="en-US" sz="2400" b="1" dirty="0">
                <a:latin typeface="Avenir Next" panose="020B0503020202020204" pitchFamily="34" charset="0"/>
              </a:rPr>
              <a:t> very low Signal-to-Noise Ratio (SNR) measurements and</a:t>
            </a:r>
            <a:r>
              <a:rPr lang="en-US" sz="2400" dirty="0">
                <a:latin typeface="Avenir Next" panose="020B0503020202020204" pitchFamily="34" charset="0"/>
              </a:rPr>
              <a:t> </a:t>
            </a:r>
            <a:r>
              <a:rPr lang="en-US" sz="2400" b="1" dirty="0">
                <a:latin typeface="Avenir Next" panose="020B0503020202020204" pitchFamily="34" charset="0"/>
              </a:rPr>
              <a:t>dynamically changing backgrounds.  </a:t>
            </a:r>
          </a:p>
          <a:p>
            <a:pPr marL="457200" indent="-457200">
              <a:buFont typeface="Arial" panose="020B0604020202020204" pitchFamily="34" charset="0"/>
              <a:buChar char="•"/>
            </a:pPr>
            <a:endParaRPr lang="en-US" sz="2400" dirty="0">
              <a:latin typeface="Avenir Next" panose="020B0503020202020204" pitchFamily="34" charset="0"/>
            </a:endParaRPr>
          </a:p>
          <a:p>
            <a:pPr marL="457200" indent="-457200">
              <a:buFont typeface="Arial" panose="020B0604020202020204" pitchFamily="34" charset="0"/>
              <a:buChar char="•"/>
            </a:pPr>
            <a:r>
              <a:rPr lang="en-US" sz="2400" dirty="0">
                <a:latin typeface="Avenir Next" panose="020B0503020202020204" pitchFamily="34" charset="0"/>
              </a:rPr>
              <a:t>Currently, we are working on </a:t>
            </a:r>
            <a:r>
              <a:rPr lang="en-US" sz="2400" b="1" dirty="0">
                <a:latin typeface="Avenir Next" panose="020B0503020202020204" pitchFamily="34" charset="0"/>
              </a:rPr>
              <a:t>applying the framework to various related applications</a:t>
            </a:r>
            <a:r>
              <a:rPr lang="en-US" sz="2400" dirty="0">
                <a:latin typeface="Avenir Next" panose="020B0503020202020204" pitchFamily="34" charset="0"/>
              </a:rPr>
              <a:t>, such as </a:t>
            </a:r>
            <a:r>
              <a:rPr lang="en-US" sz="2400" b="1" dirty="0">
                <a:latin typeface="Avenir Next" panose="020B0503020202020204" pitchFamily="34" charset="0"/>
              </a:rPr>
              <a:t>medical image reconstruction </a:t>
            </a:r>
            <a:r>
              <a:rPr lang="en-US" sz="2400" dirty="0">
                <a:latin typeface="Avenir Next" panose="020B0503020202020204" pitchFamily="34" charset="0"/>
              </a:rPr>
              <a:t>and </a:t>
            </a:r>
            <a:r>
              <a:rPr lang="en-US" sz="2400" b="1" dirty="0">
                <a:latin typeface="Avenir Next" panose="020B0503020202020204" pitchFamily="34" charset="0"/>
              </a:rPr>
              <a:t>dose rate mapping within the Chernobyl NPP </a:t>
            </a:r>
            <a:r>
              <a:rPr lang="en-US" sz="2400" dirty="0">
                <a:latin typeface="Avenir Next" panose="020B0503020202020204" pitchFamily="34" charset="0"/>
              </a:rPr>
              <a:t>shelter object.</a:t>
            </a:r>
          </a:p>
        </p:txBody>
      </p:sp>
    </p:spTree>
    <p:extLst>
      <p:ext uri="{BB962C8B-B14F-4D97-AF65-F5344CB8AC3E}">
        <p14:creationId xmlns:p14="http://schemas.microsoft.com/office/powerpoint/2010/main" val="385006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D5CEC13-18FB-FD44-9A15-423AAE676569}"/>
              </a:ext>
            </a:extLst>
          </p:cNvPr>
          <p:cNvSpPr>
            <a:spLocks noGrp="1"/>
          </p:cNvSpPr>
          <p:nvPr>
            <p:ph type="sldNum" sz="quarter" idx="16"/>
          </p:nvPr>
        </p:nvSpPr>
        <p:spPr/>
        <p:txBody>
          <a:bodyPr/>
          <a:lstStyle/>
          <a:p>
            <a:fld id="{0EF2EA88-E9D4-0C4F-A5DF-5FE49FAF8E2F}" type="slidenum">
              <a:rPr lang="en-US" smtClean="0"/>
              <a:pPr/>
              <a:t>6</a:t>
            </a:fld>
            <a:endParaRPr lang="en-US" dirty="0"/>
          </a:p>
        </p:txBody>
      </p:sp>
      <p:sp>
        <p:nvSpPr>
          <p:cNvPr id="18" name="Title 3">
            <a:extLst>
              <a:ext uri="{FF2B5EF4-FFF2-40B4-BE49-F238E27FC236}">
                <a16:creationId xmlns:a16="http://schemas.microsoft.com/office/drawing/2014/main" id="{26D6E77D-02B2-6D48-B137-D5482A7A669E}"/>
              </a:ext>
            </a:extLst>
          </p:cNvPr>
          <p:cNvSpPr txBox="1">
            <a:spLocks/>
          </p:cNvSpPr>
          <p:nvPr/>
        </p:nvSpPr>
        <p:spPr>
          <a:xfrm>
            <a:off x="228600" y="228600"/>
            <a:ext cx="10972800" cy="548640"/>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3600" b="0" i="0" kern="1200" cap="none" baseline="0">
                <a:solidFill>
                  <a:srgbClr val="313C5A"/>
                </a:solidFill>
                <a:latin typeface="Avenir Next Medium" panose="020B0503020202020204" pitchFamily="34" charset="0"/>
                <a:ea typeface="+mj-ea"/>
                <a:cs typeface="+mj-cs"/>
              </a:defRPr>
            </a:lvl1pPr>
          </a:lstStyle>
          <a:p>
            <a:r>
              <a:rPr lang="en-US" dirty="0"/>
              <a:t>Single Detector Imaging - Introduction</a:t>
            </a:r>
          </a:p>
        </p:txBody>
      </p:sp>
      <p:sp>
        <p:nvSpPr>
          <p:cNvPr id="40" name="Rectangle 39">
            <a:extLst>
              <a:ext uri="{FF2B5EF4-FFF2-40B4-BE49-F238E27FC236}">
                <a16:creationId xmlns:a16="http://schemas.microsoft.com/office/drawing/2014/main" id="{10FAFDDD-72FD-AD49-8899-592F5FD2538A}"/>
              </a:ext>
            </a:extLst>
          </p:cNvPr>
          <p:cNvSpPr/>
          <p:nvPr/>
        </p:nvSpPr>
        <p:spPr>
          <a:xfrm>
            <a:off x="228600" y="997716"/>
            <a:ext cx="3542848" cy="915981"/>
          </a:xfrm>
          <a:prstGeom prst="rect">
            <a:avLst/>
          </a:prstGeom>
          <a:noFill/>
          <a:ln w="38100">
            <a:solidFill>
              <a:srgbClr val="4D72A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rgbClr val="002060"/>
                </a:solidFill>
                <a:latin typeface="Avenir Next" panose="020B0503020202020204" pitchFamily="34" charset="0"/>
                <a:ea typeface="Tahoma" panose="020B0604030504040204" pitchFamily="34" charset="0"/>
                <a:cs typeface="Tahoma" panose="020B0604030504040204" pitchFamily="34" charset="0"/>
              </a:rPr>
              <a:t>Single detector</a:t>
            </a:r>
          </a:p>
        </p:txBody>
      </p:sp>
      <p:sp>
        <p:nvSpPr>
          <p:cNvPr id="13" name="Plus 25">
            <a:extLst>
              <a:ext uri="{FF2B5EF4-FFF2-40B4-BE49-F238E27FC236}">
                <a16:creationId xmlns:a16="http://schemas.microsoft.com/office/drawing/2014/main" id="{C1F8F231-7623-8149-BEDC-CF4AEB59DF68}"/>
              </a:ext>
            </a:extLst>
          </p:cNvPr>
          <p:cNvSpPr/>
          <p:nvPr/>
        </p:nvSpPr>
        <p:spPr>
          <a:xfrm>
            <a:off x="3770514" y="1147144"/>
            <a:ext cx="640080" cy="640080"/>
          </a:xfrm>
          <a:prstGeom prst="mathPlus">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B52480FC-3877-4543-A3BE-BC31F7C92EA6}"/>
              </a:ext>
            </a:extLst>
          </p:cNvPr>
          <p:cNvSpPr/>
          <p:nvPr/>
        </p:nvSpPr>
        <p:spPr>
          <a:xfrm>
            <a:off x="4409661" y="1009194"/>
            <a:ext cx="3542848" cy="915981"/>
          </a:xfrm>
          <a:prstGeom prst="rect">
            <a:avLst/>
          </a:prstGeom>
          <a:noFill/>
          <a:ln w="38100">
            <a:solidFill>
              <a:srgbClr val="4D72A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rgbClr val="002060"/>
                </a:solidFill>
                <a:latin typeface="Avenir Next" panose="020B0503020202020204" pitchFamily="34" charset="0"/>
                <a:ea typeface="Tahoma" panose="020B0604030504040204" pitchFamily="34" charset="0"/>
                <a:cs typeface="Tahoma" panose="020B0604030504040204" pitchFamily="34" charset="0"/>
              </a:rPr>
              <a:t>SLAM, Odometry</a:t>
            </a:r>
          </a:p>
        </p:txBody>
      </p:sp>
      <p:sp>
        <p:nvSpPr>
          <p:cNvPr id="15" name="Rectangle 14">
            <a:extLst>
              <a:ext uri="{FF2B5EF4-FFF2-40B4-BE49-F238E27FC236}">
                <a16:creationId xmlns:a16="http://schemas.microsoft.com/office/drawing/2014/main" id="{FF01F843-9796-AC42-A138-6D5FE19B74A0}"/>
              </a:ext>
            </a:extLst>
          </p:cNvPr>
          <p:cNvSpPr/>
          <p:nvPr/>
        </p:nvSpPr>
        <p:spPr>
          <a:xfrm>
            <a:off x="8590721" y="997715"/>
            <a:ext cx="3542848" cy="915981"/>
          </a:xfrm>
          <a:prstGeom prst="rect">
            <a:avLst/>
          </a:prstGeom>
          <a:noFill/>
          <a:ln w="38100">
            <a:solidFill>
              <a:srgbClr val="4D72A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rgbClr val="002060"/>
                </a:solidFill>
                <a:latin typeface="Avenir Next" panose="020B0503020202020204" pitchFamily="34" charset="0"/>
                <a:ea typeface="Tahoma" panose="020B0604030504040204" pitchFamily="34" charset="0"/>
                <a:cs typeface="Tahoma" panose="020B0604030504040204" pitchFamily="34" charset="0"/>
              </a:rPr>
              <a:t>Scene Data Fusion (SDF)</a:t>
            </a:r>
          </a:p>
        </p:txBody>
      </p:sp>
      <p:sp>
        <p:nvSpPr>
          <p:cNvPr id="4" name="Equal 3">
            <a:extLst>
              <a:ext uri="{FF2B5EF4-FFF2-40B4-BE49-F238E27FC236}">
                <a16:creationId xmlns:a16="http://schemas.microsoft.com/office/drawing/2014/main" id="{F29E49DC-C213-2148-BBCB-4A646FD6E0C8}"/>
              </a:ext>
            </a:extLst>
          </p:cNvPr>
          <p:cNvSpPr/>
          <p:nvPr/>
        </p:nvSpPr>
        <p:spPr>
          <a:xfrm>
            <a:off x="7988350" y="1173980"/>
            <a:ext cx="566530" cy="586408"/>
          </a:xfrm>
          <a:prstGeom prst="mathEqual">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79BAAA1-16D8-374B-AA40-7B69B1DA610B}"/>
              </a:ext>
            </a:extLst>
          </p:cNvPr>
          <p:cNvSpPr/>
          <p:nvPr/>
        </p:nvSpPr>
        <p:spPr>
          <a:xfrm>
            <a:off x="1617635" y="4676881"/>
            <a:ext cx="2760884" cy="309248"/>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rgbClr val="002060"/>
                </a:solidFill>
                <a:latin typeface="Avenir Next" panose="020B0503020202020204" pitchFamily="34" charset="0"/>
                <a:ea typeface="Tahoma" panose="020B0604030504040204" pitchFamily="34" charset="0"/>
                <a:cs typeface="Tahoma" panose="020B0604030504040204" pitchFamily="34" charset="0"/>
              </a:rPr>
              <a:t>Single detector</a:t>
            </a:r>
          </a:p>
        </p:txBody>
      </p:sp>
      <p:pic>
        <p:nvPicPr>
          <p:cNvPr id="19464" name="Picture 8" descr="CLLB | Crystals">
            <a:extLst>
              <a:ext uri="{FF2B5EF4-FFF2-40B4-BE49-F238E27FC236}">
                <a16:creationId xmlns:a16="http://schemas.microsoft.com/office/drawing/2014/main" id="{F633379F-5DB3-AA42-8EDE-D53D9C69B57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28448" y="2074603"/>
            <a:ext cx="4139258" cy="2529546"/>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2630892A-B15D-464C-AA17-13E727C8492B}"/>
              </a:ext>
            </a:extLst>
          </p:cNvPr>
          <p:cNvSpPr/>
          <p:nvPr/>
        </p:nvSpPr>
        <p:spPr>
          <a:xfrm>
            <a:off x="189127" y="5184358"/>
            <a:ext cx="11983915" cy="1366736"/>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4000" i="1" dirty="0">
                <a:solidFill>
                  <a:srgbClr val="002060"/>
                </a:solidFill>
                <a:latin typeface="Avenir Next" panose="020B0503020202020204" pitchFamily="34" charset="0"/>
                <a:ea typeface="Tahoma" panose="020B0604030504040204" pitchFamily="34" charset="0"/>
                <a:cs typeface="Tahoma" panose="020B0604030504040204" pitchFamily="34" charset="0"/>
              </a:rPr>
              <a:t>Single detector Free-moving 3D radiation imaging?</a:t>
            </a:r>
          </a:p>
          <a:p>
            <a:r>
              <a:rPr lang="en-US" sz="2800" i="1" dirty="0">
                <a:solidFill>
                  <a:srgbClr val="002060"/>
                </a:solidFill>
                <a:latin typeface="Avenir Next" panose="020B0503020202020204" pitchFamily="34" charset="0"/>
                <a:ea typeface="Tahoma" panose="020B0604030504040204" pitchFamily="34" charset="0"/>
                <a:cs typeface="Tahoma" panose="020B0604030504040204" pitchFamily="34" charset="0"/>
              </a:rPr>
              <a:t>Inexpensive, less complicated electronics, rugged…</a:t>
            </a:r>
          </a:p>
        </p:txBody>
      </p:sp>
      <p:sp>
        <p:nvSpPr>
          <p:cNvPr id="16" name="Rectangle 15">
            <a:extLst>
              <a:ext uri="{FF2B5EF4-FFF2-40B4-BE49-F238E27FC236}">
                <a16:creationId xmlns:a16="http://schemas.microsoft.com/office/drawing/2014/main" id="{0B9611D7-CEAE-4648-BEAB-BB53C61D7E02}"/>
              </a:ext>
            </a:extLst>
          </p:cNvPr>
          <p:cNvSpPr/>
          <p:nvPr/>
        </p:nvSpPr>
        <p:spPr>
          <a:xfrm>
            <a:off x="6974939" y="4449264"/>
            <a:ext cx="4371305" cy="735094"/>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dirty="0">
                <a:solidFill>
                  <a:srgbClr val="002060"/>
                </a:solidFill>
                <a:latin typeface="Avenir Next" panose="020B0503020202020204" pitchFamily="34" charset="0"/>
                <a:ea typeface="Tahoma" panose="020B0604030504040204" pitchFamily="34" charset="0"/>
                <a:cs typeface="Tahoma" panose="020B0604030504040204" pitchFamily="34" charset="0"/>
              </a:rPr>
              <a:t>SLAM</a:t>
            </a:r>
          </a:p>
        </p:txBody>
      </p:sp>
      <p:pic>
        <p:nvPicPr>
          <p:cNvPr id="17" name="slam" descr="slam">
            <a:hlinkClick r:id="" action="ppaction://media"/>
            <a:extLst>
              <a:ext uri="{FF2B5EF4-FFF2-40B4-BE49-F238E27FC236}">
                <a16:creationId xmlns:a16="http://schemas.microsoft.com/office/drawing/2014/main" id="{415CA9DC-1FC3-7540-B459-2C8A290BDEF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052303" y="2068412"/>
            <a:ext cx="4507976" cy="2535737"/>
          </a:xfrm>
          <a:prstGeom prst="rect">
            <a:avLst/>
          </a:prstGeom>
        </p:spPr>
      </p:pic>
    </p:spTree>
    <p:extLst>
      <p:ext uri="{BB962C8B-B14F-4D97-AF65-F5344CB8AC3E}">
        <p14:creationId xmlns:p14="http://schemas.microsoft.com/office/powerpoint/2010/main" val="977014329"/>
      </p:ext>
    </p:extLst>
  </p:cSld>
  <p:clrMapOvr>
    <a:masterClrMapping/>
  </p:clrMapOvr>
  <p:timing>
    <p:tnLst>
      <p:par>
        <p:cTn id="1" dur="indefinite" restart="never" nodeType="tmRoot">
          <p:childTnLst>
            <p:video>
              <p:cMediaNode vol="80000">
                <p:cTn id="2" fill="hold" display="0">
                  <p:stCondLst>
                    <p:cond delay="indefinite"/>
                  </p:stCondLst>
                </p:cTn>
                <p:tgtEl>
                  <p:spTgt spid="17"/>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FF10101-1B42-7D47-8A74-6B7E853595D3}"/>
              </a:ext>
            </a:extLst>
          </p:cNvPr>
          <p:cNvSpPr>
            <a:spLocks noGrp="1"/>
          </p:cNvSpPr>
          <p:nvPr>
            <p:ph type="title"/>
          </p:nvPr>
        </p:nvSpPr>
        <p:spPr>
          <a:xfrm>
            <a:off x="1217629" y="3012046"/>
            <a:ext cx="9756742" cy="833907"/>
          </a:xfrm>
        </p:spPr>
        <p:txBody>
          <a:bodyPr/>
          <a:lstStyle/>
          <a:p>
            <a:pPr algn="ctr"/>
            <a:r>
              <a:rPr lang="en-US" sz="5400" dirty="0">
                <a:latin typeface="Avenir Next Medium" panose="020B0503020202020204" pitchFamily="34" charset="0"/>
              </a:rPr>
              <a:t>Questions?</a:t>
            </a:r>
          </a:p>
        </p:txBody>
      </p:sp>
      <p:sp>
        <p:nvSpPr>
          <p:cNvPr id="6" name="Slide Number Placeholder 5">
            <a:extLst>
              <a:ext uri="{FF2B5EF4-FFF2-40B4-BE49-F238E27FC236}">
                <a16:creationId xmlns:a16="http://schemas.microsoft.com/office/drawing/2014/main" id="{AD5F41E7-8DF8-3F4E-ACF4-93E5E9E9E5EB}"/>
              </a:ext>
            </a:extLst>
          </p:cNvPr>
          <p:cNvSpPr>
            <a:spLocks noGrp="1"/>
          </p:cNvSpPr>
          <p:nvPr>
            <p:ph type="sldNum" sz="quarter" idx="21"/>
          </p:nvPr>
        </p:nvSpPr>
        <p:spPr/>
        <p:txBody>
          <a:bodyPr/>
          <a:lstStyle/>
          <a:p>
            <a:fld id="{0EF2EA88-E9D4-0C4F-A5DF-5FE49FAF8E2F}" type="slidenum">
              <a:rPr lang="en-US" smtClean="0"/>
              <a:pPr/>
              <a:t>60</a:t>
            </a:fld>
            <a:endParaRPr lang="en-US" dirty="0"/>
          </a:p>
        </p:txBody>
      </p:sp>
    </p:spTree>
    <p:extLst>
      <p:ext uri="{BB962C8B-B14F-4D97-AF65-F5344CB8AC3E}">
        <p14:creationId xmlns:p14="http://schemas.microsoft.com/office/powerpoint/2010/main" val="3068281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map of a galaxy&#10;&#10;Description automatically generated with medium confidence">
            <a:extLst>
              <a:ext uri="{FF2B5EF4-FFF2-40B4-BE49-F238E27FC236}">
                <a16:creationId xmlns:a16="http://schemas.microsoft.com/office/drawing/2014/main" id="{409EB052-B350-8EC5-DCD0-2CA667E5E753}"/>
              </a:ext>
            </a:extLst>
          </p:cNvPr>
          <p:cNvPicPr>
            <a:picLocks noChangeAspect="1"/>
          </p:cNvPicPr>
          <p:nvPr/>
        </p:nvPicPr>
        <p:blipFill>
          <a:blip r:embed="rId5"/>
          <a:stretch>
            <a:fillRect/>
          </a:stretch>
        </p:blipFill>
        <p:spPr>
          <a:xfrm>
            <a:off x="10340" y="1079333"/>
            <a:ext cx="6146995" cy="4705354"/>
          </a:xfrm>
          <a:prstGeom prst="rect">
            <a:avLst/>
          </a:prstGeom>
        </p:spPr>
      </p:pic>
      <p:sp>
        <p:nvSpPr>
          <p:cNvPr id="7" name="Slide Number Placeholder 6">
            <a:extLst>
              <a:ext uri="{FF2B5EF4-FFF2-40B4-BE49-F238E27FC236}">
                <a16:creationId xmlns:a16="http://schemas.microsoft.com/office/drawing/2014/main" id="{AD5CEC13-18FB-FD44-9A15-423AAE676569}"/>
              </a:ext>
            </a:extLst>
          </p:cNvPr>
          <p:cNvSpPr>
            <a:spLocks noGrp="1"/>
          </p:cNvSpPr>
          <p:nvPr>
            <p:ph type="sldNum" sz="quarter" idx="16"/>
          </p:nvPr>
        </p:nvSpPr>
        <p:spPr/>
        <p:txBody>
          <a:bodyPr/>
          <a:lstStyle/>
          <a:p>
            <a:fld id="{0EF2EA88-E9D4-0C4F-A5DF-5FE49FAF8E2F}" type="slidenum">
              <a:rPr lang="en-US" smtClean="0"/>
              <a:pPr/>
              <a:t>7</a:t>
            </a:fld>
            <a:endParaRPr lang="en-US"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9E90E5E-95A1-FE4B-A87E-95C5A83931FD}"/>
                  </a:ext>
                </a:extLst>
              </p:cNvPr>
              <p:cNvSpPr txBox="1"/>
              <p:nvPr/>
            </p:nvSpPr>
            <p:spPr>
              <a:xfrm>
                <a:off x="6284843" y="1079333"/>
                <a:ext cx="6527645" cy="1640834"/>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300" dirty="0">
                    <a:latin typeface="Avenir Next" panose="020B0503020202020204" pitchFamily="34" charset="0"/>
                  </a:rPr>
                  <a:t>100</a:t>
                </a:r>
                <a14:m>
                  <m:oMath xmlns:m="http://schemas.openxmlformats.org/officeDocument/2006/math">
                    <m:r>
                      <a:rPr lang="en-US" sz="2300" b="0" i="0" smtClean="0">
                        <a:latin typeface="Cambria Math" panose="02040503050406030204" pitchFamily="18" charset="0"/>
                        <a:ea typeface="Cambria Math" panose="02040503050406030204" pitchFamily="18" charset="0"/>
                      </a:rPr>
                      <m:t> </m:t>
                    </m:r>
                    <m:r>
                      <a:rPr lang="en-US" sz="2300" i="1" smtClean="0">
                        <a:latin typeface="Cambria Math" panose="02040503050406030204" pitchFamily="18" charset="0"/>
                        <a:ea typeface="Cambria Math" panose="02040503050406030204" pitchFamily="18" charset="0"/>
                      </a:rPr>
                      <m:t>𝜇</m:t>
                    </m:r>
                    <m:r>
                      <m:rPr>
                        <m:sty m:val="p"/>
                      </m:rPr>
                      <a:rPr lang="en-US" sz="2300" b="0" i="0" smtClean="0">
                        <a:latin typeface="Cambria Math" panose="02040503050406030204" pitchFamily="18" charset="0"/>
                        <a:ea typeface="Cambria Math" panose="02040503050406030204" pitchFamily="18" charset="0"/>
                      </a:rPr>
                      <m:t>Ci</m:t>
                    </m:r>
                  </m:oMath>
                </a14:m>
                <a:r>
                  <a:rPr lang="en-US" sz="2300" b="0" dirty="0">
                    <a:latin typeface="Avenir Next" panose="020B0503020202020204" pitchFamily="34" charset="0"/>
                  </a:rPr>
                  <a:t> distributed source </a:t>
                </a:r>
              </a:p>
              <a:p>
                <a:pPr marL="342900" indent="-342900">
                  <a:lnSpc>
                    <a:spcPct val="150000"/>
                  </a:lnSpc>
                  <a:buFont typeface="Arial" panose="020B0604020202020204" pitchFamily="34" charset="0"/>
                  <a:buChar char="•"/>
                </a:pPr>
                <a:r>
                  <a:rPr lang="en-US" sz="2300" dirty="0">
                    <a:latin typeface="Avenir Next" panose="020B0503020202020204" pitchFamily="34" charset="0"/>
                  </a:rPr>
                  <a:t>~100 s total measurement time</a:t>
                </a:r>
                <a:endParaRPr lang="en-US" sz="2300" b="0" dirty="0">
                  <a:latin typeface="Avenir Next" panose="020B0503020202020204" pitchFamily="34" charset="0"/>
                </a:endParaRPr>
              </a:p>
              <a:p>
                <a:pPr marL="342900" indent="-342900">
                  <a:lnSpc>
                    <a:spcPct val="150000"/>
                  </a:lnSpc>
                  <a:buFont typeface="Arial" panose="020B0604020202020204" pitchFamily="34" charset="0"/>
                  <a:buChar char="•"/>
                </a:pPr>
                <a:r>
                  <a:rPr lang="en-US" sz="2300" dirty="0">
                    <a:latin typeface="Avenir Next" panose="020B0503020202020204" pitchFamily="34" charset="0"/>
                  </a:rPr>
                  <a:t>10 cm radius spherical detector</a:t>
                </a:r>
              </a:p>
            </p:txBody>
          </p:sp>
        </mc:Choice>
        <mc:Fallback xmlns="">
          <p:sp>
            <p:nvSpPr>
              <p:cNvPr id="10" name="TextBox 9">
                <a:extLst>
                  <a:ext uri="{FF2B5EF4-FFF2-40B4-BE49-F238E27FC236}">
                    <a16:creationId xmlns:a16="http://schemas.microsoft.com/office/drawing/2014/main" id="{09E90E5E-95A1-FE4B-A87E-95C5A83931FD}"/>
                  </a:ext>
                </a:extLst>
              </p:cNvPr>
              <p:cNvSpPr txBox="1">
                <a:spLocks noRot="1" noChangeAspect="1" noMove="1" noResize="1" noEditPoints="1" noAdjustHandles="1" noChangeArrowheads="1" noChangeShapeType="1" noTextEdit="1"/>
              </p:cNvSpPr>
              <p:nvPr/>
            </p:nvSpPr>
            <p:spPr>
              <a:xfrm>
                <a:off x="6284843" y="1079333"/>
                <a:ext cx="6527645" cy="1640834"/>
              </a:xfrm>
              <a:prstGeom prst="rect">
                <a:avLst/>
              </a:prstGeom>
              <a:blipFill>
                <a:blip r:embed="rId6"/>
                <a:stretch>
                  <a:fillRect l="-1165" b="-6107"/>
                </a:stretch>
              </a:blipFill>
            </p:spPr>
            <p:txBody>
              <a:bodyPr/>
              <a:lstStyle/>
              <a:p>
                <a:r>
                  <a:rPr lang="en-US">
                    <a:noFill/>
                  </a:rPr>
                  <a:t> </a:t>
                </a:r>
              </a:p>
            </p:txBody>
          </p:sp>
        </mc:Fallback>
      </mc:AlternateContent>
      <p:sp>
        <p:nvSpPr>
          <p:cNvPr id="9" name="Title 3">
            <a:extLst>
              <a:ext uri="{FF2B5EF4-FFF2-40B4-BE49-F238E27FC236}">
                <a16:creationId xmlns:a16="http://schemas.microsoft.com/office/drawing/2014/main" id="{A408A28E-12BA-4B3A-B2EB-8DEF232BA3B3}"/>
              </a:ext>
            </a:extLst>
          </p:cNvPr>
          <p:cNvSpPr txBox="1">
            <a:spLocks/>
          </p:cNvSpPr>
          <p:nvPr/>
        </p:nvSpPr>
        <p:spPr>
          <a:xfrm>
            <a:off x="228600" y="228600"/>
            <a:ext cx="10972800" cy="548640"/>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3600" b="0" i="0" kern="1200" cap="none" baseline="0">
                <a:solidFill>
                  <a:srgbClr val="313C5A"/>
                </a:solidFill>
                <a:latin typeface="Avenir Next Medium" panose="020B0503020202020204" pitchFamily="34" charset="0"/>
                <a:ea typeface="+mj-ea"/>
                <a:cs typeface="+mj-cs"/>
              </a:defRPr>
            </a:lvl1pPr>
          </a:lstStyle>
          <a:p>
            <a:r>
              <a:rPr lang="en-US" dirty="0"/>
              <a:t>Single Detector Imaging - Introduction</a:t>
            </a:r>
          </a:p>
        </p:txBody>
      </p:sp>
      <p:sp>
        <p:nvSpPr>
          <p:cNvPr id="8" name="Arc 7">
            <a:extLst>
              <a:ext uri="{FF2B5EF4-FFF2-40B4-BE49-F238E27FC236}">
                <a16:creationId xmlns:a16="http://schemas.microsoft.com/office/drawing/2014/main" id="{13B0CA15-1FB4-1343-9C48-9EA1B1B00992}"/>
              </a:ext>
            </a:extLst>
          </p:cNvPr>
          <p:cNvSpPr/>
          <p:nvPr/>
        </p:nvSpPr>
        <p:spPr>
          <a:xfrm rot="16881512" flipH="1">
            <a:off x="3831399" y="2464306"/>
            <a:ext cx="2521365" cy="4332186"/>
          </a:xfrm>
          <a:prstGeom prst="arc">
            <a:avLst>
              <a:gd name="adj1" fmla="val 16742089"/>
              <a:gd name="adj2" fmla="val 3326532"/>
            </a:avLst>
          </a:prstGeom>
          <a:ln w="3492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TextBox 10">
            <a:extLst>
              <a:ext uri="{FF2B5EF4-FFF2-40B4-BE49-F238E27FC236}">
                <a16:creationId xmlns:a16="http://schemas.microsoft.com/office/drawing/2014/main" id="{45C4A13C-44E3-3E40-AD8C-917965A4417D}"/>
              </a:ext>
            </a:extLst>
          </p:cNvPr>
          <p:cNvSpPr txBox="1"/>
          <p:nvPr/>
        </p:nvSpPr>
        <p:spPr>
          <a:xfrm>
            <a:off x="929390" y="6075143"/>
            <a:ext cx="5374407" cy="707886"/>
          </a:xfrm>
          <a:prstGeom prst="rect">
            <a:avLst/>
          </a:prstGeom>
          <a:noFill/>
        </p:spPr>
        <p:txBody>
          <a:bodyPr wrap="square" rtlCol="0">
            <a:spAutoFit/>
          </a:bodyPr>
          <a:lstStyle/>
          <a:p>
            <a:r>
              <a:rPr lang="en-US" sz="2000" dirty="0">
                <a:solidFill>
                  <a:srgbClr val="FF0000"/>
                </a:solidFill>
                <a:latin typeface="Avenir Next" panose="020B0503020202020204" pitchFamily="34" charset="0"/>
              </a:rPr>
              <a:t>Can we reconstruct the source image just by looking at the measurement? </a:t>
            </a:r>
          </a:p>
        </p:txBody>
      </p:sp>
      <p:pic>
        <p:nvPicPr>
          <p:cNvPr id="14" name="Picture 13" descr="A graph showing a number of numbers&#10;&#10;Description automatically generated">
            <a:extLst>
              <a:ext uri="{FF2B5EF4-FFF2-40B4-BE49-F238E27FC236}">
                <a16:creationId xmlns:a16="http://schemas.microsoft.com/office/drawing/2014/main" id="{7ADB0635-8649-3A0C-089B-2CC026EADD65}"/>
              </a:ext>
            </a:extLst>
          </p:cNvPr>
          <p:cNvPicPr>
            <a:picLocks noChangeAspect="1"/>
          </p:cNvPicPr>
          <p:nvPr/>
        </p:nvPicPr>
        <p:blipFill>
          <a:blip r:embed="rId7"/>
          <a:stretch>
            <a:fillRect/>
          </a:stretch>
        </p:blipFill>
        <p:spPr>
          <a:xfrm>
            <a:off x="6303797" y="4492364"/>
            <a:ext cx="5046237" cy="1936722"/>
          </a:xfrm>
          <a:prstGeom prst="rect">
            <a:avLst/>
          </a:prstGeom>
        </p:spPr>
      </p:pic>
    </p:spTree>
    <p:custDataLst>
      <p:tags r:id="rId1"/>
    </p:custDataLst>
    <p:extLst>
      <p:ext uri="{BB962C8B-B14F-4D97-AF65-F5344CB8AC3E}">
        <p14:creationId xmlns:p14="http://schemas.microsoft.com/office/powerpoint/2010/main" val="292904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extLst>
    <p:ext uri="{6950BFC3-D8DA-4A85-94F7-54DA5524770B}">
      <p188:commentRel xmlns:p188="http://schemas.microsoft.com/office/powerpoint/2018/8/main" r:id="rId4"/>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showing a number of numbers&#10;&#10;Description automatically generated">
            <a:extLst>
              <a:ext uri="{FF2B5EF4-FFF2-40B4-BE49-F238E27FC236}">
                <a16:creationId xmlns:a16="http://schemas.microsoft.com/office/drawing/2014/main" id="{924F10AE-DDAF-5ADF-08FC-C14551404FAB}"/>
              </a:ext>
            </a:extLst>
          </p:cNvPr>
          <p:cNvPicPr>
            <a:picLocks noChangeAspect="1"/>
          </p:cNvPicPr>
          <p:nvPr/>
        </p:nvPicPr>
        <p:blipFill>
          <a:blip r:embed="rId4"/>
          <a:stretch>
            <a:fillRect/>
          </a:stretch>
        </p:blipFill>
        <p:spPr>
          <a:xfrm>
            <a:off x="197445" y="5030766"/>
            <a:ext cx="4165327" cy="1598633"/>
          </a:xfrm>
          <a:prstGeom prst="rect">
            <a:avLst/>
          </a:prstGeom>
        </p:spPr>
      </p:pic>
      <p:pic>
        <p:nvPicPr>
          <p:cNvPr id="37" name="Picture 36" descr="A black background with a black square&#10;&#10;Description automatically generated with medium confidence">
            <a:extLst>
              <a:ext uri="{FF2B5EF4-FFF2-40B4-BE49-F238E27FC236}">
                <a16:creationId xmlns:a16="http://schemas.microsoft.com/office/drawing/2014/main" id="{F1C37482-CFE1-7D29-021A-E2391D3817D5}"/>
              </a:ext>
            </a:extLst>
          </p:cNvPr>
          <p:cNvPicPr>
            <a:picLocks noChangeAspect="1"/>
          </p:cNvPicPr>
          <p:nvPr/>
        </p:nvPicPr>
        <p:blipFill>
          <a:blip r:embed="rId5"/>
          <a:stretch>
            <a:fillRect/>
          </a:stretch>
        </p:blipFill>
        <p:spPr>
          <a:xfrm>
            <a:off x="699973" y="914400"/>
            <a:ext cx="5693434" cy="5486400"/>
          </a:xfrm>
          <a:prstGeom prst="rect">
            <a:avLst/>
          </a:prstGeom>
        </p:spPr>
      </p:pic>
      <p:sp>
        <p:nvSpPr>
          <p:cNvPr id="39" name="TextBox 38">
            <a:extLst>
              <a:ext uri="{FF2B5EF4-FFF2-40B4-BE49-F238E27FC236}">
                <a16:creationId xmlns:a16="http://schemas.microsoft.com/office/drawing/2014/main" id="{4DBB07D9-B6FA-C043-8DD5-A52F7020C2D7}"/>
              </a:ext>
            </a:extLst>
          </p:cNvPr>
          <p:cNvSpPr txBox="1"/>
          <p:nvPr/>
        </p:nvSpPr>
        <p:spPr>
          <a:xfrm>
            <a:off x="82180" y="1266840"/>
            <a:ext cx="1560777" cy="338554"/>
          </a:xfrm>
          <a:prstGeom prst="rect">
            <a:avLst/>
          </a:prstGeom>
          <a:noFill/>
        </p:spPr>
        <p:txBody>
          <a:bodyPr wrap="square" rtlCol="0">
            <a:spAutoFit/>
          </a:bodyPr>
          <a:lstStyle/>
          <a:p>
            <a:pPr algn="ctr"/>
            <a:r>
              <a:rPr lang="en-US" sz="1600" dirty="0">
                <a:latin typeface="Avenir Next" panose="020B0503020202020204" pitchFamily="34" charset="0"/>
              </a:rPr>
              <a:t>Data vector</a:t>
            </a:r>
          </a:p>
        </p:txBody>
      </p:sp>
      <p:sp>
        <p:nvSpPr>
          <p:cNvPr id="40" name="TextBox 39">
            <a:extLst>
              <a:ext uri="{FF2B5EF4-FFF2-40B4-BE49-F238E27FC236}">
                <a16:creationId xmlns:a16="http://schemas.microsoft.com/office/drawing/2014/main" id="{E8515FE9-D046-FB42-A019-FAAFBC114267}"/>
              </a:ext>
            </a:extLst>
          </p:cNvPr>
          <p:cNvSpPr txBox="1"/>
          <p:nvPr/>
        </p:nvSpPr>
        <p:spPr>
          <a:xfrm>
            <a:off x="5314087" y="1266840"/>
            <a:ext cx="1810692" cy="338554"/>
          </a:xfrm>
          <a:prstGeom prst="rect">
            <a:avLst/>
          </a:prstGeom>
          <a:noFill/>
        </p:spPr>
        <p:txBody>
          <a:bodyPr wrap="square" rtlCol="0">
            <a:spAutoFit/>
          </a:bodyPr>
          <a:lstStyle/>
          <a:p>
            <a:pPr algn="ctr"/>
            <a:r>
              <a:rPr lang="en-US" sz="1600" dirty="0">
                <a:latin typeface="Avenir Next" panose="020B0503020202020204" pitchFamily="34" charset="0"/>
              </a:rPr>
              <a:t>Image vector</a:t>
            </a:r>
          </a:p>
        </p:txBody>
      </p:sp>
      <p:sp>
        <p:nvSpPr>
          <p:cNvPr id="42" name="TextBox 41">
            <a:extLst>
              <a:ext uri="{FF2B5EF4-FFF2-40B4-BE49-F238E27FC236}">
                <a16:creationId xmlns:a16="http://schemas.microsoft.com/office/drawing/2014/main" id="{E0B31852-C6D8-CB4E-BC45-38F37C5C6060}"/>
              </a:ext>
            </a:extLst>
          </p:cNvPr>
          <p:cNvSpPr txBox="1"/>
          <p:nvPr/>
        </p:nvSpPr>
        <p:spPr>
          <a:xfrm>
            <a:off x="3133537" y="1267152"/>
            <a:ext cx="1810692" cy="338554"/>
          </a:xfrm>
          <a:prstGeom prst="rect">
            <a:avLst/>
          </a:prstGeom>
          <a:noFill/>
        </p:spPr>
        <p:txBody>
          <a:bodyPr wrap="square" rtlCol="0">
            <a:spAutoFit/>
          </a:bodyPr>
          <a:lstStyle/>
          <a:p>
            <a:pPr algn="ctr"/>
            <a:r>
              <a:rPr lang="en-US" sz="1600" dirty="0">
                <a:latin typeface="Avenir Next" panose="020B0503020202020204" pitchFamily="34" charset="0"/>
              </a:rPr>
              <a:t>System matrix</a:t>
            </a:r>
          </a:p>
        </p:txBody>
      </p:sp>
      <p:sp>
        <p:nvSpPr>
          <p:cNvPr id="38" name="Slide Number Placeholder 37">
            <a:extLst>
              <a:ext uri="{FF2B5EF4-FFF2-40B4-BE49-F238E27FC236}">
                <a16:creationId xmlns:a16="http://schemas.microsoft.com/office/drawing/2014/main" id="{5B59D78A-C0E1-0746-92BD-99BB77D25DFC}"/>
              </a:ext>
            </a:extLst>
          </p:cNvPr>
          <p:cNvSpPr>
            <a:spLocks noGrp="1"/>
          </p:cNvSpPr>
          <p:nvPr>
            <p:ph type="sldNum" sz="quarter" idx="16"/>
          </p:nvPr>
        </p:nvSpPr>
        <p:spPr/>
        <p:txBody>
          <a:bodyPr/>
          <a:lstStyle/>
          <a:p>
            <a:fld id="{0EF2EA88-E9D4-0C4F-A5DF-5FE49FAF8E2F}" type="slidenum">
              <a:rPr lang="en-US" smtClean="0"/>
              <a:pPr/>
              <a:t>8</a:t>
            </a:fld>
            <a:endParaRPr lang="en-US" dirty="0"/>
          </a:p>
        </p:txBody>
      </p:sp>
      <p:sp>
        <p:nvSpPr>
          <p:cNvPr id="13" name="Rectangle 12">
            <a:extLst>
              <a:ext uri="{FF2B5EF4-FFF2-40B4-BE49-F238E27FC236}">
                <a16:creationId xmlns:a16="http://schemas.microsoft.com/office/drawing/2014/main" id="{4B5815E7-A16C-ABBD-D060-03798F6059BC}"/>
              </a:ext>
            </a:extLst>
          </p:cNvPr>
          <p:cNvSpPr/>
          <p:nvPr/>
        </p:nvSpPr>
        <p:spPr>
          <a:xfrm>
            <a:off x="6033155" y="1591074"/>
            <a:ext cx="265560" cy="2922869"/>
          </a:xfrm>
          <a:prstGeom prst="rect">
            <a:avLst/>
          </a:prstGeom>
          <a:noFill/>
          <a:ln w="317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Straight Arrow Connector 33">
            <a:extLst>
              <a:ext uri="{FF2B5EF4-FFF2-40B4-BE49-F238E27FC236}">
                <a16:creationId xmlns:a16="http://schemas.microsoft.com/office/drawing/2014/main" id="{F5255898-96D3-DB42-686B-3541723CC5F2}"/>
              </a:ext>
            </a:extLst>
          </p:cNvPr>
          <p:cNvCxnSpPr>
            <a:cxnSpLocks/>
          </p:cNvCxnSpPr>
          <p:nvPr/>
        </p:nvCxnSpPr>
        <p:spPr>
          <a:xfrm>
            <a:off x="3916017" y="2909410"/>
            <a:ext cx="2057292" cy="1968863"/>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AB951580-B710-2BF2-9580-CAB3502CC271}"/>
              </a:ext>
            </a:extLst>
          </p:cNvPr>
          <p:cNvSpPr/>
          <p:nvPr/>
        </p:nvSpPr>
        <p:spPr>
          <a:xfrm>
            <a:off x="716437" y="1578954"/>
            <a:ext cx="266326" cy="1869924"/>
          </a:xfrm>
          <a:prstGeom prst="rect">
            <a:avLst/>
          </a:prstGeom>
          <a:noFill/>
          <a:ln w="317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0E444D3C-A865-0283-EC81-3603536484F2}"/>
              </a:ext>
            </a:extLst>
          </p:cNvPr>
          <p:cNvSpPr/>
          <p:nvPr/>
        </p:nvSpPr>
        <p:spPr>
          <a:xfrm>
            <a:off x="3775658" y="2654959"/>
            <a:ext cx="258417" cy="254451"/>
          </a:xfrm>
          <a:prstGeom prst="rect">
            <a:avLst/>
          </a:prstGeom>
          <a:noFill/>
          <a:ln w="317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7" name="Picture 96">
            <a:extLst>
              <a:ext uri="{FF2B5EF4-FFF2-40B4-BE49-F238E27FC236}">
                <a16:creationId xmlns:a16="http://schemas.microsoft.com/office/drawing/2014/main" id="{DBBE578A-22B1-A825-ED1B-EAF91953CF74}"/>
              </a:ext>
            </a:extLst>
          </p:cNvPr>
          <p:cNvPicPr>
            <a:picLocks noChangeAspect="1"/>
          </p:cNvPicPr>
          <p:nvPr/>
        </p:nvPicPr>
        <p:blipFill>
          <a:blip r:embed="rId6"/>
          <a:stretch>
            <a:fillRect/>
          </a:stretch>
        </p:blipFill>
        <p:spPr>
          <a:xfrm>
            <a:off x="4677510" y="5052325"/>
            <a:ext cx="5314030" cy="581635"/>
          </a:xfrm>
          <a:prstGeom prst="rect">
            <a:avLst/>
          </a:prstGeom>
        </p:spPr>
      </p:pic>
      <p:cxnSp>
        <p:nvCxnSpPr>
          <p:cNvPr id="2" name="Straight Arrow Connector 1">
            <a:extLst>
              <a:ext uri="{FF2B5EF4-FFF2-40B4-BE49-F238E27FC236}">
                <a16:creationId xmlns:a16="http://schemas.microsoft.com/office/drawing/2014/main" id="{FC22B40C-1F1F-772C-F152-78C60E273FC5}"/>
              </a:ext>
            </a:extLst>
          </p:cNvPr>
          <p:cNvCxnSpPr>
            <a:cxnSpLocks/>
          </p:cNvCxnSpPr>
          <p:nvPr/>
        </p:nvCxnSpPr>
        <p:spPr>
          <a:xfrm>
            <a:off x="851510" y="3448878"/>
            <a:ext cx="920067" cy="1581889"/>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itle 3">
            <a:extLst>
              <a:ext uri="{FF2B5EF4-FFF2-40B4-BE49-F238E27FC236}">
                <a16:creationId xmlns:a16="http://schemas.microsoft.com/office/drawing/2014/main" id="{309434E1-688C-5C0A-0768-5AF0F0644A9B}"/>
              </a:ext>
            </a:extLst>
          </p:cNvPr>
          <p:cNvSpPr txBox="1">
            <a:spLocks/>
          </p:cNvSpPr>
          <p:nvPr/>
        </p:nvSpPr>
        <p:spPr>
          <a:xfrm>
            <a:off x="228600" y="228600"/>
            <a:ext cx="10972800" cy="548640"/>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3600" b="0" i="0" kern="1200" cap="none" baseline="0">
                <a:solidFill>
                  <a:srgbClr val="313C5A"/>
                </a:solidFill>
                <a:latin typeface="Avenir Next Medium" panose="020B0503020202020204" pitchFamily="34" charset="0"/>
                <a:ea typeface="+mj-ea"/>
                <a:cs typeface="+mj-cs"/>
              </a:defRPr>
            </a:lvl1pPr>
          </a:lstStyle>
          <a:p>
            <a:r>
              <a:rPr lang="en-US" dirty="0"/>
              <a:t>Single Detector Imaging - Introduction</a:t>
            </a:r>
          </a:p>
        </p:txBody>
      </p:sp>
      <p:pic>
        <p:nvPicPr>
          <p:cNvPr id="3" name="Picture 2" descr="A map of a galaxy&#10;&#10;Description automatically generated with medium confidence">
            <a:extLst>
              <a:ext uri="{FF2B5EF4-FFF2-40B4-BE49-F238E27FC236}">
                <a16:creationId xmlns:a16="http://schemas.microsoft.com/office/drawing/2014/main" id="{EA716AAC-A88E-0C3C-E3C8-D2BC59B36937}"/>
              </a:ext>
            </a:extLst>
          </p:cNvPr>
          <p:cNvPicPr>
            <a:picLocks noChangeAspect="1"/>
          </p:cNvPicPr>
          <p:nvPr/>
        </p:nvPicPr>
        <p:blipFill>
          <a:blip r:embed="rId7"/>
          <a:stretch>
            <a:fillRect/>
          </a:stretch>
        </p:blipFill>
        <p:spPr>
          <a:xfrm>
            <a:off x="6774416" y="1578954"/>
            <a:ext cx="3818387" cy="2922869"/>
          </a:xfrm>
          <a:prstGeom prst="rect">
            <a:avLst/>
          </a:prstGeom>
        </p:spPr>
      </p:pic>
    </p:spTree>
    <p:extLst>
      <p:ext uri="{BB962C8B-B14F-4D97-AF65-F5344CB8AC3E}">
        <p14:creationId xmlns:p14="http://schemas.microsoft.com/office/powerpoint/2010/main" val="1255011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0" grpId="0" animBg="1"/>
      <p:bldP spid="73" grpId="0" animBg="1"/>
    </p:bldLst>
  </p:timing>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black background with a black square&#10;&#10;Description automatically generated with medium confidence">
            <a:extLst>
              <a:ext uri="{FF2B5EF4-FFF2-40B4-BE49-F238E27FC236}">
                <a16:creationId xmlns:a16="http://schemas.microsoft.com/office/drawing/2014/main" id="{F1C37482-CFE1-7D29-021A-E2391D3817D5}"/>
              </a:ext>
            </a:extLst>
          </p:cNvPr>
          <p:cNvPicPr>
            <a:picLocks noChangeAspect="1"/>
          </p:cNvPicPr>
          <p:nvPr/>
        </p:nvPicPr>
        <p:blipFill>
          <a:blip r:embed="rId4"/>
          <a:stretch>
            <a:fillRect/>
          </a:stretch>
        </p:blipFill>
        <p:spPr>
          <a:xfrm>
            <a:off x="698982" y="914400"/>
            <a:ext cx="5693434" cy="5486400"/>
          </a:xfrm>
          <a:prstGeom prst="rect">
            <a:avLst/>
          </a:prstGeom>
        </p:spPr>
      </p:pic>
      <p:sp>
        <p:nvSpPr>
          <p:cNvPr id="39" name="TextBox 38">
            <a:extLst>
              <a:ext uri="{FF2B5EF4-FFF2-40B4-BE49-F238E27FC236}">
                <a16:creationId xmlns:a16="http://schemas.microsoft.com/office/drawing/2014/main" id="{4DBB07D9-B6FA-C043-8DD5-A52F7020C2D7}"/>
              </a:ext>
            </a:extLst>
          </p:cNvPr>
          <p:cNvSpPr txBox="1"/>
          <p:nvPr/>
        </p:nvSpPr>
        <p:spPr>
          <a:xfrm>
            <a:off x="82180" y="1266840"/>
            <a:ext cx="1560777" cy="338554"/>
          </a:xfrm>
          <a:prstGeom prst="rect">
            <a:avLst/>
          </a:prstGeom>
          <a:noFill/>
        </p:spPr>
        <p:txBody>
          <a:bodyPr wrap="square" rtlCol="0">
            <a:spAutoFit/>
          </a:bodyPr>
          <a:lstStyle/>
          <a:p>
            <a:pPr algn="ctr"/>
            <a:r>
              <a:rPr lang="en-US" sz="1600" dirty="0">
                <a:latin typeface="Avenir Next" panose="020B0503020202020204" pitchFamily="34" charset="0"/>
              </a:rPr>
              <a:t>Data vector</a:t>
            </a:r>
          </a:p>
        </p:txBody>
      </p:sp>
      <p:sp>
        <p:nvSpPr>
          <p:cNvPr id="40" name="TextBox 39">
            <a:extLst>
              <a:ext uri="{FF2B5EF4-FFF2-40B4-BE49-F238E27FC236}">
                <a16:creationId xmlns:a16="http://schemas.microsoft.com/office/drawing/2014/main" id="{E8515FE9-D046-FB42-A019-FAAFBC114267}"/>
              </a:ext>
            </a:extLst>
          </p:cNvPr>
          <p:cNvSpPr txBox="1"/>
          <p:nvPr/>
        </p:nvSpPr>
        <p:spPr>
          <a:xfrm>
            <a:off x="5314087" y="1266840"/>
            <a:ext cx="1810692" cy="338554"/>
          </a:xfrm>
          <a:prstGeom prst="rect">
            <a:avLst/>
          </a:prstGeom>
          <a:noFill/>
        </p:spPr>
        <p:txBody>
          <a:bodyPr wrap="square" rtlCol="0">
            <a:spAutoFit/>
          </a:bodyPr>
          <a:lstStyle/>
          <a:p>
            <a:pPr algn="ctr"/>
            <a:r>
              <a:rPr lang="en-US" sz="1600" dirty="0">
                <a:latin typeface="Avenir Next" panose="020B0503020202020204" pitchFamily="34" charset="0"/>
              </a:rPr>
              <a:t>Image vector</a:t>
            </a:r>
          </a:p>
        </p:txBody>
      </p:sp>
      <p:sp>
        <p:nvSpPr>
          <p:cNvPr id="42" name="TextBox 41">
            <a:extLst>
              <a:ext uri="{FF2B5EF4-FFF2-40B4-BE49-F238E27FC236}">
                <a16:creationId xmlns:a16="http://schemas.microsoft.com/office/drawing/2014/main" id="{E0B31852-C6D8-CB4E-BC45-38F37C5C6060}"/>
              </a:ext>
            </a:extLst>
          </p:cNvPr>
          <p:cNvSpPr txBox="1"/>
          <p:nvPr/>
        </p:nvSpPr>
        <p:spPr>
          <a:xfrm>
            <a:off x="3133537" y="1267152"/>
            <a:ext cx="1810692" cy="338554"/>
          </a:xfrm>
          <a:prstGeom prst="rect">
            <a:avLst/>
          </a:prstGeom>
          <a:noFill/>
        </p:spPr>
        <p:txBody>
          <a:bodyPr wrap="square" rtlCol="0">
            <a:spAutoFit/>
          </a:bodyPr>
          <a:lstStyle/>
          <a:p>
            <a:pPr algn="ctr"/>
            <a:r>
              <a:rPr lang="en-US" sz="1600" dirty="0">
                <a:latin typeface="Avenir Next" panose="020B0503020202020204" pitchFamily="34" charset="0"/>
              </a:rPr>
              <a:t>System matrix</a:t>
            </a:r>
          </a:p>
        </p:txBody>
      </p:sp>
      <p:sp>
        <p:nvSpPr>
          <p:cNvPr id="38" name="Slide Number Placeholder 37">
            <a:extLst>
              <a:ext uri="{FF2B5EF4-FFF2-40B4-BE49-F238E27FC236}">
                <a16:creationId xmlns:a16="http://schemas.microsoft.com/office/drawing/2014/main" id="{5B59D78A-C0E1-0746-92BD-99BB77D25DFC}"/>
              </a:ext>
            </a:extLst>
          </p:cNvPr>
          <p:cNvSpPr>
            <a:spLocks noGrp="1"/>
          </p:cNvSpPr>
          <p:nvPr>
            <p:ph type="sldNum" sz="quarter" idx="16"/>
          </p:nvPr>
        </p:nvSpPr>
        <p:spPr/>
        <p:txBody>
          <a:bodyPr/>
          <a:lstStyle/>
          <a:p>
            <a:fld id="{0EF2EA88-E9D4-0C4F-A5DF-5FE49FAF8E2F}" type="slidenum">
              <a:rPr lang="en-US" smtClean="0"/>
              <a:pPr/>
              <a:t>9</a:t>
            </a:fld>
            <a:endParaRPr lang="en-US" dirty="0"/>
          </a:p>
        </p:txBody>
      </p:sp>
      <p:sp>
        <p:nvSpPr>
          <p:cNvPr id="3" name="TextBox 2">
            <a:extLst>
              <a:ext uri="{FF2B5EF4-FFF2-40B4-BE49-F238E27FC236}">
                <a16:creationId xmlns:a16="http://schemas.microsoft.com/office/drawing/2014/main" id="{BFBFF247-6801-069D-D33F-CCEFD0A3F0C7}"/>
              </a:ext>
            </a:extLst>
          </p:cNvPr>
          <p:cNvSpPr txBox="1"/>
          <p:nvPr/>
        </p:nvSpPr>
        <p:spPr>
          <a:xfrm>
            <a:off x="643128" y="4996540"/>
            <a:ext cx="10627297" cy="384721"/>
          </a:xfrm>
          <a:prstGeom prst="rect">
            <a:avLst/>
          </a:prstGeom>
          <a:noFill/>
        </p:spPr>
        <p:txBody>
          <a:bodyPr wrap="square" rtlCol="0">
            <a:spAutoFit/>
          </a:bodyPr>
          <a:lstStyle/>
          <a:p>
            <a:r>
              <a:rPr lang="en-US" sz="1900" i="1" dirty="0">
                <a:latin typeface="Avenir Next" panose="020B0503020202020204" pitchFamily="34" charset="0"/>
              </a:rPr>
              <a:t>Maximum likelihood — Expectation Maximization (ML-EM) algorithm update rule</a:t>
            </a:r>
          </a:p>
        </p:txBody>
      </p:sp>
      <p:pic>
        <p:nvPicPr>
          <p:cNvPr id="4" name="Picture 3">
            <a:extLst>
              <a:ext uri="{FF2B5EF4-FFF2-40B4-BE49-F238E27FC236}">
                <a16:creationId xmlns:a16="http://schemas.microsoft.com/office/drawing/2014/main" id="{EB8E4EFC-3CCD-D903-659F-03BCC3CD766D}"/>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765265" y="5224775"/>
            <a:ext cx="5295378" cy="1404625"/>
          </a:xfrm>
          <a:prstGeom prst="rect">
            <a:avLst/>
          </a:prstGeom>
        </p:spPr>
      </p:pic>
      <p:sp>
        <p:nvSpPr>
          <p:cNvPr id="9" name="Title 3">
            <a:extLst>
              <a:ext uri="{FF2B5EF4-FFF2-40B4-BE49-F238E27FC236}">
                <a16:creationId xmlns:a16="http://schemas.microsoft.com/office/drawing/2014/main" id="{44C4A1B8-5828-9458-72E7-FB4B9DECAD97}"/>
              </a:ext>
            </a:extLst>
          </p:cNvPr>
          <p:cNvSpPr txBox="1">
            <a:spLocks/>
          </p:cNvSpPr>
          <p:nvPr/>
        </p:nvSpPr>
        <p:spPr>
          <a:xfrm>
            <a:off x="228600" y="228600"/>
            <a:ext cx="10972800" cy="548640"/>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3600" b="0" i="0" kern="1200" cap="none" baseline="0">
                <a:solidFill>
                  <a:srgbClr val="313C5A"/>
                </a:solidFill>
                <a:latin typeface="Avenir Next Medium" panose="020B0503020202020204" pitchFamily="34" charset="0"/>
                <a:ea typeface="+mj-ea"/>
                <a:cs typeface="+mj-cs"/>
              </a:defRPr>
            </a:lvl1pPr>
          </a:lstStyle>
          <a:p>
            <a:r>
              <a:rPr lang="en-US" dirty="0"/>
              <a:t>Single Detector Imaging - Introduction</a:t>
            </a:r>
          </a:p>
        </p:txBody>
      </p:sp>
      <p:pic>
        <p:nvPicPr>
          <p:cNvPr id="2" name="Picture 1">
            <a:extLst>
              <a:ext uri="{FF2B5EF4-FFF2-40B4-BE49-F238E27FC236}">
                <a16:creationId xmlns:a16="http://schemas.microsoft.com/office/drawing/2014/main" id="{589F3774-622F-DFE2-9603-E7F9E51C3369}"/>
              </a:ext>
            </a:extLst>
          </p:cNvPr>
          <p:cNvPicPr>
            <a:picLocks noChangeAspect="1"/>
          </p:cNvPicPr>
          <p:nvPr/>
        </p:nvPicPr>
        <p:blipFill>
          <a:blip r:embed="rId6"/>
          <a:stretch>
            <a:fillRect/>
          </a:stretch>
        </p:blipFill>
        <p:spPr>
          <a:xfrm>
            <a:off x="6707839" y="3577048"/>
            <a:ext cx="5257738" cy="962956"/>
          </a:xfrm>
          <a:prstGeom prst="rect">
            <a:avLst/>
          </a:prstGeom>
        </p:spPr>
      </p:pic>
      <p:sp>
        <p:nvSpPr>
          <p:cNvPr id="5" name="TextBox 4">
            <a:extLst>
              <a:ext uri="{FF2B5EF4-FFF2-40B4-BE49-F238E27FC236}">
                <a16:creationId xmlns:a16="http://schemas.microsoft.com/office/drawing/2014/main" id="{3F68C0C9-7737-FA56-92B8-B8A605BE2FF7}"/>
              </a:ext>
            </a:extLst>
          </p:cNvPr>
          <p:cNvSpPr txBox="1"/>
          <p:nvPr/>
        </p:nvSpPr>
        <p:spPr>
          <a:xfrm>
            <a:off x="6581532" y="2951638"/>
            <a:ext cx="4836182" cy="677108"/>
          </a:xfrm>
          <a:prstGeom prst="rect">
            <a:avLst/>
          </a:prstGeom>
          <a:noFill/>
        </p:spPr>
        <p:txBody>
          <a:bodyPr wrap="square" rtlCol="0">
            <a:spAutoFit/>
          </a:bodyPr>
          <a:lstStyle/>
          <a:p>
            <a:r>
              <a:rPr lang="en-US" sz="1900" i="1" dirty="0">
                <a:latin typeface="Avenir Next" panose="020B0503020202020204" pitchFamily="34" charset="0"/>
              </a:rPr>
              <a:t>Maximum likelihood estimation (MLE) with the negative log-likelihood</a:t>
            </a:r>
          </a:p>
        </p:txBody>
      </p:sp>
      <p:grpSp>
        <p:nvGrpSpPr>
          <p:cNvPr id="6" name="Group 5">
            <a:extLst>
              <a:ext uri="{FF2B5EF4-FFF2-40B4-BE49-F238E27FC236}">
                <a16:creationId xmlns:a16="http://schemas.microsoft.com/office/drawing/2014/main" id="{6E4B915F-AF80-7609-4BD4-FA1044926911}"/>
              </a:ext>
            </a:extLst>
          </p:cNvPr>
          <p:cNvGrpSpPr/>
          <p:nvPr/>
        </p:nvGrpSpPr>
        <p:grpSpPr>
          <a:xfrm>
            <a:off x="6457111" y="1490050"/>
            <a:ext cx="4649604" cy="508812"/>
            <a:chOff x="6136474" y="970885"/>
            <a:chExt cx="4649604" cy="508812"/>
          </a:xfrm>
        </p:grpSpPr>
        <p:pic>
          <p:nvPicPr>
            <p:cNvPr id="7" name="Picture 6">
              <a:extLst>
                <a:ext uri="{FF2B5EF4-FFF2-40B4-BE49-F238E27FC236}">
                  <a16:creationId xmlns:a16="http://schemas.microsoft.com/office/drawing/2014/main" id="{820711E9-485A-9E24-90D9-5836823DECA0}"/>
                </a:ext>
              </a:extLst>
            </p:cNvPr>
            <p:cNvPicPr>
              <a:picLocks noChangeAspect="1"/>
            </p:cNvPicPr>
            <p:nvPr/>
          </p:nvPicPr>
          <p:blipFill rotWithShape="1">
            <a:blip r:embed="rId7">
              <a:extLst>
                <a:ext uri="{28A0092B-C50C-407E-A947-70E740481C1C}">
                  <a14:useLocalDpi xmlns:a14="http://schemas.microsoft.com/office/drawing/2010/main"/>
                </a:ext>
              </a:extLst>
            </a:blip>
            <a:srcRect r="79348" b="89768"/>
            <a:stretch/>
          </p:blipFill>
          <p:spPr>
            <a:xfrm>
              <a:off x="6136474" y="1056537"/>
              <a:ext cx="1636462" cy="423160"/>
            </a:xfrm>
            <a:prstGeom prst="rect">
              <a:avLst/>
            </a:prstGeom>
          </p:spPr>
        </p:pic>
        <p:pic>
          <p:nvPicPr>
            <p:cNvPr id="10" name="Picture 9">
              <a:extLst>
                <a:ext uri="{FF2B5EF4-FFF2-40B4-BE49-F238E27FC236}">
                  <a16:creationId xmlns:a16="http://schemas.microsoft.com/office/drawing/2014/main" id="{C5A33664-35A8-3212-ABDC-A4851C8753FB}"/>
                </a:ext>
              </a:extLst>
            </p:cNvPr>
            <p:cNvPicPr>
              <a:picLocks noChangeAspect="1"/>
            </p:cNvPicPr>
            <p:nvPr/>
          </p:nvPicPr>
          <p:blipFill rotWithShape="1">
            <a:blip r:embed="rId7">
              <a:extLst>
                <a:ext uri="{28A0092B-C50C-407E-A947-70E740481C1C}">
                  <a14:useLocalDpi xmlns:a14="http://schemas.microsoft.com/office/drawing/2010/main"/>
                </a:ext>
              </a:extLst>
            </a:blip>
            <a:srcRect t="11591" r="64246" b="76177"/>
            <a:stretch/>
          </p:blipFill>
          <p:spPr>
            <a:xfrm>
              <a:off x="8138276" y="970885"/>
              <a:ext cx="2647802" cy="472769"/>
            </a:xfrm>
            <a:prstGeom prst="rect">
              <a:avLst/>
            </a:prstGeom>
          </p:spPr>
        </p:pic>
      </p:grpSp>
      <p:pic>
        <p:nvPicPr>
          <p:cNvPr id="11" name="Picture 10">
            <a:extLst>
              <a:ext uri="{FF2B5EF4-FFF2-40B4-BE49-F238E27FC236}">
                <a16:creationId xmlns:a16="http://schemas.microsoft.com/office/drawing/2014/main" id="{81EF7859-F8B7-D200-8DDB-103B793C74A9}"/>
              </a:ext>
            </a:extLst>
          </p:cNvPr>
          <p:cNvPicPr>
            <a:picLocks noChangeAspect="1"/>
          </p:cNvPicPr>
          <p:nvPr/>
        </p:nvPicPr>
        <p:blipFill>
          <a:blip r:embed="rId8"/>
          <a:stretch>
            <a:fillRect/>
          </a:stretch>
        </p:blipFill>
        <p:spPr>
          <a:xfrm>
            <a:off x="6647305" y="2037238"/>
            <a:ext cx="3048000" cy="914400"/>
          </a:xfrm>
          <a:prstGeom prst="rect">
            <a:avLst/>
          </a:prstGeom>
        </p:spPr>
      </p:pic>
    </p:spTree>
    <p:extLst>
      <p:ext uri="{BB962C8B-B14F-4D97-AF65-F5344CB8AC3E}">
        <p14:creationId xmlns:p14="http://schemas.microsoft.com/office/powerpoint/2010/main" val="39613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extLst>
    <p:ext uri="{6950BFC3-D8DA-4A85-94F7-54DA5524770B}">
      <p188:commentRel xmlns:p188="http://schemas.microsoft.com/office/powerpoint/2018/8/main" r:id="rId3"/>
    </p:ext>
  </p:extLst>
</p:sld>
</file>

<file path=ppt/tags/tag1.xml><?xml version="1.0" encoding="utf-8"?>
<p:tagLst xmlns:a="http://schemas.openxmlformats.org/drawingml/2006/main" xmlns:r="http://schemas.openxmlformats.org/officeDocument/2006/relationships" xmlns:p="http://schemas.openxmlformats.org/presentationml/2006/main">
  <p:tag name="TIMING" val="|26.8"/>
</p:tagLst>
</file>

<file path=ppt/tags/tag2.xml><?xml version="1.0" encoding="utf-8"?>
<p:tagLst xmlns:a="http://schemas.openxmlformats.org/drawingml/2006/main" xmlns:r="http://schemas.openxmlformats.org/officeDocument/2006/relationships" xmlns:p="http://schemas.openxmlformats.org/presentationml/2006/main">
  <p:tag name="TIMING" val="|50.5"/>
</p:tagLst>
</file>

<file path=ppt/tags/tag3.xml><?xml version="1.0" encoding="utf-8"?>
<p:tagLst xmlns:a="http://schemas.openxmlformats.org/drawingml/2006/main" xmlns:r="http://schemas.openxmlformats.org/officeDocument/2006/relationships" xmlns:p="http://schemas.openxmlformats.org/presentationml/2006/main">
  <p:tag name="TIMING" val="|18.1|32.8"/>
</p:tagLst>
</file>

<file path=ppt/tags/tag4.xml><?xml version="1.0" encoding="utf-8"?>
<p:tagLst xmlns:a="http://schemas.openxmlformats.org/drawingml/2006/main" xmlns:r="http://schemas.openxmlformats.org/officeDocument/2006/relationships" xmlns:p="http://schemas.openxmlformats.org/presentationml/2006/main">
  <p:tag name="TIMING" val="|18.8|19.4|32.1|29.3|9.1"/>
</p:tagLst>
</file>

<file path=ppt/tags/tag5.xml><?xml version="1.0" encoding="utf-8"?>
<p:tagLst xmlns:a="http://schemas.openxmlformats.org/drawingml/2006/main" xmlns:r="http://schemas.openxmlformats.org/officeDocument/2006/relationships" xmlns:p="http://schemas.openxmlformats.org/presentationml/2006/main">
  <p:tag name="TIMING" val="|18.8|19.4|32.1|29.3|9.1"/>
</p:tagLst>
</file>

<file path=ppt/tags/tag6.xml><?xml version="1.0" encoding="utf-8"?>
<p:tagLst xmlns:a="http://schemas.openxmlformats.org/drawingml/2006/main" xmlns:r="http://schemas.openxmlformats.org/officeDocument/2006/relationships" xmlns:p="http://schemas.openxmlformats.org/presentationml/2006/main">
  <p:tag name="TIMING" val="|5.4|17.4"/>
</p:tagLst>
</file>

<file path=ppt/theme/theme1.xml><?xml version="1.0" encoding="utf-8"?>
<a:theme xmlns:a="http://schemas.openxmlformats.org/drawingml/2006/main" name="Berkeley Lab Wide PPT Theme">
  <a:themeElements>
    <a:clrScheme name="2020 LBNL Color Theme">
      <a:dk1>
        <a:srgbClr val="00303C"/>
      </a:dk1>
      <a:lt1>
        <a:srgbClr val="FFFFFF"/>
      </a:lt1>
      <a:dk2>
        <a:srgbClr val="00303B"/>
      </a:dk2>
      <a:lt2>
        <a:srgbClr val="B1B3B3"/>
      </a:lt2>
      <a:accent1>
        <a:srgbClr val="007681"/>
      </a:accent1>
      <a:accent2>
        <a:srgbClr val="4198B5"/>
      </a:accent2>
      <a:accent3>
        <a:srgbClr val="D57800"/>
      </a:accent3>
      <a:accent4>
        <a:srgbClr val="74AA50"/>
      </a:accent4>
      <a:accent5>
        <a:srgbClr val="EAAA00"/>
      </a:accent5>
      <a:accent6>
        <a:srgbClr val="E04E38"/>
      </a:accent6>
      <a:hlink>
        <a:srgbClr val="0055D1"/>
      </a:hlink>
      <a:folHlink>
        <a:srgbClr val="6633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BNL_PPT_WideNew_Template_2020" id="{C6E9C8EA-3D6B-A14A-A256-FF0550AA0259}" vid="{02A6AE1C-0421-BE4C-A2DB-37E0776A5C4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70235</TotalTime>
  <Words>2301</Words>
  <Application>Microsoft Macintosh PowerPoint</Application>
  <PresentationFormat>Widescreen</PresentationFormat>
  <Paragraphs>400</Paragraphs>
  <Slides>60</Slides>
  <Notes>34</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60</vt:i4>
      </vt:variant>
    </vt:vector>
  </HeadingPairs>
  <TitlesOfParts>
    <vt:vector size="68" baseType="lpstr">
      <vt:lpstr>Avenir Next</vt:lpstr>
      <vt:lpstr>Avenir Book</vt:lpstr>
      <vt:lpstr>Avenir Next Medium</vt:lpstr>
      <vt:lpstr>Arial</vt:lpstr>
      <vt:lpstr>Avenir</vt:lpstr>
      <vt:lpstr>Cambria Math</vt:lpstr>
      <vt:lpstr>Calibri</vt:lpstr>
      <vt:lpstr>Berkeley Lab Wide PPT Theme</vt:lpstr>
      <vt:lpstr>A Bayesian Approach to Radiation Image Reconstruction and Uncertainty Quantification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Gaussian Process Prior (GPP)  Image Reconstruction</vt:lpstr>
      <vt:lpstr>Gaussian Process Prior - Introduction</vt:lpstr>
      <vt:lpstr>Gaussian Process Prior - Introduction</vt:lpstr>
      <vt:lpstr>Constructing a Gaussian Process Prior</vt:lpstr>
      <vt:lpstr>Constructing a Gaussian Process Prior</vt:lpstr>
      <vt:lpstr>PowerPoint Presentation</vt:lpstr>
      <vt:lpstr>PowerPoint Presentation</vt:lpstr>
      <vt:lpstr>PowerPoint Presentation</vt:lpstr>
      <vt:lpstr>PowerPoint Presentation</vt:lpstr>
      <vt:lpstr>PowerPoint Presentation</vt:lpstr>
      <vt:lpstr>PowerPoint Presentation</vt:lpstr>
      <vt:lpstr>Bayesian Uncertainty Quantification</vt:lpstr>
      <vt:lpstr>PowerPoint Presentation</vt:lpstr>
      <vt:lpstr>Uncertainty — Bayesian Credible Interval</vt:lpstr>
      <vt:lpstr>Uncertainty — Bayesian Credible Interval</vt:lpstr>
      <vt:lpstr>Uncertainty — Bayesian Credible Interval</vt:lpstr>
      <vt:lpstr>Uncertainty — Bayesian Credible Interval</vt:lpstr>
      <vt:lpstr>Uncertainty — Bayesian Credible Interval</vt:lpstr>
      <vt:lpstr>Laplace Approximation</vt:lpstr>
      <vt:lpstr>PowerPoint Presentation</vt:lpstr>
      <vt:lpstr>PowerPoint Presentation</vt:lpstr>
      <vt:lpstr>PowerPoint Presentation</vt:lpstr>
      <vt:lpstr>pCN MCMC Uncertainty Quantification</vt:lpstr>
      <vt:lpstr>pCN MCMC Uncertainty Quantification</vt:lpstr>
      <vt:lpstr>pCN MCMC Uncertainty Quantification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Simultaneous Spectral Decomposition and Full Spectral Imaging </vt:lpstr>
      <vt:lpstr>SRNL H Area Contamination Measurements</vt:lpstr>
      <vt:lpstr>SRNL H Area Contamination Measurements</vt:lpstr>
      <vt:lpstr>SRNL H Area Contamination Measurements</vt:lpstr>
      <vt:lpstr>PowerPoint Presentation</vt:lpstr>
      <vt:lpstr>PowerPoint Presentation</vt:lpstr>
      <vt:lpstr>SRNL H Area Contamination Measurements</vt:lpstr>
      <vt:lpstr>SRNL H Area Contamination Measurements</vt:lpstr>
      <vt:lpstr>PowerPoint Presentation</vt:lpstr>
      <vt:lpstr>PowerPoint Presentation</vt:lpstr>
      <vt:lpstr>PowerPoint Presentation</vt:lpstr>
      <vt:lpstr>PowerPoint Presentation</vt:lpstr>
      <vt:lpstr>PowerPoint Presentation</vt:lpstr>
      <vt:lpstr>PowerPoint Presentation</vt:lpstr>
      <vt:lpstr>SRNL H Area Contamination Measurements</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Low-power Implementation of Radiation Source Detection and Imaging System - Updates </dc:title>
  <dc:creator>Jaewon Lee</dc:creator>
  <cp:lastModifiedBy>Jaewon Lee</cp:lastModifiedBy>
  <cp:revision>103</cp:revision>
  <cp:lastPrinted>2023-12-01T22:40:29Z</cp:lastPrinted>
  <dcterms:created xsi:type="dcterms:W3CDTF">2021-09-17T06:52:43Z</dcterms:created>
  <dcterms:modified xsi:type="dcterms:W3CDTF">2024-03-08T19:12:03Z</dcterms:modified>
</cp:coreProperties>
</file>