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6" r:id="rId2"/>
    <p:sldId id="409" r:id="rId3"/>
    <p:sldId id="436" r:id="rId4"/>
    <p:sldId id="483" r:id="rId5"/>
    <p:sldId id="504" r:id="rId6"/>
    <p:sldId id="507" r:id="rId7"/>
    <p:sldId id="545" r:id="rId8"/>
    <p:sldId id="550" r:id="rId9"/>
    <p:sldId id="551" r:id="rId10"/>
    <p:sldId id="553" r:id="rId11"/>
    <p:sldId id="552" r:id="rId12"/>
    <p:sldId id="549" r:id="rId13"/>
    <p:sldId id="280" r:id="rId14"/>
    <p:sldId id="488" r:id="rId15"/>
    <p:sldId id="490" r:id="rId16"/>
    <p:sldId id="515" r:id="rId17"/>
    <p:sldId id="516" r:id="rId18"/>
    <p:sldId id="54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557EB9-5A0F-457F-A0A4-937C2CD25B3F}">
          <p14:sldIdLst>
            <p14:sldId id="276"/>
            <p14:sldId id="409"/>
            <p14:sldId id="436"/>
            <p14:sldId id="483"/>
            <p14:sldId id="504"/>
            <p14:sldId id="507"/>
            <p14:sldId id="545"/>
            <p14:sldId id="550"/>
            <p14:sldId id="551"/>
            <p14:sldId id="553"/>
            <p14:sldId id="552"/>
            <p14:sldId id="549"/>
            <p14:sldId id="280"/>
            <p14:sldId id="488"/>
            <p14:sldId id="490"/>
            <p14:sldId id="515"/>
            <p14:sldId id="516"/>
            <p14:sldId id="5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EE0F6"/>
    <a:srgbClr val="FA0ABB"/>
    <a:srgbClr val="21D52A"/>
    <a:srgbClr val="02F419"/>
    <a:srgbClr val="CC0498"/>
    <a:srgbClr val="F3F3F3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494" autoAdjust="0"/>
  </p:normalViewPr>
  <p:slideViewPr>
    <p:cSldViewPr snapToGrid="0">
      <p:cViewPr varScale="1">
        <p:scale>
          <a:sx n="111" d="100"/>
          <a:sy n="111" d="100"/>
        </p:scale>
        <p:origin x="1092" y="96"/>
      </p:cViewPr>
      <p:guideLst/>
    </p:cSldViewPr>
  </p:slideViewPr>
  <p:outlineViewPr>
    <p:cViewPr>
      <p:scale>
        <a:sx n="33" d="100"/>
        <a:sy n="33" d="100"/>
      </p:scale>
      <p:origin x="0" y="-144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34260E8-6468-C1C0-D60D-9B9E2410C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3E256-4150-9E22-7052-0BCD71CC4F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12705-18B5-4F38-9F9F-26D914D8EC9A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FE1F8-CCC3-01EA-CCAE-2379B82FE7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3CB00-FF64-9ED7-DDF3-85A5A9C2BF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EC378-87DC-4CFE-816F-AB6690ED4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98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75839-F886-4187-9646-C8E7FDDBF258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937B0-1FB6-4CB9-8446-DBF708942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13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431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1CEBB-0F79-571F-B883-B9F654EA9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753D9-62FE-0B57-CC01-A8A7D0888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209C4-3DEB-A590-5BDB-40C50DD45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8315-11BE-AE78-2F16-DDDF1BEC1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28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1CEBB-0F79-571F-B883-B9F654EA9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753D9-62FE-0B57-CC01-A8A7D0888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209C4-3DEB-A590-5BDB-40C50DD45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8315-11BE-AE78-2F16-DDDF1BEC1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100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1CEBB-0F79-571F-B883-B9F654EA9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753D9-62FE-0B57-CC01-A8A7D0888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209C4-3DEB-A590-5BDB-40C50DD45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8315-11BE-AE78-2F16-DDDF1BEC1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0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57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32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797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0504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190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DD777-801D-08EA-E6CB-339C1F8C9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97883F-7C7C-DBBC-EBBE-8793F0D77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50914-BD1A-F307-C92F-AF78CB64C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050E4-B62C-AAAE-8043-06E49C81E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1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2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95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61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666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76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1CEBB-0F79-571F-B883-B9F654EA9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753D9-62FE-0B57-CC01-A8A7D0888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209C4-3DEB-A590-5BDB-40C50DD45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8315-11BE-AE78-2F16-DDDF1BEC1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418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1CEBB-0F79-571F-B883-B9F654EA9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753D9-62FE-0B57-CC01-A8A7D0888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209C4-3DEB-A590-5BDB-40C50DD45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8315-11BE-AE78-2F16-DDDF1BEC1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05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1CEBB-0F79-571F-B883-B9F654EA9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6753D9-62FE-0B57-CC01-A8A7D0888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A209C4-3DEB-A590-5BDB-40C50DD45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D8315-11BE-AE78-2F16-DDDF1BEC18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937B0-1FB6-4CB9-8446-DBF708942E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98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E039-8728-4D02-94E8-2885E369AEEA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2610" y="6492875"/>
            <a:ext cx="2057400" cy="365125"/>
          </a:xfrm>
        </p:spPr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BFAF3-71C0-4F24-A6A1-A3C7271696E8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9F68C-F6B2-4A25-9C3E-F1043DAD57F7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3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F9D8-D2DC-4614-9210-ECAF056951CC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1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43D7-108C-4ADE-BBCC-226985816300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4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B2DC1-533D-4387-AC83-48FA792A48FA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4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4AF4-2987-4D7B-8D13-DD1B7790B694}" type="datetime1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9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668B7-978D-4467-B84C-68CE5A8A4584}" type="datetime1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2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6735-5E9A-48E9-B14D-B6112BC18411}" type="datetime1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E638C-3841-4325-B0E2-47347C5D990E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8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4C1AB-38DF-439D-ADE5-AED6D3A0103F}" type="datetime1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9E2A5-96C9-493E-9346-3D3F49C94DC6}" type="datetime1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6B49-3D95-41E5-A737-E7601C951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2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570.png"/><Relationship Id="rId5" Type="http://schemas.openxmlformats.org/officeDocument/2006/relationships/image" Target="../media/image33.png"/><Relationship Id="rId10" Type="http://schemas.openxmlformats.org/officeDocument/2006/relationships/image" Target="../media/image560.png"/><Relationship Id="rId4" Type="http://schemas.openxmlformats.org/officeDocument/2006/relationships/image" Target="../media/image31.png"/><Relationship Id="rId9" Type="http://schemas.openxmlformats.org/officeDocument/2006/relationships/image" Target="../media/image5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g"/><Relationship Id="rId7" Type="http://schemas.openxmlformats.org/officeDocument/2006/relationships/image" Target="../media/image10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11" Type="http://schemas.openxmlformats.org/officeDocument/2006/relationships/image" Target="../media/image11.gif"/><Relationship Id="rId5" Type="http://schemas.openxmlformats.org/officeDocument/2006/relationships/image" Target="../media/image1.jpg"/><Relationship Id="rId10" Type="http://schemas.openxmlformats.org/officeDocument/2006/relationships/image" Target="../media/image12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DC8C7F08-5783-8DAD-4996-576002B2BE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0000"/>
          </a:blip>
          <a:srcRect l="12981" r="13116"/>
          <a:stretch/>
        </p:blipFill>
        <p:spPr>
          <a:xfrm>
            <a:off x="0" y="-45199"/>
            <a:ext cx="9144000" cy="694839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2AB9194-FC64-9CCC-F0BA-D48098C4F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045" y="1674742"/>
            <a:ext cx="8829910" cy="10439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0000F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Bayesian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Uncertainty Quantification methods for advancing NP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F285A27-AE6B-6086-7B88-7F375D63DB11}"/>
              </a:ext>
            </a:extLst>
          </p:cNvPr>
          <p:cNvSpPr txBox="1">
            <a:spLocks/>
          </p:cNvSpPr>
          <p:nvPr/>
        </p:nvSpPr>
        <p:spPr>
          <a:xfrm>
            <a:off x="502030" y="1633886"/>
            <a:ext cx="8346137" cy="1137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ECEAABA6-CA3C-D17B-5A9B-9C5CB0530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7352" y="4225385"/>
            <a:ext cx="3934396" cy="1149132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Simon Mak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Department of Statistical Science</a:t>
            </a:r>
          </a:p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Duke University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8817CC1-11EF-834D-2226-F17E90368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44" y="3385984"/>
            <a:ext cx="1796546" cy="214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98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74422-9A37-04FB-B559-35453C8B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1754A2-95BF-D99F-A732-06A755C9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53C738-B87C-4C75-BBCC-8360D8318B45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Deep GMRFs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7CDCF-DD3B-2BF7-08EE-B45B08E01745}"/>
              </a:ext>
            </a:extLst>
          </p:cNvPr>
          <p:cNvSpPr txBox="1"/>
          <p:nvPr/>
        </p:nvSpPr>
        <p:spPr>
          <a:xfrm>
            <a:off x="595797" y="1161240"/>
            <a:ext cx="8377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Siden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et al. (2020):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Deep Gaussian Markov random fields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F089E-FC81-BF19-8969-FA09190651BC}"/>
              </a:ext>
            </a:extLst>
          </p:cNvPr>
          <p:cNvSpPr txBox="1"/>
          <p:nvPr/>
        </p:nvSpPr>
        <p:spPr>
          <a:xfrm>
            <a:off x="595797" y="4916362"/>
            <a:ext cx="837790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Application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image inpainting (with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uncertainty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Prior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Bayesian inverse problems for learning important </a:t>
            </a:r>
            <a:r>
              <a:rPr lang="en-US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image features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AC0E7E-80B7-7763-2164-B40C8873D94F}"/>
              </a:ext>
            </a:extLst>
          </p:cNvPr>
          <p:cNvGrpSpPr/>
          <p:nvPr/>
        </p:nvGrpSpPr>
        <p:grpSpPr>
          <a:xfrm>
            <a:off x="921302" y="1938369"/>
            <a:ext cx="7301396" cy="2268810"/>
            <a:chOff x="940352" y="3043255"/>
            <a:chExt cx="7301396" cy="22688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372AD71-B089-AED4-C39B-273444CE37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5420"/>
            <a:stretch/>
          </p:blipFill>
          <p:spPr>
            <a:xfrm>
              <a:off x="940352" y="3260035"/>
              <a:ext cx="7263296" cy="205203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91FF66-36C8-9299-52CF-756CA716E6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94720"/>
            <a:stretch/>
          </p:blipFill>
          <p:spPr>
            <a:xfrm>
              <a:off x="978452" y="3043255"/>
              <a:ext cx="7263296" cy="198514"/>
            </a:xfrm>
            <a:prstGeom prst="rect">
              <a:avLst/>
            </a:prstGeom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B8D9EF18-C4A4-5321-34A9-30A6628B7AE0}"/>
              </a:ext>
            </a:extLst>
          </p:cNvPr>
          <p:cNvSpPr/>
          <p:nvPr/>
        </p:nvSpPr>
        <p:spPr>
          <a:xfrm>
            <a:off x="921302" y="1938369"/>
            <a:ext cx="1456082" cy="1926340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F4A69-237C-3B95-29CF-44F856F52C1E}"/>
              </a:ext>
            </a:extLst>
          </p:cNvPr>
          <p:cNvSpPr txBox="1"/>
          <p:nvPr/>
        </p:nvSpPr>
        <p:spPr>
          <a:xfrm>
            <a:off x="262006" y="4207179"/>
            <a:ext cx="2774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Partial</a:t>
            </a:r>
            <a:r>
              <a:rPr lang="en-US" sz="16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image measurement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582DD8-9E30-F60B-4963-8A8456A6770E}"/>
              </a:ext>
            </a:extLst>
          </p:cNvPr>
          <p:cNvSpPr/>
          <p:nvPr/>
        </p:nvSpPr>
        <p:spPr>
          <a:xfrm>
            <a:off x="2072309" y="1920103"/>
            <a:ext cx="5590761" cy="1926340"/>
          </a:xfrm>
          <a:prstGeom prst="rect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1A1070-A220-ADA3-A252-0E1CC33AD139}"/>
              </a:ext>
            </a:extLst>
          </p:cNvPr>
          <p:cNvSpPr txBox="1"/>
          <p:nvPr/>
        </p:nvSpPr>
        <p:spPr>
          <a:xfrm>
            <a:off x="3480352" y="4225445"/>
            <a:ext cx="27746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1600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Image </a:t>
            </a:r>
            <a:r>
              <a:rPr lang="en-US" sz="1600" b="1" dirty="0" err="1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impainting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6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74422-9A37-04FB-B559-35453C8B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1754A2-95BF-D99F-A732-06A755C9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53C738-B87C-4C75-BBCC-8360D8318B45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BLAST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7CDCF-DD3B-2BF7-08EE-B45B08E01745}"/>
              </a:ext>
            </a:extLst>
          </p:cNvPr>
          <p:cNvSpPr txBox="1"/>
          <p:nvPr/>
        </p:nvSpPr>
        <p:spPr>
          <a:xfrm>
            <a:off x="536162" y="1180403"/>
            <a:ext cx="8377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Zheng et al. (2024+ </a:t>
            </a:r>
            <a:r>
              <a:rPr kumimoji="0" lang="en-US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Bayesian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onLine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Structure-Aware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hange-poinT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etection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C62A36-E741-9B8C-E0F0-B2FBC149A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385" y="1638559"/>
            <a:ext cx="6444421" cy="212474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9FB31-95FA-73CA-B100-3174796115BD}"/>
              </a:ext>
            </a:extLst>
          </p:cNvPr>
          <p:cNvGrpSpPr/>
          <p:nvPr/>
        </p:nvGrpSpPr>
        <p:grpSpPr>
          <a:xfrm>
            <a:off x="1726922" y="3823221"/>
            <a:ext cx="5501309" cy="2124745"/>
            <a:chOff x="1634159" y="4205877"/>
            <a:chExt cx="5501309" cy="21247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DD41B1-3414-DA8C-24F0-C725071D8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68576"/>
            <a:stretch/>
          </p:blipFill>
          <p:spPr>
            <a:xfrm>
              <a:off x="1783062" y="4205877"/>
              <a:ext cx="2476868" cy="193358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6A9557-EFDC-542C-0D6B-55D7D81B20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9419"/>
            <a:stretch/>
          </p:blipFill>
          <p:spPr>
            <a:xfrm>
              <a:off x="4477578" y="4234785"/>
              <a:ext cx="2410371" cy="193358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0E0B97B-A414-4E4A-C005-B4533CDC9702}"/>
                </a:ext>
              </a:extLst>
            </p:cNvPr>
            <p:cNvSpPr txBox="1"/>
            <p:nvPr/>
          </p:nvSpPr>
          <p:spPr>
            <a:xfrm>
              <a:off x="1634159" y="6022845"/>
              <a:ext cx="27746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tabLst/>
                <a:defRPr/>
              </a:pPr>
              <a:r>
                <a:rPr lang="en-US" sz="1400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Structure-aware detection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A90313-275D-331A-B208-A5DC93CAB909}"/>
                </a:ext>
              </a:extLst>
            </p:cNvPr>
            <p:cNvSpPr txBox="1"/>
            <p:nvPr/>
          </p:nvSpPr>
          <p:spPr>
            <a:xfrm>
              <a:off x="4360794" y="6022845"/>
              <a:ext cx="277467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tabLst/>
                <a:defRPr/>
              </a:pPr>
              <a:r>
                <a:rPr lang="en-US" sz="14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Existing methods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18D451C-6BE9-D319-6CB2-C67066CB4989}"/>
              </a:ext>
            </a:extLst>
          </p:cNvPr>
          <p:cNvSpPr txBox="1"/>
          <p:nvPr/>
        </p:nvSpPr>
        <p:spPr>
          <a:xfrm>
            <a:off x="536161" y="5961295"/>
            <a:ext cx="8377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Application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online anomaly detection –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uncertainty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is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key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5178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74422-9A37-04FB-B559-35453C8B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1754A2-95BF-D99F-A732-06A755C9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53C738-B87C-4C75-BBCC-8360D8318B45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Short-term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items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7CDCF-DD3B-2BF7-08EE-B45B08E01745}"/>
              </a:ext>
            </a:extLst>
          </p:cNvPr>
          <p:cNvSpPr txBox="1"/>
          <p:nvPr/>
        </p:nvSpPr>
        <p:spPr>
          <a:xfrm>
            <a:off x="497897" y="1106785"/>
            <a:ext cx="824853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Monthly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meetings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(bi-weekly?) with QGP, neutrinos, radiological mapping?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QGP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Transfer learning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surrogates for (3+1)D simulations (Chun)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Bayesian analysis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with </a:t>
            </a:r>
            <a:r>
              <a:rPr lang="en-US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AdMIn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-GP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CONFIG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surrogates (</a:t>
            </a:r>
            <a:r>
              <a:rPr lang="en-US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Lipei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Prior-informed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design of surrogate runs? Quantifying model-to-data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tension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 (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Lipei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Neutrinos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Neutron shield design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via Bayesian optimization (Ann-Kathrin)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Generative modeling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calorimeter shower simulations (e.g., GEANT4)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Radiological mapping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(Jayson):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Bayesian image inpainting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Online anomaly detection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Developments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from Uros?</a:t>
            </a:r>
          </a:p>
        </p:txBody>
      </p:sp>
    </p:spTree>
    <p:extLst>
      <p:ext uri="{BB962C8B-B14F-4D97-AF65-F5344CB8AC3E}">
        <p14:creationId xmlns:p14="http://schemas.microsoft.com/office/powerpoint/2010/main" val="201477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File:Pictofigo - Idea.png - Wikimedia Comm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254" y="2128742"/>
            <a:ext cx="2671071" cy="296785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BF8B85E-4258-BC06-FE92-D4038CF92FFA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803684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3BA8-7D0E-2A06-3552-16F6EF9C2A2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-GP surrogate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A6430-73BC-ECB4-AD04-0D71BB1252DD}"/>
              </a:ext>
            </a:extLst>
          </p:cNvPr>
          <p:cNvSpPr txBox="1"/>
          <p:nvPr/>
        </p:nvSpPr>
        <p:spPr>
          <a:xfrm>
            <a:off x="653899" y="951398"/>
            <a:ext cx="8430315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Existing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embedded GPs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predictions &amp; coverage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misspecification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AdMIn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-GP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better predictions &amp; coverage (learned embedded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multi-physics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6B280A-77BD-D461-A82F-DB1CCC66ECD2}"/>
              </a:ext>
            </a:extLst>
          </p:cNvPr>
          <p:cNvGrpSpPr/>
          <p:nvPr/>
        </p:nvGrpSpPr>
        <p:grpSpPr>
          <a:xfrm>
            <a:off x="342816" y="2286305"/>
            <a:ext cx="8567694" cy="2417448"/>
            <a:chOff x="276210" y="2550478"/>
            <a:chExt cx="10040809" cy="28331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7E6EBFF-7335-0CEA-BA9E-8EAC9E3CDD55}"/>
                </a:ext>
              </a:extLst>
            </p:cNvPr>
            <p:cNvGrpSpPr/>
            <p:nvPr/>
          </p:nvGrpSpPr>
          <p:grpSpPr>
            <a:xfrm>
              <a:off x="276210" y="2550479"/>
              <a:ext cx="7481078" cy="2833099"/>
              <a:chOff x="276210" y="2550479"/>
              <a:chExt cx="7481078" cy="283309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DDBFA56-0AEE-E298-8166-A46EA6D579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6210" y="2550480"/>
                <a:ext cx="3852755" cy="283309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3DE8899A-2080-BBEA-4C54-A724E0870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96824" y="2550479"/>
                <a:ext cx="3660464" cy="2833099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DB130CD-3E7A-5F1C-787A-3CC77046C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57288" y="2550478"/>
              <a:ext cx="2559731" cy="2833100"/>
            </a:xfrm>
            <a:prstGeom prst="rect">
              <a:avLst/>
            </a:prstGeom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782A96B-62BC-4BA8-571E-47DE7A777185}"/>
              </a:ext>
            </a:extLst>
          </p:cNvPr>
          <p:cNvSpPr/>
          <p:nvPr/>
        </p:nvSpPr>
        <p:spPr>
          <a:xfrm>
            <a:off x="931915" y="3736326"/>
            <a:ext cx="2566618" cy="691201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C98C76E-FFD1-1BB2-C2D6-F628C491D02B}"/>
              </a:ext>
            </a:extLst>
          </p:cNvPr>
          <p:cNvSpPr/>
          <p:nvPr/>
        </p:nvSpPr>
        <p:spPr>
          <a:xfrm>
            <a:off x="4100015" y="3736325"/>
            <a:ext cx="2566618" cy="691201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8B09FD-2376-C6B5-6A63-2155FBBB25C6}"/>
              </a:ext>
            </a:extLst>
          </p:cNvPr>
          <p:cNvSpPr txBox="1"/>
          <p:nvPr/>
        </p:nvSpPr>
        <p:spPr>
          <a:xfrm>
            <a:off x="846190" y="1794134"/>
            <a:ext cx="609408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Better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point &amp; probabilistic predictions than existing models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7C9A0A2-6A6A-91E3-398B-592131F1C7F8}"/>
              </a:ext>
            </a:extLst>
          </p:cNvPr>
          <p:cNvSpPr/>
          <p:nvPr/>
        </p:nvSpPr>
        <p:spPr>
          <a:xfrm>
            <a:off x="6900028" y="2042512"/>
            <a:ext cx="2184186" cy="648289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387163-235E-04A6-DE02-08DBA228479A}"/>
              </a:ext>
            </a:extLst>
          </p:cNvPr>
          <p:cNvSpPr txBox="1"/>
          <p:nvPr/>
        </p:nvSpPr>
        <p:spPr>
          <a:xfrm>
            <a:off x="6450840" y="1635581"/>
            <a:ext cx="26201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Better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empirical coverage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C5C0D60-F3D8-BA06-6BCB-90CBFCA95B17}"/>
              </a:ext>
            </a:extLst>
          </p:cNvPr>
          <p:cNvSpPr/>
          <p:nvPr/>
        </p:nvSpPr>
        <p:spPr>
          <a:xfrm>
            <a:off x="977337" y="2234162"/>
            <a:ext cx="2566618" cy="15522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4E63DE5-A4D2-424F-ED8D-8A91681D249F}"/>
              </a:ext>
            </a:extLst>
          </p:cNvPr>
          <p:cNvSpPr/>
          <p:nvPr/>
        </p:nvSpPr>
        <p:spPr>
          <a:xfrm>
            <a:off x="4097702" y="2229841"/>
            <a:ext cx="2566618" cy="15522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5ADDA0-55C3-8248-BBFE-D258CEABB4ED}"/>
              </a:ext>
            </a:extLst>
          </p:cNvPr>
          <p:cNvSpPr txBox="1"/>
          <p:nvPr/>
        </p:nvSpPr>
        <p:spPr>
          <a:xfrm>
            <a:off x="846190" y="1796460"/>
            <a:ext cx="41640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Worse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predictions than standard GPs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1760499-4DD2-16C9-BAE2-DF85E03ED167}"/>
              </a:ext>
            </a:extLst>
          </p:cNvPr>
          <p:cNvSpPr/>
          <p:nvPr/>
        </p:nvSpPr>
        <p:spPr>
          <a:xfrm>
            <a:off x="6900028" y="2628645"/>
            <a:ext cx="2184186" cy="162242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75CF23-8D96-91F1-2500-691AFDB2D182}"/>
              </a:ext>
            </a:extLst>
          </p:cNvPr>
          <p:cNvSpPr txBox="1"/>
          <p:nvPr/>
        </p:nvSpPr>
        <p:spPr>
          <a:xfrm>
            <a:off x="6523830" y="1603460"/>
            <a:ext cx="26201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Worse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empirical coverage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7EC2D57-9FC1-CFFD-31DF-104569858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0689" y="4699041"/>
            <a:ext cx="3955832" cy="543888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9DC19D4-FF3D-A52C-2B18-E9974DAA9B43}"/>
              </a:ext>
            </a:extLst>
          </p:cNvPr>
          <p:cNvSpPr/>
          <p:nvPr/>
        </p:nvSpPr>
        <p:spPr>
          <a:xfrm>
            <a:off x="2695649" y="4937827"/>
            <a:ext cx="1402053" cy="240856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4354239-F4A7-ECCF-A4C6-D37572CB40D2}"/>
              </a:ext>
            </a:extLst>
          </p:cNvPr>
          <p:cNvSpPr/>
          <p:nvPr/>
        </p:nvSpPr>
        <p:spPr>
          <a:xfrm>
            <a:off x="4132661" y="4722482"/>
            <a:ext cx="2483859" cy="456201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14370D-4EB9-D544-7703-BCC776010B9A}"/>
              </a:ext>
            </a:extLst>
          </p:cNvPr>
          <p:cNvSpPr txBox="1"/>
          <p:nvPr/>
        </p:nvSpPr>
        <p:spPr>
          <a:xfrm>
            <a:off x="653899" y="1135929"/>
            <a:ext cx="828473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Surrogate modeling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of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QGP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observable: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52" grpId="0" animBg="1"/>
      <p:bldP spid="53" grpId="0" animBg="1"/>
      <p:bldP spid="53" grpId="1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3BA8-7D0E-2A06-3552-16F6EF9C2A2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-GP surrogate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A6430-73BC-ECB4-AD04-0D71BB1252DD}"/>
              </a:ext>
            </a:extLst>
          </p:cNvPr>
          <p:cNvSpPr txBox="1"/>
          <p:nvPr/>
        </p:nvSpPr>
        <p:spPr>
          <a:xfrm>
            <a:off x="587294" y="1271641"/>
            <a:ext cx="8417111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This also sheds light 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dominant mechanisms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 the QGP: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Likely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two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dominant mechanisms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dictating the plasma.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What are they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DB5F24-3A2C-1B18-FEE3-013BC4B00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373" y="1878624"/>
            <a:ext cx="5162220" cy="2098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FC292E-8CA2-83EC-511F-0D862E347EA6}"/>
              </a:ext>
            </a:extLst>
          </p:cNvPr>
          <p:cNvSpPr txBox="1"/>
          <p:nvPr/>
        </p:nvSpPr>
        <p:spPr>
          <a:xfrm>
            <a:off x="4995315" y="1660691"/>
            <a:ext cx="16859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Observable 2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F6670-1AA7-D509-14F6-331CE5B37D0E}"/>
              </a:ext>
            </a:extLst>
          </p:cNvPr>
          <p:cNvSpPr txBox="1"/>
          <p:nvPr/>
        </p:nvSpPr>
        <p:spPr>
          <a:xfrm>
            <a:off x="2537947" y="1660691"/>
            <a:ext cx="16859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Observable 1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4245E2-5B55-7A7C-A445-5F6BFFAFB7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454"/>
          <a:stretch/>
        </p:blipFill>
        <p:spPr>
          <a:xfrm>
            <a:off x="4467044" y="4248652"/>
            <a:ext cx="2776671" cy="23996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ABBCFCA-BF47-CB2C-B64E-530ACFFF28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1690373" y="4248652"/>
            <a:ext cx="2776671" cy="2471591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6573ABE-85CB-4AB2-B4EE-10EE1E8E7E23}"/>
              </a:ext>
            </a:extLst>
          </p:cNvPr>
          <p:cNvSpPr/>
          <p:nvPr/>
        </p:nvSpPr>
        <p:spPr>
          <a:xfrm>
            <a:off x="2172974" y="4637343"/>
            <a:ext cx="335630" cy="64161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53C20DE-36BE-727F-314D-623670F1F7B2}"/>
              </a:ext>
            </a:extLst>
          </p:cNvPr>
          <p:cNvSpPr/>
          <p:nvPr/>
        </p:nvSpPr>
        <p:spPr>
          <a:xfrm>
            <a:off x="5576798" y="4593336"/>
            <a:ext cx="544793" cy="641614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EAC3777-62B8-1193-8567-D9AE0C3DF21E}"/>
              </a:ext>
            </a:extLst>
          </p:cNvPr>
          <p:cNvGrpSpPr/>
          <p:nvPr/>
        </p:nvGrpSpPr>
        <p:grpSpPr>
          <a:xfrm>
            <a:off x="7202372" y="2301940"/>
            <a:ext cx="1169488" cy="1006383"/>
            <a:chOff x="7343755" y="2506601"/>
            <a:chExt cx="1169488" cy="10063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5B796FF-9D0E-A310-49FD-4523F0AA6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52647" y="2880646"/>
              <a:ext cx="285790" cy="27626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856EEFA-0D96-5A56-8184-8D921478C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43755" y="2537746"/>
              <a:ext cx="294682" cy="27626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3C15B63-D787-0102-4B67-08E27A538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52647" y="3223546"/>
              <a:ext cx="294682" cy="2762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3CC248-3DDB-E59B-0B82-9EE906061392}"/>
                    </a:ext>
                  </a:extLst>
                </p:cNvPr>
                <p:cNvSpPr txBox="1"/>
                <p:nvPr/>
              </p:nvSpPr>
              <p:spPr>
                <a:xfrm>
                  <a:off x="7647329" y="2506601"/>
                  <a:ext cx="842998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Segoe UI" panose="020B0502040204020203" pitchFamily="34" charset="0"/>
                      <a:cs typeface="Segoe UI" panose="020B0502040204020203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𝐿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=2</m:t>
                      </m:r>
                    </m:oMath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63CC248-3DDB-E59B-0B82-9EE906061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7329" y="2506601"/>
                  <a:ext cx="842998" cy="338554"/>
                </a:xfrm>
                <a:prstGeom prst="rect">
                  <a:avLst/>
                </a:prstGeom>
                <a:blipFill>
                  <a:blip r:embed="rId9"/>
                  <a:stretch>
                    <a:fillRect l="-3597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30C3A10-A079-8BB5-A8BA-AEEF3AFB262D}"/>
                    </a:ext>
                  </a:extLst>
                </p:cNvPr>
                <p:cNvSpPr txBox="1"/>
                <p:nvPr/>
              </p:nvSpPr>
              <p:spPr>
                <a:xfrm>
                  <a:off x="7647329" y="2835876"/>
                  <a:ext cx="842998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Segoe UI" panose="020B0502040204020203" pitchFamily="34" charset="0"/>
                      <a:cs typeface="Segoe UI" panose="020B0502040204020203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𝐿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=3</m:t>
                      </m:r>
                    </m:oMath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30C3A10-A079-8BB5-A8BA-AEEF3AFB2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7329" y="2835876"/>
                  <a:ext cx="842998" cy="338554"/>
                </a:xfrm>
                <a:prstGeom prst="rect">
                  <a:avLst/>
                </a:prstGeom>
                <a:blipFill>
                  <a:blip r:embed="rId10"/>
                  <a:stretch>
                    <a:fillRect l="-3597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D812625-308E-04CC-39E4-3865EC229104}"/>
                    </a:ext>
                  </a:extLst>
                </p:cNvPr>
                <p:cNvSpPr txBox="1"/>
                <p:nvPr/>
              </p:nvSpPr>
              <p:spPr>
                <a:xfrm>
                  <a:off x="7670245" y="3174430"/>
                  <a:ext cx="842998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Calibri" panose="020F0502020204030204"/>
                      <a:ea typeface="Segoe UI" panose="020B0502040204020203" pitchFamily="34" charset="0"/>
                      <a:cs typeface="Segoe UI" panose="020B0502040204020203" pitchFamily="34" charset="0"/>
                    </a:rPr>
                    <a:t>: </a:t>
                  </a:r>
                  <a14:m>
                    <m:oMath xmlns:m="http://schemas.openxmlformats.org/officeDocument/2006/math"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𝐿</m:t>
                      </m:r>
                      <m:r>
                        <a:rPr kumimoji="0" lang="en-US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m:t>=4</m:t>
                      </m:r>
                    </m:oMath>
                  </a14:m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D812625-308E-04CC-39E4-3865EC2291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0245" y="3174430"/>
                  <a:ext cx="842998" cy="338554"/>
                </a:xfrm>
                <a:prstGeom prst="rect">
                  <a:avLst/>
                </a:prstGeom>
                <a:blipFill>
                  <a:blip r:embed="rId11"/>
                  <a:stretch>
                    <a:fillRect l="-3623" t="-5357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5CF6823-D8BE-4ED0-B5F7-77B0D21112B7}"/>
              </a:ext>
            </a:extLst>
          </p:cNvPr>
          <p:cNvSpPr txBox="1"/>
          <p:nvPr/>
        </p:nvSpPr>
        <p:spPr>
          <a:xfrm>
            <a:off x="5808596" y="5318688"/>
            <a:ext cx="26097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Shear viscosity of plasma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467EE2-46ED-9B7E-45A6-4EA08E40B5B2}"/>
              </a:ext>
            </a:extLst>
          </p:cNvPr>
          <p:cNvSpPr txBox="1"/>
          <p:nvPr/>
        </p:nvSpPr>
        <p:spPr>
          <a:xfrm>
            <a:off x="-14581" y="5339431"/>
            <a:ext cx="251785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Initial condition physics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8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3BA8-7D0E-2A06-3552-16F6EF9C2A2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CONFIG surrogate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4C0F37-7364-D6AC-9303-E5D091109959}"/>
                  </a:ext>
                </a:extLst>
              </p:cNvPr>
              <p:cNvSpPr txBox="1"/>
              <p:nvPr/>
            </p:nvSpPr>
            <p:spPr>
              <a:xfrm>
                <a:off x="521047" y="1212012"/>
                <a:ext cx="7997397" cy="5016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Surrogate modeling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of a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QGP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observable: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𝑑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=17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 panose="05000000000000000000" pitchFamily="2" charset="2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 panose="05000000000000000000" pitchFamily="2" charset="2"/>
                  </a:rPr>
                  <a:t>control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 panose="05000000000000000000" pitchFamily="2" charset="2"/>
                  </a:rPr>
                  <a:t>parameters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𝜽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𝑟</m:t>
                    </m:r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 panose="05000000000000000000" pitchFamily="2" charset="2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 panose="05000000000000000000" pitchFamily="2" charset="2"/>
                  </a:rPr>
                  <a:t>fidelity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 panose="05000000000000000000" pitchFamily="2" charset="2"/>
                  </a:rPr>
                  <a:t> parameters</a:t>
                </a:r>
              </a:p>
              <a:p>
                <a:pPr marL="800100" marR="0" lvl="1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 panose="05000000000000000000" pitchFamily="2" charset="2"/>
                  </a:rPr>
                  <a:t>: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 panose="05000000000000000000" pitchFamily="2" charset="2"/>
                  </a:rPr>
                  <a:t>spatial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 panose="05000000000000000000" pitchFamily="2" charset="2"/>
                  </a:rPr>
                  <a:t> mesh size,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 panose="05000000000000000000" pitchFamily="2" charset="2"/>
                  </a:rPr>
                  <a:t>: simulation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  <a:sym typeface="Wingdings" panose="05000000000000000000" pitchFamily="2" charset="2"/>
                  </a:rPr>
                  <a:t>timestep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4C0F37-7364-D6AC-9303-E5D091109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47" y="1212012"/>
                <a:ext cx="7997397" cy="5016758"/>
              </a:xfrm>
              <a:prstGeom prst="rect">
                <a:avLst/>
              </a:prstGeom>
              <a:blipFill>
                <a:blip r:embed="rId4"/>
                <a:stretch>
                  <a:fillRect l="-762"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29DDA1E-D0B4-B53A-1B8D-CB11C48CB287}"/>
              </a:ext>
            </a:extLst>
          </p:cNvPr>
          <p:cNvSpPr/>
          <p:nvPr/>
        </p:nvSpPr>
        <p:spPr>
          <a:xfrm>
            <a:off x="1375954" y="3112147"/>
            <a:ext cx="1454332" cy="287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F1D6AE-3C42-B1D5-D565-65251D7AD8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0909" y="1684701"/>
            <a:ext cx="6082182" cy="29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6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3BA8-7D0E-2A06-3552-16F6EF9C2A2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CONFIG surrogate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C0F37-7364-D6AC-9303-E5D091109959}"/>
              </a:ext>
            </a:extLst>
          </p:cNvPr>
          <p:cNvSpPr txBox="1"/>
          <p:nvPr/>
        </p:nvSpPr>
        <p:spPr>
          <a:xfrm>
            <a:off x="521047" y="1212012"/>
            <a:ext cx="79973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Surrogate modeling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of 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QGP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observable: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9DDA1E-D0B4-B53A-1B8D-CB11C48CB287}"/>
              </a:ext>
            </a:extLst>
          </p:cNvPr>
          <p:cNvSpPr/>
          <p:nvPr/>
        </p:nvSpPr>
        <p:spPr>
          <a:xfrm>
            <a:off x="1356075" y="3589225"/>
            <a:ext cx="1454332" cy="287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35CBFF-A6D7-4D0B-DB24-4ECD15055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465" y="2198601"/>
            <a:ext cx="5370802" cy="3891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BC48FD-B45C-CB26-351B-A9E8A6E0CF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714"/>
          <a:stretch/>
        </p:blipFill>
        <p:spPr>
          <a:xfrm>
            <a:off x="6688283" y="3373658"/>
            <a:ext cx="2202010" cy="870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6B80D6-C4FC-6A43-CDFC-B1D45650A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2731" y="1889145"/>
            <a:ext cx="2277562" cy="10119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7E599B2-EEB9-7F79-D1C7-C1B4C885ED28}"/>
              </a:ext>
            </a:extLst>
          </p:cNvPr>
          <p:cNvSpPr/>
          <p:nvPr/>
        </p:nvSpPr>
        <p:spPr>
          <a:xfrm>
            <a:off x="5640691" y="2935659"/>
            <a:ext cx="3317966" cy="1408750"/>
          </a:xfrm>
          <a:custGeom>
            <a:avLst/>
            <a:gdLst>
              <a:gd name="connsiteX0" fmla="*/ 0 w 3317966"/>
              <a:gd name="connsiteY0" fmla="*/ 0 h 1408750"/>
              <a:gd name="connsiteX1" fmla="*/ 519815 w 3317966"/>
              <a:gd name="connsiteY1" fmla="*/ 0 h 1408750"/>
              <a:gd name="connsiteX2" fmla="*/ 973270 w 3317966"/>
              <a:gd name="connsiteY2" fmla="*/ 0 h 1408750"/>
              <a:gd name="connsiteX3" fmla="*/ 1592624 w 3317966"/>
              <a:gd name="connsiteY3" fmla="*/ 0 h 1408750"/>
              <a:gd name="connsiteX4" fmla="*/ 2112438 w 3317966"/>
              <a:gd name="connsiteY4" fmla="*/ 0 h 1408750"/>
              <a:gd name="connsiteX5" fmla="*/ 2632253 w 3317966"/>
              <a:gd name="connsiteY5" fmla="*/ 0 h 1408750"/>
              <a:gd name="connsiteX6" fmla="*/ 3317966 w 3317966"/>
              <a:gd name="connsiteY6" fmla="*/ 0 h 1408750"/>
              <a:gd name="connsiteX7" fmla="*/ 3317966 w 3317966"/>
              <a:gd name="connsiteY7" fmla="*/ 441408 h 1408750"/>
              <a:gd name="connsiteX8" fmla="*/ 3317966 w 3317966"/>
              <a:gd name="connsiteY8" fmla="*/ 910992 h 1408750"/>
              <a:gd name="connsiteX9" fmla="*/ 3317966 w 3317966"/>
              <a:gd name="connsiteY9" fmla="*/ 1408750 h 1408750"/>
              <a:gd name="connsiteX10" fmla="*/ 2831331 w 3317966"/>
              <a:gd name="connsiteY10" fmla="*/ 1408750 h 1408750"/>
              <a:gd name="connsiteX11" fmla="*/ 2278337 w 3317966"/>
              <a:gd name="connsiteY11" fmla="*/ 1408750 h 1408750"/>
              <a:gd name="connsiteX12" fmla="*/ 1758522 w 3317966"/>
              <a:gd name="connsiteY12" fmla="*/ 1408750 h 1408750"/>
              <a:gd name="connsiteX13" fmla="*/ 1139168 w 3317966"/>
              <a:gd name="connsiteY13" fmla="*/ 1408750 h 1408750"/>
              <a:gd name="connsiteX14" fmla="*/ 519815 w 3317966"/>
              <a:gd name="connsiteY14" fmla="*/ 1408750 h 1408750"/>
              <a:gd name="connsiteX15" fmla="*/ 0 w 3317966"/>
              <a:gd name="connsiteY15" fmla="*/ 1408750 h 1408750"/>
              <a:gd name="connsiteX16" fmla="*/ 0 w 3317966"/>
              <a:gd name="connsiteY16" fmla="*/ 939167 h 1408750"/>
              <a:gd name="connsiteX17" fmla="*/ 0 w 3317966"/>
              <a:gd name="connsiteY17" fmla="*/ 483671 h 1408750"/>
              <a:gd name="connsiteX18" fmla="*/ 0 w 3317966"/>
              <a:gd name="connsiteY18" fmla="*/ 0 h 140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17966" h="1408750" extrusionOk="0">
                <a:moveTo>
                  <a:pt x="0" y="0"/>
                </a:moveTo>
                <a:cubicBezTo>
                  <a:pt x="132663" y="-46073"/>
                  <a:pt x="359466" y="35424"/>
                  <a:pt x="519815" y="0"/>
                </a:cubicBezTo>
                <a:cubicBezTo>
                  <a:pt x="680164" y="-35424"/>
                  <a:pt x="783748" y="53336"/>
                  <a:pt x="973270" y="0"/>
                </a:cubicBezTo>
                <a:cubicBezTo>
                  <a:pt x="1162792" y="-53336"/>
                  <a:pt x="1318633" y="58180"/>
                  <a:pt x="1592624" y="0"/>
                </a:cubicBezTo>
                <a:cubicBezTo>
                  <a:pt x="1866615" y="-58180"/>
                  <a:pt x="1904021" y="23230"/>
                  <a:pt x="2112438" y="0"/>
                </a:cubicBezTo>
                <a:cubicBezTo>
                  <a:pt x="2320855" y="-23230"/>
                  <a:pt x="2462786" y="33782"/>
                  <a:pt x="2632253" y="0"/>
                </a:cubicBezTo>
                <a:cubicBezTo>
                  <a:pt x="2801720" y="-33782"/>
                  <a:pt x="3039597" y="81823"/>
                  <a:pt x="3317966" y="0"/>
                </a:cubicBezTo>
                <a:cubicBezTo>
                  <a:pt x="3319074" y="117419"/>
                  <a:pt x="3311447" y="339446"/>
                  <a:pt x="3317966" y="441408"/>
                </a:cubicBezTo>
                <a:cubicBezTo>
                  <a:pt x="3324485" y="543370"/>
                  <a:pt x="3265039" y="757455"/>
                  <a:pt x="3317966" y="910992"/>
                </a:cubicBezTo>
                <a:cubicBezTo>
                  <a:pt x="3370893" y="1064529"/>
                  <a:pt x="3259402" y="1264852"/>
                  <a:pt x="3317966" y="1408750"/>
                </a:cubicBezTo>
                <a:cubicBezTo>
                  <a:pt x="3101778" y="1422615"/>
                  <a:pt x="2959449" y="1401555"/>
                  <a:pt x="2831331" y="1408750"/>
                </a:cubicBezTo>
                <a:cubicBezTo>
                  <a:pt x="2703214" y="1415945"/>
                  <a:pt x="2433462" y="1350207"/>
                  <a:pt x="2278337" y="1408750"/>
                </a:cubicBezTo>
                <a:cubicBezTo>
                  <a:pt x="2123212" y="1467293"/>
                  <a:pt x="1948142" y="1399526"/>
                  <a:pt x="1758522" y="1408750"/>
                </a:cubicBezTo>
                <a:cubicBezTo>
                  <a:pt x="1568902" y="1417974"/>
                  <a:pt x="1408421" y="1403723"/>
                  <a:pt x="1139168" y="1408750"/>
                </a:cubicBezTo>
                <a:cubicBezTo>
                  <a:pt x="869915" y="1413777"/>
                  <a:pt x="790123" y="1339037"/>
                  <a:pt x="519815" y="1408750"/>
                </a:cubicBezTo>
                <a:cubicBezTo>
                  <a:pt x="249507" y="1478463"/>
                  <a:pt x="149871" y="1364499"/>
                  <a:pt x="0" y="1408750"/>
                </a:cubicBezTo>
                <a:cubicBezTo>
                  <a:pt x="-23482" y="1209967"/>
                  <a:pt x="52816" y="1167217"/>
                  <a:pt x="0" y="939167"/>
                </a:cubicBezTo>
                <a:cubicBezTo>
                  <a:pt x="-52816" y="711117"/>
                  <a:pt x="11770" y="601608"/>
                  <a:pt x="0" y="483671"/>
                </a:cubicBezTo>
                <a:cubicBezTo>
                  <a:pt x="-11770" y="365734"/>
                  <a:pt x="40736" y="233051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5783E6-4142-8672-2716-B839D18537D0}"/>
              </a:ext>
            </a:extLst>
          </p:cNvPr>
          <p:cNvSpPr/>
          <p:nvPr/>
        </p:nvSpPr>
        <p:spPr>
          <a:xfrm>
            <a:off x="5640691" y="1546033"/>
            <a:ext cx="3317966" cy="1408750"/>
          </a:xfrm>
          <a:custGeom>
            <a:avLst/>
            <a:gdLst>
              <a:gd name="connsiteX0" fmla="*/ 0 w 3317966"/>
              <a:gd name="connsiteY0" fmla="*/ 0 h 1408750"/>
              <a:gd name="connsiteX1" fmla="*/ 519815 w 3317966"/>
              <a:gd name="connsiteY1" fmla="*/ 0 h 1408750"/>
              <a:gd name="connsiteX2" fmla="*/ 973270 w 3317966"/>
              <a:gd name="connsiteY2" fmla="*/ 0 h 1408750"/>
              <a:gd name="connsiteX3" fmla="*/ 1592624 w 3317966"/>
              <a:gd name="connsiteY3" fmla="*/ 0 h 1408750"/>
              <a:gd name="connsiteX4" fmla="*/ 2112438 w 3317966"/>
              <a:gd name="connsiteY4" fmla="*/ 0 h 1408750"/>
              <a:gd name="connsiteX5" fmla="*/ 2632253 w 3317966"/>
              <a:gd name="connsiteY5" fmla="*/ 0 h 1408750"/>
              <a:gd name="connsiteX6" fmla="*/ 3317966 w 3317966"/>
              <a:gd name="connsiteY6" fmla="*/ 0 h 1408750"/>
              <a:gd name="connsiteX7" fmla="*/ 3317966 w 3317966"/>
              <a:gd name="connsiteY7" fmla="*/ 441408 h 1408750"/>
              <a:gd name="connsiteX8" fmla="*/ 3317966 w 3317966"/>
              <a:gd name="connsiteY8" fmla="*/ 910992 h 1408750"/>
              <a:gd name="connsiteX9" fmla="*/ 3317966 w 3317966"/>
              <a:gd name="connsiteY9" fmla="*/ 1408750 h 1408750"/>
              <a:gd name="connsiteX10" fmla="*/ 2831331 w 3317966"/>
              <a:gd name="connsiteY10" fmla="*/ 1408750 h 1408750"/>
              <a:gd name="connsiteX11" fmla="*/ 2278337 w 3317966"/>
              <a:gd name="connsiteY11" fmla="*/ 1408750 h 1408750"/>
              <a:gd name="connsiteX12" fmla="*/ 1758522 w 3317966"/>
              <a:gd name="connsiteY12" fmla="*/ 1408750 h 1408750"/>
              <a:gd name="connsiteX13" fmla="*/ 1139168 w 3317966"/>
              <a:gd name="connsiteY13" fmla="*/ 1408750 h 1408750"/>
              <a:gd name="connsiteX14" fmla="*/ 519815 w 3317966"/>
              <a:gd name="connsiteY14" fmla="*/ 1408750 h 1408750"/>
              <a:gd name="connsiteX15" fmla="*/ 0 w 3317966"/>
              <a:gd name="connsiteY15" fmla="*/ 1408750 h 1408750"/>
              <a:gd name="connsiteX16" fmla="*/ 0 w 3317966"/>
              <a:gd name="connsiteY16" fmla="*/ 939167 h 1408750"/>
              <a:gd name="connsiteX17" fmla="*/ 0 w 3317966"/>
              <a:gd name="connsiteY17" fmla="*/ 483671 h 1408750"/>
              <a:gd name="connsiteX18" fmla="*/ 0 w 3317966"/>
              <a:gd name="connsiteY18" fmla="*/ 0 h 140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17966" h="1408750" extrusionOk="0">
                <a:moveTo>
                  <a:pt x="0" y="0"/>
                </a:moveTo>
                <a:cubicBezTo>
                  <a:pt x="132663" y="-46073"/>
                  <a:pt x="359466" y="35424"/>
                  <a:pt x="519815" y="0"/>
                </a:cubicBezTo>
                <a:cubicBezTo>
                  <a:pt x="680164" y="-35424"/>
                  <a:pt x="783748" y="53336"/>
                  <a:pt x="973270" y="0"/>
                </a:cubicBezTo>
                <a:cubicBezTo>
                  <a:pt x="1162792" y="-53336"/>
                  <a:pt x="1318633" y="58180"/>
                  <a:pt x="1592624" y="0"/>
                </a:cubicBezTo>
                <a:cubicBezTo>
                  <a:pt x="1866615" y="-58180"/>
                  <a:pt x="1904021" y="23230"/>
                  <a:pt x="2112438" y="0"/>
                </a:cubicBezTo>
                <a:cubicBezTo>
                  <a:pt x="2320855" y="-23230"/>
                  <a:pt x="2462786" y="33782"/>
                  <a:pt x="2632253" y="0"/>
                </a:cubicBezTo>
                <a:cubicBezTo>
                  <a:pt x="2801720" y="-33782"/>
                  <a:pt x="3039597" y="81823"/>
                  <a:pt x="3317966" y="0"/>
                </a:cubicBezTo>
                <a:cubicBezTo>
                  <a:pt x="3319074" y="117419"/>
                  <a:pt x="3311447" y="339446"/>
                  <a:pt x="3317966" y="441408"/>
                </a:cubicBezTo>
                <a:cubicBezTo>
                  <a:pt x="3324485" y="543370"/>
                  <a:pt x="3265039" y="757455"/>
                  <a:pt x="3317966" y="910992"/>
                </a:cubicBezTo>
                <a:cubicBezTo>
                  <a:pt x="3370893" y="1064529"/>
                  <a:pt x="3259402" y="1264852"/>
                  <a:pt x="3317966" y="1408750"/>
                </a:cubicBezTo>
                <a:cubicBezTo>
                  <a:pt x="3101778" y="1422615"/>
                  <a:pt x="2959449" y="1401555"/>
                  <a:pt x="2831331" y="1408750"/>
                </a:cubicBezTo>
                <a:cubicBezTo>
                  <a:pt x="2703214" y="1415945"/>
                  <a:pt x="2433462" y="1350207"/>
                  <a:pt x="2278337" y="1408750"/>
                </a:cubicBezTo>
                <a:cubicBezTo>
                  <a:pt x="2123212" y="1467293"/>
                  <a:pt x="1948142" y="1399526"/>
                  <a:pt x="1758522" y="1408750"/>
                </a:cubicBezTo>
                <a:cubicBezTo>
                  <a:pt x="1568902" y="1417974"/>
                  <a:pt x="1408421" y="1403723"/>
                  <a:pt x="1139168" y="1408750"/>
                </a:cubicBezTo>
                <a:cubicBezTo>
                  <a:pt x="869915" y="1413777"/>
                  <a:pt x="790123" y="1339037"/>
                  <a:pt x="519815" y="1408750"/>
                </a:cubicBezTo>
                <a:cubicBezTo>
                  <a:pt x="249507" y="1478463"/>
                  <a:pt x="149871" y="1364499"/>
                  <a:pt x="0" y="1408750"/>
                </a:cubicBezTo>
                <a:cubicBezTo>
                  <a:pt x="-23482" y="1209967"/>
                  <a:pt x="52816" y="1167217"/>
                  <a:pt x="0" y="939167"/>
                </a:cubicBezTo>
                <a:cubicBezTo>
                  <a:pt x="-52816" y="711117"/>
                  <a:pt x="11770" y="601608"/>
                  <a:pt x="0" y="483671"/>
                </a:cubicBezTo>
                <a:cubicBezTo>
                  <a:pt x="-11770" y="365734"/>
                  <a:pt x="40736" y="233051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776C0F-2E1F-4D86-C7D4-F6A832AACD5F}"/>
              </a:ext>
            </a:extLst>
          </p:cNvPr>
          <p:cNvSpPr txBox="1"/>
          <p:nvPr/>
        </p:nvSpPr>
        <p:spPr>
          <a:xfrm>
            <a:off x="5811979" y="3217216"/>
            <a:ext cx="705016" cy="261610"/>
          </a:xfrm>
          <a:prstGeom prst="rect">
            <a:avLst/>
          </a:prstGeom>
          <a:solidFill>
            <a:schemeClr val="bg1"/>
          </a:solidFill>
          <a:ln w="3810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CONFIG</a:t>
            </a:r>
          </a:p>
        </p:txBody>
      </p:sp>
    </p:spTree>
    <p:extLst>
      <p:ext uri="{BB962C8B-B14F-4D97-AF65-F5344CB8AC3E}">
        <p14:creationId xmlns:p14="http://schemas.microsoft.com/office/powerpoint/2010/main" val="3782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15ED6F-3860-8585-59CC-8FEA91C3E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E19945-59F4-2059-344E-5F77CAF2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E5D6D35-A3FE-51A5-CFD9-16F0EE6B117B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learning surrogate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A45ED5-9551-6168-DAE5-D0880FDA94B2}"/>
              </a:ext>
            </a:extLst>
          </p:cNvPr>
          <p:cNvSpPr txBox="1"/>
          <p:nvPr/>
        </p:nvSpPr>
        <p:spPr>
          <a:xfrm>
            <a:off x="541804" y="1144585"/>
            <a:ext cx="83779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Liyanage et al.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(2022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Source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Pb-Pb collisions at 2.76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with Grad viscous correction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10923-F24B-B99F-71F9-05BB355B23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1" t="9957" r="8208" b="3251"/>
          <a:stretch/>
        </p:blipFill>
        <p:spPr>
          <a:xfrm>
            <a:off x="904444" y="2447946"/>
            <a:ext cx="3488987" cy="3496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1990E1-4630-C73F-8C6C-99BA0FDBC3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7" t="10119" r="8207"/>
          <a:stretch/>
        </p:blipFill>
        <p:spPr>
          <a:xfrm>
            <a:off x="4750570" y="2456572"/>
            <a:ext cx="3429637" cy="36210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C169BE-33DD-0C74-84F5-EA65D5C142D5}"/>
              </a:ext>
            </a:extLst>
          </p:cNvPr>
          <p:cNvSpPr txBox="1"/>
          <p:nvPr/>
        </p:nvSpPr>
        <p:spPr>
          <a:xfrm>
            <a:off x="1072532" y="2148795"/>
            <a:ext cx="332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Au+Au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(Grad)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CE286-CB81-30BB-8847-D33D66E049B7}"/>
              </a:ext>
            </a:extLst>
          </p:cNvPr>
          <p:cNvSpPr txBox="1"/>
          <p:nvPr/>
        </p:nvSpPr>
        <p:spPr>
          <a:xfrm>
            <a:off x="4972160" y="2156150"/>
            <a:ext cx="332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Target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Pb+Pb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(CE)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C003BC9-66BD-8A63-FEC7-EAFFF0B8F94D}"/>
              </a:ext>
            </a:extLst>
          </p:cNvPr>
          <p:cNvSpPr/>
          <p:nvPr/>
        </p:nvSpPr>
        <p:spPr>
          <a:xfrm>
            <a:off x="1777698" y="4511505"/>
            <a:ext cx="2277374" cy="1112807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6461A7-2644-853D-462F-9F39E7323248}"/>
              </a:ext>
            </a:extLst>
          </p:cNvPr>
          <p:cNvSpPr txBox="1"/>
          <p:nvPr/>
        </p:nvSpPr>
        <p:spPr>
          <a:xfrm>
            <a:off x="2057754" y="5893677"/>
            <a:ext cx="2392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Great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more accurate surrogates at reduced cost!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E23090-AA7A-644F-708B-E478A78C0DF4}"/>
              </a:ext>
            </a:extLst>
          </p:cNvPr>
          <p:cNvSpPr/>
          <p:nvPr/>
        </p:nvSpPr>
        <p:spPr>
          <a:xfrm>
            <a:off x="5582728" y="4511504"/>
            <a:ext cx="2277374" cy="1112807"/>
          </a:xfrm>
          <a:prstGeom prst="ellipse">
            <a:avLst/>
          </a:prstGeom>
          <a:noFill/>
          <a:ln w="254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8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226" y="1245169"/>
            <a:ext cx="2528455" cy="4937870"/>
            <a:chOff x="266594" y="1702369"/>
            <a:chExt cx="2528455" cy="4937870"/>
          </a:xfrm>
        </p:grpSpPr>
        <p:sp>
          <p:nvSpPr>
            <p:cNvPr id="3" name="Down Arrow 2"/>
            <p:cNvSpPr/>
            <p:nvPr/>
          </p:nvSpPr>
          <p:spPr>
            <a:xfrm>
              <a:off x="1238963" y="2071701"/>
              <a:ext cx="595423" cy="4212141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88" t="11001" b="7080"/>
            <a:stretch/>
          </p:blipFill>
          <p:spPr>
            <a:xfrm>
              <a:off x="664535" y="2243432"/>
              <a:ext cx="1608897" cy="36470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/>
                <p:nvPr/>
              </p:nvSpPr>
              <p:spPr>
                <a:xfrm>
                  <a:off x="716644" y="1702369"/>
                  <a:ext cx="17033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Parameters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𝜃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644" y="1702369"/>
                  <a:ext cx="1703315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606058" y="2243432"/>
              <a:ext cx="1861235" cy="364700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/>
                <p:nvPr/>
              </p:nvSpPr>
              <p:spPr>
                <a:xfrm>
                  <a:off x="266594" y="6270907"/>
                  <a:ext cx="25284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QGP o</a:t>
                  </a:r>
                  <a:r>
                    <a:rPr kumimoji="0" lang="en-U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bservable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d>
                    </m:oMath>
                  </a14:m>
                  <a:endPara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594" y="6270907"/>
                  <a:ext cx="2528455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920354-C065-4A02-8D24-1D892823093D}"/>
              </a:ext>
            </a:extLst>
          </p:cNvPr>
          <p:cNvSpPr txBox="1"/>
          <p:nvPr/>
        </p:nvSpPr>
        <p:spPr>
          <a:xfrm rot="16200000">
            <a:off x="-1499136" y="3394881"/>
            <a:ext cx="378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Particle collider simulator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9D9A48-7780-768B-AAA5-4FDFB071A7AB}"/>
              </a:ext>
            </a:extLst>
          </p:cNvPr>
          <p:cNvGrpSpPr/>
          <p:nvPr/>
        </p:nvGrpSpPr>
        <p:grpSpPr>
          <a:xfrm>
            <a:off x="2858492" y="2900620"/>
            <a:ext cx="5886575" cy="3282419"/>
            <a:chOff x="2858492" y="2900620"/>
            <a:chExt cx="5886575" cy="32824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1927D3-39A2-CCEC-D642-7F65BF26D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58492" y="2900620"/>
              <a:ext cx="5886575" cy="275063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3CB239-91C5-C8F1-0706-8E1063AA2AAC}"/>
                </a:ext>
              </a:extLst>
            </p:cNvPr>
            <p:cNvSpPr txBox="1"/>
            <p:nvPr/>
          </p:nvSpPr>
          <p:spPr>
            <a:xfrm>
              <a:off x="4538707" y="5813707"/>
              <a:ext cx="252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rPr>
                <a:t>Experimental data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67AFA4-C041-CAB4-6665-FACA93C2994B}"/>
              </a:ext>
            </a:extLst>
          </p:cNvPr>
          <p:cNvGrpSpPr/>
          <p:nvPr/>
        </p:nvGrpSpPr>
        <p:grpSpPr>
          <a:xfrm>
            <a:off x="2982106" y="5720517"/>
            <a:ext cx="1491464" cy="606534"/>
            <a:chOff x="2662382" y="5696151"/>
            <a:chExt cx="1491464" cy="606534"/>
          </a:xfrm>
        </p:grpSpPr>
        <p:sp>
          <p:nvSpPr>
            <p:cNvPr id="16" name="Down Arrow 2">
              <a:extLst>
                <a:ext uri="{FF2B5EF4-FFF2-40B4-BE49-F238E27FC236}">
                  <a16:creationId xmlns:a16="http://schemas.microsoft.com/office/drawing/2014/main" id="{F0808AAC-FE4F-E0AC-59B1-722E08A106A1}"/>
                </a:ext>
              </a:extLst>
            </p:cNvPr>
            <p:cNvSpPr/>
            <p:nvPr/>
          </p:nvSpPr>
          <p:spPr>
            <a:xfrm rot="5400000">
              <a:off x="2968074" y="5390459"/>
              <a:ext cx="595423" cy="120680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Down Arrow 2">
              <a:extLst>
                <a:ext uri="{FF2B5EF4-FFF2-40B4-BE49-F238E27FC236}">
                  <a16:creationId xmlns:a16="http://schemas.microsoft.com/office/drawing/2014/main" id="{489F704B-F712-B421-FADF-3117876262DE}"/>
                </a:ext>
              </a:extLst>
            </p:cNvPr>
            <p:cNvSpPr/>
            <p:nvPr/>
          </p:nvSpPr>
          <p:spPr>
            <a:xfrm rot="16200000">
              <a:off x="3252730" y="5401570"/>
              <a:ext cx="595423" cy="120680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Arc 18">
            <a:extLst>
              <a:ext uri="{FF2B5EF4-FFF2-40B4-BE49-F238E27FC236}">
                <a16:creationId xmlns:a16="http://schemas.microsoft.com/office/drawing/2014/main" id="{51AF4829-38B1-B077-1390-20324AFC22B1}"/>
              </a:ext>
            </a:extLst>
          </p:cNvPr>
          <p:cNvSpPr/>
          <p:nvPr/>
        </p:nvSpPr>
        <p:spPr>
          <a:xfrm>
            <a:off x="1578933" y="1113230"/>
            <a:ext cx="58481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Down Arrow 2">
            <a:extLst>
              <a:ext uri="{FF2B5EF4-FFF2-40B4-BE49-F238E27FC236}">
                <a16:creationId xmlns:a16="http://schemas.microsoft.com/office/drawing/2014/main" id="{7B6AECA3-667E-90AE-6974-B7F31ED3DB94}"/>
              </a:ext>
            </a:extLst>
          </p:cNvPr>
          <p:cNvSpPr/>
          <p:nvPr/>
        </p:nvSpPr>
        <p:spPr>
          <a:xfrm rot="7958922">
            <a:off x="2948624" y="1654047"/>
            <a:ext cx="595423" cy="155820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3BA8-7D0E-2A06-3552-16F6EF9C2A2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Quark-gluon plasma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993EBF-D1EB-B01E-3470-B6C792E70353}"/>
              </a:ext>
            </a:extLst>
          </p:cNvPr>
          <p:cNvSpPr/>
          <p:nvPr/>
        </p:nvSpPr>
        <p:spPr>
          <a:xfrm>
            <a:off x="4021081" y="2075665"/>
            <a:ext cx="2822779" cy="435622"/>
          </a:xfrm>
          <a:custGeom>
            <a:avLst/>
            <a:gdLst>
              <a:gd name="connsiteX0" fmla="*/ 0 w 2822779"/>
              <a:gd name="connsiteY0" fmla="*/ 0 h 435622"/>
              <a:gd name="connsiteX1" fmla="*/ 536328 w 2822779"/>
              <a:gd name="connsiteY1" fmla="*/ 0 h 435622"/>
              <a:gd name="connsiteX2" fmla="*/ 1016200 w 2822779"/>
              <a:gd name="connsiteY2" fmla="*/ 0 h 435622"/>
              <a:gd name="connsiteX3" fmla="*/ 1637212 w 2822779"/>
              <a:gd name="connsiteY3" fmla="*/ 0 h 435622"/>
              <a:gd name="connsiteX4" fmla="*/ 2173540 w 2822779"/>
              <a:gd name="connsiteY4" fmla="*/ 0 h 435622"/>
              <a:gd name="connsiteX5" fmla="*/ 2822779 w 2822779"/>
              <a:gd name="connsiteY5" fmla="*/ 0 h 435622"/>
              <a:gd name="connsiteX6" fmla="*/ 2822779 w 2822779"/>
              <a:gd name="connsiteY6" fmla="*/ 435622 h 435622"/>
              <a:gd name="connsiteX7" fmla="*/ 2258223 w 2822779"/>
              <a:gd name="connsiteY7" fmla="*/ 435622 h 435622"/>
              <a:gd name="connsiteX8" fmla="*/ 1637212 w 2822779"/>
              <a:gd name="connsiteY8" fmla="*/ 435622 h 435622"/>
              <a:gd name="connsiteX9" fmla="*/ 1157339 w 2822779"/>
              <a:gd name="connsiteY9" fmla="*/ 435622 h 435622"/>
              <a:gd name="connsiteX10" fmla="*/ 592784 w 2822779"/>
              <a:gd name="connsiteY10" fmla="*/ 435622 h 435622"/>
              <a:gd name="connsiteX11" fmla="*/ 0 w 2822779"/>
              <a:gd name="connsiteY11" fmla="*/ 435622 h 435622"/>
              <a:gd name="connsiteX12" fmla="*/ 0 w 2822779"/>
              <a:gd name="connsiteY12" fmla="*/ 0 h 435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2779" h="435622" extrusionOk="0">
                <a:moveTo>
                  <a:pt x="0" y="0"/>
                </a:moveTo>
                <a:cubicBezTo>
                  <a:pt x="241963" y="-44546"/>
                  <a:pt x="288011" y="14707"/>
                  <a:pt x="536328" y="0"/>
                </a:cubicBezTo>
                <a:cubicBezTo>
                  <a:pt x="784645" y="-14707"/>
                  <a:pt x="919321" y="56191"/>
                  <a:pt x="1016200" y="0"/>
                </a:cubicBezTo>
                <a:cubicBezTo>
                  <a:pt x="1113079" y="-56191"/>
                  <a:pt x="1363512" y="61700"/>
                  <a:pt x="1637212" y="0"/>
                </a:cubicBezTo>
                <a:cubicBezTo>
                  <a:pt x="1910912" y="-61700"/>
                  <a:pt x="2043930" y="6159"/>
                  <a:pt x="2173540" y="0"/>
                </a:cubicBezTo>
                <a:cubicBezTo>
                  <a:pt x="2303150" y="-6159"/>
                  <a:pt x="2682413" y="75334"/>
                  <a:pt x="2822779" y="0"/>
                </a:cubicBezTo>
                <a:cubicBezTo>
                  <a:pt x="2856527" y="87554"/>
                  <a:pt x="2781749" y="226654"/>
                  <a:pt x="2822779" y="435622"/>
                </a:cubicBezTo>
                <a:cubicBezTo>
                  <a:pt x="2661621" y="447324"/>
                  <a:pt x="2523186" y="394910"/>
                  <a:pt x="2258223" y="435622"/>
                </a:cubicBezTo>
                <a:cubicBezTo>
                  <a:pt x="1993260" y="476334"/>
                  <a:pt x="1908206" y="390504"/>
                  <a:pt x="1637212" y="435622"/>
                </a:cubicBezTo>
                <a:cubicBezTo>
                  <a:pt x="1366218" y="480740"/>
                  <a:pt x="1380820" y="432488"/>
                  <a:pt x="1157339" y="435622"/>
                </a:cubicBezTo>
                <a:cubicBezTo>
                  <a:pt x="933858" y="438756"/>
                  <a:pt x="750460" y="421525"/>
                  <a:pt x="592784" y="435622"/>
                </a:cubicBezTo>
                <a:cubicBezTo>
                  <a:pt x="435108" y="449719"/>
                  <a:pt x="178356" y="382699"/>
                  <a:pt x="0" y="435622"/>
                </a:cubicBezTo>
                <a:cubicBezTo>
                  <a:pt x="-43500" y="264175"/>
                  <a:pt x="22758" y="94220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Parameter calibration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22D36-4AA2-B7A8-4899-C5B35D378093}"/>
              </a:ext>
            </a:extLst>
          </p:cNvPr>
          <p:cNvSpPr txBox="1"/>
          <p:nvPr/>
        </p:nvSpPr>
        <p:spPr>
          <a:xfrm>
            <a:off x="3212636" y="2590784"/>
            <a:ext cx="5532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Bruni, Shi et al. (2024+ </a:t>
            </a:r>
            <a:r>
              <a:rPr lang="en-US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4642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 animBg="1"/>
      <p:bldP spid="9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F3E3A7B-F955-FD8E-426C-23842A5920BA}"/>
              </a:ext>
            </a:extLst>
          </p:cNvPr>
          <p:cNvSpPr/>
          <p:nvPr/>
        </p:nvSpPr>
        <p:spPr>
          <a:xfrm>
            <a:off x="2594012" y="1701676"/>
            <a:ext cx="3567985" cy="4296697"/>
          </a:xfrm>
          <a:custGeom>
            <a:avLst/>
            <a:gdLst>
              <a:gd name="connsiteX0" fmla="*/ 0 w 3567985"/>
              <a:gd name="connsiteY0" fmla="*/ 0 h 4296697"/>
              <a:gd name="connsiteX1" fmla="*/ 3146322 w 3567985"/>
              <a:gd name="connsiteY1" fmla="*/ 806245 h 4296697"/>
              <a:gd name="connsiteX2" fmla="*/ 3195484 w 3567985"/>
              <a:gd name="connsiteY2" fmla="*/ 3126658 h 4296697"/>
              <a:gd name="connsiteX3" fmla="*/ 0 w 3567985"/>
              <a:gd name="connsiteY3" fmla="*/ 4296697 h 429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7985" h="4296697">
                <a:moveTo>
                  <a:pt x="0" y="0"/>
                </a:moveTo>
                <a:cubicBezTo>
                  <a:pt x="1306870" y="142567"/>
                  <a:pt x="2613741" y="285135"/>
                  <a:pt x="3146322" y="806245"/>
                </a:cubicBezTo>
                <a:cubicBezTo>
                  <a:pt x="3678903" y="1327355"/>
                  <a:pt x="3719871" y="2544916"/>
                  <a:pt x="3195484" y="3126658"/>
                </a:cubicBezTo>
                <a:cubicBezTo>
                  <a:pt x="2671097" y="3708400"/>
                  <a:pt x="1335548" y="4002548"/>
                  <a:pt x="0" y="4296697"/>
                </a:cubicBezTo>
              </a:path>
            </a:pathLst>
          </a:custGeom>
          <a:noFill/>
          <a:ln w="50800">
            <a:solidFill>
              <a:srgbClr val="0000FF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EA3CCE-8CD5-AC6F-14D5-ACED94DB7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971" y="1863468"/>
            <a:ext cx="5541236" cy="37336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226" y="1245169"/>
            <a:ext cx="2528455" cy="4937870"/>
            <a:chOff x="266594" y="1702369"/>
            <a:chExt cx="2528455" cy="4937870"/>
          </a:xfrm>
        </p:grpSpPr>
        <p:sp>
          <p:nvSpPr>
            <p:cNvPr id="3" name="Down Arrow 2"/>
            <p:cNvSpPr/>
            <p:nvPr/>
          </p:nvSpPr>
          <p:spPr>
            <a:xfrm>
              <a:off x="1238963" y="2071701"/>
              <a:ext cx="595423" cy="4212141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688" t="11001" b="7080"/>
            <a:stretch/>
          </p:blipFill>
          <p:spPr>
            <a:xfrm>
              <a:off x="664535" y="2243432"/>
              <a:ext cx="1608897" cy="364700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/>
                <p:nvPr/>
              </p:nvSpPr>
              <p:spPr>
                <a:xfrm>
                  <a:off x="716644" y="1702369"/>
                  <a:ext cx="17033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Parameters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𝜃</m:t>
                      </m:r>
                    </m:oMath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644" y="1702369"/>
                  <a:ext cx="1703315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Rectangle 1"/>
            <p:cNvSpPr/>
            <p:nvPr/>
          </p:nvSpPr>
          <p:spPr>
            <a:xfrm>
              <a:off x="606058" y="2243432"/>
              <a:ext cx="1861235" cy="3647005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/>
                <p:nvPr/>
              </p:nvSpPr>
              <p:spPr>
                <a:xfrm>
                  <a:off x="266594" y="6270907"/>
                  <a:ext cx="25284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QGP o</a:t>
                  </a:r>
                  <a:r>
                    <a:rPr kumimoji="0" lang="en-US" sz="18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bservable</a:t>
                  </a: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Segoe UI" panose="020B0502040204020203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Segoe UI" panose="020B0502040204020203" pitchFamily="34" charset="0"/>
                          <a:cs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Segoe UI" panose="020B0502040204020203" pitchFamily="34" charset="0"/>
                              <a:cs typeface="Arial" panose="020B0604020202020204" pitchFamily="34" charset="0"/>
                            </a:rPr>
                            <m:t>𝜃</m:t>
                          </m:r>
                        </m:e>
                      </m:d>
                    </m:oMath>
                  </a14:m>
                  <a:endParaRPr kumimoji="0" lang="en-US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920354-C065-4A02-8D24-1D89282309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594" y="6270907"/>
                  <a:ext cx="2528455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4920354-C065-4A02-8D24-1D892823093D}"/>
              </a:ext>
            </a:extLst>
          </p:cNvPr>
          <p:cNvSpPr txBox="1"/>
          <p:nvPr/>
        </p:nvSpPr>
        <p:spPr>
          <a:xfrm rot="16200000">
            <a:off x="-1499136" y="3394881"/>
            <a:ext cx="378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Particle collider simulator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1AF4829-38B1-B077-1390-20324AFC22B1}"/>
              </a:ext>
            </a:extLst>
          </p:cNvPr>
          <p:cNvSpPr/>
          <p:nvPr/>
        </p:nvSpPr>
        <p:spPr>
          <a:xfrm>
            <a:off x="1578933" y="1113230"/>
            <a:ext cx="58481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3BA8-7D0E-2A06-3552-16F6EF9C2A2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Quark-gluon plasma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A4F577-1A61-4ACF-C794-BDDA37E36121}"/>
                  </a:ext>
                </a:extLst>
              </p:cNvPr>
              <p:cNvSpPr txBox="1"/>
              <p:nvPr/>
            </p:nvSpPr>
            <p:spPr>
              <a:xfrm>
                <a:off x="2760009" y="1489119"/>
                <a:ext cx="610531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Key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bottleneck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pPr marL="342900" indent="-342900" algn="just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2000" b="1" dirty="0">
                    <a:solidFill>
                      <a:srgbClr val="FF000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Expensive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CPU hours / parameter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Many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simulations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m:t>𝑓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Segoe UI" panose="020B0502040204020203" pitchFamily="34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needed for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parameter calibration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 from experimental data</a:t>
                </a: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High-dimensional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rPr>
                  <a:t>parameter space (~20-dim.)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Enter </a:t>
                </a: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Bayesian surrogate modeling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6A4F577-1A61-4ACF-C794-BDDA37E36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009" y="1489119"/>
                <a:ext cx="6105317" cy="2554545"/>
              </a:xfrm>
              <a:prstGeom prst="rect">
                <a:avLst/>
              </a:prstGeom>
              <a:blipFill>
                <a:blip r:embed="rId8"/>
                <a:stretch>
                  <a:fillRect l="-1099" t="-955" r="-999" b="-3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2EE4E81-02D7-7825-3A41-26C5591609E4}"/>
              </a:ext>
            </a:extLst>
          </p:cNvPr>
          <p:cNvSpPr txBox="1"/>
          <p:nvPr/>
        </p:nvSpPr>
        <p:spPr>
          <a:xfrm>
            <a:off x="2809504" y="1412502"/>
            <a:ext cx="6416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QGP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simulator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FBE1E8-DF99-A9DA-D549-BE9F2EBA64D0}"/>
                  </a:ext>
                </a:extLst>
              </p:cNvPr>
              <p:cNvSpPr txBox="1"/>
              <p:nvPr/>
            </p:nvSpPr>
            <p:spPr>
              <a:xfrm>
                <a:off x="5238706" y="5090194"/>
                <a:ext cx="3240077" cy="1015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Bayesian 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surrogate model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Segoe UI" panose="020B0502040204020203" pitchFamily="34" charset="0"/>
                            <a:cs typeface="Arial" panose="020B0604020202020204" pitchFamily="34" charset="0"/>
                          </a:rPr>
                          <m:t>𝜃</m:t>
                        </m:r>
                      </m:e>
                    </m:d>
                  </m:oMath>
                </a14:m>
                <a:endParaRPr kumimoji="0" lang="en-US" sz="1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(with </a:t>
                </a:r>
                <a:r>
                  <a:rPr lang="en-US" b="1" dirty="0">
                    <a:solidFill>
                      <a:srgbClr val="0000FF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uncertainty</a:t>
                </a:r>
                <a:r>
                  <a:rPr lang="en-US" dirty="0">
                    <a:solidFill>
                      <a:srgbClr val="0000FF"/>
                    </a:solidFill>
                    <a:latin typeface="Arial" panose="020B0604020202020204" pitchFamily="34" charset="0"/>
                    <a:ea typeface="Segoe UI" panose="020B0502040204020203" pitchFamily="34" charset="0"/>
                    <a:cs typeface="Arial" panose="020B0604020202020204" pitchFamily="34" charset="0"/>
                  </a:rPr>
                  <a:t>)</a:t>
                </a:r>
                <a:endParaRPr kumimoji="0" lang="en-US" sz="1800" b="0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Segoe UI" panose="020B0502040204020203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FBE1E8-DF99-A9DA-D549-BE9F2EBA6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706" y="5090194"/>
                <a:ext cx="3240077" cy="1015856"/>
              </a:xfrm>
              <a:prstGeom prst="rect">
                <a:avLst/>
              </a:prstGeom>
              <a:blipFill>
                <a:blip r:embed="rId9"/>
                <a:stretch>
                  <a:fillRect t="-2994" b="-8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0EFE69-C89A-5BA8-CC40-F777C54416D9}"/>
                  </a:ext>
                </a:extLst>
              </p:cNvPr>
              <p:cNvSpPr txBox="1"/>
              <p:nvPr/>
            </p:nvSpPr>
            <p:spPr>
              <a:xfrm>
                <a:off x="4108338" y="5675207"/>
                <a:ext cx="33985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Computationally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expensive</a:t>
                </a:r>
                <a:r>
                  <a:rPr lang="en-US" noProof="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Segoe UI" panose="020B0502040204020203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kumimoji="0" 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CPU hours / evaluation)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B0EFE69-C89A-5BA8-CC40-F777C5441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8338" y="5675207"/>
                <a:ext cx="3398502" cy="646331"/>
              </a:xfrm>
              <a:prstGeom prst="rect">
                <a:avLst/>
              </a:prstGeom>
              <a:blipFill>
                <a:blip r:embed="rId10"/>
                <a:stretch>
                  <a:fillRect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4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/>
      <p:bldP spid="23" grpId="0"/>
      <p:bldP spid="24" grpId="0"/>
      <p:bldP spid="26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EAAD9B0-D6E0-941F-A315-0F40E3C7A3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128"/>
          <a:stretch/>
        </p:blipFill>
        <p:spPr>
          <a:xfrm rot="3376444">
            <a:off x="2019250" y="3992571"/>
            <a:ext cx="956231" cy="95619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3BA8-7D0E-2A06-3552-16F6EF9C2A2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 err="1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AdMIn</a:t>
            </a: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-GP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FA6430-73BC-ECB4-AD04-0D71BB1252DD}"/>
                  </a:ext>
                </a:extLst>
              </p:cNvPr>
              <p:cNvSpPr txBox="1"/>
              <p:nvPr/>
            </p:nvSpPr>
            <p:spPr>
              <a:xfrm>
                <a:off x="587294" y="1271641"/>
                <a:ext cx="8284733" cy="5559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600"/>
                  </a:spcAft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Additive Multi-Index GP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AdMIn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-GP)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model (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 et al., 2024+ </a:t>
                </a:r>
                <a:r>
                  <a:rPr lang="en-US" i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JASA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):</a:t>
                </a:r>
              </a:p>
              <a:p>
                <a:pPr lvl="0"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𝑙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𝑙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𝐿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en-US" sz="2000" b="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𝜃</m:t>
                          </m:r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, 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𝑙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∼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𝑖𝑛𝑑𝑒𝑝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.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GP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⋅,⋅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b="0" i="1" dirty="0">
                  <a:solidFill>
                    <a:srgbClr val="002060"/>
                  </a:solidFill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lvl="0">
                  <a:spcAft>
                    <a:spcPts val="600"/>
                  </a:spcAft>
                  <a:defRPr/>
                </a:pPr>
                <a:endParaRPr lang="en-US" sz="2000" b="0" i="1" dirty="0">
                  <a:solidFill>
                    <a:srgbClr val="002060"/>
                  </a:solidFill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lvl="0">
                  <a:spcAft>
                    <a:spcPts val="600"/>
                  </a:spcAft>
                  <a:defRPr/>
                </a:pPr>
                <a:endParaRPr lang="en-US" sz="2000" i="1" dirty="0">
                  <a:solidFill>
                    <a:srgbClr val="002060"/>
                  </a:solidFill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lvl="0">
                  <a:spcAft>
                    <a:spcPts val="600"/>
                  </a:spcAft>
                  <a:defRPr/>
                </a:pPr>
                <a:endParaRPr lang="en-US" sz="2000" b="0" i="1" dirty="0">
                  <a:solidFill>
                    <a:srgbClr val="002060"/>
                  </a:solidFill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lvl="0">
                  <a:spcAft>
                    <a:spcPts val="600"/>
                  </a:spcAft>
                  <a:defRPr/>
                </a:pPr>
                <a:endParaRPr lang="en-US" sz="2000" i="1" dirty="0">
                  <a:solidFill>
                    <a:srgbClr val="002060"/>
                  </a:solidFill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lvl="0">
                  <a:spcAft>
                    <a:spcPts val="600"/>
                  </a:spcAft>
                  <a:defRPr/>
                </a:pPr>
                <a:endParaRPr lang="en-US" sz="2000" i="1" dirty="0">
                  <a:solidFill>
                    <a:srgbClr val="002060"/>
                  </a:solidFill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lvl="0">
                  <a:spcAft>
                    <a:spcPts val="600"/>
                  </a:spcAft>
                  <a:defRPr/>
                </a:pPr>
                <a:endParaRPr lang="en-US" sz="2000" i="1" dirty="0">
                  <a:solidFill>
                    <a:srgbClr val="002060"/>
                  </a:solidFill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lvl="0">
                  <a:spcAft>
                    <a:spcPts val="1200"/>
                  </a:spcAft>
                  <a:defRPr/>
                </a:pPr>
                <a:endParaRPr lang="en-US" sz="2000" b="0" i="1" dirty="0">
                  <a:solidFill>
                    <a:srgbClr val="002060"/>
                  </a:solidFill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Each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involves an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active subspace</a:t>
                </a:r>
                <a:r>
                  <a:rPr lang="en-US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modeling a distinct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dominant mechanism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in the simulator</a:t>
                </a:r>
                <a:endParaRPr lang="en-US" i="1" dirty="0">
                  <a:solidFill>
                    <a:srgbClr val="002060"/>
                  </a:solidFill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can capture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multiple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dominant mechanisms 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multi-physics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)</a:t>
                </a:r>
              </a:p>
              <a:p>
                <a:pPr marL="342900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  <a:defRPr/>
                </a:pP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BFA6430-73BC-ECB4-AD04-0D71BB125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94" y="1271641"/>
                <a:ext cx="8284733" cy="5559086"/>
              </a:xfrm>
              <a:prstGeom prst="rect">
                <a:avLst/>
              </a:prstGeom>
              <a:blipFill>
                <a:blip r:embed="rId7"/>
                <a:stretch>
                  <a:fillRect l="-736" t="-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02AAA948-87BC-905A-53AC-C7D15D5011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128"/>
          <a:stretch/>
        </p:blipFill>
        <p:spPr>
          <a:xfrm>
            <a:off x="2019250" y="2631279"/>
            <a:ext cx="956231" cy="956190"/>
          </a:xfrm>
          <a:prstGeom prst="rect">
            <a:avLst/>
          </a:prstGeom>
        </p:spPr>
      </p:pic>
      <p:pic>
        <p:nvPicPr>
          <p:cNvPr id="18" name="fluid">
            <a:hlinkClick r:id="" action="ppaction://media"/>
            <a:extLst>
              <a:ext uri="{FF2B5EF4-FFF2-40B4-BE49-F238E27FC236}">
                <a16:creationId xmlns:a16="http://schemas.microsoft.com/office/drawing/2014/main" id="{EB99B874-B79E-3088-4682-B769BB41AF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09761" y="2641114"/>
            <a:ext cx="1629189" cy="970725"/>
          </a:xfrm>
          <a:prstGeom prst="rect">
            <a:avLst/>
          </a:prstGeom>
        </p:spPr>
      </p:pic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11618D61-A1AB-3DD1-D525-1209469E73C1}"/>
              </a:ext>
            </a:extLst>
          </p:cNvPr>
          <p:cNvSpPr/>
          <p:nvPr/>
        </p:nvSpPr>
        <p:spPr>
          <a:xfrm>
            <a:off x="3683537" y="2962275"/>
            <a:ext cx="714375" cy="285750"/>
          </a:xfrm>
          <a:prstGeom prst="left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64B4CE-FDD8-D5E8-51A3-A066A6BA7CD2}"/>
              </a:ext>
            </a:extLst>
          </p:cNvPr>
          <p:cNvSpPr txBox="1"/>
          <p:nvPr/>
        </p:nvSpPr>
        <p:spPr>
          <a:xfrm>
            <a:off x="4989264" y="3587469"/>
            <a:ext cx="2070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Hydrodynamics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76BAD7-C10A-C46C-552C-A3A73AE7A045}"/>
                  </a:ext>
                </a:extLst>
              </p:cNvPr>
              <p:cNvSpPr txBox="1"/>
              <p:nvPr/>
            </p:nvSpPr>
            <p:spPr>
              <a:xfrm>
                <a:off x="1278776" y="3587469"/>
                <a:ext cx="241990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600"/>
                  </a:spcAft>
                  <a:defRPr/>
                </a:pPr>
                <a:r>
                  <a:rPr lang="en-US" sz="16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Active subspace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𝑴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D76BAD7-C10A-C46C-552C-A3A73AE7A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76" y="3587469"/>
                <a:ext cx="2419909" cy="338554"/>
              </a:xfrm>
              <a:prstGeom prst="rect">
                <a:avLst/>
              </a:prstGeom>
              <a:blipFill>
                <a:blip r:embed="rId9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E985AB-382F-CD20-BDD6-83365AC9DB95}"/>
                  </a:ext>
                </a:extLst>
              </p:cNvPr>
              <p:cNvSpPr txBox="1"/>
              <p:nvPr/>
            </p:nvSpPr>
            <p:spPr>
              <a:xfrm>
                <a:off x="1278776" y="4948761"/>
                <a:ext cx="241990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spcAft>
                    <a:spcPts val="600"/>
                  </a:spcAft>
                  <a:defRPr/>
                </a:pPr>
                <a:r>
                  <a:rPr lang="en-US" sz="16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Active subspace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𝑴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16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3E985AB-382F-CD20-BDD6-83365AC9D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776" y="4948761"/>
                <a:ext cx="2419909" cy="338554"/>
              </a:xfrm>
              <a:prstGeom prst="rect">
                <a:avLst/>
              </a:prstGeom>
              <a:blipFill>
                <a:blip r:embed="rId10"/>
                <a:stretch>
                  <a:fillRect t="-7273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row: Left-Right 25">
            <a:extLst>
              <a:ext uri="{FF2B5EF4-FFF2-40B4-BE49-F238E27FC236}">
                <a16:creationId xmlns:a16="http://schemas.microsoft.com/office/drawing/2014/main" id="{9B3BF126-A5CC-6851-5522-A06E6586862E}"/>
              </a:ext>
            </a:extLst>
          </p:cNvPr>
          <p:cNvSpPr/>
          <p:nvPr/>
        </p:nvSpPr>
        <p:spPr>
          <a:xfrm>
            <a:off x="3683537" y="4314608"/>
            <a:ext cx="714375" cy="285750"/>
          </a:xfrm>
          <a:prstGeom prst="left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C9373A-8EAA-31C2-32FA-6067F2077776}"/>
              </a:ext>
            </a:extLst>
          </p:cNvPr>
          <p:cNvSpPr txBox="1"/>
          <p:nvPr/>
        </p:nvSpPr>
        <p:spPr>
          <a:xfrm>
            <a:off x="4989264" y="4939802"/>
            <a:ext cx="20701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Electromagnetics</a:t>
            </a:r>
          </a:p>
        </p:txBody>
      </p:sp>
      <p:pic>
        <p:nvPicPr>
          <p:cNvPr id="28" name="Picture 9">
            <a:extLst>
              <a:ext uri="{FF2B5EF4-FFF2-40B4-BE49-F238E27FC236}">
                <a16:creationId xmlns:a16="http://schemas.microsoft.com/office/drawing/2014/main" id="{1DCACFCC-6548-9611-1DC4-9967681CA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242" y="3953732"/>
            <a:ext cx="1660224" cy="103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1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4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3BA8-7D0E-2A06-3552-16F6EF9C2A2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CONFIG surrogate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4C0F37-7364-D6AC-9303-E5D091109959}"/>
                  </a:ext>
                </a:extLst>
              </p:cNvPr>
              <p:cNvSpPr txBox="1"/>
              <p:nvPr/>
            </p:nvSpPr>
            <p:spPr>
              <a:xfrm>
                <a:off x="692613" y="1263910"/>
                <a:ext cx="8236096" cy="12618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Conglomerate multi-fidelity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 simulator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𝜽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𝒕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:</a:t>
                </a:r>
              </a:p>
              <a:p>
                <a:pPr marL="342900" lvl="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𝜽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  <m:t>,⋯,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: </a:t>
                </a:r>
                <a:r>
                  <a:rPr lang="en-US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input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 parameters</a:t>
                </a:r>
              </a:p>
              <a:p>
                <a:pPr marL="342900" lvl="0" indent="-342900"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𝒕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  <m:t>,⋯,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: </a:t>
                </a:r>
                <a:r>
                  <a:rPr lang="en-US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fidelity</a:t>
                </a:r>
                <a:r>
                  <a:rPr lang="en-US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 parameters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4C0F37-7364-D6AC-9303-E5D091109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13" y="1263910"/>
                <a:ext cx="8236096" cy="1261884"/>
              </a:xfrm>
              <a:prstGeom prst="rect">
                <a:avLst/>
              </a:prstGeom>
              <a:blipFill>
                <a:blip r:embed="rId4"/>
                <a:stretch>
                  <a:fillRect l="-814" t="-1932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F8E75DCC-57FF-F82A-D52E-1A4A41234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4737" y="2717505"/>
            <a:ext cx="6671848" cy="3690996"/>
          </a:xfrm>
          <a:prstGeom prst="rect">
            <a:avLst/>
          </a:prstGeom>
        </p:spPr>
      </p:pic>
      <p:pic>
        <p:nvPicPr>
          <p:cNvPr id="3" name="Picture 2" descr="Variety of conglomerate known as puddingstone | Rocks and minerals, Rock  types, Geology">
            <a:extLst>
              <a:ext uri="{FF2B5EF4-FFF2-40B4-BE49-F238E27FC236}">
                <a16:creationId xmlns:a16="http://schemas.microsoft.com/office/drawing/2014/main" id="{042C7BDF-DC31-7EB4-81CE-D5A7F606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4" y="3852541"/>
            <a:ext cx="1295908" cy="95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1C11D9-7B0F-E0F2-8774-56169F3593D9}"/>
              </a:ext>
            </a:extLst>
          </p:cNvPr>
          <p:cNvSpPr txBox="1"/>
          <p:nvPr/>
        </p:nvSpPr>
        <p:spPr>
          <a:xfrm>
            <a:off x="97550" y="4871399"/>
            <a:ext cx="1276276" cy="523220"/>
          </a:xfrm>
          <a:prstGeom prst="rect">
            <a:avLst/>
          </a:prstGeom>
          <a:solidFill>
            <a:schemeClr val="bg1"/>
          </a:solidFill>
          <a:ln w="38100"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Conglomerate rock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9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9A3BA8-7D0E-2A06-3552-16F6EF9C2A2C}"/>
              </a:ext>
            </a:extLst>
          </p:cNvPr>
          <p:cNvSpPr txBox="1">
            <a:spLocks/>
          </p:cNvSpPr>
          <p:nvPr/>
        </p:nvSpPr>
        <p:spPr>
          <a:xfrm>
            <a:off x="1265570" y="159105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CONFIG surrogate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4C0F37-7364-D6AC-9303-E5D091109959}"/>
                  </a:ext>
                </a:extLst>
              </p:cNvPr>
              <p:cNvSpPr txBox="1"/>
              <p:nvPr/>
            </p:nvSpPr>
            <p:spPr>
              <a:xfrm>
                <a:off x="672734" y="1214230"/>
                <a:ext cx="8076919" cy="708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1200"/>
                  </a:spcAft>
                  <a:defRPr/>
                </a:pP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Idea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: Use </a:t>
                </a:r>
                <a:r>
                  <a:rPr lang="en-US" sz="2000" b="1" dirty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multi-fidelity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data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Segoe UI" panose="020B0502040204020203" pitchFamily="34" charset="0"/>
                                <a:sym typeface="Wingdings" panose="05000000000000000000" pitchFamily="2" charset="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  <a:sym typeface="Wingdings" panose="05000000000000000000" pitchFamily="2" charset="2"/>
                                      </a:rPr>
                                      <m:t>𝜽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  <a:sym typeface="Wingdings" panose="05000000000000000000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Segoe UI" panose="020B0502040204020203" pitchFamily="34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  <a:sym typeface="Wingdings" panose="05000000000000000000" pitchFamily="2" charset="2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cs typeface="Segoe UI" panose="020B0502040204020203" pitchFamily="34" charset="0"/>
                                        <a:sym typeface="Wingdings" panose="05000000000000000000" pitchFamily="2" charset="2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  <a:sym typeface="Wingdings" panose="05000000000000000000" pitchFamily="2" charset="2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 to train a GP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surrogate model 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for predicting the 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highest-fidelity</a:t>
                </a:r>
                <a:r>
                  <a:rPr lang="en-US" sz="2000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  <a:sym typeface="Wingdings" panose="05000000000000000000" pitchFamily="2" charset="2"/>
                  </a:rPr>
                  <a:t> simulator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𝜽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𝟎</m:t>
                    </m:r>
                    <m:r>
                      <a:rPr 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0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4C0F37-7364-D6AC-9303-E5D091109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4" y="1214230"/>
                <a:ext cx="8076919" cy="708848"/>
              </a:xfrm>
              <a:prstGeom prst="rect">
                <a:avLst/>
              </a:prstGeom>
              <a:blipFill>
                <a:blip r:embed="rId4"/>
                <a:stretch>
                  <a:fillRect l="-755" t="-431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19103AF-FC4A-8B11-41CE-2B2D2D560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66" y="1999551"/>
            <a:ext cx="7308867" cy="22332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151F84-FE9D-264A-C544-DBD5045C31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566" y="4119866"/>
            <a:ext cx="5550476" cy="2466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50EFF1-921E-6461-3C77-BE331086B265}"/>
              </a:ext>
            </a:extLst>
          </p:cNvPr>
          <p:cNvSpPr txBox="1"/>
          <p:nvPr/>
        </p:nvSpPr>
        <p:spPr>
          <a:xfrm>
            <a:off x="6072809" y="4026982"/>
            <a:ext cx="3071191" cy="90794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shade val="1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CONglomerate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multi-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FIdelity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Gaussian process modeling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</a:t>
            </a:r>
            <a:r>
              <a: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CONFIG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; Ji et al., 2024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JUQ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1098E0-4448-05B4-3A49-133CF53278FC}"/>
              </a:ext>
            </a:extLst>
          </p:cNvPr>
          <p:cNvSpPr txBox="1"/>
          <p:nvPr/>
        </p:nvSpPr>
        <p:spPr>
          <a:xfrm>
            <a:off x="6072809" y="5881306"/>
            <a:ext cx="3033171" cy="338554"/>
          </a:xfrm>
          <a:prstGeom prst="rect">
            <a:avLst/>
          </a:prstGeom>
          <a:noFill/>
          <a:ln w="19050">
            <a:solidFill>
              <a:schemeClr val="accent1">
                <a:shade val="1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Standard</a:t>
            </a:r>
            <a:r>
              <a:rPr kumimoji="0" lang="en-US" sz="16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surrogate modeling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9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74422-9A37-04FB-B559-35453C8B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40F307-AD41-40DB-47E6-6F8653ABB6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93" b="20133"/>
          <a:stretch/>
        </p:blipFill>
        <p:spPr>
          <a:xfrm>
            <a:off x="1166876" y="2485071"/>
            <a:ext cx="6810247" cy="26522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1754A2-95BF-D99F-A732-06A755C9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53C738-B87C-4C75-BBCC-8360D8318B45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Transfer learning surrogate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7CDCF-DD3B-2BF7-08EE-B45B08E01745}"/>
              </a:ext>
            </a:extLst>
          </p:cNvPr>
          <p:cNvSpPr txBox="1"/>
          <p:nvPr/>
        </p:nvSpPr>
        <p:spPr>
          <a:xfrm>
            <a:off x="541804" y="1144585"/>
            <a:ext cx="837790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Transfer learning GPs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(Liyanage et al.,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2022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PRC</a:t>
            </a:r>
            <a:r>
              <a:rPr kumimoji="0" lang="en-US" b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;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Wang et al., 2024+ 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SISC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Idea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: Using simulations on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related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system (e.g., from previous analyses), apply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transfer learning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cost-efficient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surrogates 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target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Comparably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accurate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surrogates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reduced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runs 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target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system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… or more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accurate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surrogates with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comparable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runs 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target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system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6877B9-19EF-2789-4AEB-DC718AAA834C}"/>
              </a:ext>
            </a:extLst>
          </p:cNvPr>
          <p:cNvSpPr txBox="1"/>
          <p:nvPr/>
        </p:nvSpPr>
        <p:spPr>
          <a:xfrm>
            <a:off x="1166876" y="3875878"/>
            <a:ext cx="638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D6123C-01C3-A101-5C3B-6B357496AC01}"/>
              </a:ext>
            </a:extLst>
          </p:cNvPr>
          <p:cNvSpPr txBox="1"/>
          <p:nvPr/>
        </p:nvSpPr>
        <p:spPr>
          <a:xfrm>
            <a:off x="2360833" y="3889245"/>
            <a:ext cx="638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7A4B92-3EB4-59D5-3595-A72532DF4AFC}"/>
              </a:ext>
            </a:extLst>
          </p:cNvPr>
          <p:cNvSpPr txBox="1"/>
          <p:nvPr/>
        </p:nvSpPr>
        <p:spPr>
          <a:xfrm>
            <a:off x="3305334" y="3889245"/>
            <a:ext cx="638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PTB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8F084E-E7AA-4143-B1A4-208C64965918}"/>
              </a:ext>
            </a:extLst>
          </p:cNvPr>
          <p:cNvSpPr txBox="1"/>
          <p:nvPr/>
        </p:nvSpPr>
        <p:spPr>
          <a:xfrm>
            <a:off x="4673662" y="3928265"/>
            <a:ext cx="638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Grad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A045EA-07C9-BC5A-BB36-209671832F5A}"/>
              </a:ext>
            </a:extLst>
          </p:cNvPr>
          <p:cNvSpPr txBox="1"/>
          <p:nvPr/>
        </p:nvSpPr>
        <p:spPr>
          <a:xfrm>
            <a:off x="5618163" y="3928894"/>
            <a:ext cx="638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50EC8F-4908-7E0A-521F-F9967FA20626}"/>
              </a:ext>
            </a:extLst>
          </p:cNvPr>
          <p:cNvSpPr txBox="1"/>
          <p:nvPr/>
        </p:nvSpPr>
        <p:spPr>
          <a:xfrm>
            <a:off x="7354166" y="3928265"/>
            <a:ext cx="6388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PTB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90AC74-C17C-40B4-35CA-95FE510FE9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7858" r="45473" b="8169"/>
          <a:stretch/>
        </p:blipFill>
        <p:spPr>
          <a:xfrm>
            <a:off x="27852" y="2791563"/>
            <a:ext cx="1499137" cy="88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4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74422-9A37-04FB-B559-35453C8B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1754A2-95BF-D99F-A732-06A755C9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53C738-B87C-4C75-BBCC-8360D8318B45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Radiological mapping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7CDCF-DD3B-2BF7-08EE-B45B08E01745}"/>
              </a:ext>
            </a:extLst>
          </p:cNvPr>
          <p:cNvSpPr txBox="1"/>
          <p:nvPr/>
        </p:nvSpPr>
        <p:spPr>
          <a:xfrm>
            <a:off x="595797" y="5112045"/>
            <a:ext cx="837790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High-dimensional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inverse problems with large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image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inputs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Probabilistic (i.e.,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Bayesian</a:t>
            </a:r>
            <a:r>
              <a:rPr lang="en-US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uncertainty</a:t>
            </a:r>
            <a:r>
              <a:rPr lang="en-US" b="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</a:t>
            </a:r>
            <a:r>
              <a:rPr lang="en-US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important 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decision-making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Quick (online)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detection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anomalies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from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image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data streams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13CEF4-CCAF-5930-BC82-DCD56F0BC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91" y="1186886"/>
            <a:ext cx="7010451" cy="390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1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74422-9A37-04FB-B559-35453C8BE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1754A2-95BF-D99F-A732-06A755C9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436B49-3D95-41E5-A737-E7601C9511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53C738-B87C-4C75-BBCC-8360D8318B45}"/>
              </a:ext>
            </a:extLst>
          </p:cNvPr>
          <p:cNvSpPr txBox="1">
            <a:spLocks/>
          </p:cNvSpPr>
          <p:nvPr/>
        </p:nvSpPr>
        <p:spPr>
          <a:xfrm>
            <a:off x="1072532" y="180083"/>
            <a:ext cx="7424440" cy="573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Deep GMRFs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7CDCF-DD3B-2BF7-08EE-B45B08E01745}"/>
              </a:ext>
            </a:extLst>
          </p:cNvPr>
          <p:cNvSpPr txBox="1"/>
          <p:nvPr/>
        </p:nvSpPr>
        <p:spPr>
          <a:xfrm>
            <a:off x="383045" y="1211662"/>
            <a:ext cx="8377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Siden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et al. (2020):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Deep Gaussian Markov random fields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2F089E-FC81-BF19-8969-FA09190651BC}"/>
              </a:ext>
            </a:extLst>
          </p:cNvPr>
          <p:cNvSpPr txBox="1"/>
          <p:nvPr/>
        </p:nvSpPr>
        <p:spPr>
          <a:xfrm>
            <a:off x="383045" y="5160515"/>
            <a:ext cx="83779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Each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convolution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layer consists of a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“GP-like”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model that learns specific types of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image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structure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(e.g., edges, blurs)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Scalable Bayesian </a:t>
            </a:r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convolution neural network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b="1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structure-aware</a:t>
            </a:r>
            <a:r>
              <a:rPr lang="en-US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D5EE56-E6A7-A0FA-B95A-2461BEA87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861" y="1938369"/>
            <a:ext cx="4659498" cy="30831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CC87F5-D240-AD79-D40F-1AD327DD9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465" y="2259393"/>
            <a:ext cx="3090885" cy="2600344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68650082-2AE3-3089-8EC7-E7717828ADE8}"/>
              </a:ext>
            </a:extLst>
          </p:cNvPr>
          <p:cNvSpPr/>
          <p:nvPr/>
        </p:nvSpPr>
        <p:spPr>
          <a:xfrm>
            <a:off x="1386509" y="2032552"/>
            <a:ext cx="1958008" cy="188844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D67A13-A909-525E-FCEB-E86C53B4D097}"/>
              </a:ext>
            </a:extLst>
          </p:cNvPr>
          <p:cNvSpPr txBox="1"/>
          <p:nvPr/>
        </p:nvSpPr>
        <p:spPr>
          <a:xfrm>
            <a:off x="2024177" y="1729484"/>
            <a:ext cx="777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Deep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CD26C0F-8E93-DBE9-948E-075AC15EF7FD}"/>
              </a:ext>
            </a:extLst>
          </p:cNvPr>
          <p:cNvSpPr/>
          <p:nvPr/>
        </p:nvSpPr>
        <p:spPr>
          <a:xfrm>
            <a:off x="1654865" y="3831535"/>
            <a:ext cx="1038639" cy="347869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E47858-B8F1-2318-B41D-18CFC5CBAEFE}"/>
              </a:ext>
            </a:extLst>
          </p:cNvPr>
          <p:cNvSpPr txBox="1"/>
          <p:nvPr/>
        </p:nvSpPr>
        <p:spPr>
          <a:xfrm>
            <a:off x="2599750" y="3970509"/>
            <a:ext cx="7774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GMRF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50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73259</TotalTime>
  <Words>783</Words>
  <Application>Microsoft Office PowerPoint</Application>
  <PresentationFormat>On-screen Show (4:3)</PresentationFormat>
  <Paragraphs>195</Paragraphs>
  <Slides>18</Slides>
  <Notes>18</Notes>
  <HiddenSlides>5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Segoe UI</vt:lpstr>
      <vt:lpstr>Office Theme</vt:lpstr>
      <vt:lpstr>Bayesian Uncertainty Quantification methods for advancing NP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SimonLenovo</dc:creator>
  <cp:lastModifiedBy>Simon asdf</cp:lastModifiedBy>
  <cp:revision>2648</cp:revision>
  <dcterms:created xsi:type="dcterms:W3CDTF">2016-10-24T17:24:36Z</dcterms:created>
  <dcterms:modified xsi:type="dcterms:W3CDTF">2024-03-13T21:00:27Z</dcterms:modified>
</cp:coreProperties>
</file>