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9"/>
  </p:notesMasterIdLst>
  <p:handoutMasterIdLst>
    <p:handoutMasterId r:id="rId40"/>
  </p:handoutMasterIdLst>
  <p:sldIdLst>
    <p:sldId id="264" r:id="rId2"/>
    <p:sldId id="578" r:id="rId3"/>
    <p:sldId id="591" r:id="rId4"/>
    <p:sldId id="589" r:id="rId5"/>
    <p:sldId id="590" r:id="rId6"/>
    <p:sldId id="568" r:id="rId7"/>
    <p:sldId id="534" r:id="rId8"/>
    <p:sldId id="485" r:id="rId9"/>
    <p:sldId id="569" r:id="rId10"/>
    <p:sldId id="579" r:id="rId11"/>
    <p:sldId id="541" r:id="rId12"/>
    <p:sldId id="547" r:id="rId13"/>
    <p:sldId id="417" r:id="rId14"/>
    <p:sldId id="567" r:id="rId15"/>
    <p:sldId id="580" r:id="rId16"/>
    <p:sldId id="573" r:id="rId17"/>
    <p:sldId id="593" r:id="rId18"/>
    <p:sldId id="594" r:id="rId19"/>
    <p:sldId id="574" r:id="rId20"/>
    <p:sldId id="575" r:id="rId21"/>
    <p:sldId id="576" r:id="rId22"/>
    <p:sldId id="581" r:id="rId23"/>
    <p:sldId id="563" r:id="rId24"/>
    <p:sldId id="564" r:id="rId25"/>
    <p:sldId id="571" r:id="rId26"/>
    <p:sldId id="587" r:id="rId27"/>
    <p:sldId id="582" r:id="rId28"/>
    <p:sldId id="577" r:id="rId29"/>
    <p:sldId id="584" r:id="rId30"/>
    <p:sldId id="585" r:id="rId31"/>
    <p:sldId id="462" r:id="rId32"/>
    <p:sldId id="532" r:id="rId33"/>
    <p:sldId id="546" r:id="rId34"/>
    <p:sldId id="551" r:id="rId35"/>
    <p:sldId id="554" r:id="rId36"/>
    <p:sldId id="556" r:id="rId37"/>
    <p:sldId id="588" r:id="rId3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Title / Introduction" id="{3FD9DE45-6C8D-4C49-A3C5-C640173146D6}">
          <p14:sldIdLst>
            <p14:sldId id="264"/>
            <p14:sldId id="578"/>
            <p14:sldId id="591"/>
            <p14:sldId id="589"/>
            <p14:sldId id="590"/>
            <p14:sldId id="568"/>
            <p14:sldId id="534"/>
            <p14:sldId id="485"/>
            <p14:sldId id="569"/>
            <p14:sldId id="579"/>
            <p14:sldId id="541"/>
            <p14:sldId id="547"/>
            <p14:sldId id="417"/>
            <p14:sldId id="567"/>
            <p14:sldId id="580"/>
            <p14:sldId id="573"/>
            <p14:sldId id="593"/>
            <p14:sldId id="594"/>
            <p14:sldId id="574"/>
            <p14:sldId id="575"/>
            <p14:sldId id="576"/>
            <p14:sldId id="581"/>
            <p14:sldId id="563"/>
            <p14:sldId id="564"/>
            <p14:sldId id="571"/>
            <p14:sldId id="587"/>
            <p14:sldId id="582"/>
            <p14:sldId id="577"/>
            <p14:sldId id="584"/>
            <p14:sldId id="585"/>
            <p14:sldId id="462"/>
            <p14:sldId id="532"/>
            <p14:sldId id="546"/>
            <p14:sldId id="551"/>
            <p14:sldId id="554"/>
            <p14:sldId id="556"/>
            <p14:sldId id="5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57D"/>
    <a:srgbClr val="E3524D"/>
    <a:srgbClr val="5383A0"/>
    <a:srgbClr val="A9D18E"/>
    <a:srgbClr val="92D050"/>
    <a:srgbClr val="003366"/>
    <a:srgbClr val="022B45"/>
    <a:srgbClr val="032B44"/>
    <a:srgbClr val="062A44"/>
    <a:srgbClr val="062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7" autoAdjust="0"/>
    <p:restoredTop sz="96197" autoAdjust="0"/>
  </p:normalViewPr>
  <p:slideViewPr>
    <p:cSldViewPr snapToGrid="0">
      <p:cViewPr>
        <p:scale>
          <a:sx n="104" d="100"/>
          <a:sy n="104" d="100"/>
        </p:scale>
        <p:origin x="1800" y="416"/>
      </p:cViewPr>
      <p:guideLst/>
    </p:cSldViewPr>
  </p:slideViewPr>
  <p:outlineViewPr>
    <p:cViewPr>
      <p:scale>
        <a:sx n="20" d="100"/>
        <a:sy n="20" d="100"/>
      </p:scale>
      <p:origin x="0" y="0"/>
    </p:cViewPr>
  </p:outlineViewPr>
  <p:notesTextViewPr>
    <p:cViewPr>
      <p:scale>
        <a:sx n="1" d="1"/>
        <a:sy n="1" d="1"/>
      </p:scale>
      <p:origin x="0" y="0"/>
    </p:cViewPr>
  </p:notesTextViewPr>
  <p:sorterViewPr>
    <p:cViewPr varScale="1">
      <p:scale>
        <a:sx n="100" d="100"/>
        <a:sy n="100" d="100"/>
      </p:scale>
      <p:origin x="0" y="-4212"/>
    </p:cViewPr>
  </p:sorterViewPr>
  <p:notesViewPr>
    <p:cSldViewPr snapToGrid="0">
      <p:cViewPr varScale="1">
        <p:scale>
          <a:sx n="116" d="100"/>
          <a:sy n="116" d="100"/>
        </p:scale>
        <p:origin x="335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116533-EDC9-44ED-BEDF-2C06CC3B26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000">
                <a:latin typeface="Arial" pitchFamily="-109" charset="0"/>
                <a:ea typeface="ＭＳ Ｐゴシック" pitchFamily="-109" charset="-128"/>
                <a:cs typeface="ＭＳ Ｐゴシック" pitchFamily="-109" charset="-128"/>
              </a:defRPr>
            </a:lvl1pPr>
          </a:lstStyle>
          <a:p>
            <a:pPr>
              <a:defRPr/>
            </a:pPr>
            <a:endParaRPr lang="en-US"/>
          </a:p>
        </p:txBody>
      </p:sp>
      <p:sp>
        <p:nvSpPr>
          <p:cNvPr id="3" name="Date Placeholder 2">
            <a:extLst>
              <a:ext uri="{FF2B5EF4-FFF2-40B4-BE49-F238E27FC236}">
                <a16:creationId xmlns:a16="http://schemas.microsoft.com/office/drawing/2014/main" id="{6726D688-15F4-4A2D-BEED-044EC1D4ED6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000"/>
            </a:lvl1pPr>
          </a:lstStyle>
          <a:p>
            <a:fld id="{C84AEAE7-09E5-49DB-B359-3165B231B51F}" type="datetime1">
              <a:rPr lang="en-US" altLang="en-US"/>
              <a:pPr/>
              <a:t>3/19/24</a:t>
            </a:fld>
            <a:endParaRPr lang="en-US" altLang="en-US"/>
          </a:p>
        </p:txBody>
      </p:sp>
      <p:sp>
        <p:nvSpPr>
          <p:cNvPr id="4" name="Footer Placeholder 3">
            <a:extLst>
              <a:ext uri="{FF2B5EF4-FFF2-40B4-BE49-F238E27FC236}">
                <a16:creationId xmlns:a16="http://schemas.microsoft.com/office/drawing/2014/main" id="{8EF8DFD1-3754-4F36-A6ED-F47E29D162FE}"/>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800">
                <a:latin typeface="Arial" pitchFamily="-109" charset="0"/>
                <a:ea typeface="ＭＳ Ｐゴシック" pitchFamily="-109" charset="-128"/>
                <a:cs typeface="ＭＳ Ｐゴシック" pitchFamily="-109" charset="-128"/>
              </a:defRPr>
            </a:lvl1pPr>
          </a:lstStyle>
          <a:p>
            <a:pPr>
              <a:defRPr/>
            </a:pPr>
            <a:endParaRPr lang="en-US"/>
          </a:p>
        </p:txBody>
      </p:sp>
      <p:sp>
        <p:nvSpPr>
          <p:cNvPr id="5" name="Slide Number Placeholder 4">
            <a:extLst>
              <a:ext uri="{FF2B5EF4-FFF2-40B4-BE49-F238E27FC236}">
                <a16:creationId xmlns:a16="http://schemas.microsoft.com/office/drawing/2014/main" id="{1EB83A3D-28F2-4B3F-9292-E53CFE68402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800"/>
            </a:lvl1pPr>
          </a:lstStyle>
          <a:p>
            <a:fld id="{370717EF-D0BA-456C-BCEC-7CD2BA3D943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324DA18-C57A-4785-90EC-6B35B97F07F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075" name="Rectangle 3">
            <a:extLst>
              <a:ext uri="{FF2B5EF4-FFF2-40B4-BE49-F238E27FC236}">
                <a16:creationId xmlns:a16="http://schemas.microsoft.com/office/drawing/2014/main" id="{E5012657-D96C-4E20-AF41-244900A6E0A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12292" name="Rectangle 4">
            <a:extLst>
              <a:ext uri="{FF2B5EF4-FFF2-40B4-BE49-F238E27FC236}">
                <a16:creationId xmlns:a16="http://schemas.microsoft.com/office/drawing/2014/main" id="{35CD2191-4222-495B-88B3-DA793FB3CDD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CD0BA3E4-C098-4276-8EAB-A4E8D5E4645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39A1B5FF-EC92-477E-8E01-3B0FC4B4EBB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079" name="Rectangle 7">
            <a:extLst>
              <a:ext uri="{FF2B5EF4-FFF2-40B4-BE49-F238E27FC236}">
                <a16:creationId xmlns:a16="http://schemas.microsoft.com/office/drawing/2014/main" id="{FCFEFA6C-28B9-42BB-8DFC-D96E64B1755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D21F9F75-A5A0-4A6F-BB62-D6587C2BC5B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7</a:t>
            </a:fld>
            <a:endParaRPr lang="en-US" altLang="en-US"/>
          </a:p>
        </p:txBody>
      </p:sp>
    </p:spTree>
    <p:extLst>
      <p:ext uri="{BB962C8B-B14F-4D97-AF65-F5344CB8AC3E}">
        <p14:creationId xmlns:p14="http://schemas.microsoft.com/office/powerpoint/2010/main" val="3067914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24</a:t>
            </a:fld>
            <a:endParaRPr lang="en-US" altLang="en-US"/>
          </a:p>
        </p:txBody>
      </p:sp>
    </p:spTree>
    <p:extLst>
      <p:ext uri="{BB962C8B-B14F-4D97-AF65-F5344CB8AC3E}">
        <p14:creationId xmlns:p14="http://schemas.microsoft.com/office/powerpoint/2010/main" val="927291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25</a:t>
            </a:fld>
            <a:endParaRPr lang="en-US" altLang="en-US"/>
          </a:p>
        </p:txBody>
      </p:sp>
    </p:spTree>
    <p:extLst>
      <p:ext uri="{BB962C8B-B14F-4D97-AF65-F5344CB8AC3E}">
        <p14:creationId xmlns:p14="http://schemas.microsoft.com/office/powerpoint/2010/main" val="281868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26</a:t>
            </a:fld>
            <a:endParaRPr lang="en-US" altLang="en-US"/>
          </a:p>
        </p:txBody>
      </p:sp>
    </p:spTree>
    <p:extLst>
      <p:ext uri="{BB962C8B-B14F-4D97-AF65-F5344CB8AC3E}">
        <p14:creationId xmlns:p14="http://schemas.microsoft.com/office/powerpoint/2010/main" val="2905191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28</a:t>
            </a:fld>
            <a:endParaRPr lang="en-US" altLang="en-US"/>
          </a:p>
        </p:txBody>
      </p:sp>
    </p:spTree>
    <p:extLst>
      <p:ext uri="{BB962C8B-B14F-4D97-AF65-F5344CB8AC3E}">
        <p14:creationId xmlns:p14="http://schemas.microsoft.com/office/powerpoint/2010/main" val="4253015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29</a:t>
            </a:fld>
            <a:endParaRPr lang="en-US" altLang="en-US"/>
          </a:p>
        </p:txBody>
      </p:sp>
    </p:spTree>
    <p:extLst>
      <p:ext uri="{BB962C8B-B14F-4D97-AF65-F5344CB8AC3E}">
        <p14:creationId xmlns:p14="http://schemas.microsoft.com/office/powerpoint/2010/main" val="4091053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30</a:t>
            </a:fld>
            <a:endParaRPr lang="en-US" altLang="en-US"/>
          </a:p>
        </p:txBody>
      </p:sp>
    </p:spTree>
    <p:extLst>
      <p:ext uri="{BB962C8B-B14F-4D97-AF65-F5344CB8AC3E}">
        <p14:creationId xmlns:p14="http://schemas.microsoft.com/office/powerpoint/2010/main" val="405449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33</a:t>
            </a:fld>
            <a:endParaRPr lang="en-US" altLang="en-US"/>
          </a:p>
        </p:txBody>
      </p:sp>
    </p:spTree>
    <p:extLst>
      <p:ext uri="{BB962C8B-B14F-4D97-AF65-F5344CB8AC3E}">
        <p14:creationId xmlns:p14="http://schemas.microsoft.com/office/powerpoint/2010/main" val="76441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12</a:t>
            </a:fld>
            <a:endParaRPr lang="en-US" altLang="en-US"/>
          </a:p>
        </p:txBody>
      </p:sp>
    </p:spTree>
    <p:extLst>
      <p:ext uri="{BB962C8B-B14F-4D97-AF65-F5344CB8AC3E}">
        <p14:creationId xmlns:p14="http://schemas.microsoft.com/office/powerpoint/2010/main" val="192331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13</a:t>
            </a:fld>
            <a:endParaRPr lang="en-US" altLang="en-US"/>
          </a:p>
        </p:txBody>
      </p:sp>
    </p:spTree>
    <p:extLst>
      <p:ext uri="{BB962C8B-B14F-4D97-AF65-F5344CB8AC3E}">
        <p14:creationId xmlns:p14="http://schemas.microsoft.com/office/powerpoint/2010/main" val="43786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14</a:t>
            </a:fld>
            <a:endParaRPr lang="en-US" altLang="en-US"/>
          </a:p>
        </p:txBody>
      </p:sp>
    </p:spTree>
    <p:extLst>
      <p:ext uri="{BB962C8B-B14F-4D97-AF65-F5344CB8AC3E}">
        <p14:creationId xmlns:p14="http://schemas.microsoft.com/office/powerpoint/2010/main" val="222099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17</a:t>
            </a:fld>
            <a:endParaRPr lang="en-US" altLang="en-US"/>
          </a:p>
        </p:txBody>
      </p:sp>
    </p:spTree>
    <p:extLst>
      <p:ext uri="{BB962C8B-B14F-4D97-AF65-F5344CB8AC3E}">
        <p14:creationId xmlns:p14="http://schemas.microsoft.com/office/powerpoint/2010/main" val="420517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19</a:t>
            </a:fld>
            <a:endParaRPr lang="en-US" altLang="en-US"/>
          </a:p>
        </p:txBody>
      </p:sp>
    </p:spTree>
    <p:extLst>
      <p:ext uri="{BB962C8B-B14F-4D97-AF65-F5344CB8AC3E}">
        <p14:creationId xmlns:p14="http://schemas.microsoft.com/office/powerpoint/2010/main" val="2372848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20</a:t>
            </a:fld>
            <a:endParaRPr lang="en-US" altLang="en-US"/>
          </a:p>
        </p:txBody>
      </p:sp>
    </p:spTree>
    <p:extLst>
      <p:ext uri="{BB962C8B-B14F-4D97-AF65-F5344CB8AC3E}">
        <p14:creationId xmlns:p14="http://schemas.microsoft.com/office/powerpoint/2010/main" val="123159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21</a:t>
            </a:fld>
            <a:endParaRPr lang="en-US" altLang="en-US"/>
          </a:p>
        </p:txBody>
      </p:sp>
    </p:spTree>
    <p:extLst>
      <p:ext uri="{BB962C8B-B14F-4D97-AF65-F5344CB8AC3E}">
        <p14:creationId xmlns:p14="http://schemas.microsoft.com/office/powerpoint/2010/main" val="1742756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F9F75-A5A0-4A6F-BB62-D6587C2BC5B2}" type="slidenum">
              <a:rPr lang="en-US" altLang="en-US" smtClean="0"/>
              <a:pPr/>
              <a:t>23</a:t>
            </a:fld>
            <a:endParaRPr lang="en-US" altLang="en-US"/>
          </a:p>
        </p:txBody>
      </p:sp>
    </p:spTree>
    <p:extLst>
      <p:ext uri="{BB962C8B-B14F-4D97-AF65-F5344CB8AC3E}">
        <p14:creationId xmlns:p14="http://schemas.microsoft.com/office/powerpoint/2010/main" val="1217812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4" descr="XBD200302-00063-02.jpg">
            <a:extLst>
              <a:ext uri="{FF2B5EF4-FFF2-40B4-BE49-F238E27FC236}">
                <a16:creationId xmlns:a16="http://schemas.microsoft.com/office/drawing/2014/main" id="{48F284C9-1923-4A13-AE5A-58725FD6B30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B9566E7-731D-40E4-A4E0-B54636C4075A}"/>
              </a:ext>
            </a:extLst>
          </p:cNvPr>
          <p:cNvSpPr>
            <a:spLocks noChangeArrowheads="1"/>
          </p:cNvSpPr>
          <p:nvPr userDrawn="1"/>
        </p:nvSpPr>
        <p:spPr bwMode="auto">
          <a:xfrm>
            <a:off x="0" y="1066800"/>
            <a:ext cx="9144000" cy="5791200"/>
          </a:xfrm>
          <a:prstGeom prst="rect">
            <a:avLst/>
          </a:prstGeom>
          <a:solidFill>
            <a:srgbClr val="376092">
              <a:alpha val="90979"/>
            </a:srgbClr>
          </a:solidFill>
          <a:ln w="9525">
            <a:noFill/>
            <a:miter lim="800000"/>
            <a:headEnd/>
            <a:tailEnd/>
          </a:ln>
        </p:spPr>
        <p:txBody>
          <a:bodyPr wrap="none" anchor="ctr"/>
          <a:lstStyle/>
          <a:p>
            <a:pPr algn="ctr">
              <a:defRPr/>
            </a:pPr>
            <a:endParaRPr lang="en-US" sz="1800">
              <a:latin typeface="Arial" pitchFamily="-109" charset="0"/>
              <a:ea typeface="ＭＳ Ｐゴシック" pitchFamily="-109" charset="-128"/>
            </a:endParaRPr>
          </a:p>
        </p:txBody>
      </p:sp>
      <p:sp>
        <p:nvSpPr>
          <p:cNvPr id="6" name="Rectangle 1031">
            <a:extLst>
              <a:ext uri="{FF2B5EF4-FFF2-40B4-BE49-F238E27FC236}">
                <a16:creationId xmlns:a16="http://schemas.microsoft.com/office/drawing/2014/main" id="{663D5922-372E-43F4-93F9-C84B61E4D087}"/>
              </a:ext>
            </a:extLst>
          </p:cNvPr>
          <p:cNvSpPr>
            <a:spLocks noChangeArrowheads="1"/>
          </p:cNvSpPr>
          <p:nvPr userDrawn="1"/>
        </p:nvSpPr>
        <p:spPr bwMode="auto">
          <a:xfrm>
            <a:off x="0" y="0"/>
            <a:ext cx="9144000" cy="1066800"/>
          </a:xfrm>
          <a:prstGeom prst="rect">
            <a:avLst/>
          </a:prstGeom>
          <a:solidFill>
            <a:srgbClr val="003366"/>
          </a:solidFill>
          <a:ln w="9525">
            <a:noFill/>
            <a:miter lim="800000"/>
            <a:headEnd/>
            <a:tailEnd/>
          </a:ln>
        </p:spPr>
        <p:txBody>
          <a:bodyPr wrap="none" anchor="ctr"/>
          <a:lstStyle/>
          <a:p>
            <a:pPr eaLnBrk="0" hangingPunct="0">
              <a:defRPr/>
            </a:pPr>
            <a:endParaRPr lang="en-US">
              <a:latin typeface="Arial" pitchFamily="-109" charset="0"/>
              <a:ea typeface="ＭＳ Ｐゴシック" pitchFamily="-109" charset="-128"/>
            </a:endParaRPr>
          </a:p>
        </p:txBody>
      </p:sp>
      <p:pic>
        <p:nvPicPr>
          <p:cNvPr id="7" name="Picture 7" descr="LBNL_Banner.psd">
            <a:extLst>
              <a:ext uri="{FF2B5EF4-FFF2-40B4-BE49-F238E27FC236}">
                <a16:creationId xmlns:a16="http://schemas.microsoft.com/office/drawing/2014/main" id="{D22987CD-6D31-4DC4-B944-B312E618E70C}"/>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4445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87928" y="2130425"/>
            <a:ext cx="7070271"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599" y="3886200"/>
            <a:ext cx="7082971" cy="1752600"/>
          </a:xfrm>
          <a:prstGeom prst="rect">
            <a:avLst/>
          </a:prstGeom>
        </p:spPr>
        <p:txBody>
          <a:bodyPr/>
          <a:lstStyle>
            <a:lvl1pPr marL="0" indent="0" algn="l">
              <a:buNone/>
              <a:defRPr sz="24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64991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Yu Gothic UI Semibold" panose="020B0700000000000000" pitchFamily="34" charset="-128"/>
                <a:ea typeface="Yu Gothic UI Semibold" panose="020B0700000000000000" pitchFamily="34" charset="-128"/>
              </a:defRPr>
            </a:lvl1pPr>
          </a:lstStyle>
          <a:p>
            <a:r>
              <a:rPr lang="en-US" dirty="0"/>
              <a:t>Click to edit Master title style</a:t>
            </a:r>
          </a:p>
        </p:txBody>
      </p:sp>
      <p:sp>
        <p:nvSpPr>
          <p:cNvPr id="3" name="Content Placeholder 2"/>
          <p:cNvSpPr>
            <a:spLocks noGrp="1"/>
          </p:cNvSpPr>
          <p:nvPr>
            <p:ph idx="1"/>
          </p:nvPr>
        </p:nvSpPr>
        <p:spPr>
          <a:xfrm>
            <a:off x="432000" y="1260764"/>
            <a:ext cx="8280000" cy="4681236"/>
          </a:xfrm>
          <a:prstGeom prst="rect">
            <a:avLst/>
          </a:prstGeom>
        </p:spPr>
        <p:txBody>
          <a:bodyPr/>
          <a:lstStyle>
            <a:lvl1pPr>
              <a:spcBef>
                <a:spcPts val="1200"/>
              </a:spcBef>
              <a:defRPr sz="2400">
                <a:latin typeface="Yu Gothic UI Semilight" panose="020B0400000000000000" pitchFamily="34" charset="-128"/>
                <a:ea typeface="Yu Gothic UI Semilight" panose="020B0400000000000000" pitchFamily="34" charset="-128"/>
              </a:defRPr>
            </a:lvl1pPr>
            <a:lvl2pPr>
              <a:spcBef>
                <a:spcPts val="900"/>
              </a:spcBef>
              <a:buFont typeface="Arial"/>
              <a:buChar char="•"/>
              <a:defRPr sz="2400">
                <a:latin typeface="Yu Gothic UI Semilight" panose="020B0400000000000000" pitchFamily="34" charset="-128"/>
                <a:ea typeface="Yu Gothic UI Semilight" panose="020B0400000000000000" pitchFamily="34" charset="-128"/>
              </a:defRPr>
            </a:lvl2pPr>
            <a:lvl3pPr marL="458788" indent="-177800">
              <a:spcBef>
                <a:spcPts val="500"/>
              </a:spcBef>
              <a:defRPr sz="2400">
                <a:latin typeface="Yu Gothic UI Semilight" panose="020B0400000000000000" pitchFamily="34" charset="-128"/>
                <a:ea typeface="Yu Gothic UI Semilight" panose="020B0400000000000000" pitchFamily="34" charset="-128"/>
              </a:defRPr>
            </a:lvl3pPr>
            <a:lvl4pPr marL="687388" indent="-177800">
              <a:spcBef>
                <a:spcPts val="400"/>
              </a:spcBef>
              <a:buSzPct val="50000"/>
              <a:buFont typeface="Arial"/>
              <a:buChar char="•"/>
              <a:defRPr sz="2400">
                <a:latin typeface="Yu Gothic UI Semilight" panose="020B0400000000000000" pitchFamily="34" charset="-128"/>
                <a:ea typeface="Yu Gothic UI Semilight" panose="020B0400000000000000" pitchFamily="34" charset="-128"/>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Footer Placeholder 4">
            <a:extLst>
              <a:ext uri="{FF2B5EF4-FFF2-40B4-BE49-F238E27FC236}">
                <a16:creationId xmlns:a16="http://schemas.microsoft.com/office/drawing/2014/main" id="{B184029C-0A20-4374-91C4-4B215C541780}"/>
              </a:ext>
            </a:extLst>
          </p:cNvPr>
          <p:cNvSpPr>
            <a:spLocks noGrp="1"/>
          </p:cNvSpPr>
          <p:nvPr>
            <p:ph type="ftr" sz="quarter" idx="10"/>
          </p:nvPr>
        </p:nvSpPr>
        <p:spPr/>
        <p:txBody>
          <a:bodyPr/>
          <a:lstStyle>
            <a:lvl1pPr>
              <a:defRPr sz="1400">
                <a:solidFill>
                  <a:srgbClr val="003366"/>
                </a:solidFill>
                <a:latin typeface="Yu Gothic UI Semilight" panose="020B0400000000000000" pitchFamily="34" charset="-128"/>
                <a:ea typeface="Yu Gothic UI Semilight" panose="020B0400000000000000" pitchFamily="34" charset="-128"/>
              </a:defRPr>
            </a:lvl1pPr>
          </a:lstStyle>
          <a:p>
            <a:r>
              <a:rPr lang="en-US" altLang="en-US"/>
              <a:t>G. Vallone</a:t>
            </a:r>
            <a:endParaRPr lang="en-US" altLang="en-US" dirty="0"/>
          </a:p>
        </p:txBody>
      </p:sp>
      <p:sp>
        <p:nvSpPr>
          <p:cNvPr id="5" name="Slide Number Placeholder 5">
            <a:extLst>
              <a:ext uri="{FF2B5EF4-FFF2-40B4-BE49-F238E27FC236}">
                <a16:creationId xmlns:a16="http://schemas.microsoft.com/office/drawing/2014/main" id="{064009F5-D817-4B74-9F77-92391D939E15}"/>
              </a:ext>
            </a:extLst>
          </p:cNvPr>
          <p:cNvSpPr>
            <a:spLocks noGrp="1"/>
          </p:cNvSpPr>
          <p:nvPr>
            <p:ph type="sldNum" sz="quarter" idx="11"/>
          </p:nvPr>
        </p:nvSpPr>
        <p:spPr/>
        <p:txBody>
          <a:bodyPr/>
          <a:lstStyle>
            <a:lvl1pPr>
              <a:defRPr sz="1400">
                <a:solidFill>
                  <a:srgbClr val="003366"/>
                </a:solidFill>
                <a:latin typeface="Yu Gothic UI Semilight" panose="020B0400000000000000" pitchFamily="34" charset="-128"/>
                <a:ea typeface="Yu Gothic UI Semilight" panose="020B0400000000000000" pitchFamily="34" charset="-128"/>
              </a:defRPr>
            </a:lvl1pPr>
          </a:lstStyle>
          <a:p>
            <a:fld id="{F17BF516-E5C7-4BA2-8500-F3D0A15898CF}" type="slidenum">
              <a:rPr lang="en-US" altLang="en-US" smtClean="0"/>
              <a:pPr/>
              <a:t>‹#›</a:t>
            </a:fld>
            <a:endParaRPr lang="en-US" altLang="en-US" dirty="0"/>
          </a:p>
        </p:txBody>
      </p:sp>
    </p:spTree>
    <p:extLst>
      <p:ext uri="{BB962C8B-B14F-4D97-AF65-F5344CB8AC3E}">
        <p14:creationId xmlns:p14="http://schemas.microsoft.com/office/powerpoint/2010/main" val="35153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Yu Gothic UI Semibold" panose="020B0700000000000000" pitchFamily="34" charset="-128"/>
                <a:ea typeface="Yu Gothic UI Semibold" panose="020B0700000000000000" pitchFamily="34" charset="-128"/>
              </a:defRPr>
            </a:lvl1pPr>
          </a:lstStyle>
          <a:p>
            <a:r>
              <a:rPr lang="en-US" dirty="0"/>
              <a:t>Click to edit Master title style</a:t>
            </a:r>
          </a:p>
        </p:txBody>
      </p:sp>
      <p:sp>
        <p:nvSpPr>
          <p:cNvPr id="3" name="Content Placeholder 2"/>
          <p:cNvSpPr>
            <a:spLocks noGrp="1"/>
          </p:cNvSpPr>
          <p:nvPr>
            <p:ph idx="1"/>
          </p:nvPr>
        </p:nvSpPr>
        <p:spPr>
          <a:xfrm>
            <a:off x="432000" y="3429000"/>
            <a:ext cx="8280000" cy="2513000"/>
          </a:xfrm>
          <a:prstGeom prst="rect">
            <a:avLst/>
          </a:prstGeom>
        </p:spPr>
        <p:txBody>
          <a:bodyPr/>
          <a:lstStyle>
            <a:lvl1pPr>
              <a:spcBef>
                <a:spcPts val="1200"/>
              </a:spcBef>
              <a:defRPr sz="1600">
                <a:latin typeface="Yu Gothic UI Semilight" panose="020B0400000000000000" pitchFamily="34" charset="-128"/>
                <a:ea typeface="Yu Gothic UI Semilight" panose="020B0400000000000000" pitchFamily="34" charset="-128"/>
              </a:defRPr>
            </a:lvl1pPr>
            <a:lvl2pPr>
              <a:spcBef>
                <a:spcPts val="900"/>
              </a:spcBef>
              <a:buFont typeface="Arial"/>
              <a:buChar char="•"/>
              <a:defRPr sz="1600">
                <a:latin typeface="Yu Gothic UI Semilight" panose="020B0400000000000000" pitchFamily="34" charset="-128"/>
                <a:ea typeface="Yu Gothic UI Semilight" panose="020B0400000000000000" pitchFamily="34" charset="-128"/>
              </a:defRPr>
            </a:lvl2pPr>
            <a:lvl3pPr marL="458788" indent="-177800">
              <a:spcBef>
                <a:spcPts val="500"/>
              </a:spcBef>
              <a:defRPr sz="1600">
                <a:latin typeface="Yu Gothic UI Semilight" panose="020B0400000000000000" pitchFamily="34" charset="-128"/>
                <a:ea typeface="Yu Gothic UI Semilight" panose="020B0400000000000000" pitchFamily="34" charset="-128"/>
              </a:defRPr>
            </a:lvl3pPr>
            <a:lvl4pPr marL="687388" indent="-177800">
              <a:spcBef>
                <a:spcPts val="400"/>
              </a:spcBef>
              <a:buSzPct val="50000"/>
              <a:buFont typeface="Arial"/>
              <a:buChar char="•"/>
              <a:defRPr sz="1600">
                <a:latin typeface="Yu Gothic UI Semilight" panose="020B0400000000000000" pitchFamily="34" charset="-128"/>
                <a:ea typeface="Yu Gothic UI Semilight" panose="020B0400000000000000" pitchFamily="34" charset="-128"/>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Footer Placeholder 4">
            <a:extLst>
              <a:ext uri="{FF2B5EF4-FFF2-40B4-BE49-F238E27FC236}">
                <a16:creationId xmlns:a16="http://schemas.microsoft.com/office/drawing/2014/main" id="{B184029C-0A20-4374-91C4-4B215C541780}"/>
              </a:ext>
            </a:extLst>
          </p:cNvPr>
          <p:cNvSpPr>
            <a:spLocks noGrp="1"/>
          </p:cNvSpPr>
          <p:nvPr>
            <p:ph type="ftr" sz="quarter" idx="10"/>
          </p:nvPr>
        </p:nvSpPr>
        <p:spPr/>
        <p:txBody>
          <a:bodyPr/>
          <a:lstStyle>
            <a:lvl1pPr>
              <a:defRPr sz="1400">
                <a:solidFill>
                  <a:srgbClr val="003366"/>
                </a:solidFill>
                <a:latin typeface="Yu Gothic UI Semilight" panose="020B0400000000000000" pitchFamily="34" charset="-128"/>
                <a:ea typeface="Yu Gothic UI Semilight" panose="020B0400000000000000" pitchFamily="34" charset="-128"/>
              </a:defRPr>
            </a:lvl1pPr>
          </a:lstStyle>
          <a:p>
            <a:r>
              <a:rPr lang="en-US" altLang="en-US"/>
              <a:t>G. Vallone</a:t>
            </a:r>
            <a:endParaRPr lang="en-US" altLang="en-US" dirty="0"/>
          </a:p>
        </p:txBody>
      </p:sp>
      <p:sp>
        <p:nvSpPr>
          <p:cNvPr id="5" name="Slide Number Placeholder 5">
            <a:extLst>
              <a:ext uri="{FF2B5EF4-FFF2-40B4-BE49-F238E27FC236}">
                <a16:creationId xmlns:a16="http://schemas.microsoft.com/office/drawing/2014/main" id="{064009F5-D817-4B74-9F77-92391D939E15}"/>
              </a:ext>
            </a:extLst>
          </p:cNvPr>
          <p:cNvSpPr>
            <a:spLocks noGrp="1"/>
          </p:cNvSpPr>
          <p:nvPr>
            <p:ph type="sldNum" sz="quarter" idx="11"/>
          </p:nvPr>
        </p:nvSpPr>
        <p:spPr/>
        <p:txBody>
          <a:bodyPr/>
          <a:lstStyle>
            <a:lvl1pPr>
              <a:defRPr sz="1400">
                <a:solidFill>
                  <a:srgbClr val="003366"/>
                </a:solidFill>
                <a:latin typeface="Yu Gothic UI Semilight" panose="020B0400000000000000" pitchFamily="34" charset="-128"/>
                <a:ea typeface="Yu Gothic UI Semilight" panose="020B0400000000000000" pitchFamily="34" charset="-128"/>
              </a:defRPr>
            </a:lvl1pPr>
          </a:lstStyle>
          <a:p>
            <a:fld id="{F17BF516-E5C7-4BA2-8500-F3D0A15898CF}" type="slidenum">
              <a:rPr lang="en-US" altLang="en-US" smtClean="0"/>
              <a:pPr/>
              <a:t>‹#›</a:t>
            </a:fld>
            <a:endParaRPr lang="en-US" altLang="en-US" dirty="0"/>
          </a:p>
        </p:txBody>
      </p:sp>
      <p:sp>
        <p:nvSpPr>
          <p:cNvPr id="6" name="Content Placeholder 2">
            <a:extLst>
              <a:ext uri="{FF2B5EF4-FFF2-40B4-BE49-F238E27FC236}">
                <a16:creationId xmlns:a16="http://schemas.microsoft.com/office/drawing/2014/main" id="{EECFE922-EFB8-944D-A8C5-2F59C91BC2C0}"/>
              </a:ext>
            </a:extLst>
          </p:cNvPr>
          <p:cNvSpPr>
            <a:spLocks noGrp="1"/>
          </p:cNvSpPr>
          <p:nvPr>
            <p:ph idx="12"/>
          </p:nvPr>
        </p:nvSpPr>
        <p:spPr>
          <a:xfrm>
            <a:off x="432001" y="1229206"/>
            <a:ext cx="3474982" cy="2048873"/>
          </a:xfrm>
          <a:prstGeom prst="rect">
            <a:avLst/>
          </a:prstGeom>
        </p:spPr>
        <p:txBody>
          <a:bodyPr/>
          <a:lstStyle>
            <a:lvl1pPr>
              <a:spcBef>
                <a:spcPts val="1200"/>
              </a:spcBef>
              <a:defRPr sz="1600">
                <a:latin typeface="Yu Gothic UI Semilight" panose="020B0400000000000000" pitchFamily="34" charset="-128"/>
                <a:ea typeface="Yu Gothic UI Semilight" panose="020B0400000000000000" pitchFamily="34" charset="-128"/>
              </a:defRPr>
            </a:lvl1pPr>
            <a:lvl2pPr>
              <a:spcBef>
                <a:spcPts val="900"/>
              </a:spcBef>
              <a:buFont typeface="Arial"/>
              <a:buChar char="•"/>
              <a:defRPr sz="1600">
                <a:latin typeface="Yu Gothic UI Semilight" panose="020B0400000000000000" pitchFamily="34" charset="-128"/>
                <a:ea typeface="Yu Gothic UI Semilight" panose="020B0400000000000000" pitchFamily="34" charset="-128"/>
              </a:defRPr>
            </a:lvl2pPr>
            <a:lvl3pPr marL="458788" indent="-177800">
              <a:spcBef>
                <a:spcPts val="500"/>
              </a:spcBef>
              <a:defRPr sz="1600">
                <a:latin typeface="Yu Gothic UI Semilight" panose="020B0400000000000000" pitchFamily="34" charset="-128"/>
                <a:ea typeface="Yu Gothic UI Semilight" panose="020B0400000000000000" pitchFamily="34" charset="-128"/>
              </a:defRPr>
            </a:lvl3pPr>
            <a:lvl4pPr marL="687388" indent="-177800">
              <a:spcBef>
                <a:spcPts val="400"/>
              </a:spcBef>
              <a:buSzPct val="50000"/>
              <a:buFont typeface="Arial"/>
              <a:buChar char="•"/>
              <a:defRPr sz="1600">
                <a:latin typeface="Yu Gothic UI Semilight" panose="020B0400000000000000" pitchFamily="34" charset="-128"/>
                <a:ea typeface="Yu Gothic UI Semilight" panose="020B0400000000000000" pitchFamily="34" charset="-128"/>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2B6EA096-5786-4E41-AF33-B91CDF920791}"/>
              </a:ext>
            </a:extLst>
          </p:cNvPr>
          <p:cNvSpPr>
            <a:spLocks noGrp="1"/>
          </p:cNvSpPr>
          <p:nvPr>
            <p:ph idx="13"/>
          </p:nvPr>
        </p:nvSpPr>
        <p:spPr>
          <a:xfrm>
            <a:off x="5237018" y="1229206"/>
            <a:ext cx="3474982" cy="2048873"/>
          </a:xfrm>
          <a:prstGeom prst="rect">
            <a:avLst/>
          </a:prstGeom>
        </p:spPr>
        <p:txBody>
          <a:bodyPr/>
          <a:lstStyle>
            <a:lvl1pPr>
              <a:spcBef>
                <a:spcPts val="1200"/>
              </a:spcBef>
              <a:defRPr sz="1600">
                <a:latin typeface="Yu Gothic UI Semilight" panose="020B0400000000000000" pitchFamily="34" charset="-128"/>
                <a:ea typeface="Yu Gothic UI Semilight" panose="020B0400000000000000" pitchFamily="34" charset="-128"/>
              </a:defRPr>
            </a:lvl1pPr>
            <a:lvl2pPr>
              <a:spcBef>
                <a:spcPts val="900"/>
              </a:spcBef>
              <a:buFont typeface="Arial"/>
              <a:buChar char="•"/>
              <a:defRPr sz="1600">
                <a:latin typeface="Yu Gothic UI Semilight" panose="020B0400000000000000" pitchFamily="34" charset="-128"/>
                <a:ea typeface="Yu Gothic UI Semilight" panose="020B0400000000000000" pitchFamily="34" charset="-128"/>
              </a:defRPr>
            </a:lvl2pPr>
            <a:lvl3pPr marL="458788" indent="-177800">
              <a:spcBef>
                <a:spcPts val="500"/>
              </a:spcBef>
              <a:defRPr sz="1600">
                <a:latin typeface="Yu Gothic UI Semilight" panose="020B0400000000000000" pitchFamily="34" charset="-128"/>
                <a:ea typeface="Yu Gothic UI Semilight" panose="020B0400000000000000" pitchFamily="34" charset="-128"/>
              </a:defRPr>
            </a:lvl3pPr>
            <a:lvl4pPr marL="687388" indent="-177800">
              <a:spcBef>
                <a:spcPts val="400"/>
              </a:spcBef>
              <a:buSzPct val="50000"/>
              <a:buFont typeface="Arial"/>
              <a:buChar char="•"/>
              <a:defRPr sz="1600">
                <a:latin typeface="Yu Gothic UI Semilight" panose="020B0400000000000000" pitchFamily="34" charset="-128"/>
                <a:ea typeface="Yu Gothic UI Semilight" panose="020B0400000000000000" pitchFamily="34" charset="-128"/>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89612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7691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EC03FD6-F8B8-4B55-8351-69815ACF5D63}"/>
              </a:ext>
            </a:extLst>
          </p:cNvPr>
          <p:cNvSpPr>
            <a:spLocks noGrp="1"/>
          </p:cNvSpPr>
          <p:nvPr>
            <p:ph type="title"/>
          </p:nvPr>
        </p:nvSpPr>
        <p:spPr bwMode="auto">
          <a:xfrm>
            <a:off x="681037" y="180000"/>
            <a:ext cx="7781925"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 name="Footer Placeholder 4">
            <a:extLst>
              <a:ext uri="{FF2B5EF4-FFF2-40B4-BE49-F238E27FC236}">
                <a16:creationId xmlns:a16="http://schemas.microsoft.com/office/drawing/2014/main" id="{01F2E04E-CF89-4113-99F1-91AE395FE274}"/>
              </a:ext>
            </a:extLst>
          </p:cNvPr>
          <p:cNvSpPr>
            <a:spLocks noGrp="1"/>
          </p:cNvSpPr>
          <p:nvPr>
            <p:ph type="ftr" sz="quarter" idx="3"/>
          </p:nvPr>
        </p:nvSpPr>
        <p:spPr>
          <a:xfrm>
            <a:off x="210503" y="6305211"/>
            <a:ext cx="28956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400">
                <a:solidFill>
                  <a:srgbClr val="003366"/>
                </a:solidFill>
                <a:latin typeface="Yu Gothic UI Semilight" panose="020B0400000000000000" pitchFamily="34" charset="-128"/>
                <a:ea typeface="Yu Gothic UI Semilight" panose="020B0400000000000000" pitchFamily="34" charset="-128"/>
              </a:defRPr>
            </a:lvl1pPr>
          </a:lstStyle>
          <a:p>
            <a:r>
              <a:rPr lang="en-US" altLang="en-US"/>
              <a:t>G. Vallone</a:t>
            </a:r>
            <a:endParaRPr lang="en-US" altLang="en-US" dirty="0"/>
          </a:p>
        </p:txBody>
      </p:sp>
      <p:sp>
        <p:nvSpPr>
          <p:cNvPr id="6" name="Slide Number Placeholder 5">
            <a:extLst>
              <a:ext uri="{FF2B5EF4-FFF2-40B4-BE49-F238E27FC236}">
                <a16:creationId xmlns:a16="http://schemas.microsoft.com/office/drawing/2014/main" id="{5BD8707B-F3D6-497C-9C9B-259CF9B3FE7A}"/>
              </a:ext>
            </a:extLst>
          </p:cNvPr>
          <p:cNvSpPr>
            <a:spLocks noGrp="1"/>
          </p:cNvSpPr>
          <p:nvPr>
            <p:ph type="sldNum" sz="quarter" idx="4"/>
          </p:nvPr>
        </p:nvSpPr>
        <p:spPr>
          <a:xfrm>
            <a:off x="3505199" y="6306186"/>
            <a:ext cx="21336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1400">
                <a:solidFill>
                  <a:srgbClr val="003366"/>
                </a:solidFill>
                <a:latin typeface="Yu Gothic UI Semilight" panose="020B0400000000000000" pitchFamily="34" charset="-128"/>
                <a:ea typeface="Yu Gothic UI Semilight" panose="020B0400000000000000" pitchFamily="34" charset="-128"/>
              </a:defRPr>
            </a:lvl1pPr>
          </a:lstStyle>
          <a:p>
            <a:fld id="{7B7B2A5E-4BFE-4478-8568-162AF3B78EC0}" type="slidenum">
              <a:rPr lang="en-US" altLang="en-US" smtClean="0"/>
              <a:pPr/>
              <a:t>‹#›</a:t>
            </a:fld>
            <a:endParaRPr lang="en-US" altLang="en-US" dirty="0"/>
          </a:p>
        </p:txBody>
      </p:sp>
      <p:pic>
        <p:nvPicPr>
          <p:cNvPr id="2" name="Picture 1">
            <a:extLst>
              <a:ext uri="{FF2B5EF4-FFF2-40B4-BE49-F238E27FC236}">
                <a16:creationId xmlns:a16="http://schemas.microsoft.com/office/drawing/2014/main" id="{0A1A9537-B9F5-EB44-BA86-1E010B6AF6A2}"/>
              </a:ext>
            </a:extLst>
          </p:cNvPr>
          <p:cNvPicPr>
            <a:picLocks noChangeAspect="1"/>
          </p:cNvPicPr>
          <p:nvPr userDrawn="1"/>
        </p:nvPicPr>
        <p:blipFill>
          <a:blip r:embed="rId6"/>
          <a:stretch>
            <a:fillRect/>
          </a:stretch>
        </p:blipFill>
        <p:spPr>
          <a:xfrm>
            <a:off x="7886072" y="6120000"/>
            <a:ext cx="964431" cy="738000"/>
          </a:xfrm>
          <a:prstGeom prst="rect">
            <a:avLst/>
          </a:prstGeom>
        </p:spPr>
      </p:pic>
      <p:sp>
        <p:nvSpPr>
          <p:cNvPr id="8" name="Slide Number Placeholder 5">
            <a:extLst>
              <a:ext uri="{FF2B5EF4-FFF2-40B4-BE49-F238E27FC236}">
                <a16:creationId xmlns:a16="http://schemas.microsoft.com/office/drawing/2014/main" id="{DFE72E7E-564F-6541-9142-8DFDA52AD950}"/>
              </a:ext>
            </a:extLst>
          </p:cNvPr>
          <p:cNvSpPr txBox="1">
            <a:spLocks/>
          </p:cNvSpPr>
          <p:nvPr userDrawn="1"/>
        </p:nvSpPr>
        <p:spPr>
          <a:xfrm>
            <a:off x="5695635" y="6305211"/>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rgbClr val="003366"/>
                </a:solidFill>
                <a:latin typeface="Century Gothic" panose="020B0502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400" dirty="0">
                <a:latin typeface="Yu Gothic UI Semilight" panose="020B0400000000000000" pitchFamily="34" charset="-128"/>
                <a:ea typeface="Yu Gothic UI Semilight" panose="020B0400000000000000" pitchFamily="34" charset="-128"/>
              </a:rPr>
              <a:t>03/20/24</a:t>
            </a:r>
          </a:p>
        </p:txBody>
      </p:sp>
      <p:cxnSp>
        <p:nvCxnSpPr>
          <p:cNvPr id="4" name="Straight Connector 3">
            <a:extLst>
              <a:ext uri="{FF2B5EF4-FFF2-40B4-BE49-F238E27FC236}">
                <a16:creationId xmlns:a16="http://schemas.microsoft.com/office/drawing/2014/main" id="{BF691CA6-5205-2A41-9AF1-4C869084612B}"/>
              </a:ext>
            </a:extLst>
          </p:cNvPr>
          <p:cNvCxnSpPr>
            <a:cxnSpLocks/>
          </p:cNvCxnSpPr>
          <p:nvPr userDrawn="1"/>
        </p:nvCxnSpPr>
        <p:spPr bwMode="auto">
          <a:xfrm>
            <a:off x="210503" y="6120000"/>
            <a:ext cx="8640000" cy="0"/>
          </a:xfrm>
          <a:prstGeom prst="line">
            <a:avLst/>
          </a:prstGeom>
          <a:solidFill>
            <a:schemeClr val="accent1"/>
          </a:solidFill>
          <a:ln w="19050" cap="flat" cmpd="sng" algn="ctr">
            <a:solidFill>
              <a:srgbClr val="003366"/>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AEB6C248-7239-AA48-A092-60E65FE99023}"/>
              </a:ext>
            </a:extLst>
          </p:cNvPr>
          <p:cNvCxnSpPr>
            <a:cxnSpLocks/>
          </p:cNvCxnSpPr>
          <p:nvPr userDrawn="1"/>
        </p:nvCxnSpPr>
        <p:spPr bwMode="auto">
          <a:xfrm>
            <a:off x="210503" y="1080362"/>
            <a:ext cx="8640000" cy="0"/>
          </a:xfrm>
          <a:prstGeom prst="line">
            <a:avLst/>
          </a:prstGeom>
          <a:solidFill>
            <a:schemeClr val="accent1"/>
          </a:solidFill>
          <a:ln w="19050" cap="flat" cmpd="sng" algn="ctr">
            <a:solidFill>
              <a:srgbClr val="003366"/>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05" r:id="rId1"/>
    <p:sldLayoutId id="2147483699" r:id="rId2"/>
    <p:sldLayoutId id="2147483708" r:id="rId3"/>
    <p:sldLayoutId id="2147483707" r:id="rId4"/>
  </p:sldLayoutIdLst>
  <p:hf hdr="0"/>
  <p:txStyles>
    <p:titleStyle>
      <a:lvl1pPr algn="ctr" rtl="0" eaLnBrk="1" fontAlgn="base" hangingPunct="1">
        <a:spcBef>
          <a:spcPct val="0"/>
        </a:spcBef>
        <a:spcAft>
          <a:spcPct val="0"/>
        </a:spcAft>
        <a:defRPr sz="3200" b="1">
          <a:solidFill>
            <a:srgbClr val="003366"/>
          </a:solidFill>
          <a:latin typeface="Yu Gothic UI Semibold" panose="020B0700000000000000" pitchFamily="34" charset="-128"/>
          <a:ea typeface="Yu Gothic UI Semibold" panose="020B0700000000000000" pitchFamily="34" charset="-128"/>
          <a:cs typeface="+mj-cs"/>
        </a:defRPr>
      </a:lvl1pPr>
      <a:lvl2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900" indent="-342900" algn="l" rtl="0" eaLnBrk="1" fontAlgn="base" hangingPunct="1">
        <a:spcBef>
          <a:spcPts val="900"/>
        </a:spcBef>
        <a:spcAft>
          <a:spcPct val="0"/>
        </a:spcAft>
        <a:defRPr sz="2400">
          <a:solidFill>
            <a:srgbClr val="003366"/>
          </a:solidFill>
          <a:latin typeface="+mn-lt"/>
          <a:ea typeface="+mn-ea"/>
          <a:cs typeface="+mn-cs"/>
        </a:defRPr>
      </a:lvl1pPr>
      <a:lvl2pPr marL="288925" indent="-227013" algn="l" rtl="0" eaLnBrk="1" fontAlgn="base" hangingPunct="1">
        <a:spcBef>
          <a:spcPts val="500"/>
        </a:spcBef>
        <a:spcAft>
          <a:spcPct val="0"/>
        </a:spcAft>
        <a:buSzPct val="85000"/>
        <a:buChar char="–"/>
        <a:defRPr sz="2400">
          <a:solidFill>
            <a:srgbClr val="003366"/>
          </a:solidFill>
          <a:latin typeface="+mn-lt"/>
          <a:ea typeface="+mn-ea"/>
        </a:defRPr>
      </a:lvl2pPr>
      <a:lvl3pPr marL="573088" indent="-117475" algn="l" rtl="0" eaLnBrk="1" fontAlgn="base" hangingPunct="1">
        <a:spcBef>
          <a:spcPts val="400"/>
        </a:spcBef>
        <a:spcAft>
          <a:spcPct val="0"/>
        </a:spcAft>
        <a:buSzPct val="75000"/>
        <a:buFont typeface="Lucida Grande" pitchFamily="-109" charset="0"/>
        <a:buChar char="–"/>
        <a:defRPr sz="2400">
          <a:solidFill>
            <a:srgbClr val="003366"/>
          </a:solidFill>
          <a:latin typeface="+mn-lt"/>
          <a:ea typeface="+mn-ea"/>
        </a:defRPr>
      </a:lvl3pPr>
      <a:lvl4pPr marL="909638" indent="-227013" algn="l" rtl="0" eaLnBrk="1" fontAlgn="base" hangingPunct="1">
        <a:spcBef>
          <a:spcPct val="20000"/>
        </a:spcBef>
        <a:spcAft>
          <a:spcPct val="0"/>
        </a:spcAft>
        <a:buSzPct val="75000"/>
        <a:buFont typeface="Lucida Grande" pitchFamily="-109" charset="0"/>
        <a:buChar char="–"/>
        <a:defRPr sz="2400">
          <a:solidFill>
            <a:srgbClr val="003366"/>
          </a:solidFill>
          <a:latin typeface="+mn-lt"/>
          <a:ea typeface="+mn-ea"/>
        </a:defRPr>
      </a:lvl4pPr>
      <a:lvl5pPr marL="1146175" indent="-236538" algn="l" rtl="0" eaLnBrk="1" fontAlgn="base" hangingPunct="1">
        <a:spcBef>
          <a:spcPct val="20000"/>
        </a:spcBef>
        <a:spcAft>
          <a:spcPct val="0"/>
        </a:spcAft>
        <a:buChar char="»"/>
        <a:defRPr sz="2400">
          <a:solidFill>
            <a:srgbClr val="003366"/>
          </a:solidFill>
          <a:latin typeface="+mn-lt"/>
          <a:ea typeface="+mn-ea"/>
        </a:defRPr>
      </a:lvl5pPr>
      <a:lvl6pPr marL="2514600" indent="-228600" algn="l" rtl="0" eaLnBrk="1" fontAlgn="base" hangingPunct="1">
        <a:spcBef>
          <a:spcPct val="20000"/>
        </a:spcBef>
        <a:spcAft>
          <a:spcPct val="0"/>
        </a:spcAft>
        <a:buChar char="»"/>
        <a:defRPr sz="2000">
          <a:solidFill>
            <a:srgbClr val="2C5993"/>
          </a:solidFill>
          <a:latin typeface="+mn-lt"/>
          <a:ea typeface="+mn-ea"/>
        </a:defRPr>
      </a:lvl6pPr>
      <a:lvl7pPr marL="2971800" indent="-228600" algn="l" rtl="0" eaLnBrk="1" fontAlgn="base" hangingPunct="1">
        <a:spcBef>
          <a:spcPct val="20000"/>
        </a:spcBef>
        <a:spcAft>
          <a:spcPct val="0"/>
        </a:spcAft>
        <a:buChar char="»"/>
        <a:defRPr sz="2000">
          <a:solidFill>
            <a:srgbClr val="2C5993"/>
          </a:solidFill>
          <a:latin typeface="+mn-lt"/>
          <a:ea typeface="+mn-ea"/>
        </a:defRPr>
      </a:lvl7pPr>
      <a:lvl8pPr marL="3429000" indent="-228600" algn="l" rtl="0" eaLnBrk="1" fontAlgn="base" hangingPunct="1">
        <a:spcBef>
          <a:spcPct val="20000"/>
        </a:spcBef>
        <a:spcAft>
          <a:spcPct val="0"/>
        </a:spcAft>
        <a:buChar char="»"/>
        <a:defRPr sz="2000">
          <a:solidFill>
            <a:srgbClr val="2C5993"/>
          </a:solidFill>
          <a:latin typeface="+mn-lt"/>
          <a:ea typeface="+mn-ea"/>
        </a:defRPr>
      </a:lvl8pPr>
      <a:lvl9pPr marL="3886200" indent="-228600" algn="l" rtl="0" eaLnBrk="1" fontAlgn="base" hangingPunct="1">
        <a:spcBef>
          <a:spcPct val="20000"/>
        </a:spcBef>
        <a:spcAft>
          <a:spcPct val="0"/>
        </a:spcAft>
        <a:buChar char="»"/>
        <a:defRPr sz="2000">
          <a:solidFill>
            <a:srgbClr val="2C5993"/>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conferences.lbl.gov/event/759/contributions/5039/attachments/3664/2914/TFDWSR-DesignRequirements-Sabbi-L.pdf" TargetMode="External"/><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gif"/></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ieeexplore.ieee.org/abstract/document/10354066"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indico.fnal.gov/event/23485/attachments/45427/54662/MQXFA_Structural_Design_Criteria-20181126.pdf" TargetMode="External"/><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hyperlink" Target="https://ieeexplore.ieee.org/abstract/document/10050867/"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2.emf"/><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hyperlink" Target="https://mt28.aoscongres.com/detailed-programme" TargetMode="External"/><Relationship Id="rId3" Type="http://schemas.openxmlformats.org/officeDocument/2006/relationships/hyperlink" Target="https://conferences.lbl.gov/event/359/" TargetMode="External"/><Relationship Id="rId7" Type="http://schemas.openxmlformats.org/officeDocument/2006/relationships/hyperlink" Target="https://conferences.lbl.gov/event/1201/" TargetMode="External"/><Relationship Id="rId2" Type="http://schemas.openxmlformats.org/officeDocument/2006/relationships/hyperlink" Target="https://ieeexplore.ieee.org/document/8982034" TargetMode="External"/><Relationship Id="rId1" Type="http://schemas.openxmlformats.org/officeDocument/2006/relationships/slideLayout" Target="../slideLayouts/slideLayout3.xml"/><Relationship Id="rId6" Type="http://schemas.openxmlformats.org/officeDocument/2006/relationships/hyperlink" Target="https://conferences.lbl.gov/event/1036/" TargetMode="External"/><Relationship Id="rId5" Type="http://schemas.openxmlformats.org/officeDocument/2006/relationships/hyperlink" Target="https://conferences.lbl.gov/event/759/" TargetMode="External"/><Relationship Id="rId4" Type="http://schemas.openxmlformats.org/officeDocument/2006/relationships/hyperlink" Target="https://conferences.lbl.gov/event/51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ieeexplore.ieee.org/abstract/document/9733270" TargetMode="External"/><Relationship Id="rId2" Type="http://schemas.openxmlformats.org/officeDocument/2006/relationships/hyperlink" Target="https://ieeexplore.ieee.org/abstract/document/9376992" TargetMode="External"/><Relationship Id="rId1" Type="http://schemas.openxmlformats.org/officeDocument/2006/relationships/slideLayout" Target="../slideLayouts/slideLayout3.xml"/><Relationship Id="rId5" Type="http://schemas.openxmlformats.org/officeDocument/2006/relationships/hyperlink" Target="https://ieeexplore.ieee.org/abstract/document/10452760" TargetMode="External"/><Relationship Id="rId4" Type="http://schemas.openxmlformats.org/officeDocument/2006/relationships/hyperlink" Target="https://ieeexplore.ieee.org/abstract/document/1005016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onferences.lbl.gov/event/1201/"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1B41E9D-7F75-4A96-93B2-31289DD00AB8}"/>
              </a:ext>
            </a:extLst>
          </p:cNvPr>
          <p:cNvSpPr>
            <a:spLocks noGrp="1"/>
          </p:cNvSpPr>
          <p:nvPr>
            <p:ph type="ctrTitle"/>
          </p:nvPr>
        </p:nvSpPr>
        <p:spPr>
          <a:xfrm>
            <a:off x="588562" y="2130425"/>
            <a:ext cx="7966875" cy="1470025"/>
          </a:xfrm>
        </p:spPr>
        <p:txBody>
          <a:bodyPr/>
          <a:lstStyle/>
          <a:p>
            <a:pPr algn="ctr"/>
            <a:r>
              <a:rPr lang="en-US" altLang="en-US" dirty="0">
                <a:latin typeface="Yu Gothic UI Semibold" panose="020B0700000000000000" pitchFamily="34" charset="-128"/>
                <a:ea typeface="Yu Gothic UI Semibold" panose="020B0700000000000000" pitchFamily="34" charset="-128"/>
              </a:rPr>
              <a:t>Test Facility Dipole</a:t>
            </a:r>
            <a:br>
              <a:rPr lang="en-US" altLang="en-US" dirty="0">
                <a:latin typeface="Yu Gothic UI Semibold" panose="020B0700000000000000" pitchFamily="34" charset="-128"/>
                <a:ea typeface="Yu Gothic UI Semibold" panose="020B0700000000000000" pitchFamily="34" charset="-128"/>
              </a:rPr>
            </a:br>
            <a:r>
              <a:rPr lang="en-US" altLang="en-US" dirty="0">
                <a:latin typeface="Yu Gothic UI Semibold" panose="020B0700000000000000" pitchFamily="34" charset="-128"/>
                <a:ea typeface="Yu Gothic UI Semibold" panose="020B0700000000000000" pitchFamily="34" charset="-128"/>
              </a:rPr>
              <a:t>Magnet Design and Procurement Status</a:t>
            </a:r>
          </a:p>
        </p:txBody>
      </p:sp>
      <p:sp>
        <p:nvSpPr>
          <p:cNvPr id="15363" name="Subtitle 2">
            <a:extLst>
              <a:ext uri="{FF2B5EF4-FFF2-40B4-BE49-F238E27FC236}">
                <a16:creationId xmlns:a16="http://schemas.microsoft.com/office/drawing/2014/main" id="{064E279F-D015-4AE2-8AEE-1FDF829A51D2}"/>
              </a:ext>
            </a:extLst>
          </p:cNvPr>
          <p:cNvSpPr>
            <a:spLocks noGrp="1"/>
          </p:cNvSpPr>
          <p:nvPr>
            <p:ph type="subTitle" idx="1"/>
          </p:nvPr>
        </p:nvSpPr>
        <p:spPr bwMode="auto">
          <a:xfrm>
            <a:off x="359541" y="3803069"/>
            <a:ext cx="8424918" cy="29856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dirty="0">
                <a:latin typeface="Yu Gothic UI Semibold" panose="020B0700000000000000" pitchFamily="34" charset="-128"/>
                <a:ea typeface="Yu Gothic UI Semibold" panose="020B0700000000000000" pitchFamily="34" charset="-128"/>
              </a:rPr>
              <a:t>G. Vallone, D. Arbelaez, P. </a:t>
            </a:r>
            <a:r>
              <a:rPr lang="en-US" altLang="en-US" dirty="0" err="1">
                <a:latin typeface="Yu Gothic UI Semibold" panose="020B0700000000000000" pitchFamily="34" charset="-128"/>
                <a:ea typeface="Yu Gothic UI Semibold" panose="020B0700000000000000" pitchFamily="34" charset="-128"/>
              </a:rPr>
              <a:t>Ferracin</a:t>
            </a:r>
            <a:r>
              <a:rPr lang="en-US" altLang="en-US" dirty="0">
                <a:latin typeface="Yu Gothic UI Semibold" panose="020B0700000000000000" pitchFamily="34" charset="-128"/>
                <a:ea typeface="Yu Gothic UI Semibold" panose="020B0700000000000000" pitchFamily="34" charset="-128"/>
              </a:rPr>
              <a:t>, A. </a:t>
            </a:r>
            <a:r>
              <a:rPr lang="en-US" altLang="en-US" dirty="0" err="1">
                <a:latin typeface="Yu Gothic UI Semibold" panose="020B0700000000000000" pitchFamily="34" charset="-128"/>
                <a:ea typeface="Yu Gothic UI Semibold" panose="020B0700000000000000" pitchFamily="34" charset="-128"/>
              </a:rPr>
              <a:t>Hafalia</a:t>
            </a:r>
            <a:r>
              <a:rPr lang="en-US" altLang="en-US" dirty="0">
                <a:latin typeface="Yu Gothic UI Semibold" panose="020B0700000000000000" pitchFamily="34" charset="-128"/>
                <a:ea typeface="Yu Gothic UI Semibold" panose="020B0700000000000000" pitchFamily="34" charset="-128"/>
              </a:rPr>
              <a:t>, P. Mallon, S. Nguyen, R. Norris, S. </a:t>
            </a:r>
            <a:r>
              <a:rPr lang="en-US" altLang="en-US" dirty="0" err="1">
                <a:latin typeface="Yu Gothic UI Semibold" panose="020B0700000000000000" pitchFamily="34" charset="-128"/>
                <a:ea typeface="Yu Gothic UI Semibold" panose="020B0700000000000000" pitchFamily="34" charset="-128"/>
              </a:rPr>
              <a:t>Prestemon</a:t>
            </a:r>
            <a:r>
              <a:rPr lang="en-US" altLang="en-US" dirty="0">
                <a:latin typeface="Yu Gothic UI Semibold" panose="020B0700000000000000" pitchFamily="34" charset="-128"/>
                <a:ea typeface="Yu Gothic UI Semibold" panose="020B0700000000000000" pitchFamily="34" charset="-128"/>
              </a:rPr>
              <a:t>, JL. </a:t>
            </a:r>
            <a:r>
              <a:rPr lang="en-US" altLang="en-US" dirty="0" err="1">
                <a:latin typeface="Yu Gothic UI Semibold" panose="020B0700000000000000" pitchFamily="34" charset="-128"/>
                <a:ea typeface="Yu Gothic UI Semibold" panose="020B0700000000000000" pitchFamily="34" charset="-128"/>
              </a:rPr>
              <a:t>Rudeiros</a:t>
            </a:r>
            <a:r>
              <a:rPr lang="en-US" altLang="en-US" dirty="0">
                <a:latin typeface="Yu Gothic UI Semibold" panose="020B0700000000000000" pitchFamily="34" charset="-128"/>
                <a:ea typeface="Yu Gothic UI Semibold" panose="020B0700000000000000" pitchFamily="34" charset="-128"/>
              </a:rPr>
              <a:t> Fernandez, GL. </a:t>
            </a:r>
            <a:r>
              <a:rPr lang="en-US" altLang="en-US" dirty="0" err="1">
                <a:latin typeface="Yu Gothic UI Semibold" panose="020B0700000000000000" pitchFamily="34" charset="-128"/>
                <a:ea typeface="Yu Gothic UI Semibold" panose="020B0700000000000000" pitchFamily="34" charset="-128"/>
              </a:rPr>
              <a:t>Sabbi</a:t>
            </a:r>
            <a:r>
              <a:rPr lang="en-US" altLang="en-US" dirty="0">
                <a:latin typeface="Yu Gothic UI Semibold" panose="020B0700000000000000" pitchFamily="34" charset="-128"/>
                <a:ea typeface="Yu Gothic UI Semibold" panose="020B0700000000000000" pitchFamily="34" charset="-128"/>
              </a:rPr>
              <a:t>, A. </a:t>
            </a:r>
            <a:r>
              <a:rPr lang="en-US" altLang="en-US" dirty="0" err="1">
                <a:latin typeface="Yu Gothic UI Semibold" panose="020B0700000000000000" pitchFamily="34" charset="-128"/>
                <a:ea typeface="Yu Gothic UI Semibold" panose="020B0700000000000000" pitchFamily="34" charset="-128"/>
              </a:rPr>
              <a:t>Saravanan</a:t>
            </a:r>
            <a:endParaRPr lang="en-US" altLang="en-US" sz="2000" dirty="0">
              <a:latin typeface="Yu Gothic UI Semibold" panose="020B0700000000000000" pitchFamily="34" charset="-128"/>
              <a:ea typeface="Yu Gothic UI Semibold" panose="020B0700000000000000" pitchFamily="34" charset="-128"/>
            </a:endParaRPr>
          </a:p>
          <a:p>
            <a:pPr algn="ctr"/>
            <a:endParaRPr lang="en-US" altLang="en-US" sz="2000" dirty="0">
              <a:latin typeface="Yu Gothic UI Semibold" panose="020B0700000000000000" pitchFamily="34" charset="-128"/>
              <a:ea typeface="Yu Gothic UI Semibold" panose="020B0700000000000000" pitchFamily="34" charset="-128"/>
            </a:endParaRPr>
          </a:p>
          <a:p>
            <a:pPr algn="ctr"/>
            <a:endParaRPr lang="en-US" altLang="en-US" sz="2000" dirty="0">
              <a:latin typeface="Yu Gothic UI Semibold" panose="020B0700000000000000" pitchFamily="34" charset="-128"/>
              <a:ea typeface="Yu Gothic UI Semibold" panose="020B0700000000000000" pitchFamily="34" charset="-128"/>
            </a:endParaRPr>
          </a:p>
          <a:p>
            <a:pPr algn="ctr"/>
            <a:r>
              <a:rPr lang="en-US" altLang="en-US" sz="2000" dirty="0">
                <a:latin typeface="Yu Gothic UI Semibold" panose="020B0700000000000000" pitchFamily="34" charset="-128"/>
                <a:ea typeface="Yu Gothic UI Semibold" panose="020B0700000000000000" pitchFamily="34" charset="-128"/>
              </a:rPr>
              <a:t>EOC Meeting #3</a:t>
            </a:r>
          </a:p>
          <a:p>
            <a:pPr algn="ctr"/>
            <a:r>
              <a:rPr lang="en-US" altLang="en-US" sz="2000" dirty="0">
                <a:latin typeface="Yu Gothic UI Semibold" panose="020B0700000000000000" pitchFamily="34" charset="-128"/>
                <a:ea typeface="Yu Gothic UI Semibold" panose="020B0700000000000000" pitchFamily="34" charset="-128"/>
              </a:rPr>
              <a:t>20 March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5B0D-FBC5-BB49-AD2A-5568C2D0C76E}"/>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Outline</a:t>
            </a:r>
          </a:p>
        </p:txBody>
      </p:sp>
      <p:sp>
        <p:nvSpPr>
          <p:cNvPr id="3" name="Content Placeholder 2">
            <a:extLst>
              <a:ext uri="{FF2B5EF4-FFF2-40B4-BE49-F238E27FC236}">
                <a16:creationId xmlns:a16="http://schemas.microsoft.com/office/drawing/2014/main" id="{B70BC01C-1C33-1E48-A8C4-EF180EF7AEA7}"/>
              </a:ext>
            </a:extLst>
          </p:cNvPr>
          <p:cNvSpPr>
            <a:spLocks noGrp="1"/>
          </p:cNvSpPr>
          <p:nvPr>
            <p:ph idx="1"/>
          </p:nvPr>
        </p:nvSpPr>
        <p:spPr>
          <a:xfrm>
            <a:off x="432000" y="1281793"/>
            <a:ext cx="8280000" cy="4635259"/>
          </a:xfrm>
        </p:spPr>
        <p:txBody>
          <a:bodyPr anchor="ctr">
            <a:normAutofit/>
          </a:bodyPr>
          <a:lstStyle/>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Introduction and Design Overview</a:t>
            </a:r>
          </a:p>
          <a:p>
            <a:pPr>
              <a:buFont typeface="Arial" panose="020B0604020202020204" pitchFamily="34" charset="0"/>
              <a:buChar char="•"/>
            </a:pPr>
            <a:endParaRPr lang="it-IT" dirty="0"/>
          </a:p>
          <a:p>
            <a:pPr>
              <a:buFont typeface="Arial" panose="020B0604020202020204" pitchFamily="34" charset="0"/>
              <a:buChar char="•"/>
            </a:pPr>
            <a:r>
              <a:rPr lang="it-IT" b="1" dirty="0">
                <a:latin typeface="Yu Gothic UI Semilight" panose="020B0400000000000000" pitchFamily="34" charset="-128"/>
                <a:ea typeface="Yu Gothic UI Semilight" panose="020B0400000000000000" pitchFamily="34" charset="-128"/>
              </a:rPr>
              <a:t>Analysis Highlights</a:t>
            </a:r>
            <a:endParaRPr lang="en-US" b="1"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Engineering Status</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Coil Pack</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Structure</a:t>
            </a:r>
          </a:p>
          <a:p>
            <a:pPr marL="0" indent="0"/>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Status Summary</a:t>
            </a:r>
          </a:p>
        </p:txBody>
      </p:sp>
      <p:sp>
        <p:nvSpPr>
          <p:cNvPr id="4" name="Footer Placeholder 3">
            <a:extLst>
              <a:ext uri="{FF2B5EF4-FFF2-40B4-BE49-F238E27FC236}">
                <a16:creationId xmlns:a16="http://schemas.microsoft.com/office/drawing/2014/main" id="{4C67D804-02F5-F64D-B27B-DBD57690B8D0}"/>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B5E570EC-8696-3548-81D5-6DCE7ABD77D7}"/>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10</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2403851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Current Design Results - Mechanics</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11</a:t>
            </a:fld>
            <a:endParaRPr lang="en-US" altLang="en-US" dirty="0">
              <a:latin typeface="Yu Gothic UI Semilight" panose="020B0400000000000000" pitchFamily="34" charset="-128"/>
              <a:ea typeface="Yu Gothic UI Semilight" panose="020B0400000000000000" pitchFamily="34" charset="-128"/>
            </a:endParaRPr>
          </a:p>
        </p:txBody>
      </p:sp>
      <p:sp>
        <p:nvSpPr>
          <p:cNvPr id="14" name="Content Placeholder 2">
            <a:extLst>
              <a:ext uri="{FF2B5EF4-FFF2-40B4-BE49-F238E27FC236}">
                <a16:creationId xmlns:a16="http://schemas.microsoft.com/office/drawing/2014/main" id="{0C8E171B-3ADE-7B48-9D7A-8F2A56086689}"/>
              </a:ext>
            </a:extLst>
          </p:cNvPr>
          <p:cNvSpPr>
            <a:spLocks noGrp="1"/>
          </p:cNvSpPr>
          <p:nvPr>
            <p:ph idx="1"/>
          </p:nvPr>
        </p:nvSpPr>
        <p:spPr>
          <a:xfrm>
            <a:off x="159283" y="3766062"/>
            <a:ext cx="5601437" cy="2325392"/>
          </a:xfrm>
        </p:spPr>
        <p:txBody>
          <a:bodyPr/>
          <a:lstStyle/>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Current design satisfies the </a:t>
            </a:r>
            <a:r>
              <a:rPr lang="en-US" b="1" dirty="0">
                <a:latin typeface="Yu Gothic UI Semilight" panose="020B0400000000000000" pitchFamily="34" charset="-128"/>
                <a:ea typeface="Yu Gothic UI Semilight" panose="020B0400000000000000" pitchFamily="34" charset="-128"/>
              </a:rPr>
              <a:t>mechanical</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constraints</a:t>
            </a:r>
            <a:r>
              <a:rPr lang="en-US" dirty="0">
                <a:latin typeface="Yu Gothic UI Semilight" panose="020B0400000000000000" pitchFamily="34" charset="-128"/>
                <a:ea typeface="Yu Gothic UI Semilight" panose="020B0400000000000000" pitchFamily="34" charset="-128"/>
              </a:rPr>
              <a:t> on the coil limits</a:t>
            </a: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With </a:t>
            </a:r>
            <a:r>
              <a:rPr lang="en-US" b="1" dirty="0">
                <a:latin typeface="Yu Gothic UI Semilight" panose="020B0400000000000000" pitchFamily="34" charset="-128"/>
                <a:ea typeface="Yu Gothic UI Semilight" panose="020B0400000000000000" pitchFamily="34" charset="-128"/>
              </a:rPr>
              <a:t>full</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prestress</a:t>
            </a:r>
            <a:r>
              <a:rPr lang="en-US" dirty="0">
                <a:latin typeface="Yu Gothic UI Semilight" panose="020B0400000000000000" pitchFamily="34" charset="-128"/>
                <a:ea typeface="Yu Gothic UI Semilight" panose="020B0400000000000000" pitchFamily="34" charset="-128"/>
              </a:rPr>
              <a:t> for 16 T operation:</a:t>
            </a:r>
          </a:p>
          <a:p>
            <a:pPr lvl="3">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Peak</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stress</a:t>
            </a:r>
            <a:r>
              <a:rPr lang="en-US" dirty="0">
                <a:latin typeface="Yu Gothic UI Semilight" panose="020B0400000000000000" pitchFamily="34" charset="-128"/>
                <a:ea typeface="Yu Gothic UI Semilight" panose="020B0400000000000000" pitchFamily="34" charset="-128"/>
              </a:rPr>
              <a:t> below 110 MPa at room temperature</a:t>
            </a:r>
          </a:p>
          <a:p>
            <a:pPr lvl="3">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152 MPa on the high field region after cooldown</a:t>
            </a:r>
          </a:p>
          <a:p>
            <a:pPr lvl="3">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162 MPa in the low field region at 16 T</a:t>
            </a:r>
          </a:p>
        </p:txBody>
      </p:sp>
      <p:pic>
        <p:nvPicPr>
          <p:cNvPr id="7" name="Picture 6" descr="A picture containing chart&#10;&#10;Description automatically generated">
            <a:extLst>
              <a:ext uri="{FF2B5EF4-FFF2-40B4-BE49-F238E27FC236}">
                <a16:creationId xmlns:a16="http://schemas.microsoft.com/office/drawing/2014/main" id="{C6BECB30-963D-78FE-3FF6-92A67534E720}"/>
              </a:ext>
            </a:extLst>
          </p:cNvPr>
          <p:cNvPicPr>
            <a:picLocks noChangeAspect="1"/>
          </p:cNvPicPr>
          <p:nvPr/>
        </p:nvPicPr>
        <p:blipFill>
          <a:blip r:embed="rId2"/>
          <a:stretch>
            <a:fillRect/>
          </a:stretch>
        </p:blipFill>
        <p:spPr>
          <a:xfrm>
            <a:off x="5932723" y="3830846"/>
            <a:ext cx="2872000" cy="2160000"/>
          </a:xfrm>
          <a:prstGeom prst="rect">
            <a:avLst/>
          </a:prstGeom>
        </p:spPr>
      </p:pic>
      <p:pic>
        <p:nvPicPr>
          <p:cNvPr id="9" name="Picture 8" descr="Chart&#10;&#10;Description automatically generated with medium confidence">
            <a:extLst>
              <a:ext uri="{FF2B5EF4-FFF2-40B4-BE49-F238E27FC236}">
                <a16:creationId xmlns:a16="http://schemas.microsoft.com/office/drawing/2014/main" id="{69A9BD45-8CFE-29F2-B052-46A2F537D497}"/>
              </a:ext>
            </a:extLst>
          </p:cNvPr>
          <p:cNvPicPr>
            <a:picLocks noChangeAspect="1"/>
          </p:cNvPicPr>
          <p:nvPr/>
        </p:nvPicPr>
        <p:blipFill>
          <a:blip r:embed="rId3"/>
          <a:stretch>
            <a:fillRect/>
          </a:stretch>
        </p:blipFill>
        <p:spPr>
          <a:xfrm>
            <a:off x="159283" y="1269000"/>
            <a:ext cx="2872000" cy="2160000"/>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8746BDFD-2BD7-B797-4D2E-7244F36EF704}"/>
              </a:ext>
            </a:extLst>
          </p:cNvPr>
          <p:cNvPicPr>
            <a:picLocks noChangeAspect="1"/>
          </p:cNvPicPr>
          <p:nvPr/>
        </p:nvPicPr>
        <p:blipFill>
          <a:blip r:embed="rId4"/>
          <a:stretch>
            <a:fillRect/>
          </a:stretch>
        </p:blipFill>
        <p:spPr>
          <a:xfrm>
            <a:off x="3125683" y="1253031"/>
            <a:ext cx="2872000" cy="2160000"/>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B11E38EC-22EF-544F-4DC0-250F55FC4618}"/>
              </a:ext>
            </a:extLst>
          </p:cNvPr>
          <p:cNvPicPr>
            <a:picLocks noChangeAspect="1"/>
          </p:cNvPicPr>
          <p:nvPr/>
        </p:nvPicPr>
        <p:blipFill>
          <a:blip r:embed="rId5"/>
          <a:stretch>
            <a:fillRect/>
          </a:stretch>
        </p:blipFill>
        <p:spPr>
          <a:xfrm>
            <a:off x="5932723" y="1253031"/>
            <a:ext cx="2872000" cy="2160000"/>
          </a:xfrm>
          <a:prstGeom prst="rect">
            <a:avLst/>
          </a:prstGeom>
        </p:spPr>
      </p:pic>
    </p:spTree>
    <p:extLst>
      <p:ext uri="{BB962C8B-B14F-4D97-AF65-F5344CB8AC3E}">
        <p14:creationId xmlns:p14="http://schemas.microsoft.com/office/powerpoint/2010/main" val="3249706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568" y="1162087"/>
            <a:ext cx="3706371" cy="3133370"/>
          </a:xfrm>
          <a:prstGeom prst="rect">
            <a:avLst/>
          </a:prstGeom>
        </p:spPr>
      </p:pic>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Magnetic Model Results – 3D</a:t>
            </a: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2" y="4391025"/>
            <a:ext cx="8636317" cy="1724025"/>
          </a:xfrm>
        </p:spPr>
        <p:txBody>
          <a:bodyPr/>
          <a:lstStyle/>
          <a:p>
            <a:pPr>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Coil</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ramp</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length</a:t>
            </a:r>
            <a:r>
              <a:rPr lang="en-US" dirty="0">
                <a:latin typeface="Yu Gothic UI Semilight" panose="020B0400000000000000" pitchFamily="34" charset="-128"/>
                <a:ea typeface="Yu Gothic UI Semilight" panose="020B0400000000000000" pitchFamily="34" charset="-128"/>
              </a:rPr>
              <a:t> optimized to reduce the peak field in the </a:t>
            </a:r>
            <a:r>
              <a:rPr lang="en-US" b="1" dirty="0">
                <a:latin typeface="Yu Gothic UI Semilight" panose="020B0400000000000000" pitchFamily="34" charset="-128"/>
                <a:ea typeface="Yu Gothic UI Semilight" panose="020B0400000000000000" pitchFamily="34" charset="-128"/>
              </a:rPr>
              <a:t>ends</a:t>
            </a:r>
          </a:p>
          <a:p>
            <a:pPr>
              <a:buFont typeface="Arial" panose="020B0604020202020204" pitchFamily="34" charset="0"/>
              <a:buChar char="•"/>
            </a:pPr>
            <a:r>
              <a:rPr lang="en-US" dirty="0"/>
              <a:t>Iron pad length optimized evaluating peak </a:t>
            </a:r>
            <a:r>
              <a:rPr lang="en-US" b="1" dirty="0"/>
              <a:t>stress</a:t>
            </a:r>
            <a:r>
              <a:rPr lang="en-US" dirty="0"/>
              <a:t> and </a:t>
            </a:r>
            <a:r>
              <a:rPr lang="en-US" b="1" dirty="0"/>
              <a:t>magnetic</a:t>
            </a:r>
            <a:r>
              <a:rPr lang="en-US" dirty="0"/>
              <a:t> </a:t>
            </a:r>
            <a:r>
              <a:rPr lang="en-US" b="1" dirty="0"/>
              <a:t>performance</a:t>
            </a:r>
            <a:endParaRPr lang="en-US" b="1"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b="1" dirty="0"/>
              <a:t>Uniform</a:t>
            </a:r>
            <a:r>
              <a:rPr lang="en-US" dirty="0"/>
              <a:t> </a:t>
            </a:r>
            <a:r>
              <a:rPr lang="en-US" b="1" dirty="0"/>
              <a:t>field</a:t>
            </a:r>
            <a:r>
              <a:rPr lang="en-US" dirty="0"/>
              <a:t> length (B/B0&gt;99%, at 15 T): 760 mm</a:t>
            </a:r>
            <a:endParaRPr lang="en-US" dirty="0">
              <a:latin typeface="Yu Gothic UI Semilight" panose="020B0400000000000000" pitchFamily="34" charset="-128"/>
              <a:ea typeface="Yu Gothic UI Semilight" panose="020B0400000000000000" pitchFamily="34" charset="-128"/>
            </a:endParaRP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12</a:t>
            </a:fld>
            <a:endParaRPr lang="en-US" altLang="en-US" dirty="0">
              <a:latin typeface="Yu Gothic UI Semilight" panose="020B0400000000000000" pitchFamily="34" charset="-128"/>
              <a:ea typeface="Yu Gothic UI Semilight" panose="020B0400000000000000" pitchFamily="34" charset="-128"/>
            </a:endParaRPr>
          </a:p>
        </p:txBody>
      </p:sp>
      <p:pic>
        <p:nvPicPr>
          <p:cNvPr id="8" name="Picture 7">
            <a:extLst>
              <a:ext uri="{FF2B5EF4-FFF2-40B4-BE49-F238E27FC236}">
                <a16:creationId xmlns:a16="http://schemas.microsoft.com/office/drawing/2014/main" id="{BEA0BDB4-51E0-A148-BFC0-96725D942B81}"/>
              </a:ext>
            </a:extLst>
          </p:cNvPr>
          <p:cNvPicPr>
            <a:picLocks noChangeAspect="1"/>
          </p:cNvPicPr>
          <p:nvPr/>
        </p:nvPicPr>
        <p:blipFill>
          <a:blip r:embed="rId4"/>
          <a:stretch>
            <a:fillRect/>
          </a:stretch>
        </p:blipFill>
        <p:spPr>
          <a:xfrm>
            <a:off x="5536687" y="2907481"/>
            <a:ext cx="2045213" cy="758127"/>
          </a:xfrm>
          <a:prstGeom prst="rect">
            <a:avLst/>
          </a:prstGeom>
        </p:spPr>
      </p:pic>
      <p:pic>
        <p:nvPicPr>
          <p:cNvPr id="7" name="Picture 6"/>
          <p:cNvPicPr>
            <a:picLocks noChangeAspect="1"/>
          </p:cNvPicPr>
          <p:nvPr/>
        </p:nvPicPr>
        <p:blipFill>
          <a:blip r:embed="rId5"/>
          <a:stretch>
            <a:fillRect/>
          </a:stretch>
        </p:blipFill>
        <p:spPr>
          <a:xfrm>
            <a:off x="681037" y="1249432"/>
            <a:ext cx="3761128" cy="2905125"/>
          </a:xfrm>
          <a:prstGeom prst="rect">
            <a:avLst/>
          </a:prstGeom>
        </p:spPr>
      </p:pic>
    </p:spTree>
    <p:extLst>
      <p:ext uri="{BB962C8B-B14F-4D97-AF65-F5344CB8AC3E}">
        <p14:creationId xmlns:p14="http://schemas.microsoft.com/office/powerpoint/2010/main" val="313322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Load Line Margin @1.9 K Including Strain</a:t>
            </a: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3" y="3886200"/>
            <a:ext cx="5470214" cy="2228850"/>
          </a:xfrm>
        </p:spPr>
        <p:txBody>
          <a:bodyPr/>
          <a:lstStyle/>
          <a:p>
            <a:pPr>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Magnet load line </a:t>
            </a:r>
            <a:r>
              <a:rPr lang="en-US" b="1" dirty="0"/>
              <a:t>margin</a:t>
            </a:r>
            <a:r>
              <a:rPr lang="en-US" dirty="0">
                <a:latin typeface="Yu Gothic UI Semilight" panose="020B0400000000000000" pitchFamily="34" charset="-128"/>
                <a:ea typeface="Yu Gothic UI Semilight" panose="020B0400000000000000" pitchFamily="34" charset="-128"/>
              </a:rPr>
              <a:t> computed for each strand, including strain effects on the critical surface</a:t>
            </a:r>
            <a:endParaRPr lang="en-US" b="1" dirty="0">
              <a:latin typeface="Yu Gothic UI Semilight" panose="020B0400000000000000" pitchFamily="34" charset="-128"/>
              <a:ea typeface="Yu Gothic UI Semilight" panose="020B0400000000000000" pitchFamily="34" charset="-128"/>
            </a:endParaRP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Critical surface parametrization from strand measurements</a:t>
            </a:r>
          </a:p>
          <a:p>
            <a:pPr lvl="2">
              <a:buFont typeface="Arial" panose="020B0604020202020204" pitchFamily="34" charset="0"/>
              <a:buChar char="•"/>
            </a:pPr>
            <a:r>
              <a:rPr lang="en-US" dirty="0"/>
              <a:t>2</a:t>
            </a:r>
            <a:r>
              <a:rPr lang="en-US" dirty="0">
                <a:latin typeface="Yu Gothic UI Semilight" panose="020B0400000000000000" pitchFamily="34" charset="-128"/>
                <a:ea typeface="Yu Gothic UI Semilight" panose="020B0400000000000000" pitchFamily="34" charset="-128"/>
              </a:rPr>
              <a:t>0% in the </a:t>
            </a:r>
            <a:r>
              <a:rPr lang="en-US" b="1" dirty="0">
                <a:latin typeface="Yu Gothic UI Semilight" panose="020B0400000000000000" pitchFamily="34" charset="-128"/>
                <a:ea typeface="Yu Gothic UI Semilight" panose="020B0400000000000000" pitchFamily="34" charset="-128"/>
              </a:rPr>
              <a:t>high</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field</a:t>
            </a:r>
            <a:r>
              <a:rPr lang="en-US" dirty="0">
                <a:latin typeface="Yu Gothic UI Semilight" panose="020B0400000000000000" pitchFamily="34" charset="-128"/>
                <a:ea typeface="Yu Gothic UI Semilight" panose="020B0400000000000000" pitchFamily="34" charset="-128"/>
              </a:rPr>
              <a:t> / low stress region</a:t>
            </a:r>
          </a:p>
          <a:p>
            <a:pPr lvl="2">
              <a:buFont typeface="Arial" panose="020B0604020202020204" pitchFamily="34" charset="0"/>
              <a:buChar char="•"/>
            </a:pPr>
            <a:r>
              <a:rPr lang="en-US" dirty="0"/>
              <a:t>32</a:t>
            </a:r>
            <a:r>
              <a:rPr lang="en-US" dirty="0">
                <a:latin typeface="Yu Gothic UI Semilight" panose="020B0400000000000000" pitchFamily="34" charset="-128"/>
                <a:ea typeface="Yu Gothic UI Semilight" panose="020B0400000000000000" pitchFamily="34" charset="-128"/>
              </a:rPr>
              <a:t>% in the </a:t>
            </a:r>
            <a:r>
              <a:rPr lang="en-US" b="1" dirty="0">
                <a:latin typeface="Yu Gothic UI Semilight" panose="020B0400000000000000" pitchFamily="34" charset="-128"/>
                <a:ea typeface="Yu Gothic UI Semilight" panose="020B0400000000000000" pitchFamily="34" charset="-128"/>
              </a:rPr>
              <a:t>low</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field</a:t>
            </a:r>
            <a:r>
              <a:rPr lang="en-US" dirty="0">
                <a:latin typeface="Yu Gothic UI Semilight" panose="020B0400000000000000" pitchFamily="34" charset="-128"/>
                <a:ea typeface="Yu Gothic UI Semilight" panose="020B0400000000000000" pitchFamily="34" charset="-128"/>
              </a:rPr>
              <a:t> / high stress region</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13</a:t>
            </a:fld>
            <a:endParaRPr lang="en-US" altLang="en-US" dirty="0">
              <a:latin typeface="Yu Gothic UI Semilight" panose="020B0400000000000000" pitchFamily="34" charset="-128"/>
              <a:ea typeface="Yu Gothic UI Semilight" panose="020B0400000000000000" pitchFamily="34" charset="-128"/>
            </a:endParaRPr>
          </a:p>
        </p:txBody>
      </p:sp>
      <p:pic>
        <p:nvPicPr>
          <p:cNvPr id="7" name="Picture 6">
            <a:extLst>
              <a:ext uri="{FF2B5EF4-FFF2-40B4-BE49-F238E27FC236}">
                <a16:creationId xmlns:a16="http://schemas.microsoft.com/office/drawing/2014/main" id="{1063BCC5-F86E-D12C-D822-08FEB1BA9363}"/>
              </a:ext>
            </a:extLst>
          </p:cNvPr>
          <p:cNvPicPr>
            <a:picLocks noChangeAspect="1"/>
          </p:cNvPicPr>
          <p:nvPr/>
        </p:nvPicPr>
        <p:blipFill>
          <a:blip r:embed="rId3"/>
          <a:stretch>
            <a:fillRect/>
          </a:stretch>
        </p:blipFill>
        <p:spPr>
          <a:xfrm>
            <a:off x="476515" y="1233949"/>
            <a:ext cx="3333417" cy="2520000"/>
          </a:xfrm>
          <a:prstGeom prst="rect">
            <a:avLst/>
          </a:prstGeom>
        </p:spPr>
      </p:pic>
      <p:pic>
        <p:nvPicPr>
          <p:cNvPr id="8" name="Picture 7" descr="Chart&#10;&#10;Description automatically generated">
            <a:extLst>
              <a:ext uri="{FF2B5EF4-FFF2-40B4-BE49-F238E27FC236}">
                <a16:creationId xmlns:a16="http://schemas.microsoft.com/office/drawing/2014/main" id="{3FD98A2C-8E9A-6A2D-8B32-09BFAC81B62A}"/>
              </a:ext>
            </a:extLst>
          </p:cNvPr>
          <p:cNvPicPr>
            <a:picLocks noChangeAspect="1"/>
          </p:cNvPicPr>
          <p:nvPr/>
        </p:nvPicPr>
        <p:blipFill>
          <a:blip r:embed="rId4"/>
          <a:stretch>
            <a:fillRect/>
          </a:stretch>
        </p:blipFill>
        <p:spPr>
          <a:xfrm>
            <a:off x="5105605" y="1233949"/>
            <a:ext cx="3179598" cy="2520000"/>
          </a:xfrm>
          <a:prstGeom prst="rect">
            <a:avLst/>
          </a:prstGeom>
        </p:spPr>
      </p:pic>
      <p:cxnSp>
        <p:nvCxnSpPr>
          <p:cNvPr id="9" name="Straight Arrow Connector 8">
            <a:extLst>
              <a:ext uri="{FF2B5EF4-FFF2-40B4-BE49-F238E27FC236}">
                <a16:creationId xmlns:a16="http://schemas.microsoft.com/office/drawing/2014/main" id="{D4F67486-B4AD-04DA-EEF9-7DF089B669DC}"/>
              </a:ext>
            </a:extLst>
          </p:cNvPr>
          <p:cNvCxnSpPr>
            <a:cxnSpLocks/>
          </p:cNvCxnSpPr>
          <p:nvPr/>
        </p:nvCxnSpPr>
        <p:spPr bwMode="auto">
          <a:xfrm flipV="1">
            <a:off x="5847675" y="2293932"/>
            <a:ext cx="217357" cy="3380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3DC66560-56E3-FAF8-240C-A966AF8E7A7F}"/>
              </a:ext>
            </a:extLst>
          </p:cNvPr>
          <p:cNvSpPr txBox="1"/>
          <p:nvPr/>
        </p:nvSpPr>
        <p:spPr>
          <a:xfrm>
            <a:off x="5060932" y="2626841"/>
            <a:ext cx="1114408" cy="461665"/>
          </a:xfrm>
          <a:prstGeom prst="rect">
            <a:avLst/>
          </a:prstGeom>
          <a:solidFill>
            <a:srgbClr val="5383A0"/>
          </a:solidFill>
          <a:ln>
            <a:solidFill>
              <a:schemeClr val="tx1"/>
            </a:solidFill>
          </a:ln>
        </p:spPr>
        <p:txBody>
          <a:bodyPr wrap="none" rtlCol="0">
            <a:spAutoFit/>
          </a:bodyPr>
          <a:lstStyle/>
          <a:p>
            <a:pPr algn="ctr"/>
            <a:r>
              <a:rPr lang="en-US" sz="1200" dirty="0">
                <a:latin typeface="Courier New" panose="02070309020205020404" pitchFamily="49" charset="0"/>
                <a:cs typeface="Courier New" panose="02070309020205020404" pitchFamily="49" charset="0"/>
              </a:rPr>
              <a:t>High field</a:t>
            </a:r>
          </a:p>
          <a:p>
            <a:pPr algn="ctr"/>
            <a:r>
              <a:rPr lang="en-US" sz="1200" dirty="0">
                <a:latin typeface="Courier New" panose="02070309020205020404" pitchFamily="49" charset="0"/>
                <a:cs typeface="Courier New" panose="02070309020205020404" pitchFamily="49" charset="0"/>
              </a:rPr>
              <a:t>Low stress</a:t>
            </a:r>
          </a:p>
        </p:txBody>
      </p:sp>
      <p:cxnSp>
        <p:nvCxnSpPr>
          <p:cNvPr id="15" name="Straight Arrow Connector 14">
            <a:extLst>
              <a:ext uri="{FF2B5EF4-FFF2-40B4-BE49-F238E27FC236}">
                <a16:creationId xmlns:a16="http://schemas.microsoft.com/office/drawing/2014/main" id="{FCBBD6F7-62C0-40B5-7E4B-F5D402EE254D}"/>
              </a:ext>
            </a:extLst>
          </p:cNvPr>
          <p:cNvCxnSpPr>
            <a:cxnSpLocks/>
          </p:cNvCxnSpPr>
          <p:nvPr/>
        </p:nvCxnSpPr>
        <p:spPr bwMode="auto">
          <a:xfrm flipH="1" flipV="1">
            <a:off x="6807504" y="1695052"/>
            <a:ext cx="377067" cy="683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CAB8FABC-8D36-65D2-0AA9-1497FA322CCF}"/>
              </a:ext>
            </a:extLst>
          </p:cNvPr>
          <p:cNvSpPr txBox="1"/>
          <p:nvPr/>
        </p:nvSpPr>
        <p:spPr>
          <a:xfrm>
            <a:off x="7255580" y="1532588"/>
            <a:ext cx="1207382" cy="461665"/>
          </a:xfrm>
          <a:prstGeom prst="rect">
            <a:avLst/>
          </a:prstGeom>
          <a:solidFill>
            <a:srgbClr val="5383A0"/>
          </a:solidFill>
          <a:ln>
            <a:solidFill>
              <a:schemeClr val="tx1"/>
            </a:solidFill>
          </a:ln>
        </p:spPr>
        <p:txBody>
          <a:bodyPr wrap="none" rtlCol="0">
            <a:spAutoFit/>
          </a:bodyPr>
          <a:lstStyle/>
          <a:p>
            <a:pPr algn="ctr"/>
            <a:r>
              <a:rPr lang="en-US" sz="1200" dirty="0">
                <a:latin typeface="Courier New" panose="02070309020205020404" pitchFamily="49" charset="0"/>
                <a:cs typeface="Courier New" panose="02070309020205020404" pitchFamily="49" charset="0"/>
              </a:rPr>
              <a:t>Low field</a:t>
            </a:r>
          </a:p>
          <a:p>
            <a:pPr algn="ctr"/>
            <a:r>
              <a:rPr lang="en-US" sz="1200" dirty="0">
                <a:latin typeface="Courier New" panose="02070309020205020404" pitchFamily="49" charset="0"/>
                <a:cs typeface="Courier New" panose="02070309020205020404" pitchFamily="49" charset="0"/>
              </a:rPr>
              <a:t>High stress</a:t>
            </a:r>
          </a:p>
        </p:txBody>
      </p:sp>
      <p:pic>
        <p:nvPicPr>
          <p:cNvPr id="17" name="Picture 16">
            <a:extLst>
              <a:ext uri="{FF2B5EF4-FFF2-40B4-BE49-F238E27FC236}">
                <a16:creationId xmlns:a16="http://schemas.microsoft.com/office/drawing/2014/main" id="{E69FC10F-D262-9118-F726-DE300BF7E4B5}"/>
              </a:ext>
            </a:extLst>
          </p:cNvPr>
          <p:cNvPicPr>
            <a:picLocks noChangeAspect="1"/>
          </p:cNvPicPr>
          <p:nvPr/>
        </p:nvPicPr>
        <p:blipFill>
          <a:blip r:embed="rId5"/>
          <a:stretch>
            <a:fillRect/>
          </a:stretch>
        </p:blipFill>
        <p:spPr>
          <a:xfrm>
            <a:off x="5680715" y="4997015"/>
            <a:ext cx="2880257" cy="755680"/>
          </a:xfrm>
          <a:prstGeom prst="rect">
            <a:avLst/>
          </a:prstGeom>
        </p:spPr>
      </p:pic>
      <p:pic>
        <p:nvPicPr>
          <p:cNvPr id="18" name="Picture 17">
            <a:extLst>
              <a:ext uri="{FF2B5EF4-FFF2-40B4-BE49-F238E27FC236}">
                <a16:creationId xmlns:a16="http://schemas.microsoft.com/office/drawing/2014/main" id="{AE5776C5-DD8B-142A-8A6B-33C0C91E89BC}"/>
              </a:ext>
            </a:extLst>
          </p:cNvPr>
          <p:cNvPicPr>
            <a:picLocks noChangeAspect="1"/>
          </p:cNvPicPr>
          <p:nvPr/>
        </p:nvPicPr>
        <p:blipFill>
          <a:blip r:embed="rId6"/>
          <a:stretch>
            <a:fillRect/>
          </a:stretch>
        </p:blipFill>
        <p:spPr>
          <a:xfrm>
            <a:off x="6414717" y="4122424"/>
            <a:ext cx="1412255" cy="607022"/>
          </a:xfrm>
          <a:prstGeom prst="rect">
            <a:avLst/>
          </a:prstGeom>
        </p:spPr>
      </p:pic>
    </p:spTree>
    <p:extLst>
      <p:ext uri="{BB962C8B-B14F-4D97-AF65-F5344CB8AC3E}">
        <p14:creationId xmlns:p14="http://schemas.microsoft.com/office/powerpoint/2010/main" val="2831571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a:xfrm>
            <a:off x="210503" y="180000"/>
            <a:ext cx="8684964" cy="720000"/>
          </a:xfrm>
        </p:spPr>
        <p:txBody>
          <a:bodyPr/>
          <a:lstStyle/>
          <a:p>
            <a:r>
              <a:rPr lang="en-US" dirty="0">
                <a:latin typeface="Yu Gothic UI Semibold" panose="020B0700000000000000" pitchFamily="34" charset="-128"/>
                <a:ea typeface="Yu Gothic UI Semibold" panose="020B0700000000000000" pitchFamily="34" charset="-128"/>
              </a:rPr>
              <a:t>Thermo</a:t>
            </a:r>
            <a:r>
              <a:rPr lang="en-US" dirty="0"/>
              <a:t>-Mechanical Stresses After a Quench</a:t>
            </a:r>
            <a:endParaRPr lang="en-US" dirty="0">
              <a:latin typeface="Yu Gothic UI Semibold" panose="020B0700000000000000" pitchFamily="34" charset="-128"/>
              <a:ea typeface="Yu Gothic UI Semibold" panose="020B0700000000000000" pitchFamily="34" charset="-128"/>
            </a:endParaRP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2" y="3154680"/>
            <a:ext cx="5893117" cy="2960370"/>
          </a:xfrm>
        </p:spPr>
        <p:txBody>
          <a:bodyPr/>
          <a:lstStyle/>
          <a:p>
            <a:pPr>
              <a:buFont typeface="Arial" panose="020B0604020202020204" pitchFamily="34" charset="0"/>
              <a:buChar char="•"/>
            </a:pPr>
            <a:r>
              <a:rPr lang="it-IT" sz="1500" dirty="0"/>
              <a:t>Detailed quench protection design study presented at the </a:t>
            </a:r>
            <a:r>
              <a:rPr lang="it-IT" sz="1500" dirty="0">
                <a:hlinkClick r:id="rId3"/>
              </a:rPr>
              <a:t>wire specification review</a:t>
            </a:r>
            <a:endParaRPr lang="it-IT" sz="1500" b="1" dirty="0"/>
          </a:p>
          <a:p>
            <a:pPr>
              <a:buFont typeface="Arial" panose="020B0604020202020204" pitchFamily="34" charset="0"/>
              <a:buChar char="•"/>
            </a:pPr>
            <a:r>
              <a:rPr lang="it-IT" b="1" dirty="0"/>
              <a:t>New simulation tools</a:t>
            </a:r>
            <a:r>
              <a:rPr lang="it-IT" dirty="0"/>
              <a:t> used to </a:t>
            </a:r>
            <a:r>
              <a:rPr lang="it-IT" sz="1500" dirty="0"/>
              <a:t>simulate the stresses during a quench in an </a:t>
            </a:r>
            <a:r>
              <a:rPr lang="it-IT" sz="1500" b="1" dirty="0"/>
              <a:t>automated</a:t>
            </a:r>
            <a:r>
              <a:rPr lang="it-IT" sz="1500" dirty="0"/>
              <a:t> way</a:t>
            </a:r>
          </a:p>
          <a:p>
            <a:pPr lvl="2">
              <a:buFont typeface="Arial" panose="020B0604020202020204" pitchFamily="34" charset="0"/>
              <a:buChar char="•"/>
            </a:pPr>
            <a:r>
              <a:rPr lang="it-IT" sz="1500" dirty="0"/>
              <a:t>Stresses after a quench vary since the </a:t>
            </a:r>
            <a:r>
              <a:rPr lang="it-IT" sz="1500" b="1" dirty="0"/>
              <a:t>current</a:t>
            </a:r>
            <a:r>
              <a:rPr lang="it-IT" sz="1500" dirty="0"/>
              <a:t> </a:t>
            </a:r>
            <a:r>
              <a:rPr lang="it-IT" sz="1500" b="1" dirty="0"/>
              <a:t>decreases </a:t>
            </a:r>
            <a:r>
              <a:rPr lang="it-IT" sz="1500" dirty="0"/>
              <a:t>and </a:t>
            </a:r>
            <a:r>
              <a:rPr lang="it-IT" sz="1500" b="1" dirty="0"/>
              <a:t>temperature</a:t>
            </a:r>
            <a:r>
              <a:rPr lang="it-IT" sz="1500" dirty="0"/>
              <a:t> </a:t>
            </a:r>
            <a:r>
              <a:rPr lang="it-IT" sz="1500" b="1" dirty="0"/>
              <a:t>increases</a:t>
            </a:r>
            <a:r>
              <a:rPr lang="it-IT" sz="1500" dirty="0"/>
              <a:t>... Final result not so intuitive</a:t>
            </a:r>
          </a:p>
          <a:p>
            <a:pPr lvl="2">
              <a:buFont typeface="Arial" panose="020B0604020202020204" pitchFamily="34" charset="0"/>
              <a:buChar char="•"/>
            </a:pPr>
            <a:r>
              <a:rPr lang="it-IT" sz="1500" dirty="0"/>
              <a:t>Investigated the effect of </a:t>
            </a:r>
            <a:r>
              <a:rPr lang="it-IT" sz="1500" b="1" dirty="0"/>
              <a:t>energy</a:t>
            </a:r>
            <a:r>
              <a:rPr lang="it-IT" sz="1500" dirty="0"/>
              <a:t> </a:t>
            </a:r>
            <a:r>
              <a:rPr lang="it-IT" sz="1500" b="1" dirty="0"/>
              <a:t>extraction</a:t>
            </a:r>
            <a:r>
              <a:rPr lang="it-IT" sz="1500" dirty="0"/>
              <a:t> </a:t>
            </a:r>
            <a:r>
              <a:rPr lang="it-IT" sz="1500" b="1" dirty="0"/>
              <a:t>resistance</a:t>
            </a:r>
            <a:r>
              <a:rPr lang="it-IT" sz="1500" dirty="0"/>
              <a:t> and magnet </a:t>
            </a:r>
            <a:r>
              <a:rPr lang="it-IT" sz="1500" b="1" dirty="0"/>
              <a:t>prestress</a:t>
            </a:r>
          </a:p>
          <a:p>
            <a:pPr lvl="2">
              <a:buFont typeface="Arial" panose="020B0604020202020204" pitchFamily="34" charset="0"/>
              <a:buChar char="•"/>
            </a:pPr>
            <a:r>
              <a:rPr lang="it-IT" sz="1500" dirty="0"/>
              <a:t>With energy extraction and design prestress level, </a:t>
            </a:r>
            <a:r>
              <a:rPr lang="it-IT" sz="1500" b="1" dirty="0"/>
              <a:t>stress</a:t>
            </a:r>
            <a:r>
              <a:rPr lang="it-IT" sz="1500" dirty="0"/>
              <a:t> </a:t>
            </a:r>
            <a:r>
              <a:rPr lang="it-IT" sz="1500" b="1" dirty="0"/>
              <a:t>does</a:t>
            </a:r>
            <a:r>
              <a:rPr lang="it-IT" sz="1500" dirty="0"/>
              <a:t> </a:t>
            </a:r>
            <a:r>
              <a:rPr lang="it-IT" sz="1500" b="1" dirty="0"/>
              <a:t>not</a:t>
            </a:r>
            <a:r>
              <a:rPr lang="it-IT" sz="1500" dirty="0"/>
              <a:t> </a:t>
            </a:r>
            <a:r>
              <a:rPr lang="it-IT" sz="1500" b="1" dirty="0"/>
              <a:t>increase</a:t>
            </a:r>
            <a:r>
              <a:rPr lang="it-IT" sz="1500" dirty="0"/>
              <a:t> with respect to the cooldown case if the extraction resistance is larger than 60 m</a:t>
            </a:r>
            <a:r>
              <a:rPr lang="el-GR" sz="1500" dirty="0"/>
              <a:t>Ω</a:t>
            </a:r>
            <a:endParaRPr lang="en-US" sz="1500" dirty="0"/>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t>G. Vallone</a:t>
            </a:r>
            <a:endParaRPr lang="en-US" altLang="en-US" dirty="0"/>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pPr/>
              <a:t>14</a:t>
            </a:fld>
            <a:endParaRPr lang="en-US" altLang="en-US" dirty="0"/>
          </a:p>
        </p:txBody>
      </p:sp>
      <p:pic>
        <p:nvPicPr>
          <p:cNvPr id="7" name="Picture 6"/>
          <p:cNvPicPr>
            <a:picLocks noChangeAspect="1"/>
          </p:cNvPicPr>
          <p:nvPr/>
        </p:nvPicPr>
        <p:blipFill>
          <a:blip r:embed="rId4"/>
          <a:stretch>
            <a:fillRect/>
          </a:stretch>
        </p:blipFill>
        <p:spPr>
          <a:xfrm>
            <a:off x="6217919" y="3497601"/>
            <a:ext cx="2844384" cy="2103120"/>
          </a:xfrm>
          <a:prstGeom prst="rect">
            <a:avLst/>
          </a:prstGeom>
        </p:spPr>
      </p:pic>
      <p:pic>
        <p:nvPicPr>
          <p:cNvPr id="13" name="Picture 12"/>
          <p:cNvPicPr>
            <a:picLocks noChangeAspect="1"/>
          </p:cNvPicPr>
          <p:nvPr/>
        </p:nvPicPr>
        <p:blipFill>
          <a:blip r:embed="rId5"/>
          <a:stretch>
            <a:fillRect/>
          </a:stretch>
        </p:blipFill>
        <p:spPr>
          <a:xfrm>
            <a:off x="6217919" y="1116372"/>
            <a:ext cx="2677548" cy="2103120"/>
          </a:xfrm>
          <a:prstGeom prst="rect">
            <a:avLst/>
          </a:prstGeom>
        </p:spPr>
      </p:pic>
      <p:pic>
        <p:nvPicPr>
          <p:cNvPr id="14" name="Picture 13"/>
          <p:cNvPicPr>
            <a:picLocks noChangeAspect="1"/>
          </p:cNvPicPr>
          <p:nvPr/>
        </p:nvPicPr>
        <p:blipFill>
          <a:blip r:embed="rId6"/>
          <a:stretch>
            <a:fillRect/>
          </a:stretch>
        </p:blipFill>
        <p:spPr>
          <a:xfrm>
            <a:off x="3184028" y="1116372"/>
            <a:ext cx="2699977" cy="2103120"/>
          </a:xfrm>
          <a:prstGeom prst="rect">
            <a:avLst/>
          </a:prstGeom>
        </p:spPr>
      </p:pic>
      <p:pic>
        <p:nvPicPr>
          <p:cNvPr id="15" name="Picture 14"/>
          <p:cNvPicPr>
            <a:picLocks noChangeAspect="1"/>
          </p:cNvPicPr>
          <p:nvPr/>
        </p:nvPicPr>
        <p:blipFill>
          <a:blip r:embed="rId7"/>
          <a:stretch>
            <a:fillRect/>
          </a:stretch>
        </p:blipFill>
        <p:spPr>
          <a:xfrm>
            <a:off x="104374" y="1116372"/>
            <a:ext cx="2745740" cy="2103120"/>
          </a:xfrm>
          <a:prstGeom prst="rect">
            <a:avLst/>
          </a:prstGeom>
        </p:spPr>
      </p:pic>
      <p:sp>
        <p:nvSpPr>
          <p:cNvPr id="16" name="Rectangle 15"/>
          <p:cNvSpPr/>
          <p:nvPr/>
        </p:nvSpPr>
        <p:spPr>
          <a:xfrm>
            <a:off x="5884005" y="5814060"/>
            <a:ext cx="3011462" cy="300990"/>
          </a:xfrm>
          <a:prstGeom prst="rect">
            <a:avLst/>
          </a:prstGeom>
        </p:spPr>
        <p:txBody>
          <a:bodyPr/>
          <a:lstStyle/>
          <a:p>
            <a:pPr algn="r">
              <a:spcBef>
                <a:spcPts val="1200"/>
              </a:spcBef>
            </a:pPr>
            <a:r>
              <a:rPr lang="it-IT" sz="1100" i="1" dirty="0">
                <a:solidFill>
                  <a:srgbClr val="003366"/>
                </a:solidFill>
                <a:latin typeface="Yu Gothic UI Semilight" panose="020B0400000000000000" pitchFamily="34" charset="-128"/>
                <a:ea typeface="Yu Gothic UI Semilight" panose="020B0400000000000000" pitchFamily="34" charset="-128"/>
              </a:rPr>
              <a:t>G. Vallone, E. Ravaioli et al., IEEE Trans, 2024</a:t>
            </a:r>
            <a:endParaRPr lang="en-US" sz="1100" i="1" dirty="0">
              <a:solidFill>
                <a:srgbClr val="003366"/>
              </a:solidFill>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2759805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5B0D-FBC5-BB49-AD2A-5568C2D0C76E}"/>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Outline</a:t>
            </a:r>
          </a:p>
        </p:txBody>
      </p:sp>
      <p:sp>
        <p:nvSpPr>
          <p:cNvPr id="3" name="Content Placeholder 2">
            <a:extLst>
              <a:ext uri="{FF2B5EF4-FFF2-40B4-BE49-F238E27FC236}">
                <a16:creationId xmlns:a16="http://schemas.microsoft.com/office/drawing/2014/main" id="{B70BC01C-1C33-1E48-A8C4-EF180EF7AEA7}"/>
              </a:ext>
            </a:extLst>
          </p:cNvPr>
          <p:cNvSpPr>
            <a:spLocks noGrp="1"/>
          </p:cNvSpPr>
          <p:nvPr>
            <p:ph idx="1"/>
          </p:nvPr>
        </p:nvSpPr>
        <p:spPr>
          <a:xfrm>
            <a:off x="432000" y="1281793"/>
            <a:ext cx="8280000" cy="4635259"/>
          </a:xfrm>
        </p:spPr>
        <p:txBody>
          <a:bodyPr anchor="ctr">
            <a:normAutofit/>
          </a:bodyPr>
          <a:lstStyle/>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Introduction and Design Overview</a:t>
            </a:r>
          </a:p>
          <a:p>
            <a:pPr>
              <a:buFont typeface="Arial" panose="020B0604020202020204" pitchFamily="34" charset="0"/>
              <a:buChar char="•"/>
            </a:pPr>
            <a:endParaRPr lang="it-IT" dirty="0"/>
          </a:p>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Analysis Highlights</a:t>
            </a: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Engineering Status</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Coil Pack</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Structure</a:t>
            </a:r>
          </a:p>
          <a:p>
            <a:pPr marL="0" indent="0"/>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Status Summary</a:t>
            </a:r>
          </a:p>
        </p:txBody>
      </p:sp>
      <p:sp>
        <p:nvSpPr>
          <p:cNvPr id="4" name="Footer Placeholder 3">
            <a:extLst>
              <a:ext uri="{FF2B5EF4-FFF2-40B4-BE49-F238E27FC236}">
                <a16:creationId xmlns:a16="http://schemas.microsoft.com/office/drawing/2014/main" id="{4C67D804-02F5-F64D-B27B-DBD57690B8D0}"/>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B5E570EC-8696-3548-81D5-6DCE7ABD77D7}"/>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15</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4199698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93D36E9-6865-937B-1EB8-75BC21F64E3B}"/>
              </a:ext>
            </a:extLst>
          </p:cNvPr>
          <p:cNvPicPr>
            <a:picLocks noChangeAspect="1"/>
          </p:cNvPicPr>
          <p:nvPr/>
        </p:nvPicPr>
        <p:blipFill>
          <a:blip r:embed="rId2"/>
          <a:stretch>
            <a:fillRect/>
          </a:stretch>
        </p:blipFill>
        <p:spPr>
          <a:xfrm>
            <a:off x="7117723" y="3315123"/>
            <a:ext cx="1691674" cy="2182682"/>
          </a:xfrm>
          <a:prstGeom prst="rect">
            <a:avLst/>
          </a:prstGeom>
          <a:ln w="12700">
            <a:solidFill>
              <a:schemeClr val="tx1"/>
            </a:solidFill>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Engineering Process</a:t>
            </a:r>
          </a:p>
        </p:txBody>
      </p:sp>
      <p:pic>
        <p:nvPicPr>
          <p:cNvPr id="7" name="Picture 6">
            <a:extLst>
              <a:ext uri="{FF2B5EF4-FFF2-40B4-BE49-F238E27FC236}">
                <a16:creationId xmlns:a16="http://schemas.microsoft.com/office/drawing/2014/main" id="{86A7739F-5A90-C7F4-2CAA-02D85ED771C5}"/>
              </a:ext>
            </a:extLst>
          </p:cNvPr>
          <p:cNvPicPr>
            <a:picLocks noChangeAspect="1"/>
          </p:cNvPicPr>
          <p:nvPr/>
        </p:nvPicPr>
        <p:blipFill>
          <a:blip r:embed="rId3"/>
          <a:stretch>
            <a:fillRect/>
          </a:stretch>
        </p:blipFill>
        <p:spPr>
          <a:xfrm>
            <a:off x="257826" y="3339092"/>
            <a:ext cx="1400371" cy="1393226"/>
          </a:xfrm>
          <a:prstGeom prst="rect">
            <a:avLst/>
          </a:prstGeom>
        </p:spPr>
      </p:pic>
      <p:pic>
        <p:nvPicPr>
          <p:cNvPr id="9" name="Picture 8">
            <a:extLst>
              <a:ext uri="{FF2B5EF4-FFF2-40B4-BE49-F238E27FC236}">
                <a16:creationId xmlns:a16="http://schemas.microsoft.com/office/drawing/2014/main" id="{52E7E1D5-F3F8-3067-0365-DA5965274FD3}"/>
              </a:ext>
            </a:extLst>
          </p:cNvPr>
          <p:cNvPicPr>
            <a:picLocks noChangeAspect="1"/>
          </p:cNvPicPr>
          <p:nvPr/>
        </p:nvPicPr>
        <p:blipFill>
          <a:blip r:embed="rId4"/>
          <a:stretch>
            <a:fillRect/>
          </a:stretch>
        </p:blipFill>
        <p:spPr>
          <a:xfrm>
            <a:off x="5123963" y="3295290"/>
            <a:ext cx="2060535" cy="2720963"/>
          </a:xfrm>
          <a:prstGeom prst="rect">
            <a:avLst/>
          </a:prstGeom>
          <a:ln w="12700">
            <a:solidFill>
              <a:schemeClr val="tx1"/>
            </a:solidFill>
          </a:ln>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5FCF9724-B822-E66A-CB63-D81FFD758454}"/>
              </a:ext>
            </a:extLst>
          </p:cNvPr>
          <p:cNvSpPr txBox="1">
            <a:spLocks/>
          </p:cNvSpPr>
          <p:nvPr/>
        </p:nvSpPr>
        <p:spPr>
          <a:xfrm>
            <a:off x="257827" y="1111863"/>
            <a:ext cx="8627094" cy="1991396"/>
          </a:xfrm>
          <a:prstGeom prst="rect">
            <a:avLst/>
          </a:prstGeom>
        </p:spPr>
        <p:txBody>
          <a:bodyPr/>
          <a:lstStyle>
            <a:lvl1pPr marL="342900" indent="-342900" algn="l" rtl="0" eaLnBrk="1" fontAlgn="base" hangingPunct="1">
              <a:spcBef>
                <a:spcPts val="1200"/>
              </a:spcBef>
              <a:spcAft>
                <a:spcPct val="0"/>
              </a:spcAft>
              <a:defRPr sz="2400">
                <a:solidFill>
                  <a:srgbClr val="003366"/>
                </a:solidFill>
                <a:latin typeface="Yu Gothic UI Semilight" panose="020B0400000000000000" pitchFamily="34" charset="-128"/>
                <a:ea typeface="Yu Gothic UI Semilight" panose="020B0400000000000000" pitchFamily="34" charset="-128"/>
                <a:cs typeface="+mn-cs"/>
              </a:defRPr>
            </a:lvl1pPr>
            <a:lvl2pPr marL="288925" indent="-227013" algn="l" rtl="0" eaLnBrk="1" fontAlgn="base" hangingPunct="1">
              <a:spcBef>
                <a:spcPts val="900"/>
              </a:spcBef>
              <a:spcAft>
                <a:spcPct val="0"/>
              </a:spcAft>
              <a:buSzPct val="85000"/>
              <a:buFont typeface="Arial"/>
              <a:buChar char="•"/>
              <a:defRPr sz="2400">
                <a:solidFill>
                  <a:srgbClr val="003366"/>
                </a:solidFill>
                <a:latin typeface="Yu Gothic UI Semilight" panose="020B0400000000000000" pitchFamily="34" charset="-128"/>
                <a:ea typeface="Yu Gothic UI Semilight" panose="020B0400000000000000" pitchFamily="34" charset="-128"/>
              </a:defRPr>
            </a:lvl2pPr>
            <a:lvl3pPr marL="458788" indent="-177800" algn="l" rtl="0" eaLnBrk="1" fontAlgn="base" hangingPunct="1">
              <a:spcBef>
                <a:spcPts val="500"/>
              </a:spcBef>
              <a:spcAft>
                <a:spcPct val="0"/>
              </a:spcAft>
              <a:buSzPct val="75000"/>
              <a:buFont typeface="Lucida Grande" pitchFamily="-109" charset="0"/>
              <a:buChar char="–"/>
              <a:defRPr sz="2400">
                <a:solidFill>
                  <a:srgbClr val="003366"/>
                </a:solidFill>
                <a:latin typeface="Yu Gothic UI Semilight" panose="020B0400000000000000" pitchFamily="34" charset="-128"/>
                <a:ea typeface="Yu Gothic UI Semilight" panose="020B0400000000000000" pitchFamily="34" charset="-128"/>
              </a:defRPr>
            </a:lvl3pPr>
            <a:lvl4pPr marL="687388" indent="-177800" algn="l" rtl="0" eaLnBrk="1" fontAlgn="base" hangingPunct="1">
              <a:spcBef>
                <a:spcPts val="400"/>
              </a:spcBef>
              <a:spcAft>
                <a:spcPct val="0"/>
              </a:spcAft>
              <a:buSzPct val="50000"/>
              <a:buFont typeface="Arial"/>
              <a:buChar char="•"/>
              <a:defRPr sz="2400">
                <a:solidFill>
                  <a:srgbClr val="003366"/>
                </a:solidFill>
                <a:latin typeface="Yu Gothic UI Semilight" panose="020B0400000000000000" pitchFamily="34" charset="-128"/>
                <a:ea typeface="Yu Gothic UI Semilight" panose="020B0400000000000000" pitchFamily="34" charset="-128"/>
              </a:defRPr>
            </a:lvl4pPr>
            <a:lvl5pPr marL="1146175" indent="-236538" algn="l" rtl="0" eaLnBrk="1" fontAlgn="base" hangingPunct="1">
              <a:spcBef>
                <a:spcPct val="20000"/>
              </a:spcBef>
              <a:spcAft>
                <a:spcPct val="0"/>
              </a:spcAft>
              <a:buChar char="»"/>
              <a:defRPr sz="2400">
                <a:solidFill>
                  <a:srgbClr val="003366"/>
                </a:solidFill>
                <a:latin typeface="+mn-lt"/>
                <a:ea typeface="+mn-ea"/>
              </a:defRPr>
            </a:lvl5pPr>
            <a:lvl6pPr marL="2514600" indent="-228600" algn="l" rtl="0" eaLnBrk="1" fontAlgn="base" hangingPunct="1">
              <a:spcBef>
                <a:spcPct val="20000"/>
              </a:spcBef>
              <a:spcAft>
                <a:spcPct val="0"/>
              </a:spcAft>
              <a:buChar char="»"/>
              <a:defRPr sz="2000">
                <a:solidFill>
                  <a:srgbClr val="2C5993"/>
                </a:solidFill>
                <a:latin typeface="+mn-lt"/>
                <a:ea typeface="+mn-ea"/>
              </a:defRPr>
            </a:lvl6pPr>
            <a:lvl7pPr marL="2971800" indent="-228600" algn="l" rtl="0" eaLnBrk="1" fontAlgn="base" hangingPunct="1">
              <a:spcBef>
                <a:spcPct val="20000"/>
              </a:spcBef>
              <a:spcAft>
                <a:spcPct val="0"/>
              </a:spcAft>
              <a:buChar char="»"/>
              <a:defRPr sz="2000">
                <a:solidFill>
                  <a:srgbClr val="2C5993"/>
                </a:solidFill>
                <a:latin typeface="+mn-lt"/>
                <a:ea typeface="+mn-ea"/>
              </a:defRPr>
            </a:lvl7pPr>
            <a:lvl8pPr marL="3429000" indent="-228600" algn="l" rtl="0" eaLnBrk="1" fontAlgn="base" hangingPunct="1">
              <a:spcBef>
                <a:spcPct val="20000"/>
              </a:spcBef>
              <a:spcAft>
                <a:spcPct val="0"/>
              </a:spcAft>
              <a:buChar char="»"/>
              <a:defRPr sz="2000">
                <a:solidFill>
                  <a:srgbClr val="2C5993"/>
                </a:solidFill>
                <a:latin typeface="+mn-lt"/>
                <a:ea typeface="+mn-ea"/>
              </a:defRPr>
            </a:lvl8pPr>
            <a:lvl9pPr marL="3886200" indent="-228600" algn="l" rtl="0" eaLnBrk="1" fontAlgn="base" hangingPunct="1">
              <a:spcBef>
                <a:spcPct val="20000"/>
              </a:spcBef>
              <a:spcAft>
                <a:spcPct val="0"/>
              </a:spcAft>
              <a:buChar char="»"/>
              <a:defRPr sz="2000">
                <a:solidFill>
                  <a:srgbClr val="2C5993"/>
                </a:solidFill>
                <a:latin typeface="+mn-lt"/>
                <a:ea typeface="+mn-ea"/>
              </a:defRPr>
            </a:lvl9pPr>
          </a:lstStyle>
          <a:p>
            <a:pPr>
              <a:buFont typeface="Arial" panose="020B0604020202020204" pitchFamily="34" charset="0"/>
              <a:buChar char="•"/>
            </a:pPr>
            <a:r>
              <a:rPr lang="en-US" sz="1400" kern="0" dirty="0"/>
              <a:t>All engineering data related to the magnet is </a:t>
            </a:r>
            <a:r>
              <a:rPr lang="en-US" sz="1400" b="1" kern="0" dirty="0"/>
              <a:t>version</a:t>
            </a:r>
            <a:r>
              <a:rPr lang="en-US" sz="1400" kern="0" dirty="0"/>
              <a:t> </a:t>
            </a:r>
            <a:r>
              <a:rPr lang="en-US" sz="1400" b="1" kern="0" dirty="0"/>
              <a:t>controlled</a:t>
            </a:r>
            <a:r>
              <a:rPr lang="en-US" sz="1400" kern="0" dirty="0"/>
              <a:t> and managed in the product lifecycle management (</a:t>
            </a:r>
            <a:r>
              <a:rPr lang="en-US" sz="1400" b="1" kern="0" dirty="0"/>
              <a:t>PLM) </a:t>
            </a:r>
            <a:r>
              <a:rPr lang="en-US" sz="1400" kern="0" dirty="0"/>
              <a:t>tool used at LBNL (</a:t>
            </a:r>
            <a:r>
              <a:rPr lang="en-US" sz="1400" b="1" kern="0" dirty="0"/>
              <a:t>PTC</a:t>
            </a:r>
            <a:r>
              <a:rPr lang="en-US" sz="1400" kern="0" dirty="0"/>
              <a:t> </a:t>
            </a:r>
            <a:r>
              <a:rPr lang="en-US" sz="1400" b="1" kern="0" dirty="0"/>
              <a:t>Windchill</a:t>
            </a:r>
            <a:r>
              <a:rPr lang="en-US" sz="1400" kern="0" dirty="0"/>
              <a:t>)</a:t>
            </a:r>
          </a:p>
          <a:p>
            <a:pPr>
              <a:buFont typeface="Arial" panose="020B0604020202020204" pitchFamily="34" charset="0"/>
              <a:buChar char="•"/>
            </a:pPr>
            <a:r>
              <a:rPr lang="en-US" sz="1400" kern="0" dirty="0"/>
              <a:t>The parameters required to define the components of the magnet are compiled in a </a:t>
            </a:r>
            <a:r>
              <a:rPr lang="en-US" sz="1400" b="1" kern="0" dirty="0"/>
              <a:t>master</a:t>
            </a:r>
            <a:r>
              <a:rPr lang="en-US" sz="1400" kern="0" dirty="0"/>
              <a:t> </a:t>
            </a:r>
            <a:r>
              <a:rPr lang="en-US" sz="1400" b="1" kern="0" dirty="0"/>
              <a:t>document</a:t>
            </a:r>
            <a:r>
              <a:rPr lang="en-US" sz="1400" kern="0" dirty="0"/>
              <a:t> managed from the </a:t>
            </a:r>
            <a:r>
              <a:rPr lang="en-US" sz="1400" b="1" kern="0" dirty="0"/>
              <a:t>PLM</a:t>
            </a:r>
            <a:r>
              <a:rPr lang="en-US" sz="1400" kern="0" dirty="0"/>
              <a:t> system</a:t>
            </a:r>
          </a:p>
          <a:p>
            <a:pPr>
              <a:buFont typeface="Arial" panose="020B0604020202020204" pitchFamily="34" charset="0"/>
              <a:buChar char="•"/>
            </a:pPr>
            <a:r>
              <a:rPr lang="en-US" sz="1400" kern="0" dirty="0"/>
              <a:t>Drawings and documents are </a:t>
            </a:r>
            <a:r>
              <a:rPr lang="en-US" sz="1400" b="1" kern="0" dirty="0"/>
              <a:t>released</a:t>
            </a:r>
            <a:r>
              <a:rPr lang="en-US" sz="1400" kern="0" dirty="0"/>
              <a:t> after </a:t>
            </a:r>
            <a:r>
              <a:rPr lang="en-US" sz="1400" b="1" kern="0" dirty="0"/>
              <a:t>review</a:t>
            </a:r>
            <a:r>
              <a:rPr lang="en-US" sz="1400" kern="0" dirty="0"/>
              <a:t> and </a:t>
            </a:r>
            <a:r>
              <a:rPr lang="en-US" sz="1400" b="1" kern="0" dirty="0"/>
              <a:t>approval</a:t>
            </a:r>
            <a:r>
              <a:rPr lang="en-US" sz="1400" kern="0" dirty="0"/>
              <a:t> process</a:t>
            </a:r>
          </a:p>
          <a:p>
            <a:pPr>
              <a:buFont typeface="Arial" panose="020B0604020202020204" pitchFamily="34" charset="0"/>
              <a:buChar char="•"/>
            </a:pPr>
            <a:r>
              <a:rPr lang="en-US" sz="1400" kern="0" dirty="0"/>
              <a:t>Released </a:t>
            </a:r>
            <a:r>
              <a:rPr lang="en-US" sz="1400" b="1" kern="0" dirty="0"/>
              <a:t>drawings</a:t>
            </a:r>
            <a:r>
              <a:rPr lang="en-US" sz="1400" kern="0" dirty="0"/>
              <a:t> and </a:t>
            </a:r>
            <a:r>
              <a:rPr lang="en-US" sz="1400" b="1" kern="0" dirty="0"/>
              <a:t>documents</a:t>
            </a:r>
            <a:r>
              <a:rPr lang="en-US" sz="1400" kern="0" dirty="0"/>
              <a:t> are </a:t>
            </a:r>
            <a:r>
              <a:rPr lang="en-US" sz="1400" b="1" kern="0" dirty="0"/>
              <a:t>published</a:t>
            </a:r>
            <a:r>
              <a:rPr lang="en-US" sz="1400" kern="0" dirty="0"/>
              <a:t> to the </a:t>
            </a:r>
            <a:r>
              <a:rPr lang="en-US" sz="1400" b="1" kern="0" dirty="0"/>
              <a:t>LBNL</a:t>
            </a:r>
            <a:r>
              <a:rPr lang="en-US" sz="1400" kern="0" dirty="0"/>
              <a:t> document control center (</a:t>
            </a:r>
            <a:r>
              <a:rPr lang="en-US" sz="1400" b="1" kern="0" dirty="0"/>
              <a:t>DCC</a:t>
            </a:r>
            <a:r>
              <a:rPr lang="en-US" sz="1400" kern="0" dirty="0"/>
              <a:t>)</a:t>
            </a:r>
          </a:p>
        </p:txBody>
      </p:sp>
      <p:sp>
        <p:nvSpPr>
          <p:cNvPr id="13" name="TextBox 12">
            <a:extLst>
              <a:ext uri="{FF2B5EF4-FFF2-40B4-BE49-F238E27FC236}">
                <a16:creationId xmlns:a16="http://schemas.microsoft.com/office/drawing/2014/main" id="{50097755-0968-1F20-D36C-4EAD133267B4}"/>
              </a:ext>
            </a:extLst>
          </p:cNvPr>
          <p:cNvSpPr txBox="1"/>
          <p:nvPr/>
        </p:nvSpPr>
        <p:spPr>
          <a:xfrm>
            <a:off x="151541" y="2997429"/>
            <a:ext cx="1612942" cy="307777"/>
          </a:xfrm>
          <a:prstGeom prst="rect">
            <a:avLst/>
          </a:prstGeom>
          <a:noFill/>
        </p:spPr>
        <p:txBody>
          <a:bodyPr wrap="none" rtlCol="0">
            <a:spAutoFit/>
          </a:bodyPr>
          <a:lstStyle/>
          <a:p>
            <a:r>
              <a:rPr lang="en-US" sz="1400" b="1" dirty="0">
                <a:solidFill>
                  <a:srgbClr val="003366"/>
                </a:solidFill>
                <a:latin typeface="Yu Gothic UI Semilight" panose="020B0400000000000000" pitchFamily="34" charset="-128"/>
                <a:ea typeface="Yu Gothic UI Semilight" panose="020B0400000000000000" pitchFamily="34" charset="-128"/>
              </a:rPr>
              <a:t>Windchill Structure</a:t>
            </a:r>
          </a:p>
        </p:txBody>
      </p:sp>
      <p:sp>
        <p:nvSpPr>
          <p:cNvPr id="19" name="TextBox 18">
            <a:extLst>
              <a:ext uri="{FF2B5EF4-FFF2-40B4-BE49-F238E27FC236}">
                <a16:creationId xmlns:a16="http://schemas.microsoft.com/office/drawing/2014/main" id="{80E6C9F5-DBE9-7CF3-6765-BEAC4D783EEB}"/>
              </a:ext>
            </a:extLst>
          </p:cNvPr>
          <p:cNvSpPr txBox="1"/>
          <p:nvPr/>
        </p:nvSpPr>
        <p:spPr>
          <a:xfrm>
            <a:off x="2306172" y="2997429"/>
            <a:ext cx="2133918" cy="307777"/>
          </a:xfrm>
          <a:prstGeom prst="rect">
            <a:avLst/>
          </a:prstGeom>
          <a:noFill/>
        </p:spPr>
        <p:txBody>
          <a:bodyPr wrap="none" rtlCol="0">
            <a:spAutoFit/>
          </a:bodyPr>
          <a:lstStyle/>
          <a:p>
            <a:r>
              <a:rPr lang="en-US" sz="1400" b="1" dirty="0">
                <a:solidFill>
                  <a:srgbClr val="003366"/>
                </a:solidFill>
                <a:latin typeface="Yu Gothic UI Semilight" panose="020B0400000000000000" pitchFamily="34" charset="-128"/>
                <a:ea typeface="Yu Gothic UI Semilight" panose="020B0400000000000000" pitchFamily="34" charset="-128"/>
              </a:rPr>
              <a:t>Document Control Center</a:t>
            </a:r>
          </a:p>
        </p:txBody>
      </p:sp>
      <p:pic>
        <p:nvPicPr>
          <p:cNvPr id="21" name="Picture 20">
            <a:extLst>
              <a:ext uri="{FF2B5EF4-FFF2-40B4-BE49-F238E27FC236}">
                <a16:creationId xmlns:a16="http://schemas.microsoft.com/office/drawing/2014/main" id="{05C0CFD5-EC71-60D7-3B9F-57F7D7FD54C5}"/>
              </a:ext>
            </a:extLst>
          </p:cNvPr>
          <p:cNvPicPr>
            <a:picLocks noChangeAspect="1"/>
          </p:cNvPicPr>
          <p:nvPr/>
        </p:nvPicPr>
        <p:blipFill>
          <a:blip r:embed="rId5"/>
          <a:stretch>
            <a:fillRect/>
          </a:stretch>
        </p:blipFill>
        <p:spPr>
          <a:xfrm>
            <a:off x="1764483" y="3298297"/>
            <a:ext cx="3217297" cy="2401693"/>
          </a:xfrm>
          <a:prstGeom prst="rect">
            <a:avLst/>
          </a:prstGeom>
        </p:spPr>
      </p:pic>
      <p:pic>
        <p:nvPicPr>
          <p:cNvPr id="23" name="Picture 22">
            <a:extLst>
              <a:ext uri="{FF2B5EF4-FFF2-40B4-BE49-F238E27FC236}">
                <a16:creationId xmlns:a16="http://schemas.microsoft.com/office/drawing/2014/main" id="{F4327D2F-106D-34E8-4559-88810ACFD706}"/>
              </a:ext>
            </a:extLst>
          </p:cNvPr>
          <p:cNvPicPr>
            <a:picLocks noChangeAspect="1"/>
          </p:cNvPicPr>
          <p:nvPr/>
        </p:nvPicPr>
        <p:blipFill>
          <a:blip r:embed="rId6"/>
          <a:stretch>
            <a:fillRect/>
          </a:stretch>
        </p:blipFill>
        <p:spPr>
          <a:xfrm>
            <a:off x="6901208" y="4697201"/>
            <a:ext cx="2124704" cy="1364557"/>
          </a:xfrm>
          <a:prstGeom prst="rect">
            <a:avLst/>
          </a:prstGeom>
          <a:ln w="12700">
            <a:solidFill>
              <a:schemeClr val="tx1"/>
            </a:solidFill>
          </a:ln>
          <a:effectLst>
            <a:outerShdw blurRad="50800" dist="38100" dir="5400000" algn="t" rotWithShape="0">
              <a:prstClr val="black">
                <a:alpha val="40000"/>
              </a:prstClr>
            </a:outerShdw>
          </a:effectLst>
        </p:spPr>
      </p:pic>
      <p:sp>
        <p:nvSpPr>
          <p:cNvPr id="26" name="TextBox 25">
            <a:extLst>
              <a:ext uri="{FF2B5EF4-FFF2-40B4-BE49-F238E27FC236}">
                <a16:creationId xmlns:a16="http://schemas.microsoft.com/office/drawing/2014/main" id="{176E2518-DB82-380E-1C56-2C78F2EBA921}"/>
              </a:ext>
            </a:extLst>
          </p:cNvPr>
          <p:cNvSpPr txBox="1"/>
          <p:nvPr/>
        </p:nvSpPr>
        <p:spPr>
          <a:xfrm>
            <a:off x="6164670" y="2997429"/>
            <a:ext cx="1798890" cy="307777"/>
          </a:xfrm>
          <a:prstGeom prst="rect">
            <a:avLst/>
          </a:prstGeom>
          <a:noFill/>
        </p:spPr>
        <p:txBody>
          <a:bodyPr wrap="none" rtlCol="0">
            <a:spAutoFit/>
          </a:bodyPr>
          <a:lstStyle/>
          <a:p>
            <a:r>
              <a:rPr lang="en-US" sz="1400" b="1" dirty="0">
                <a:solidFill>
                  <a:srgbClr val="003366"/>
                </a:solidFill>
                <a:latin typeface="Yu Gothic UI Semilight" panose="020B0400000000000000" pitchFamily="34" charset="-128"/>
                <a:ea typeface="Yu Gothic UI Semilight" panose="020B0400000000000000" pitchFamily="34" charset="-128"/>
              </a:rPr>
              <a:t>Parameter Document</a:t>
            </a:r>
          </a:p>
        </p:txBody>
      </p:sp>
      <p:sp>
        <p:nvSpPr>
          <p:cNvPr id="1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a:xfrm>
            <a:off x="210503" y="6305211"/>
            <a:ext cx="2895600" cy="365125"/>
          </a:xfrm>
        </p:spPr>
        <p:txBody>
          <a:bodyPr/>
          <a:lstStyle/>
          <a:p>
            <a:r>
              <a:rPr lang="en-US" altLang="en-US">
                <a:latin typeface="Yu Gothic UI Semilight" panose="020B0400000000000000" pitchFamily="34" charset="-128"/>
                <a:ea typeface="Yu Gothic UI Semilight" panose="020B0400000000000000" pitchFamily="34" charset="-128"/>
              </a:rPr>
              <a:t>G. Vallone</a:t>
            </a:r>
            <a:endParaRPr lang="en-US" altLang="en-US" dirty="0">
              <a:latin typeface="Yu Gothic UI Semilight" panose="020B0400000000000000" pitchFamily="34" charset="-128"/>
              <a:ea typeface="Yu Gothic UI Semilight" panose="020B0400000000000000" pitchFamily="34" charset="-128"/>
            </a:endParaRPr>
          </a:p>
        </p:txBody>
      </p:sp>
      <p:sp>
        <p:nvSpPr>
          <p:cNvPr id="1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a:xfrm>
            <a:off x="3505199" y="6306186"/>
            <a:ext cx="2133600" cy="365125"/>
          </a:xfrm>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16</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470600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Procurement - Tracking</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17</a:t>
            </a:fld>
            <a:endParaRPr lang="en-US" altLang="en-US" dirty="0">
              <a:latin typeface="Yu Gothic UI Semilight" panose="020B0400000000000000" pitchFamily="34" charset="-128"/>
              <a:ea typeface="Yu Gothic UI Semilight" panose="020B0400000000000000" pitchFamily="34" charset="-128"/>
            </a:endParaRPr>
          </a:p>
        </p:txBody>
      </p:sp>
      <p:pic>
        <p:nvPicPr>
          <p:cNvPr id="8" name="Picture 7"/>
          <p:cNvPicPr>
            <a:picLocks noChangeAspect="1"/>
          </p:cNvPicPr>
          <p:nvPr/>
        </p:nvPicPr>
        <p:blipFill>
          <a:blip r:embed="rId3"/>
          <a:stretch>
            <a:fillRect/>
          </a:stretch>
        </p:blipFill>
        <p:spPr>
          <a:xfrm>
            <a:off x="210503" y="1147208"/>
            <a:ext cx="5088360" cy="4909821"/>
          </a:xfrm>
          <a:prstGeom prst="rect">
            <a:avLst/>
          </a:prstGeom>
        </p:spPr>
      </p:pic>
      <p:sp>
        <p:nvSpPr>
          <p:cNvPr id="10" name="Content Placeholder 2">
            <a:extLst>
              <a:ext uri="{FF2B5EF4-FFF2-40B4-BE49-F238E27FC236}">
                <a16:creationId xmlns:a16="http://schemas.microsoft.com/office/drawing/2014/main" id="{0C8E171B-3ADE-7B48-9D7A-8F2A56086689}"/>
              </a:ext>
            </a:extLst>
          </p:cNvPr>
          <p:cNvSpPr>
            <a:spLocks noGrp="1"/>
          </p:cNvSpPr>
          <p:nvPr>
            <p:ph idx="1"/>
          </p:nvPr>
        </p:nvSpPr>
        <p:spPr>
          <a:xfrm>
            <a:off x="5505450" y="1147208"/>
            <a:ext cx="3364229" cy="4967842"/>
          </a:xfrm>
        </p:spPr>
        <p:txBody>
          <a:bodyPr/>
          <a:lstStyle/>
          <a:p>
            <a:pPr lvl="1">
              <a:buFont typeface="Arial" panose="020B0604020202020204" pitchFamily="34" charset="0"/>
              <a:buChar char="•"/>
            </a:pPr>
            <a:r>
              <a:rPr lang="it-IT" dirty="0"/>
              <a:t>Procurement tracking in a single </a:t>
            </a:r>
            <a:r>
              <a:rPr lang="it-IT" b="1" dirty="0"/>
              <a:t>smarthseets document</a:t>
            </a:r>
          </a:p>
          <a:p>
            <a:pPr lvl="1">
              <a:buFont typeface="Arial" panose="020B0604020202020204" pitchFamily="34" charset="0"/>
              <a:buChar char="•"/>
            </a:pPr>
            <a:r>
              <a:rPr lang="it-IT" dirty="0"/>
              <a:t>Multiple quotes obtained for most parts, also considering multiple materials where possible</a:t>
            </a:r>
          </a:p>
        </p:txBody>
      </p:sp>
    </p:spTree>
    <p:extLst>
      <p:ext uri="{BB962C8B-B14F-4D97-AF65-F5344CB8AC3E}">
        <p14:creationId xmlns:p14="http://schemas.microsoft.com/office/powerpoint/2010/main" val="98179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5B0D-FBC5-BB49-AD2A-5568C2D0C76E}"/>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Outline</a:t>
            </a:r>
          </a:p>
        </p:txBody>
      </p:sp>
      <p:sp>
        <p:nvSpPr>
          <p:cNvPr id="3" name="Content Placeholder 2">
            <a:extLst>
              <a:ext uri="{FF2B5EF4-FFF2-40B4-BE49-F238E27FC236}">
                <a16:creationId xmlns:a16="http://schemas.microsoft.com/office/drawing/2014/main" id="{B70BC01C-1C33-1E48-A8C4-EF180EF7AEA7}"/>
              </a:ext>
            </a:extLst>
          </p:cNvPr>
          <p:cNvSpPr>
            <a:spLocks noGrp="1"/>
          </p:cNvSpPr>
          <p:nvPr>
            <p:ph idx="1"/>
          </p:nvPr>
        </p:nvSpPr>
        <p:spPr>
          <a:xfrm>
            <a:off x="432000" y="1281793"/>
            <a:ext cx="8280000" cy="4635259"/>
          </a:xfrm>
        </p:spPr>
        <p:txBody>
          <a:bodyPr anchor="ctr">
            <a:normAutofit/>
          </a:bodyPr>
          <a:lstStyle/>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Introduction and Design Overview</a:t>
            </a:r>
          </a:p>
          <a:p>
            <a:pPr>
              <a:buFont typeface="Arial" panose="020B0604020202020204" pitchFamily="34" charset="0"/>
              <a:buChar char="•"/>
            </a:pPr>
            <a:endParaRPr lang="it-IT" dirty="0"/>
          </a:p>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Analysis Highlights</a:t>
            </a: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Engineering Status</a:t>
            </a:r>
          </a:p>
          <a:p>
            <a:pPr lvl="2">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Coil Pack</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Structure</a:t>
            </a:r>
          </a:p>
          <a:p>
            <a:pPr marL="0" indent="0"/>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Status Summary</a:t>
            </a:r>
          </a:p>
        </p:txBody>
      </p:sp>
      <p:sp>
        <p:nvSpPr>
          <p:cNvPr id="4" name="Footer Placeholder 3">
            <a:extLst>
              <a:ext uri="{FF2B5EF4-FFF2-40B4-BE49-F238E27FC236}">
                <a16:creationId xmlns:a16="http://schemas.microsoft.com/office/drawing/2014/main" id="{4C67D804-02F5-F64D-B27B-DBD57690B8D0}"/>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B5E570EC-8696-3548-81D5-6DCE7ABD77D7}"/>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18</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215212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Coil Pack - Overview</a:t>
            </a:r>
            <a:endParaRPr lang="en-US" dirty="0">
              <a:latin typeface="Yu Gothic UI Semibold" panose="020B0700000000000000" pitchFamily="34" charset="-128"/>
              <a:ea typeface="Yu Gothic UI Semibold" panose="020B0700000000000000" pitchFamily="34" charset="-128"/>
            </a:endParaRP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latin typeface="Yu Gothic UI Semilight" panose="020B0400000000000000" pitchFamily="34" charset="-128"/>
                <a:ea typeface="Yu Gothic UI Semilight" panose="020B0400000000000000" pitchFamily="34" charset="-128"/>
              </a:rPr>
              <a:t>G. Vallone</a:t>
            </a:r>
            <a:endParaRPr lang="en-US" altLang="en-US" dirty="0">
              <a:latin typeface="Yu Gothic UI Semilight" panose="020B0400000000000000" pitchFamily="34" charset="-128"/>
              <a:ea typeface="Yu Gothic UI Semilight" panose="020B0400000000000000" pitchFamily="34" charset="-128"/>
            </a:endParaRP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19</a:t>
            </a:fld>
            <a:endParaRPr lang="en-US" altLang="en-US" dirty="0">
              <a:latin typeface="Yu Gothic UI Semilight" panose="020B0400000000000000" pitchFamily="34" charset="-128"/>
              <a:ea typeface="Yu Gothic UI Semilight" panose="020B0400000000000000" pitchFamily="34" charset="-128"/>
            </a:endParaRPr>
          </a:p>
        </p:txBody>
      </p:sp>
      <p:sp>
        <p:nvSpPr>
          <p:cNvPr id="10" name="Content Placeholder 2">
            <a:extLst>
              <a:ext uri="{FF2B5EF4-FFF2-40B4-BE49-F238E27FC236}">
                <a16:creationId xmlns:a16="http://schemas.microsoft.com/office/drawing/2014/main" id="{FD12A873-D00B-F2FF-5A1B-6EBA285A1C73}"/>
              </a:ext>
            </a:extLst>
          </p:cNvPr>
          <p:cNvSpPr>
            <a:spLocks noGrp="1"/>
          </p:cNvSpPr>
          <p:nvPr>
            <p:ph idx="1"/>
          </p:nvPr>
        </p:nvSpPr>
        <p:spPr>
          <a:xfrm>
            <a:off x="210502" y="4427220"/>
            <a:ext cx="8643937" cy="1664233"/>
          </a:xfrm>
        </p:spPr>
        <p:txBody>
          <a:bodyPr/>
          <a:lstStyle/>
          <a:p>
            <a:pPr>
              <a:buFont typeface="Arial" panose="020B0604020202020204" pitchFamily="34" charset="0"/>
              <a:buChar char="•"/>
            </a:pPr>
            <a:r>
              <a:rPr lang="en-US" dirty="0"/>
              <a:t>Coil pack design employs </a:t>
            </a:r>
            <a:r>
              <a:rPr lang="en-US" b="1" dirty="0"/>
              <a:t>three</a:t>
            </a:r>
            <a:r>
              <a:rPr lang="en-US" dirty="0"/>
              <a:t> </a:t>
            </a:r>
            <a:r>
              <a:rPr lang="en-US" b="1" dirty="0"/>
              <a:t>different</a:t>
            </a:r>
            <a:r>
              <a:rPr lang="en-US" dirty="0"/>
              <a:t> </a:t>
            </a:r>
            <a:r>
              <a:rPr lang="en-US" b="1" dirty="0"/>
              <a:t>smart</a:t>
            </a:r>
            <a:r>
              <a:rPr lang="en-US" dirty="0"/>
              <a:t> </a:t>
            </a:r>
            <a:r>
              <a:rPr lang="en-US" b="1" dirty="0"/>
              <a:t>shims</a:t>
            </a:r>
            <a:r>
              <a:rPr lang="en-US" dirty="0"/>
              <a:t> to ensure good contact at all interfaces (coil/coil, coil/structure, mid-plane)</a:t>
            </a:r>
          </a:p>
          <a:p>
            <a:pPr lvl="2">
              <a:buFont typeface="Arial" panose="020B0604020202020204" pitchFamily="34" charset="0"/>
              <a:buChar char="•"/>
            </a:pPr>
            <a:r>
              <a:rPr lang="en-US" dirty="0"/>
              <a:t>This should </a:t>
            </a:r>
            <a:r>
              <a:rPr lang="en-US" b="1" dirty="0"/>
              <a:t>reduce</a:t>
            </a:r>
            <a:r>
              <a:rPr lang="en-US" dirty="0"/>
              <a:t> the </a:t>
            </a:r>
            <a:r>
              <a:rPr lang="en-US" b="1" dirty="0"/>
              <a:t>impact</a:t>
            </a:r>
            <a:r>
              <a:rPr lang="en-US" dirty="0"/>
              <a:t> of impregnated </a:t>
            </a:r>
            <a:r>
              <a:rPr lang="en-US" b="1" dirty="0"/>
              <a:t>coil</a:t>
            </a:r>
            <a:r>
              <a:rPr lang="en-US" dirty="0"/>
              <a:t> </a:t>
            </a:r>
            <a:r>
              <a:rPr lang="en-US" b="1" dirty="0"/>
              <a:t>size</a:t>
            </a:r>
            <a:r>
              <a:rPr lang="en-US" dirty="0"/>
              <a:t> variations</a:t>
            </a:r>
          </a:p>
          <a:p>
            <a:pPr lvl="2">
              <a:buFont typeface="Arial" panose="020B0604020202020204" pitchFamily="34" charset="0"/>
              <a:buChar char="•"/>
            </a:pPr>
            <a:r>
              <a:rPr lang="en-US" b="1" dirty="0"/>
              <a:t>Key</a:t>
            </a:r>
            <a:r>
              <a:rPr lang="en-US" dirty="0"/>
              <a:t> </a:t>
            </a:r>
            <a:r>
              <a:rPr lang="en-US" b="1" dirty="0"/>
              <a:t>components</a:t>
            </a:r>
            <a:r>
              <a:rPr lang="en-US" dirty="0"/>
              <a:t> of </a:t>
            </a:r>
            <a:r>
              <a:rPr lang="en-US" b="1" dirty="0"/>
              <a:t>coil</a:t>
            </a:r>
            <a:r>
              <a:rPr lang="en-US" dirty="0"/>
              <a:t> </a:t>
            </a:r>
            <a:r>
              <a:rPr lang="en-US" b="1" dirty="0"/>
              <a:t>1</a:t>
            </a:r>
            <a:r>
              <a:rPr lang="en-US" dirty="0"/>
              <a:t> assembly </a:t>
            </a:r>
            <a:r>
              <a:rPr lang="en-US" b="1" dirty="0"/>
              <a:t>finalized</a:t>
            </a:r>
            <a:r>
              <a:rPr lang="en-US" dirty="0"/>
              <a:t>, others under review</a:t>
            </a:r>
          </a:p>
          <a:p>
            <a:pPr lvl="2">
              <a:buFont typeface="Arial" panose="020B0604020202020204" pitchFamily="34" charset="0"/>
              <a:buChar char="•"/>
            </a:pPr>
            <a:r>
              <a:rPr lang="en-US" b="1" dirty="0"/>
              <a:t>Coil 2 </a:t>
            </a:r>
            <a:r>
              <a:rPr lang="en-US" dirty="0"/>
              <a:t>assembly design in </a:t>
            </a:r>
            <a:r>
              <a:rPr lang="en-US" b="1" dirty="0"/>
              <a:t>progress</a:t>
            </a:r>
          </a:p>
          <a:p>
            <a:pPr lvl="2">
              <a:buFont typeface="Arial" panose="020B0604020202020204" pitchFamily="34" charset="0"/>
              <a:buChar char="•"/>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3" y="1512554"/>
            <a:ext cx="3978752" cy="22250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025" y="1203944"/>
            <a:ext cx="4656194" cy="3086115"/>
          </a:xfrm>
          <a:prstGeom prst="rect">
            <a:avLst/>
          </a:prstGeom>
        </p:spPr>
      </p:pic>
    </p:spTree>
    <p:extLst>
      <p:ext uri="{BB962C8B-B14F-4D97-AF65-F5344CB8AC3E}">
        <p14:creationId xmlns:p14="http://schemas.microsoft.com/office/powerpoint/2010/main" val="175608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5B0D-FBC5-BB49-AD2A-5568C2D0C76E}"/>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Outline</a:t>
            </a:r>
          </a:p>
        </p:txBody>
      </p:sp>
      <p:sp>
        <p:nvSpPr>
          <p:cNvPr id="3" name="Content Placeholder 2">
            <a:extLst>
              <a:ext uri="{FF2B5EF4-FFF2-40B4-BE49-F238E27FC236}">
                <a16:creationId xmlns:a16="http://schemas.microsoft.com/office/drawing/2014/main" id="{B70BC01C-1C33-1E48-A8C4-EF180EF7AEA7}"/>
              </a:ext>
            </a:extLst>
          </p:cNvPr>
          <p:cNvSpPr>
            <a:spLocks noGrp="1"/>
          </p:cNvSpPr>
          <p:nvPr>
            <p:ph idx="1"/>
          </p:nvPr>
        </p:nvSpPr>
        <p:spPr>
          <a:xfrm>
            <a:off x="432000" y="1281793"/>
            <a:ext cx="8280000" cy="4635259"/>
          </a:xfrm>
        </p:spPr>
        <p:txBody>
          <a:bodyPr anchor="ctr">
            <a:normAutofit/>
          </a:bodyPr>
          <a:lstStyle/>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Introduction and Design Overview</a:t>
            </a:r>
          </a:p>
          <a:p>
            <a:pPr>
              <a:buFont typeface="Arial" panose="020B0604020202020204" pitchFamily="34" charset="0"/>
              <a:buChar char="•"/>
            </a:pPr>
            <a:endParaRPr lang="it-IT" dirty="0"/>
          </a:p>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Analysis Highlights</a:t>
            </a: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Engineering and Procurement Status</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Coil Pack</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Structure</a:t>
            </a:r>
          </a:p>
          <a:p>
            <a:pPr marL="0" indent="0"/>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Status Summary</a:t>
            </a:r>
          </a:p>
        </p:txBody>
      </p:sp>
      <p:sp>
        <p:nvSpPr>
          <p:cNvPr id="4" name="Footer Placeholder 3">
            <a:extLst>
              <a:ext uri="{FF2B5EF4-FFF2-40B4-BE49-F238E27FC236}">
                <a16:creationId xmlns:a16="http://schemas.microsoft.com/office/drawing/2014/main" id="{4C67D804-02F5-F64D-B27B-DBD57690B8D0}"/>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B5E570EC-8696-3548-81D5-6DCE7ABD77D7}"/>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1665153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Load Pad Fabrication is in Progress</a:t>
            </a:r>
            <a:endParaRPr lang="en-US" dirty="0">
              <a:latin typeface="Yu Gothic UI Semibold" panose="020B0700000000000000" pitchFamily="34" charset="-128"/>
              <a:ea typeface="Yu Gothic UI Semibold" panose="020B0700000000000000" pitchFamily="34" charset="-128"/>
            </a:endParaRPr>
          </a:p>
        </p:txBody>
      </p:sp>
      <p:sp>
        <p:nvSpPr>
          <p:cNvPr id="10" name="Content Placeholder 2">
            <a:extLst>
              <a:ext uri="{FF2B5EF4-FFF2-40B4-BE49-F238E27FC236}">
                <a16:creationId xmlns:a16="http://schemas.microsoft.com/office/drawing/2014/main" id="{FD12A873-D00B-F2FF-5A1B-6EBA285A1C73}"/>
              </a:ext>
            </a:extLst>
          </p:cNvPr>
          <p:cNvSpPr>
            <a:spLocks noGrp="1"/>
          </p:cNvSpPr>
          <p:nvPr>
            <p:ph idx="1"/>
          </p:nvPr>
        </p:nvSpPr>
        <p:spPr>
          <a:xfrm>
            <a:off x="0" y="1132604"/>
            <a:ext cx="5638799" cy="2262307"/>
          </a:xfrm>
        </p:spPr>
        <p:txBody>
          <a:bodyPr/>
          <a:lstStyle/>
          <a:p>
            <a:pPr>
              <a:buFont typeface="Arial" panose="020B0604020202020204" pitchFamily="34" charset="0"/>
              <a:buChar char="•"/>
            </a:pPr>
            <a:r>
              <a:rPr lang="en-US" sz="1600" dirty="0"/>
              <a:t>Load pads composed of </a:t>
            </a:r>
            <a:r>
              <a:rPr lang="en-US" sz="1600" b="1" dirty="0"/>
              <a:t>iron</a:t>
            </a:r>
            <a:r>
              <a:rPr lang="en-US" sz="1600" dirty="0"/>
              <a:t> and </a:t>
            </a:r>
            <a:r>
              <a:rPr lang="en-US" sz="1600" b="1" dirty="0"/>
              <a:t>stainless</a:t>
            </a:r>
            <a:r>
              <a:rPr lang="en-US" sz="1600" dirty="0"/>
              <a:t> </a:t>
            </a:r>
            <a:r>
              <a:rPr lang="en-US" sz="1600" b="1" dirty="0"/>
              <a:t>steel</a:t>
            </a:r>
            <a:r>
              <a:rPr lang="en-US" sz="1600" dirty="0"/>
              <a:t> </a:t>
            </a:r>
            <a:r>
              <a:rPr lang="en-US" sz="1600" b="1" dirty="0"/>
              <a:t>portions</a:t>
            </a:r>
            <a:r>
              <a:rPr lang="en-US" sz="1600" dirty="0"/>
              <a:t> – optimized </a:t>
            </a:r>
            <a:r>
              <a:rPr lang="en-US" sz="1600" dirty="0" err="1"/>
              <a:t>w.r.t.</a:t>
            </a:r>
            <a:r>
              <a:rPr lang="en-US" sz="1600" dirty="0"/>
              <a:t> magnetic and mechanical performance</a:t>
            </a:r>
          </a:p>
          <a:p>
            <a:pPr>
              <a:buFont typeface="Arial" panose="020B0604020202020204" pitchFamily="34" charset="0"/>
              <a:buChar char="•"/>
            </a:pPr>
            <a:r>
              <a:rPr lang="en-US" sz="1600" dirty="0"/>
              <a:t>Procurement of load pads and yoke placed</a:t>
            </a:r>
          </a:p>
          <a:p>
            <a:pPr marL="461963" lvl="1" indent="-234950">
              <a:buFont typeface="Arial" panose="020B0604020202020204" pitchFamily="34" charset="0"/>
              <a:buChar char="•"/>
            </a:pPr>
            <a:r>
              <a:rPr lang="en-US" sz="1600" dirty="0"/>
              <a:t>Vendor will deliver </a:t>
            </a:r>
            <a:r>
              <a:rPr lang="en-US" sz="1600" b="1" dirty="0"/>
              <a:t>full</a:t>
            </a:r>
            <a:r>
              <a:rPr lang="en-US" sz="1600" dirty="0"/>
              <a:t> </a:t>
            </a:r>
            <a:r>
              <a:rPr lang="en-US" sz="1600" b="1" dirty="0"/>
              <a:t>load</a:t>
            </a:r>
            <a:r>
              <a:rPr lang="en-US" sz="1600" dirty="0"/>
              <a:t> </a:t>
            </a:r>
            <a:r>
              <a:rPr lang="en-US" sz="1600" b="1" dirty="0"/>
              <a:t>pad</a:t>
            </a:r>
            <a:r>
              <a:rPr lang="en-US" sz="1600" dirty="0"/>
              <a:t> </a:t>
            </a:r>
            <a:r>
              <a:rPr lang="en-US" sz="1600" b="1" dirty="0"/>
              <a:t>assemblies</a:t>
            </a:r>
          </a:p>
          <a:p>
            <a:pPr marL="461963" lvl="1" indent="-234950">
              <a:buFont typeface="Arial" panose="020B0604020202020204" pitchFamily="34" charset="0"/>
              <a:buChar char="•"/>
            </a:pPr>
            <a:r>
              <a:rPr lang="en-US" sz="1600" dirty="0"/>
              <a:t>Rough water jet cutting of parts in progress – pads and yoke laminations cut from the same plates</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latin typeface="Yu Gothic UI Semilight" panose="020B0400000000000000" pitchFamily="34" charset="-128"/>
                <a:ea typeface="Yu Gothic UI Semilight" panose="020B0400000000000000" pitchFamily="34" charset="-128"/>
              </a:rPr>
              <a:t>G. Vallone</a:t>
            </a:r>
            <a:endParaRPr lang="en-US" altLang="en-US" dirty="0">
              <a:latin typeface="Yu Gothic UI Semilight" panose="020B0400000000000000" pitchFamily="34" charset="-128"/>
              <a:ea typeface="Yu Gothic UI Semilight" panose="020B0400000000000000" pitchFamily="34" charset="-128"/>
            </a:endParaRP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20</a:t>
            </a:fld>
            <a:endParaRPr lang="en-US" altLang="en-US" dirty="0">
              <a:latin typeface="Yu Gothic UI Semilight" panose="020B0400000000000000" pitchFamily="34" charset="-128"/>
              <a:ea typeface="Yu Gothic UI Semilight" panose="020B0400000000000000" pitchFamily="34" charset="-128"/>
            </a:endParaRPr>
          </a:p>
        </p:txBody>
      </p:sp>
      <p:pic>
        <p:nvPicPr>
          <p:cNvPr id="6" name="Picture 5" descr="A machine with a metal surface&#10;&#10;Description automatically generated with medium confidence">
            <a:extLst>
              <a:ext uri="{FF2B5EF4-FFF2-40B4-BE49-F238E27FC236}">
                <a16:creationId xmlns:a16="http://schemas.microsoft.com/office/drawing/2014/main" id="{561A4F65-AB4A-BFB4-F5B1-A5D471EC3F20}"/>
              </a:ext>
            </a:extLst>
          </p:cNvPr>
          <p:cNvPicPr>
            <a:picLocks noChangeAspect="1"/>
          </p:cNvPicPr>
          <p:nvPr/>
        </p:nvPicPr>
        <p:blipFill rotWithShape="1">
          <a:blip r:embed="rId3"/>
          <a:srcRect l="28118" t="28589" r="12546" b="17412"/>
          <a:stretch/>
        </p:blipFill>
        <p:spPr>
          <a:xfrm>
            <a:off x="5808528" y="3670316"/>
            <a:ext cx="3217772" cy="2196241"/>
          </a:xfrm>
          <a:prstGeom prst="rect">
            <a:avLst/>
          </a:prstGeom>
        </p:spPr>
      </p:pic>
      <p:pic>
        <p:nvPicPr>
          <p:cNvPr id="14" name="Picture 13">
            <a:extLst>
              <a:ext uri="{FF2B5EF4-FFF2-40B4-BE49-F238E27FC236}">
                <a16:creationId xmlns:a16="http://schemas.microsoft.com/office/drawing/2014/main" id="{C9B8E914-0284-3555-DD37-1CFDC2DA708F}"/>
              </a:ext>
            </a:extLst>
          </p:cNvPr>
          <p:cNvPicPr>
            <a:picLocks noChangeAspect="1"/>
          </p:cNvPicPr>
          <p:nvPr/>
        </p:nvPicPr>
        <p:blipFill>
          <a:blip r:embed="rId4"/>
          <a:stretch>
            <a:fillRect/>
          </a:stretch>
        </p:blipFill>
        <p:spPr>
          <a:xfrm>
            <a:off x="2252039" y="3676994"/>
            <a:ext cx="3403107" cy="2196241"/>
          </a:xfrm>
          <a:prstGeom prst="rect">
            <a:avLst/>
          </a:prstGeom>
        </p:spPr>
      </p:pic>
      <p:sp>
        <p:nvSpPr>
          <p:cNvPr id="15" name="TextBox 14">
            <a:extLst>
              <a:ext uri="{FF2B5EF4-FFF2-40B4-BE49-F238E27FC236}">
                <a16:creationId xmlns:a16="http://schemas.microsoft.com/office/drawing/2014/main" id="{1482F107-B794-CB48-DBA2-E51B18DAACF4}"/>
              </a:ext>
            </a:extLst>
          </p:cNvPr>
          <p:cNvSpPr txBox="1"/>
          <p:nvPr/>
        </p:nvSpPr>
        <p:spPr>
          <a:xfrm>
            <a:off x="2686028" y="3264536"/>
            <a:ext cx="2523448" cy="307777"/>
          </a:xfrm>
          <a:prstGeom prst="rect">
            <a:avLst/>
          </a:prstGeom>
          <a:noFill/>
        </p:spPr>
        <p:txBody>
          <a:bodyPr wrap="none" rtlCol="0">
            <a:spAutoFit/>
          </a:bodyPr>
          <a:lstStyle/>
          <a:p>
            <a:r>
              <a:rPr lang="en-US" sz="1400" b="1" dirty="0">
                <a:solidFill>
                  <a:srgbClr val="003366"/>
                </a:solidFill>
                <a:latin typeface="Yu Gothic UI Semilight" panose="020B0400000000000000" pitchFamily="34" charset="-128"/>
                <a:ea typeface="Yu Gothic UI Semilight" panose="020B0400000000000000" pitchFamily="34" charset="-128"/>
              </a:rPr>
              <a:t>Vertical Pad Assembly Drawing</a:t>
            </a:r>
          </a:p>
        </p:txBody>
      </p:sp>
      <p:sp>
        <p:nvSpPr>
          <p:cNvPr id="17" name="TextBox 16">
            <a:extLst>
              <a:ext uri="{FF2B5EF4-FFF2-40B4-BE49-F238E27FC236}">
                <a16:creationId xmlns:a16="http://schemas.microsoft.com/office/drawing/2014/main" id="{46F247C3-BFDB-B93C-FEB7-91B05031FB82}"/>
              </a:ext>
            </a:extLst>
          </p:cNvPr>
          <p:cNvSpPr txBox="1"/>
          <p:nvPr/>
        </p:nvSpPr>
        <p:spPr>
          <a:xfrm>
            <a:off x="5524960" y="1525505"/>
            <a:ext cx="3775934" cy="307777"/>
          </a:xfrm>
          <a:prstGeom prst="rect">
            <a:avLst/>
          </a:prstGeom>
          <a:noFill/>
        </p:spPr>
        <p:txBody>
          <a:bodyPr wrap="square" rtlCol="0">
            <a:spAutoFit/>
          </a:bodyPr>
          <a:lstStyle/>
          <a:p>
            <a:pPr algn="ctr"/>
            <a:r>
              <a:rPr lang="en-US" sz="1400" b="1" dirty="0">
                <a:solidFill>
                  <a:srgbClr val="003366"/>
                </a:solidFill>
                <a:latin typeface="Yu Gothic UI Semilight" panose="020B0400000000000000" pitchFamily="34" charset="-128"/>
                <a:ea typeface="Yu Gothic UI Semilight" panose="020B0400000000000000" pitchFamily="34" charset="-128"/>
              </a:rPr>
              <a:t>Rough Cutting of Yoke/Pad Laminations</a:t>
            </a:r>
          </a:p>
        </p:txBody>
      </p:sp>
      <p:pic>
        <p:nvPicPr>
          <p:cNvPr id="28" name="Picture 27">
            <a:extLst>
              <a:ext uri="{FF2B5EF4-FFF2-40B4-BE49-F238E27FC236}">
                <a16:creationId xmlns:a16="http://schemas.microsoft.com/office/drawing/2014/main" id="{E3789B38-C171-39FA-A00A-FD2C3A44CF76}"/>
              </a:ext>
            </a:extLst>
          </p:cNvPr>
          <p:cNvPicPr>
            <a:picLocks noChangeAspect="1"/>
          </p:cNvPicPr>
          <p:nvPr/>
        </p:nvPicPr>
        <p:blipFill>
          <a:blip r:embed="rId5"/>
          <a:stretch>
            <a:fillRect/>
          </a:stretch>
        </p:blipFill>
        <p:spPr>
          <a:xfrm>
            <a:off x="-36212" y="4953699"/>
            <a:ext cx="2390535" cy="1139283"/>
          </a:xfrm>
          <a:prstGeom prst="rect">
            <a:avLst/>
          </a:prstGeom>
        </p:spPr>
      </p:pic>
      <p:pic>
        <p:nvPicPr>
          <p:cNvPr id="29" name="Picture 28" descr="Chart, line chart&#10;&#10;Description automatically generated">
            <a:extLst>
              <a:ext uri="{FF2B5EF4-FFF2-40B4-BE49-F238E27FC236}">
                <a16:creationId xmlns:a16="http://schemas.microsoft.com/office/drawing/2014/main" id="{9DB42673-6102-932C-03AC-4627253EC58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1600" y="3531547"/>
            <a:ext cx="1845377" cy="1498012"/>
          </a:xfrm>
          <a:prstGeom prst="rect">
            <a:avLst/>
          </a:prstGeom>
        </p:spPr>
      </p:pic>
      <p:sp>
        <p:nvSpPr>
          <p:cNvPr id="30" name="TextBox 29">
            <a:extLst>
              <a:ext uri="{FF2B5EF4-FFF2-40B4-BE49-F238E27FC236}">
                <a16:creationId xmlns:a16="http://schemas.microsoft.com/office/drawing/2014/main" id="{98250567-094E-F628-F9A8-9FE0B31A1302}"/>
              </a:ext>
            </a:extLst>
          </p:cNvPr>
          <p:cNvSpPr txBox="1"/>
          <p:nvPr/>
        </p:nvSpPr>
        <p:spPr>
          <a:xfrm>
            <a:off x="355413" y="3264536"/>
            <a:ext cx="1731564" cy="307777"/>
          </a:xfrm>
          <a:prstGeom prst="rect">
            <a:avLst/>
          </a:prstGeom>
          <a:noFill/>
        </p:spPr>
        <p:txBody>
          <a:bodyPr wrap="none" rtlCol="0">
            <a:spAutoFit/>
          </a:bodyPr>
          <a:lstStyle/>
          <a:p>
            <a:r>
              <a:rPr lang="en-US" sz="1400" b="1" dirty="0">
                <a:solidFill>
                  <a:srgbClr val="003366"/>
                </a:solidFill>
                <a:latin typeface="Yu Gothic UI Semilight" panose="020B0400000000000000" pitchFamily="34" charset="-128"/>
                <a:ea typeface="Yu Gothic UI Semilight" panose="020B0400000000000000" pitchFamily="34" charset="-128"/>
              </a:rPr>
              <a:t>Vertical Pad Analysis</a:t>
            </a:r>
          </a:p>
        </p:txBody>
      </p:sp>
      <p:pic>
        <p:nvPicPr>
          <p:cNvPr id="13" name="Picture 12">
            <a:extLst>
              <a:ext uri="{FF2B5EF4-FFF2-40B4-BE49-F238E27FC236}">
                <a16:creationId xmlns:a16="http://schemas.microsoft.com/office/drawing/2014/main" id="{1127B2CA-6336-59C8-8DAF-6EA1CBBF81BA}"/>
              </a:ext>
            </a:extLst>
          </p:cNvPr>
          <p:cNvPicPr>
            <a:picLocks noChangeAspect="1"/>
          </p:cNvPicPr>
          <p:nvPr/>
        </p:nvPicPr>
        <p:blipFill>
          <a:blip r:embed="rId7"/>
          <a:stretch>
            <a:fillRect/>
          </a:stretch>
        </p:blipFill>
        <p:spPr>
          <a:xfrm>
            <a:off x="5808527" y="1856553"/>
            <a:ext cx="3208800" cy="1715760"/>
          </a:xfrm>
          <a:prstGeom prst="rect">
            <a:avLst/>
          </a:prstGeom>
        </p:spPr>
      </p:pic>
    </p:spTree>
    <p:extLst>
      <p:ext uri="{BB962C8B-B14F-4D97-AF65-F5344CB8AC3E}">
        <p14:creationId xmlns:p14="http://schemas.microsoft.com/office/powerpoint/2010/main" val="3277858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Coil 1 Pole Design is Complete</a:t>
            </a:r>
            <a:endParaRPr lang="en-US" dirty="0">
              <a:latin typeface="Yu Gothic UI Semibold" panose="020B0700000000000000" pitchFamily="34" charset="-128"/>
              <a:ea typeface="Yu Gothic UI Semibold" panose="020B0700000000000000" pitchFamily="34" charset="-128"/>
            </a:endParaRPr>
          </a:p>
        </p:txBody>
      </p:sp>
      <p:sp>
        <p:nvSpPr>
          <p:cNvPr id="10" name="Content Placeholder 2">
            <a:extLst>
              <a:ext uri="{FF2B5EF4-FFF2-40B4-BE49-F238E27FC236}">
                <a16:creationId xmlns:a16="http://schemas.microsoft.com/office/drawing/2014/main" id="{FD12A873-D00B-F2FF-5A1B-6EBA285A1C73}"/>
              </a:ext>
            </a:extLst>
          </p:cNvPr>
          <p:cNvSpPr>
            <a:spLocks noGrp="1"/>
          </p:cNvSpPr>
          <p:nvPr>
            <p:ph idx="1"/>
          </p:nvPr>
        </p:nvSpPr>
        <p:spPr>
          <a:xfrm>
            <a:off x="241882" y="1188338"/>
            <a:ext cx="6005009" cy="2262307"/>
          </a:xfrm>
        </p:spPr>
        <p:txBody>
          <a:bodyPr/>
          <a:lstStyle/>
          <a:p>
            <a:pPr>
              <a:buFont typeface="Arial" panose="020B0604020202020204" pitchFamily="34" charset="0"/>
              <a:buChar char="•"/>
            </a:pPr>
            <a:r>
              <a:rPr lang="en-US" sz="1600" b="1" dirty="0">
                <a:latin typeface="Yu Gothic UI Semilight" panose="020B0400000000000000" pitchFamily="34" charset="-128"/>
                <a:ea typeface="Yu Gothic UI Semilight" panose="020B0400000000000000" pitchFamily="34" charset="-128"/>
              </a:rPr>
              <a:t>Coil 1 pole</a:t>
            </a:r>
            <a:r>
              <a:rPr lang="en-US" sz="1600" dirty="0">
                <a:latin typeface="Yu Gothic UI Semilight" panose="020B0400000000000000" pitchFamily="34" charset="-128"/>
                <a:ea typeface="Yu Gothic UI Semilight" panose="020B0400000000000000" pitchFamily="34" charset="-128"/>
              </a:rPr>
              <a:t> composed of three segments, with gaps optimized to account for geometry changes during </a:t>
            </a:r>
            <a:r>
              <a:rPr lang="en-US" sz="1600" b="1" dirty="0">
                <a:latin typeface="Yu Gothic UI Semilight" panose="020B0400000000000000" pitchFamily="34" charset="-128"/>
                <a:ea typeface="Yu Gothic UI Semilight" panose="020B0400000000000000" pitchFamily="34" charset="-128"/>
              </a:rPr>
              <a:t>heat</a:t>
            </a:r>
            <a:r>
              <a:rPr lang="en-US" sz="1600" dirty="0">
                <a:latin typeface="Yu Gothic UI Semilight" panose="020B0400000000000000" pitchFamily="34" charset="-128"/>
                <a:ea typeface="Yu Gothic UI Semilight" panose="020B0400000000000000" pitchFamily="34" charset="-128"/>
              </a:rPr>
              <a:t> </a:t>
            </a:r>
            <a:r>
              <a:rPr lang="en-US" sz="1600" b="1" dirty="0">
                <a:latin typeface="Yu Gothic UI Semilight" panose="020B0400000000000000" pitchFamily="34" charset="-128"/>
                <a:ea typeface="Yu Gothic UI Semilight" panose="020B0400000000000000" pitchFamily="34" charset="-128"/>
              </a:rPr>
              <a:t>treatment</a:t>
            </a:r>
          </a:p>
          <a:p>
            <a:pPr>
              <a:buFont typeface="Arial" panose="020B0604020202020204" pitchFamily="34" charset="0"/>
              <a:buChar char="•"/>
            </a:pPr>
            <a:r>
              <a:rPr lang="en-US" sz="1600" dirty="0">
                <a:latin typeface="Yu Gothic UI Semilight" panose="020B0400000000000000" pitchFamily="34" charset="-128"/>
                <a:ea typeface="Yu Gothic UI Semilight" panose="020B0400000000000000" pitchFamily="34" charset="-128"/>
              </a:rPr>
              <a:t>Pole design was optimized following hard bend tests and layer jump prototyping</a:t>
            </a:r>
          </a:p>
          <a:p>
            <a:pPr>
              <a:buFont typeface="Arial" panose="020B0604020202020204" pitchFamily="34" charset="0"/>
              <a:buChar char="•"/>
            </a:pPr>
            <a:r>
              <a:rPr lang="en-US" sz="1600" dirty="0">
                <a:latin typeface="Yu Gothic UI Semilight" panose="020B0400000000000000" pitchFamily="34" charset="-128"/>
                <a:ea typeface="Yu Gothic UI Semilight" panose="020B0400000000000000" pitchFamily="34" charset="-128"/>
              </a:rPr>
              <a:t>Pole drawings are complete, and have been sent for manufacturing quotes</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latin typeface="Yu Gothic UI Semilight" panose="020B0400000000000000" pitchFamily="34" charset="-128"/>
                <a:ea typeface="Yu Gothic UI Semilight" panose="020B0400000000000000" pitchFamily="34" charset="-128"/>
              </a:rPr>
              <a:t>G. Vallone</a:t>
            </a:r>
            <a:endParaRPr lang="en-US" altLang="en-US" dirty="0">
              <a:latin typeface="Yu Gothic UI Semilight" panose="020B0400000000000000" pitchFamily="34" charset="-128"/>
              <a:ea typeface="Yu Gothic UI Semilight" panose="020B0400000000000000" pitchFamily="34" charset="-128"/>
            </a:endParaRP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21</a:t>
            </a:fld>
            <a:endParaRPr lang="en-US" altLang="en-US" dirty="0">
              <a:latin typeface="Yu Gothic UI Semilight" panose="020B0400000000000000" pitchFamily="34" charset="-128"/>
              <a:ea typeface="Yu Gothic UI Semilight" panose="020B0400000000000000" pitchFamily="34" charset="-128"/>
            </a:endParaRPr>
          </a:p>
        </p:txBody>
      </p:sp>
      <p:pic>
        <p:nvPicPr>
          <p:cNvPr id="12" name="Picture 11">
            <a:extLst>
              <a:ext uri="{FF2B5EF4-FFF2-40B4-BE49-F238E27FC236}">
                <a16:creationId xmlns:a16="http://schemas.microsoft.com/office/drawing/2014/main" id="{E511F02D-0F23-593F-9120-D741E80A86EB}"/>
              </a:ext>
            </a:extLst>
          </p:cNvPr>
          <p:cNvPicPr>
            <a:picLocks noChangeAspect="1"/>
          </p:cNvPicPr>
          <p:nvPr/>
        </p:nvPicPr>
        <p:blipFill>
          <a:blip r:embed="rId3"/>
          <a:stretch>
            <a:fillRect/>
          </a:stretch>
        </p:blipFill>
        <p:spPr>
          <a:xfrm>
            <a:off x="3083551" y="3550226"/>
            <a:ext cx="2929427" cy="2262307"/>
          </a:xfrm>
          <a:prstGeom prst="rect">
            <a:avLst/>
          </a:prstGeom>
        </p:spPr>
      </p:pic>
      <p:pic>
        <p:nvPicPr>
          <p:cNvPr id="13" name="Picture 12" descr="A picture containing indoor, floor, cluttered, miller&#10;&#10;Description automatically generated">
            <a:extLst>
              <a:ext uri="{FF2B5EF4-FFF2-40B4-BE49-F238E27FC236}">
                <a16:creationId xmlns:a16="http://schemas.microsoft.com/office/drawing/2014/main" id="{2FACF8C8-F9B2-AE88-81C8-B69DB99009ED}"/>
              </a:ext>
            </a:extLst>
          </p:cNvPr>
          <p:cNvPicPr>
            <a:picLocks noChangeAspect="1"/>
          </p:cNvPicPr>
          <p:nvPr/>
        </p:nvPicPr>
        <p:blipFill>
          <a:blip r:embed="rId4"/>
          <a:stretch>
            <a:fillRect/>
          </a:stretch>
        </p:blipFill>
        <p:spPr>
          <a:xfrm>
            <a:off x="6314875" y="1335609"/>
            <a:ext cx="2620895" cy="1467700"/>
          </a:xfrm>
          <a:prstGeom prst="rect">
            <a:avLst/>
          </a:prstGeom>
        </p:spPr>
      </p:pic>
      <p:pic>
        <p:nvPicPr>
          <p:cNvPr id="18" name="Picture 17" descr="A picture containing indoor, ceiling, working, preparing&#10;&#10;Description automatically generated">
            <a:extLst>
              <a:ext uri="{FF2B5EF4-FFF2-40B4-BE49-F238E27FC236}">
                <a16:creationId xmlns:a16="http://schemas.microsoft.com/office/drawing/2014/main" id="{B5F09E4C-BBE6-0417-FDFB-99D1F9F39A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676" t="38436" r="1751" b="27075"/>
          <a:stretch/>
        </p:blipFill>
        <p:spPr>
          <a:xfrm>
            <a:off x="6314875" y="2840499"/>
            <a:ext cx="2644355" cy="790062"/>
          </a:xfrm>
          <a:prstGeom prst="rect">
            <a:avLst/>
          </a:prstGeom>
          <a:ln w="3175">
            <a:solidFill>
              <a:srgbClr val="000000"/>
            </a:solidFill>
          </a:ln>
        </p:spPr>
      </p:pic>
      <p:sp>
        <p:nvSpPr>
          <p:cNvPr id="19" name="TextBox 18">
            <a:extLst>
              <a:ext uri="{FF2B5EF4-FFF2-40B4-BE49-F238E27FC236}">
                <a16:creationId xmlns:a16="http://schemas.microsoft.com/office/drawing/2014/main" id="{555FB4FF-64FC-5E0D-E9B6-57084AE0D699}"/>
              </a:ext>
            </a:extLst>
          </p:cNvPr>
          <p:cNvSpPr txBox="1"/>
          <p:nvPr/>
        </p:nvSpPr>
        <p:spPr>
          <a:xfrm>
            <a:off x="6204004" y="1047182"/>
            <a:ext cx="2842635" cy="307777"/>
          </a:xfrm>
          <a:prstGeom prst="rect">
            <a:avLst/>
          </a:prstGeom>
          <a:noFill/>
        </p:spPr>
        <p:txBody>
          <a:bodyPr wrap="square" rtlCol="0">
            <a:spAutoFit/>
          </a:bodyPr>
          <a:lstStyle/>
          <a:p>
            <a:pPr algn="ctr"/>
            <a:r>
              <a:rPr lang="en-US" sz="1400" b="1" dirty="0">
                <a:solidFill>
                  <a:srgbClr val="003366"/>
                </a:solidFill>
                <a:latin typeface="Yu Gothic UI Semilight" panose="020B0400000000000000" pitchFamily="34" charset="-128"/>
                <a:ea typeface="Yu Gothic UI Semilight" panose="020B0400000000000000" pitchFamily="34" charset="-128"/>
              </a:rPr>
              <a:t>Hard Bend and Layer Jump Tests</a:t>
            </a:r>
          </a:p>
        </p:txBody>
      </p:sp>
      <p:pic>
        <p:nvPicPr>
          <p:cNvPr id="20" name="Picture 19">
            <a:extLst>
              <a:ext uri="{FF2B5EF4-FFF2-40B4-BE49-F238E27FC236}">
                <a16:creationId xmlns:a16="http://schemas.microsoft.com/office/drawing/2014/main" id="{580A5726-AA77-05B9-16FB-A5731EF20EE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9108" y="3456982"/>
            <a:ext cx="2597438" cy="2160000"/>
          </a:xfrm>
          <a:prstGeom prst="rect">
            <a:avLst/>
          </a:prstGeom>
        </p:spPr>
      </p:pic>
      <p:pic>
        <p:nvPicPr>
          <p:cNvPr id="21" name="Picture 20">
            <a:extLst>
              <a:ext uri="{FF2B5EF4-FFF2-40B4-BE49-F238E27FC236}">
                <a16:creationId xmlns:a16="http://schemas.microsoft.com/office/drawing/2014/main" id="{96575D96-EEF1-8391-0127-6A2EAB806A5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0222" y="5325799"/>
            <a:ext cx="2736324" cy="826060"/>
          </a:xfrm>
          <a:prstGeom prst="rect">
            <a:avLst/>
          </a:prstGeom>
        </p:spPr>
      </p:pic>
      <p:sp>
        <p:nvSpPr>
          <p:cNvPr id="23" name="TextBox 22">
            <a:extLst>
              <a:ext uri="{FF2B5EF4-FFF2-40B4-BE49-F238E27FC236}">
                <a16:creationId xmlns:a16="http://schemas.microsoft.com/office/drawing/2014/main" id="{B829709C-4429-319C-35ED-F0660D748E13}"/>
              </a:ext>
            </a:extLst>
          </p:cNvPr>
          <p:cNvSpPr txBox="1"/>
          <p:nvPr/>
        </p:nvSpPr>
        <p:spPr>
          <a:xfrm>
            <a:off x="3605096" y="3176978"/>
            <a:ext cx="2345651" cy="307777"/>
          </a:xfrm>
          <a:prstGeom prst="rect">
            <a:avLst/>
          </a:prstGeom>
          <a:noFill/>
        </p:spPr>
        <p:txBody>
          <a:bodyPr wrap="square">
            <a:spAutoFit/>
          </a:bodyPr>
          <a:lstStyle/>
          <a:p>
            <a:r>
              <a:rPr lang="en-US" sz="1400" b="1" dirty="0">
                <a:solidFill>
                  <a:srgbClr val="003366"/>
                </a:solidFill>
                <a:latin typeface="Yu Gothic UI Semilight" panose="020B0400000000000000" pitchFamily="34" charset="-128"/>
                <a:ea typeface="Yu Gothic UI Semilight" panose="020B0400000000000000" pitchFamily="34" charset="-128"/>
              </a:rPr>
              <a:t>Pole Segment Drawing</a:t>
            </a:r>
          </a:p>
        </p:txBody>
      </p:sp>
      <p:sp>
        <p:nvSpPr>
          <p:cNvPr id="24" name="TextBox 23">
            <a:extLst>
              <a:ext uri="{FF2B5EF4-FFF2-40B4-BE49-F238E27FC236}">
                <a16:creationId xmlns:a16="http://schemas.microsoft.com/office/drawing/2014/main" id="{04DEB73D-629B-F7AD-E5EE-21267C0BAFBB}"/>
              </a:ext>
            </a:extLst>
          </p:cNvPr>
          <p:cNvSpPr txBox="1"/>
          <p:nvPr/>
        </p:nvSpPr>
        <p:spPr>
          <a:xfrm>
            <a:off x="619780" y="3176978"/>
            <a:ext cx="2345652" cy="307777"/>
          </a:xfrm>
          <a:prstGeom prst="rect">
            <a:avLst/>
          </a:prstGeom>
          <a:noFill/>
        </p:spPr>
        <p:txBody>
          <a:bodyPr wrap="square">
            <a:spAutoFit/>
          </a:bodyPr>
          <a:lstStyle/>
          <a:p>
            <a:r>
              <a:rPr lang="en-US" sz="1400" b="1" dirty="0">
                <a:solidFill>
                  <a:srgbClr val="003366"/>
                </a:solidFill>
                <a:latin typeface="Yu Gothic UI Semilight" panose="020B0400000000000000" pitchFamily="34" charset="-128"/>
                <a:ea typeface="Yu Gothic UI Semilight" panose="020B0400000000000000" pitchFamily="34" charset="-128"/>
              </a:rPr>
              <a:t>Coil Length Optimization</a:t>
            </a: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27995" r="47463"/>
          <a:stretch/>
        </p:blipFill>
        <p:spPr>
          <a:xfrm>
            <a:off x="6233148" y="3871079"/>
            <a:ext cx="2739823" cy="1856599"/>
          </a:xfrm>
          <a:prstGeom prst="rect">
            <a:avLst/>
          </a:prstGeom>
        </p:spPr>
      </p:pic>
    </p:spTree>
    <p:extLst>
      <p:ext uri="{BB962C8B-B14F-4D97-AF65-F5344CB8AC3E}">
        <p14:creationId xmlns:p14="http://schemas.microsoft.com/office/powerpoint/2010/main" val="3948151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5B0D-FBC5-BB49-AD2A-5568C2D0C76E}"/>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Outline</a:t>
            </a:r>
          </a:p>
        </p:txBody>
      </p:sp>
      <p:sp>
        <p:nvSpPr>
          <p:cNvPr id="3" name="Content Placeholder 2">
            <a:extLst>
              <a:ext uri="{FF2B5EF4-FFF2-40B4-BE49-F238E27FC236}">
                <a16:creationId xmlns:a16="http://schemas.microsoft.com/office/drawing/2014/main" id="{B70BC01C-1C33-1E48-A8C4-EF180EF7AEA7}"/>
              </a:ext>
            </a:extLst>
          </p:cNvPr>
          <p:cNvSpPr>
            <a:spLocks noGrp="1"/>
          </p:cNvSpPr>
          <p:nvPr>
            <p:ph idx="1"/>
          </p:nvPr>
        </p:nvSpPr>
        <p:spPr>
          <a:xfrm>
            <a:off x="432000" y="1281793"/>
            <a:ext cx="8280000" cy="4635259"/>
          </a:xfrm>
        </p:spPr>
        <p:txBody>
          <a:bodyPr anchor="ctr">
            <a:normAutofit/>
          </a:bodyPr>
          <a:lstStyle/>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Introduction and Design Overview</a:t>
            </a:r>
          </a:p>
          <a:p>
            <a:pPr>
              <a:buFont typeface="Arial" panose="020B0604020202020204" pitchFamily="34" charset="0"/>
              <a:buChar char="•"/>
            </a:pPr>
            <a:endParaRPr lang="it-IT" dirty="0"/>
          </a:p>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Analysis Highlights</a:t>
            </a: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Engineering Status</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Coil Pack</a:t>
            </a:r>
          </a:p>
          <a:p>
            <a:pPr lvl="2">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Structure</a:t>
            </a:r>
          </a:p>
          <a:p>
            <a:pPr marL="0" indent="0"/>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Status Summary</a:t>
            </a:r>
          </a:p>
        </p:txBody>
      </p:sp>
      <p:sp>
        <p:nvSpPr>
          <p:cNvPr id="4" name="Footer Placeholder 3">
            <a:extLst>
              <a:ext uri="{FF2B5EF4-FFF2-40B4-BE49-F238E27FC236}">
                <a16:creationId xmlns:a16="http://schemas.microsoft.com/office/drawing/2014/main" id="{4C67D804-02F5-F64D-B27B-DBD57690B8D0}"/>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B5E570EC-8696-3548-81D5-6DCE7ABD77D7}"/>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22</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62346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Structure – Shell and Yoke</a:t>
            </a: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3" y="3945674"/>
            <a:ext cx="4689157" cy="2169376"/>
          </a:xfrm>
        </p:spPr>
        <p:txBody>
          <a:bodyPr/>
          <a:lstStyle/>
          <a:p>
            <a:pPr>
              <a:buFont typeface="Arial" panose="020B0604020202020204" pitchFamily="34" charset="0"/>
              <a:buChar char="•"/>
            </a:pPr>
            <a:r>
              <a:rPr lang="en-US" dirty="0"/>
              <a:t>Shell/yoke subassemblies</a:t>
            </a:r>
          </a:p>
          <a:p>
            <a:pPr lvl="2">
              <a:buFont typeface="Arial" panose="020B0604020202020204" pitchFamily="34" charset="0"/>
              <a:buChar char="•"/>
            </a:pPr>
            <a:r>
              <a:rPr lang="en-US" b="1" dirty="0"/>
              <a:t>Shell</a:t>
            </a:r>
            <a:r>
              <a:rPr lang="en-US" dirty="0"/>
              <a:t> design and drawing finalized, out for quote</a:t>
            </a:r>
          </a:p>
          <a:p>
            <a:pPr lvl="2">
              <a:buFont typeface="Arial" panose="020B0604020202020204" pitchFamily="34" charset="0"/>
              <a:buChar char="•"/>
            </a:pPr>
            <a:r>
              <a:rPr lang="en-US" dirty="0"/>
              <a:t>Using Al 7075-T6 leveraging on AUP experience</a:t>
            </a:r>
          </a:p>
          <a:p>
            <a:pPr lvl="2">
              <a:buFont typeface="Arial" panose="020B0604020202020204" pitchFamily="34" charset="0"/>
              <a:buChar char="•"/>
            </a:pPr>
            <a:r>
              <a:rPr lang="en-US" b="1" dirty="0"/>
              <a:t>Yoke</a:t>
            </a:r>
            <a:r>
              <a:rPr lang="en-US" dirty="0"/>
              <a:t> stack in fabrication!</a:t>
            </a:r>
          </a:p>
          <a:p>
            <a:pPr lvl="3">
              <a:buFont typeface="Arial" panose="020B0604020202020204" pitchFamily="34" charset="0"/>
              <a:buChar char="•"/>
            </a:pPr>
            <a:r>
              <a:rPr lang="en-US" dirty="0"/>
              <a:t>Procured as complete sub-assembly</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23</a:t>
            </a:fld>
            <a:endParaRPr lang="en-US" altLang="en-US" dirty="0">
              <a:latin typeface="Yu Gothic UI Semilight" panose="020B0400000000000000" pitchFamily="34" charset="-128"/>
              <a:ea typeface="Yu Gothic UI Semilight" panose="020B0400000000000000" pitchFamily="34" charset="-128"/>
            </a:endParaRPr>
          </a:p>
        </p:txBody>
      </p:sp>
      <p:pic>
        <p:nvPicPr>
          <p:cNvPr id="6" name="Picture 5"/>
          <p:cNvPicPr>
            <a:picLocks noChangeAspect="1"/>
          </p:cNvPicPr>
          <p:nvPr/>
        </p:nvPicPr>
        <p:blipFill>
          <a:blip r:embed="rId3"/>
          <a:stretch>
            <a:fillRect/>
          </a:stretch>
        </p:blipFill>
        <p:spPr>
          <a:xfrm>
            <a:off x="5066318" y="4057014"/>
            <a:ext cx="3669772" cy="199272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44" y="1202474"/>
            <a:ext cx="3431876" cy="2581955"/>
          </a:xfrm>
          <a:prstGeom prst="rect">
            <a:avLst/>
          </a:prstGeom>
        </p:spPr>
      </p:pic>
      <p:pic>
        <p:nvPicPr>
          <p:cNvPr id="10" name="Picture 9"/>
          <p:cNvPicPr>
            <a:picLocks noChangeAspect="1"/>
          </p:cNvPicPr>
          <p:nvPr/>
        </p:nvPicPr>
        <p:blipFill>
          <a:blip r:embed="rId5"/>
          <a:stretch>
            <a:fillRect/>
          </a:stretch>
        </p:blipFill>
        <p:spPr>
          <a:xfrm>
            <a:off x="5066318" y="1202474"/>
            <a:ext cx="3578435" cy="2743200"/>
          </a:xfrm>
          <a:prstGeom prst="rect">
            <a:avLst/>
          </a:prstGeom>
        </p:spPr>
      </p:pic>
    </p:spTree>
    <p:extLst>
      <p:ext uri="{BB962C8B-B14F-4D97-AF65-F5344CB8AC3E}">
        <p14:creationId xmlns:p14="http://schemas.microsoft.com/office/powerpoint/2010/main" val="2375775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Longitudinal Loading System</a:t>
            </a: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4" y="3368040"/>
            <a:ext cx="5565456" cy="2747010"/>
          </a:xfrm>
        </p:spPr>
        <p:txBody>
          <a:bodyPr/>
          <a:lstStyle/>
          <a:p>
            <a:pPr>
              <a:buFont typeface="Arial" panose="020B0604020202020204" pitchFamily="34" charset="0"/>
              <a:buChar char="•"/>
            </a:pPr>
            <a:r>
              <a:rPr lang="it-IT" dirty="0"/>
              <a:t>Rods + end plates longitudinal </a:t>
            </a:r>
            <a:r>
              <a:rPr lang="it-IT" b="1" dirty="0"/>
              <a:t>support</a:t>
            </a:r>
            <a:r>
              <a:rPr lang="it-IT" dirty="0"/>
              <a:t> </a:t>
            </a:r>
            <a:r>
              <a:rPr lang="it-IT" b="1" dirty="0"/>
              <a:t>system</a:t>
            </a:r>
          </a:p>
          <a:p>
            <a:pPr lvl="3">
              <a:buFont typeface="Arial" panose="020B0604020202020204" pitchFamily="34" charset="0"/>
              <a:buChar char="•"/>
            </a:pPr>
            <a:r>
              <a:rPr lang="en-US" dirty="0"/>
              <a:t>‘Standard’ approach for bladder and key designs</a:t>
            </a:r>
          </a:p>
          <a:p>
            <a:pPr lvl="3">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Target </a:t>
            </a:r>
            <a:r>
              <a:rPr lang="en-US" dirty="0" err="1">
                <a:latin typeface="Yu Gothic UI Semilight" panose="020B0400000000000000" pitchFamily="34" charset="-128"/>
                <a:ea typeface="Yu Gothic UI Semilight" panose="020B0400000000000000" pitchFamily="34" charset="-128"/>
              </a:rPr>
              <a:t>prestress</a:t>
            </a:r>
            <a:r>
              <a:rPr lang="en-US" dirty="0">
                <a:latin typeface="Yu Gothic UI Semilight" panose="020B0400000000000000" pitchFamily="34" charset="-128"/>
                <a:ea typeface="Yu Gothic UI Semilight" panose="020B0400000000000000" pitchFamily="34" charset="-128"/>
              </a:rPr>
              <a:t> force at cold equal to the </a:t>
            </a:r>
            <a:r>
              <a:rPr lang="en-US" dirty="0" err="1">
                <a:latin typeface="Yu Gothic UI Semilight" panose="020B0400000000000000" pitchFamily="34" charset="-128"/>
                <a:ea typeface="Yu Gothic UI Semilight" panose="020B0400000000000000" pitchFamily="34" charset="-128"/>
              </a:rPr>
              <a:t>e.m</a:t>
            </a:r>
            <a:r>
              <a:rPr lang="en-US" dirty="0">
                <a:latin typeface="Yu Gothic UI Semilight" panose="020B0400000000000000" pitchFamily="34" charset="-128"/>
                <a:ea typeface="Yu Gothic UI Semilight" panose="020B0400000000000000" pitchFamily="34" charset="-128"/>
              </a:rPr>
              <a:t>. force</a:t>
            </a:r>
          </a:p>
          <a:p>
            <a:pPr>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Forces</a:t>
            </a:r>
            <a:r>
              <a:rPr lang="en-US" dirty="0">
                <a:latin typeface="Yu Gothic UI Semilight" panose="020B0400000000000000" pitchFamily="34" charset="-128"/>
                <a:ea typeface="Yu Gothic UI Semilight" panose="020B0400000000000000" pitchFamily="34" charset="-128"/>
              </a:rPr>
              <a:t> significantly </a:t>
            </a:r>
            <a:r>
              <a:rPr lang="en-US" b="1" dirty="0">
                <a:latin typeface="Yu Gothic UI Semilight" panose="020B0400000000000000" pitchFamily="34" charset="-128"/>
                <a:ea typeface="Yu Gothic UI Semilight" panose="020B0400000000000000" pitchFamily="34" charset="-128"/>
              </a:rPr>
              <a:t>larger</a:t>
            </a:r>
            <a:r>
              <a:rPr lang="en-US" dirty="0">
                <a:latin typeface="Yu Gothic UI Semilight" panose="020B0400000000000000" pitchFamily="34" charset="-128"/>
                <a:ea typeface="Yu Gothic UI Semilight" panose="020B0400000000000000" pitchFamily="34" charset="-128"/>
              </a:rPr>
              <a:t> than anything built before, requiring special solutions</a:t>
            </a:r>
          </a:p>
          <a:p>
            <a:pPr lvl="2">
              <a:buFont typeface="Arial" panose="020B0604020202020204" pitchFamily="34" charset="0"/>
              <a:buChar char="•"/>
            </a:pPr>
            <a:r>
              <a:rPr lang="en-US" b="1" dirty="0"/>
              <a:t>Spacers </a:t>
            </a:r>
            <a:r>
              <a:rPr lang="en-US" dirty="0"/>
              <a:t>used as </a:t>
            </a:r>
            <a:r>
              <a:rPr lang="en-US" b="1" dirty="0"/>
              <a:t>bullets</a:t>
            </a:r>
            <a:r>
              <a:rPr lang="en-US" dirty="0"/>
              <a:t> would not be able to carry the required force</a:t>
            </a:r>
          </a:p>
          <a:p>
            <a:pPr lvl="3">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Custom shimming to guarantee good contact</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End plate and rods require </a:t>
            </a:r>
            <a:r>
              <a:rPr lang="en-US" b="1" dirty="0">
                <a:latin typeface="Yu Gothic UI Semilight" panose="020B0400000000000000" pitchFamily="34" charset="-128"/>
                <a:ea typeface="Yu Gothic UI Semilight" panose="020B0400000000000000" pitchFamily="34" charset="-128"/>
              </a:rPr>
              <a:t>high</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strength</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materials</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24</a:t>
            </a:fld>
            <a:endParaRPr lang="en-US" altLang="en-US" dirty="0">
              <a:latin typeface="Yu Gothic UI Semilight" panose="020B0400000000000000" pitchFamily="34" charset="-128"/>
              <a:ea typeface="Yu Gothic UI Semilight" panose="020B0400000000000000" pitchFamily="34" charset="-128"/>
            </a:endParaRPr>
          </a:p>
        </p:txBody>
      </p:sp>
      <p:pic>
        <p:nvPicPr>
          <p:cNvPr id="8" name="Picture 7"/>
          <p:cNvPicPr>
            <a:picLocks noChangeAspect="1"/>
          </p:cNvPicPr>
          <p:nvPr/>
        </p:nvPicPr>
        <p:blipFill rotWithShape="1">
          <a:blip r:embed="rId3">
            <a:clrChange>
              <a:clrFrom>
                <a:srgbClr val="E7E9EC"/>
              </a:clrFrom>
              <a:clrTo>
                <a:srgbClr val="E7E9EC">
                  <a:alpha val="0"/>
                </a:srgbClr>
              </a:clrTo>
            </a:clrChange>
            <a:extLst>
              <a:ext uri="{28A0092B-C50C-407E-A947-70E740481C1C}">
                <a14:useLocalDpi xmlns:a14="http://schemas.microsoft.com/office/drawing/2010/main" val="0"/>
              </a:ext>
            </a:extLst>
          </a:blip>
          <a:srcRect l="6641" t="34166" r="14262" b="33194"/>
          <a:stretch/>
        </p:blipFill>
        <p:spPr>
          <a:xfrm>
            <a:off x="1284606" y="1278632"/>
            <a:ext cx="6815614" cy="2173228"/>
          </a:xfrm>
          <a:prstGeom prst="rect">
            <a:avLst/>
          </a:prstGeom>
        </p:spPr>
      </p:pic>
      <p:cxnSp>
        <p:nvCxnSpPr>
          <p:cNvPr id="10" name="Straight Arrow Connector 9"/>
          <p:cNvCxnSpPr/>
          <p:nvPr/>
        </p:nvCxnSpPr>
        <p:spPr bwMode="auto">
          <a:xfrm>
            <a:off x="1400493" y="1776229"/>
            <a:ext cx="515619" cy="2576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 Placeholder 2">
            <a:extLst>
              <a:ext uri="{FF2B5EF4-FFF2-40B4-BE49-F238E27FC236}">
                <a16:creationId xmlns:a16="http://schemas.microsoft.com/office/drawing/2014/main" id="{279A8A72-1254-CB30-E58C-B742B8354D4A}"/>
              </a:ext>
            </a:extLst>
          </p:cNvPr>
          <p:cNvSpPr txBox="1">
            <a:spLocks/>
          </p:cNvSpPr>
          <p:nvPr/>
        </p:nvSpPr>
        <p:spPr>
          <a:xfrm>
            <a:off x="350964" y="1579608"/>
            <a:ext cx="1124142" cy="391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600" dirty="0">
                <a:latin typeface="Yu Gothic UI Light" panose="020B0300000000000000" pitchFamily="34" charset="-128"/>
                <a:ea typeface="Yu Gothic UI Light" panose="020B0300000000000000" pitchFamily="34" charset="-128"/>
              </a:rPr>
              <a:t>End-plate</a:t>
            </a:r>
          </a:p>
        </p:txBody>
      </p:sp>
      <p:cxnSp>
        <p:nvCxnSpPr>
          <p:cNvPr id="14" name="Straight Arrow Connector 13"/>
          <p:cNvCxnSpPr>
            <a:cxnSpLocks/>
          </p:cNvCxnSpPr>
          <p:nvPr/>
        </p:nvCxnSpPr>
        <p:spPr bwMode="auto">
          <a:xfrm>
            <a:off x="5854796" y="1359499"/>
            <a:ext cx="224728" cy="22010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 Placeholder 2">
            <a:extLst>
              <a:ext uri="{FF2B5EF4-FFF2-40B4-BE49-F238E27FC236}">
                <a16:creationId xmlns:a16="http://schemas.microsoft.com/office/drawing/2014/main" id="{279A8A72-1254-CB30-E58C-B742B8354D4A}"/>
              </a:ext>
            </a:extLst>
          </p:cNvPr>
          <p:cNvSpPr txBox="1">
            <a:spLocks/>
          </p:cNvSpPr>
          <p:nvPr/>
        </p:nvSpPr>
        <p:spPr>
          <a:xfrm>
            <a:off x="5292725" y="1078417"/>
            <a:ext cx="1124142" cy="391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600" dirty="0">
                <a:latin typeface="Yu Gothic UI Light" panose="020B0300000000000000" pitchFamily="34" charset="-128"/>
                <a:ea typeface="Yu Gothic UI Light" panose="020B0300000000000000" pitchFamily="34" charset="-128"/>
              </a:rPr>
              <a:t>Rods</a:t>
            </a:r>
          </a:p>
        </p:txBody>
      </p:sp>
      <p:cxnSp>
        <p:nvCxnSpPr>
          <p:cNvPr id="21" name="Straight Arrow Connector 20"/>
          <p:cNvCxnSpPr/>
          <p:nvPr/>
        </p:nvCxnSpPr>
        <p:spPr bwMode="auto">
          <a:xfrm>
            <a:off x="1524000" y="2349812"/>
            <a:ext cx="833438" cy="2561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Text Placeholder 2">
            <a:extLst>
              <a:ext uri="{FF2B5EF4-FFF2-40B4-BE49-F238E27FC236}">
                <a16:creationId xmlns:a16="http://schemas.microsoft.com/office/drawing/2014/main" id="{279A8A72-1254-CB30-E58C-B742B8354D4A}"/>
              </a:ext>
            </a:extLst>
          </p:cNvPr>
          <p:cNvSpPr txBox="1">
            <a:spLocks/>
          </p:cNvSpPr>
          <p:nvPr/>
        </p:nvSpPr>
        <p:spPr>
          <a:xfrm>
            <a:off x="838422" y="2028299"/>
            <a:ext cx="1124142" cy="391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600" dirty="0">
                <a:latin typeface="Yu Gothic UI Light" panose="020B0300000000000000" pitchFamily="34" charset="-128"/>
                <a:ea typeface="Yu Gothic UI Light" panose="020B0300000000000000" pitchFamily="34" charset="-128"/>
              </a:rPr>
              <a:t>Spacers</a:t>
            </a:r>
          </a:p>
        </p:txBody>
      </p:sp>
      <p:cxnSp>
        <p:nvCxnSpPr>
          <p:cNvPr id="26" name="Straight Arrow Connector 25"/>
          <p:cNvCxnSpPr/>
          <p:nvPr/>
        </p:nvCxnSpPr>
        <p:spPr bwMode="auto">
          <a:xfrm flipH="1">
            <a:off x="7014608" y="2257425"/>
            <a:ext cx="793511" cy="1994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7" name="Text Placeholder 2">
            <a:extLst>
              <a:ext uri="{FF2B5EF4-FFF2-40B4-BE49-F238E27FC236}">
                <a16:creationId xmlns:a16="http://schemas.microsoft.com/office/drawing/2014/main" id="{279A8A72-1254-CB30-E58C-B742B8354D4A}"/>
              </a:ext>
            </a:extLst>
          </p:cNvPr>
          <p:cNvSpPr txBox="1">
            <a:spLocks/>
          </p:cNvSpPr>
          <p:nvPr/>
        </p:nvSpPr>
        <p:spPr>
          <a:xfrm>
            <a:off x="7578154" y="1890516"/>
            <a:ext cx="1124142" cy="546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600" dirty="0">
                <a:latin typeface="Yu Gothic UI Light" panose="020B0300000000000000" pitchFamily="34" charset="-128"/>
                <a:ea typeface="Yu Gothic UI Light" panose="020B0300000000000000" pitchFamily="34" charset="-128"/>
              </a:rPr>
              <a:t>Wedge Bullet</a:t>
            </a:r>
          </a:p>
        </p:txBody>
      </p:sp>
      <p:graphicFrame>
        <p:nvGraphicFramePr>
          <p:cNvPr id="30" name="Table 29"/>
          <p:cNvGraphicFramePr>
            <a:graphicFrameLocks noGrp="1"/>
          </p:cNvGraphicFramePr>
          <p:nvPr>
            <p:extLst>
              <p:ext uri="{D42A27DB-BD31-4B8C-83A1-F6EECF244321}">
                <p14:modId xmlns:p14="http://schemas.microsoft.com/office/powerpoint/2010/main" val="507554399"/>
              </p:ext>
            </p:extLst>
          </p:nvPr>
        </p:nvGraphicFramePr>
        <p:xfrm>
          <a:off x="5854796" y="3652075"/>
          <a:ext cx="2857247" cy="1337310"/>
        </p:xfrm>
        <a:graphic>
          <a:graphicData uri="http://schemas.openxmlformats.org/drawingml/2006/table">
            <a:tbl>
              <a:tblPr/>
              <a:tblGrid>
                <a:gridCol w="928434">
                  <a:extLst>
                    <a:ext uri="{9D8B030D-6E8A-4147-A177-3AD203B41FA5}">
                      <a16:colId xmlns:a16="http://schemas.microsoft.com/office/drawing/2014/main" val="1367494421"/>
                    </a:ext>
                  </a:extLst>
                </a:gridCol>
                <a:gridCol w="709613">
                  <a:extLst>
                    <a:ext uri="{9D8B030D-6E8A-4147-A177-3AD203B41FA5}">
                      <a16:colId xmlns:a16="http://schemas.microsoft.com/office/drawing/2014/main" val="1762799922"/>
                    </a:ext>
                  </a:extLst>
                </a:gridCol>
                <a:gridCol w="609600">
                  <a:extLst>
                    <a:ext uri="{9D8B030D-6E8A-4147-A177-3AD203B41FA5}">
                      <a16:colId xmlns:a16="http://schemas.microsoft.com/office/drawing/2014/main" val="3709483600"/>
                    </a:ext>
                  </a:extLst>
                </a:gridCol>
                <a:gridCol w="609600">
                  <a:extLst>
                    <a:ext uri="{9D8B030D-6E8A-4147-A177-3AD203B41FA5}">
                      <a16:colId xmlns:a16="http://schemas.microsoft.com/office/drawing/2014/main" val="454751051"/>
                    </a:ext>
                  </a:extLst>
                </a:gridCol>
              </a:tblGrid>
              <a:tr h="190500">
                <a:tc>
                  <a:txBody>
                    <a:bodyPr/>
                    <a:lstStyle/>
                    <a:p>
                      <a:pPr algn="ctr" fontAlgn="b"/>
                      <a:r>
                        <a:rPr lang="en-US" sz="1400" b="1" i="0" u="none" strike="noStrike" dirty="0">
                          <a:solidFill>
                            <a:srgbClr val="000000"/>
                          </a:solidFill>
                          <a:effectLst/>
                          <a:latin typeface="+mn-lt"/>
                        </a:rPr>
                        <a:t>Magnet</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mn-lt"/>
                        </a:rPr>
                        <a:t>Current</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mn-lt"/>
                        </a:rPr>
                        <a:t>Field</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mn-lt"/>
                        </a:rPr>
                        <a:t>Force</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471668"/>
                  </a:ext>
                </a:extLst>
              </a:tr>
              <a:tr h="190500">
                <a:tc>
                  <a:txBody>
                    <a:bodyPr/>
                    <a:lstStyle/>
                    <a:p>
                      <a:pPr algn="ctr" fontAlgn="b"/>
                      <a:r>
                        <a:rPr lang="en-US" sz="1400" b="0" i="0" u="none" strike="noStrike" dirty="0">
                          <a:solidFill>
                            <a:srgbClr val="000000"/>
                          </a:solidFill>
                          <a:effectLst/>
                          <a:latin typeface="+mn-lt"/>
                        </a:rPr>
                        <a:t>/</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kA</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T</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MN</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2603914"/>
                  </a:ext>
                </a:extLst>
              </a:tr>
              <a:tr h="190500">
                <a:tc>
                  <a:txBody>
                    <a:bodyPr/>
                    <a:lstStyle/>
                    <a:p>
                      <a:pPr algn="ctr" fontAlgn="b"/>
                      <a:r>
                        <a:rPr lang="en-US" sz="1400" b="0" i="0" u="none" strike="noStrike">
                          <a:solidFill>
                            <a:srgbClr val="000000"/>
                          </a:solidFill>
                          <a:effectLst/>
                          <a:latin typeface="+mn-lt"/>
                        </a:rPr>
                        <a:t>MQXF</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mn-lt"/>
                        </a:rPr>
                        <a:t>16.2</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mn-lt"/>
                        </a:rPr>
                        <a:t>12.1</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mn-lt"/>
                        </a:rPr>
                        <a:t>1.2</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4170992435"/>
                  </a:ext>
                </a:extLst>
              </a:tr>
              <a:tr h="190500">
                <a:tc>
                  <a:txBody>
                    <a:bodyPr/>
                    <a:lstStyle/>
                    <a:p>
                      <a:pPr algn="ctr" fontAlgn="b"/>
                      <a:r>
                        <a:rPr lang="en-US" sz="1400" b="0" i="0" u="none" strike="noStrike">
                          <a:solidFill>
                            <a:srgbClr val="000000"/>
                          </a:solidFill>
                          <a:effectLst/>
                          <a:latin typeface="+mn-lt"/>
                        </a:rPr>
                        <a:t>FRESCA 2</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mn-lt"/>
                        </a:rPr>
                        <a:t>12.2</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mn-lt"/>
                        </a:rPr>
                        <a:t>15</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mn-lt"/>
                        </a:rPr>
                        <a:t>3.3</a:t>
                      </a:r>
                    </a:p>
                  </a:txBody>
                  <a:tcPr marL="9525" marR="9525" marT="9525" marB="0" anchor="b">
                    <a:lnL>
                      <a:noFill/>
                    </a:lnL>
                    <a:lnR>
                      <a:noFill/>
                    </a:lnR>
                    <a:lnT>
                      <a:noFill/>
                    </a:lnT>
                    <a:lnB>
                      <a:noFill/>
                    </a:lnB>
                  </a:tcPr>
                </a:tc>
                <a:extLst>
                  <a:ext uri="{0D108BD9-81ED-4DB2-BD59-A6C34878D82A}">
                    <a16:rowId xmlns:a16="http://schemas.microsoft.com/office/drawing/2014/main" val="1079276610"/>
                  </a:ext>
                </a:extLst>
              </a:tr>
              <a:tr h="190500">
                <a:tc>
                  <a:txBody>
                    <a:bodyPr/>
                    <a:lstStyle/>
                    <a:p>
                      <a:pPr algn="ctr" fontAlgn="b"/>
                      <a:r>
                        <a:rPr lang="en-US" sz="1400" b="0" i="0" u="none" strike="noStrike">
                          <a:solidFill>
                            <a:srgbClr val="000000"/>
                          </a:solidFill>
                          <a:effectLst/>
                          <a:latin typeface="+mn-lt"/>
                        </a:rPr>
                        <a:t>TFD</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mn-lt"/>
                        </a:rPr>
                        <a:t>15.0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mn-lt"/>
                        </a:rPr>
                        <a:t>15</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mn-lt"/>
                        </a:rPr>
                        <a:t>6.4</a:t>
                      </a:r>
                    </a:p>
                  </a:txBody>
                  <a:tcPr marL="9525" marR="9525" marT="9525" marB="0" anchor="b">
                    <a:lnL>
                      <a:noFill/>
                    </a:lnL>
                    <a:lnR>
                      <a:noFill/>
                    </a:lnR>
                    <a:lnT>
                      <a:noFill/>
                    </a:lnT>
                    <a:lnB>
                      <a:noFill/>
                    </a:lnB>
                  </a:tcPr>
                </a:tc>
                <a:extLst>
                  <a:ext uri="{0D108BD9-81ED-4DB2-BD59-A6C34878D82A}">
                    <a16:rowId xmlns:a16="http://schemas.microsoft.com/office/drawing/2014/main" val="1238071309"/>
                  </a:ext>
                </a:extLst>
              </a:tr>
              <a:tr h="190500">
                <a:tc>
                  <a:txBody>
                    <a:bodyPr/>
                    <a:lstStyle/>
                    <a:p>
                      <a:pPr algn="ctr" fontAlgn="b"/>
                      <a:r>
                        <a:rPr lang="en-US" sz="1400" b="0" i="0" u="none" strike="noStrike" dirty="0">
                          <a:solidFill>
                            <a:srgbClr val="000000"/>
                          </a:solidFill>
                          <a:effectLst/>
                          <a:latin typeface="+mn-lt"/>
                        </a:rPr>
                        <a:t>TFD</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16.0</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16</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7.3</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2312508"/>
                  </a:ext>
                </a:extLst>
              </a:tr>
            </a:tbl>
          </a:graphicData>
        </a:graphic>
      </p:graphicFrame>
    </p:spTree>
    <p:extLst>
      <p:ext uri="{BB962C8B-B14F-4D97-AF65-F5344CB8AC3E}">
        <p14:creationId xmlns:p14="http://schemas.microsoft.com/office/powerpoint/2010/main" val="60168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Longitudinal Loading System</a:t>
            </a: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2" y="3729191"/>
            <a:ext cx="8636317" cy="2385860"/>
          </a:xfrm>
        </p:spPr>
        <p:txBody>
          <a:bodyPr/>
          <a:lstStyle/>
          <a:p>
            <a:pPr marL="0" indent="0"/>
            <a:r>
              <a:rPr lang="en-US" b="1" dirty="0">
                <a:latin typeface="Yu Gothic UI Semilight" panose="020B0400000000000000" pitchFamily="34" charset="-128"/>
                <a:ea typeface="Yu Gothic UI Semilight" panose="020B0400000000000000" pitchFamily="34" charset="-128"/>
              </a:rPr>
              <a:t>End plates design </a:t>
            </a:r>
            <a:r>
              <a:rPr lang="en-US" dirty="0">
                <a:latin typeface="Yu Gothic UI Semilight" panose="020B0400000000000000" pitchFamily="34" charset="-128"/>
                <a:ea typeface="Yu Gothic UI Semilight" panose="020B0400000000000000" pitchFamily="34" charset="-128"/>
              </a:rPr>
              <a:t>allows access to all bladders and keys during assembly operations</a:t>
            </a:r>
          </a:p>
          <a:p>
            <a:pPr lvl="1">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Preliminary design material was </a:t>
            </a:r>
            <a:r>
              <a:rPr lang="en-US" b="1" dirty="0" err="1">
                <a:latin typeface="Yu Gothic UI Semilight" panose="020B0400000000000000" pitchFamily="34" charset="-128"/>
                <a:ea typeface="Yu Gothic UI Semilight" panose="020B0400000000000000" pitchFamily="34" charset="-128"/>
              </a:rPr>
              <a:t>Nitronic</a:t>
            </a:r>
            <a:r>
              <a:rPr lang="en-US" dirty="0">
                <a:latin typeface="Yu Gothic UI Semilight" panose="020B0400000000000000" pitchFamily="34" charset="-128"/>
                <a:ea typeface="Yu Gothic UI Semilight" panose="020B0400000000000000" pitchFamily="34" charset="-128"/>
              </a:rPr>
              <a:t> 40/50 for both rods and end plates</a:t>
            </a:r>
          </a:p>
          <a:p>
            <a:pPr lvl="2">
              <a:buFont typeface="Arial" panose="020B0604020202020204" pitchFamily="34" charset="0"/>
              <a:buChar char="•"/>
            </a:pPr>
            <a:r>
              <a:rPr lang="en-US" dirty="0"/>
              <a:t>Requires </a:t>
            </a:r>
            <a:r>
              <a:rPr lang="en-US" b="1" dirty="0"/>
              <a:t>hardened</a:t>
            </a:r>
            <a:r>
              <a:rPr lang="en-US" dirty="0"/>
              <a:t> state (higher yield stress), but this is not available for thick plates</a:t>
            </a:r>
          </a:p>
          <a:p>
            <a:pPr lvl="1">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New baseline use 2 plates in </a:t>
            </a:r>
            <a:r>
              <a:rPr lang="en-US" b="1" dirty="0">
                <a:latin typeface="Yu Gothic UI Semilight" panose="020B0400000000000000" pitchFamily="34" charset="-128"/>
                <a:ea typeface="Yu Gothic UI Semilight" panose="020B0400000000000000" pitchFamily="34" charset="-128"/>
              </a:rPr>
              <a:t>Inconel</a:t>
            </a:r>
            <a:r>
              <a:rPr lang="en-US" dirty="0"/>
              <a:t> (nickel-chromium super alloy)</a:t>
            </a:r>
          </a:p>
          <a:p>
            <a:pPr lvl="2">
              <a:buFont typeface="Arial" panose="020B0604020202020204" pitchFamily="34" charset="0"/>
              <a:buChar char="•"/>
            </a:pPr>
            <a:r>
              <a:rPr lang="en-US" dirty="0"/>
              <a:t>Similar price, even higher strength. Split plates can be easily procured from stock</a:t>
            </a:r>
          </a:p>
          <a:p>
            <a:pPr lvl="2">
              <a:buFont typeface="Arial" panose="020B0604020202020204" pitchFamily="34" charset="0"/>
              <a:buChar char="•"/>
            </a:pPr>
            <a:r>
              <a:rPr lang="en-US" dirty="0"/>
              <a:t>Currently exploring potential procurement of thicker plates</a:t>
            </a:r>
            <a:endParaRPr lang="en-US" sz="1600" dirty="0">
              <a:latin typeface="Yu Gothic UI Semilight" panose="020B0400000000000000" pitchFamily="34" charset="-128"/>
              <a:ea typeface="Yu Gothic UI Semilight" panose="020B0400000000000000" pitchFamily="34" charset="-128"/>
            </a:endParaRP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25</a:t>
            </a:fld>
            <a:endParaRPr lang="en-US" altLang="en-US" dirty="0">
              <a:latin typeface="Yu Gothic UI Semilight" panose="020B0400000000000000" pitchFamily="34" charset="-128"/>
              <a:ea typeface="Yu Gothic UI Semilight" panose="020B0400000000000000" pitchFamily="34" charset="-128"/>
            </a:endParaRPr>
          </a:p>
        </p:txBody>
      </p:sp>
      <p:pic>
        <p:nvPicPr>
          <p:cNvPr id="6" name="Picture 5">
            <a:extLst>
              <a:ext uri="{FF2B5EF4-FFF2-40B4-BE49-F238E27FC236}">
                <a16:creationId xmlns:a16="http://schemas.microsoft.com/office/drawing/2014/main" id="{CD11A8CD-0B24-2538-0BA8-41F43516EED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223" y="1206912"/>
            <a:ext cx="2544924" cy="2468576"/>
          </a:xfrm>
          <a:prstGeom prst="rect">
            <a:avLst/>
          </a:prstGeom>
        </p:spPr>
      </p:pic>
      <p:pic>
        <p:nvPicPr>
          <p:cNvPr id="7" name="Picture 6">
            <a:extLst>
              <a:ext uri="{FF2B5EF4-FFF2-40B4-BE49-F238E27FC236}">
                <a16:creationId xmlns:a16="http://schemas.microsoft.com/office/drawing/2014/main" id="{DAD17B69-A69C-C1D9-29EC-0DAE68E1D1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05147" y="1271780"/>
            <a:ext cx="2458569" cy="2338840"/>
          </a:xfrm>
          <a:prstGeom prst="rect">
            <a:avLst/>
          </a:prstGeom>
        </p:spPr>
      </p:pic>
      <p:sp>
        <p:nvSpPr>
          <p:cNvPr id="8" name="Text Placeholder 2">
            <a:extLst>
              <a:ext uri="{FF2B5EF4-FFF2-40B4-BE49-F238E27FC236}">
                <a16:creationId xmlns:a16="http://schemas.microsoft.com/office/drawing/2014/main" id="{BB1E94F4-D2B2-5B91-2BCE-752669376818}"/>
              </a:ext>
            </a:extLst>
          </p:cNvPr>
          <p:cNvSpPr txBox="1">
            <a:spLocks/>
          </p:cNvSpPr>
          <p:nvPr/>
        </p:nvSpPr>
        <p:spPr>
          <a:xfrm>
            <a:off x="-632516" y="1108956"/>
            <a:ext cx="2555624" cy="317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800" dirty="0">
                <a:latin typeface="Yu Gothic UI Light" panose="020B0300000000000000" pitchFamily="34" charset="-128"/>
                <a:ea typeface="Yu Gothic UI Light" panose="020B0300000000000000" pitchFamily="34" charset="-128"/>
              </a:rPr>
              <a:t>Lead</a:t>
            </a:r>
          </a:p>
          <a:p>
            <a:pPr marL="0" indent="0" algn="ctr" hangingPunct="1">
              <a:buNone/>
            </a:pPr>
            <a:r>
              <a:rPr lang="en-US" sz="1800" dirty="0">
                <a:latin typeface="Yu Gothic UI Light" panose="020B0300000000000000" pitchFamily="34" charset="-128"/>
                <a:ea typeface="Yu Gothic UI Light" panose="020B0300000000000000" pitchFamily="34" charset="-128"/>
              </a:rPr>
              <a:t>End</a:t>
            </a:r>
          </a:p>
        </p:txBody>
      </p:sp>
      <p:sp>
        <p:nvSpPr>
          <p:cNvPr id="9" name="Text Placeholder 2">
            <a:extLst>
              <a:ext uri="{FF2B5EF4-FFF2-40B4-BE49-F238E27FC236}">
                <a16:creationId xmlns:a16="http://schemas.microsoft.com/office/drawing/2014/main" id="{4AD45620-EB6B-0070-070F-2FEFD4CF2CCC}"/>
              </a:ext>
            </a:extLst>
          </p:cNvPr>
          <p:cNvSpPr txBox="1">
            <a:spLocks/>
          </p:cNvSpPr>
          <p:nvPr/>
        </p:nvSpPr>
        <p:spPr>
          <a:xfrm>
            <a:off x="1828291" y="1062551"/>
            <a:ext cx="2555624" cy="39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800" dirty="0">
                <a:latin typeface="Yu Gothic UI Light" panose="020B0300000000000000" pitchFamily="34" charset="-128"/>
                <a:ea typeface="Yu Gothic UI Light" panose="020B0300000000000000" pitchFamily="34" charset="-128"/>
              </a:rPr>
              <a:t>Return</a:t>
            </a:r>
          </a:p>
          <a:p>
            <a:pPr marL="0" indent="0" algn="ctr" hangingPunct="1">
              <a:buNone/>
            </a:pPr>
            <a:r>
              <a:rPr lang="en-US" sz="1800" dirty="0">
                <a:latin typeface="Yu Gothic UI Light" panose="020B0300000000000000" pitchFamily="34" charset="-128"/>
                <a:ea typeface="Yu Gothic UI Light" panose="020B0300000000000000" pitchFamily="34" charset="-128"/>
              </a:rPr>
              <a:t>End</a:t>
            </a:r>
          </a:p>
        </p:txBody>
      </p:sp>
      <p:pic>
        <p:nvPicPr>
          <p:cNvPr id="11" name="Picture 10"/>
          <p:cNvPicPr>
            <a:picLocks noChangeAspect="1"/>
          </p:cNvPicPr>
          <p:nvPr/>
        </p:nvPicPr>
        <p:blipFill rotWithShape="1">
          <a:blip r:embed="rId5"/>
          <a:srcRect r="10641"/>
          <a:stretch/>
        </p:blipFill>
        <p:spPr>
          <a:xfrm>
            <a:off x="5615959" y="1182577"/>
            <a:ext cx="3108784" cy="2492911"/>
          </a:xfrm>
          <a:prstGeom prst="rect">
            <a:avLst/>
          </a:prstGeom>
        </p:spPr>
      </p:pic>
    </p:spTree>
    <p:extLst>
      <p:ext uri="{BB962C8B-B14F-4D97-AF65-F5344CB8AC3E}">
        <p14:creationId xmlns:p14="http://schemas.microsoft.com/office/powerpoint/2010/main" val="2982777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Mechanical Model Assemblies</a:t>
            </a: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2" y="4518660"/>
            <a:ext cx="8643937" cy="1596390"/>
          </a:xfrm>
        </p:spPr>
        <p:txBody>
          <a:bodyPr/>
          <a:lstStyle/>
          <a:p>
            <a:pPr>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Mechanical assemblies</a:t>
            </a:r>
            <a:r>
              <a:rPr lang="en-US" dirty="0">
                <a:latin typeface="Yu Gothic UI Semilight" panose="020B0400000000000000" pitchFamily="34" charset="-128"/>
                <a:ea typeface="Yu Gothic UI Semilight" panose="020B0400000000000000" pitchFamily="34" charset="-128"/>
              </a:rPr>
              <a:t> </a:t>
            </a:r>
            <a:r>
              <a:rPr lang="en-US" dirty="0"/>
              <a:t>planned to verify assembly process (e.g. </a:t>
            </a:r>
            <a:r>
              <a:rPr lang="en-US" b="1" dirty="0"/>
              <a:t>smart</a:t>
            </a:r>
            <a:r>
              <a:rPr lang="en-US" dirty="0"/>
              <a:t> </a:t>
            </a:r>
            <a:r>
              <a:rPr lang="en-US" b="1" dirty="0"/>
              <a:t>shims</a:t>
            </a:r>
            <a:r>
              <a:rPr lang="en-US" dirty="0"/>
              <a:t> to accommodate for size variations), structure performance and validate structural analysis</a:t>
            </a:r>
          </a:p>
          <a:p>
            <a:pPr>
              <a:buFont typeface="Arial" panose="020B0604020202020204" pitchFamily="34" charset="0"/>
              <a:buChar char="•"/>
            </a:pPr>
            <a:r>
              <a:rPr lang="en-US" dirty="0"/>
              <a:t>Aluminum dummy coil design finalized, under review</a:t>
            </a:r>
          </a:p>
          <a:p>
            <a:pPr lvl="2">
              <a:buFont typeface="Arial" panose="020B0604020202020204" pitchFamily="34" charset="0"/>
              <a:buChar char="•"/>
            </a:pPr>
            <a:r>
              <a:rPr lang="en-US" b="1" dirty="0"/>
              <a:t>Single coil</a:t>
            </a:r>
            <a:r>
              <a:rPr lang="en-US" dirty="0"/>
              <a:t>, but plan to repeat assembly test after splitting it in two</a:t>
            </a:r>
          </a:p>
          <a:p>
            <a:pPr lvl="3">
              <a:buFont typeface="Arial" panose="020B0604020202020204" pitchFamily="34" charset="0"/>
              <a:buChar char="•"/>
            </a:pPr>
            <a:r>
              <a:rPr lang="en-US" dirty="0"/>
              <a:t>Will allow to check smart </a:t>
            </a:r>
            <a:r>
              <a:rPr lang="en-US" b="1" dirty="0"/>
              <a:t>shim</a:t>
            </a:r>
            <a:r>
              <a:rPr lang="en-US" dirty="0"/>
              <a:t> between the coils, and tailored rail shimming</a:t>
            </a:r>
            <a:endParaRPr lang="en-US" dirty="0">
              <a:latin typeface="Yu Gothic UI Semilight" panose="020B0400000000000000" pitchFamily="34" charset="-128"/>
              <a:ea typeface="Yu Gothic UI Semilight" panose="020B0400000000000000" pitchFamily="34" charset="-128"/>
            </a:endParaRP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latin typeface="Yu Gothic UI Semilight" panose="020B0400000000000000" pitchFamily="34" charset="-128"/>
                <a:ea typeface="Yu Gothic UI Semilight" panose="020B0400000000000000" pitchFamily="34" charset="-128"/>
              </a:rPr>
              <a:t>G. Vallone</a:t>
            </a:r>
            <a:endParaRPr lang="en-US" altLang="en-US" dirty="0">
              <a:latin typeface="Yu Gothic UI Semilight" panose="020B0400000000000000" pitchFamily="34" charset="-128"/>
              <a:ea typeface="Yu Gothic UI Semilight" panose="020B0400000000000000" pitchFamily="34" charset="-128"/>
            </a:endParaRP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26</a:t>
            </a:fld>
            <a:endParaRPr lang="en-US" altLang="en-US" dirty="0">
              <a:latin typeface="Yu Gothic UI Semilight" panose="020B0400000000000000" pitchFamily="34" charset="-128"/>
              <a:ea typeface="Yu Gothic UI Semilight" panose="020B0400000000000000" pitchFamily="34" charset="-12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104" y="1163383"/>
            <a:ext cx="4511790" cy="3091894"/>
          </a:xfrm>
          <a:prstGeom prst="rect">
            <a:avLst/>
          </a:prstGeom>
        </p:spPr>
      </p:pic>
    </p:spTree>
    <p:extLst>
      <p:ext uri="{BB962C8B-B14F-4D97-AF65-F5344CB8AC3E}">
        <p14:creationId xmlns:p14="http://schemas.microsoft.com/office/powerpoint/2010/main" val="4039469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5B0D-FBC5-BB49-AD2A-5568C2D0C76E}"/>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Outline</a:t>
            </a:r>
          </a:p>
        </p:txBody>
      </p:sp>
      <p:sp>
        <p:nvSpPr>
          <p:cNvPr id="3" name="Content Placeholder 2">
            <a:extLst>
              <a:ext uri="{FF2B5EF4-FFF2-40B4-BE49-F238E27FC236}">
                <a16:creationId xmlns:a16="http://schemas.microsoft.com/office/drawing/2014/main" id="{B70BC01C-1C33-1E48-A8C4-EF180EF7AEA7}"/>
              </a:ext>
            </a:extLst>
          </p:cNvPr>
          <p:cNvSpPr>
            <a:spLocks noGrp="1"/>
          </p:cNvSpPr>
          <p:nvPr>
            <p:ph idx="1"/>
          </p:nvPr>
        </p:nvSpPr>
        <p:spPr>
          <a:xfrm>
            <a:off x="432000" y="1281793"/>
            <a:ext cx="8280000" cy="4635259"/>
          </a:xfrm>
        </p:spPr>
        <p:txBody>
          <a:bodyPr anchor="ctr">
            <a:normAutofit/>
          </a:bodyPr>
          <a:lstStyle/>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Introduction and Design Overview</a:t>
            </a:r>
          </a:p>
          <a:p>
            <a:pPr>
              <a:buFont typeface="Arial" panose="020B0604020202020204" pitchFamily="34" charset="0"/>
              <a:buChar char="•"/>
            </a:pPr>
            <a:endParaRPr lang="it-IT" dirty="0"/>
          </a:p>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Analysis Highlights</a:t>
            </a: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Engineering Status</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Coil Pack</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Structure</a:t>
            </a:r>
          </a:p>
          <a:p>
            <a:pPr marL="0" indent="0"/>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Status Summary</a:t>
            </a:r>
          </a:p>
        </p:txBody>
      </p:sp>
      <p:sp>
        <p:nvSpPr>
          <p:cNvPr id="4" name="Footer Placeholder 3">
            <a:extLst>
              <a:ext uri="{FF2B5EF4-FFF2-40B4-BE49-F238E27FC236}">
                <a16:creationId xmlns:a16="http://schemas.microsoft.com/office/drawing/2014/main" id="{4C67D804-02F5-F64D-B27B-DBD57690B8D0}"/>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B5E570EC-8696-3548-81D5-6DCE7ABD77D7}"/>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27</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3228913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Procurement - Status Summary</a:t>
            </a: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2" y="4724400"/>
            <a:ext cx="8659177" cy="1390650"/>
          </a:xfrm>
        </p:spPr>
        <p:txBody>
          <a:bodyPr/>
          <a:lstStyle/>
          <a:p>
            <a:pPr>
              <a:buFont typeface="Arial" panose="020B0604020202020204" pitchFamily="34" charset="0"/>
              <a:buChar char="•"/>
            </a:pPr>
            <a:r>
              <a:rPr lang="it-IT" b="1" dirty="0"/>
              <a:t>Key</a:t>
            </a:r>
            <a:r>
              <a:rPr lang="it-IT" dirty="0"/>
              <a:t> </a:t>
            </a:r>
            <a:r>
              <a:rPr lang="it-IT" b="1" dirty="0"/>
              <a:t>components</a:t>
            </a:r>
            <a:r>
              <a:rPr lang="it-IT" dirty="0"/>
              <a:t> required to start assembly in </a:t>
            </a:r>
            <a:r>
              <a:rPr lang="it-IT" b="1" dirty="0"/>
              <a:t>fabrication</a:t>
            </a:r>
            <a:r>
              <a:rPr lang="it-IT" dirty="0"/>
              <a:t> or out for </a:t>
            </a:r>
            <a:r>
              <a:rPr lang="it-IT" b="1" dirty="0"/>
              <a:t>quote</a:t>
            </a:r>
          </a:p>
          <a:p>
            <a:pPr lvl="2">
              <a:buFont typeface="Arial" panose="020B0604020202020204" pitchFamily="34" charset="0"/>
              <a:buChar char="•"/>
            </a:pPr>
            <a:r>
              <a:rPr lang="it-IT" dirty="0"/>
              <a:t>Will be able to </a:t>
            </a:r>
            <a:r>
              <a:rPr lang="it-IT" b="1" dirty="0"/>
              <a:t>start</a:t>
            </a:r>
            <a:r>
              <a:rPr lang="it-IT" dirty="0"/>
              <a:t> </a:t>
            </a:r>
            <a:r>
              <a:rPr lang="it-IT" b="1" dirty="0"/>
              <a:t>soon</a:t>
            </a:r>
            <a:r>
              <a:rPr lang="it-IT" dirty="0"/>
              <a:t> with the shell/yoke </a:t>
            </a:r>
            <a:r>
              <a:rPr lang="it-IT" b="1" dirty="0"/>
              <a:t>subassemblies</a:t>
            </a:r>
            <a:r>
              <a:rPr lang="it-IT" dirty="0"/>
              <a:t> and coil 1 </a:t>
            </a:r>
            <a:r>
              <a:rPr lang="it-IT" b="1" dirty="0"/>
              <a:t>winding</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28</a:t>
            </a:fld>
            <a:endParaRPr lang="en-US" altLang="en-US" dirty="0">
              <a:latin typeface="Yu Gothic UI Semilight" panose="020B0400000000000000" pitchFamily="34" charset="-128"/>
              <a:ea typeface="Yu Gothic UI Semilight" panose="020B0400000000000000" pitchFamily="34" charset="-128"/>
            </a:endParaRPr>
          </a:p>
        </p:txBody>
      </p:sp>
      <p:graphicFrame>
        <p:nvGraphicFramePr>
          <p:cNvPr id="6" name="Table 5"/>
          <p:cNvGraphicFramePr>
            <a:graphicFrameLocks noGrp="1"/>
          </p:cNvGraphicFramePr>
          <p:nvPr>
            <p:extLst>
              <p:ext uri="{D42A27DB-BD31-4B8C-83A1-F6EECF244321}">
                <p14:modId xmlns:p14="http://schemas.microsoft.com/office/powerpoint/2010/main" val="2488335787"/>
              </p:ext>
            </p:extLst>
          </p:nvPr>
        </p:nvGraphicFramePr>
        <p:xfrm>
          <a:off x="596740" y="1277000"/>
          <a:ext cx="7886700" cy="3256264"/>
        </p:xfrm>
        <a:graphic>
          <a:graphicData uri="http://schemas.openxmlformats.org/drawingml/2006/table">
            <a:tbl>
              <a:tblPr/>
              <a:tblGrid>
                <a:gridCol w="2405632">
                  <a:extLst>
                    <a:ext uri="{9D8B030D-6E8A-4147-A177-3AD203B41FA5}">
                      <a16:colId xmlns:a16="http://schemas.microsoft.com/office/drawing/2014/main" val="544567894"/>
                    </a:ext>
                  </a:extLst>
                </a:gridCol>
                <a:gridCol w="2075447">
                  <a:extLst>
                    <a:ext uri="{9D8B030D-6E8A-4147-A177-3AD203B41FA5}">
                      <a16:colId xmlns:a16="http://schemas.microsoft.com/office/drawing/2014/main" val="909462429"/>
                    </a:ext>
                  </a:extLst>
                </a:gridCol>
                <a:gridCol w="1481115">
                  <a:extLst>
                    <a:ext uri="{9D8B030D-6E8A-4147-A177-3AD203B41FA5}">
                      <a16:colId xmlns:a16="http://schemas.microsoft.com/office/drawing/2014/main" val="1652635178"/>
                    </a:ext>
                  </a:extLst>
                </a:gridCol>
                <a:gridCol w="1924506">
                  <a:extLst>
                    <a:ext uri="{9D8B030D-6E8A-4147-A177-3AD203B41FA5}">
                      <a16:colId xmlns:a16="http://schemas.microsoft.com/office/drawing/2014/main" val="3967281381"/>
                    </a:ext>
                  </a:extLst>
                </a:gridCol>
              </a:tblGrid>
              <a:tr h="309430">
                <a:tc>
                  <a:txBody>
                    <a:bodyPr/>
                    <a:lstStyle/>
                    <a:p>
                      <a:pPr algn="ctr" rtl="0" fontAlgn="ctr"/>
                      <a:r>
                        <a:rPr lang="en-US" sz="1800" b="1" u="sng">
                          <a:effectLst/>
                          <a:latin typeface="Calibri" panose="020F0502020204030204" pitchFamily="34" charset="0"/>
                        </a:rPr>
                        <a:t>Part/Assembly</a:t>
                      </a:r>
                    </a:p>
                  </a:txBody>
                  <a:tcPr marL="28302" marR="28302" marT="18868" marB="1886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800" b="1" u="sng" dirty="0">
                          <a:effectLst/>
                          <a:latin typeface="Calibri" panose="020F0502020204030204" pitchFamily="34" charset="0"/>
                        </a:rPr>
                        <a:t>CAD </a:t>
                      </a:r>
                    </a:p>
                    <a:p>
                      <a:pPr algn="ctr" rtl="0" fontAlgn="ctr"/>
                      <a:r>
                        <a:rPr lang="en-US" sz="1800" b="1" u="sng" dirty="0">
                          <a:effectLst/>
                          <a:latin typeface="Calibri" panose="020F0502020204030204" pitchFamily="34" charset="0"/>
                        </a:rPr>
                        <a:t>Status</a:t>
                      </a:r>
                    </a:p>
                  </a:txBody>
                  <a:tcPr marL="28302" marR="28302" marT="18868" marB="1886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800" b="1" u="sng">
                          <a:effectLst/>
                          <a:latin typeface="Calibri" panose="020F0502020204030204" pitchFamily="34" charset="0"/>
                        </a:rPr>
                        <a:t>Drawing Status</a:t>
                      </a:r>
                    </a:p>
                  </a:txBody>
                  <a:tcPr marL="28302" marR="28302" marT="18868" marB="1886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800" b="1" u="sng">
                          <a:effectLst/>
                          <a:latin typeface="Calibri" panose="020F0502020204030204" pitchFamily="34" charset="0"/>
                        </a:rPr>
                        <a:t>Procurement Status</a:t>
                      </a:r>
                    </a:p>
                  </a:txBody>
                  <a:tcPr marL="28302" marR="28302" marT="18868" marB="1886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13002569"/>
                  </a:ext>
                </a:extLst>
              </a:tr>
              <a:tr h="203771">
                <a:tc>
                  <a:txBody>
                    <a:bodyPr/>
                    <a:lstStyle/>
                    <a:p>
                      <a:pPr algn="ctr" rtl="0" fontAlgn="b"/>
                      <a:r>
                        <a:rPr lang="en-US" sz="1100" b="0">
                          <a:effectLst/>
                          <a:latin typeface="Calibri" panose="020F0502020204030204" pitchFamily="34" charset="0"/>
                        </a:rPr>
                        <a:t>Dummy Coils</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finalized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pre-review</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D966"/>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2186357210"/>
                  </a:ext>
                </a:extLst>
              </a:tr>
              <a:tr h="203771">
                <a:tc>
                  <a:txBody>
                    <a:bodyPr/>
                    <a:lstStyle/>
                    <a:p>
                      <a:pPr algn="ctr" rtl="0" fontAlgn="b"/>
                      <a:r>
                        <a:rPr lang="en-US" sz="1100" b="0">
                          <a:effectLst/>
                          <a:latin typeface="Calibri" panose="020F0502020204030204" pitchFamily="34" charset="0"/>
                        </a:rPr>
                        <a:t>Half Shells</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finalized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released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out for quote</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000"/>
                    </a:solidFill>
                  </a:tcPr>
                </a:tc>
                <a:extLst>
                  <a:ext uri="{0D108BD9-81ED-4DB2-BD59-A6C34878D82A}">
                    <a16:rowId xmlns:a16="http://schemas.microsoft.com/office/drawing/2014/main" val="1086338238"/>
                  </a:ext>
                </a:extLst>
              </a:tr>
              <a:tr h="203771">
                <a:tc>
                  <a:txBody>
                    <a:bodyPr/>
                    <a:lstStyle/>
                    <a:p>
                      <a:pPr algn="ctr" rtl="0" fontAlgn="b"/>
                      <a:r>
                        <a:rPr lang="en-US" sz="1100" b="0">
                          <a:effectLst/>
                          <a:latin typeface="Calibri" panose="020F0502020204030204" pitchFamily="34" charset="0"/>
                        </a:rPr>
                        <a:t>Half Yoke Stack Assembly</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finalized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released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in fabrication</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D966"/>
                    </a:solidFill>
                  </a:tcPr>
                </a:tc>
                <a:extLst>
                  <a:ext uri="{0D108BD9-81ED-4DB2-BD59-A6C34878D82A}">
                    <a16:rowId xmlns:a16="http://schemas.microsoft.com/office/drawing/2014/main" val="205712241"/>
                  </a:ext>
                </a:extLst>
              </a:tr>
              <a:tr h="203771">
                <a:tc>
                  <a:txBody>
                    <a:bodyPr/>
                    <a:lstStyle/>
                    <a:p>
                      <a:pPr algn="ctr" rtl="0" fontAlgn="b"/>
                      <a:r>
                        <a:rPr lang="en-US" sz="1100" b="0">
                          <a:effectLst/>
                          <a:latin typeface="Calibri" panose="020F0502020204030204" pitchFamily="34" charset="0"/>
                        </a:rPr>
                        <a:t>Vertical Load Pad Assembly</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finalized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released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in fabrication</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D966"/>
                    </a:solidFill>
                  </a:tcPr>
                </a:tc>
                <a:extLst>
                  <a:ext uri="{0D108BD9-81ED-4DB2-BD59-A6C34878D82A}">
                    <a16:rowId xmlns:a16="http://schemas.microsoft.com/office/drawing/2014/main" val="598643801"/>
                  </a:ext>
                </a:extLst>
              </a:tr>
              <a:tr h="203771">
                <a:tc>
                  <a:txBody>
                    <a:bodyPr/>
                    <a:lstStyle/>
                    <a:p>
                      <a:pPr algn="ctr" rtl="0" fontAlgn="b"/>
                      <a:r>
                        <a:rPr lang="en-US" sz="1100" b="0">
                          <a:effectLst/>
                          <a:latin typeface="Calibri" panose="020F0502020204030204" pitchFamily="34" charset="0"/>
                        </a:rPr>
                        <a:t>Horizontal Load Pad Assembly</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finalized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released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in fabrication</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D966"/>
                    </a:solidFill>
                  </a:tcPr>
                </a:tc>
                <a:extLst>
                  <a:ext uri="{0D108BD9-81ED-4DB2-BD59-A6C34878D82A}">
                    <a16:rowId xmlns:a16="http://schemas.microsoft.com/office/drawing/2014/main" val="2594120838"/>
                  </a:ext>
                </a:extLst>
              </a:tr>
              <a:tr h="203771">
                <a:tc>
                  <a:txBody>
                    <a:bodyPr/>
                    <a:lstStyle/>
                    <a:p>
                      <a:pPr algn="ctr" rtl="0" fontAlgn="b"/>
                      <a:r>
                        <a:rPr lang="en-US" sz="1100" b="0">
                          <a:effectLst/>
                          <a:latin typeface="Calibri" panose="020F0502020204030204" pitchFamily="34" charset="0"/>
                        </a:rPr>
                        <a:t>Spacers</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working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9900"/>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3009609393"/>
                  </a:ext>
                </a:extLst>
              </a:tr>
              <a:tr h="203771">
                <a:tc>
                  <a:txBody>
                    <a:bodyPr/>
                    <a:lstStyle/>
                    <a:p>
                      <a:pPr algn="ctr" rtl="0" fontAlgn="b"/>
                      <a:r>
                        <a:rPr lang="en-US" sz="1100" b="0">
                          <a:effectLst/>
                          <a:latin typeface="Calibri" panose="020F0502020204030204" pitchFamily="34" charset="0"/>
                        </a:rPr>
                        <a:t>End Plates</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pPr algn="ctr" rtl="0" fontAlgn="b"/>
                      <a:r>
                        <a:rPr lang="en-US" sz="1100" b="0">
                          <a:effectLst/>
                          <a:latin typeface="Calibri" panose="020F0502020204030204" pitchFamily="34" charset="0"/>
                        </a:rPr>
                        <a:t>Iterating - Discussing with vendors available materials</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2268123"/>
                  </a:ext>
                </a:extLst>
              </a:tr>
              <a:tr h="203771">
                <a:tc>
                  <a:txBody>
                    <a:bodyPr/>
                    <a:lstStyle/>
                    <a:p>
                      <a:pPr algn="ctr" rtl="0" fontAlgn="b"/>
                      <a:r>
                        <a:rPr lang="en-US" sz="1100" b="0">
                          <a:effectLst/>
                          <a:latin typeface="Calibri" panose="020F0502020204030204" pitchFamily="34" charset="0"/>
                        </a:rPr>
                        <a:t>Axial Rods</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working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9900"/>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1430065561"/>
                  </a:ext>
                </a:extLst>
              </a:tr>
              <a:tr h="203771">
                <a:tc>
                  <a:txBody>
                    <a:bodyPr/>
                    <a:lstStyle/>
                    <a:p>
                      <a:pPr algn="ctr" rtl="0" fontAlgn="b"/>
                      <a:r>
                        <a:rPr lang="en-US" sz="1100" b="0">
                          <a:effectLst/>
                          <a:latin typeface="Calibri" panose="020F0502020204030204" pitchFamily="34" charset="0"/>
                        </a:rPr>
                        <a:t>Coil 1 - Pole</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finalized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released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out for quote</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D966"/>
                    </a:solidFill>
                  </a:tcPr>
                </a:tc>
                <a:extLst>
                  <a:ext uri="{0D108BD9-81ED-4DB2-BD59-A6C34878D82A}">
                    <a16:rowId xmlns:a16="http://schemas.microsoft.com/office/drawing/2014/main" val="892494608"/>
                  </a:ext>
                </a:extLst>
              </a:tr>
              <a:tr h="203771">
                <a:tc>
                  <a:txBody>
                    <a:bodyPr/>
                    <a:lstStyle/>
                    <a:p>
                      <a:pPr algn="ctr" rtl="0" fontAlgn="b"/>
                      <a:r>
                        <a:rPr lang="en-US" sz="1100" b="0">
                          <a:effectLst/>
                          <a:latin typeface="Calibri" panose="020F0502020204030204" pitchFamily="34" charset="0"/>
                        </a:rPr>
                        <a:t>Coil 1 - Layer Jump Shim</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finalized</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2D050"/>
                    </a:solidFill>
                  </a:tcPr>
                </a:tc>
                <a:tc>
                  <a:txBody>
                    <a:bodyPr/>
                    <a:lstStyle/>
                    <a:p>
                      <a:pPr algn="ctr" rtl="0" fontAlgn="b"/>
                      <a:r>
                        <a:rPr lang="en-US" sz="1100" b="0">
                          <a:effectLst/>
                          <a:latin typeface="Calibri" panose="020F0502020204030204" pitchFamily="34" charset="0"/>
                        </a:rPr>
                        <a:t>review</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D966"/>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1260227159"/>
                  </a:ext>
                </a:extLst>
              </a:tr>
              <a:tr h="203771">
                <a:tc>
                  <a:txBody>
                    <a:bodyPr/>
                    <a:lstStyle/>
                    <a:p>
                      <a:pPr algn="ctr" rtl="0" fontAlgn="b"/>
                      <a:r>
                        <a:rPr lang="en-US" sz="1100" b="0">
                          <a:effectLst/>
                          <a:latin typeface="Calibri" panose="020F0502020204030204" pitchFamily="34" charset="0"/>
                        </a:rPr>
                        <a:t>Coil 1 - Other Spacers</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working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9900"/>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786086904"/>
                  </a:ext>
                </a:extLst>
              </a:tr>
              <a:tr h="203771">
                <a:tc>
                  <a:txBody>
                    <a:bodyPr/>
                    <a:lstStyle/>
                    <a:p>
                      <a:pPr algn="ctr" rtl="0" fontAlgn="b"/>
                      <a:r>
                        <a:rPr lang="en-US" sz="1100" b="0">
                          <a:effectLst/>
                          <a:latin typeface="Calibri" panose="020F0502020204030204" pitchFamily="34" charset="0"/>
                        </a:rPr>
                        <a:t>Coil 2 Components</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working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9900"/>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2979970447"/>
                  </a:ext>
                </a:extLst>
              </a:tr>
              <a:tr h="203771">
                <a:tc>
                  <a:txBody>
                    <a:bodyPr/>
                    <a:lstStyle/>
                    <a:p>
                      <a:pPr algn="ctr" rtl="0" fontAlgn="b"/>
                      <a:r>
                        <a:rPr lang="en-US" sz="1100" b="0">
                          <a:effectLst/>
                          <a:latin typeface="Calibri" panose="020F0502020204030204" pitchFamily="34" charset="0"/>
                        </a:rPr>
                        <a:t>Coil Module Components</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b="0">
                          <a:effectLst/>
                          <a:latin typeface="Calibri" panose="020F0502020204030204" pitchFamily="34" charset="0"/>
                        </a:rPr>
                        <a:t>working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9900"/>
                    </a:solidFill>
                  </a:tcPr>
                </a:tc>
                <a:tc>
                  <a:txBody>
                    <a:bodyPr/>
                    <a:lstStyle/>
                    <a:p>
                      <a:pPr algn="ctr" rtl="0" fontAlgn="b"/>
                      <a:r>
                        <a:rPr lang="en-US" sz="1100" b="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tc>
                  <a:txBody>
                    <a:bodyPr/>
                    <a:lstStyle/>
                    <a:p>
                      <a:pPr algn="ctr" rtl="0" fontAlgn="b"/>
                      <a:r>
                        <a:rPr lang="en-US" sz="1100" b="0" dirty="0">
                          <a:effectLst/>
                          <a:latin typeface="Calibri" panose="020F0502020204030204" pitchFamily="34" charset="0"/>
                        </a:rPr>
                        <a:t>pending</a:t>
                      </a:r>
                    </a:p>
                  </a:txBody>
                  <a:tcPr marL="28302" marR="28302" marT="18868" marB="188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2707103070"/>
                  </a:ext>
                </a:extLst>
              </a:tr>
            </a:tbl>
          </a:graphicData>
        </a:graphic>
      </p:graphicFrame>
    </p:spTree>
    <p:extLst>
      <p:ext uri="{BB962C8B-B14F-4D97-AF65-F5344CB8AC3E}">
        <p14:creationId xmlns:p14="http://schemas.microsoft.com/office/powerpoint/2010/main" val="3512707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EOC#2 Answers (1)</a:t>
            </a:r>
            <a:endParaRPr lang="en-US" dirty="0">
              <a:latin typeface="Yu Gothic UI Semibold" panose="020B0700000000000000" pitchFamily="34" charset="-128"/>
              <a:ea typeface="Yu Gothic UI Semibold" panose="020B0700000000000000" pitchFamily="34" charset="-128"/>
            </a:endParaRP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2" y="1150620"/>
            <a:ext cx="8659177" cy="4964430"/>
          </a:xfrm>
        </p:spPr>
        <p:txBody>
          <a:bodyPr/>
          <a:lstStyle/>
          <a:p>
            <a:pPr marL="0" indent="0"/>
            <a:r>
              <a:rPr lang="en-US" i="1" dirty="0"/>
              <a:t>1. Calculations and performance </a:t>
            </a:r>
            <a:r>
              <a:rPr lang="en-US" i="1" dirty="0" err="1"/>
              <a:t>allowables</a:t>
            </a:r>
            <a:r>
              <a:rPr lang="en-US" i="1" dirty="0"/>
              <a:t> should address fracture limit of Nb</a:t>
            </a:r>
            <a:r>
              <a:rPr lang="en-US" i="1" baseline="-25000" dirty="0"/>
              <a:t>3</a:t>
            </a:r>
            <a:r>
              <a:rPr lang="en-US" i="1" dirty="0"/>
              <a:t>Sn filaments (…) The equivalence approach used to date may not be fully representative (…)</a:t>
            </a:r>
          </a:p>
          <a:p>
            <a:pPr marL="285750" indent="-285750">
              <a:buFontTx/>
              <a:buChar char="-"/>
            </a:pPr>
            <a:r>
              <a:rPr lang="en-US" dirty="0"/>
              <a:t>Research is in progress at LBNL to further understand fracture in Nb</a:t>
            </a:r>
            <a:r>
              <a:rPr lang="en-US" baseline="-25000" dirty="0"/>
              <a:t>3</a:t>
            </a:r>
            <a:r>
              <a:rPr lang="en-US" dirty="0"/>
              <a:t>Sn filaments under realistic load conditions. See: </a:t>
            </a:r>
            <a:r>
              <a:rPr lang="en-US" dirty="0">
                <a:hlinkClick r:id="rId3"/>
              </a:rPr>
              <a:t>https://ieeexplore.ieee.org/abstract/document/10354066</a:t>
            </a:r>
            <a:endParaRPr lang="en-US" dirty="0"/>
          </a:p>
          <a:p>
            <a:pPr marL="0" indent="0"/>
            <a:r>
              <a:rPr lang="en-US" i="1" dirty="0"/>
              <a:t>2. How the experience accumulated from the HL-LHC, the US-MDP, and the EU FCC activities is included (…) winding geometry (strand pop-outs), tooling, and geometry changes during heat treatment, quality of the impregnation vs. dielectric strength, and impregnated coil geometry.</a:t>
            </a:r>
          </a:p>
          <a:p>
            <a:pPr marL="285750" indent="-285750">
              <a:buFontTx/>
              <a:buChar char="-"/>
            </a:pPr>
            <a:r>
              <a:rPr lang="en-US" dirty="0"/>
              <a:t>Hard-way bend testing and winding testing (with layer-jump) allow the team to select an optimal geometry that prevents strand pop-out</a:t>
            </a:r>
          </a:p>
          <a:p>
            <a:pPr marL="285750" indent="-285750">
              <a:buFontTx/>
              <a:buChar char="-"/>
            </a:pPr>
            <a:r>
              <a:rPr lang="en-US" dirty="0"/>
              <a:t>Geometry changes during heat treatment taken into consideration with pole gaps, not introduced in other block magnets</a:t>
            </a:r>
          </a:p>
          <a:p>
            <a:pPr marL="285750" indent="-285750">
              <a:buFontTx/>
              <a:buChar char="-"/>
            </a:pPr>
            <a:r>
              <a:rPr lang="en-US" dirty="0"/>
              <a:t>We plan to account for variations in the impregnated coil geometry using smart shims. The process will be tested with mechanical assemblies</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29</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224063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5B0D-FBC5-BB49-AD2A-5568C2D0C76E}"/>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Outline</a:t>
            </a:r>
          </a:p>
        </p:txBody>
      </p:sp>
      <p:sp>
        <p:nvSpPr>
          <p:cNvPr id="3" name="Content Placeholder 2">
            <a:extLst>
              <a:ext uri="{FF2B5EF4-FFF2-40B4-BE49-F238E27FC236}">
                <a16:creationId xmlns:a16="http://schemas.microsoft.com/office/drawing/2014/main" id="{B70BC01C-1C33-1E48-A8C4-EF180EF7AEA7}"/>
              </a:ext>
            </a:extLst>
          </p:cNvPr>
          <p:cNvSpPr>
            <a:spLocks noGrp="1"/>
          </p:cNvSpPr>
          <p:nvPr>
            <p:ph idx="1"/>
          </p:nvPr>
        </p:nvSpPr>
        <p:spPr>
          <a:xfrm>
            <a:off x="432000" y="1281793"/>
            <a:ext cx="8280000" cy="4635259"/>
          </a:xfrm>
        </p:spPr>
        <p:txBody>
          <a:bodyPr anchor="ctr">
            <a:normAutofit/>
          </a:bodyPr>
          <a:lstStyle/>
          <a:p>
            <a:pPr>
              <a:buFont typeface="Arial" panose="020B0604020202020204" pitchFamily="34" charset="0"/>
              <a:buChar char="•"/>
            </a:pPr>
            <a:r>
              <a:rPr lang="it-IT" b="1" dirty="0">
                <a:latin typeface="Yu Gothic UI Semilight" panose="020B0400000000000000" pitchFamily="34" charset="-128"/>
                <a:ea typeface="Yu Gothic UI Semilight" panose="020B0400000000000000" pitchFamily="34" charset="-128"/>
              </a:rPr>
              <a:t>Introduction and Design Overview</a:t>
            </a:r>
          </a:p>
          <a:p>
            <a:pPr>
              <a:buFont typeface="Arial" panose="020B0604020202020204" pitchFamily="34" charset="0"/>
              <a:buChar char="•"/>
            </a:pPr>
            <a:endParaRPr lang="it-IT" dirty="0"/>
          </a:p>
          <a:p>
            <a:pPr>
              <a:buFont typeface="Arial" panose="020B0604020202020204" pitchFamily="34" charset="0"/>
              <a:buChar char="•"/>
            </a:pPr>
            <a:r>
              <a:rPr lang="it-IT" dirty="0">
                <a:latin typeface="Yu Gothic UI Semilight" panose="020B0400000000000000" pitchFamily="34" charset="-128"/>
                <a:ea typeface="Yu Gothic UI Semilight" panose="020B0400000000000000" pitchFamily="34" charset="-128"/>
              </a:rPr>
              <a:t>Analysis Highlights</a:t>
            </a: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Engineering Status</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Coil Pack</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Structure</a:t>
            </a:r>
          </a:p>
          <a:p>
            <a:pPr marL="0" indent="0"/>
            <a:endParaRPr lang="en-US" dirty="0">
              <a:latin typeface="Yu Gothic UI Semilight" panose="020B0400000000000000" pitchFamily="34" charset="-128"/>
              <a:ea typeface="Yu Gothic UI Semilight" panose="020B0400000000000000" pitchFamily="34" charset="-128"/>
            </a:endParaRPr>
          </a:p>
          <a:p>
            <a:pPr>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Status Summary</a:t>
            </a:r>
          </a:p>
        </p:txBody>
      </p:sp>
      <p:sp>
        <p:nvSpPr>
          <p:cNvPr id="4" name="Footer Placeholder 3">
            <a:extLst>
              <a:ext uri="{FF2B5EF4-FFF2-40B4-BE49-F238E27FC236}">
                <a16:creationId xmlns:a16="http://schemas.microsoft.com/office/drawing/2014/main" id="{4C67D804-02F5-F64D-B27B-DBD57690B8D0}"/>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B5E570EC-8696-3548-81D5-6DCE7ABD77D7}"/>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3</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788589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EOC#2 Answers (2)</a:t>
            </a:r>
            <a:endParaRPr lang="en-US" dirty="0">
              <a:latin typeface="Yu Gothic UI Semibold" panose="020B0700000000000000" pitchFamily="34" charset="-128"/>
              <a:ea typeface="Yu Gothic UI Semibold" panose="020B0700000000000000" pitchFamily="34" charset="-128"/>
            </a:endParaRP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2" y="1150620"/>
            <a:ext cx="8659177" cy="4964430"/>
          </a:xfrm>
        </p:spPr>
        <p:txBody>
          <a:bodyPr/>
          <a:lstStyle/>
          <a:p>
            <a:pPr marL="0" indent="0"/>
            <a:r>
              <a:rPr lang="en-US" i="1" dirty="0"/>
              <a:t>3. Based on the experience in FRESCA2, the most critical area appeared to be the transition from the straight to the end, at the location of the sharp wedge. Engineering should address this transition, answering the points left open by the work on FRESCA2. It will be beneficial to use direct data from FRESCA2 testing (through P. </a:t>
            </a:r>
            <a:r>
              <a:rPr lang="en-US" i="1" dirty="0" err="1"/>
              <a:t>Ferracin</a:t>
            </a:r>
            <a:r>
              <a:rPr lang="en-US" i="1" dirty="0"/>
              <a:t> and colleagues at CERN), as well as more recent work on block coils taking place at CEA (e.g., E. Rochepault).</a:t>
            </a:r>
          </a:p>
          <a:p>
            <a:pPr marL="285750" indent="-285750">
              <a:buFontTx/>
              <a:buChar char="-"/>
            </a:pPr>
            <a:r>
              <a:rPr lang="en-US" dirty="0"/>
              <a:t>Wedge design was optimized using a non-impregnated approach as analysis showed </a:t>
            </a:r>
            <a:r>
              <a:rPr lang="en-US" dirty="0" err="1"/>
              <a:t>debonding</a:t>
            </a:r>
            <a:r>
              <a:rPr lang="en-US" dirty="0"/>
              <a:t> during preloading and operation, which could lead to quenches. </a:t>
            </a:r>
          </a:p>
          <a:p>
            <a:pPr marL="285750" indent="-285750">
              <a:buFontTx/>
              <a:buChar char="-"/>
            </a:pPr>
            <a:r>
              <a:rPr lang="en-US" dirty="0" err="1"/>
              <a:t>Prestress</a:t>
            </a:r>
            <a:r>
              <a:rPr lang="en-US" dirty="0"/>
              <a:t> system was optimized to minimize the gap opening at the transition between the coil and the wedge.</a:t>
            </a:r>
          </a:p>
          <a:p>
            <a:pPr marL="0" indent="0"/>
            <a:r>
              <a:rPr lang="en-US" i="1" dirty="0"/>
              <a:t>4. It was not clear from the presentations how design changes were managed, approved, and documented. We recommend creating an “official” design document that contains all specifications and requirements. It wasn’t clear that the PLM document covered everything, e.g., insulation thickness, strand, and cable specifications, </a:t>
            </a:r>
            <a:r>
              <a:rPr lang="en-US" i="1" dirty="0" err="1"/>
              <a:t>etc</a:t>
            </a:r>
            <a:endParaRPr lang="en-US" i="1" dirty="0"/>
          </a:p>
          <a:p>
            <a:pPr marL="285750" indent="-285750">
              <a:buFontTx/>
              <a:buChar char="-"/>
            </a:pPr>
            <a:r>
              <a:rPr lang="en-US" dirty="0"/>
              <a:t>All engineering data related to the magnet is version controlled and managed in PTC Windchill (PLM), which is also used for release, review and approval process. Released drawings and documents are published to the LBNL document control center (DCC).</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30</a:t>
            </a:fld>
            <a:endParaRPr lang="en-US" altLang="en-US" dirty="0">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3623247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pPr/>
              <a:t>31</a:t>
            </a:fld>
            <a:endParaRPr lang="en-US" altLang="en-US" dirty="0"/>
          </a:p>
        </p:txBody>
      </p:sp>
      <p:sp>
        <p:nvSpPr>
          <p:cNvPr id="7" name="Content Placeholder 6"/>
          <p:cNvSpPr>
            <a:spLocks noGrp="1"/>
          </p:cNvSpPr>
          <p:nvPr>
            <p:ph idx="1"/>
          </p:nvPr>
        </p:nvSpPr>
        <p:spPr>
          <a:xfrm>
            <a:off x="3194149" y="3221605"/>
            <a:ext cx="2755700" cy="381000"/>
          </a:xfrm>
        </p:spPr>
        <p:txBody>
          <a:bodyPr/>
          <a:lstStyle/>
          <a:p>
            <a:pPr algn="ctr"/>
            <a:r>
              <a:rPr lang="en-US" sz="2400" b="1" dirty="0">
                <a:latin typeface="Yu Gothic UI Semibold" panose="020B0700000000000000" pitchFamily="34" charset="-128"/>
                <a:ea typeface="Yu Gothic UI Semibold" panose="020B0700000000000000" pitchFamily="34" charset="-128"/>
              </a:rPr>
              <a:t>Extra</a:t>
            </a:r>
          </a:p>
        </p:txBody>
      </p:sp>
    </p:spTree>
    <p:extLst>
      <p:ext uri="{BB962C8B-B14F-4D97-AF65-F5344CB8AC3E}">
        <p14:creationId xmlns:p14="http://schemas.microsoft.com/office/powerpoint/2010/main" val="3144467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Material Properties</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t>G. Vallone</a:t>
            </a:r>
            <a:endParaRPr lang="en-US" altLang="en-US" dirty="0"/>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pPr/>
              <a:t>32</a:t>
            </a:fld>
            <a:endParaRPr lang="en-US" altLang="en-US" dirty="0"/>
          </a:p>
        </p:txBody>
      </p:sp>
      <p:pic>
        <p:nvPicPr>
          <p:cNvPr id="3" name="Picture 2">
            <a:extLst>
              <a:ext uri="{FF2B5EF4-FFF2-40B4-BE49-F238E27FC236}">
                <a16:creationId xmlns:a16="http://schemas.microsoft.com/office/drawing/2014/main" id="{2EFD4B6A-980E-1767-1B2B-FCD172C4F5B8}"/>
              </a:ext>
            </a:extLst>
          </p:cNvPr>
          <p:cNvPicPr>
            <a:picLocks noChangeAspect="1"/>
          </p:cNvPicPr>
          <p:nvPr/>
        </p:nvPicPr>
        <p:blipFill>
          <a:blip r:embed="rId2"/>
          <a:stretch>
            <a:fillRect/>
          </a:stretch>
        </p:blipFill>
        <p:spPr>
          <a:xfrm>
            <a:off x="585913" y="1178847"/>
            <a:ext cx="7977062" cy="3647697"/>
          </a:xfrm>
          <a:prstGeom prst="rect">
            <a:avLst/>
          </a:prstGeom>
        </p:spPr>
      </p:pic>
      <p:sp>
        <p:nvSpPr>
          <p:cNvPr id="11" name="Content Placeholder 2">
            <a:extLst>
              <a:ext uri="{FF2B5EF4-FFF2-40B4-BE49-F238E27FC236}">
                <a16:creationId xmlns:a16="http://schemas.microsoft.com/office/drawing/2014/main" id="{3B129F7C-6A1B-B6A9-92ED-5876B6CC9D6C}"/>
              </a:ext>
            </a:extLst>
          </p:cNvPr>
          <p:cNvSpPr>
            <a:spLocks noGrp="1"/>
          </p:cNvSpPr>
          <p:nvPr>
            <p:ph idx="1"/>
          </p:nvPr>
        </p:nvSpPr>
        <p:spPr>
          <a:xfrm>
            <a:off x="210503" y="4826544"/>
            <a:ext cx="8642552" cy="1166426"/>
          </a:xfrm>
        </p:spPr>
        <p:txBody>
          <a:bodyPr/>
          <a:lstStyle/>
          <a:p>
            <a:pPr marL="0" indent="0"/>
            <a:r>
              <a:rPr lang="en-US" sz="1400" dirty="0"/>
              <a:t>Design criteria extracted from </a:t>
            </a:r>
            <a:r>
              <a:rPr lang="en-US" sz="1400" dirty="0">
                <a:hlinkClick r:id="rId3"/>
              </a:rPr>
              <a:t>AUP design criteria</a:t>
            </a:r>
            <a:r>
              <a:rPr lang="en-US" sz="1400" dirty="0"/>
              <a:t>, and material properties from </a:t>
            </a:r>
            <a:r>
              <a:rPr lang="en-US" sz="1400" dirty="0">
                <a:hlinkClick r:id="rId4"/>
              </a:rPr>
              <a:t>literature review</a:t>
            </a:r>
            <a:endParaRPr lang="en-US" sz="1400" dirty="0"/>
          </a:p>
          <a:p>
            <a:pPr>
              <a:buFont typeface="+mj-lt"/>
              <a:buAutoNum type="arabicPeriod"/>
            </a:pPr>
            <a:r>
              <a:rPr lang="en-US" sz="1400" dirty="0"/>
              <a:t>Von Mises </a:t>
            </a:r>
            <a:r>
              <a:rPr lang="en-US" sz="1400" dirty="0" err="1"/>
              <a:t>eqv</a:t>
            </a:r>
            <a:r>
              <a:rPr lang="en-US" sz="1400" dirty="0"/>
              <a:t>. stress for </a:t>
            </a:r>
            <a:r>
              <a:rPr lang="en-US" sz="1400" b="1" dirty="0"/>
              <a:t>ductile </a:t>
            </a:r>
            <a:r>
              <a:rPr lang="en-US" sz="1400" dirty="0"/>
              <a:t>materials. Higher between VM/ S1 for </a:t>
            </a:r>
            <a:r>
              <a:rPr lang="en-US" sz="1400" b="1" dirty="0"/>
              <a:t>fragile</a:t>
            </a:r>
            <a:r>
              <a:rPr lang="en-US" sz="1400" dirty="0"/>
              <a:t> materials (conservative)</a:t>
            </a:r>
          </a:p>
          <a:p>
            <a:pPr>
              <a:buFont typeface="+mj-lt"/>
              <a:buAutoNum type="arabicPeriod"/>
            </a:pPr>
            <a:r>
              <a:rPr lang="en-US" sz="1400" dirty="0"/>
              <a:t>Coil limits at cold: Von Mises &lt; 150/180 MPa (low field/ high field regions)</a:t>
            </a:r>
          </a:p>
        </p:txBody>
      </p:sp>
    </p:spTree>
    <p:extLst>
      <p:ext uri="{BB962C8B-B14F-4D97-AF65-F5344CB8AC3E}">
        <p14:creationId xmlns:p14="http://schemas.microsoft.com/office/powerpoint/2010/main" val="687101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Irreversible Degradation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124815" y="4046105"/>
                <a:ext cx="8720801" cy="2068945"/>
              </a:xfrm>
            </p:spPr>
            <p:txBody>
              <a:bodyPr/>
              <a:lstStyle/>
              <a:p>
                <a:pPr>
                  <a:buFont typeface="Arial" panose="020B0604020202020204" pitchFamily="34" charset="0"/>
                  <a:buChar char="•"/>
                </a:pPr>
                <a:r>
                  <a:rPr lang="en-US" dirty="0"/>
                  <a:t>For </a:t>
                </a:r>
                <a:r>
                  <a:rPr lang="en-US" b="1" dirty="0"/>
                  <a:t>assembly</a:t>
                </a:r>
                <a:r>
                  <a:rPr lang="en-US" dirty="0"/>
                  <a:t> and </a:t>
                </a:r>
                <a:r>
                  <a:rPr lang="en-US" b="1" dirty="0"/>
                  <a:t>cool-down,</a:t>
                </a:r>
                <a:r>
                  <a:rPr lang="en-US" dirty="0"/>
                  <a:t> we check against </a:t>
                </a:r>
                <a:r>
                  <a:rPr lang="en-US" b="1" dirty="0"/>
                  <a:t>irreversible</a:t>
                </a:r>
                <a:r>
                  <a:rPr lang="en-US" dirty="0"/>
                  <a:t> degradation</a:t>
                </a:r>
              </a:p>
              <a:p>
                <a:pPr>
                  <a:buFont typeface="Arial" panose="020B0604020202020204" pitchFamily="34" charset="0"/>
                  <a:buChar char="•"/>
                </a:pPr>
                <a14:m>
                  <m:oMath xmlns:m="http://schemas.openxmlformats.org/officeDocument/2006/math">
                    <m:r>
                      <a:rPr lang="en-US" i="1" smtClean="0">
                        <a:latin typeface="Cambria Math" panose="02040503050406030204" pitchFamily="18" charset="0"/>
                      </a:rPr>
                      <m:t>𝑠</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𝜀</m:t>
                            </m:r>
                          </m:e>
                        </m:d>
                      </m:e>
                      <m:sub>
                        <m:r>
                          <a:rPr lang="en-US" i="1">
                            <a:latin typeface="Cambria Math" panose="02040503050406030204" pitchFamily="18" charset="0"/>
                          </a:rPr>
                          <m:t>𝑖𝑟𝑟</m:t>
                        </m:r>
                      </m:sub>
                    </m:sSub>
                    <m:r>
                      <a:rPr lang="en-US" b="0" i="1" smtClean="0">
                        <a:latin typeface="Cambria Math" panose="02040503050406030204" pitchFamily="18" charset="0"/>
                      </a:rPr>
                      <m:t>=0.85</m:t>
                    </m:r>
                  </m:oMath>
                </a14:m>
                <a:r>
                  <a:rPr lang="en-US" dirty="0"/>
                  <a:t> (irreversible degradation onset) is the strain function at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𝜀</m:t>
                        </m:r>
                      </m:e>
                      <m:sub>
                        <m:r>
                          <a:rPr lang="en-US" b="0" i="1" smtClean="0">
                            <a:latin typeface="Cambria Math" panose="02040503050406030204" pitchFamily="18" charset="0"/>
                          </a:rPr>
                          <m:t>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i="1">
                            <a:latin typeface="Cambria Math" panose="02040503050406030204" pitchFamily="18" charset="0"/>
                          </a:rPr>
                          <m:t>𝑖𝑟𝑟</m:t>
                        </m:r>
                        <m:r>
                          <a:rPr lang="en-US" b="0" i="1" smtClean="0">
                            <a:latin typeface="Cambria Math" panose="02040503050406030204" pitchFamily="18" charset="0"/>
                          </a:rPr>
                          <m:t>,0</m:t>
                        </m:r>
                      </m:sub>
                    </m:sSub>
                  </m:oMath>
                </a14:m>
                <a:endParaRPr lang="en-US" dirty="0"/>
              </a:p>
              <a:p>
                <a:pPr>
                  <a:buFont typeface="Arial" panose="020B0604020202020204" pitchFamily="34" charset="0"/>
                  <a:buChar char="•"/>
                </a:pPr>
                <a:r>
                  <a:rPr lang="en-US" dirty="0"/>
                  <a:t>The </a:t>
                </a:r>
                <a:r>
                  <a:rPr lang="en-US" b="1" dirty="0"/>
                  <a:t>critical</a:t>
                </a:r>
                <a:r>
                  <a:rPr lang="en-US" dirty="0"/>
                  <a:t> area is the lower side of the upper coil, with </a:t>
                </a:r>
                <a14:m>
                  <m:oMath xmlns:m="http://schemas.openxmlformats.org/officeDocument/2006/math">
                    <m:r>
                      <a:rPr lang="en-US" i="1">
                        <a:latin typeface="Cambria Math" panose="02040503050406030204" pitchFamily="18" charset="0"/>
                      </a:rPr>
                      <m:t>𝑠</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𝜀</m:t>
                            </m:r>
                          </m:e>
                        </m:d>
                      </m:e>
                      <m:sub>
                        <m:r>
                          <a:rPr lang="en-US" i="1">
                            <a:latin typeface="Cambria Math" panose="02040503050406030204" pitchFamily="18" charset="0"/>
                          </a:rPr>
                          <m:t>𝐶𝐷</m:t>
                        </m:r>
                      </m:sub>
                    </m:sSub>
                  </m:oMath>
                </a14:m>
                <a:r>
                  <a:rPr lang="en-US" dirty="0"/>
                  <a:t>= 0.83</a:t>
                </a:r>
              </a:p>
              <a:p>
                <a:pPr lvl="2">
                  <a:buFont typeface="Arial" panose="020B0604020202020204" pitchFamily="34" charset="0"/>
                  <a:buChar char="•"/>
                </a:pPr>
                <a:r>
                  <a:rPr lang="en-US" dirty="0"/>
                  <a:t>Slightly over the limit</a:t>
                </a:r>
              </a:p>
              <a:p>
                <a:pPr lvl="2">
                  <a:buFont typeface="Arial" panose="020B0604020202020204" pitchFamily="34" charset="0"/>
                  <a:buChar char="•"/>
                </a:pPr>
                <a:r>
                  <a:rPr lang="en-US" dirty="0"/>
                  <a:t>However, this is with </a:t>
                </a:r>
                <a:r>
                  <a:rPr lang="en-US" b="1" dirty="0"/>
                  <a:t>full prestress </a:t>
                </a:r>
                <a:r>
                  <a:rPr lang="en-US" dirty="0"/>
                  <a:t>for 16 T, and the plan is to </a:t>
                </a:r>
                <a:r>
                  <a:rPr lang="en-US" b="1" dirty="0"/>
                  <a:t>start</a:t>
                </a:r>
                <a:r>
                  <a:rPr lang="en-US" dirty="0"/>
                  <a:t> with a </a:t>
                </a:r>
                <a:r>
                  <a:rPr lang="en-US" b="1" dirty="0"/>
                  <a:t>lower</a:t>
                </a:r>
                <a:r>
                  <a:rPr lang="en-US" dirty="0"/>
                  <a:t> prestress</a:t>
                </a:r>
              </a:p>
            </p:txBody>
          </p:sp>
        </mc:Choice>
        <mc:Fallback xmlns="">
          <p:sp>
            <p:nvSpPr>
              <p:cNvPr id="3" name="Content Placeholder 2">
                <a:extLst>
                  <a:ext uri="{FF2B5EF4-FFF2-40B4-BE49-F238E27FC236}">
                    <a16:creationId xmlns:a16="http://schemas.microsoft.com/office/drawing/2014/main" id="{0C8E171B-3ADE-7B48-9D7A-8F2A56086689}"/>
                  </a:ext>
                </a:extLst>
              </p:cNvPr>
              <p:cNvSpPr>
                <a:spLocks noGrp="1" noRot="1" noChangeAspect="1" noMove="1" noResize="1" noEditPoints="1" noAdjustHandles="1" noChangeArrowheads="1" noChangeShapeType="1" noTextEdit="1"/>
              </p:cNvSpPr>
              <p:nvPr>
                <p:ph idx="1"/>
              </p:nvPr>
            </p:nvSpPr>
            <p:spPr>
              <a:xfrm>
                <a:off x="124815" y="4046105"/>
                <a:ext cx="8720801" cy="2068945"/>
              </a:xfrm>
              <a:blipFill>
                <a:blip r:embed="rId3"/>
                <a:stretch>
                  <a:fillRect l="-291" t="-61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t>G. Vallone</a:t>
            </a:r>
            <a:endParaRPr lang="en-US" altLang="en-US" dirty="0"/>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pPr/>
              <a:t>33</a:t>
            </a:fld>
            <a:endParaRPr lang="en-US" altLang="en-US" dirty="0"/>
          </a:p>
        </p:txBody>
      </p:sp>
      <p:pic>
        <p:nvPicPr>
          <p:cNvPr id="11" name="Picture 10" descr="Chart, bar chart, box and whisker chart&#10;&#10;Description automatically generated">
            <a:extLst>
              <a:ext uri="{FF2B5EF4-FFF2-40B4-BE49-F238E27FC236}">
                <a16:creationId xmlns:a16="http://schemas.microsoft.com/office/drawing/2014/main" id="{BC28EC35-4BC9-F24F-94C3-ABB89982D08E}"/>
              </a:ext>
            </a:extLst>
          </p:cNvPr>
          <p:cNvPicPr>
            <a:picLocks noChangeAspect="1"/>
          </p:cNvPicPr>
          <p:nvPr/>
        </p:nvPicPr>
        <p:blipFill>
          <a:blip r:embed="rId4"/>
          <a:stretch>
            <a:fillRect/>
          </a:stretch>
        </p:blipFill>
        <p:spPr>
          <a:xfrm>
            <a:off x="4770051" y="1166105"/>
            <a:ext cx="3633827" cy="2880000"/>
          </a:xfrm>
          <a:prstGeom prst="rect">
            <a:avLst/>
          </a:prstGeom>
        </p:spPr>
      </p:pic>
      <p:cxnSp>
        <p:nvCxnSpPr>
          <p:cNvPr id="20" name="Straight Arrow Connector 19">
            <a:extLst>
              <a:ext uri="{FF2B5EF4-FFF2-40B4-BE49-F238E27FC236}">
                <a16:creationId xmlns:a16="http://schemas.microsoft.com/office/drawing/2014/main" id="{8637031F-A079-EE4F-8311-40729F51F30D}"/>
              </a:ext>
            </a:extLst>
          </p:cNvPr>
          <p:cNvCxnSpPr/>
          <p:nvPr/>
        </p:nvCxnSpPr>
        <p:spPr bwMode="auto">
          <a:xfrm flipV="1">
            <a:off x="5750118" y="2574854"/>
            <a:ext cx="332631" cy="4532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Rectangle 11">
            <a:extLst>
              <a:ext uri="{FF2B5EF4-FFF2-40B4-BE49-F238E27FC236}">
                <a16:creationId xmlns:a16="http://schemas.microsoft.com/office/drawing/2014/main" id="{A8FED0E5-E487-834E-AA69-0DFE4593F578}"/>
              </a:ext>
            </a:extLst>
          </p:cNvPr>
          <p:cNvSpPr/>
          <p:nvPr/>
        </p:nvSpPr>
        <p:spPr bwMode="auto">
          <a:xfrm>
            <a:off x="5361993" y="3067571"/>
            <a:ext cx="668859" cy="453223"/>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entury Gothic" panose="020B0502020202020204" pitchFamily="34" charset="0"/>
                <a:ea typeface="ＭＳ Ｐゴシック" charset="-128"/>
                <a:cs typeface="ＭＳ Ｐゴシック" charset="-128"/>
              </a:rPr>
              <a:t>Critical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entury Gothic" panose="020B0502020202020204" pitchFamily="34" charset="0"/>
                <a:ea typeface="ＭＳ Ｐゴシック" charset="-128"/>
                <a:cs typeface="ＭＳ Ｐゴシック" charset="-128"/>
              </a:rPr>
              <a:t>area</a:t>
            </a:r>
          </a:p>
        </p:txBody>
      </p:sp>
      <p:pic>
        <p:nvPicPr>
          <p:cNvPr id="13" name="Picture 12">
            <a:extLst>
              <a:ext uri="{FF2B5EF4-FFF2-40B4-BE49-F238E27FC236}">
                <a16:creationId xmlns:a16="http://schemas.microsoft.com/office/drawing/2014/main" id="{3849D8FB-CF6C-8F4B-9A7C-EAF4DEAB670B}"/>
              </a:ext>
            </a:extLst>
          </p:cNvPr>
          <p:cNvPicPr>
            <a:picLocks noChangeAspect="1"/>
          </p:cNvPicPr>
          <p:nvPr/>
        </p:nvPicPr>
        <p:blipFill>
          <a:blip r:embed="rId5"/>
          <a:stretch>
            <a:fillRect/>
          </a:stretch>
        </p:blipFill>
        <p:spPr>
          <a:xfrm>
            <a:off x="435174" y="1166105"/>
            <a:ext cx="3317664" cy="2880000"/>
          </a:xfrm>
          <a:prstGeom prst="rect">
            <a:avLst/>
          </a:prstGeom>
        </p:spPr>
      </p:pic>
    </p:spTree>
    <p:extLst>
      <p:ext uri="{BB962C8B-B14F-4D97-AF65-F5344CB8AC3E}">
        <p14:creationId xmlns:p14="http://schemas.microsoft.com/office/powerpoint/2010/main" val="1613083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End Region Optimization</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t>G. Vallone</a:t>
            </a:r>
            <a:endParaRPr lang="en-US" altLang="en-US" dirty="0"/>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pPr/>
              <a:t>34</a:t>
            </a:fld>
            <a:endParaRPr lang="en-US" altLang="en-US" dirty="0"/>
          </a:p>
        </p:txBody>
      </p:sp>
      <p:sp>
        <p:nvSpPr>
          <p:cNvPr id="14" name="Content Placeholder 2">
            <a:extLst>
              <a:ext uri="{FF2B5EF4-FFF2-40B4-BE49-F238E27FC236}">
                <a16:creationId xmlns:a16="http://schemas.microsoft.com/office/drawing/2014/main" id="{0C8E171B-3ADE-7B48-9D7A-8F2A56086689}"/>
              </a:ext>
            </a:extLst>
          </p:cNvPr>
          <p:cNvSpPr>
            <a:spLocks noGrp="1"/>
          </p:cNvSpPr>
          <p:nvPr>
            <p:ph idx="1"/>
          </p:nvPr>
        </p:nvSpPr>
        <p:spPr>
          <a:xfrm>
            <a:off x="159283" y="4683036"/>
            <a:ext cx="5052477" cy="1408418"/>
          </a:xfrm>
        </p:spPr>
        <p:txBody>
          <a:bodyPr/>
          <a:lstStyle/>
          <a:p>
            <a:pPr>
              <a:buFont typeface="Arial" panose="020B0604020202020204" pitchFamily="34" charset="0"/>
              <a:buChar char="•"/>
            </a:pPr>
            <a:r>
              <a:rPr lang="en-US" sz="1500" dirty="0"/>
              <a:t>Several solutions for the </a:t>
            </a:r>
            <a:r>
              <a:rPr lang="en-US" sz="1500" b="1" dirty="0"/>
              <a:t>end-region</a:t>
            </a:r>
            <a:r>
              <a:rPr lang="en-US" sz="1500" dirty="0"/>
              <a:t> optimized to minimize coil stress, avoid coil/pole debonding, and maximize the straight section length…</a:t>
            </a:r>
          </a:p>
          <a:p>
            <a:pPr>
              <a:buFont typeface="Arial" panose="020B0604020202020204" pitchFamily="34" charset="0"/>
              <a:buChar char="•"/>
            </a:pPr>
            <a:r>
              <a:rPr lang="en-US" sz="1500" dirty="0"/>
              <a:t>…respecting fabrication/manufacturability constraints</a:t>
            </a:r>
          </a:p>
        </p:txBody>
      </p:sp>
      <p:pic>
        <p:nvPicPr>
          <p:cNvPr id="12" name="Picture 11">
            <a:extLst>
              <a:ext uri="{FF2B5EF4-FFF2-40B4-BE49-F238E27FC236}">
                <a16:creationId xmlns:a16="http://schemas.microsoft.com/office/drawing/2014/main" id="{F25249A6-09AF-9224-FDFA-689EE38863A4}"/>
              </a:ext>
            </a:extLst>
          </p:cNvPr>
          <p:cNvPicPr>
            <a:picLocks noChangeAspect="1"/>
          </p:cNvPicPr>
          <p:nvPr/>
        </p:nvPicPr>
        <p:blipFill>
          <a:blip r:embed="rId2"/>
          <a:stretch>
            <a:fillRect/>
          </a:stretch>
        </p:blipFill>
        <p:spPr>
          <a:xfrm>
            <a:off x="4959344" y="1141402"/>
            <a:ext cx="3608391" cy="1089325"/>
          </a:xfrm>
          <a:prstGeom prst="rect">
            <a:avLst/>
          </a:prstGeom>
        </p:spPr>
      </p:pic>
      <p:pic>
        <p:nvPicPr>
          <p:cNvPr id="13" name="Picture 12">
            <a:extLst>
              <a:ext uri="{FF2B5EF4-FFF2-40B4-BE49-F238E27FC236}">
                <a16:creationId xmlns:a16="http://schemas.microsoft.com/office/drawing/2014/main" id="{56D08B8F-AD85-91EC-92DA-0A03A9E8BC1A}"/>
              </a:ext>
            </a:extLst>
          </p:cNvPr>
          <p:cNvPicPr>
            <a:picLocks noChangeAspect="1"/>
          </p:cNvPicPr>
          <p:nvPr/>
        </p:nvPicPr>
        <p:blipFill>
          <a:blip r:embed="rId3"/>
          <a:stretch>
            <a:fillRect/>
          </a:stretch>
        </p:blipFill>
        <p:spPr>
          <a:xfrm>
            <a:off x="159283" y="1113757"/>
            <a:ext cx="3334850" cy="3007985"/>
          </a:xfrm>
          <a:prstGeom prst="rect">
            <a:avLst/>
          </a:prstGeom>
        </p:spPr>
      </p:pic>
      <p:sp>
        <p:nvSpPr>
          <p:cNvPr id="16" name="TextBox 15">
            <a:extLst>
              <a:ext uri="{FF2B5EF4-FFF2-40B4-BE49-F238E27FC236}">
                <a16:creationId xmlns:a16="http://schemas.microsoft.com/office/drawing/2014/main" id="{7FA46738-5662-D4C4-AF29-72EF2F110BEA}"/>
              </a:ext>
            </a:extLst>
          </p:cNvPr>
          <p:cNvSpPr txBox="1"/>
          <p:nvPr/>
        </p:nvSpPr>
        <p:spPr>
          <a:xfrm>
            <a:off x="5623480" y="2157073"/>
            <a:ext cx="2709333" cy="338554"/>
          </a:xfrm>
          <a:prstGeom prst="rect">
            <a:avLst/>
          </a:prstGeom>
          <a:noFill/>
        </p:spPr>
        <p:txBody>
          <a:bodyPr wrap="square">
            <a:spAutoFit/>
          </a:bodyPr>
          <a:lstStyle/>
          <a:p>
            <a:pPr algn="ctr"/>
            <a:r>
              <a:rPr lang="en-US" sz="1600" b="1" dirty="0">
                <a:latin typeface="Courier New" panose="02070309020205020404" pitchFamily="49" charset="0"/>
                <a:cs typeface="Courier New" panose="02070309020205020404" pitchFamily="49" charset="0"/>
              </a:rPr>
              <a:t>Coil ramp length</a:t>
            </a:r>
            <a:endParaRPr lang="en-US" sz="1600" dirty="0">
              <a:latin typeface="Courier New" panose="02070309020205020404" pitchFamily="49" charset="0"/>
              <a:cs typeface="Courier New" panose="02070309020205020404" pitchFamily="49" charset="0"/>
            </a:endParaRPr>
          </a:p>
        </p:txBody>
      </p:sp>
      <p:sp>
        <p:nvSpPr>
          <p:cNvPr id="18" name="TextBox 17">
            <a:extLst>
              <a:ext uri="{FF2B5EF4-FFF2-40B4-BE49-F238E27FC236}">
                <a16:creationId xmlns:a16="http://schemas.microsoft.com/office/drawing/2014/main" id="{20EB8EC0-57BE-B8D3-76F7-666E82A42D1F}"/>
              </a:ext>
            </a:extLst>
          </p:cNvPr>
          <p:cNvSpPr txBox="1"/>
          <p:nvPr/>
        </p:nvSpPr>
        <p:spPr>
          <a:xfrm>
            <a:off x="5743572" y="3949475"/>
            <a:ext cx="2709333" cy="338554"/>
          </a:xfrm>
          <a:prstGeom prst="rect">
            <a:avLst/>
          </a:prstGeom>
          <a:noFill/>
        </p:spPr>
        <p:txBody>
          <a:bodyPr wrap="square">
            <a:spAutoFit/>
          </a:bodyPr>
          <a:lstStyle/>
          <a:p>
            <a:pPr algn="ctr"/>
            <a:r>
              <a:rPr lang="en-US" sz="1600" b="1" dirty="0">
                <a:latin typeface="Courier New" panose="02070309020205020404" pitchFamily="49" charset="0"/>
                <a:cs typeface="Courier New" panose="02070309020205020404" pitchFamily="49" charset="0"/>
              </a:rPr>
              <a:t>End spacer thickness</a:t>
            </a:r>
            <a:endParaRPr lang="en-US" sz="1600" dirty="0">
              <a:latin typeface="Courier New" panose="02070309020205020404" pitchFamily="49" charset="0"/>
              <a:cs typeface="Courier New" panose="02070309020205020404" pitchFamily="49" charset="0"/>
            </a:endParaRPr>
          </a:p>
        </p:txBody>
      </p:sp>
      <p:pic>
        <p:nvPicPr>
          <p:cNvPr id="22" name="Picture 21">
            <a:extLst>
              <a:ext uri="{FF2B5EF4-FFF2-40B4-BE49-F238E27FC236}">
                <a16:creationId xmlns:a16="http://schemas.microsoft.com/office/drawing/2014/main" id="{C0809A5C-742F-8A5E-403D-08A7995C2941}"/>
              </a:ext>
            </a:extLst>
          </p:cNvPr>
          <p:cNvPicPr>
            <a:picLocks noChangeAspect="1"/>
          </p:cNvPicPr>
          <p:nvPr/>
        </p:nvPicPr>
        <p:blipFill>
          <a:blip r:embed="rId4"/>
          <a:stretch>
            <a:fillRect/>
          </a:stretch>
        </p:blipFill>
        <p:spPr>
          <a:xfrm>
            <a:off x="5941229" y="2533736"/>
            <a:ext cx="2073837" cy="1339521"/>
          </a:xfrm>
          <a:prstGeom prst="rect">
            <a:avLst/>
          </a:prstGeom>
        </p:spPr>
      </p:pic>
      <p:pic>
        <p:nvPicPr>
          <p:cNvPr id="23" name="Picture 22">
            <a:extLst>
              <a:ext uri="{FF2B5EF4-FFF2-40B4-BE49-F238E27FC236}">
                <a16:creationId xmlns:a16="http://schemas.microsoft.com/office/drawing/2014/main" id="{7935B75E-9488-FD61-B70D-D1929EA43562}"/>
              </a:ext>
            </a:extLst>
          </p:cNvPr>
          <p:cNvPicPr>
            <a:picLocks noChangeAspect="1"/>
          </p:cNvPicPr>
          <p:nvPr/>
        </p:nvPicPr>
        <p:blipFill>
          <a:blip r:embed="rId5"/>
          <a:stretch>
            <a:fillRect/>
          </a:stretch>
        </p:blipFill>
        <p:spPr>
          <a:xfrm>
            <a:off x="5211763" y="4350895"/>
            <a:ext cx="3772953" cy="1284103"/>
          </a:xfrm>
          <a:prstGeom prst="rect">
            <a:avLst/>
          </a:prstGeom>
        </p:spPr>
      </p:pic>
      <p:sp>
        <p:nvSpPr>
          <p:cNvPr id="24" name="TextBox 23">
            <a:extLst>
              <a:ext uri="{FF2B5EF4-FFF2-40B4-BE49-F238E27FC236}">
                <a16:creationId xmlns:a16="http://schemas.microsoft.com/office/drawing/2014/main" id="{9E6F7174-5040-BCE9-8C6B-F6C9BD0BD684}"/>
              </a:ext>
            </a:extLst>
          </p:cNvPr>
          <p:cNvSpPr txBox="1"/>
          <p:nvPr/>
        </p:nvSpPr>
        <p:spPr>
          <a:xfrm>
            <a:off x="5743572" y="5572600"/>
            <a:ext cx="2709333" cy="338554"/>
          </a:xfrm>
          <a:prstGeom prst="rect">
            <a:avLst/>
          </a:prstGeom>
          <a:noFill/>
        </p:spPr>
        <p:txBody>
          <a:bodyPr wrap="square">
            <a:spAutoFit/>
          </a:bodyPr>
          <a:lstStyle/>
          <a:p>
            <a:pPr algn="ctr"/>
            <a:r>
              <a:rPr lang="en-US" sz="1600" b="1" dirty="0">
                <a:latin typeface="Courier New" panose="02070309020205020404" pitchFamily="49" charset="0"/>
                <a:cs typeface="Courier New" panose="02070309020205020404" pitchFamily="49" charset="0"/>
              </a:rPr>
              <a:t>Wedge design</a:t>
            </a:r>
            <a:endParaRPr lang="en-US" sz="1600" dirty="0">
              <a:latin typeface="Courier New" panose="02070309020205020404" pitchFamily="49" charset="0"/>
              <a:cs typeface="Courier New" panose="02070309020205020404" pitchFamily="49" charset="0"/>
            </a:endParaRPr>
          </a:p>
        </p:txBody>
      </p:sp>
      <p:sp>
        <p:nvSpPr>
          <p:cNvPr id="25" name="TextBox 24">
            <a:extLst>
              <a:ext uri="{FF2B5EF4-FFF2-40B4-BE49-F238E27FC236}">
                <a16:creationId xmlns:a16="http://schemas.microsoft.com/office/drawing/2014/main" id="{1C0FD747-981C-5E16-3AB8-8044E08E7FEB}"/>
              </a:ext>
            </a:extLst>
          </p:cNvPr>
          <p:cNvSpPr txBox="1"/>
          <p:nvPr/>
        </p:nvSpPr>
        <p:spPr>
          <a:xfrm>
            <a:off x="2819686" y="2450065"/>
            <a:ext cx="2709333" cy="584775"/>
          </a:xfrm>
          <a:prstGeom prst="rect">
            <a:avLst/>
          </a:prstGeom>
          <a:noFill/>
        </p:spPr>
        <p:txBody>
          <a:bodyPr wrap="square">
            <a:spAutoFit/>
          </a:bodyPr>
          <a:lstStyle/>
          <a:p>
            <a:pPr algn="ctr"/>
            <a:r>
              <a:rPr lang="en-US" sz="1600" b="1" dirty="0">
                <a:latin typeface="Courier New" panose="02070309020205020404" pitchFamily="49" charset="0"/>
                <a:cs typeface="Courier New" panose="02070309020205020404" pitchFamily="49" charset="0"/>
              </a:rPr>
              <a:t>Iron pads</a:t>
            </a:r>
          </a:p>
          <a:p>
            <a:pPr algn="ctr"/>
            <a:r>
              <a:rPr lang="en-US" sz="1600" b="1" dirty="0">
                <a:latin typeface="Courier New" panose="02070309020205020404" pitchFamily="49" charset="0"/>
                <a:cs typeface="Courier New" panose="02070309020205020404" pitchFamily="49" charset="0"/>
              </a:rPr>
              <a:t>length</a:t>
            </a:r>
            <a:endParaRPr lang="en-US" sz="1600" dirty="0">
              <a:latin typeface="Courier New" panose="02070309020205020404" pitchFamily="49" charset="0"/>
              <a:cs typeface="Courier New" panose="02070309020205020404" pitchFamily="49" charset="0"/>
            </a:endParaRPr>
          </a:p>
        </p:txBody>
      </p:sp>
      <p:sp>
        <p:nvSpPr>
          <p:cNvPr id="26" name="TextBox 25">
            <a:extLst>
              <a:ext uri="{FF2B5EF4-FFF2-40B4-BE49-F238E27FC236}">
                <a16:creationId xmlns:a16="http://schemas.microsoft.com/office/drawing/2014/main" id="{EE9BFA5E-CD16-E5D2-D63E-0A4BFCB866E6}"/>
              </a:ext>
            </a:extLst>
          </p:cNvPr>
          <p:cNvSpPr txBox="1"/>
          <p:nvPr/>
        </p:nvSpPr>
        <p:spPr>
          <a:xfrm>
            <a:off x="-70077" y="4072240"/>
            <a:ext cx="2709333" cy="584775"/>
          </a:xfrm>
          <a:prstGeom prst="rect">
            <a:avLst/>
          </a:prstGeom>
          <a:noFill/>
        </p:spPr>
        <p:txBody>
          <a:bodyPr wrap="square">
            <a:spAutoFit/>
          </a:bodyPr>
          <a:lstStyle/>
          <a:p>
            <a:pPr algn="ctr"/>
            <a:r>
              <a:rPr lang="en-US" sz="1600" b="1" dirty="0">
                <a:latin typeface="Courier New" panose="02070309020205020404" pitchFamily="49" charset="0"/>
                <a:cs typeface="Courier New" panose="02070309020205020404" pitchFamily="49" charset="0"/>
              </a:rPr>
              <a:t>Longitudinal load system</a:t>
            </a:r>
            <a:endParaRPr lang="en-US" sz="1600" dirty="0">
              <a:latin typeface="Courier New" panose="02070309020205020404" pitchFamily="49" charset="0"/>
              <a:cs typeface="Courier New" panose="02070309020205020404" pitchFamily="49" charset="0"/>
            </a:endParaRPr>
          </a:p>
        </p:txBody>
      </p:sp>
      <p:cxnSp>
        <p:nvCxnSpPr>
          <p:cNvPr id="27" name="Straight Arrow Connector 26">
            <a:extLst>
              <a:ext uri="{FF2B5EF4-FFF2-40B4-BE49-F238E27FC236}">
                <a16:creationId xmlns:a16="http://schemas.microsoft.com/office/drawing/2014/main" id="{E05094E2-E507-2B59-85F0-9E25D677DB74}"/>
              </a:ext>
            </a:extLst>
          </p:cNvPr>
          <p:cNvCxnSpPr>
            <a:cxnSpLocks/>
          </p:cNvCxnSpPr>
          <p:nvPr/>
        </p:nvCxnSpPr>
        <p:spPr bwMode="auto">
          <a:xfrm>
            <a:off x="2455704" y="3011541"/>
            <a:ext cx="2116295" cy="0"/>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1045E62C-4FFE-843E-248E-3E17DB1290F4}"/>
              </a:ext>
            </a:extLst>
          </p:cNvPr>
          <p:cNvCxnSpPr>
            <a:cxnSpLocks/>
            <a:endCxn id="26" idx="0"/>
          </p:cNvCxnSpPr>
          <p:nvPr/>
        </p:nvCxnSpPr>
        <p:spPr bwMode="auto">
          <a:xfrm>
            <a:off x="1126067" y="3865253"/>
            <a:ext cx="158523" cy="206987"/>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34" name="Rectangle 33">
            <a:extLst>
              <a:ext uri="{FF2B5EF4-FFF2-40B4-BE49-F238E27FC236}">
                <a16:creationId xmlns:a16="http://schemas.microsoft.com/office/drawing/2014/main" id="{BB09BC08-9699-080C-7864-DDF5E91294A1}"/>
              </a:ext>
            </a:extLst>
          </p:cNvPr>
          <p:cNvSpPr/>
          <p:nvPr/>
        </p:nvSpPr>
        <p:spPr bwMode="auto">
          <a:xfrm>
            <a:off x="210503" y="2149069"/>
            <a:ext cx="1167335" cy="1666679"/>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965008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E3C1A70-7BBD-F0DE-A6D7-E3FE79D3250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9509" y="881661"/>
            <a:ext cx="4870470" cy="2065372"/>
          </a:xfrm>
          <a:prstGeom prst="rect">
            <a:avLst/>
          </a:prstGeom>
        </p:spPr>
      </p:pic>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Wedge Optimization</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t>G. Vallone</a:t>
            </a:r>
            <a:endParaRPr lang="en-US" altLang="en-US" dirty="0"/>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pPr/>
              <a:t>35</a:t>
            </a:fld>
            <a:endParaRPr lang="en-US" altLang="en-US" dirty="0"/>
          </a:p>
        </p:txBody>
      </p:sp>
      <p:sp>
        <p:nvSpPr>
          <p:cNvPr id="14" name="Content Placeholder 2">
            <a:extLst>
              <a:ext uri="{FF2B5EF4-FFF2-40B4-BE49-F238E27FC236}">
                <a16:creationId xmlns:a16="http://schemas.microsoft.com/office/drawing/2014/main" id="{0C8E171B-3ADE-7B48-9D7A-8F2A56086689}"/>
              </a:ext>
            </a:extLst>
          </p:cNvPr>
          <p:cNvSpPr>
            <a:spLocks noGrp="1"/>
          </p:cNvSpPr>
          <p:nvPr>
            <p:ph idx="1"/>
          </p:nvPr>
        </p:nvSpPr>
        <p:spPr>
          <a:xfrm>
            <a:off x="159283" y="2986698"/>
            <a:ext cx="5995984" cy="3134701"/>
          </a:xfrm>
        </p:spPr>
        <p:txBody>
          <a:bodyPr/>
          <a:lstStyle/>
          <a:p>
            <a:pPr>
              <a:buFont typeface="Arial" panose="020B0604020202020204" pitchFamily="34" charset="0"/>
              <a:buChar char="•"/>
            </a:pPr>
            <a:r>
              <a:rPr lang="en-US" sz="1400" dirty="0"/>
              <a:t>Options considered for </a:t>
            </a:r>
            <a:r>
              <a:rPr lang="en-US" sz="1400" b="1" dirty="0"/>
              <a:t>wedge</a:t>
            </a:r>
            <a:r>
              <a:rPr lang="en-US" sz="1400" dirty="0"/>
              <a:t> </a:t>
            </a:r>
            <a:r>
              <a:rPr lang="en-US" sz="1400" b="1" dirty="0"/>
              <a:t>design</a:t>
            </a:r>
            <a:r>
              <a:rPr lang="en-US" sz="1400" dirty="0"/>
              <a:t>:</a:t>
            </a:r>
          </a:p>
          <a:p>
            <a:pPr marL="681038" lvl="2" indent="-400050">
              <a:buFont typeface="+mj-lt"/>
              <a:buAutoNum type="romanUcPeriod"/>
            </a:pPr>
            <a:r>
              <a:rPr lang="en-US" sz="1400" dirty="0"/>
              <a:t>Triangle and wedge in one steel piece, non-bonded</a:t>
            </a:r>
          </a:p>
          <a:p>
            <a:pPr marL="681038" lvl="2" indent="-400050">
              <a:buFont typeface="+mj-lt"/>
              <a:buAutoNum type="romanUcPeriod"/>
            </a:pPr>
            <a:r>
              <a:rPr lang="en-US" sz="1400" dirty="0"/>
              <a:t>Triangle in GFRP, bonded</a:t>
            </a:r>
          </a:p>
          <a:p>
            <a:pPr marL="681038" lvl="2" indent="-400050">
              <a:buFont typeface="+mj-lt"/>
              <a:buAutoNum type="romanUcPeriod"/>
            </a:pPr>
            <a:r>
              <a:rPr lang="en-US" sz="1400" dirty="0"/>
              <a:t>Triangle in GFRP, as additional component</a:t>
            </a:r>
          </a:p>
          <a:p>
            <a:pPr lvl="2">
              <a:buFont typeface="Arial" panose="020B0604020202020204" pitchFamily="34" charset="0"/>
              <a:buChar char="•"/>
            </a:pPr>
            <a:r>
              <a:rPr lang="en-US" sz="1400" dirty="0"/>
              <a:t>Option II discarded because computations show that the triangle would </a:t>
            </a:r>
            <a:r>
              <a:rPr lang="en-US" sz="1400" b="1" dirty="0" err="1"/>
              <a:t>debond</a:t>
            </a:r>
            <a:r>
              <a:rPr lang="en-US" sz="1400" dirty="0"/>
              <a:t> during loading</a:t>
            </a:r>
          </a:p>
          <a:p>
            <a:pPr lvl="2">
              <a:buFont typeface="Arial" panose="020B0604020202020204" pitchFamily="34" charset="0"/>
              <a:buChar char="•"/>
            </a:pPr>
            <a:r>
              <a:rPr lang="en-US" sz="1400" dirty="0"/>
              <a:t>Option III discarded as a </a:t>
            </a:r>
            <a:r>
              <a:rPr lang="en-US" sz="1400" b="1" dirty="0"/>
              <a:t>gap</a:t>
            </a:r>
            <a:r>
              <a:rPr lang="en-US" sz="1400" dirty="0"/>
              <a:t> between the </a:t>
            </a:r>
            <a:r>
              <a:rPr lang="en-US" sz="1400" b="1" dirty="0"/>
              <a:t>wedge</a:t>
            </a:r>
            <a:r>
              <a:rPr lang="en-US" sz="1400" dirty="0"/>
              <a:t>/</a:t>
            </a:r>
            <a:r>
              <a:rPr lang="en-US" sz="1400" b="1" dirty="0"/>
              <a:t>triangle</a:t>
            </a:r>
            <a:r>
              <a:rPr lang="en-US" sz="1400" dirty="0"/>
              <a:t> would open during operation</a:t>
            </a:r>
          </a:p>
          <a:p>
            <a:pPr>
              <a:buFont typeface="Arial" panose="020B0604020202020204" pitchFamily="34" charset="0"/>
              <a:buChar char="•"/>
            </a:pPr>
            <a:r>
              <a:rPr lang="en-US" sz="1400" dirty="0"/>
              <a:t>Non impregnated wedge is kept in place by ‘soft’ bullets:</a:t>
            </a:r>
          </a:p>
          <a:p>
            <a:pPr lvl="2">
              <a:buFont typeface="Arial" panose="020B0604020202020204" pitchFamily="34" charset="0"/>
              <a:buChar char="•"/>
            </a:pPr>
            <a:r>
              <a:rPr lang="en-US" sz="1400" b="1" dirty="0"/>
              <a:t>Bullet</a:t>
            </a:r>
            <a:r>
              <a:rPr lang="en-US" sz="1400" dirty="0"/>
              <a:t> size/material was </a:t>
            </a:r>
            <a:r>
              <a:rPr lang="en-US" sz="1400" b="1" dirty="0"/>
              <a:t>optimized</a:t>
            </a:r>
            <a:r>
              <a:rPr lang="en-US" sz="1400" dirty="0"/>
              <a:t> minimizing the wedge/pole gap, and limiting the </a:t>
            </a:r>
            <a:r>
              <a:rPr lang="en-US" sz="1400" b="1" dirty="0"/>
              <a:t>impact</a:t>
            </a:r>
            <a:r>
              <a:rPr lang="en-US" sz="1400" dirty="0"/>
              <a:t> on </a:t>
            </a:r>
            <a:r>
              <a:rPr lang="en-US" sz="1400" b="1" dirty="0"/>
              <a:t>coil</a:t>
            </a:r>
            <a:r>
              <a:rPr lang="en-US" sz="1400" dirty="0"/>
              <a:t> </a:t>
            </a:r>
            <a:r>
              <a:rPr lang="en-US" sz="1400" b="1" dirty="0"/>
              <a:t>prestress</a:t>
            </a:r>
          </a:p>
        </p:txBody>
      </p:sp>
      <p:pic>
        <p:nvPicPr>
          <p:cNvPr id="3" name="Picture 2">
            <a:extLst>
              <a:ext uri="{FF2B5EF4-FFF2-40B4-BE49-F238E27FC236}">
                <a16:creationId xmlns:a16="http://schemas.microsoft.com/office/drawing/2014/main" id="{0E65F3A3-54AF-C3E5-9DFD-12A2F79856B0}"/>
              </a:ext>
            </a:extLst>
          </p:cNvPr>
          <p:cNvPicPr>
            <a:picLocks noChangeAspect="1"/>
          </p:cNvPicPr>
          <p:nvPr/>
        </p:nvPicPr>
        <p:blipFill rotWithShape="1">
          <a:blip r:embed="rId3"/>
          <a:srcRect l="3949" t="18342" r="542"/>
          <a:stretch/>
        </p:blipFill>
        <p:spPr>
          <a:xfrm>
            <a:off x="6043182" y="1150040"/>
            <a:ext cx="2688178" cy="1503935"/>
          </a:xfrm>
          <a:prstGeom prst="rect">
            <a:avLst/>
          </a:prstGeom>
        </p:spPr>
      </p:pic>
      <p:cxnSp>
        <p:nvCxnSpPr>
          <p:cNvPr id="6" name="Straight Arrow Connector 5">
            <a:extLst>
              <a:ext uri="{FF2B5EF4-FFF2-40B4-BE49-F238E27FC236}">
                <a16:creationId xmlns:a16="http://schemas.microsoft.com/office/drawing/2014/main" id="{FB8CC778-4CAD-C3F0-453B-7BEBCB4A05DA}"/>
              </a:ext>
            </a:extLst>
          </p:cNvPr>
          <p:cNvCxnSpPr>
            <a:cxnSpLocks/>
          </p:cNvCxnSpPr>
          <p:nvPr/>
        </p:nvCxnSpPr>
        <p:spPr bwMode="auto">
          <a:xfrm flipV="1">
            <a:off x="7860608" y="2607444"/>
            <a:ext cx="355600" cy="171907"/>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6E2E7CEE-CDE5-33D3-216A-02E06FD82938}"/>
              </a:ext>
            </a:extLst>
          </p:cNvPr>
          <p:cNvSpPr txBox="1"/>
          <p:nvPr/>
        </p:nvSpPr>
        <p:spPr>
          <a:xfrm>
            <a:off x="6719790" y="2705788"/>
            <a:ext cx="1688283" cy="307777"/>
          </a:xfrm>
          <a:prstGeom prst="rect">
            <a:avLst/>
          </a:prstGeom>
          <a:noFill/>
        </p:spPr>
        <p:txBody>
          <a:bodyPr wrap="none" rtlCol="0">
            <a:spAutoFit/>
          </a:bodyPr>
          <a:lstStyle/>
          <a:p>
            <a:r>
              <a:rPr lang="en-US" sz="1400" b="1" dirty="0">
                <a:latin typeface="Courier New" panose="02070309020205020404" pitchFamily="49" charset="0"/>
                <a:cs typeface="Courier New" panose="02070309020205020404" pitchFamily="49" charset="0"/>
              </a:rPr>
              <a:t>Wedge/Pole Gap</a:t>
            </a:r>
            <a:endParaRPr lang="en-US" sz="1400" b="1" baseline="-25000" dirty="0">
              <a:latin typeface="Courier New" panose="02070309020205020404" pitchFamily="49" charset="0"/>
              <a:cs typeface="Courier New" panose="02070309020205020404" pitchFamily="49" charset="0"/>
            </a:endParaRPr>
          </a:p>
        </p:txBody>
      </p:sp>
      <p:cxnSp>
        <p:nvCxnSpPr>
          <p:cNvPr id="8" name="Straight Arrow Connector 7">
            <a:extLst>
              <a:ext uri="{FF2B5EF4-FFF2-40B4-BE49-F238E27FC236}">
                <a16:creationId xmlns:a16="http://schemas.microsoft.com/office/drawing/2014/main" id="{288058F0-9D22-D25A-1405-1ABD7D381D24}"/>
              </a:ext>
            </a:extLst>
          </p:cNvPr>
          <p:cNvCxnSpPr>
            <a:cxnSpLocks/>
          </p:cNvCxnSpPr>
          <p:nvPr/>
        </p:nvCxnSpPr>
        <p:spPr bwMode="auto">
          <a:xfrm flipH="1">
            <a:off x="3865268" y="2222661"/>
            <a:ext cx="295946" cy="272523"/>
          </a:xfrm>
          <a:prstGeom prst="straightConnector1">
            <a:avLst/>
          </a:prstGeom>
          <a:ln>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cxnSp>
      <p:pic>
        <p:nvPicPr>
          <p:cNvPr id="15" name="Picture 14">
            <a:extLst>
              <a:ext uri="{FF2B5EF4-FFF2-40B4-BE49-F238E27FC236}">
                <a16:creationId xmlns:a16="http://schemas.microsoft.com/office/drawing/2014/main" id="{07275FE5-300B-ADD3-E295-0DC4FAAB1EFB}"/>
              </a:ext>
            </a:extLst>
          </p:cNvPr>
          <p:cNvPicPr>
            <a:picLocks noChangeAspect="1"/>
          </p:cNvPicPr>
          <p:nvPr/>
        </p:nvPicPr>
        <p:blipFill rotWithShape="1">
          <a:blip r:embed="rId4"/>
          <a:srcRect t="39300"/>
          <a:stretch/>
        </p:blipFill>
        <p:spPr>
          <a:xfrm>
            <a:off x="6043182" y="3255458"/>
            <a:ext cx="2907525" cy="1788035"/>
          </a:xfrm>
          <a:prstGeom prst="rect">
            <a:avLst/>
          </a:prstGeom>
        </p:spPr>
      </p:pic>
      <p:cxnSp>
        <p:nvCxnSpPr>
          <p:cNvPr id="18" name="Straight Arrow Connector 17">
            <a:extLst>
              <a:ext uri="{FF2B5EF4-FFF2-40B4-BE49-F238E27FC236}">
                <a16:creationId xmlns:a16="http://schemas.microsoft.com/office/drawing/2014/main" id="{5DEA6C91-36DE-C383-0663-D02F8299A11F}"/>
              </a:ext>
            </a:extLst>
          </p:cNvPr>
          <p:cNvCxnSpPr>
            <a:cxnSpLocks/>
          </p:cNvCxnSpPr>
          <p:nvPr/>
        </p:nvCxnSpPr>
        <p:spPr bwMode="auto">
          <a:xfrm flipH="1" flipV="1">
            <a:off x="7675220" y="4729733"/>
            <a:ext cx="370775" cy="31376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A1319385-E097-EE88-F121-DDA0125A58BA}"/>
              </a:ext>
            </a:extLst>
          </p:cNvPr>
          <p:cNvSpPr txBox="1"/>
          <p:nvPr/>
        </p:nvSpPr>
        <p:spPr>
          <a:xfrm>
            <a:off x="7984568" y="4979773"/>
            <a:ext cx="876761" cy="523220"/>
          </a:xfrm>
          <a:prstGeom prst="rect">
            <a:avLst/>
          </a:prstGeom>
          <a:noFill/>
        </p:spPr>
        <p:txBody>
          <a:bodyPr wrap="square" rtlCol="0">
            <a:spAutoFit/>
          </a:bodyPr>
          <a:lstStyle/>
          <a:p>
            <a:pPr algn="ctr"/>
            <a:r>
              <a:rPr lang="en-US" sz="1400" b="1" dirty="0">
                <a:latin typeface="Courier New" panose="02070309020205020404" pitchFamily="49" charset="0"/>
                <a:cs typeface="Courier New" panose="02070309020205020404" pitchFamily="49" charset="0"/>
              </a:rPr>
              <a:t>Wedge</a:t>
            </a:r>
          </a:p>
          <a:p>
            <a:pPr algn="ctr"/>
            <a:r>
              <a:rPr lang="en-US" sz="1400" b="1" dirty="0">
                <a:latin typeface="Courier New" panose="02070309020205020404" pitchFamily="49" charset="0"/>
                <a:cs typeface="Courier New" panose="02070309020205020404" pitchFamily="49" charset="0"/>
              </a:rPr>
              <a:t>bullet</a:t>
            </a:r>
            <a:endParaRPr lang="en-US" sz="1400" b="1" baseline="-25000" dirty="0">
              <a:latin typeface="Courier New" panose="02070309020205020404" pitchFamily="49" charset="0"/>
              <a:cs typeface="Courier New" panose="02070309020205020404" pitchFamily="49" charset="0"/>
            </a:endParaRPr>
          </a:p>
        </p:txBody>
      </p:sp>
      <p:sp>
        <p:nvSpPr>
          <p:cNvPr id="32" name="TextBox 31">
            <a:extLst>
              <a:ext uri="{FF2B5EF4-FFF2-40B4-BE49-F238E27FC236}">
                <a16:creationId xmlns:a16="http://schemas.microsoft.com/office/drawing/2014/main" id="{B133132D-ED94-1DB5-15C3-1CA45A2655C0}"/>
              </a:ext>
            </a:extLst>
          </p:cNvPr>
          <p:cNvSpPr txBox="1"/>
          <p:nvPr/>
        </p:nvSpPr>
        <p:spPr>
          <a:xfrm>
            <a:off x="1832031" y="1116795"/>
            <a:ext cx="721672" cy="307777"/>
          </a:xfrm>
          <a:prstGeom prst="rect">
            <a:avLst/>
          </a:prstGeom>
          <a:noFill/>
        </p:spPr>
        <p:txBody>
          <a:bodyPr wrap="none" rtlCol="0">
            <a:spAutoFit/>
          </a:bodyPr>
          <a:lstStyle/>
          <a:p>
            <a:r>
              <a:rPr lang="en-US" sz="1400" b="1" dirty="0">
                <a:latin typeface="Courier New" panose="02070309020205020404" pitchFamily="49" charset="0"/>
                <a:cs typeface="Courier New" panose="02070309020205020404" pitchFamily="49" charset="0"/>
              </a:rPr>
              <a:t>Wedge</a:t>
            </a:r>
            <a:endParaRPr lang="en-US" sz="1400" b="1" baseline="-25000" dirty="0">
              <a:latin typeface="Courier New" panose="02070309020205020404" pitchFamily="49" charset="0"/>
              <a:cs typeface="Courier New" panose="02070309020205020404" pitchFamily="49" charset="0"/>
            </a:endParaRPr>
          </a:p>
        </p:txBody>
      </p:sp>
      <p:cxnSp>
        <p:nvCxnSpPr>
          <p:cNvPr id="35" name="Straight Arrow Connector 34">
            <a:extLst>
              <a:ext uri="{FF2B5EF4-FFF2-40B4-BE49-F238E27FC236}">
                <a16:creationId xmlns:a16="http://schemas.microsoft.com/office/drawing/2014/main" id="{3F903F87-2B59-8633-E896-D8EAE0D9D963}"/>
              </a:ext>
            </a:extLst>
          </p:cNvPr>
          <p:cNvCxnSpPr>
            <a:cxnSpLocks/>
          </p:cNvCxnSpPr>
          <p:nvPr/>
        </p:nvCxnSpPr>
        <p:spPr bwMode="auto">
          <a:xfrm flipH="1">
            <a:off x="1886964" y="1402743"/>
            <a:ext cx="215799" cy="253363"/>
          </a:xfrm>
          <a:prstGeom prst="straightConnector1">
            <a:avLst/>
          </a:prstGeom>
          <a:ln>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CC4E1A4C-E401-91A9-751F-F79B7DF466F4}"/>
              </a:ext>
            </a:extLst>
          </p:cNvPr>
          <p:cNvSpPr txBox="1"/>
          <p:nvPr/>
        </p:nvSpPr>
        <p:spPr>
          <a:xfrm>
            <a:off x="1472925" y="2341296"/>
            <a:ext cx="1043876" cy="307777"/>
          </a:xfrm>
          <a:prstGeom prst="rect">
            <a:avLst/>
          </a:prstGeom>
          <a:noFill/>
        </p:spPr>
        <p:txBody>
          <a:bodyPr wrap="none" rtlCol="0">
            <a:spAutoFit/>
          </a:bodyPr>
          <a:lstStyle/>
          <a:p>
            <a:r>
              <a:rPr lang="en-US" sz="1400" b="1" dirty="0">
                <a:latin typeface="Courier New" panose="02070309020205020404" pitchFamily="49" charset="0"/>
                <a:cs typeface="Courier New" panose="02070309020205020404" pitchFamily="49" charset="0"/>
              </a:rPr>
              <a:t>Triangle</a:t>
            </a:r>
            <a:endParaRPr lang="en-US" sz="1400" b="1" baseline="-25000" dirty="0">
              <a:latin typeface="Courier New" panose="02070309020205020404" pitchFamily="49" charset="0"/>
              <a:cs typeface="Courier New" panose="02070309020205020404" pitchFamily="49" charset="0"/>
            </a:endParaRPr>
          </a:p>
        </p:txBody>
      </p:sp>
      <p:cxnSp>
        <p:nvCxnSpPr>
          <p:cNvPr id="38" name="Straight Arrow Connector 37">
            <a:extLst>
              <a:ext uri="{FF2B5EF4-FFF2-40B4-BE49-F238E27FC236}">
                <a16:creationId xmlns:a16="http://schemas.microsoft.com/office/drawing/2014/main" id="{AC67C393-FBCB-C07E-6826-3AD8D0402129}"/>
              </a:ext>
            </a:extLst>
          </p:cNvPr>
          <p:cNvCxnSpPr>
            <a:cxnSpLocks/>
            <a:stCxn id="37" idx="3"/>
          </p:cNvCxnSpPr>
          <p:nvPr/>
        </p:nvCxnSpPr>
        <p:spPr bwMode="auto">
          <a:xfrm flipV="1">
            <a:off x="2516801" y="2301630"/>
            <a:ext cx="694521" cy="193555"/>
          </a:xfrm>
          <a:prstGeom prst="straightConnector1">
            <a:avLst/>
          </a:prstGeom>
          <a:ln>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1B666B8C-6A17-B416-C7E3-6C0374659B64}"/>
              </a:ext>
            </a:extLst>
          </p:cNvPr>
          <p:cNvSpPr txBox="1"/>
          <p:nvPr/>
        </p:nvSpPr>
        <p:spPr>
          <a:xfrm>
            <a:off x="2111229" y="2634348"/>
            <a:ext cx="1688283" cy="307777"/>
          </a:xfrm>
          <a:prstGeom prst="rect">
            <a:avLst/>
          </a:prstGeom>
          <a:noFill/>
        </p:spPr>
        <p:txBody>
          <a:bodyPr wrap="none" rtlCol="0">
            <a:spAutoFit/>
          </a:bodyPr>
          <a:lstStyle/>
          <a:p>
            <a:r>
              <a:rPr lang="en-US" sz="1400" b="1" dirty="0">
                <a:latin typeface="Courier New" panose="02070309020205020404" pitchFamily="49" charset="0"/>
                <a:cs typeface="Courier New" panose="02070309020205020404" pitchFamily="49" charset="0"/>
              </a:rPr>
              <a:t>Pole Interface</a:t>
            </a:r>
            <a:endParaRPr lang="en-US" sz="1400" b="1" baseline="-25000" dirty="0">
              <a:latin typeface="Courier New" panose="02070309020205020404" pitchFamily="49" charset="0"/>
              <a:cs typeface="Courier New" panose="02070309020205020404" pitchFamily="49" charset="0"/>
            </a:endParaRPr>
          </a:p>
        </p:txBody>
      </p:sp>
      <p:sp>
        <p:nvSpPr>
          <p:cNvPr id="43" name="TextBox 42">
            <a:extLst>
              <a:ext uri="{FF2B5EF4-FFF2-40B4-BE49-F238E27FC236}">
                <a16:creationId xmlns:a16="http://schemas.microsoft.com/office/drawing/2014/main" id="{33D56713-4FF1-8E9F-F44A-B1116814E1DA}"/>
              </a:ext>
            </a:extLst>
          </p:cNvPr>
          <p:cNvSpPr txBox="1"/>
          <p:nvPr/>
        </p:nvSpPr>
        <p:spPr>
          <a:xfrm>
            <a:off x="2333989" y="1264282"/>
            <a:ext cx="1151277" cy="523220"/>
          </a:xfrm>
          <a:prstGeom prst="rect">
            <a:avLst/>
          </a:prstGeom>
          <a:noFill/>
        </p:spPr>
        <p:txBody>
          <a:bodyPr wrap="none" rtlCol="0">
            <a:spAutoFit/>
          </a:bodyPr>
          <a:lstStyle/>
          <a:p>
            <a:pPr algn="ctr"/>
            <a:r>
              <a:rPr lang="en-US" sz="1400" b="1" dirty="0">
                <a:latin typeface="Courier New" panose="02070309020205020404" pitchFamily="49" charset="0"/>
                <a:cs typeface="Courier New" panose="02070309020205020404" pitchFamily="49" charset="0"/>
              </a:rPr>
              <a:t>Wedge</a:t>
            </a:r>
          </a:p>
          <a:p>
            <a:pPr algn="ctr"/>
            <a:r>
              <a:rPr lang="en-US" sz="1400" b="1" dirty="0">
                <a:latin typeface="Courier New" panose="02070309020205020404" pitchFamily="49" charset="0"/>
                <a:cs typeface="Courier New" panose="02070309020205020404" pitchFamily="49" charset="0"/>
              </a:rPr>
              <a:t>Interface</a:t>
            </a:r>
            <a:endParaRPr lang="en-US" sz="1400" b="1" baseline="-25000" dirty="0">
              <a:latin typeface="Courier New" panose="02070309020205020404" pitchFamily="49" charset="0"/>
              <a:cs typeface="Courier New" panose="02070309020205020404" pitchFamily="49" charset="0"/>
            </a:endParaRPr>
          </a:p>
        </p:txBody>
      </p:sp>
      <p:sp>
        <p:nvSpPr>
          <p:cNvPr id="45" name="TextBox 44">
            <a:extLst>
              <a:ext uri="{FF2B5EF4-FFF2-40B4-BE49-F238E27FC236}">
                <a16:creationId xmlns:a16="http://schemas.microsoft.com/office/drawing/2014/main" id="{6E480DAB-F772-E89A-8684-49721ACFD07A}"/>
              </a:ext>
            </a:extLst>
          </p:cNvPr>
          <p:cNvSpPr txBox="1"/>
          <p:nvPr/>
        </p:nvSpPr>
        <p:spPr>
          <a:xfrm>
            <a:off x="3421115" y="1699996"/>
            <a:ext cx="1688283" cy="523220"/>
          </a:xfrm>
          <a:prstGeom prst="rect">
            <a:avLst/>
          </a:prstGeom>
          <a:noFill/>
        </p:spPr>
        <p:txBody>
          <a:bodyPr wrap="none" rtlCol="0">
            <a:spAutoFit/>
          </a:bodyPr>
          <a:lstStyle/>
          <a:p>
            <a:pPr algn="ctr"/>
            <a:r>
              <a:rPr lang="en-US" sz="1400" b="1" dirty="0">
                <a:latin typeface="Courier New" panose="02070309020205020404" pitchFamily="49" charset="0"/>
                <a:cs typeface="Courier New" panose="02070309020205020404" pitchFamily="49" charset="0"/>
              </a:rPr>
              <a:t>Mid-plane shim</a:t>
            </a:r>
          </a:p>
          <a:p>
            <a:pPr algn="ctr"/>
            <a:r>
              <a:rPr lang="en-US" sz="1400" b="1" dirty="0">
                <a:latin typeface="Courier New" panose="02070309020205020404" pitchFamily="49" charset="0"/>
                <a:cs typeface="Courier New" panose="02070309020205020404" pitchFamily="49" charset="0"/>
              </a:rPr>
              <a:t>Interface</a:t>
            </a:r>
            <a:endParaRPr lang="en-US" sz="1400" b="1" baseline="-25000" dirty="0">
              <a:latin typeface="Courier New" panose="02070309020205020404" pitchFamily="49" charset="0"/>
              <a:cs typeface="Courier New" panose="02070309020205020404" pitchFamily="49" charset="0"/>
            </a:endParaRPr>
          </a:p>
        </p:txBody>
      </p:sp>
      <p:cxnSp>
        <p:nvCxnSpPr>
          <p:cNvPr id="46" name="Straight Arrow Connector 45">
            <a:extLst>
              <a:ext uri="{FF2B5EF4-FFF2-40B4-BE49-F238E27FC236}">
                <a16:creationId xmlns:a16="http://schemas.microsoft.com/office/drawing/2014/main" id="{F40634AE-FCCF-7B8C-82E4-700453A1847A}"/>
              </a:ext>
            </a:extLst>
          </p:cNvPr>
          <p:cNvCxnSpPr>
            <a:cxnSpLocks/>
          </p:cNvCxnSpPr>
          <p:nvPr/>
        </p:nvCxnSpPr>
        <p:spPr bwMode="auto">
          <a:xfrm>
            <a:off x="2852163" y="1715166"/>
            <a:ext cx="164311" cy="474142"/>
          </a:xfrm>
          <a:prstGeom prst="straightConnector1">
            <a:avLst/>
          </a:prstGeom>
          <a:ln>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99C26818-7868-3875-84DF-8C5B8FF544CE}"/>
              </a:ext>
            </a:extLst>
          </p:cNvPr>
          <p:cNvCxnSpPr>
            <a:cxnSpLocks/>
          </p:cNvCxnSpPr>
          <p:nvPr/>
        </p:nvCxnSpPr>
        <p:spPr bwMode="auto">
          <a:xfrm flipV="1">
            <a:off x="2622020" y="2440472"/>
            <a:ext cx="484083" cy="255222"/>
          </a:xfrm>
          <a:prstGeom prst="straightConnector1">
            <a:avLst/>
          </a:prstGeom>
          <a:ln>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72294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t>Sample Holder Load Cases</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t>G. Vallone</a:t>
            </a:r>
            <a:endParaRPr lang="en-US" altLang="en-US" dirty="0"/>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pPr/>
              <a:t>36</a:t>
            </a:fld>
            <a:endParaRPr lang="en-US" altLang="en-US" dirty="0"/>
          </a:p>
        </p:txBody>
      </p:sp>
      <p:sp>
        <p:nvSpPr>
          <p:cNvPr id="14"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2" y="3947673"/>
            <a:ext cx="5494011" cy="2143782"/>
          </a:xfrm>
        </p:spPr>
        <p:txBody>
          <a:bodyPr/>
          <a:lstStyle/>
          <a:p>
            <a:pPr>
              <a:buFont typeface="Arial" panose="020B0604020202020204" pitchFamily="34" charset="0"/>
              <a:buChar char="•"/>
            </a:pPr>
            <a:r>
              <a:rPr lang="en-US" sz="1400" dirty="0"/>
              <a:t>Design was created assuming no mechanical interaction between the magnet and the test well</a:t>
            </a:r>
          </a:p>
          <a:p>
            <a:pPr lvl="2">
              <a:buFont typeface="Arial" panose="020B0604020202020204" pitchFamily="34" charset="0"/>
              <a:buChar char="•"/>
            </a:pPr>
            <a:r>
              <a:rPr lang="en-US" sz="1400" dirty="0"/>
              <a:t>At the moment, it is not clear if this will be the case</a:t>
            </a:r>
          </a:p>
          <a:p>
            <a:pPr>
              <a:buFont typeface="Arial" panose="020B0604020202020204" pitchFamily="34" charset="0"/>
              <a:buChar char="•"/>
            </a:pPr>
            <a:r>
              <a:rPr lang="en-US" sz="1400" dirty="0"/>
              <a:t>We investigated potential </a:t>
            </a:r>
            <a:r>
              <a:rPr lang="en-US" sz="1400" b="1" dirty="0"/>
              <a:t>usage scenarios</a:t>
            </a:r>
            <a:r>
              <a:rPr lang="en-US" sz="1400" dirty="0"/>
              <a:t>:</a:t>
            </a:r>
          </a:p>
          <a:p>
            <a:pPr lvl="2">
              <a:buFont typeface="Arial" panose="020B0604020202020204" pitchFamily="34" charset="0"/>
              <a:buChar char="•"/>
            </a:pPr>
            <a:r>
              <a:rPr lang="en-US" sz="1400" dirty="0"/>
              <a:t>E.g. </a:t>
            </a:r>
            <a:r>
              <a:rPr lang="en-US" sz="1400" b="1" dirty="0"/>
              <a:t>non-centered</a:t>
            </a:r>
            <a:r>
              <a:rPr lang="en-US" sz="1400" dirty="0"/>
              <a:t> </a:t>
            </a:r>
            <a:r>
              <a:rPr lang="en-US" sz="1400" b="1" dirty="0"/>
              <a:t>fusion</a:t>
            </a:r>
            <a:r>
              <a:rPr lang="en-US" sz="1400" dirty="0"/>
              <a:t> cables: 200 </a:t>
            </a:r>
            <a:r>
              <a:rPr lang="en-US" sz="1400" dirty="0" err="1"/>
              <a:t>kN</a:t>
            </a:r>
            <a:r>
              <a:rPr lang="en-US" sz="1400" dirty="0"/>
              <a:t> symmetric load. Only quadrant model available but should be as conservative as possible</a:t>
            </a:r>
          </a:p>
          <a:p>
            <a:pPr lvl="2">
              <a:buFont typeface="Arial" panose="020B0604020202020204" pitchFamily="34" charset="0"/>
              <a:buChar char="•"/>
            </a:pPr>
            <a:r>
              <a:rPr lang="en-US" sz="1400" b="1" dirty="0"/>
              <a:t>Negligible</a:t>
            </a:r>
            <a:r>
              <a:rPr lang="en-US" sz="1400" dirty="0"/>
              <a:t> impact: displacements &lt; 4; stresses &lt; 1 MPa</a:t>
            </a:r>
            <a:endParaRPr lang="en-US" sz="1400" b="1" dirty="0"/>
          </a:p>
        </p:txBody>
      </p:sp>
      <p:pic>
        <p:nvPicPr>
          <p:cNvPr id="7" name="Picture 6">
            <a:extLst>
              <a:ext uri="{FF2B5EF4-FFF2-40B4-BE49-F238E27FC236}">
                <a16:creationId xmlns:a16="http://schemas.microsoft.com/office/drawing/2014/main" id="{2755F6D5-44C7-DDE8-5AA7-55FB5AC547C2}"/>
              </a:ext>
            </a:extLst>
          </p:cNvPr>
          <p:cNvPicPr>
            <a:picLocks noChangeAspect="1"/>
          </p:cNvPicPr>
          <p:nvPr/>
        </p:nvPicPr>
        <p:blipFill>
          <a:blip r:embed="rId2"/>
          <a:stretch>
            <a:fillRect/>
          </a:stretch>
        </p:blipFill>
        <p:spPr>
          <a:xfrm>
            <a:off x="233202" y="1187603"/>
            <a:ext cx="3716629" cy="2741843"/>
          </a:xfrm>
          <a:prstGeom prst="rect">
            <a:avLst/>
          </a:prstGeom>
        </p:spPr>
      </p:pic>
      <p:sp>
        <p:nvSpPr>
          <p:cNvPr id="8" name="Rectangle 7">
            <a:extLst>
              <a:ext uri="{FF2B5EF4-FFF2-40B4-BE49-F238E27FC236}">
                <a16:creationId xmlns:a16="http://schemas.microsoft.com/office/drawing/2014/main" id="{9AE98F0E-AC23-5CCC-0455-F6EE5D189B05}"/>
              </a:ext>
            </a:extLst>
          </p:cNvPr>
          <p:cNvSpPr/>
          <p:nvPr/>
        </p:nvSpPr>
        <p:spPr bwMode="auto">
          <a:xfrm>
            <a:off x="1508288" y="2205018"/>
            <a:ext cx="471341" cy="707011"/>
          </a:xfrm>
          <a:prstGeom prst="rect">
            <a:avLst/>
          </a:prstGeom>
          <a:solidFill>
            <a:srgbClr val="E3524D"/>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latin typeface="Arial" charset="0"/>
              <a:ea typeface="ＭＳ Ｐゴシック" charset="-128"/>
            </a:endParaRPr>
          </a:p>
        </p:txBody>
      </p:sp>
      <p:sp>
        <p:nvSpPr>
          <p:cNvPr id="9" name="Rectangle 8">
            <a:extLst>
              <a:ext uri="{FF2B5EF4-FFF2-40B4-BE49-F238E27FC236}">
                <a16:creationId xmlns:a16="http://schemas.microsoft.com/office/drawing/2014/main" id="{7E0D36AC-3DAE-1068-E5C0-C4B8CED1F4F5}"/>
              </a:ext>
            </a:extLst>
          </p:cNvPr>
          <p:cNvSpPr/>
          <p:nvPr/>
        </p:nvSpPr>
        <p:spPr bwMode="auto">
          <a:xfrm>
            <a:off x="2230259" y="2205018"/>
            <a:ext cx="471341" cy="707011"/>
          </a:xfrm>
          <a:prstGeom prst="rect">
            <a:avLst/>
          </a:prstGeom>
          <a:solidFill>
            <a:srgbClr val="E3524D"/>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3" name="Straight Arrow Connector 12">
            <a:extLst>
              <a:ext uri="{FF2B5EF4-FFF2-40B4-BE49-F238E27FC236}">
                <a16:creationId xmlns:a16="http://schemas.microsoft.com/office/drawing/2014/main" id="{879618E9-C393-97EC-7F43-E3D24B2C9090}"/>
              </a:ext>
            </a:extLst>
          </p:cNvPr>
          <p:cNvCxnSpPr>
            <a:cxnSpLocks/>
          </p:cNvCxnSpPr>
          <p:nvPr/>
        </p:nvCxnSpPr>
        <p:spPr bwMode="auto">
          <a:xfrm>
            <a:off x="2103261" y="3115965"/>
            <a:ext cx="0" cy="34879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F866FBA4-77C2-F6E3-FA2A-899A92DAA1E8}"/>
              </a:ext>
            </a:extLst>
          </p:cNvPr>
          <p:cNvCxnSpPr/>
          <p:nvPr/>
        </p:nvCxnSpPr>
        <p:spPr bwMode="auto">
          <a:xfrm flipV="1">
            <a:off x="2098006" y="1667623"/>
            <a:ext cx="0" cy="34879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6" name="TextBox 15">
            <a:extLst>
              <a:ext uri="{FF2B5EF4-FFF2-40B4-BE49-F238E27FC236}">
                <a16:creationId xmlns:a16="http://schemas.microsoft.com/office/drawing/2014/main" id="{A64AD03F-DCB4-C9DD-0C0C-92D457244916}"/>
              </a:ext>
            </a:extLst>
          </p:cNvPr>
          <p:cNvSpPr txBox="1"/>
          <p:nvPr/>
        </p:nvSpPr>
        <p:spPr>
          <a:xfrm>
            <a:off x="1853078" y="1541846"/>
            <a:ext cx="890921" cy="369332"/>
          </a:xfrm>
          <a:prstGeom prst="rect">
            <a:avLst/>
          </a:prstGeom>
          <a:noFill/>
        </p:spPr>
        <p:txBody>
          <a:bodyPr wrap="square" rtlCol="0">
            <a:spAutoFit/>
          </a:bodyPr>
          <a:lstStyle/>
          <a:p>
            <a:pPr algn="ctr"/>
            <a:r>
              <a:rPr lang="en-US" sz="1800" b="1" dirty="0">
                <a:latin typeface="Courier New" panose="02070309020205020404" pitchFamily="49" charset="0"/>
                <a:cs typeface="Courier New" panose="02070309020205020404" pitchFamily="49" charset="0"/>
              </a:rPr>
              <a:t>F</a:t>
            </a:r>
            <a:r>
              <a:rPr lang="en-US" sz="1800" b="1" baseline="-25000" dirty="0">
                <a:latin typeface="Courier New" panose="02070309020205020404" pitchFamily="49" charset="0"/>
                <a:cs typeface="Courier New" panose="02070309020205020404" pitchFamily="49" charset="0"/>
              </a:rPr>
              <a:t>s</a:t>
            </a:r>
          </a:p>
        </p:txBody>
      </p:sp>
      <p:sp>
        <p:nvSpPr>
          <p:cNvPr id="17" name="TextBox 16">
            <a:extLst>
              <a:ext uri="{FF2B5EF4-FFF2-40B4-BE49-F238E27FC236}">
                <a16:creationId xmlns:a16="http://schemas.microsoft.com/office/drawing/2014/main" id="{7DFA439D-25F4-03D0-1A50-40F33CEB3E24}"/>
              </a:ext>
            </a:extLst>
          </p:cNvPr>
          <p:cNvSpPr txBox="1"/>
          <p:nvPr/>
        </p:nvSpPr>
        <p:spPr>
          <a:xfrm>
            <a:off x="1853078" y="3224371"/>
            <a:ext cx="890921" cy="369332"/>
          </a:xfrm>
          <a:prstGeom prst="rect">
            <a:avLst/>
          </a:prstGeom>
          <a:noFill/>
        </p:spPr>
        <p:txBody>
          <a:bodyPr wrap="square" rtlCol="0">
            <a:spAutoFit/>
          </a:bodyPr>
          <a:lstStyle/>
          <a:p>
            <a:pPr algn="ctr"/>
            <a:r>
              <a:rPr lang="en-US" sz="1800" b="1" dirty="0">
                <a:latin typeface="Courier New" panose="02070309020205020404" pitchFamily="49" charset="0"/>
                <a:cs typeface="Courier New" panose="02070309020205020404" pitchFamily="49" charset="0"/>
              </a:rPr>
              <a:t>F</a:t>
            </a:r>
            <a:r>
              <a:rPr lang="en-US" sz="1800" b="1" baseline="-25000" dirty="0">
                <a:latin typeface="Courier New" panose="02070309020205020404" pitchFamily="49" charset="0"/>
                <a:cs typeface="Courier New" panose="02070309020205020404" pitchFamily="49" charset="0"/>
              </a:rPr>
              <a:t>s</a:t>
            </a:r>
          </a:p>
        </p:txBody>
      </p:sp>
      <p:sp>
        <p:nvSpPr>
          <p:cNvPr id="20" name="TextBox 19">
            <a:extLst>
              <a:ext uri="{FF2B5EF4-FFF2-40B4-BE49-F238E27FC236}">
                <a16:creationId xmlns:a16="http://schemas.microsoft.com/office/drawing/2014/main" id="{7EB6F81D-DED0-C939-77CB-53E37DB5A190}"/>
              </a:ext>
            </a:extLst>
          </p:cNvPr>
          <p:cNvSpPr txBox="1"/>
          <p:nvPr/>
        </p:nvSpPr>
        <p:spPr>
          <a:xfrm>
            <a:off x="6555744" y="3329803"/>
            <a:ext cx="1580882" cy="307777"/>
          </a:xfrm>
          <a:prstGeom prst="rect">
            <a:avLst/>
          </a:prstGeom>
          <a:noFill/>
        </p:spPr>
        <p:txBody>
          <a:bodyPr wrap="none" rtlCol="0">
            <a:spAutoFit/>
          </a:bodyPr>
          <a:lstStyle/>
          <a:p>
            <a:r>
              <a:rPr lang="en-US" sz="1400" b="1" dirty="0">
                <a:latin typeface="Courier New" panose="02070309020205020404" pitchFamily="49" charset="0"/>
                <a:cs typeface="Courier New" panose="02070309020205020404" pitchFamily="49" charset="0"/>
              </a:rPr>
              <a:t>Displacements</a:t>
            </a:r>
            <a:endParaRPr lang="en-US" sz="1400" b="1" baseline="-25000" dirty="0">
              <a:latin typeface="Courier New" panose="02070309020205020404" pitchFamily="49" charset="0"/>
              <a:cs typeface="Courier New" panose="02070309020205020404" pitchFamily="49" charset="0"/>
            </a:endParaRPr>
          </a:p>
        </p:txBody>
      </p:sp>
      <p:sp>
        <p:nvSpPr>
          <p:cNvPr id="21" name="TextBox 20">
            <a:extLst>
              <a:ext uri="{FF2B5EF4-FFF2-40B4-BE49-F238E27FC236}">
                <a16:creationId xmlns:a16="http://schemas.microsoft.com/office/drawing/2014/main" id="{24D23117-CB98-6687-1B7C-D6B064EF9B2D}"/>
              </a:ext>
            </a:extLst>
          </p:cNvPr>
          <p:cNvSpPr txBox="1"/>
          <p:nvPr/>
        </p:nvSpPr>
        <p:spPr>
          <a:xfrm>
            <a:off x="6824247" y="5836517"/>
            <a:ext cx="1043876" cy="307777"/>
          </a:xfrm>
          <a:prstGeom prst="rect">
            <a:avLst/>
          </a:prstGeom>
          <a:noFill/>
        </p:spPr>
        <p:txBody>
          <a:bodyPr wrap="none" rtlCol="0">
            <a:spAutoFit/>
          </a:bodyPr>
          <a:lstStyle/>
          <a:p>
            <a:r>
              <a:rPr lang="en-US" sz="1400" b="1" dirty="0">
                <a:latin typeface="Courier New" panose="02070309020205020404" pitchFamily="49" charset="0"/>
                <a:cs typeface="Courier New" panose="02070309020205020404" pitchFamily="49" charset="0"/>
              </a:rPr>
              <a:t>Stresses</a:t>
            </a:r>
            <a:endParaRPr lang="en-US" sz="1400" b="1" baseline="-25000" dirty="0">
              <a:latin typeface="Courier New" panose="02070309020205020404" pitchFamily="49" charset="0"/>
              <a:cs typeface="Courier New" panose="02070309020205020404" pitchFamily="49" charset="0"/>
            </a:endParaRPr>
          </a:p>
        </p:txBody>
      </p:sp>
      <p:pic>
        <p:nvPicPr>
          <p:cNvPr id="22" name="Picture 21">
            <a:extLst>
              <a:ext uri="{FF2B5EF4-FFF2-40B4-BE49-F238E27FC236}">
                <a16:creationId xmlns:a16="http://schemas.microsoft.com/office/drawing/2014/main" id="{6BC6C25F-33E4-E300-DBB6-4BE445418B3D}"/>
              </a:ext>
            </a:extLst>
          </p:cNvPr>
          <p:cNvPicPr>
            <a:picLocks noChangeAspect="1"/>
          </p:cNvPicPr>
          <p:nvPr/>
        </p:nvPicPr>
        <p:blipFill>
          <a:blip r:embed="rId3"/>
          <a:stretch>
            <a:fillRect/>
          </a:stretch>
        </p:blipFill>
        <p:spPr>
          <a:xfrm>
            <a:off x="5874101" y="1126429"/>
            <a:ext cx="2944169" cy="2267996"/>
          </a:xfrm>
          <a:prstGeom prst="rect">
            <a:avLst/>
          </a:prstGeom>
        </p:spPr>
      </p:pic>
      <p:pic>
        <p:nvPicPr>
          <p:cNvPr id="23" name="Picture 22">
            <a:extLst>
              <a:ext uri="{FF2B5EF4-FFF2-40B4-BE49-F238E27FC236}">
                <a16:creationId xmlns:a16="http://schemas.microsoft.com/office/drawing/2014/main" id="{335B1533-CEAA-AF78-31FD-3F1023FCA4A8}"/>
              </a:ext>
            </a:extLst>
          </p:cNvPr>
          <p:cNvPicPr>
            <a:picLocks noChangeAspect="1"/>
          </p:cNvPicPr>
          <p:nvPr/>
        </p:nvPicPr>
        <p:blipFill>
          <a:blip r:embed="rId4"/>
          <a:stretch>
            <a:fillRect/>
          </a:stretch>
        </p:blipFill>
        <p:spPr>
          <a:xfrm>
            <a:off x="5853801" y="3650254"/>
            <a:ext cx="2984769" cy="2267996"/>
          </a:xfrm>
          <a:prstGeom prst="rect">
            <a:avLst/>
          </a:prstGeom>
        </p:spPr>
      </p:pic>
    </p:spTree>
    <p:extLst>
      <p:ext uri="{BB962C8B-B14F-4D97-AF65-F5344CB8AC3E}">
        <p14:creationId xmlns:p14="http://schemas.microsoft.com/office/powerpoint/2010/main" val="708322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C9A8E0-91BE-82CB-74C5-4E59B4B49584}"/>
              </a:ext>
            </a:extLst>
          </p:cNvPr>
          <p:cNvPicPr>
            <a:picLocks noChangeAspect="1"/>
          </p:cNvPicPr>
          <p:nvPr/>
        </p:nvPicPr>
        <p:blipFill rotWithShape="1">
          <a:blip r:embed="rId2">
            <a:clrChange>
              <a:clrFrom>
                <a:srgbClr val="E7E9EC"/>
              </a:clrFrom>
              <a:clrTo>
                <a:srgbClr val="E7E9EC">
                  <a:alpha val="0"/>
                </a:srgbClr>
              </a:clrTo>
            </a:clrChange>
            <a:extLst>
              <a:ext uri="{28A0092B-C50C-407E-A947-70E740481C1C}">
                <a14:useLocalDpi xmlns:a14="http://schemas.microsoft.com/office/drawing/2010/main" val="0"/>
              </a:ext>
            </a:extLst>
          </a:blip>
          <a:srcRect l="47006" t="25000" r="31647" b="48362"/>
          <a:stretch/>
        </p:blipFill>
        <p:spPr>
          <a:xfrm>
            <a:off x="2894134" y="1163263"/>
            <a:ext cx="4455044" cy="4295460"/>
          </a:xfrm>
          <a:prstGeom prst="rect">
            <a:avLst/>
          </a:prstGeom>
        </p:spPr>
      </p:pic>
      <p:cxnSp>
        <p:nvCxnSpPr>
          <p:cNvPr id="12" name="Straight Arrow Connector 11">
            <a:extLst>
              <a:ext uri="{FF2B5EF4-FFF2-40B4-BE49-F238E27FC236}">
                <a16:creationId xmlns:a16="http://schemas.microsoft.com/office/drawing/2014/main" id="{6C5E8E2A-17E4-2993-E6EE-A4EB50ADCC47}"/>
              </a:ext>
            </a:extLst>
          </p:cNvPr>
          <p:cNvCxnSpPr>
            <a:cxnSpLocks/>
          </p:cNvCxnSpPr>
          <p:nvPr/>
        </p:nvCxnSpPr>
        <p:spPr>
          <a:xfrm>
            <a:off x="2602873" y="2338340"/>
            <a:ext cx="507372" cy="45653"/>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FEAC7E6-0139-8D6D-7E2B-6551569608A5}"/>
              </a:ext>
            </a:extLst>
          </p:cNvPr>
          <p:cNvSpPr txBox="1"/>
          <p:nvPr/>
        </p:nvSpPr>
        <p:spPr>
          <a:xfrm>
            <a:off x="1638056" y="2143759"/>
            <a:ext cx="1004898"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Iron yoke</a:t>
            </a:r>
          </a:p>
        </p:txBody>
      </p:sp>
      <p:sp>
        <p:nvSpPr>
          <p:cNvPr id="14" name="TextBox 13">
            <a:extLst>
              <a:ext uri="{FF2B5EF4-FFF2-40B4-BE49-F238E27FC236}">
                <a16:creationId xmlns:a16="http://schemas.microsoft.com/office/drawing/2014/main" id="{B481F7A2-F665-08D7-DDEE-DC8D99218C92}"/>
              </a:ext>
            </a:extLst>
          </p:cNvPr>
          <p:cNvSpPr txBox="1"/>
          <p:nvPr/>
        </p:nvSpPr>
        <p:spPr>
          <a:xfrm>
            <a:off x="1597976" y="1312723"/>
            <a:ext cx="1143684" cy="523220"/>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Aluminum shell</a:t>
            </a:r>
          </a:p>
        </p:txBody>
      </p:sp>
      <p:cxnSp>
        <p:nvCxnSpPr>
          <p:cNvPr id="15" name="Straight Arrow Connector 14">
            <a:extLst>
              <a:ext uri="{FF2B5EF4-FFF2-40B4-BE49-F238E27FC236}">
                <a16:creationId xmlns:a16="http://schemas.microsoft.com/office/drawing/2014/main" id="{F332308B-2831-1A1A-AE44-AFEA64AB0D01}"/>
              </a:ext>
            </a:extLst>
          </p:cNvPr>
          <p:cNvCxnSpPr>
            <a:cxnSpLocks/>
          </p:cNvCxnSpPr>
          <p:nvPr/>
        </p:nvCxnSpPr>
        <p:spPr>
          <a:xfrm>
            <a:off x="2596699" y="1621885"/>
            <a:ext cx="573670" cy="32626"/>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1DDF4CA-218F-8216-77DF-1174AC04E2E0}"/>
              </a:ext>
            </a:extLst>
          </p:cNvPr>
          <p:cNvSpPr txBox="1"/>
          <p:nvPr/>
        </p:nvSpPr>
        <p:spPr>
          <a:xfrm>
            <a:off x="1457587" y="2560354"/>
            <a:ext cx="1143684"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Yoke rods</a:t>
            </a:r>
          </a:p>
        </p:txBody>
      </p:sp>
      <p:cxnSp>
        <p:nvCxnSpPr>
          <p:cNvPr id="17" name="Straight Arrow Connector 16">
            <a:extLst>
              <a:ext uri="{FF2B5EF4-FFF2-40B4-BE49-F238E27FC236}">
                <a16:creationId xmlns:a16="http://schemas.microsoft.com/office/drawing/2014/main" id="{A5C7DF27-A0CB-4458-70F0-F24F057C748F}"/>
              </a:ext>
            </a:extLst>
          </p:cNvPr>
          <p:cNvCxnSpPr>
            <a:cxnSpLocks/>
          </p:cNvCxnSpPr>
          <p:nvPr/>
        </p:nvCxnSpPr>
        <p:spPr>
          <a:xfrm flipV="1">
            <a:off x="2456309" y="2567478"/>
            <a:ext cx="1168878" cy="135901"/>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CD873A3-D1B0-58EB-A03D-A69A3D448674}"/>
              </a:ext>
            </a:extLst>
          </p:cNvPr>
          <p:cNvSpPr txBox="1"/>
          <p:nvPr/>
        </p:nvSpPr>
        <p:spPr>
          <a:xfrm>
            <a:off x="1519043" y="2906904"/>
            <a:ext cx="1143684"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Steel rods</a:t>
            </a:r>
          </a:p>
        </p:txBody>
      </p:sp>
      <p:cxnSp>
        <p:nvCxnSpPr>
          <p:cNvPr id="19" name="Straight Arrow Connector 18">
            <a:extLst>
              <a:ext uri="{FF2B5EF4-FFF2-40B4-BE49-F238E27FC236}">
                <a16:creationId xmlns:a16="http://schemas.microsoft.com/office/drawing/2014/main" id="{972EB4AF-7D6E-2450-6D94-F246C2973841}"/>
              </a:ext>
            </a:extLst>
          </p:cNvPr>
          <p:cNvCxnSpPr>
            <a:cxnSpLocks/>
            <a:stCxn id="18" idx="3"/>
          </p:cNvCxnSpPr>
          <p:nvPr/>
        </p:nvCxnSpPr>
        <p:spPr>
          <a:xfrm>
            <a:off x="2662727" y="3060793"/>
            <a:ext cx="852291" cy="261764"/>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EB4B3D0-B71A-CD10-F592-AB717A0EE65B}"/>
              </a:ext>
            </a:extLst>
          </p:cNvPr>
          <p:cNvSpPr txBox="1"/>
          <p:nvPr/>
        </p:nvSpPr>
        <p:spPr>
          <a:xfrm>
            <a:off x="4453405" y="3350795"/>
            <a:ext cx="1143684"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Steel keys</a:t>
            </a:r>
          </a:p>
        </p:txBody>
      </p:sp>
      <p:cxnSp>
        <p:nvCxnSpPr>
          <p:cNvPr id="21" name="Straight Arrow Connector 20">
            <a:extLst>
              <a:ext uri="{FF2B5EF4-FFF2-40B4-BE49-F238E27FC236}">
                <a16:creationId xmlns:a16="http://schemas.microsoft.com/office/drawing/2014/main" id="{966E95A8-79B3-2B67-4F9D-B203B1632FCE}"/>
              </a:ext>
            </a:extLst>
          </p:cNvPr>
          <p:cNvCxnSpPr>
            <a:cxnSpLocks/>
          </p:cNvCxnSpPr>
          <p:nvPr/>
        </p:nvCxnSpPr>
        <p:spPr>
          <a:xfrm flipH="1">
            <a:off x="4654946" y="3674286"/>
            <a:ext cx="365386" cy="1370707"/>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61C6D1E-70D9-50BE-03EE-A5398D324789}"/>
              </a:ext>
            </a:extLst>
          </p:cNvPr>
          <p:cNvCxnSpPr>
            <a:cxnSpLocks/>
          </p:cNvCxnSpPr>
          <p:nvPr/>
        </p:nvCxnSpPr>
        <p:spPr>
          <a:xfrm flipH="1">
            <a:off x="3589022" y="3674286"/>
            <a:ext cx="1431311" cy="274068"/>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0CD4066-86DA-2A31-7147-5889F6983971}"/>
              </a:ext>
            </a:extLst>
          </p:cNvPr>
          <p:cNvCxnSpPr>
            <a:cxnSpLocks/>
          </p:cNvCxnSpPr>
          <p:nvPr/>
        </p:nvCxnSpPr>
        <p:spPr>
          <a:xfrm>
            <a:off x="2662726" y="3679971"/>
            <a:ext cx="852909" cy="794588"/>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CE997EC-9FE0-D20C-1A6C-6BE767082989}"/>
              </a:ext>
            </a:extLst>
          </p:cNvPr>
          <p:cNvSpPr txBox="1"/>
          <p:nvPr/>
        </p:nvSpPr>
        <p:spPr>
          <a:xfrm>
            <a:off x="1691547" y="3445395"/>
            <a:ext cx="1143684"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Iron pads</a:t>
            </a:r>
          </a:p>
        </p:txBody>
      </p:sp>
      <p:cxnSp>
        <p:nvCxnSpPr>
          <p:cNvPr id="25" name="Straight Arrow Connector 24">
            <a:extLst>
              <a:ext uri="{FF2B5EF4-FFF2-40B4-BE49-F238E27FC236}">
                <a16:creationId xmlns:a16="http://schemas.microsoft.com/office/drawing/2014/main" id="{430E92FC-3FD6-25DC-AEB5-2EEA290CB518}"/>
              </a:ext>
            </a:extLst>
          </p:cNvPr>
          <p:cNvCxnSpPr>
            <a:cxnSpLocks/>
          </p:cNvCxnSpPr>
          <p:nvPr/>
        </p:nvCxnSpPr>
        <p:spPr>
          <a:xfrm>
            <a:off x="2662727" y="3670067"/>
            <a:ext cx="1695537" cy="827835"/>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146E50D-52AA-7681-74D9-52C68E714A99}"/>
              </a:ext>
            </a:extLst>
          </p:cNvPr>
          <p:cNvSpPr txBox="1"/>
          <p:nvPr/>
        </p:nvSpPr>
        <p:spPr>
          <a:xfrm>
            <a:off x="1394481" y="3836176"/>
            <a:ext cx="1414103"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Steel pusher</a:t>
            </a:r>
          </a:p>
        </p:txBody>
      </p:sp>
      <p:cxnSp>
        <p:nvCxnSpPr>
          <p:cNvPr id="27" name="Straight Arrow Connector 26">
            <a:extLst>
              <a:ext uri="{FF2B5EF4-FFF2-40B4-BE49-F238E27FC236}">
                <a16:creationId xmlns:a16="http://schemas.microsoft.com/office/drawing/2014/main" id="{C65B9A20-06CF-B143-AE77-328E7AB14A7B}"/>
              </a:ext>
            </a:extLst>
          </p:cNvPr>
          <p:cNvCxnSpPr>
            <a:cxnSpLocks/>
          </p:cNvCxnSpPr>
          <p:nvPr/>
        </p:nvCxnSpPr>
        <p:spPr>
          <a:xfrm>
            <a:off x="2596699" y="4076525"/>
            <a:ext cx="811470" cy="543587"/>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ED60594-4CE9-D264-0A84-EC98AD20F14C}"/>
              </a:ext>
            </a:extLst>
          </p:cNvPr>
          <p:cNvSpPr txBox="1"/>
          <p:nvPr/>
        </p:nvSpPr>
        <p:spPr>
          <a:xfrm>
            <a:off x="1416365" y="4814137"/>
            <a:ext cx="1414103"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Steel spacer</a:t>
            </a:r>
          </a:p>
        </p:txBody>
      </p:sp>
      <p:cxnSp>
        <p:nvCxnSpPr>
          <p:cNvPr id="31" name="Straight Arrow Connector 30">
            <a:extLst>
              <a:ext uri="{FF2B5EF4-FFF2-40B4-BE49-F238E27FC236}">
                <a16:creationId xmlns:a16="http://schemas.microsoft.com/office/drawing/2014/main" id="{A2A2ED9C-E300-B9FC-41DE-5D20238884D5}"/>
              </a:ext>
            </a:extLst>
          </p:cNvPr>
          <p:cNvCxnSpPr>
            <a:cxnSpLocks/>
          </p:cNvCxnSpPr>
          <p:nvPr/>
        </p:nvCxnSpPr>
        <p:spPr>
          <a:xfrm>
            <a:off x="2644306" y="5003883"/>
            <a:ext cx="788554" cy="77918"/>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077607E-51A3-1CD0-A32A-50AF39BE0380}"/>
              </a:ext>
            </a:extLst>
          </p:cNvPr>
          <p:cNvSpPr txBox="1"/>
          <p:nvPr/>
        </p:nvSpPr>
        <p:spPr>
          <a:xfrm>
            <a:off x="1526923" y="5161509"/>
            <a:ext cx="1414103" cy="307777"/>
          </a:xfrm>
          <a:prstGeom prst="rect">
            <a:avLst/>
          </a:prstGeom>
          <a:noFill/>
        </p:spPr>
        <p:txBody>
          <a:bodyPr wrap="square" rtlCol="0">
            <a:spAutoFit/>
          </a:bodyPr>
          <a:lstStyle/>
          <a:p>
            <a:pPr algn="ctr"/>
            <a:r>
              <a:rPr lang="en-US" sz="1400" dirty="0" err="1">
                <a:latin typeface="Yu Gothic UI Light" panose="020B0300000000000000" pitchFamily="34" charset="-128"/>
                <a:ea typeface="Yu Gothic UI Light" panose="020B0300000000000000" pitchFamily="34" charset="-128"/>
              </a:rPr>
              <a:t>Ti</a:t>
            </a:r>
            <a:r>
              <a:rPr lang="en-US" sz="1400" dirty="0">
                <a:latin typeface="Yu Gothic UI Light" panose="020B0300000000000000" pitchFamily="34" charset="-128"/>
                <a:ea typeface="Yu Gothic UI Light" panose="020B0300000000000000" pitchFamily="34" charset="-128"/>
              </a:rPr>
              <a:t> pole</a:t>
            </a:r>
          </a:p>
        </p:txBody>
      </p:sp>
      <p:cxnSp>
        <p:nvCxnSpPr>
          <p:cNvPr id="33" name="Straight Arrow Connector 32">
            <a:extLst>
              <a:ext uri="{FF2B5EF4-FFF2-40B4-BE49-F238E27FC236}">
                <a16:creationId xmlns:a16="http://schemas.microsoft.com/office/drawing/2014/main" id="{B89F3431-5F32-E90C-53FC-C97719D6A312}"/>
              </a:ext>
            </a:extLst>
          </p:cNvPr>
          <p:cNvCxnSpPr>
            <a:cxnSpLocks/>
          </p:cNvCxnSpPr>
          <p:nvPr/>
        </p:nvCxnSpPr>
        <p:spPr>
          <a:xfrm flipV="1">
            <a:off x="3028517" y="5366567"/>
            <a:ext cx="550809" cy="312510"/>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5B1DFE7-D5C2-1810-512E-1A0AB27791AF}"/>
              </a:ext>
            </a:extLst>
          </p:cNvPr>
          <p:cNvSpPr txBox="1"/>
          <p:nvPr/>
        </p:nvSpPr>
        <p:spPr>
          <a:xfrm>
            <a:off x="1552713" y="4204970"/>
            <a:ext cx="1414103"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Iron pole</a:t>
            </a:r>
          </a:p>
        </p:txBody>
      </p:sp>
      <p:cxnSp>
        <p:nvCxnSpPr>
          <p:cNvPr id="35" name="Straight Arrow Connector 34">
            <a:extLst>
              <a:ext uri="{FF2B5EF4-FFF2-40B4-BE49-F238E27FC236}">
                <a16:creationId xmlns:a16="http://schemas.microsoft.com/office/drawing/2014/main" id="{84834B13-B4D5-1F67-2BB0-2344A8D2E30F}"/>
              </a:ext>
            </a:extLst>
          </p:cNvPr>
          <p:cNvCxnSpPr>
            <a:cxnSpLocks/>
          </p:cNvCxnSpPr>
          <p:nvPr/>
        </p:nvCxnSpPr>
        <p:spPr>
          <a:xfrm>
            <a:off x="2535343" y="4511760"/>
            <a:ext cx="447299" cy="239039"/>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977C4C9-BD9E-B5FF-75F6-C7CDB2EA0F20}"/>
              </a:ext>
            </a:extLst>
          </p:cNvPr>
          <p:cNvSpPr txBox="1"/>
          <p:nvPr/>
        </p:nvSpPr>
        <p:spPr>
          <a:xfrm>
            <a:off x="2898252" y="5617277"/>
            <a:ext cx="1414103"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Steel rail</a:t>
            </a:r>
          </a:p>
        </p:txBody>
      </p:sp>
      <p:cxnSp>
        <p:nvCxnSpPr>
          <p:cNvPr id="37" name="Straight Arrow Connector 36">
            <a:extLst>
              <a:ext uri="{FF2B5EF4-FFF2-40B4-BE49-F238E27FC236}">
                <a16:creationId xmlns:a16="http://schemas.microsoft.com/office/drawing/2014/main" id="{C85BCE57-4E91-3785-D2AC-1B1AB2637619}"/>
              </a:ext>
            </a:extLst>
          </p:cNvPr>
          <p:cNvCxnSpPr>
            <a:cxnSpLocks/>
          </p:cNvCxnSpPr>
          <p:nvPr/>
        </p:nvCxnSpPr>
        <p:spPr>
          <a:xfrm flipV="1">
            <a:off x="3745735" y="5386563"/>
            <a:ext cx="303270" cy="302874"/>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AA84188C-D64D-1381-698D-EEAEA991B48C}"/>
              </a:ext>
            </a:extLst>
          </p:cNvPr>
          <p:cNvSpPr txBox="1"/>
          <p:nvPr/>
        </p:nvSpPr>
        <p:spPr>
          <a:xfrm>
            <a:off x="3860652" y="5614579"/>
            <a:ext cx="1414103" cy="307777"/>
          </a:xfrm>
          <a:prstGeom prst="rect">
            <a:avLst/>
          </a:prstGeom>
          <a:noFill/>
        </p:spPr>
        <p:txBody>
          <a:bodyPr wrap="square" rtlCol="0">
            <a:spAutoFit/>
          </a:bodyPr>
          <a:lstStyle/>
          <a:p>
            <a:pPr algn="ctr"/>
            <a:r>
              <a:rPr lang="en-US" sz="1400" dirty="0" err="1">
                <a:latin typeface="Yu Gothic UI Light" panose="020B0300000000000000" pitchFamily="34" charset="-128"/>
                <a:ea typeface="Yu Gothic UI Light" panose="020B0300000000000000" pitchFamily="34" charset="-128"/>
              </a:rPr>
              <a:t>AlBr</a:t>
            </a:r>
            <a:r>
              <a:rPr lang="en-US" sz="1400" dirty="0">
                <a:latin typeface="Yu Gothic UI Light" panose="020B0300000000000000" pitchFamily="34" charset="-128"/>
                <a:ea typeface="Yu Gothic UI Light" panose="020B0300000000000000" pitchFamily="34" charset="-128"/>
              </a:rPr>
              <a:t> rail</a:t>
            </a:r>
          </a:p>
        </p:txBody>
      </p:sp>
      <p:cxnSp>
        <p:nvCxnSpPr>
          <p:cNvPr id="39" name="Straight Arrow Connector 38">
            <a:extLst>
              <a:ext uri="{FF2B5EF4-FFF2-40B4-BE49-F238E27FC236}">
                <a16:creationId xmlns:a16="http://schemas.microsoft.com/office/drawing/2014/main" id="{5416F7B1-137F-B153-60B7-387A2E9F011A}"/>
              </a:ext>
            </a:extLst>
          </p:cNvPr>
          <p:cNvCxnSpPr>
            <a:cxnSpLocks/>
          </p:cNvCxnSpPr>
          <p:nvPr/>
        </p:nvCxnSpPr>
        <p:spPr>
          <a:xfrm flipH="1" flipV="1">
            <a:off x="3933434" y="4825717"/>
            <a:ext cx="502777" cy="810159"/>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8D50AEED-E859-4985-2A3F-538D85FA6188}"/>
              </a:ext>
            </a:extLst>
          </p:cNvPr>
          <p:cNvSpPr txBox="1"/>
          <p:nvPr/>
        </p:nvSpPr>
        <p:spPr>
          <a:xfrm>
            <a:off x="4936785" y="5613592"/>
            <a:ext cx="1195850"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Al spacer</a:t>
            </a:r>
          </a:p>
        </p:txBody>
      </p:sp>
      <p:cxnSp>
        <p:nvCxnSpPr>
          <p:cNvPr id="41" name="Straight Arrow Connector 40">
            <a:extLst>
              <a:ext uri="{FF2B5EF4-FFF2-40B4-BE49-F238E27FC236}">
                <a16:creationId xmlns:a16="http://schemas.microsoft.com/office/drawing/2014/main" id="{4E53FCE0-E235-F196-F0E0-18A813B46C02}"/>
              </a:ext>
            </a:extLst>
          </p:cNvPr>
          <p:cNvCxnSpPr>
            <a:cxnSpLocks/>
          </p:cNvCxnSpPr>
          <p:nvPr/>
        </p:nvCxnSpPr>
        <p:spPr>
          <a:xfrm flipH="1" flipV="1">
            <a:off x="4046588" y="4864789"/>
            <a:ext cx="1133870" cy="714952"/>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2DB09813-3510-31CE-5AFF-B51CAA3F7149}"/>
              </a:ext>
            </a:extLst>
          </p:cNvPr>
          <p:cNvCxnSpPr>
            <a:cxnSpLocks/>
          </p:cNvCxnSpPr>
          <p:nvPr/>
        </p:nvCxnSpPr>
        <p:spPr>
          <a:xfrm>
            <a:off x="2314724" y="4696517"/>
            <a:ext cx="1033351" cy="240690"/>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525D351E-675F-9124-BF7F-86C454FEBC47}"/>
              </a:ext>
            </a:extLst>
          </p:cNvPr>
          <p:cNvSpPr txBox="1"/>
          <p:nvPr/>
        </p:nvSpPr>
        <p:spPr>
          <a:xfrm>
            <a:off x="1272370" y="4527240"/>
            <a:ext cx="1414103"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Coil 2</a:t>
            </a:r>
          </a:p>
        </p:txBody>
      </p:sp>
      <p:cxnSp>
        <p:nvCxnSpPr>
          <p:cNvPr id="45" name="Straight Arrow Connector 44">
            <a:extLst>
              <a:ext uri="{FF2B5EF4-FFF2-40B4-BE49-F238E27FC236}">
                <a16:creationId xmlns:a16="http://schemas.microsoft.com/office/drawing/2014/main" id="{0B438857-0D46-4695-E53E-20A6CB786F38}"/>
              </a:ext>
            </a:extLst>
          </p:cNvPr>
          <p:cNvCxnSpPr>
            <a:cxnSpLocks/>
          </p:cNvCxnSpPr>
          <p:nvPr/>
        </p:nvCxnSpPr>
        <p:spPr>
          <a:xfrm flipV="1">
            <a:off x="2615059" y="5244435"/>
            <a:ext cx="740582" cy="75774"/>
          </a:xfrm>
          <a:prstGeom prst="straightConnector1">
            <a:avLst/>
          </a:prstGeom>
          <a:ln>
            <a:solidFill>
              <a:schemeClr val="accent6"/>
            </a:solidFill>
            <a:tailEnd type="ova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F5CABDC7-2C96-DC1D-0888-E3A6E1F8F5C3}"/>
              </a:ext>
            </a:extLst>
          </p:cNvPr>
          <p:cNvSpPr txBox="1"/>
          <p:nvPr/>
        </p:nvSpPr>
        <p:spPr>
          <a:xfrm>
            <a:off x="2050768" y="5538000"/>
            <a:ext cx="1414103" cy="307777"/>
          </a:xfrm>
          <a:prstGeom prst="rect">
            <a:avLst/>
          </a:prstGeom>
          <a:noFill/>
        </p:spPr>
        <p:txBody>
          <a:bodyPr wrap="square" rtlCol="0">
            <a:spAutoFit/>
          </a:bodyPr>
          <a:lstStyle/>
          <a:p>
            <a:pPr algn="ctr"/>
            <a:r>
              <a:rPr lang="en-US" sz="1400" dirty="0">
                <a:latin typeface="Yu Gothic UI Light" panose="020B0300000000000000" pitchFamily="34" charset="-128"/>
                <a:ea typeface="Yu Gothic UI Light" panose="020B0300000000000000" pitchFamily="34" charset="-128"/>
              </a:rPr>
              <a:t>Coil 1</a:t>
            </a:r>
          </a:p>
        </p:txBody>
      </p:sp>
    </p:spTree>
    <p:extLst>
      <p:ext uri="{BB962C8B-B14F-4D97-AF65-F5344CB8AC3E}">
        <p14:creationId xmlns:p14="http://schemas.microsoft.com/office/powerpoint/2010/main" val="1930744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a:xfrm>
            <a:off x="210503" y="180000"/>
            <a:ext cx="8642552" cy="720000"/>
          </a:xfrm>
        </p:spPr>
        <p:txBody>
          <a:bodyPr/>
          <a:lstStyle/>
          <a:p>
            <a:r>
              <a:rPr lang="en-US" dirty="0"/>
              <a:t>Timeline</a:t>
            </a: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3" y="1135380"/>
            <a:ext cx="8642552" cy="4945379"/>
          </a:xfrm>
        </p:spPr>
        <p:txBody>
          <a:bodyPr anchor="ctr"/>
          <a:lstStyle/>
          <a:p>
            <a:pPr lvl="1">
              <a:buFont typeface="Arial" panose="020B0604020202020204" pitchFamily="34" charset="0"/>
              <a:buChar char="•"/>
            </a:pPr>
            <a:r>
              <a:rPr lang="en-US" dirty="0"/>
              <a:t>Design benefitted from </a:t>
            </a:r>
            <a:r>
              <a:rPr lang="en-US" dirty="0" err="1"/>
              <a:t>HEPDipo</a:t>
            </a:r>
            <a:r>
              <a:rPr lang="en-US" dirty="0"/>
              <a:t> collaboration (2017-2020), see MT26, 2019:</a:t>
            </a:r>
          </a:p>
          <a:p>
            <a:pPr lvl="3">
              <a:buFont typeface="Arial" panose="020B0604020202020204" pitchFamily="34" charset="0"/>
              <a:buChar char="•"/>
            </a:pPr>
            <a:r>
              <a:rPr lang="en-US" dirty="0">
                <a:hlinkClick r:id="rId2"/>
              </a:rPr>
              <a:t>https://</a:t>
            </a:r>
            <a:r>
              <a:rPr lang="en-US" dirty="0" err="1">
                <a:hlinkClick r:id="rId2"/>
              </a:rPr>
              <a:t>ieeexplore.ieee.org</a:t>
            </a:r>
            <a:r>
              <a:rPr lang="en-US" dirty="0">
                <a:hlinkClick r:id="rId2"/>
              </a:rPr>
              <a:t>/document/8982034</a:t>
            </a:r>
            <a:endParaRPr lang="en-US" dirty="0"/>
          </a:p>
          <a:p>
            <a:pPr lvl="1">
              <a:buFont typeface="Arial" panose="020B0604020202020204" pitchFamily="34" charset="0"/>
              <a:buChar char="•"/>
            </a:pPr>
            <a:r>
              <a:rPr lang="en-US" dirty="0"/>
              <a:t>Conceptual Design Review 08/19/2020:</a:t>
            </a:r>
          </a:p>
          <a:p>
            <a:pPr lvl="3">
              <a:buFont typeface="Arial" panose="020B0604020202020204" pitchFamily="34" charset="0"/>
              <a:buChar char="•"/>
            </a:pPr>
            <a:r>
              <a:rPr lang="en-US" dirty="0">
                <a:hlinkClick r:id="rId3"/>
              </a:rPr>
              <a:t>https://conferences.lbl.gov/event/359/</a:t>
            </a:r>
            <a:endParaRPr lang="en-US" dirty="0"/>
          </a:p>
          <a:p>
            <a:pPr lvl="1">
              <a:buFont typeface="Arial" panose="020B0604020202020204" pitchFamily="34" charset="0"/>
              <a:buChar char="•"/>
            </a:pPr>
            <a:r>
              <a:rPr lang="en-US" dirty="0"/>
              <a:t>EOC #1 (01/07/2021):</a:t>
            </a:r>
          </a:p>
          <a:p>
            <a:pPr lvl="3">
              <a:buFont typeface="Arial" panose="020B0604020202020204" pitchFamily="34" charset="0"/>
              <a:buChar char="•"/>
            </a:pPr>
            <a:r>
              <a:rPr lang="en-US" dirty="0">
                <a:hlinkClick r:id="rId4"/>
              </a:rPr>
              <a:t>https://conferences.lbl.gov/event/513/</a:t>
            </a:r>
            <a:endParaRPr lang="en-US" dirty="0"/>
          </a:p>
          <a:p>
            <a:pPr lvl="1">
              <a:buFont typeface="Arial" panose="020B0604020202020204" pitchFamily="34" charset="0"/>
              <a:buChar char="•"/>
            </a:pPr>
            <a:r>
              <a:rPr lang="en-US" dirty="0"/>
              <a:t>Wire Specification Review (10/28/2021):</a:t>
            </a:r>
            <a:endParaRPr lang="en-US" dirty="0">
              <a:hlinkClick r:id="rId5"/>
            </a:endParaRPr>
          </a:p>
          <a:p>
            <a:pPr lvl="3">
              <a:buFont typeface="Arial" panose="020B0604020202020204" pitchFamily="34" charset="0"/>
              <a:buChar char="•"/>
            </a:pPr>
            <a:r>
              <a:rPr lang="en-US" dirty="0">
                <a:hlinkClick r:id="rId5"/>
              </a:rPr>
              <a:t>https://conferences.lbl.gov/event/759/</a:t>
            </a:r>
            <a:endParaRPr lang="en-US" dirty="0"/>
          </a:p>
          <a:p>
            <a:pPr lvl="1">
              <a:buFont typeface="Arial" panose="020B0604020202020204" pitchFamily="34" charset="0"/>
              <a:buChar char="•"/>
            </a:pPr>
            <a:r>
              <a:rPr lang="en-US" dirty="0"/>
              <a:t>EOC #2 (08/19/2022):</a:t>
            </a:r>
          </a:p>
          <a:p>
            <a:pPr lvl="3">
              <a:buFont typeface="Arial" panose="020B0604020202020204" pitchFamily="34" charset="0"/>
              <a:buChar char="•"/>
            </a:pPr>
            <a:r>
              <a:rPr lang="en-US" dirty="0">
                <a:hlinkClick r:id="rId6"/>
              </a:rPr>
              <a:t>https://conferences.lbl.gov/event/1036/</a:t>
            </a:r>
            <a:endParaRPr lang="en-US" dirty="0"/>
          </a:p>
          <a:p>
            <a:pPr lvl="1">
              <a:buFont typeface="Arial" panose="020B0604020202020204" pitchFamily="34" charset="0"/>
              <a:buChar char="•"/>
            </a:pPr>
            <a:r>
              <a:rPr lang="en-US" dirty="0"/>
              <a:t>Preliminary Design Review (02/16/2023):</a:t>
            </a:r>
          </a:p>
          <a:p>
            <a:pPr lvl="3">
              <a:buFont typeface="Arial" panose="020B0604020202020204" pitchFamily="34" charset="0"/>
              <a:buChar char="•"/>
            </a:pPr>
            <a:r>
              <a:rPr lang="en-US" dirty="0">
                <a:hlinkClick r:id="rId7"/>
              </a:rPr>
              <a:t>https://conferences.lbl.gov/event/1201/</a:t>
            </a:r>
            <a:endParaRPr lang="en-US" dirty="0"/>
          </a:p>
          <a:p>
            <a:pPr lvl="1">
              <a:buFont typeface="Arial" panose="020B0604020202020204" pitchFamily="34" charset="0"/>
              <a:buChar char="•"/>
            </a:pPr>
            <a:r>
              <a:rPr lang="en-US" dirty="0"/>
              <a:t>Progress on the coils development presented at MT28 (09/11/2023):</a:t>
            </a:r>
          </a:p>
          <a:p>
            <a:pPr lvl="3">
              <a:buFont typeface="Arial" panose="020B0604020202020204" pitchFamily="34" charset="0"/>
              <a:buChar char="•"/>
            </a:pPr>
            <a:r>
              <a:rPr lang="en-US" dirty="0">
                <a:hlinkClick r:id="rId8"/>
              </a:rPr>
              <a:t>https://mt28.aoscongres.com/detailed-programme</a:t>
            </a:r>
            <a:endParaRPr lang="en-US" dirty="0"/>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t>G. Vallone</a:t>
            </a:r>
            <a:endParaRPr lang="en-US" altLang="en-US" dirty="0"/>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pPr/>
              <a:t>4</a:t>
            </a:fld>
            <a:endParaRPr lang="en-US" altLang="en-US" dirty="0"/>
          </a:p>
        </p:txBody>
      </p:sp>
    </p:spTree>
    <p:extLst>
      <p:ext uri="{BB962C8B-B14F-4D97-AF65-F5344CB8AC3E}">
        <p14:creationId xmlns:p14="http://schemas.microsoft.com/office/powerpoint/2010/main" val="279818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a:xfrm>
            <a:off x="210503" y="180000"/>
            <a:ext cx="8642552" cy="720000"/>
          </a:xfrm>
        </p:spPr>
        <p:txBody>
          <a:bodyPr/>
          <a:lstStyle/>
          <a:p>
            <a:r>
              <a:rPr lang="en-US" dirty="0"/>
              <a:t>Publications</a:t>
            </a: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3" y="1135380"/>
            <a:ext cx="8642552" cy="4945379"/>
          </a:xfrm>
        </p:spPr>
        <p:txBody>
          <a:bodyPr/>
          <a:lstStyle/>
          <a:p>
            <a:pPr lvl="1">
              <a:buFont typeface="Arial" panose="020B0604020202020204" pitchFamily="34" charset="0"/>
              <a:buChar char="•"/>
            </a:pPr>
            <a:r>
              <a:rPr lang="en-US" dirty="0"/>
              <a:t>Magnetic and mechanical analysis (ASC2020):</a:t>
            </a:r>
          </a:p>
          <a:p>
            <a:pPr lvl="3">
              <a:buFont typeface="Arial" panose="020B0604020202020204" pitchFamily="34" charset="0"/>
              <a:buChar char="•"/>
            </a:pPr>
            <a:r>
              <a:rPr lang="en-US" dirty="0">
                <a:hlinkClick r:id="rId2"/>
              </a:rPr>
              <a:t>https://ieeexplore.ieee.org/abstract/document/9376992</a:t>
            </a:r>
            <a:endParaRPr lang="en-US" dirty="0"/>
          </a:p>
          <a:p>
            <a:pPr lvl="1">
              <a:buFont typeface="Arial" panose="020B0604020202020204" pitchFamily="34" charset="0"/>
              <a:buChar char="•"/>
            </a:pPr>
            <a:r>
              <a:rPr lang="en-US" dirty="0"/>
              <a:t>Initial developments on engineering design (MT27, 2021):</a:t>
            </a:r>
          </a:p>
          <a:p>
            <a:pPr lvl="3">
              <a:buFont typeface="Arial" panose="020B0604020202020204" pitchFamily="34" charset="0"/>
              <a:buChar char="•"/>
            </a:pPr>
            <a:r>
              <a:rPr lang="en-US" dirty="0">
                <a:hlinkClick r:id="rId3"/>
              </a:rPr>
              <a:t>https://ieeexplore.ieee.org/abstract/document/9733270</a:t>
            </a:r>
            <a:endParaRPr lang="en-US" dirty="0"/>
          </a:p>
          <a:p>
            <a:pPr lvl="1">
              <a:buFont typeface="Arial" panose="020B0604020202020204" pitchFamily="34" charset="0"/>
              <a:buChar char="•"/>
            </a:pPr>
            <a:r>
              <a:rPr lang="en-US" dirty="0"/>
              <a:t>Short sample computation including strain effects (ASC2022)</a:t>
            </a:r>
          </a:p>
          <a:p>
            <a:pPr lvl="3">
              <a:buFont typeface="Arial" panose="020B0604020202020204" pitchFamily="34" charset="0"/>
              <a:buChar char="•"/>
            </a:pPr>
            <a:r>
              <a:rPr lang="en-US" dirty="0">
                <a:hlinkClick r:id="rId4"/>
              </a:rPr>
              <a:t>https://ieeexplore.ieee.org/abstract/document/10050160/</a:t>
            </a:r>
            <a:endParaRPr lang="en-US" dirty="0"/>
          </a:p>
          <a:p>
            <a:pPr lvl="1">
              <a:buFont typeface="Arial" panose="020B0604020202020204" pitchFamily="34" charset="0"/>
              <a:buChar char="•"/>
            </a:pPr>
            <a:r>
              <a:rPr lang="en-US" dirty="0"/>
              <a:t>Analysis of the thermo-mechanical stresses after a quench (MT28, 2023):</a:t>
            </a:r>
          </a:p>
          <a:p>
            <a:pPr lvl="3">
              <a:buFont typeface="Arial" panose="020B0604020202020204" pitchFamily="34" charset="0"/>
              <a:buChar char="•"/>
            </a:pPr>
            <a:r>
              <a:rPr lang="en-US" dirty="0">
                <a:hlinkClick r:id="rId5"/>
              </a:rPr>
              <a:t>https://ieeexplore.ieee.org/abstract/document/10452760</a:t>
            </a:r>
            <a:endParaRPr lang="en-US" dirty="0"/>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t>G. Vallone</a:t>
            </a:r>
            <a:endParaRPr lang="en-US" altLang="en-US" dirty="0"/>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pPr/>
              <a:t>5</a:t>
            </a:fld>
            <a:endParaRPr lang="en-US" altLang="en-US" dirty="0"/>
          </a:p>
        </p:txBody>
      </p:sp>
    </p:spTree>
    <p:extLst>
      <p:ext uri="{BB962C8B-B14F-4D97-AF65-F5344CB8AC3E}">
        <p14:creationId xmlns:p14="http://schemas.microsoft.com/office/powerpoint/2010/main" val="3538923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a:xfrm>
            <a:off x="210503" y="180000"/>
            <a:ext cx="8642552" cy="720000"/>
          </a:xfrm>
        </p:spPr>
        <p:txBody>
          <a:bodyPr/>
          <a:lstStyle/>
          <a:p>
            <a:r>
              <a:rPr lang="en-US" dirty="0"/>
              <a:t>The Test Facility Dipole</a:t>
            </a:r>
            <a:endParaRPr lang="en-US" dirty="0">
              <a:latin typeface="Yu Gothic UI Semibold" panose="020B0700000000000000" pitchFamily="34" charset="-128"/>
              <a:ea typeface="Yu Gothic UI Semibold" panose="020B0700000000000000" pitchFamily="34" charset="-128"/>
            </a:endParaRPr>
          </a:p>
        </p:txBody>
      </p:sp>
      <p:sp>
        <p:nvSpPr>
          <p:cNvPr id="3" name="Content Placeholder 2">
            <a:extLst>
              <a:ext uri="{FF2B5EF4-FFF2-40B4-BE49-F238E27FC236}">
                <a16:creationId xmlns:a16="http://schemas.microsoft.com/office/drawing/2014/main" id="{0C8E171B-3ADE-7B48-9D7A-8F2A56086689}"/>
              </a:ext>
            </a:extLst>
          </p:cNvPr>
          <p:cNvSpPr>
            <a:spLocks noGrp="1"/>
          </p:cNvSpPr>
          <p:nvPr>
            <p:ph idx="1"/>
          </p:nvPr>
        </p:nvSpPr>
        <p:spPr>
          <a:xfrm>
            <a:off x="210502" y="1143000"/>
            <a:ext cx="4978717" cy="4918711"/>
          </a:xfrm>
        </p:spPr>
        <p:txBody>
          <a:bodyPr anchor="ctr"/>
          <a:lstStyle/>
          <a:p>
            <a:pPr marL="61912" lvl="1" indent="0">
              <a:buNone/>
            </a:pPr>
            <a:r>
              <a:rPr lang="en-US" sz="1800" b="1" dirty="0"/>
              <a:t>Target field:</a:t>
            </a:r>
          </a:p>
          <a:p>
            <a:pPr lvl="2"/>
            <a:r>
              <a:rPr lang="en-US" sz="1800" dirty="0"/>
              <a:t>Operation target: 15 T at 1.9 K</a:t>
            </a:r>
          </a:p>
          <a:p>
            <a:pPr lvl="2"/>
            <a:r>
              <a:rPr lang="en-US" sz="1800" dirty="0"/>
              <a:t>Design target: 16 T with 15% margin at 1.9 K based on conductor specs</a:t>
            </a:r>
          </a:p>
          <a:p>
            <a:r>
              <a:rPr lang="en-US" sz="1800" b="1" dirty="0"/>
              <a:t>Clear bore:</a:t>
            </a:r>
          </a:p>
          <a:p>
            <a:pPr lvl="2"/>
            <a:r>
              <a:rPr lang="en-US" sz="1800" dirty="0"/>
              <a:t>144 mm x 94 mm rectangular aperture with superimposed 106 mm diameter</a:t>
            </a:r>
          </a:p>
          <a:p>
            <a:pPr marL="61912" lvl="1" indent="0">
              <a:buNone/>
            </a:pPr>
            <a:r>
              <a:rPr lang="en-US" sz="1800" b="1" dirty="0"/>
              <a:t>Nb</a:t>
            </a:r>
            <a:r>
              <a:rPr lang="en-US" sz="1800" b="1" baseline="-25000" dirty="0"/>
              <a:t>3</a:t>
            </a:r>
            <a:r>
              <a:rPr lang="en-US" sz="1800" b="1" dirty="0"/>
              <a:t>Sn coils layout:</a:t>
            </a:r>
          </a:p>
          <a:p>
            <a:pPr lvl="2"/>
            <a:r>
              <a:rPr lang="en-US" sz="1800" dirty="0"/>
              <a:t>Block coil design with flared ends and rectangular bore</a:t>
            </a:r>
          </a:p>
          <a:p>
            <a:pPr marL="61912" lvl="1" indent="0">
              <a:buNone/>
            </a:pPr>
            <a:r>
              <a:rPr lang="en-US" sz="1800" b="1" dirty="0"/>
              <a:t>Mechanical design:</a:t>
            </a:r>
          </a:p>
          <a:p>
            <a:pPr lvl="2"/>
            <a:r>
              <a:rPr lang="en-US" sz="1800" dirty="0"/>
              <a:t>Aluminum shell-based structure using key-and-bladder technology, with axial pre-load provided by steel rods.</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6</a:t>
            </a:fld>
            <a:endParaRPr lang="en-US" altLang="en-US" dirty="0">
              <a:latin typeface="Yu Gothic UI Semilight" panose="020B0400000000000000" pitchFamily="34" charset="-128"/>
              <a:ea typeface="Yu Gothic UI Semilight" panose="020B0400000000000000" pitchFamily="34" charset="-128"/>
            </a:endParaRPr>
          </a:p>
        </p:txBody>
      </p:sp>
      <p:pic>
        <p:nvPicPr>
          <p:cNvPr id="8" name="Picture 7"/>
          <p:cNvPicPr>
            <a:picLocks noChangeAspect="1"/>
          </p:cNvPicPr>
          <p:nvPr/>
        </p:nvPicPr>
        <p:blipFill rotWithShape="1">
          <a:blip r:embed="rId2">
            <a:clrChange>
              <a:clrFrom>
                <a:srgbClr val="E7E9EC"/>
              </a:clrFrom>
              <a:clrTo>
                <a:srgbClr val="E7E9EC">
                  <a:alpha val="0"/>
                </a:srgbClr>
              </a:clrTo>
            </a:clrChange>
            <a:extLst>
              <a:ext uri="{28A0092B-C50C-407E-A947-70E740481C1C}">
                <a14:useLocalDpi xmlns:a14="http://schemas.microsoft.com/office/drawing/2010/main" val="0"/>
              </a:ext>
            </a:extLst>
          </a:blip>
          <a:srcRect l="25101" t="25000" r="31647" b="21111"/>
          <a:stretch/>
        </p:blipFill>
        <p:spPr>
          <a:xfrm>
            <a:off x="5056390" y="1548016"/>
            <a:ext cx="3986645" cy="3838259"/>
          </a:xfrm>
          <a:prstGeom prst="rect">
            <a:avLst/>
          </a:prstGeom>
        </p:spPr>
      </p:pic>
    </p:spTree>
    <p:extLst>
      <p:ext uri="{BB962C8B-B14F-4D97-AF65-F5344CB8AC3E}">
        <p14:creationId xmlns:p14="http://schemas.microsoft.com/office/powerpoint/2010/main" val="1729913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clrChange>
              <a:clrFrom>
                <a:srgbClr val="E7E9EC"/>
              </a:clrFrom>
              <a:clrTo>
                <a:srgbClr val="E7E9EC">
                  <a:alpha val="0"/>
                </a:srgbClr>
              </a:clrTo>
            </a:clrChange>
            <a:extLst>
              <a:ext uri="{28A0092B-C50C-407E-A947-70E740481C1C}">
                <a14:useLocalDpi xmlns:a14="http://schemas.microsoft.com/office/drawing/2010/main" val="0"/>
              </a:ext>
            </a:extLst>
          </a:blip>
          <a:srcRect l="8036" t="22639" r="7392" b="29306"/>
          <a:stretch/>
        </p:blipFill>
        <p:spPr>
          <a:xfrm>
            <a:off x="4684535" y="4041083"/>
            <a:ext cx="4517766" cy="1983690"/>
          </a:xfrm>
          <a:prstGeom prst="rect">
            <a:avLst/>
          </a:prstGeom>
        </p:spPr>
      </p:pic>
      <p:pic>
        <p:nvPicPr>
          <p:cNvPr id="22" name="Picture 21"/>
          <p:cNvPicPr>
            <a:picLocks noChangeAspect="1"/>
          </p:cNvPicPr>
          <p:nvPr/>
        </p:nvPicPr>
        <p:blipFill rotWithShape="1">
          <a:blip r:embed="rId4">
            <a:clrChange>
              <a:clrFrom>
                <a:srgbClr val="E7E9EC"/>
              </a:clrFrom>
              <a:clrTo>
                <a:srgbClr val="E7E9EC">
                  <a:alpha val="0"/>
                </a:srgbClr>
              </a:clrTo>
            </a:clrChange>
            <a:extLst>
              <a:ext uri="{28A0092B-C50C-407E-A947-70E740481C1C}">
                <a14:useLocalDpi xmlns:a14="http://schemas.microsoft.com/office/drawing/2010/main" val="0"/>
              </a:ext>
            </a:extLst>
          </a:blip>
          <a:srcRect l="25101" t="25000" r="31647" b="21111"/>
          <a:stretch/>
        </p:blipFill>
        <p:spPr>
          <a:xfrm>
            <a:off x="0" y="1390190"/>
            <a:ext cx="4813756" cy="4634583"/>
          </a:xfrm>
          <a:prstGeom prst="rect">
            <a:avLst/>
          </a:prstGeom>
        </p:spPr>
      </p:pic>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TFD Design Overview</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a:latin typeface="Yu Gothic UI Semilight" panose="020B0400000000000000" pitchFamily="34" charset="-128"/>
                <a:ea typeface="Yu Gothic UI Semilight" panose="020B0400000000000000" pitchFamily="34" charset="-128"/>
              </a:rPr>
              <a:t>G. Vallone</a:t>
            </a:r>
            <a:endParaRPr lang="en-US" altLang="en-US" dirty="0">
              <a:latin typeface="Yu Gothic UI Semilight" panose="020B0400000000000000" pitchFamily="34" charset="-128"/>
              <a:ea typeface="Yu Gothic UI Semilight" panose="020B0400000000000000" pitchFamily="34" charset="-128"/>
            </a:endParaRP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7</a:t>
            </a:fld>
            <a:endParaRPr lang="en-US" altLang="en-US" dirty="0">
              <a:latin typeface="Yu Gothic UI Semilight" panose="020B0400000000000000" pitchFamily="34" charset="-128"/>
              <a:ea typeface="Yu Gothic UI Semilight" panose="020B0400000000000000" pitchFamily="34" charset="-128"/>
            </a:endParaRPr>
          </a:p>
        </p:txBody>
      </p:sp>
      <p:sp>
        <p:nvSpPr>
          <p:cNvPr id="15" name="TextBox 14">
            <a:extLst>
              <a:ext uri="{FF2B5EF4-FFF2-40B4-BE49-F238E27FC236}">
                <a16:creationId xmlns:a16="http://schemas.microsoft.com/office/drawing/2014/main" id="{4F846225-6F6A-86DE-EE49-FC6E7D8EA350}"/>
              </a:ext>
            </a:extLst>
          </p:cNvPr>
          <p:cNvSpPr txBox="1"/>
          <p:nvPr/>
        </p:nvSpPr>
        <p:spPr>
          <a:xfrm>
            <a:off x="5550419" y="3728426"/>
            <a:ext cx="2248930" cy="338554"/>
          </a:xfrm>
          <a:prstGeom prst="rect">
            <a:avLst/>
          </a:prstGeom>
          <a:noFill/>
        </p:spPr>
        <p:txBody>
          <a:bodyPr wrap="square" rtlCol="0">
            <a:spAutoFit/>
          </a:bodyPr>
          <a:lstStyle/>
          <a:p>
            <a:pPr algn="ctr"/>
            <a:r>
              <a:rPr lang="en-US" sz="1600" b="1" dirty="0">
                <a:latin typeface="Yu Gothic UI Light" panose="020B0300000000000000" pitchFamily="34" charset="-128"/>
                <a:ea typeface="Yu Gothic UI Light" panose="020B0300000000000000" pitchFamily="34" charset="-128"/>
                <a:cs typeface="Courier New" panose="02070309020205020404" pitchFamily="49" charset="0"/>
              </a:rPr>
              <a:t>L</a:t>
            </a:r>
            <a:r>
              <a:rPr lang="en-US" sz="1600" b="1" baseline="-25000" dirty="0">
                <a:latin typeface="Yu Gothic UI Light" panose="020B0300000000000000" pitchFamily="34" charset="-128"/>
                <a:ea typeface="Yu Gothic UI Light" panose="020B0300000000000000" pitchFamily="34" charset="-128"/>
                <a:cs typeface="Courier New" panose="02070309020205020404" pitchFamily="49" charset="0"/>
              </a:rPr>
              <a:t>y</a:t>
            </a:r>
            <a:r>
              <a:rPr lang="en-US" sz="1600" b="1" dirty="0">
                <a:latin typeface="Yu Gothic UI Light" panose="020B0300000000000000" pitchFamily="34" charset="-128"/>
                <a:ea typeface="Yu Gothic UI Light" panose="020B0300000000000000" pitchFamily="34" charset="-128"/>
                <a:cs typeface="Courier New" panose="02070309020205020404" pitchFamily="49" charset="0"/>
              </a:rPr>
              <a:t> = 2.00 m </a:t>
            </a:r>
          </a:p>
        </p:txBody>
      </p:sp>
      <p:cxnSp>
        <p:nvCxnSpPr>
          <p:cNvPr id="16" name="Straight Arrow Connector 15">
            <a:extLst>
              <a:ext uri="{FF2B5EF4-FFF2-40B4-BE49-F238E27FC236}">
                <a16:creationId xmlns:a16="http://schemas.microsoft.com/office/drawing/2014/main" id="{D2284E6C-503B-3F01-3661-714FC6DE41D4}"/>
              </a:ext>
            </a:extLst>
          </p:cNvPr>
          <p:cNvCxnSpPr>
            <a:cxnSpLocks/>
          </p:cNvCxnSpPr>
          <p:nvPr/>
        </p:nvCxnSpPr>
        <p:spPr bwMode="auto">
          <a:xfrm>
            <a:off x="5424968" y="4069361"/>
            <a:ext cx="2651760"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8" name="TextBox 17">
            <a:extLst>
              <a:ext uri="{FF2B5EF4-FFF2-40B4-BE49-F238E27FC236}">
                <a16:creationId xmlns:a16="http://schemas.microsoft.com/office/drawing/2014/main" id="{304FAE1C-737D-17D0-6FE4-4D24AF10376E}"/>
              </a:ext>
            </a:extLst>
          </p:cNvPr>
          <p:cNvSpPr txBox="1"/>
          <p:nvPr/>
        </p:nvSpPr>
        <p:spPr>
          <a:xfrm rot="3300000">
            <a:off x="2857641" y="4763345"/>
            <a:ext cx="1352857" cy="369332"/>
          </a:xfrm>
          <a:prstGeom prst="rect">
            <a:avLst/>
          </a:prstGeom>
          <a:noFill/>
        </p:spPr>
        <p:txBody>
          <a:bodyPr wrap="square" rtlCol="0">
            <a:spAutoFit/>
          </a:bodyPr>
          <a:lstStyle/>
          <a:p>
            <a:pPr algn="ctr"/>
            <a:r>
              <a:rPr lang="el-GR" sz="1800" b="1" dirty="0">
                <a:latin typeface="Yu Gothic UI Light" panose="020B0300000000000000" pitchFamily="34" charset="-128"/>
                <a:ea typeface="Yu Gothic UI Light" panose="020B0300000000000000" pitchFamily="34" charset="-128"/>
                <a:cs typeface="Courier New" panose="02070309020205020404" pitchFamily="49" charset="0"/>
              </a:rPr>
              <a:t>Φ</a:t>
            </a:r>
            <a:r>
              <a:rPr lang="en-US" sz="1800" b="1" dirty="0">
                <a:latin typeface="Yu Gothic UI Light" panose="020B0300000000000000" pitchFamily="34" charset="-128"/>
                <a:ea typeface="Yu Gothic UI Light" panose="020B0300000000000000" pitchFamily="34" charset="-128"/>
                <a:cs typeface="Courier New" panose="02070309020205020404" pitchFamily="49" charset="0"/>
              </a:rPr>
              <a:t> = 1.3 m </a:t>
            </a:r>
          </a:p>
        </p:txBody>
      </p:sp>
      <p:cxnSp>
        <p:nvCxnSpPr>
          <p:cNvPr id="21" name="Straight Arrow Connector 20">
            <a:extLst>
              <a:ext uri="{FF2B5EF4-FFF2-40B4-BE49-F238E27FC236}">
                <a16:creationId xmlns:a16="http://schemas.microsoft.com/office/drawing/2014/main" id="{5C979AC3-B1F5-8055-91D2-EE9064A5A4BE}"/>
              </a:ext>
            </a:extLst>
          </p:cNvPr>
          <p:cNvCxnSpPr>
            <a:cxnSpLocks/>
          </p:cNvCxnSpPr>
          <p:nvPr/>
        </p:nvCxnSpPr>
        <p:spPr bwMode="auto">
          <a:xfrm>
            <a:off x="1189829" y="1850340"/>
            <a:ext cx="2532290" cy="3617470"/>
          </a:xfrm>
          <a:prstGeom prst="straightConnector1">
            <a:avLst/>
          </a:prstGeom>
          <a:solidFill>
            <a:schemeClr val="accent1"/>
          </a:solidFill>
          <a:ln w="9525" cap="flat" cmpd="sng" algn="ctr">
            <a:solidFill>
              <a:schemeClr val="tx1"/>
            </a:solidFill>
            <a:prstDash val="solid"/>
            <a:round/>
            <a:headEnd type="triangle"/>
            <a:tailEnd type="triangle"/>
          </a:ln>
          <a:effectLst/>
        </p:spPr>
      </p:cxnSp>
      <p:pic>
        <p:nvPicPr>
          <p:cNvPr id="3" name="Picture 2"/>
          <p:cNvPicPr>
            <a:picLocks noChangeAspect="1"/>
          </p:cNvPicPr>
          <p:nvPr/>
        </p:nvPicPr>
        <p:blipFill rotWithShape="1">
          <a:blip r:embed="rId5">
            <a:clrChange>
              <a:clrFrom>
                <a:srgbClr val="E7E9EC"/>
              </a:clrFrom>
              <a:clrTo>
                <a:srgbClr val="E7E9EC">
                  <a:alpha val="0"/>
                </a:srgbClr>
              </a:clrTo>
            </a:clrChange>
            <a:extLst>
              <a:ext uri="{28A0092B-C50C-407E-A947-70E740481C1C}">
                <a14:useLocalDpi xmlns:a14="http://schemas.microsoft.com/office/drawing/2010/main" val="0"/>
              </a:ext>
            </a:extLst>
          </a:blip>
          <a:srcRect l="12052" t="17515" r="5696" b="22485"/>
          <a:stretch/>
        </p:blipFill>
        <p:spPr>
          <a:xfrm>
            <a:off x="5290969" y="1191045"/>
            <a:ext cx="3680460" cy="2074581"/>
          </a:xfrm>
          <a:prstGeom prst="rect">
            <a:avLst/>
          </a:prstGeom>
        </p:spPr>
      </p:pic>
    </p:spTree>
    <p:extLst>
      <p:ext uri="{BB962C8B-B14F-4D97-AF65-F5344CB8AC3E}">
        <p14:creationId xmlns:p14="http://schemas.microsoft.com/office/powerpoint/2010/main" val="1388466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TFD Design – Cross-Section</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8</a:t>
            </a:fld>
            <a:endParaRPr lang="en-US" altLang="en-US" dirty="0">
              <a:latin typeface="Yu Gothic UI Semilight" panose="020B0400000000000000" pitchFamily="34" charset="-128"/>
              <a:ea typeface="Yu Gothic UI Semilight" panose="020B0400000000000000" pitchFamily="34" charset="-128"/>
            </a:endParaRPr>
          </a:p>
        </p:txBody>
      </p:sp>
      <p:sp>
        <p:nvSpPr>
          <p:cNvPr id="14" name="Content Placeholder 2">
            <a:extLst>
              <a:ext uri="{FF2B5EF4-FFF2-40B4-BE49-F238E27FC236}">
                <a16:creationId xmlns:a16="http://schemas.microsoft.com/office/drawing/2014/main" id="{0C8E171B-3ADE-7B48-9D7A-8F2A56086689}"/>
              </a:ext>
            </a:extLst>
          </p:cNvPr>
          <p:cNvSpPr>
            <a:spLocks noGrp="1"/>
          </p:cNvSpPr>
          <p:nvPr>
            <p:ph idx="1"/>
          </p:nvPr>
        </p:nvSpPr>
        <p:spPr>
          <a:xfrm>
            <a:off x="159283" y="1194099"/>
            <a:ext cx="4374617" cy="4897355"/>
          </a:xfrm>
        </p:spPr>
        <p:txBody>
          <a:bodyPr/>
          <a:lstStyle/>
          <a:p>
            <a:pPr>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Highlights</a:t>
            </a:r>
            <a:r>
              <a:rPr lang="en-US" dirty="0">
                <a:latin typeface="Yu Gothic UI Semilight" panose="020B0400000000000000" pitchFamily="34" charset="-128"/>
                <a:ea typeface="Yu Gothic UI Semilight" panose="020B0400000000000000" pitchFamily="34" charset="-128"/>
              </a:rPr>
              <a:t>:</a:t>
            </a:r>
            <a:endParaRPr lang="en-US" b="1" dirty="0">
              <a:latin typeface="Yu Gothic UI Semilight" panose="020B0400000000000000" pitchFamily="34" charset="-128"/>
              <a:ea typeface="Yu Gothic UI Semilight" panose="020B0400000000000000" pitchFamily="34" charset="-128"/>
            </a:endParaRPr>
          </a:p>
          <a:p>
            <a:pPr lvl="2">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Shifted </a:t>
            </a:r>
            <a:r>
              <a:rPr lang="en-US" dirty="0"/>
              <a:t>coil blocks with </a:t>
            </a:r>
            <a:r>
              <a:rPr lang="en-US" b="1" dirty="0"/>
              <a:t>spacer </a:t>
            </a:r>
            <a:r>
              <a:rPr lang="en-US" dirty="0"/>
              <a:t>(stress management component)</a:t>
            </a:r>
            <a:endParaRPr lang="en-US" b="1" dirty="0"/>
          </a:p>
          <a:p>
            <a:pPr lvl="2">
              <a:buFont typeface="Arial" panose="020B0604020202020204" pitchFamily="34" charset="0"/>
              <a:buChar char="•"/>
            </a:pPr>
            <a:r>
              <a:rPr lang="en-US" b="1" dirty="0">
                <a:latin typeface="Yu Gothic UI Semilight" panose="020B0400000000000000" pitchFamily="34" charset="-128"/>
                <a:ea typeface="Yu Gothic UI Semilight" panose="020B0400000000000000" pitchFamily="34" charset="-128"/>
              </a:rPr>
              <a:t>Aluminum bronze rail with Al shim</a:t>
            </a:r>
          </a:p>
          <a:p>
            <a:pPr lvl="3">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A ‘</a:t>
            </a:r>
            <a:r>
              <a:rPr lang="en-US" b="1" dirty="0">
                <a:latin typeface="Yu Gothic UI Semilight" panose="020B0400000000000000" pitchFamily="34" charset="-128"/>
                <a:ea typeface="Yu Gothic UI Semilight" panose="020B0400000000000000" pitchFamily="34" charset="-128"/>
              </a:rPr>
              <a:t>soft</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layer</a:t>
            </a:r>
            <a:r>
              <a:rPr lang="en-US" dirty="0">
                <a:latin typeface="Yu Gothic UI Semilight" panose="020B0400000000000000" pitchFamily="34" charset="-128"/>
                <a:ea typeface="Yu Gothic UI Semilight" panose="020B0400000000000000" pitchFamily="34" charset="-128"/>
              </a:rPr>
              <a:t> between the coil and the horizontal pad allows to remove local high stress zones in the coil</a:t>
            </a:r>
          </a:p>
          <a:p>
            <a:pPr lvl="2">
              <a:buFont typeface="Arial" panose="020B0604020202020204" pitchFamily="34" charset="0"/>
              <a:buChar char="•"/>
            </a:pPr>
            <a:r>
              <a:rPr lang="en-US" b="1" dirty="0"/>
              <a:t>Horizontal gap </a:t>
            </a:r>
            <a:r>
              <a:rPr lang="en-US" dirty="0"/>
              <a:t>in the boat</a:t>
            </a:r>
          </a:p>
          <a:p>
            <a:pPr lvl="3">
              <a:buFont typeface="Arial" panose="020B0604020202020204" pitchFamily="34" charset="0"/>
              <a:buChar char="•"/>
            </a:pPr>
            <a:r>
              <a:rPr lang="en-US" dirty="0"/>
              <a:t>Reduces the impact of the vertical pad magnetic forces</a:t>
            </a:r>
          </a:p>
          <a:p>
            <a:pPr lvl="3">
              <a:buFont typeface="Arial" panose="020B0604020202020204" pitchFamily="34" charset="0"/>
              <a:buChar char="•"/>
            </a:pPr>
            <a:r>
              <a:rPr lang="en-US" dirty="0"/>
              <a:t>Limits the pole bending, reducing the pole stress and tension ‘spikes’ at the pole/coil interface</a:t>
            </a:r>
          </a:p>
          <a:p>
            <a:pPr lvl="2">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Combined </a:t>
            </a:r>
            <a:r>
              <a:rPr lang="en-US" b="1" dirty="0">
                <a:latin typeface="Yu Gothic UI Semilight" panose="020B0400000000000000" pitchFamily="34" charset="-128"/>
                <a:ea typeface="Yu Gothic UI Semilight" panose="020B0400000000000000" pitchFamily="34" charset="-128"/>
              </a:rPr>
              <a:t>pad-yoke</a:t>
            </a:r>
            <a:r>
              <a:rPr lang="en-US" dirty="0">
                <a:latin typeface="Yu Gothic UI Semilight" panose="020B0400000000000000" pitchFamily="34" charset="-128"/>
                <a:ea typeface="Yu Gothic UI Semilight" panose="020B0400000000000000" pitchFamily="34" charset="-128"/>
              </a:rPr>
              <a:t> </a:t>
            </a:r>
            <a:r>
              <a:rPr lang="en-US" b="1" dirty="0">
                <a:latin typeface="Yu Gothic UI Semilight" panose="020B0400000000000000" pitchFamily="34" charset="-128"/>
                <a:ea typeface="Yu Gothic UI Semilight" panose="020B0400000000000000" pitchFamily="34" charset="-128"/>
              </a:rPr>
              <a:t>bladder </a:t>
            </a:r>
            <a:r>
              <a:rPr lang="en-US" dirty="0">
                <a:latin typeface="Yu Gothic UI Semilight" panose="020B0400000000000000" pitchFamily="34" charset="-128"/>
                <a:ea typeface="Yu Gothic UI Semilight" panose="020B0400000000000000" pitchFamily="34" charset="-128"/>
              </a:rPr>
              <a:t>loading</a:t>
            </a:r>
          </a:p>
          <a:p>
            <a:pPr lvl="3">
              <a:buFont typeface="Arial" panose="020B0604020202020204" pitchFamily="34" charset="0"/>
              <a:buChar char="•"/>
            </a:pPr>
            <a:r>
              <a:rPr lang="en-US" dirty="0">
                <a:latin typeface="Yu Gothic UI Semilight" panose="020B0400000000000000" pitchFamily="34" charset="-128"/>
                <a:ea typeface="Yu Gothic UI Semilight" panose="020B0400000000000000" pitchFamily="34" charset="-128"/>
              </a:rPr>
              <a:t>Limits the coil peak stress at room temperature</a:t>
            </a:r>
          </a:p>
          <a:p>
            <a:pPr>
              <a:buFont typeface="Arial" panose="020B0604020202020204" pitchFamily="34" charset="0"/>
              <a:buChar char="•"/>
            </a:pPr>
            <a:r>
              <a:rPr lang="en-US" dirty="0"/>
              <a:t>For details see </a:t>
            </a:r>
            <a:r>
              <a:rPr lang="en-US" dirty="0">
                <a:hlinkClick r:id="rId2"/>
              </a:rPr>
              <a:t>PDR</a:t>
            </a:r>
            <a:r>
              <a:rPr lang="en-US" dirty="0"/>
              <a:t> design analysis</a:t>
            </a:r>
            <a:endParaRPr lang="en-US" dirty="0">
              <a:latin typeface="Yu Gothic UI Semilight" panose="020B0400000000000000" pitchFamily="34" charset="-128"/>
              <a:ea typeface="Yu Gothic UI Semilight" panose="020B0400000000000000" pitchFamily="34" charset="-128"/>
            </a:endParaRPr>
          </a:p>
          <a:p>
            <a:pPr lvl="2">
              <a:buFont typeface="Arial" panose="020B0604020202020204" pitchFamily="34" charset="0"/>
              <a:buChar char="•"/>
            </a:pPr>
            <a:endParaRPr lang="en-US" dirty="0">
              <a:latin typeface="Yu Gothic UI Semilight" panose="020B0400000000000000" pitchFamily="34" charset="-128"/>
              <a:ea typeface="Yu Gothic UI Semilight" panose="020B0400000000000000" pitchFamily="34" charset="-128"/>
            </a:endParaRPr>
          </a:p>
        </p:txBody>
      </p:sp>
      <p:pic>
        <p:nvPicPr>
          <p:cNvPr id="7" name="Picture 6">
            <a:extLst>
              <a:ext uri="{FF2B5EF4-FFF2-40B4-BE49-F238E27FC236}">
                <a16:creationId xmlns:a16="http://schemas.microsoft.com/office/drawing/2014/main" id="{90D01F04-A68A-CA9A-0B21-A029AB09C164}"/>
              </a:ext>
            </a:extLst>
          </p:cNvPr>
          <p:cNvPicPr>
            <a:picLocks noChangeAspect="1"/>
          </p:cNvPicPr>
          <p:nvPr/>
        </p:nvPicPr>
        <p:blipFill>
          <a:blip r:embed="rId3"/>
          <a:stretch>
            <a:fillRect/>
          </a:stretch>
        </p:blipFill>
        <p:spPr>
          <a:xfrm>
            <a:off x="4256062" y="1661576"/>
            <a:ext cx="4981600" cy="3962400"/>
          </a:xfrm>
          <a:prstGeom prst="rect">
            <a:avLst/>
          </a:prstGeom>
        </p:spPr>
      </p:pic>
    </p:spTree>
    <p:extLst>
      <p:ext uri="{BB962C8B-B14F-4D97-AF65-F5344CB8AC3E}">
        <p14:creationId xmlns:p14="http://schemas.microsoft.com/office/powerpoint/2010/main" val="608750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2">
            <a:clrChange>
              <a:clrFrom>
                <a:srgbClr val="E7E9EC"/>
              </a:clrFrom>
              <a:clrTo>
                <a:srgbClr val="E7E9EC">
                  <a:alpha val="0"/>
                </a:srgbClr>
              </a:clrTo>
            </a:clrChange>
            <a:extLst>
              <a:ext uri="{28A0092B-C50C-407E-A947-70E740481C1C}">
                <a14:useLocalDpi xmlns:a14="http://schemas.microsoft.com/office/drawing/2010/main" val="0"/>
              </a:ext>
            </a:extLst>
          </a:blip>
          <a:srcRect l="8036" t="22639" r="7392" b="29306"/>
          <a:stretch/>
        </p:blipFill>
        <p:spPr>
          <a:xfrm>
            <a:off x="1192969" y="1774673"/>
            <a:ext cx="7704468" cy="3382928"/>
          </a:xfrm>
          <a:prstGeom prst="rect">
            <a:avLst/>
          </a:prstGeom>
        </p:spPr>
      </p:pic>
      <p:sp>
        <p:nvSpPr>
          <p:cNvPr id="2" name="Title 1">
            <a:extLst>
              <a:ext uri="{FF2B5EF4-FFF2-40B4-BE49-F238E27FC236}">
                <a16:creationId xmlns:a16="http://schemas.microsoft.com/office/drawing/2014/main" id="{DF4C8730-1390-F447-A287-F6C2839D8CA7}"/>
              </a:ext>
            </a:extLst>
          </p:cNvPr>
          <p:cNvSpPr>
            <a:spLocks noGrp="1"/>
          </p:cNvSpPr>
          <p:nvPr>
            <p:ph type="title"/>
          </p:nvPr>
        </p:nvSpPr>
        <p:spPr/>
        <p:txBody>
          <a:bodyPr/>
          <a:lstStyle/>
          <a:p>
            <a:r>
              <a:rPr lang="en-US" dirty="0">
                <a:latin typeface="Yu Gothic UI Semibold" panose="020B0700000000000000" pitchFamily="34" charset="-128"/>
                <a:ea typeface="Yu Gothic UI Semibold" panose="020B0700000000000000" pitchFamily="34" charset="-128"/>
              </a:rPr>
              <a:t>TFD Design – Longitudinal</a:t>
            </a:r>
          </a:p>
        </p:txBody>
      </p:sp>
      <p:sp>
        <p:nvSpPr>
          <p:cNvPr id="4" name="Footer Placeholder 3">
            <a:extLst>
              <a:ext uri="{FF2B5EF4-FFF2-40B4-BE49-F238E27FC236}">
                <a16:creationId xmlns:a16="http://schemas.microsoft.com/office/drawing/2014/main" id="{5117C20F-D191-F542-B8AE-79A6EF929C4C}"/>
              </a:ext>
            </a:extLst>
          </p:cNvPr>
          <p:cNvSpPr>
            <a:spLocks noGrp="1"/>
          </p:cNvSpPr>
          <p:nvPr>
            <p:ph type="ftr" sz="quarter" idx="10"/>
          </p:nvPr>
        </p:nvSpPr>
        <p:spPr/>
        <p:txBody>
          <a:bodyPr/>
          <a:lstStyle/>
          <a:p>
            <a:r>
              <a:rPr lang="en-US" altLang="en-US" dirty="0">
                <a:latin typeface="Yu Gothic UI Semilight" panose="020B0400000000000000" pitchFamily="34" charset="-128"/>
                <a:ea typeface="Yu Gothic UI Semilight" panose="020B0400000000000000" pitchFamily="34" charset="-128"/>
              </a:rPr>
              <a:t>G. Vallone</a:t>
            </a:r>
          </a:p>
        </p:txBody>
      </p:sp>
      <p:sp>
        <p:nvSpPr>
          <p:cNvPr id="5" name="Slide Number Placeholder 4">
            <a:extLst>
              <a:ext uri="{FF2B5EF4-FFF2-40B4-BE49-F238E27FC236}">
                <a16:creationId xmlns:a16="http://schemas.microsoft.com/office/drawing/2014/main" id="{7809A031-A848-3A4D-A73F-2A92663A575C}"/>
              </a:ext>
            </a:extLst>
          </p:cNvPr>
          <p:cNvSpPr>
            <a:spLocks noGrp="1"/>
          </p:cNvSpPr>
          <p:nvPr>
            <p:ph type="sldNum" sz="quarter" idx="11"/>
          </p:nvPr>
        </p:nvSpPr>
        <p:spPr/>
        <p:txBody>
          <a:bodyPr/>
          <a:lstStyle/>
          <a:p>
            <a:fld id="{F17BF516-E5C7-4BA2-8500-F3D0A15898CF}" type="slidenum">
              <a:rPr lang="en-US" altLang="en-US" smtClean="0">
                <a:latin typeface="Yu Gothic UI Semilight" panose="020B0400000000000000" pitchFamily="34" charset="-128"/>
                <a:ea typeface="Yu Gothic UI Semilight" panose="020B0400000000000000" pitchFamily="34" charset="-128"/>
              </a:rPr>
              <a:pPr/>
              <a:t>9</a:t>
            </a:fld>
            <a:endParaRPr lang="en-US" altLang="en-US" dirty="0">
              <a:latin typeface="Yu Gothic UI Semilight" panose="020B0400000000000000" pitchFamily="34" charset="-128"/>
              <a:ea typeface="Yu Gothic UI Semilight" panose="020B0400000000000000" pitchFamily="34" charset="-128"/>
            </a:endParaRPr>
          </a:p>
        </p:txBody>
      </p:sp>
      <p:sp>
        <p:nvSpPr>
          <p:cNvPr id="10" name="Text Placeholder 2">
            <a:extLst>
              <a:ext uri="{FF2B5EF4-FFF2-40B4-BE49-F238E27FC236}">
                <a16:creationId xmlns:a16="http://schemas.microsoft.com/office/drawing/2014/main" id="{B585D9D3-E468-9287-A71B-C10C0BB7186F}"/>
              </a:ext>
            </a:extLst>
          </p:cNvPr>
          <p:cNvSpPr txBox="1">
            <a:spLocks/>
          </p:cNvSpPr>
          <p:nvPr/>
        </p:nvSpPr>
        <p:spPr>
          <a:xfrm>
            <a:off x="107980" y="5308262"/>
            <a:ext cx="2555624" cy="508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500" dirty="0">
                <a:latin typeface="Yu Gothic UI Light" panose="020B0300000000000000" pitchFamily="34" charset="-128"/>
                <a:ea typeface="Yu Gothic UI Light" panose="020B0300000000000000" pitchFamily="34" charset="-128"/>
              </a:rPr>
              <a:t>Aluminum shell</a:t>
            </a:r>
          </a:p>
        </p:txBody>
      </p:sp>
      <p:cxnSp>
        <p:nvCxnSpPr>
          <p:cNvPr id="11" name="Straight Arrow Connector 10">
            <a:extLst>
              <a:ext uri="{FF2B5EF4-FFF2-40B4-BE49-F238E27FC236}">
                <a16:creationId xmlns:a16="http://schemas.microsoft.com/office/drawing/2014/main" id="{B710820A-11FA-1F62-55BD-A8F22A851AD2}"/>
              </a:ext>
            </a:extLst>
          </p:cNvPr>
          <p:cNvCxnSpPr>
            <a:cxnSpLocks/>
          </p:cNvCxnSpPr>
          <p:nvPr/>
        </p:nvCxnSpPr>
        <p:spPr>
          <a:xfrm flipV="1">
            <a:off x="2055728" y="4927579"/>
            <a:ext cx="1261787" cy="529107"/>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12" name="Text Placeholder 2">
            <a:extLst>
              <a:ext uri="{FF2B5EF4-FFF2-40B4-BE49-F238E27FC236}">
                <a16:creationId xmlns:a16="http://schemas.microsoft.com/office/drawing/2014/main" id="{AA1DA329-0757-EB5E-C2A2-30C2BAA60EB8}"/>
              </a:ext>
            </a:extLst>
          </p:cNvPr>
          <p:cNvSpPr txBox="1">
            <a:spLocks/>
          </p:cNvSpPr>
          <p:nvPr/>
        </p:nvSpPr>
        <p:spPr>
          <a:xfrm>
            <a:off x="3982051" y="5347793"/>
            <a:ext cx="2555624" cy="508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500" dirty="0">
                <a:latin typeface="Yu Gothic UI Light" panose="020B0300000000000000" pitchFamily="34" charset="-128"/>
                <a:ea typeface="Yu Gothic UI Light" panose="020B0300000000000000" pitchFamily="34" charset="-128"/>
              </a:rPr>
              <a:t>Yoke laminations</a:t>
            </a:r>
          </a:p>
        </p:txBody>
      </p:sp>
      <p:cxnSp>
        <p:nvCxnSpPr>
          <p:cNvPr id="13" name="Straight Arrow Connector 12">
            <a:extLst>
              <a:ext uri="{FF2B5EF4-FFF2-40B4-BE49-F238E27FC236}">
                <a16:creationId xmlns:a16="http://schemas.microsoft.com/office/drawing/2014/main" id="{D0753744-1821-CDC1-876C-C3D8364A88E1}"/>
              </a:ext>
            </a:extLst>
          </p:cNvPr>
          <p:cNvCxnSpPr>
            <a:cxnSpLocks/>
          </p:cNvCxnSpPr>
          <p:nvPr/>
        </p:nvCxnSpPr>
        <p:spPr>
          <a:xfrm flipV="1">
            <a:off x="4996973" y="4559159"/>
            <a:ext cx="990988" cy="788634"/>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15" name="Text Placeholder 2">
            <a:extLst>
              <a:ext uri="{FF2B5EF4-FFF2-40B4-BE49-F238E27FC236}">
                <a16:creationId xmlns:a16="http://schemas.microsoft.com/office/drawing/2014/main" id="{28154DF9-DFC4-44E3-6FDD-B11891AA1688}"/>
              </a:ext>
            </a:extLst>
          </p:cNvPr>
          <p:cNvSpPr txBox="1">
            <a:spLocks/>
          </p:cNvSpPr>
          <p:nvPr/>
        </p:nvSpPr>
        <p:spPr>
          <a:xfrm>
            <a:off x="6167084" y="5157601"/>
            <a:ext cx="2555624" cy="508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500" dirty="0">
                <a:latin typeface="Yu Gothic UI Light" panose="020B0300000000000000" pitchFamily="34" charset="-128"/>
                <a:ea typeface="Yu Gothic UI Light" panose="020B0300000000000000" pitchFamily="34" charset="-128"/>
              </a:rPr>
              <a:t>Rods</a:t>
            </a:r>
          </a:p>
        </p:txBody>
      </p:sp>
      <p:cxnSp>
        <p:nvCxnSpPr>
          <p:cNvPr id="16" name="Straight Arrow Connector 15">
            <a:extLst>
              <a:ext uri="{FF2B5EF4-FFF2-40B4-BE49-F238E27FC236}">
                <a16:creationId xmlns:a16="http://schemas.microsoft.com/office/drawing/2014/main" id="{6FAD606D-1AC7-EF7D-D014-51379107322E}"/>
              </a:ext>
            </a:extLst>
          </p:cNvPr>
          <p:cNvCxnSpPr>
            <a:cxnSpLocks/>
            <a:stCxn id="15" idx="0"/>
          </p:cNvCxnSpPr>
          <p:nvPr/>
        </p:nvCxnSpPr>
        <p:spPr>
          <a:xfrm flipH="1" flipV="1">
            <a:off x="7058803" y="4333280"/>
            <a:ext cx="386093" cy="824321"/>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17" name="Text Placeholder 2">
            <a:extLst>
              <a:ext uri="{FF2B5EF4-FFF2-40B4-BE49-F238E27FC236}">
                <a16:creationId xmlns:a16="http://schemas.microsoft.com/office/drawing/2014/main" id="{279A8A72-1254-CB30-E58C-B742B8354D4A}"/>
              </a:ext>
            </a:extLst>
          </p:cNvPr>
          <p:cNvSpPr txBox="1">
            <a:spLocks/>
          </p:cNvSpPr>
          <p:nvPr/>
        </p:nvSpPr>
        <p:spPr>
          <a:xfrm>
            <a:off x="6301301" y="1361974"/>
            <a:ext cx="2555624" cy="508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500" dirty="0">
                <a:latin typeface="Yu Gothic UI Light" panose="020B0300000000000000" pitchFamily="34" charset="-128"/>
                <a:ea typeface="Yu Gothic UI Light" panose="020B0300000000000000" pitchFamily="34" charset="-128"/>
              </a:rPr>
              <a:t>End-plate</a:t>
            </a:r>
          </a:p>
        </p:txBody>
      </p:sp>
      <p:cxnSp>
        <p:nvCxnSpPr>
          <p:cNvPr id="18" name="Straight Arrow Connector 17">
            <a:extLst>
              <a:ext uri="{FF2B5EF4-FFF2-40B4-BE49-F238E27FC236}">
                <a16:creationId xmlns:a16="http://schemas.microsoft.com/office/drawing/2014/main" id="{3935E70D-0774-F7A7-C8AE-6B47E2DB27E6}"/>
              </a:ext>
            </a:extLst>
          </p:cNvPr>
          <p:cNvCxnSpPr>
            <a:cxnSpLocks/>
            <a:stCxn id="17" idx="2"/>
          </p:cNvCxnSpPr>
          <p:nvPr/>
        </p:nvCxnSpPr>
        <p:spPr>
          <a:xfrm flipH="1">
            <a:off x="7339654" y="1870163"/>
            <a:ext cx="239459" cy="1085748"/>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19" name="Text Placeholder 2">
            <a:extLst>
              <a:ext uri="{FF2B5EF4-FFF2-40B4-BE49-F238E27FC236}">
                <a16:creationId xmlns:a16="http://schemas.microsoft.com/office/drawing/2014/main" id="{F12F4161-CE78-0822-66A8-7AA50B3FBB61}"/>
              </a:ext>
            </a:extLst>
          </p:cNvPr>
          <p:cNvSpPr txBox="1">
            <a:spLocks/>
          </p:cNvSpPr>
          <p:nvPr/>
        </p:nvSpPr>
        <p:spPr>
          <a:xfrm>
            <a:off x="899395" y="2262617"/>
            <a:ext cx="972794" cy="508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500" dirty="0">
                <a:latin typeface="Yu Gothic UI Light" panose="020B0300000000000000" pitchFamily="34" charset="-128"/>
                <a:ea typeface="Yu Gothic UI Light" panose="020B0300000000000000" pitchFamily="34" charset="-128"/>
              </a:rPr>
              <a:t>Coil 1</a:t>
            </a:r>
          </a:p>
        </p:txBody>
      </p:sp>
      <p:sp>
        <p:nvSpPr>
          <p:cNvPr id="21" name="Text Placeholder 2">
            <a:extLst>
              <a:ext uri="{FF2B5EF4-FFF2-40B4-BE49-F238E27FC236}">
                <a16:creationId xmlns:a16="http://schemas.microsoft.com/office/drawing/2014/main" id="{ABEDCD12-9C89-307C-0965-BCBE394C40D4}"/>
              </a:ext>
            </a:extLst>
          </p:cNvPr>
          <p:cNvSpPr txBox="1">
            <a:spLocks/>
          </p:cNvSpPr>
          <p:nvPr/>
        </p:nvSpPr>
        <p:spPr>
          <a:xfrm>
            <a:off x="884814" y="4650401"/>
            <a:ext cx="972794" cy="508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500" dirty="0">
                <a:latin typeface="Yu Gothic UI Light" panose="020B0300000000000000" pitchFamily="34" charset="-128"/>
                <a:ea typeface="Yu Gothic UI Light" panose="020B0300000000000000" pitchFamily="34" charset="-128"/>
              </a:rPr>
              <a:t>Coil 2</a:t>
            </a:r>
          </a:p>
        </p:txBody>
      </p:sp>
      <p:cxnSp>
        <p:nvCxnSpPr>
          <p:cNvPr id="22" name="Straight Arrow Connector 21">
            <a:extLst>
              <a:ext uri="{FF2B5EF4-FFF2-40B4-BE49-F238E27FC236}">
                <a16:creationId xmlns:a16="http://schemas.microsoft.com/office/drawing/2014/main" id="{CA4184DB-B163-81F1-F898-95EF967EE81E}"/>
              </a:ext>
            </a:extLst>
          </p:cNvPr>
          <p:cNvCxnSpPr>
            <a:cxnSpLocks/>
          </p:cNvCxnSpPr>
          <p:nvPr/>
        </p:nvCxnSpPr>
        <p:spPr>
          <a:xfrm flipV="1">
            <a:off x="1657311" y="3967520"/>
            <a:ext cx="851263" cy="783587"/>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25" name="Text Placeholder 2">
            <a:extLst>
              <a:ext uri="{FF2B5EF4-FFF2-40B4-BE49-F238E27FC236}">
                <a16:creationId xmlns:a16="http://schemas.microsoft.com/office/drawing/2014/main" id="{F12F4161-CE78-0822-66A8-7AA50B3FBB61}"/>
              </a:ext>
            </a:extLst>
          </p:cNvPr>
          <p:cNvSpPr txBox="1">
            <a:spLocks/>
          </p:cNvSpPr>
          <p:nvPr/>
        </p:nvSpPr>
        <p:spPr>
          <a:xfrm>
            <a:off x="503596" y="2822028"/>
            <a:ext cx="972794" cy="59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500" dirty="0">
                <a:latin typeface="Yu Gothic UI Light" panose="020B0300000000000000" pitchFamily="34" charset="-128"/>
                <a:ea typeface="Yu Gothic UI Light" panose="020B0300000000000000" pitchFamily="34" charset="-128"/>
              </a:rPr>
              <a:t>Coil</a:t>
            </a:r>
          </a:p>
          <a:p>
            <a:pPr marL="0" indent="0" algn="ctr" hangingPunct="1">
              <a:buNone/>
            </a:pPr>
            <a:r>
              <a:rPr lang="en-US" sz="1500" dirty="0">
                <a:latin typeface="Yu Gothic UI Light" panose="020B0300000000000000" pitchFamily="34" charset="-128"/>
                <a:ea typeface="Yu Gothic UI Light" panose="020B0300000000000000" pitchFamily="34" charset="-128"/>
              </a:rPr>
              <a:t>Pushers</a:t>
            </a:r>
          </a:p>
        </p:txBody>
      </p:sp>
      <p:cxnSp>
        <p:nvCxnSpPr>
          <p:cNvPr id="26" name="Straight Arrow Connector 25">
            <a:extLst>
              <a:ext uri="{FF2B5EF4-FFF2-40B4-BE49-F238E27FC236}">
                <a16:creationId xmlns:a16="http://schemas.microsoft.com/office/drawing/2014/main" id="{AB8893B8-818D-8A8D-9995-B430DE2A8E1A}"/>
              </a:ext>
            </a:extLst>
          </p:cNvPr>
          <p:cNvCxnSpPr>
            <a:cxnSpLocks/>
          </p:cNvCxnSpPr>
          <p:nvPr/>
        </p:nvCxnSpPr>
        <p:spPr>
          <a:xfrm>
            <a:off x="1749971" y="2504637"/>
            <a:ext cx="936650" cy="800148"/>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27" name="Text Placeholder 2">
            <a:extLst>
              <a:ext uri="{FF2B5EF4-FFF2-40B4-BE49-F238E27FC236}">
                <a16:creationId xmlns:a16="http://schemas.microsoft.com/office/drawing/2014/main" id="{F12F4161-CE78-0822-66A8-7AA50B3FBB61}"/>
              </a:ext>
            </a:extLst>
          </p:cNvPr>
          <p:cNvSpPr txBox="1">
            <a:spLocks/>
          </p:cNvSpPr>
          <p:nvPr/>
        </p:nvSpPr>
        <p:spPr>
          <a:xfrm>
            <a:off x="412998" y="3608898"/>
            <a:ext cx="972794" cy="610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500" dirty="0">
                <a:latin typeface="Yu Gothic UI Light" panose="020B0300000000000000" pitchFamily="34" charset="-128"/>
                <a:ea typeface="Yu Gothic UI Light" panose="020B0300000000000000" pitchFamily="34" charset="-128"/>
              </a:rPr>
              <a:t>Wedge</a:t>
            </a:r>
          </a:p>
          <a:p>
            <a:pPr marL="0" indent="0" algn="ctr" hangingPunct="1">
              <a:buNone/>
            </a:pPr>
            <a:r>
              <a:rPr lang="en-US" sz="1500" dirty="0">
                <a:latin typeface="Yu Gothic UI Light" panose="020B0300000000000000" pitchFamily="34" charset="-128"/>
                <a:ea typeface="Yu Gothic UI Light" panose="020B0300000000000000" pitchFamily="34" charset="-128"/>
              </a:rPr>
              <a:t>Bullet</a:t>
            </a:r>
          </a:p>
        </p:txBody>
      </p:sp>
      <p:cxnSp>
        <p:nvCxnSpPr>
          <p:cNvPr id="28" name="Straight Arrow Connector 27">
            <a:extLst>
              <a:ext uri="{FF2B5EF4-FFF2-40B4-BE49-F238E27FC236}">
                <a16:creationId xmlns:a16="http://schemas.microsoft.com/office/drawing/2014/main" id="{CA4184DB-B163-81F1-F898-95EF967EE81E}"/>
              </a:ext>
            </a:extLst>
          </p:cNvPr>
          <p:cNvCxnSpPr>
            <a:cxnSpLocks/>
          </p:cNvCxnSpPr>
          <p:nvPr/>
        </p:nvCxnSpPr>
        <p:spPr>
          <a:xfrm flipV="1">
            <a:off x="1201680" y="3680881"/>
            <a:ext cx="1211955" cy="212008"/>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A4184DB-B163-81F1-F898-95EF967EE81E}"/>
              </a:ext>
            </a:extLst>
          </p:cNvPr>
          <p:cNvCxnSpPr>
            <a:cxnSpLocks/>
          </p:cNvCxnSpPr>
          <p:nvPr/>
        </p:nvCxnSpPr>
        <p:spPr>
          <a:xfrm>
            <a:off x="1314706" y="3103489"/>
            <a:ext cx="1085805" cy="220271"/>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52894306"/>
      </p:ext>
    </p:extLst>
  </p:cSld>
  <p:clrMapOvr>
    <a:masterClrMapping/>
  </p:clrMapOvr>
</p:sld>
</file>

<file path=ppt/theme/theme1.xml><?xml version="1.0" encoding="utf-8"?>
<a:theme xmlns:a="http://schemas.openxmlformats.org/drawingml/2006/main" name="LBNL_Template_03241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9172D639-6CA3-4E44-9C1B-E4BE1D628E63}" vid="{195C298B-F8E0-44C0-857F-FA4F3076944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 Template</Template>
  <TotalTime>34745</TotalTime>
  <Words>2519</Words>
  <Application>Microsoft Macintosh PowerPoint</Application>
  <PresentationFormat>On-screen Show (4:3)</PresentationFormat>
  <Paragraphs>474</Paragraphs>
  <Slides>37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Yu Gothic UI Light</vt:lpstr>
      <vt:lpstr>Yu Gothic UI Semibold</vt:lpstr>
      <vt:lpstr>Yu Gothic UI Semilight</vt:lpstr>
      <vt:lpstr>Arial</vt:lpstr>
      <vt:lpstr>Calibri</vt:lpstr>
      <vt:lpstr>Cambria Math</vt:lpstr>
      <vt:lpstr>Century Gothic</vt:lpstr>
      <vt:lpstr>Courier New</vt:lpstr>
      <vt:lpstr>Lucida Grande</vt:lpstr>
      <vt:lpstr>LBNL_Template_032411</vt:lpstr>
      <vt:lpstr>Test Facility Dipole Magnet Design and Procurement Status</vt:lpstr>
      <vt:lpstr>Outline</vt:lpstr>
      <vt:lpstr>Outline</vt:lpstr>
      <vt:lpstr>Timeline</vt:lpstr>
      <vt:lpstr>Publications</vt:lpstr>
      <vt:lpstr>The Test Facility Dipole</vt:lpstr>
      <vt:lpstr>TFD Design Overview</vt:lpstr>
      <vt:lpstr>TFD Design – Cross-Section</vt:lpstr>
      <vt:lpstr>TFD Design – Longitudinal</vt:lpstr>
      <vt:lpstr>Outline</vt:lpstr>
      <vt:lpstr>Current Design Results - Mechanics</vt:lpstr>
      <vt:lpstr>Magnetic Model Results – 3D</vt:lpstr>
      <vt:lpstr>Load Line Margin @1.9 K Including Strain</vt:lpstr>
      <vt:lpstr>Thermo-Mechanical Stresses After a Quench</vt:lpstr>
      <vt:lpstr>Outline</vt:lpstr>
      <vt:lpstr>Engineering Process</vt:lpstr>
      <vt:lpstr>Procurement - Tracking</vt:lpstr>
      <vt:lpstr>Outline</vt:lpstr>
      <vt:lpstr>Coil Pack - Overview</vt:lpstr>
      <vt:lpstr>Load Pad Fabrication is in Progress</vt:lpstr>
      <vt:lpstr>Coil 1 Pole Design is Complete</vt:lpstr>
      <vt:lpstr>Outline</vt:lpstr>
      <vt:lpstr>Structure – Shell and Yoke</vt:lpstr>
      <vt:lpstr>Longitudinal Loading System</vt:lpstr>
      <vt:lpstr>Longitudinal Loading System</vt:lpstr>
      <vt:lpstr>Mechanical Model Assemblies</vt:lpstr>
      <vt:lpstr>Outline</vt:lpstr>
      <vt:lpstr>Procurement - Status Summary</vt:lpstr>
      <vt:lpstr>EOC#2 Answers (1)</vt:lpstr>
      <vt:lpstr>EOC#2 Answers (2)</vt:lpstr>
      <vt:lpstr>PowerPoint Presentation</vt:lpstr>
      <vt:lpstr>Material Properties</vt:lpstr>
      <vt:lpstr>Irreversible Degradation</vt:lpstr>
      <vt:lpstr>End Region Optimization</vt:lpstr>
      <vt:lpstr>Wedge Optimization</vt:lpstr>
      <vt:lpstr>Sample Holder Load Cases</vt:lpstr>
      <vt:lpstr>PowerPoint Presentation</vt:lpstr>
    </vt:vector>
  </TitlesOfParts>
  <Company>LBNL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Anderssen</dc:creator>
  <cp:lastModifiedBy>Giorgio Vallone</cp:lastModifiedBy>
  <cp:revision>1678</cp:revision>
  <cp:lastPrinted>2018-11-28T09:31:16Z</cp:lastPrinted>
  <dcterms:created xsi:type="dcterms:W3CDTF">2018-01-11T04:00:47Z</dcterms:created>
  <dcterms:modified xsi:type="dcterms:W3CDTF">2024-03-20T04:10:03Z</dcterms:modified>
</cp:coreProperties>
</file>